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9" r:id="rId32"/>
    <p:sldId id="286" r:id="rId33"/>
    <p:sldId id="287" r:id="rId34"/>
    <p:sldId id="288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2351-DF10-4DCF-84CF-F2D8E22D2A00}" type="datetimeFigureOut">
              <a:rPr lang="en-US" smtClean="0"/>
              <a:pPr/>
              <a:t>9/5/2014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F9E6A-4691-420A-9499-4831D40634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smtClean="0"/>
              <a:t>Psikofarmaka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Farmakodinamika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Antipsikotika</a:t>
            </a:r>
            <a:r>
              <a:rPr lang="en-GB" dirty="0" smtClean="0"/>
              <a:t> </a:t>
            </a:r>
            <a:r>
              <a:rPr lang="en-GB" dirty="0" err="1" smtClean="0"/>
              <a:t>atipikal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kematian</a:t>
            </a:r>
            <a:r>
              <a:rPr lang="en-GB" dirty="0" smtClean="0"/>
              <a:t> </a:t>
            </a:r>
            <a:r>
              <a:rPr lang="en-GB" dirty="0" err="1" smtClean="0"/>
              <a:t>dibanding</a:t>
            </a:r>
            <a:r>
              <a:rPr lang="en-GB" dirty="0" smtClean="0"/>
              <a:t> </a:t>
            </a:r>
            <a:r>
              <a:rPr lang="en-GB" dirty="0" err="1" smtClean="0"/>
              <a:t>plasebo</a:t>
            </a:r>
            <a:r>
              <a:rPr lang="en-GB" dirty="0" smtClean="0"/>
              <a:t> (4.5% </a:t>
            </a:r>
            <a:r>
              <a:rPr lang="en-GB" dirty="0" err="1" smtClean="0"/>
              <a:t>vs</a:t>
            </a:r>
            <a:r>
              <a:rPr lang="en-GB" dirty="0" smtClean="0"/>
              <a:t> 2.6%)</a:t>
            </a:r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</a:t>
            </a:r>
            <a:r>
              <a:rPr lang="en-GB" dirty="0" err="1" smtClean="0"/>
              <a:t>sentral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demensia</a:t>
            </a:r>
            <a:endParaRPr lang="en-GB" dirty="0" smtClean="0"/>
          </a:p>
          <a:p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antidepresan-antikoagulan</a:t>
            </a:r>
            <a:endParaRPr lang="en-GB" dirty="0" smtClean="0"/>
          </a:p>
          <a:p>
            <a:r>
              <a:rPr lang="en-GB" dirty="0" err="1" smtClean="0"/>
              <a:t>Kejadian</a:t>
            </a:r>
            <a:r>
              <a:rPr lang="en-GB" dirty="0" smtClean="0"/>
              <a:t> </a:t>
            </a:r>
            <a:r>
              <a:rPr lang="en-GB" dirty="0" err="1" smtClean="0"/>
              <a:t>berbeda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dewasa</a:t>
            </a:r>
            <a:r>
              <a:rPr lang="en-GB" dirty="0" smtClean="0"/>
              <a:t> (yang </a:t>
            </a:r>
            <a:r>
              <a:rPr lang="en-GB" dirty="0" err="1" smtClean="0"/>
              <a:t>biasa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subjek</a:t>
            </a:r>
            <a:r>
              <a:rPr lang="en-GB" dirty="0" smtClean="0"/>
              <a:t> </a:t>
            </a:r>
            <a:r>
              <a:rPr lang="en-GB" dirty="0" err="1" smtClean="0"/>
              <a:t>penelitian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Yang </a:t>
            </a:r>
            <a:r>
              <a:rPr lang="en-GB" dirty="0" err="1" smtClean="0"/>
              <a:t>Sebaiknya</a:t>
            </a:r>
            <a:r>
              <a:rPr lang="en-GB" dirty="0" smtClean="0"/>
              <a:t> </a:t>
            </a:r>
            <a:r>
              <a:rPr lang="en-GB" dirty="0" err="1" smtClean="0"/>
              <a:t>Dilakukan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 smtClean="0"/>
              <a:t>Identifikasi</a:t>
            </a:r>
            <a:r>
              <a:rPr lang="en-GB" dirty="0" smtClean="0"/>
              <a:t> </a:t>
            </a:r>
            <a:r>
              <a:rPr lang="en-GB" dirty="0" err="1" smtClean="0"/>
              <a:t>faktor-faktor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endParaRPr lang="en-GB" dirty="0" smtClean="0"/>
          </a:p>
          <a:p>
            <a:r>
              <a:rPr lang="en-GB" dirty="0" err="1" smtClean="0"/>
              <a:t>Riwayat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pengobatan</a:t>
            </a:r>
            <a:r>
              <a:rPr lang="en-GB" dirty="0" smtClean="0"/>
              <a:t> yang </a:t>
            </a:r>
            <a:r>
              <a:rPr lang="en-GB" dirty="0" err="1" smtClean="0"/>
              <a:t>lengkap</a:t>
            </a:r>
            <a:endParaRPr lang="en-GB" dirty="0" smtClean="0"/>
          </a:p>
          <a:p>
            <a:r>
              <a:rPr lang="en-GB" dirty="0" err="1" smtClean="0"/>
              <a:t>Edukasi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pelaku</a:t>
            </a:r>
            <a:r>
              <a:rPr lang="en-GB" dirty="0" smtClean="0"/>
              <a:t> </a:t>
            </a:r>
            <a:r>
              <a:rPr lang="en-GB" dirty="0" err="1" smtClean="0"/>
              <a:t>rawat</a:t>
            </a:r>
            <a:endParaRPr lang="en-GB" dirty="0"/>
          </a:p>
          <a:p>
            <a:r>
              <a:rPr lang="en-GB" dirty="0" err="1" smtClean="0"/>
              <a:t>Ketahui</a:t>
            </a:r>
            <a:r>
              <a:rPr lang="en-GB" dirty="0" smtClean="0"/>
              <a:t> </a:t>
            </a:r>
            <a:r>
              <a:rPr lang="en-GB" dirty="0" err="1" smtClean="0"/>
              <a:t>aksi</a:t>
            </a:r>
            <a:r>
              <a:rPr lang="en-GB" dirty="0" smtClean="0"/>
              <a:t>, </a:t>
            </a:r>
            <a:r>
              <a:rPr lang="en-GB" dirty="0" err="1" smtClean="0"/>
              <a:t>interaksi</a:t>
            </a:r>
            <a:r>
              <a:rPr lang="en-GB" dirty="0" smtClean="0"/>
              <a:t>, </a:t>
            </a:r>
            <a:r>
              <a:rPr lang="en-GB" dirty="0" err="1" smtClean="0"/>
              <a:t>bersihan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i="1" dirty="0" smtClean="0"/>
              <a:t>Low and slow</a:t>
            </a:r>
            <a:r>
              <a:rPr lang="en-GB" dirty="0" smtClean="0"/>
              <a:t>, </a:t>
            </a:r>
            <a:r>
              <a:rPr lang="en-GB" dirty="0" err="1" smtClean="0"/>
              <a:t>hindari</a:t>
            </a:r>
            <a:r>
              <a:rPr lang="en-GB" dirty="0" smtClean="0"/>
              <a:t> </a:t>
            </a:r>
            <a:r>
              <a:rPr lang="en-GB" dirty="0" err="1" smtClean="0"/>
              <a:t>polifarmasi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i="1" dirty="0" err="1" smtClean="0"/>
              <a:t>undertreat</a:t>
            </a:r>
            <a:endParaRPr lang="en-GB" i="1" dirty="0" smtClean="0"/>
          </a:p>
          <a:p>
            <a:r>
              <a:rPr lang="en-GB" dirty="0" err="1" smtClean="0"/>
              <a:t>Nilai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</a:t>
            </a:r>
            <a:r>
              <a:rPr lang="en-GB" dirty="0" err="1" smtClean="0"/>
              <a:t>psikomotor</a:t>
            </a:r>
            <a:r>
              <a:rPr lang="en-GB" dirty="0" smtClean="0"/>
              <a:t> </a:t>
            </a:r>
            <a:r>
              <a:rPr lang="en-GB" dirty="0" err="1" smtClean="0"/>
              <a:t>berulang</a:t>
            </a:r>
            <a:endParaRPr lang="en-GB" dirty="0" smtClean="0"/>
          </a:p>
          <a:p>
            <a:r>
              <a:rPr lang="en-GB" dirty="0" err="1" smtClean="0"/>
              <a:t>Pertimbangkan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deteriorasi</a:t>
            </a:r>
            <a:r>
              <a:rPr lang="en-GB" dirty="0" smtClean="0"/>
              <a:t> status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kognitif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penstabil</a:t>
            </a:r>
            <a:r>
              <a:rPr lang="en-GB" dirty="0" smtClean="0"/>
              <a:t> mood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Gambaran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Penuaan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metabolisme</a:t>
            </a:r>
            <a:r>
              <a:rPr lang="en-GB" dirty="0" smtClean="0"/>
              <a:t>, </a:t>
            </a:r>
            <a:r>
              <a:rPr lang="en-GB" dirty="0" err="1" smtClean="0"/>
              <a:t>ekskresi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sensitivitas</a:t>
            </a:r>
            <a:r>
              <a:rPr lang="en-GB" dirty="0" smtClean="0"/>
              <a:t> SSP</a:t>
            </a:r>
          </a:p>
          <a:p>
            <a:r>
              <a:rPr lang="en-GB" dirty="0" err="1" smtClean="0"/>
              <a:t>Hati-hati</a:t>
            </a:r>
            <a:r>
              <a:rPr lang="en-GB" dirty="0" smtClean="0"/>
              <a:t> </a:t>
            </a:r>
            <a:r>
              <a:rPr lang="en-GB" dirty="0" err="1" smtClean="0"/>
              <a:t>akumulasi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farmakokinetik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drastis</a:t>
            </a:r>
            <a:endParaRPr lang="en-GB" dirty="0" smtClean="0"/>
          </a:p>
          <a:p>
            <a:r>
              <a:rPr lang="en-GB" dirty="0" err="1" smtClean="0"/>
              <a:t>Respon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lama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mencapai</a:t>
            </a:r>
            <a:r>
              <a:rPr lang="en-GB" dirty="0" smtClean="0"/>
              <a:t> </a:t>
            </a:r>
            <a:r>
              <a:rPr lang="en-GB" dirty="0" err="1" smtClean="0"/>
              <a:t>remisi</a:t>
            </a:r>
            <a:endParaRPr lang="en-GB" dirty="0" smtClean="0"/>
          </a:p>
          <a:p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sensitif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Pilihan</a:t>
            </a:r>
            <a:r>
              <a:rPr lang="en-GB" dirty="0" smtClean="0"/>
              <a:t> </a:t>
            </a:r>
            <a:r>
              <a:rPr lang="en-GB" dirty="0" err="1" smtClean="0"/>
              <a:t>pertama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efikasi</a:t>
            </a:r>
            <a:r>
              <a:rPr lang="en-GB" dirty="0" smtClean="0"/>
              <a:t> &amp; </a:t>
            </a:r>
            <a:r>
              <a:rPr lang="en-GB" dirty="0" err="1" smtClean="0"/>
              <a:t>tolerabilitas</a:t>
            </a:r>
            <a:endParaRPr lang="en-GB" dirty="0" smtClean="0"/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jangka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lama</a:t>
            </a:r>
          </a:p>
          <a:p>
            <a:r>
              <a:rPr lang="en-GB" dirty="0" err="1" smtClean="0"/>
              <a:t>Pemberian</a:t>
            </a:r>
            <a:r>
              <a:rPr lang="en-GB" dirty="0" smtClean="0"/>
              <a:t> </a:t>
            </a:r>
            <a:r>
              <a:rPr lang="en-GB" dirty="0" err="1" smtClean="0"/>
              <a:t>mudah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kedisiplinan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hipotensi</a:t>
            </a:r>
            <a:r>
              <a:rPr lang="en-GB" dirty="0" smtClean="0"/>
              <a:t> </a:t>
            </a:r>
            <a:r>
              <a:rPr lang="en-GB" dirty="0" err="1" smtClean="0"/>
              <a:t>ortostatik</a:t>
            </a:r>
            <a:r>
              <a:rPr lang="en-GB" dirty="0" smtClean="0"/>
              <a:t>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jatuh</a:t>
            </a:r>
            <a:endParaRPr lang="en-GB" dirty="0" smtClean="0"/>
          </a:p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kardiovaskular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SSRI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Mual</a:t>
            </a:r>
            <a:r>
              <a:rPr lang="en-GB" dirty="0" smtClean="0"/>
              <a:t>, </a:t>
            </a:r>
            <a:r>
              <a:rPr lang="en-GB" dirty="0" err="1" smtClean="0"/>
              <a:t>sakit</a:t>
            </a:r>
            <a:r>
              <a:rPr lang="en-GB" dirty="0" smtClean="0"/>
              <a:t> </a:t>
            </a:r>
            <a:r>
              <a:rPr lang="en-GB" dirty="0" err="1" smtClean="0"/>
              <a:t>kepala</a:t>
            </a:r>
            <a:r>
              <a:rPr lang="en-GB" dirty="0" smtClean="0"/>
              <a:t>, </a:t>
            </a:r>
            <a:r>
              <a:rPr lang="en-GB" dirty="0" err="1" smtClean="0"/>
              <a:t>gelisah</a:t>
            </a:r>
            <a:r>
              <a:rPr lang="en-GB" dirty="0" smtClean="0"/>
              <a:t>, </a:t>
            </a:r>
            <a:r>
              <a:rPr lang="en-GB" dirty="0" err="1" smtClean="0"/>
              <a:t>disfungsi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, </a:t>
            </a:r>
            <a:r>
              <a:rPr lang="en-GB" dirty="0" err="1" smtClean="0"/>
              <a:t>ekimosis</a:t>
            </a:r>
            <a:r>
              <a:rPr lang="en-GB" dirty="0" smtClean="0"/>
              <a:t>, insomnia, </a:t>
            </a:r>
            <a:r>
              <a:rPr lang="en-GB" dirty="0" err="1" smtClean="0"/>
              <a:t>sekresi</a:t>
            </a:r>
            <a:r>
              <a:rPr lang="en-GB" dirty="0" smtClean="0"/>
              <a:t> ADH</a:t>
            </a:r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inhibisi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CYP, </a:t>
            </a:r>
            <a:r>
              <a:rPr lang="en-GB" dirty="0" err="1" smtClean="0"/>
              <a:t>terutama</a:t>
            </a:r>
            <a:r>
              <a:rPr lang="en-GB" dirty="0" smtClean="0"/>
              <a:t> 2D6 </a:t>
            </a:r>
            <a:r>
              <a:rPr lang="en-GB" dirty="0" err="1" smtClean="0"/>
              <a:t>dan</a:t>
            </a:r>
            <a:r>
              <a:rPr lang="en-GB" dirty="0" smtClean="0"/>
              <a:t> 3A4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antiaritmia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antideprasan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neuroleptik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benzodiazepin</a:t>
            </a:r>
            <a:r>
              <a:rPr lang="en-GB" dirty="0" smtClean="0">
                <a:sym typeface="Wingdings" pitchFamily="2" charset="2"/>
              </a:rPr>
              <a:t>, steroid, </a:t>
            </a:r>
            <a:r>
              <a:rPr lang="en-GB" dirty="0" err="1" smtClean="0">
                <a:sym typeface="Wingdings" pitchFamily="2" charset="2"/>
              </a:rPr>
              <a:t>beberapa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antihistamin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antibiotikm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antijamur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err="1" smtClean="0">
                <a:sym typeface="Wingdings" pitchFamily="2" charset="2"/>
              </a:rPr>
              <a:t>Dosis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akhir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tidak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berbeda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dari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dewasa</a:t>
            </a:r>
            <a:endParaRPr lang="en-GB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>
                <a:sym typeface="Wingdings" pitchFamily="2" charset="2"/>
              </a:rPr>
              <a:t>Augmentasi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dengan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metilfenidat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bupropion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tiroid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estrogen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err="1" smtClean="0"/>
              <a:t>Dihubungkan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kepadatan</a:t>
            </a:r>
            <a:r>
              <a:rPr lang="en-GB" dirty="0" smtClean="0"/>
              <a:t> </a:t>
            </a:r>
            <a:r>
              <a:rPr lang="en-GB" dirty="0" err="1" smtClean="0"/>
              <a:t>tulang</a:t>
            </a:r>
            <a:r>
              <a:rPr lang="en-GB" dirty="0" smtClean="0"/>
              <a:t>,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patah</a:t>
            </a:r>
            <a:r>
              <a:rPr lang="en-GB" dirty="0" smtClean="0"/>
              <a:t> </a:t>
            </a:r>
            <a:r>
              <a:rPr lang="en-GB" dirty="0" err="1" smtClean="0"/>
              <a:t>tulang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Bupropion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, </a:t>
            </a:r>
            <a:r>
              <a:rPr lang="en-GB" dirty="0" err="1" smtClean="0"/>
              <a:t>tapi</a:t>
            </a:r>
            <a:r>
              <a:rPr lang="en-GB" dirty="0" smtClean="0"/>
              <a:t> </a:t>
            </a:r>
            <a:r>
              <a:rPr lang="en-GB" dirty="0" err="1" smtClean="0"/>
              <a:t>informasi</a:t>
            </a:r>
            <a:r>
              <a:rPr lang="en-GB" dirty="0" smtClean="0"/>
              <a:t>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endParaRPr lang="en-GB" dirty="0" smtClean="0"/>
          </a:p>
          <a:p>
            <a:r>
              <a:rPr lang="en-GB" dirty="0" err="1" smtClean="0"/>
              <a:t>Bupropion</a:t>
            </a:r>
            <a:r>
              <a:rPr lang="en-GB" dirty="0" smtClean="0"/>
              <a:t> </a:t>
            </a:r>
            <a:r>
              <a:rPr lang="en-GB" dirty="0" err="1" smtClean="0"/>
              <a:t>mengaktivasi</a:t>
            </a:r>
            <a:r>
              <a:rPr lang="en-GB" dirty="0" smtClean="0"/>
              <a:t> </a:t>
            </a:r>
            <a:r>
              <a:rPr lang="en-GB" dirty="0" err="1" smtClean="0"/>
              <a:t>psikomotor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</a:t>
            </a:r>
            <a:r>
              <a:rPr lang="en-GB" dirty="0" err="1" smtClean="0"/>
              <a:t>ringan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stimulasi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mengganggu</a:t>
            </a:r>
            <a:r>
              <a:rPr lang="en-GB" dirty="0" smtClean="0"/>
              <a:t> </a:t>
            </a:r>
            <a:r>
              <a:rPr lang="en-GB" dirty="0" err="1" smtClean="0"/>
              <a:t>tidur</a:t>
            </a:r>
            <a:endParaRPr lang="en-GB" dirty="0" smtClean="0"/>
          </a:p>
          <a:p>
            <a:r>
              <a:rPr lang="en-GB" dirty="0" smtClean="0"/>
              <a:t>2 x 50-75 mg </a:t>
            </a:r>
            <a:r>
              <a:rPr lang="en-GB" dirty="0" smtClean="0">
                <a:sym typeface="Wingdings" pitchFamily="2" charset="2"/>
              </a:rPr>
              <a:t> 300 mg </a:t>
            </a:r>
            <a:r>
              <a:rPr lang="en-GB" dirty="0" err="1" smtClean="0">
                <a:sym typeface="Wingdings" pitchFamily="2" charset="2"/>
              </a:rPr>
              <a:t>dibagi</a:t>
            </a:r>
            <a:r>
              <a:rPr lang="en-GB" dirty="0" smtClean="0">
                <a:sym typeface="Wingdings" pitchFamily="2" charset="2"/>
              </a:rPr>
              <a:t> 2-3;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err="1" smtClean="0">
                <a:sym typeface="Wingdings" pitchFamily="2" charset="2"/>
              </a:rPr>
              <a:t>lepas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lambat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tersedia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bisa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ditoleransi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ansietas</a:t>
            </a:r>
            <a:r>
              <a:rPr lang="en-GB" dirty="0" smtClean="0"/>
              <a:t>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bipolar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Mirtazapine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Mirtazapine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sedasi</a:t>
            </a:r>
            <a:endParaRPr lang="en-GB" dirty="0" smtClean="0"/>
          </a:p>
          <a:p>
            <a:r>
              <a:rPr lang="en-GB" dirty="0" smtClean="0"/>
              <a:t>15-45 mg per </a:t>
            </a:r>
            <a:r>
              <a:rPr lang="en-GB" dirty="0" err="1" smtClean="0"/>
              <a:t>hari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depresi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ansietas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tidur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inhibisi</a:t>
            </a:r>
            <a:r>
              <a:rPr lang="en-GB" dirty="0" smtClean="0"/>
              <a:t> </a:t>
            </a:r>
            <a:r>
              <a:rPr lang="en-GB" dirty="0" err="1" smtClean="0"/>
              <a:t>enzim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utama</a:t>
            </a:r>
            <a:r>
              <a:rPr lang="en-GB" dirty="0" smtClean="0"/>
              <a:t>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 </a:t>
            </a:r>
            <a:r>
              <a:rPr lang="en-GB" dirty="0" err="1" smtClean="0"/>
              <a:t>badan</a:t>
            </a:r>
            <a:endParaRPr lang="en-GB" dirty="0" smtClean="0"/>
          </a:p>
          <a:p>
            <a:r>
              <a:rPr lang="en-GB" dirty="0" err="1" smtClean="0"/>
              <a:t>Komorbid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r>
              <a:rPr lang="en-GB" dirty="0" smtClean="0"/>
              <a:t>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kontraindikasi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r>
              <a:rPr lang="en-GB" dirty="0" smtClean="0"/>
              <a:t> Dual-Acting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Venlafaxine</a:t>
            </a:r>
            <a:r>
              <a:rPr lang="en-GB" dirty="0" smtClean="0"/>
              <a:t>, </a:t>
            </a:r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endParaRPr lang="en-GB" dirty="0" smtClean="0"/>
          </a:p>
          <a:p>
            <a:r>
              <a:rPr lang="en-GB" dirty="0" smtClean="0"/>
              <a:t>Data </a:t>
            </a:r>
            <a:r>
              <a:rPr lang="en-GB" dirty="0" err="1" smtClean="0"/>
              <a:t>bandingan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usila</a:t>
            </a:r>
            <a:r>
              <a:rPr lang="en-GB" dirty="0" smtClean="0"/>
              <a:t>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tersedia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penyesuaian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endParaRPr lang="en-GB" dirty="0" smtClean="0"/>
          </a:p>
          <a:p>
            <a:r>
              <a:rPr lang="en-GB" dirty="0" err="1" smtClean="0"/>
              <a:t>Sakit</a:t>
            </a:r>
            <a:r>
              <a:rPr lang="en-GB" dirty="0" smtClean="0"/>
              <a:t> </a:t>
            </a:r>
            <a:r>
              <a:rPr lang="en-GB" dirty="0" err="1" smtClean="0"/>
              <a:t>kepala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mual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endParaRPr lang="en-GB" dirty="0" smtClean="0"/>
          </a:p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tekanan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</a:t>
            </a:r>
            <a:r>
              <a:rPr lang="en-GB" dirty="0" err="1" smtClean="0"/>
              <a:t>diastolik</a:t>
            </a:r>
            <a:endParaRPr lang="en-GB" dirty="0" smtClean="0"/>
          </a:p>
          <a:p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r>
              <a:rPr lang="en-GB" dirty="0" smtClean="0"/>
              <a:t> </a:t>
            </a:r>
            <a:r>
              <a:rPr lang="en-GB" dirty="0" err="1" smtClean="0"/>
              <a:t>rentan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ditoleransi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dropout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tinggi</a:t>
            </a:r>
            <a:r>
              <a:rPr lang="en-GB" dirty="0" smtClean="0"/>
              <a:t> </a:t>
            </a:r>
            <a:r>
              <a:rPr lang="en-GB" dirty="0" err="1" smtClean="0"/>
              <a:t>dibanding</a:t>
            </a:r>
            <a:r>
              <a:rPr lang="en-GB" dirty="0" smtClean="0"/>
              <a:t> SSRI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Prinsip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Keadaan</a:t>
            </a:r>
            <a:r>
              <a:rPr lang="en-GB" dirty="0" smtClean="0"/>
              <a:t> yang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diobati</a:t>
            </a:r>
            <a:r>
              <a:rPr lang="en-GB" dirty="0" smtClean="0"/>
              <a:t>, paling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err="1" smtClean="0"/>
              <a:t>Psikotropika</a:t>
            </a:r>
            <a:r>
              <a:rPr lang="en-GB" dirty="0" smtClean="0"/>
              <a:t> </a:t>
            </a:r>
            <a:r>
              <a:rPr lang="en-GB" dirty="0" err="1" smtClean="0"/>
              <a:t>termasuk</a:t>
            </a:r>
            <a:r>
              <a:rPr lang="en-GB" dirty="0" smtClean="0"/>
              <a:t> yang </a:t>
            </a:r>
            <a:r>
              <a:rPr lang="en-GB" dirty="0" err="1" smtClean="0"/>
              <a:t>obat</a:t>
            </a:r>
            <a:r>
              <a:rPr lang="en-GB" dirty="0" smtClean="0"/>
              <a:t> paling </a:t>
            </a:r>
            <a:r>
              <a:rPr lang="en-GB" dirty="0" err="1" smtClean="0"/>
              <a:t>umum</a:t>
            </a:r>
            <a:r>
              <a:rPr lang="en-GB" dirty="0" smtClean="0"/>
              <a:t> yang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keadaan</a:t>
            </a:r>
            <a:r>
              <a:rPr lang="en-GB" dirty="0" smtClean="0"/>
              <a:t> yang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dihindari</a:t>
            </a:r>
            <a:endParaRPr lang="en-GB" dirty="0" smtClean="0"/>
          </a:p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r>
              <a:rPr lang="en-GB" dirty="0" smtClean="0"/>
              <a:t> </a:t>
            </a:r>
            <a:r>
              <a:rPr lang="en-GB" dirty="0" err="1" smtClean="0"/>
              <a:t>sesuai</a:t>
            </a:r>
            <a:r>
              <a:rPr lang="en-GB" dirty="0" smtClean="0"/>
              <a:t> </a:t>
            </a:r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endParaRPr lang="en-GB" dirty="0" smtClean="0"/>
          </a:p>
          <a:p>
            <a:r>
              <a:rPr lang="en-GB" i="1" dirty="0" err="1" smtClean="0"/>
              <a:t>Nonadherence</a:t>
            </a:r>
            <a:r>
              <a:rPr lang="en-GB" dirty="0" smtClean="0"/>
              <a:t> yang </a:t>
            </a:r>
            <a:r>
              <a:rPr lang="en-GB" dirty="0" err="1" smtClean="0"/>
              <a:t>meningkat</a:t>
            </a:r>
            <a:r>
              <a:rPr lang="en-GB" dirty="0" smtClean="0"/>
              <a:t> </a:t>
            </a:r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endParaRPr lang="en-GB" dirty="0" smtClean="0"/>
          </a:p>
          <a:p>
            <a:r>
              <a:rPr lang="en-GB" dirty="0" err="1" smtClean="0"/>
              <a:t>Pembentukan</a:t>
            </a:r>
            <a:r>
              <a:rPr lang="en-GB" dirty="0" smtClean="0"/>
              <a:t> </a:t>
            </a:r>
            <a:r>
              <a:rPr lang="en-GB" dirty="0" err="1" smtClean="0"/>
              <a:t>aliansi</a:t>
            </a:r>
            <a:r>
              <a:rPr lang="en-GB" dirty="0" smtClean="0"/>
              <a:t> </a:t>
            </a:r>
            <a:r>
              <a:rPr lang="en-GB" dirty="0" smtClean="0"/>
              <a:t>yang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menantang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r>
              <a:rPr lang="en-GB" dirty="0" smtClean="0"/>
              <a:t> Dual-Acting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Duloxetine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ditoleransi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endParaRPr lang="en-GB" dirty="0" smtClean="0"/>
          </a:p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endParaRPr lang="en-GB" dirty="0" smtClean="0"/>
          </a:p>
          <a:p>
            <a:r>
              <a:rPr lang="en-GB" dirty="0" err="1" smtClean="0"/>
              <a:t>Pengurangan</a:t>
            </a:r>
            <a:r>
              <a:rPr lang="en-GB" dirty="0" smtClean="0"/>
              <a:t> </a:t>
            </a:r>
            <a:r>
              <a:rPr lang="en-GB" dirty="0" err="1" smtClean="0"/>
              <a:t>nyeri</a:t>
            </a:r>
            <a:endParaRPr lang="en-GB" dirty="0" smtClean="0"/>
          </a:p>
          <a:p>
            <a:r>
              <a:rPr lang="en-GB" dirty="0" err="1" smtClean="0"/>
              <a:t>Venlafaxine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Duloxetine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inhibisi</a:t>
            </a:r>
            <a:r>
              <a:rPr lang="en-GB" dirty="0" smtClean="0"/>
              <a:t> </a:t>
            </a:r>
            <a:r>
              <a:rPr lang="en-GB" dirty="0" err="1" smtClean="0"/>
              <a:t>enzim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r>
              <a:rPr lang="en-GB" dirty="0" smtClean="0"/>
              <a:t> </a:t>
            </a:r>
            <a:r>
              <a:rPr lang="en-GB" dirty="0" err="1" smtClean="0"/>
              <a:t>Trisiklik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i="1" dirty="0" smtClean="0"/>
              <a:t>elderly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i="1" dirty="0" smtClean="0"/>
              <a:t>very elderly</a:t>
            </a:r>
            <a:r>
              <a:rPr lang="en-GB" dirty="0" smtClean="0"/>
              <a:t>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nortriptyline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desipramine</a:t>
            </a:r>
            <a:endParaRPr lang="en-GB" i="1" dirty="0" smtClean="0"/>
          </a:p>
          <a:p>
            <a:r>
              <a:rPr lang="en-GB" dirty="0" err="1" smtClean="0"/>
              <a:t>Potensial</a:t>
            </a:r>
            <a:r>
              <a:rPr lang="en-GB" dirty="0" smtClean="0"/>
              <a:t> </a:t>
            </a:r>
            <a:r>
              <a:rPr lang="en-GB" dirty="0" err="1" smtClean="0"/>
              <a:t>kardiotoksik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ekskresi</a:t>
            </a:r>
            <a:r>
              <a:rPr lang="en-GB" dirty="0" smtClean="0"/>
              <a:t> renal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awasi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pelebaran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QTc</a:t>
            </a:r>
            <a:r>
              <a:rPr lang="en-GB" dirty="0" smtClean="0">
                <a:sym typeface="Wingdings" pitchFamily="2" charset="2"/>
              </a:rPr>
              <a:t> interval</a:t>
            </a:r>
          </a:p>
          <a:p>
            <a:r>
              <a:rPr lang="en-GB" dirty="0" err="1" smtClean="0">
                <a:sym typeface="Wingdings" pitchFamily="2" charset="2"/>
              </a:rPr>
              <a:t>Konstipasi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mulut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kering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bisa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menyebabkan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penyumbatan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usus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penurunan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kebersihan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gigi</a:t>
            </a:r>
            <a:endParaRPr lang="en-GB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r>
              <a:rPr lang="en-GB" dirty="0" smtClean="0"/>
              <a:t> </a:t>
            </a:r>
            <a:r>
              <a:rPr lang="en-GB" dirty="0" err="1" smtClean="0"/>
              <a:t>Trisiklik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mencetuskan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memori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atensi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delirium, </a:t>
            </a:r>
            <a:r>
              <a:rPr lang="en-GB" dirty="0" err="1" smtClean="0">
                <a:sym typeface="Wingdings" pitchFamily="2" charset="2"/>
              </a:rPr>
              <a:t>disorientasi</a:t>
            </a:r>
            <a:r>
              <a:rPr lang="en-GB" dirty="0" smtClean="0">
                <a:sym typeface="Wingdings" pitchFamily="2" charset="2"/>
              </a:rPr>
              <a:t>, </a:t>
            </a:r>
            <a:r>
              <a:rPr lang="en-GB" dirty="0" err="1" smtClean="0">
                <a:sym typeface="Wingdings" pitchFamily="2" charset="2"/>
              </a:rPr>
              <a:t>ide</a:t>
            </a:r>
            <a:r>
              <a:rPr lang="en-GB" dirty="0" smtClean="0">
                <a:sym typeface="Wingdings" pitchFamily="2" charset="2"/>
              </a:rPr>
              <a:t> paranoid</a:t>
            </a:r>
            <a:endParaRPr lang="en-GB" dirty="0" smtClean="0"/>
          </a:p>
          <a:p>
            <a:r>
              <a:rPr lang="en-GB" dirty="0" err="1" smtClean="0"/>
              <a:t>Hipotensi</a:t>
            </a:r>
            <a:r>
              <a:rPr lang="en-GB" dirty="0" smtClean="0"/>
              <a:t> </a:t>
            </a:r>
            <a:r>
              <a:rPr lang="en-GB" dirty="0" err="1" smtClean="0"/>
              <a:t>ortostatik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jatuh</a:t>
            </a:r>
            <a:endParaRPr lang="en-GB" dirty="0" smtClean="0"/>
          </a:p>
          <a:p>
            <a:r>
              <a:rPr lang="en-GB" dirty="0" err="1" smtClean="0"/>
              <a:t>Sedasi</a:t>
            </a:r>
            <a:r>
              <a:rPr lang="en-GB" dirty="0" smtClean="0"/>
              <a:t> </a:t>
            </a:r>
            <a:r>
              <a:rPr lang="en-GB" dirty="0" err="1" smtClean="0"/>
              <a:t>berlebih</a:t>
            </a:r>
            <a:r>
              <a:rPr lang="en-GB" dirty="0" smtClean="0"/>
              <a:t> </a:t>
            </a:r>
            <a:r>
              <a:rPr lang="en-GB" dirty="0" err="1" smtClean="0"/>
              <a:t>mengganggu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MAOI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profil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pembatasan</a:t>
            </a:r>
            <a:r>
              <a:rPr lang="en-GB" dirty="0" smtClean="0"/>
              <a:t> </a:t>
            </a:r>
            <a:r>
              <a:rPr lang="en-GB" dirty="0" err="1" smtClean="0"/>
              <a:t>dietnya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</a:t>
            </a:r>
            <a:r>
              <a:rPr lang="en-GB" dirty="0" err="1" smtClean="0"/>
              <a:t>rendah</a:t>
            </a:r>
            <a:endParaRPr lang="en-GB" dirty="0" smtClean="0"/>
          </a:p>
          <a:p>
            <a:r>
              <a:rPr lang="en-GB" dirty="0" err="1" smtClean="0"/>
              <a:t>Aman</a:t>
            </a:r>
            <a:r>
              <a:rPr lang="en-GB" dirty="0" smtClean="0"/>
              <a:t> </a:t>
            </a:r>
            <a:r>
              <a:rPr lang="en-GB" dirty="0" err="1" smtClean="0"/>
              <a:t>bagi</a:t>
            </a:r>
            <a:r>
              <a:rPr lang="en-GB" dirty="0" smtClean="0"/>
              <a:t> </a:t>
            </a:r>
            <a:r>
              <a:rPr lang="en-GB" dirty="0" err="1" smtClean="0"/>
              <a:t>konduksi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endParaRPr lang="en-GB" dirty="0" smtClean="0"/>
          </a:p>
          <a:p>
            <a:r>
              <a:rPr lang="en-GB" dirty="0" err="1" smtClean="0"/>
              <a:t>Hipotensi</a:t>
            </a:r>
            <a:r>
              <a:rPr lang="en-GB" dirty="0" smtClean="0"/>
              <a:t>, </a:t>
            </a:r>
            <a:r>
              <a:rPr lang="en-GB" dirty="0" err="1" smtClean="0"/>
              <a:t>hipertensi</a:t>
            </a:r>
            <a:r>
              <a:rPr lang="en-GB" dirty="0" smtClean="0"/>
              <a:t>, insomnia, </a:t>
            </a:r>
            <a:r>
              <a:rPr lang="en-GB" dirty="0" err="1" smtClean="0"/>
              <a:t>mengantuk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Stimulansia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Metilfenidat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tunggal</a:t>
            </a:r>
            <a:endParaRPr lang="en-GB" dirty="0" smtClean="0"/>
          </a:p>
          <a:p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aktivasi</a:t>
            </a:r>
            <a:r>
              <a:rPr lang="en-GB" dirty="0" smtClean="0"/>
              <a:t>, </a:t>
            </a:r>
            <a:r>
              <a:rPr lang="en-GB" dirty="0" err="1" smtClean="0"/>
              <a:t>motivasi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partisipasi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endParaRPr lang="en-GB" dirty="0" smtClean="0"/>
          </a:p>
          <a:p>
            <a:r>
              <a:rPr lang="en-GB" dirty="0" err="1" smtClean="0"/>
              <a:t>Memperkuat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r>
              <a:rPr lang="en-GB" dirty="0" smtClean="0"/>
              <a:t> </a:t>
            </a:r>
            <a:r>
              <a:rPr lang="en-GB" dirty="0" err="1" smtClean="0"/>
              <a:t>antidepresan</a:t>
            </a:r>
            <a:endParaRPr lang="en-GB" dirty="0" smtClean="0"/>
          </a:p>
          <a:p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takikardia</a:t>
            </a:r>
            <a:r>
              <a:rPr lang="en-GB" dirty="0" smtClean="0"/>
              <a:t>, </a:t>
            </a:r>
            <a:r>
              <a:rPr lang="en-GB" dirty="0" err="1" smtClean="0"/>
              <a:t>hipertensi</a:t>
            </a:r>
            <a:r>
              <a:rPr lang="en-GB" dirty="0" smtClean="0"/>
              <a:t>,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toksisitas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endParaRPr lang="en-GB" dirty="0" smtClean="0"/>
          </a:p>
          <a:p>
            <a:r>
              <a:rPr lang="en-GB" dirty="0" err="1" smtClean="0"/>
              <a:t>Minum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pukul</a:t>
            </a:r>
            <a:r>
              <a:rPr lang="en-GB" dirty="0" smtClean="0"/>
              <a:t> 3-4 sore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mengganggu</a:t>
            </a:r>
            <a:r>
              <a:rPr lang="en-GB" dirty="0" smtClean="0"/>
              <a:t> </a:t>
            </a:r>
            <a:r>
              <a:rPr lang="en-GB" dirty="0" err="1" smtClean="0"/>
              <a:t>tidur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Depresi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Ciri</a:t>
            </a:r>
            <a:r>
              <a:rPr lang="en-GB" dirty="0" smtClean="0"/>
              <a:t> </a:t>
            </a:r>
            <a:r>
              <a:rPr lang="en-GB" dirty="0" err="1" smtClean="0"/>
              <a:t>Psikotik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Respon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antidepresan</a:t>
            </a:r>
            <a:r>
              <a:rPr lang="en-GB" dirty="0" smtClean="0"/>
              <a:t> </a:t>
            </a:r>
            <a:r>
              <a:rPr lang="en-GB" dirty="0" err="1" smtClean="0"/>
              <a:t>tunggal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jangka</a:t>
            </a:r>
            <a:r>
              <a:rPr lang="en-GB" dirty="0" smtClean="0"/>
              <a:t> </a:t>
            </a:r>
            <a:r>
              <a:rPr lang="en-GB" dirty="0" err="1" smtClean="0"/>
              <a:t>pendek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bagus</a:t>
            </a:r>
            <a:endParaRPr lang="en-GB" dirty="0" smtClean="0"/>
          </a:p>
          <a:p>
            <a:r>
              <a:rPr lang="en-GB" dirty="0" err="1" smtClean="0"/>
              <a:t>Kombinasi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antipsikotik</a:t>
            </a:r>
            <a:endParaRPr lang="en-GB" dirty="0" smtClean="0"/>
          </a:p>
          <a:p>
            <a:r>
              <a:rPr lang="en-GB" dirty="0" smtClean="0"/>
              <a:t>ECT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pilihan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cepat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Komorbid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SSRI (</a:t>
            </a:r>
            <a:r>
              <a:rPr lang="en-GB" dirty="0" err="1" smtClean="0"/>
              <a:t>terbukti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penelitian</a:t>
            </a:r>
            <a:r>
              <a:rPr lang="en-GB" dirty="0" smtClean="0"/>
              <a:t>)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nontrisiklik</a:t>
            </a:r>
            <a:r>
              <a:rPr lang="en-GB" dirty="0" smtClean="0"/>
              <a:t> lain </a:t>
            </a:r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relatif</a:t>
            </a:r>
            <a:r>
              <a:rPr lang="en-GB" dirty="0" smtClean="0"/>
              <a:t> </a:t>
            </a:r>
            <a:r>
              <a:rPr lang="en-GB" dirty="0" err="1" smtClean="0"/>
              <a:t>aman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komorbid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Kognisi</a:t>
            </a:r>
            <a:r>
              <a:rPr lang="en-GB" dirty="0" smtClean="0"/>
              <a:t> </a:t>
            </a:r>
            <a:r>
              <a:rPr lang="en-GB" dirty="0" err="1" smtClean="0"/>
              <a:t>menurun</a:t>
            </a:r>
            <a:r>
              <a:rPr lang="en-GB" dirty="0" smtClean="0"/>
              <a:t>: </a:t>
            </a:r>
            <a:r>
              <a:rPr lang="en-GB" dirty="0" err="1" smtClean="0"/>
              <a:t>prinsip</a:t>
            </a:r>
            <a:r>
              <a:rPr lang="en-GB" dirty="0" smtClean="0"/>
              <a:t> </a:t>
            </a:r>
            <a:r>
              <a:rPr lang="en-GB" dirty="0" err="1" smtClean="0"/>
              <a:t>dasarnya</a:t>
            </a:r>
            <a:r>
              <a:rPr lang="en-GB" dirty="0" smtClean="0"/>
              <a:t> </a:t>
            </a:r>
            <a:r>
              <a:rPr lang="en-GB" dirty="0" err="1" smtClean="0"/>
              <a:t>sama</a:t>
            </a:r>
            <a:endParaRPr lang="en-GB" dirty="0" smtClean="0"/>
          </a:p>
          <a:p>
            <a:r>
              <a:rPr lang="en-GB" dirty="0" err="1" smtClean="0"/>
              <a:t>Supervisi</a:t>
            </a:r>
            <a:r>
              <a:rPr lang="en-GB" dirty="0" smtClean="0"/>
              <a:t> </a:t>
            </a:r>
            <a:r>
              <a:rPr lang="en-GB" dirty="0" err="1" smtClean="0"/>
              <a:t>pengobatan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r>
              <a:rPr lang="en-GB" dirty="0" smtClean="0"/>
              <a:t> minimal: SSRI, </a:t>
            </a:r>
            <a:r>
              <a:rPr lang="en-GB" dirty="0" err="1" smtClean="0"/>
              <a:t>bupropion</a:t>
            </a:r>
            <a:r>
              <a:rPr lang="en-GB" dirty="0" smtClean="0"/>
              <a:t>, </a:t>
            </a:r>
            <a:r>
              <a:rPr lang="en-GB" dirty="0" err="1" smtClean="0"/>
              <a:t>mirtazapine</a:t>
            </a:r>
            <a:r>
              <a:rPr lang="en-GB" dirty="0" smtClean="0"/>
              <a:t>, </a:t>
            </a:r>
            <a:r>
              <a:rPr lang="en-GB" dirty="0" err="1" smtClean="0"/>
              <a:t>venlafaxine</a:t>
            </a:r>
            <a:r>
              <a:rPr lang="en-GB" dirty="0" smtClean="0"/>
              <a:t>, </a:t>
            </a:r>
            <a:r>
              <a:rPr lang="en-GB" dirty="0" err="1" smtClean="0"/>
              <a:t>duloxetine</a:t>
            </a:r>
            <a:endParaRPr lang="en-GB" dirty="0" smtClean="0"/>
          </a:p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agitasi</a:t>
            </a:r>
            <a:r>
              <a:rPr lang="en-GB" dirty="0" smtClean="0"/>
              <a:t>, </a:t>
            </a:r>
            <a:r>
              <a:rPr lang="en-GB" dirty="0" err="1" smtClean="0"/>
              <a:t>hentikan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Mania </a:t>
            </a:r>
            <a:r>
              <a:rPr lang="en-GB" dirty="0" err="1" smtClean="0"/>
              <a:t>dan</a:t>
            </a:r>
            <a:r>
              <a:rPr lang="en-GB" dirty="0" smtClean="0"/>
              <a:t> Bipolar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Prinsip</a:t>
            </a:r>
            <a:r>
              <a:rPr lang="en-GB" dirty="0" smtClean="0"/>
              <a:t> yang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dewasa</a:t>
            </a:r>
            <a:r>
              <a:rPr lang="en-GB" dirty="0" smtClean="0"/>
              <a:t>, </a:t>
            </a:r>
            <a:r>
              <a:rPr lang="en-GB" dirty="0" err="1" smtClean="0"/>
              <a:t>meski</a:t>
            </a:r>
            <a:r>
              <a:rPr lang="en-GB" dirty="0" smtClean="0"/>
              <a:t> </a:t>
            </a:r>
            <a:r>
              <a:rPr lang="en-GB" dirty="0" err="1" smtClean="0"/>
              <a:t>respon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baiknya</a:t>
            </a:r>
            <a:endParaRPr lang="en-GB" dirty="0" smtClean="0"/>
          </a:p>
          <a:p>
            <a:r>
              <a:rPr lang="en-GB" dirty="0" err="1" smtClean="0"/>
              <a:t>Agitasi</a:t>
            </a:r>
            <a:r>
              <a:rPr lang="en-GB" dirty="0" smtClean="0"/>
              <a:t>, </a:t>
            </a:r>
            <a:r>
              <a:rPr lang="en-GB" dirty="0" err="1" smtClean="0"/>
              <a:t>hiperaktif</a:t>
            </a:r>
            <a:r>
              <a:rPr lang="en-GB" dirty="0" smtClean="0"/>
              <a:t>, </a:t>
            </a:r>
            <a:r>
              <a:rPr lang="en-GB" dirty="0" err="1" smtClean="0"/>
              <a:t>psikotik</a:t>
            </a:r>
            <a:r>
              <a:rPr lang="en-GB" dirty="0" smtClean="0"/>
              <a:t>,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tidur</a:t>
            </a:r>
            <a:r>
              <a:rPr lang="en-GB" dirty="0" smtClean="0"/>
              <a:t> </a:t>
            </a:r>
            <a:r>
              <a:rPr lang="en-GB" dirty="0" err="1" smtClean="0"/>
              <a:t>terbantu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neuroleptik</a:t>
            </a:r>
            <a:r>
              <a:rPr lang="en-GB" dirty="0" smtClean="0"/>
              <a:t> </a:t>
            </a:r>
            <a:r>
              <a:rPr lang="en-GB" dirty="0" err="1" smtClean="0"/>
              <a:t>atipikal</a:t>
            </a:r>
            <a:r>
              <a:rPr lang="en-GB" dirty="0" smtClean="0"/>
              <a:t>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risperidone</a:t>
            </a:r>
            <a:r>
              <a:rPr lang="en-GB" dirty="0" smtClean="0"/>
              <a:t>, </a:t>
            </a:r>
            <a:r>
              <a:rPr lang="en-GB" dirty="0" err="1" smtClean="0"/>
              <a:t>olanzapine</a:t>
            </a:r>
            <a:r>
              <a:rPr lang="en-GB" dirty="0" smtClean="0"/>
              <a:t>, </a:t>
            </a:r>
            <a:r>
              <a:rPr lang="en-GB" dirty="0" err="1" smtClean="0"/>
              <a:t>quetiapine</a:t>
            </a:r>
            <a:r>
              <a:rPr lang="en-GB" dirty="0" smtClean="0"/>
              <a:t>; </a:t>
            </a:r>
            <a:r>
              <a:rPr lang="en-GB" dirty="0" err="1" smtClean="0"/>
              <a:t>clozapine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kehati-hatian</a:t>
            </a:r>
            <a:endParaRPr lang="en-GB" dirty="0" smtClean="0"/>
          </a:p>
          <a:p>
            <a:r>
              <a:rPr lang="en-GB" dirty="0" err="1" smtClean="0"/>
              <a:t>Prinsip</a:t>
            </a:r>
            <a:r>
              <a:rPr lang="en-GB" dirty="0" smtClean="0"/>
              <a:t> </a:t>
            </a:r>
            <a:r>
              <a:rPr lang="en-GB" dirty="0" err="1" smtClean="0"/>
              <a:t>dasar</a:t>
            </a:r>
            <a:r>
              <a:rPr lang="en-GB" dirty="0" smtClean="0"/>
              <a:t> </a:t>
            </a:r>
            <a:r>
              <a:rPr lang="en-GB" dirty="0" err="1" smtClean="0"/>
              <a:t>penstabil</a:t>
            </a:r>
            <a:r>
              <a:rPr lang="en-GB" dirty="0" smtClean="0"/>
              <a:t> mood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dewasa</a:t>
            </a:r>
            <a:r>
              <a:rPr lang="en-GB" dirty="0" smtClean="0"/>
              <a:t>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sensitivitas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Antiansietas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Prinsip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Data </a:t>
            </a:r>
            <a:r>
              <a:rPr lang="en-GB" dirty="0" err="1" smtClean="0"/>
              <a:t>empiris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mencukupi</a:t>
            </a:r>
            <a:endParaRPr lang="en-GB" dirty="0" smtClean="0"/>
          </a:p>
          <a:p>
            <a:r>
              <a:rPr lang="en-GB" dirty="0" err="1" smtClean="0"/>
              <a:t>Absorpsi</a:t>
            </a:r>
            <a:r>
              <a:rPr lang="en-GB" dirty="0" smtClean="0"/>
              <a:t>, </a:t>
            </a:r>
            <a:r>
              <a:rPr lang="en-GB" dirty="0" err="1" smtClean="0"/>
              <a:t>ikatan</a:t>
            </a:r>
            <a:r>
              <a:rPr lang="en-GB" dirty="0" smtClean="0"/>
              <a:t> protein, </a:t>
            </a:r>
            <a:r>
              <a:rPr lang="en-GB" dirty="0" err="1" smtClean="0"/>
              <a:t>fungsi</a:t>
            </a:r>
            <a:r>
              <a:rPr lang="en-GB" dirty="0" smtClean="0"/>
              <a:t> </a:t>
            </a:r>
            <a:r>
              <a:rPr lang="en-GB" dirty="0" err="1" smtClean="0"/>
              <a:t>hepar</a:t>
            </a:r>
            <a:r>
              <a:rPr lang="en-GB" dirty="0" smtClean="0"/>
              <a:t>, </a:t>
            </a:r>
            <a:r>
              <a:rPr lang="en-GB" dirty="0" err="1" smtClean="0"/>
              <a:t>ekskresi</a:t>
            </a:r>
            <a:r>
              <a:rPr lang="en-GB" dirty="0" smtClean="0"/>
              <a:t> renal </a:t>
            </a:r>
            <a:r>
              <a:rPr lang="en-GB" dirty="0" err="1" smtClean="0"/>
              <a:t>menurun</a:t>
            </a:r>
            <a:r>
              <a:rPr lang="en-GB" dirty="0" smtClean="0"/>
              <a:t>; </a:t>
            </a:r>
            <a:r>
              <a:rPr lang="en-GB" dirty="0" err="1" smtClean="0"/>
              <a:t>distribusi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lipofilik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endParaRPr lang="en-GB" dirty="0" smtClean="0"/>
          </a:p>
          <a:p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ditemui</a:t>
            </a:r>
            <a:endParaRPr lang="en-GB" dirty="0" smtClean="0"/>
          </a:p>
          <a:p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kondisi</a:t>
            </a:r>
            <a:r>
              <a:rPr lang="en-GB" dirty="0" smtClean="0"/>
              <a:t> </a:t>
            </a:r>
            <a:r>
              <a:rPr lang="en-GB" dirty="0" err="1" smtClean="0"/>
              <a:t>medis</a:t>
            </a:r>
            <a:r>
              <a:rPr lang="en-GB" dirty="0" smtClean="0"/>
              <a:t> </a:t>
            </a:r>
            <a:r>
              <a:rPr lang="en-GB" dirty="0" err="1" smtClean="0"/>
              <a:t>juga</a:t>
            </a:r>
            <a:r>
              <a:rPr lang="en-GB" dirty="0" smtClean="0"/>
              <a:t> </a:t>
            </a:r>
            <a:r>
              <a:rPr lang="en-GB" dirty="0" err="1" smtClean="0"/>
              <a:t>mencetuskan</a:t>
            </a:r>
            <a:r>
              <a:rPr lang="en-GB" dirty="0" smtClean="0"/>
              <a:t> </a:t>
            </a:r>
            <a:r>
              <a:rPr lang="en-GB" dirty="0" err="1" smtClean="0"/>
              <a:t>kecemasan</a:t>
            </a:r>
            <a:r>
              <a:rPr lang="en-GB" dirty="0" smtClean="0"/>
              <a:t>; </a:t>
            </a:r>
            <a:r>
              <a:rPr lang="en-GB" dirty="0" err="1" smtClean="0"/>
              <a:t>ansietas</a:t>
            </a:r>
            <a:r>
              <a:rPr lang="en-GB" dirty="0" smtClean="0"/>
              <a:t> </a:t>
            </a:r>
            <a:r>
              <a:rPr lang="en-GB" dirty="0" err="1" smtClean="0"/>
              <a:t>kronis</a:t>
            </a:r>
            <a:r>
              <a:rPr lang="en-GB" dirty="0" smtClean="0"/>
              <a:t> </a:t>
            </a:r>
            <a:r>
              <a:rPr lang="en-GB" dirty="0" err="1" smtClean="0"/>
              <a:t>juga</a:t>
            </a:r>
            <a:r>
              <a:rPr lang="en-GB" dirty="0" smtClean="0"/>
              <a:t> </a:t>
            </a:r>
            <a:r>
              <a:rPr lang="en-GB" dirty="0" err="1" smtClean="0"/>
              <a:t>dikaitkan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kondisi-kondisi</a:t>
            </a:r>
            <a:r>
              <a:rPr lang="en-GB" dirty="0" smtClean="0"/>
              <a:t> </a:t>
            </a:r>
            <a:r>
              <a:rPr lang="en-GB" dirty="0" err="1" smtClean="0"/>
              <a:t>medis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Pertimbangan</a:t>
            </a:r>
            <a:r>
              <a:rPr lang="en-GB" dirty="0" smtClean="0"/>
              <a:t> </a:t>
            </a:r>
            <a:r>
              <a:rPr lang="en-GB" dirty="0" err="1" smtClean="0"/>
              <a:t>Farmakokinetik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Sebanyak</a:t>
            </a:r>
            <a:r>
              <a:rPr lang="en-GB" dirty="0" smtClean="0"/>
              <a:t> 70 </a:t>
            </a:r>
            <a:r>
              <a:rPr lang="en-GB" dirty="0" err="1" smtClean="0"/>
              <a:t>s.d</a:t>
            </a:r>
            <a:r>
              <a:rPr lang="en-GB" dirty="0" smtClean="0"/>
              <a:t>. 80 </a:t>
            </a:r>
            <a:r>
              <a:rPr lang="en-GB" dirty="0" err="1" smtClean="0"/>
              <a:t>persen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, </a:t>
            </a:r>
            <a:r>
              <a:rPr lang="en-GB" dirty="0" err="1" smtClean="0"/>
              <a:t>termasuk</a:t>
            </a:r>
            <a:r>
              <a:rPr lang="en-GB" dirty="0" smtClean="0"/>
              <a:t> TCA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neuroleptik</a:t>
            </a:r>
            <a:r>
              <a:rPr lang="en-GB" dirty="0" smtClean="0"/>
              <a:t>, inhibitor </a:t>
            </a:r>
            <a:r>
              <a:rPr lang="en-GB" dirty="0" err="1" smtClean="0"/>
              <a:t>kolinesterase</a:t>
            </a:r>
            <a:endParaRPr lang="en-GB" dirty="0" smtClean="0"/>
          </a:p>
          <a:p>
            <a:r>
              <a:rPr lang="en-GB" dirty="0" err="1" smtClean="0"/>
              <a:t>Modifikasi</a:t>
            </a:r>
            <a:r>
              <a:rPr lang="en-GB" dirty="0" smtClean="0"/>
              <a:t> </a:t>
            </a:r>
            <a:r>
              <a:rPr lang="en-GB" dirty="0" err="1" smtClean="0"/>
              <a:t>enzim</a:t>
            </a:r>
            <a:r>
              <a:rPr lang="en-GB" dirty="0" smtClean="0"/>
              <a:t> CYP450, </a:t>
            </a:r>
            <a:r>
              <a:rPr lang="en-GB" dirty="0" err="1" smtClean="0"/>
              <a:t>misal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Donepezil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Galantamine</a:t>
            </a:r>
            <a:r>
              <a:rPr lang="en-GB" dirty="0" smtClean="0"/>
              <a:t> (3A4)</a:t>
            </a:r>
          </a:p>
          <a:p>
            <a:r>
              <a:rPr lang="en-GB" dirty="0" err="1" smtClean="0"/>
              <a:t>Sebagian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penyesuaian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endParaRPr lang="en-GB" dirty="0" smtClean="0"/>
          </a:p>
          <a:p>
            <a:r>
              <a:rPr lang="en-GB" dirty="0" err="1" smtClean="0"/>
              <a:t>Penelitian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/>
              <a:t> </a:t>
            </a:r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melibatkan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usila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SSRI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pilihan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profil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hati-hati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aktivasi</a:t>
            </a:r>
            <a:r>
              <a:rPr lang="en-GB" dirty="0" smtClean="0"/>
              <a:t>, </a:t>
            </a:r>
            <a:r>
              <a:rPr lang="en-GB" dirty="0" err="1" smtClean="0"/>
              <a:t>serta</a:t>
            </a:r>
            <a:r>
              <a:rPr lang="en-GB" dirty="0" smtClean="0"/>
              <a:t> </a:t>
            </a:r>
            <a:r>
              <a:rPr lang="en-GB" dirty="0" err="1" smtClean="0"/>
              <a:t>mula</a:t>
            </a:r>
            <a:r>
              <a:rPr lang="en-GB" dirty="0" smtClean="0"/>
              <a:t> </a:t>
            </a:r>
            <a:r>
              <a:rPr lang="en-GB" dirty="0" err="1" smtClean="0"/>
              <a:t>efektif</a:t>
            </a:r>
            <a:r>
              <a:rPr lang="en-GB" dirty="0" smtClean="0"/>
              <a:t> yang </a:t>
            </a:r>
            <a:r>
              <a:rPr lang="en-GB" dirty="0" err="1" smtClean="0"/>
              <a:t>lambat</a:t>
            </a:r>
            <a:r>
              <a:rPr lang="en-GB" dirty="0" smtClean="0"/>
              <a:t>; </a:t>
            </a:r>
            <a:r>
              <a:rPr lang="en-GB" dirty="0" err="1" smtClean="0"/>
              <a:t>mula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lagi</a:t>
            </a:r>
            <a:endParaRPr lang="en-GB" dirty="0" smtClean="0"/>
          </a:p>
          <a:p>
            <a:r>
              <a:rPr lang="en-GB" dirty="0" smtClean="0"/>
              <a:t>SNRI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panik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cemas</a:t>
            </a:r>
            <a:r>
              <a:rPr lang="en-GB" dirty="0" smtClean="0"/>
              <a:t> </a:t>
            </a:r>
            <a:r>
              <a:rPr lang="en-GB" dirty="0" err="1" smtClean="0"/>
              <a:t>menyeluruh</a:t>
            </a:r>
            <a:endParaRPr lang="en-GB" dirty="0" smtClean="0"/>
          </a:p>
          <a:p>
            <a:r>
              <a:rPr lang="en-GB" dirty="0" err="1" smtClean="0"/>
              <a:t>Nefazodone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potensi</a:t>
            </a:r>
            <a:r>
              <a:rPr lang="en-GB" dirty="0" smtClean="0"/>
              <a:t> </a:t>
            </a:r>
            <a:r>
              <a:rPr lang="en-GB" dirty="0" err="1" smtClean="0"/>
              <a:t>mengganggu</a:t>
            </a:r>
            <a:r>
              <a:rPr lang="en-GB" dirty="0" smtClean="0"/>
              <a:t> </a:t>
            </a:r>
            <a:r>
              <a:rPr lang="en-GB" dirty="0" err="1" smtClean="0"/>
              <a:t>hepar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usila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Antidepresan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TCA </a:t>
            </a:r>
            <a:r>
              <a:rPr lang="en-GB" dirty="0" err="1" smtClean="0"/>
              <a:t>untuk</a:t>
            </a:r>
            <a:r>
              <a:rPr lang="en-GB" dirty="0" smtClean="0"/>
              <a:t> OCD, </a:t>
            </a:r>
            <a:r>
              <a:rPr lang="en-GB" dirty="0" err="1" smtClean="0"/>
              <a:t>dibatasi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endParaRPr lang="en-GB" dirty="0" smtClean="0"/>
          </a:p>
          <a:p>
            <a:r>
              <a:rPr lang="en-GB" dirty="0" smtClean="0"/>
              <a:t>MAOI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panik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agorafobia</a:t>
            </a:r>
            <a:endParaRPr lang="en-GB" dirty="0" smtClean="0"/>
          </a:p>
          <a:p>
            <a:r>
              <a:rPr lang="en-GB" dirty="0" err="1" smtClean="0"/>
              <a:t>Buspirone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cemas</a:t>
            </a:r>
            <a:r>
              <a:rPr lang="en-GB" dirty="0" smtClean="0"/>
              <a:t> </a:t>
            </a:r>
            <a:r>
              <a:rPr lang="en-GB" dirty="0" err="1" smtClean="0"/>
              <a:t>menyeluruh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Benzodiazepin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tergantikan</a:t>
            </a:r>
            <a:r>
              <a:rPr lang="en-GB" dirty="0" smtClean="0"/>
              <a:t> SSRI,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tetap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standar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akut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cemas</a:t>
            </a:r>
            <a:r>
              <a:rPr lang="en-GB" dirty="0" smtClean="0"/>
              <a:t> </a:t>
            </a:r>
            <a:r>
              <a:rPr lang="en-GB" dirty="0" err="1" smtClean="0"/>
              <a:t>menyeluruh</a:t>
            </a:r>
            <a:endParaRPr lang="en-GB" dirty="0" smtClean="0"/>
          </a:p>
          <a:p>
            <a:r>
              <a:rPr lang="en-GB" dirty="0" smtClean="0"/>
              <a:t>Onset </a:t>
            </a:r>
            <a:r>
              <a:rPr lang="en-GB" dirty="0" err="1" smtClean="0"/>
              <a:t>cepat</a:t>
            </a:r>
            <a:r>
              <a:rPr lang="en-GB" dirty="0" smtClean="0"/>
              <a:t>,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kardiovaskuler</a:t>
            </a:r>
            <a:endParaRPr lang="en-GB" dirty="0" smtClean="0"/>
          </a:p>
          <a:p>
            <a:r>
              <a:rPr lang="en-GB" dirty="0" err="1" smtClean="0"/>
              <a:t>Jangka</a:t>
            </a:r>
            <a:r>
              <a:rPr lang="en-GB" dirty="0" smtClean="0"/>
              <a:t> </a:t>
            </a:r>
            <a:r>
              <a:rPr lang="en-GB" dirty="0" err="1" smtClean="0"/>
              <a:t>panjang</a:t>
            </a:r>
            <a:r>
              <a:rPr lang="en-GB" dirty="0" smtClean="0"/>
              <a:t> </a:t>
            </a:r>
            <a:r>
              <a:rPr lang="en-GB" dirty="0" err="1" smtClean="0"/>
              <a:t>berpotensi</a:t>
            </a:r>
            <a:r>
              <a:rPr lang="en-GB" dirty="0" smtClean="0"/>
              <a:t> </a:t>
            </a:r>
            <a:r>
              <a:rPr lang="en-GB" dirty="0" err="1" smtClean="0"/>
              <a:t>mengantuk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siang</a:t>
            </a:r>
            <a:r>
              <a:rPr lang="en-GB" dirty="0" smtClean="0"/>
              <a:t> </a:t>
            </a:r>
            <a:r>
              <a:rPr lang="en-GB" dirty="0" err="1" smtClean="0"/>
              <a:t>hari</a:t>
            </a:r>
            <a:r>
              <a:rPr lang="en-GB" dirty="0" smtClean="0"/>
              <a:t>,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r>
              <a:rPr lang="en-GB" dirty="0" smtClean="0"/>
              <a:t>, </a:t>
            </a:r>
            <a:r>
              <a:rPr lang="en-GB" dirty="0" err="1" smtClean="0"/>
              <a:t>psikomotor</a:t>
            </a:r>
            <a:r>
              <a:rPr lang="en-GB" dirty="0" smtClean="0"/>
              <a:t>,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jatuh</a:t>
            </a:r>
            <a:r>
              <a:rPr lang="en-GB" dirty="0" smtClean="0"/>
              <a:t>, </a:t>
            </a:r>
            <a:r>
              <a:rPr lang="en-GB" dirty="0" err="1" smtClean="0"/>
              <a:t>depresi</a:t>
            </a:r>
            <a:r>
              <a:rPr lang="en-GB" dirty="0" smtClean="0"/>
              <a:t>, </a:t>
            </a:r>
            <a:r>
              <a:rPr lang="en-GB" dirty="0" err="1" smtClean="0"/>
              <a:t>reaksi</a:t>
            </a:r>
            <a:r>
              <a:rPr lang="en-GB" dirty="0" smtClean="0"/>
              <a:t> </a:t>
            </a:r>
            <a:r>
              <a:rPr lang="en-GB" dirty="0" err="1" smtClean="0"/>
              <a:t>paradoksikal</a:t>
            </a:r>
            <a:r>
              <a:rPr lang="en-GB" dirty="0" smtClean="0"/>
              <a:t>, </a:t>
            </a:r>
            <a:r>
              <a:rPr lang="en-GB" dirty="0" err="1" smtClean="0"/>
              <a:t>sindroma</a:t>
            </a:r>
            <a:r>
              <a:rPr lang="en-GB" dirty="0" smtClean="0"/>
              <a:t> </a:t>
            </a:r>
            <a:r>
              <a:rPr lang="en-GB" dirty="0" err="1" smtClean="0"/>
              <a:t>amnestik</a:t>
            </a:r>
            <a:r>
              <a:rPr lang="en-GB" dirty="0" smtClean="0"/>
              <a:t>,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pernapasan</a:t>
            </a:r>
            <a:r>
              <a:rPr lang="en-GB" dirty="0" smtClean="0"/>
              <a:t>, </a:t>
            </a:r>
            <a:r>
              <a:rPr lang="en-GB" dirty="0" err="1" smtClean="0"/>
              <a:t>potensi</a:t>
            </a:r>
            <a:r>
              <a:rPr lang="en-GB" dirty="0" smtClean="0"/>
              <a:t> </a:t>
            </a:r>
            <a:r>
              <a:rPr lang="en-GB" i="1" dirty="0" smtClean="0"/>
              <a:t>abuse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ketergantungan</a:t>
            </a:r>
            <a:r>
              <a:rPr lang="en-GB" dirty="0" smtClean="0"/>
              <a:t>, </a:t>
            </a:r>
            <a:r>
              <a:rPr lang="en-GB" dirty="0" err="1" smtClean="0"/>
              <a:t>reaksi</a:t>
            </a:r>
            <a:r>
              <a:rPr lang="en-GB" dirty="0" smtClean="0"/>
              <a:t> </a:t>
            </a:r>
            <a:r>
              <a:rPr lang="en-GB" dirty="0" err="1" smtClean="0"/>
              <a:t>lepas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Benzodiazepin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Pemilihan</a:t>
            </a:r>
            <a:r>
              <a:rPr lang="en-GB" dirty="0" smtClean="0"/>
              <a:t> </a:t>
            </a:r>
            <a:r>
              <a:rPr lang="en-GB" dirty="0" err="1" smtClean="0"/>
              <a:t>berdasarkan</a:t>
            </a:r>
            <a:r>
              <a:rPr lang="en-GB" dirty="0" smtClean="0"/>
              <a:t> </a:t>
            </a:r>
            <a:r>
              <a:rPr lang="en-GB" dirty="0" err="1" smtClean="0"/>
              <a:t>waktu</a:t>
            </a:r>
            <a:r>
              <a:rPr lang="en-GB" dirty="0" smtClean="0"/>
              <a:t> </a:t>
            </a:r>
            <a:r>
              <a:rPr lang="en-GB" dirty="0" err="1" smtClean="0"/>
              <a:t>paruh</a:t>
            </a:r>
            <a:r>
              <a:rPr lang="en-GB" dirty="0" smtClean="0"/>
              <a:t>, </a:t>
            </a:r>
            <a:r>
              <a:rPr lang="en-GB" dirty="0" err="1" smtClean="0"/>
              <a:t>potensi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jalur</a:t>
            </a:r>
            <a:r>
              <a:rPr lang="en-GB" dirty="0" smtClean="0"/>
              <a:t> </a:t>
            </a:r>
            <a:r>
              <a:rPr lang="en-GB" dirty="0" err="1" smtClean="0"/>
              <a:t>metabolik</a:t>
            </a:r>
            <a:endParaRPr lang="en-GB" dirty="0" smtClean="0"/>
          </a:p>
          <a:p>
            <a:r>
              <a:rPr lang="en-GB" dirty="0" err="1" smtClean="0"/>
              <a:t>Jalur</a:t>
            </a:r>
            <a:r>
              <a:rPr lang="en-GB" dirty="0" smtClean="0"/>
              <a:t> </a:t>
            </a:r>
            <a:r>
              <a:rPr lang="en-GB" dirty="0" err="1" smtClean="0"/>
              <a:t>metabolik</a:t>
            </a:r>
            <a:r>
              <a:rPr lang="en-GB" dirty="0" smtClean="0"/>
              <a:t> </a:t>
            </a:r>
            <a:r>
              <a:rPr lang="en-GB" dirty="0" err="1" smtClean="0"/>
              <a:t>fase</a:t>
            </a:r>
            <a:r>
              <a:rPr lang="en-GB" dirty="0" smtClean="0"/>
              <a:t> II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dipengaruhi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r>
              <a:rPr lang="en-GB" dirty="0" smtClean="0"/>
              <a:t>,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lorazepam</a:t>
            </a:r>
            <a:r>
              <a:rPr lang="en-GB" dirty="0" smtClean="0"/>
              <a:t>, </a:t>
            </a:r>
            <a:r>
              <a:rPr lang="en-GB" dirty="0" err="1" smtClean="0"/>
              <a:t>oxazepam</a:t>
            </a:r>
            <a:r>
              <a:rPr lang="en-GB" dirty="0" smtClean="0"/>
              <a:t>, </a:t>
            </a:r>
            <a:r>
              <a:rPr lang="en-GB" dirty="0" err="1" smtClean="0"/>
              <a:t>temazepam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dipilih</a:t>
            </a:r>
            <a:endParaRPr lang="en-GB" dirty="0" smtClean="0"/>
          </a:p>
          <a:p>
            <a:r>
              <a:rPr lang="en-GB" dirty="0" err="1" smtClean="0"/>
              <a:t>Clonazepam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alprazolam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panik</a:t>
            </a:r>
            <a:endParaRPr lang="en-GB" dirty="0" smtClean="0"/>
          </a:p>
          <a:p>
            <a:r>
              <a:rPr lang="en-GB" dirty="0" err="1" smtClean="0"/>
              <a:t>Clonazepam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OCD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Benzodiazepin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Pemakaian</a:t>
            </a:r>
            <a:r>
              <a:rPr lang="en-GB" dirty="0" smtClean="0"/>
              <a:t> </a:t>
            </a:r>
            <a:r>
              <a:rPr lang="en-GB" dirty="0" err="1" smtClean="0"/>
              <a:t>jangka</a:t>
            </a:r>
            <a:r>
              <a:rPr lang="en-GB" dirty="0" smtClean="0"/>
              <a:t> </a:t>
            </a:r>
            <a:r>
              <a:rPr lang="en-GB" dirty="0" err="1" smtClean="0"/>
              <a:t>panjang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dievaluasi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,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berhati-hati</a:t>
            </a:r>
            <a:endParaRPr lang="en-GB" dirty="0" smtClean="0"/>
          </a:p>
          <a:p>
            <a:r>
              <a:rPr lang="en-GB" dirty="0" err="1" smtClean="0"/>
              <a:t>Benzodiazepin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sedasi</a:t>
            </a:r>
            <a:r>
              <a:rPr lang="en-GB" dirty="0" smtClean="0"/>
              <a:t>, </a:t>
            </a:r>
            <a:r>
              <a:rPr lang="en-GB" dirty="0" err="1" smtClean="0"/>
              <a:t>pemburukan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r>
              <a:rPr lang="en-GB" dirty="0" smtClean="0"/>
              <a:t>, </a:t>
            </a:r>
            <a:r>
              <a:rPr lang="en-GB" dirty="0" err="1" smtClean="0"/>
              <a:t>ataksia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Antipsikotik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Haloperidol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flufenazin</a:t>
            </a:r>
            <a:r>
              <a:rPr lang="en-GB" dirty="0" smtClean="0"/>
              <a:t>,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sedasi</a:t>
            </a:r>
            <a:r>
              <a:rPr lang="en-GB" dirty="0" smtClean="0"/>
              <a:t>, </a:t>
            </a:r>
            <a:r>
              <a:rPr lang="en-GB" dirty="0" err="1" smtClean="0"/>
              <a:t>pemburukan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r>
              <a:rPr lang="en-GB" dirty="0" smtClean="0"/>
              <a:t>, </a:t>
            </a:r>
            <a:r>
              <a:rPr lang="en-GB" dirty="0" err="1" smtClean="0"/>
              <a:t>reaksi</a:t>
            </a:r>
            <a:r>
              <a:rPr lang="en-GB" dirty="0" smtClean="0"/>
              <a:t> </a:t>
            </a:r>
            <a:r>
              <a:rPr lang="en-GB" dirty="0" err="1" smtClean="0"/>
              <a:t>ekstrapiramidal</a:t>
            </a:r>
            <a:r>
              <a:rPr lang="en-GB" dirty="0" smtClean="0"/>
              <a:t>, </a:t>
            </a:r>
            <a:r>
              <a:rPr lang="en-GB" dirty="0" err="1" smtClean="0"/>
              <a:t>diskinesia</a:t>
            </a:r>
            <a:r>
              <a:rPr lang="en-GB" dirty="0" smtClean="0"/>
              <a:t> </a:t>
            </a:r>
            <a:r>
              <a:rPr lang="en-GB" dirty="0" err="1" smtClean="0"/>
              <a:t>tardiva</a:t>
            </a:r>
            <a:endParaRPr lang="en-GB" dirty="0" smtClean="0"/>
          </a:p>
          <a:p>
            <a:r>
              <a:rPr lang="en-GB" dirty="0" err="1" smtClean="0"/>
              <a:t>Risperidone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agitasi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demensia</a:t>
            </a:r>
            <a:endParaRPr lang="en-GB" dirty="0" smtClean="0"/>
          </a:p>
          <a:p>
            <a:r>
              <a:rPr lang="en-GB" dirty="0" err="1" smtClean="0"/>
              <a:t>Penguat</a:t>
            </a:r>
            <a:r>
              <a:rPr lang="en-GB" dirty="0" smtClean="0"/>
              <a:t> SSRI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kasus</a:t>
            </a:r>
            <a:r>
              <a:rPr lang="en-GB" dirty="0" smtClean="0"/>
              <a:t> OCD</a:t>
            </a:r>
          </a:p>
          <a:p>
            <a:r>
              <a:rPr lang="en-GB" dirty="0" smtClean="0"/>
              <a:t>SGA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somnolen</a:t>
            </a:r>
            <a:r>
              <a:rPr lang="en-GB" dirty="0" smtClean="0"/>
              <a:t>,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i="1" dirty="0" smtClean="0"/>
              <a:t>gait</a:t>
            </a:r>
            <a:r>
              <a:rPr lang="en-GB" dirty="0" smtClean="0"/>
              <a:t>, </a:t>
            </a:r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stroke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kematian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Lainnya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Antikejang</a:t>
            </a:r>
            <a:r>
              <a:rPr lang="en-GB" dirty="0" smtClean="0"/>
              <a:t>: </a:t>
            </a:r>
            <a:r>
              <a:rPr lang="en-GB" dirty="0" err="1" smtClean="0"/>
              <a:t>Valproat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carbamazepine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efektivitas</a:t>
            </a:r>
            <a:r>
              <a:rPr lang="en-GB" dirty="0" smtClean="0"/>
              <a:t> </a:t>
            </a:r>
            <a:r>
              <a:rPr lang="en-GB" dirty="0" err="1" smtClean="0"/>
              <a:t>sedang</a:t>
            </a:r>
            <a:r>
              <a:rPr lang="en-GB" dirty="0" smtClean="0"/>
              <a:t>, </a:t>
            </a:r>
            <a:r>
              <a:rPr lang="en-GB" dirty="0" err="1" smtClean="0"/>
              <a:t>terbatas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; </a:t>
            </a:r>
            <a:r>
              <a:rPr lang="en-GB" dirty="0" err="1" smtClean="0"/>
              <a:t>gabapentin</a:t>
            </a:r>
            <a:r>
              <a:rPr lang="en-GB" dirty="0" smtClean="0"/>
              <a:t>, </a:t>
            </a:r>
            <a:r>
              <a:rPr lang="en-GB" dirty="0" err="1" smtClean="0"/>
              <a:t>topiramate</a:t>
            </a:r>
            <a:r>
              <a:rPr lang="en-GB" dirty="0" smtClean="0"/>
              <a:t>, </a:t>
            </a:r>
            <a:r>
              <a:rPr lang="en-GB" dirty="0" err="1" smtClean="0"/>
              <a:t>lamotrigine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dipilih</a:t>
            </a:r>
            <a:endParaRPr lang="en-GB" dirty="0" smtClean="0"/>
          </a:p>
          <a:p>
            <a:r>
              <a:rPr lang="en-GB" dirty="0" smtClean="0">
                <a:latin typeface="Symbol" pitchFamily="18" charset="2"/>
              </a:rPr>
              <a:t>b</a:t>
            </a:r>
            <a:r>
              <a:rPr lang="en-GB" dirty="0" smtClean="0"/>
              <a:t>-Adrenergic Receptor Antagonist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Antihistamin</a:t>
            </a:r>
            <a:r>
              <a:rPr lang="en-GB" dirty="0" smtClean="0"/>
              <a:t>: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efikasi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ansietas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agitasi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Antipsikotik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Gambaran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</a:t>
            </a:r>
            <a:r>
              <a:rPr lang="en-GB" dirty="0" err="1" smtClean="0"/>
              <a:t>reseptor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i="1" dirty="0" smtClean="0"/>
              <a:t>neurotransmitter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sensitivitas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toksisitas</a:t>
            </a:r>
            <a:endParaRPr lang="en-GB" dirty="0" smtClean="0"/>
          </a:p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farmakokinetik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farmakodinamik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kadar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,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memanjang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endParaRPr lang="en-GB" dirty="0" smtClean="0"/>
          </a:p>
          <a:p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skizofrenia</a:t>
            </a:r>
            <a:r>
              <a:rPr lang="en-GB" dirty="0" smtClean="0"/>
              <a:t> onset </a:t>
            </a:r>
            <a:r>
              <a:rPr lang="en-GB" dirty="0" err="1" smtClean="0"/>
              <a:t>sebelum</a:t>
            </a:r>
            <a:r>
              <a:rPr lang="en-GB" dirty="0" smtClean="0"/>
              <a:t> </a:t>
            </a:r>
            <a:r>
              <a:rPr lang="en-GB" dirty="0" err="1" smtClean="0"/>
              <a:t>lanjut</a:t>
            </a:r>
            <a:r>
              <a:rPr lang="en-GB" dirty="0" smtClean="0"/>
              <a:t>,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relaps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eksaserbasi</a:t>
            </a:r>
            <a:r>
              <a:rPr lang="en-GB" dirty="0" smtClean="0"/>
              <a:t> </a:t>
            </a:r>
            <a:r>
              <a:rPr lang="en-GB" dirty="0" err="1" smtClean="0"/>
              <a:t>tetap</a:t>
            </a:r>
            <a:r>
              <a:rPr lang="en-GB" dirty="0" smtClean="0"/>
              <a:t>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Gambaran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Evaluasi</a:t>
            </a:r>
            <a:r>
              <a:rPr lang="en-GB" dirty="0" smtClean="0"/>
              <a:t> </a:t>
            </a:r>
            <a:r>
              <a:rPr lang="en-GB" dirty="0" err="1" smtClean="0"/>
              <a:t>dulu</a:t>
            </a:r>
            <a:r>
              <a:rPr lang="en-GB" dirty="0" smtClean="0"/>
              <a:t> </a:t>
            </a:r>
            <a:r>
              <a:rPr lang="en-GB" dirty="0" err="1" smtClean="0"/>
              <a:t>sebelum</a:t>
            </a:r>
            <a:r>
              <a:rPr lang="en-GB" dirty="0" smtClean="0"/>
              <a:t> </a:t>
            </a:r>
            <a:r>
              <a:rPr lang="en-GB" dirty="0" err="1" smtClean="0"/>
              <a:t>memulai</a:t>
            </a:r>
            <a:r>
              <a:rPr lang="en-GB" dirty="0" smtClean="0"/>
              <a:t> </a:t>
            </a:r>
            <a:r>
              <a:rPr lang="en-GB" dirty="0" err="1" smtClean="0"/>
              <a:t>pengobatan</a:t>
            </a:r>
            <a:endParaRPr lang="en-GB" dirty="0" smtClean="0"/>
          </a:p>
          <a:p>
            <a:r>
              <a:rPr lang="en-GB" dirty="0" err="1" smtClean="0"/>
              <a:t>Pemilihan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yang </a:t>
            </a:r>
            <a:r>
              <a:rPr lang="en-GB" dirty="0" err="1" smtClean="0"/>
              <a:t>hati-hati</a:t>
            </a:r>
            <a:endParaRPr lang="en-GB" dirty="0" smtClean="0"/>
          </a:p>
          <a:p>
            <a:r>
              <a:rPr lang="en-GB" dirty="0" err="1" smtClean="0"/>
              <a:t>Sebagian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setengah</a:t>
            </a:r>
            <a:r>
              <a:rPr lang="en-GB" dirty="0" smtClean="0"/>
              <a:t> </a:t>
            </a:r>
            <a:r>
              <a:rPr lang="en-GB" dirty="0" err="1" smtClean="0"/>
              <a:t>dosis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dewasa</a:t>
            </a:r>
            <a:endParaRPr lang="en-GB" dirty="0" smtClean="0"/>
          </a:p>
          <a:p>
            <a:r>
              <a:rPr lang="en-GB" dirty="0" err="1" smtClean="0"/>
              <a:t>Perhatikan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kedisiplinan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kematian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infeksi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Absorpsi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kecepatan</a:t>
            </a:r>
            <a:r>
              <a:rPr lang="en-GB" dirty="0" smtClean="0"/>
              <a:t> </a:t>
            </a:r>
            <a:r>
              <a:rPr lang="en-GB" dirty="0" err="1" smtClean="0"/>
              <a:t>pengosongan</a:t>
            </a:r>
            <a:r>
              <a:rPr lang="en-GB" dirty="0" smtClean="0"/>
              <a:t> </a:t>
            </a:r>
            <a:r>
              <a:rPr lang="en-GB" dirty="0" err="1" smtClean="0"/>
              <a:t>lambung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aliran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intestinal</a:t>
            </a:r>
          </a:p>
          <a:p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perbedaan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</a:t>
            </a:r>
            <a:r>
              <a:rPr lang="en-GB" dirty="0" err="1" smtClean="0"/>
              <a:t>dewasa</a:t>
            </a:r>
            <a:endParaRPr lang="en-GB" dirty="0" smtClean="0"/>
          </a:p>
          <a:p>
            <a:r>
              <a:rPr lang="en-GB" dirty="0" err="1" smtClean="0"/>
              <a:t>Antasida</a:t>
            </a:r>
            <a:r>
              <a:rPr lang="en-GB" dirty="0" smtClean="0"/>
              <a:t>, </a:t>
            </a:r>
            <a:r>
              <a:rPr lang="en-GB" dirty="0" err="1" smtClean="0"/>
              <a:t>suplementasi</a:t>
            </a:r>
            <a:r>
              <a:rPr lang="en-GB" dirty="0" smtClean="0"/>
              <a:t> </a:t>
            </a:r>
            <a:r>
              <a:rPr lang="en-GB" dirty="0" err="1" smtClean="0"/>
              <a:t>serat</a:t>
            </a:r>
            <a:r>
              <a:rPr lang="en-GB" dirty="0" smtClean="0"/>
              <a:t>, </a:t>
            </a:r>
            <a:r>
              <a:rPr lang="en-GB" dirty="0" err="1" smtClean="0"/>
              <a:t>cholestyramine</a:t>
            </a:r>
            <a:r>
              <a:rPr lang="en-GB" dirty="0" smtClean="0"/>
              <a:t> </a:t>
            </a:r>
            <a:r>
              <a:rPr lang="en-GB" dirty="0" err="1" smtClean="0"/>
              <a:t>mengurangi</a:t>
            </a:r>
            <a:r>
              <a:rPr lang="en-GB" dirty="0" smtClean="0"/>
              <a:t> </a:t>
            </a:r>
            <a:r>
              <a:rPr lang="en-GB" dirty="0" err="1" smtClean="0"/>
              <a:t>absorpsi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seperti</a:t>
            </a:r>
            <a:r>
              <a:rPr lang="en-GB" dirty="0" smtClean="0"/>
              <a:t> TCA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antikonvulsan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Gambaran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Kejadian</a:t>
            </a:r>
            <a:r>
              <a:rPr lang="en-GB" dirty="0" smtClean="0"/>
              <a:t> </a:t>
            </a:r>
            <a:r>
              <a:rPr lang="en-GB" dirty="0" err="1" smtClean="0"/>
              <a:t>serebrovaskular</a:t>
            </a:r>
            <a:r>
              <a:rPr lang="en-GB" dirty="0" smtClean="0"/>
              <a:t> </a:t>
            </a:r>
            <a:r>
              <a:rPr lang="en-GB" dirty="0" err="1" smtClean="0"/>
              <a:t>dilaporkan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endParaRPr lang="en-GB" dirty="0" smtClean="0"/>
          </a:p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 </a:t>
            </a:r>
            <a:r>
              <a:rPr lang="en-GB" dirty="0" err="1" smtClean="0"/>
              <a:t>badan</a:t>
            </a:r>
            <a:r>
              <a:rPr lang="en-GB" dirty="0" smtClean="0"/>
              <a:t>,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metabolik</a:t>
            </a:r>
            <a:endParaRPr lang="en-GB" dirty="0" smtClean="0"/>
          </a:p>
          <a:p>
            <a:r>
              <a:rPr lang="en-GB" dirty="0" err="1" smtClean="0"/>
              <a:t>Diskinesia</a:t>
            </a:r>
            <a:r>
              <a:rPr lang="en-GB" dirty="0" smtClean="0"/>
              <a:t> </a:t>
            </a:r>
            <a:r>
              <a:rPr lang="en-GB" dirty="0" err="1" smtClean="0"/>
              <a:t>tardiva</a:t>
            </a:r>
            <a:r>
              <a:rPr lang="en-GB" dirty="0" smtClean="0"/>
              <a:t>,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antikolinergik</a:t>
            </a:r>
            <a:endParaRPr lang="en-GB" dirty="0" smtClean="0"/>
          </a:p>
          <a:p>
            <a:r>
              <a:rPr lang="en-GB" dirty="0" err="1" smtClean="0"/>
              <a:t>Sedasi</a:t>
            </a:r>
            <a:r>
              <a:rPr lang="en-GB" dirty="0" smtClean="0"/>
              <a:t>, </a:t>
            </a:r>
            <a:r>
              <a:rPr lang="en-GB" dirty="0" err="1" smtClean="0"/>
              <a:t>hipotensi</a:t>
            </a:r>
            <a:r>
              <a:rPr lang="en-GB" dirty="0" smtClean="0"/>
              <a:t>,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kardiovaskuler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Distribusi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Waktu</a:t>
            </a:r>
            <a:r>
              <a:rPr lang="en-GB" dirty="0" smtClean="0"/>
              <a:t> </a:t>
            </a:r>
            <a:r>
              <a:rPr lang="en-GB" dirty="0" err="1" smtClean="0"/>
              <a:t>paruh</a:t>
            </a:r>
            <a:r>
              <a:rPr lang="en-GB" dirty="0" smtClean="0"/>
              <a:t> </a:t>
            </a:r>
            <a:r>
              <a:rPr lang="en-GB" dirty="0" err="1" smtClean="0"/>
              <a:t>sebanding</a:t>
            </a:r>
            <a:r>
              <a:rPr lang="en-GB" dirty="0" smtClean="0"/>
              <a:t> volume </a:t>
            </a:r>
            <a:r>
              <a:rPr lang="en-GB" dirty="0" err="1" smtClean="0"/>
              <a:t>distribusi</a:t>
            </a:r>
            <a:endParaRPr lang="en-GB" dirty="0" smtClean="0"/>
          </a:p>
          <a:p>
            <a:r>
              <a:rPr lang="en-GB" dirty="0" err="1" smtClean="0"/>
              <a:t>Sebagian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psikotropika</a:t>
            </a:r>
            <a:r>
              <a:rPr lang="en-GB" dirty="0" smtClean="0"/>
              <a:t> </a:t>
            </a:r>
            <a:r>
              <a:rPr lang="en-GB" dirty="0" err="1" smtClean="0"/>
              <a:t>didistribusikan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lemak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lebih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panjang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terakumulasi</a:t>
            </a:r>
            <a:endParaRPr lang="en-GB" dirty="0" smtClean="0"/>
          </a:p>
          <a:p>
            <a:r>
              <a:rPr lang="en-GB" dirty="0" smtClean="0"/>
              <a:t>Lithium </a:t>
            </a:r>
            <a:r>
              <a:rPr lang="en-GB" dirty="0" err="1" smtClean="0"/>
              <a:t>larut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air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</a:t>
            </a:r>
            <a:r>
              <a:rPr lang="en-GB" dirty="0" err="1" smtClean="0"/>
              <a:t>rentang</a:t>
            </a:r>
            <a:r>
              <a:rPr lang="en-GB" dirty="0" smtClean="0"/>
              <a:t> </a:t>
            </a:r>
            <a:r>
              <a:rPr lang="en-GB" dirty="0" err="1" smtClean="0"/>
              <a:t>keamanan</a:t>
            </a:r>
            <a:r>
              <a:rPr lang="en-GB" dirty="0" smtClean="0"/>
              <a:t> </a:t>
            </a:r>
            <a:r>
              <a:rPr lang="en-GB" dirty="0" err="1" smtClean="0"/>
              <a:t>menyempit</a:t>
            </a:r>
            <a:endParaRPr lang="en-GB" dirty="0" smtClean="0"/>
          </a:p>
          <a:p>
            <a:r>
              <a:rPr lang="en-GB" dirty="0" smtClean="0"/>
              <a:t>Diazepam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clonazepam</a:t>
            </a:r>
            <a:r>
              <a:rPr lang="en-GB" dirty="0" smtClean="0"/>
              <a:t> </a:t>
            </a:r>
            <a:r>
              <a:rPr lang="en-GB" dirty="0" err="1" smtClean="0"/>
              <a:t>larut</a:t>
            </a:r>
            <a:r>
              <a:rPr lang="en-GB" dirty="0" smtClean="0"/>
              <a:t> </a:t>
            </a:r>
            <a:r>
              <a:rPr lang="en-GB" dirty="0" err="1" smtClean="0"/>
              <a:t>lemak</a:t>
            </a:r>
            <a:r>
              <a:rPr lang="en-GB" dirty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lorazepam</a:t>
            </a:r>
            <a:r>
              <a:rPr lang="en-GB" dirty="0" smtClean="0"/>
              <a:t> </a:t>
            </a:r>
            <a:r>
              <a:rPr lang="en-GB" dirty="0" err="1" smtClean="0"/>
              <a:t>larut</a:t>
            </a:r>
            <a:r>
              <a:rPr lang="en-GB" dirty="0" smtClean="0"/>
              <a:t> air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risiko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jatuh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lebih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tinggi</a:t>
            </a:r>
            <a:endParaRPr lang="en-GB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Distribusi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terikat</a:t>
            </a:r>
            <a:r>
              <a:rPr lang="en-GB" dirty="0" smtClean="0"/>
              <a:t> protein plasma,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yang </a:t>
            </a:r>
            <a:r>
              <a:rPr lang="en-GB" dirty="0" err="1" smtClean="0"/>
              <a:t>bebas</a:t>
            </a:r>
            <a:r>
              <a:rPr lang="en-GB" dirty="0" smtClean="0"/>
              <a:t> </a:t>
            </a:r>
            <a:r>
              <a:rPr lang="en-GB" dirty="0" err="1" smtClean="0"/>
              <a:t>juga</a:t>
            </a:r>
            <a:r>
              <a:rPr lang="en-GB" dirty="0" smtClean="0"/>
              <a:t> </a:t>
            </a:r>
            <a:r>
              <a:rPr lang="en-GB" dirty="0" err="1" smtClean="0"/>
              <a:t>aktif</a:t>
            </a:r>
            <a:r>
              <a:rPr lang="en-GB" dirty="0" smtClean="0"/>
              <a:t> </a:t>
            </a:r>
            <a:r>
              <a:rPr lang="en-GB" dirty="0" err="1" smtClean="0"/>
              <a:t>farmakologik</a:t>
            </a:r>
            <a:r>
              <a:rPr lang="en-GB" dirty="0" smtClean="0"/>
              <a:t>, </a:t>
            </a:r>
            <a:r>
              <a:rPr lang="en-GB" dirty="0" err="1" smtClean="0"/>
              <a:t>siap</a:t>
            </a:r>
            <a:r>
              <a:rPr lang="en-GB" dirty="0" smtClean="0"/>
              <a:t> </a:t>
            </a:r>
            <a:r>
              <a:rPr lang="en-GB" dirty="0" err="1" smtClean="0"/>
              <a:t>dimetabolisme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didistribusi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jaringan</a:t>
            </a:r>
            <a:r>
              <a:rPr lang="en-GB" dirty="0" smtClean="0"/>
              <a:t>; </a:t>
            </a:r>
            <a:r>
              <a:rPr lang="en-GB" dirty="0" err="1" smtClean="0"/>
              <a:t>esensial</a:t>
            </a:r>
            <a:r>
              <a:rPr lang="en-GB" dirty="0" smtClean="0"/>
              <a:t> </a:t>
            </a:r>
            <a:r>
              <a:rPr lang="en-GB" dirty="0" err="1" smtClean="0"/>
              <a:t>misalnya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asam</a:t>
            </a:r>
            <a:r>
              <a:rPr lang="en-GB" dirty="0" smtClean="0"/>
              <a:t> </a:t>
            </a:r>
            <a:r>
              <a:rPr lang="en-GB" dirty="0" err="1" smtClean="0"/>
              <a:t>valproat</a:t>
            </a:r>
            <a:r>
              <a:rPr lang="en-GB" dirty="0" smtClean="0"/>
              <a:t> (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inhibisi</a:t>
            </a:r>
            <a:r>
              <a:rPr lang="en-GB" dirty="0" smtClean="0"/>
              <a:t> </a:t>
            </a:r>
            <a:r>
              <a:rPr lang="en-GB" dirty="0" err="1" smtClean="0"/>
              <a:t>enzim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Umur</a:t>
            </a:r>
            <a:r>
              <a:rPr lang="en-GB" dirty="0" smtClean="0"/>
              <a:t>, </a:t>
            </a:r>
            <a:r>
              <a:rPr lang="en-GB" dirty="0" err="1" smtClean="0"/>
              <a:t>kondisi</a:t>
            </a:r>
            <a:r>
              <a:rPr lang="en-GB" dirty="0" smtClean="0"/>
              <a:t> </a:t>
            </a:r>
            <a:r>
              <a:rPr lang="en-GB" dirty="0" err="1" smtClean="0"/>
              <a:t>seperti</a:t>
            </a:r>
            <a:r>
              <a:rPr lang="en-GB" dirty="0" smtClean="0"/>
              <a:t> diabetes </a:t>
            </a:r>
            <a:r>
              <a:rPr lang="en-GB" dirty="0" err="1" smtClean="0"/>
              <a:t>mempengaruhi</a:t>
            </a:r>
            <a:r>
              <a:rPr lang="en-GB" dirty="0" smtClean="0"/>
              <a:t> BBB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paparan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smtClean="0"/>
              <a:t>P-</a:t>
            </a:r>
            <a:r>
              <a:rPr lang="en-GB" dirty="0" err="1" smtClean="0"/>
              <a:t>glikoprotein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pembersih</a:t>
            </a:r>
            <a:r>
              <a:rPr lang="en-GB" dirty="0" smtClean="0"/>
              <a:t> </a:t>
            </a:r>
            <a:r>
              <a:rPr lang="en-GB" dirty="0" err="1" smtClean="0"/>
              <a:t>mengenali</a:t>
            </a:r>
            <a:r>
              <a:rPr lang="en-GB" dirty="0" smtClean="0"/>
              <a:t> </a:t>
            </a:r>
            <a:r>
              <a:rPr lang="en-GB" dirty="0" err="1" smtClean="0"/>
              <a:t>risperidone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substrat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penghambat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Metabolisme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CYP450 </a:t>
            </a:r>
            <a:r>
              <a:rPr lang="en-GB" dirty="0" err="1" smtClean="0"/>
              <a:t>berperan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fase</a:t>
            </a:r>
            <a:r>
              <a:rPr lang="en-GB" dirty="0" smtClean="0"/>
              <a:t> </a:t>
            </a:r>
            <a:r>
              <a:rPr lang="en-GB" dirty="0" err="1" smtClean="0"/>
              <a:t>oksidatif</a:t>
            </a:r>
            <a:endParaRPr lang="en-GB" dirty="0" smtClean="0"/>
          </a:p>
          <a:p>
            <a:r>
              <a:rPr lang="en-GB" dirty="0" err="1" smtClean="0"/>
              <a:t>Fungsi</a:t>
            </a:r>
            <a:r>
              <a:rPr lang="en-GB" dirty="0" smtClean="0"/>
              <a:t> CYP 2C19 </a:t>
            </a:r>
            <a:r>
              <a:rPr lang="en-GB" dirty="0" err="1" smtClean="0"/>
              <a:t>menurun</a:t>
            </a:r>
            <a:r>
              <a:rPr lang="en-GB" dirty="0" smtClean="0"/>
              <a:t> </a:t>
            </a:r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r>
              <a:rPr lang="en-GB" dirty="0" smtClean="0"/>
              <a:t>, </a:t>
            </a:r>
            <a:r>
              <a:rPr lang="en-GB" dirty="0" err="1" smtClean="0"/>
              <a:t>mempengaruhi</a:t>
            </a:r>
            <a:r>
              <a:rPr lang="en-GB" dirty="0" smtClean="0"/>
              <a:t> diazepam, </a:t>
            </a:r>
            <a:r>
              <a:rPr lang="en-GB" dirty="0" err="1" smtClean="0"/>
              <a:t>escitalopram</a:t>
            </a:r>
            <a:endParaRPr lang="en-GB" dirty="0" smtClean="0"/>
          </a:p>
          <a:p>
            <a:r>
              <a:rPr lang="en-GB" dirty="0" smtClean="0"/>
              <a:t>CYP 3A4 </a:t>
            </a:r>
            <a:r>
              <a:rPr lang="en-GB" dirty="0" err="1" smtClean="0"/>
              <a:t>menurun</a:t>
            </a:r>
            <a:r>
              <a:rPr lang="en-GB" dirty="0" smtClean="0"/>
              <a:t> </a:t>
            </a:r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aliran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, </a:t>
            </a:r>
            <a:r>
              <a:rPr lang="en-GB" dirty="0" err="1" smtClean="0"/>
              <a:t>mempengaruhi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psikotropika</a:t>
            </a:r>
            <a:endParaRPr lang="en-GB" dirty="0" smtClean="0"/>
          </a:p>
          <a:p>
            <a:r>
              <a:rPr lang="en-GB" dirty="0" err="1" smtClean="0"/>
              <a:t>Inhibisi</a:t>
            </a:r>
            <a:r>
              <a:rPr lang="en-GB" dirty="0" smtClean="0"/>
              <a:t> CYP 1A2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estrogen</a:t>
            </a:r>
            <a:r>
              <a:rPr lang="en-GB" dirty="0" smtClean="0"/>
              <a:t>, </a:t>
            </a:r>
            <a:r>
              <a:rPr lang="en-GB" dirty="0" err="1" smtClean="0"/>
              <a:t>omeprazole</a:t>
            </a:r>
            <a:r>
              <a:rPr lang="en-GB" dirty="0" smtClean="0"/>
              <a:t> </a:t>
            </a:r>
            <a:r>
              <a:rPr lang="en-GB" dirty="0" err="1" smtClean="0"/>
              <a:t>mempengaruhi</a:t>
            </a:r>
            <a:r>
              <a:rPr lang="en-GB" dirty="0" smtClean="0"/>
              <a:t> </a:t>
            </a:r>
            <a:r>
              <a:rPr lang="en-GB" dirty="0" err="1" smtClean="0"/>
              <a:t>clozapine</a:t>
            </a:r>
            <a:r>
              <a:rPr lang="en-GB" dirty="0" smtClean="0"/>
              <a:t>, </a:t>
            </a:r>
            <a:r>
              <a:rPr lang="en-GB" dirty="0" err="1" smtClean="0"/>
              <a:t>olanzapine</a:t>
            </a:r>
            <a:r>
              <a:rPr lang="en-GB" dirty="0" smtClean="0"/>
              <a:t>, </a:t>
            </a:r>
            <a:r>
              <a:rPr lang="en-GB" dirty="0" err="1" smtClean="0"/>
              <a:t>fluvoxamine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Ekskresi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GFR </a:t>
            </a:r>
            <a:r>
              <a:rPr lang="en-GB" dirty="0" err="1" smtClean="0"/>
              <a:t>menurun</a:t>
            </a:r>
            <a:r>
              <a:rPr lang="en-GB" dirty="0" smtClean="0"/>
              <a:t> 50% </a:t>
            </a:r>
            <a:r>
              <a:rPr lang="en-GB" dirty="0" err="1" smtClean="0"/>
              <a:t>sejak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r>
              <a:rPr lang="en-GB" dirty="0" smtClean="0"/>
              <a:t> 20 </a:t>
            </a:r>
            <a:r>
              <a:rPr lang="en-GB" dirty="0" err="1" smtClean="0"/>
              <a:t>hingga</a:t>
            </a:r>
            <a:r>
              <a:rPr lang="en-GB" dirty="0" smtClean="0"/>
              <a:t> 70 </a:t>
            </a:r>
            <a:r>
              <a:rPr lang="en-GB" dirty="0" err="1" smtClean="0"/>
              <a:t>thn</a:t>
            </a:r>
            <a:endParaRPr lang="en-GB" dirty="0" smtClean="0"/>
          </a:p>
          <a:p>
            <a:r>
              <a:rPr lang="en-GB" dirty="0" err="1" smtClean="0"/>
              <a:t>Sekitar</a:t>
            </a:r>
            <a:r>
              <a:rPr lang="en-GB" dirty="0" smtClean="0"/>
              <a:t> 1/3 </a:t>
            </a:r>
            <a:r>
              <a:rPr lang="en-GB" dirty="0" err="1" smtClean="0"/>
              <a:t>usila</a:t>
            </a:r>
            <a:r>
              <a:rPr lang="en-GB" dirty="0" smtClean="0"/>
              <a:t> </a:t>
            </a:r>
            <a:r>
              <a:rPr lang="en-GB" dirty="0" err="1" smtClean="0"/>
              <a:t>mempertahankan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/>
              <a:t> </a:t>
            </a:r>
            <a:r>
              <a:rPr lang="en-GB" dirty="0" err="1" smtClean="0"/>
              <a:t>ginjal</a:t>
            </a:r>
            <a:r>
              <a:rPr lang="en-GB" dirty="0" smtClean="0"/>
              <a:t> yang </a:t>
            </a:r>
            <a:r>
              <a:rPr lang="en-GB" dirty="0" err="1" smtClean="0"/>
              <a:t>stabil</a:t>
            </a:r>
            <a:endParaRPr lang="en-GB" dirty="0" smtClean="0"/>
          </a:p>
          <a:p>
            <a:r>
              <a:rPr lang="en-GB" dirty="0" err="1" smtClean="0"/>
              <a:t>Ekskresi</a:t>
            </a:r>
            <a:r>
              <a:rPr lang="en-GB" dirty="0" smtClean="0"/>
              <a:t> </a:t>
            </a:r>
            <a:r>
              <a:rPr lang="en-GB" dirty="0" err="1" smtClean="0"/>
              <a:t>litium</a:t>
            </a:r>
            <a:r>
              <a:rPr lang="en-GB" dirty="0" smtClean="0"/>
              <a:t>, </a:t>
            </a:r>
            <a:r>
              <a:rPr lang="en-GB" dirty="0" err="1" smtClean="0"/>
              <a:t>gabapentin</a:t>
            </a:r>
            <a:r>
              <a:rPr lang="en-GB" dirty="0" smtClean="0"/>
              <a:t>, </a:t>
            </a:r>
            <a:r>
              <a:rPr lang="en-GB" dirty="0" err="1" smtClean="0"/>
              <a:t>topiramate</a:t>
            </a:r>
            <a:r>
              <a:rPr lang="en-GB" dirty="0" smtClean="0"/>
              <a:t>, </a:t>
            </a:r>
            <a:r>
              <a:rPr lang="en-GB" dirty="0" err="1" smtClean="0"/>
              <a:t>amantadine</a:t>
            </a:r>
            <a:r>
              <a:rPr lang="en-GB" dirty="0" smtClean="0"/>
              <a:t>, </a:t>
            </a:r>
            <a:r>
              <a:rPr lang="en-GB" dirty="0" err="1" smtClean="0"/>
              <a:t>paliperidone</a:t>
            </a:r>
            <a:r>
              <a:rPr lang="en-GB" dirty="0" smtClean="0"/>
              <a:t>, </a:t>
            </a:r>
            <a:r>
              <a:rPr lang="en-GB" dirty="0" err="1" smtClean="0"/>
              <a:t>rivastigmine</a:t>
            </a:r>
            <a:r>
              <a:rPr lang="en-GB" dirty="0" smtClean="0"/>
              <a:t> </a:t>
            </a:r>
            <a:r>
              <a:rPr lang="en-GB" dirty="0" err="1" smtClean="0"/>
              <a:t>dipengaruhi</a:t>
            </a:r>
            <a:endParaRPr lang="en-GB" dirty="0" smtClean="0"/>
          </a:p>
          <a:p>
            <a:r>
              <a:rPr lang="en-GB" dirty="0" smtClean="0"/>
              <a:t>NSAID </a:t>
            </a:r>
            <a:r>
              <a:rPr lang="en-GB" dirty="0" err="1" smtClean="0"/>
              <a:t>dan</a:t>
            </a:r>
            <a:r>
              <a:rPr lang="en-GB" dirty="0" smtClean="0"/>
              <a:t> ACE </a:t>
            </a:r>
            <a:r>
              <a:rPr lang="en-GB" dirty="0" err="1" smtClean="0"/>
              <a:t>inh</a:t>
            </a:r>
            <a:r>
              <a:rPr lang="en-GB" dirty="0" smtClean="0"/>
              <a:t>, diet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garam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sekresi</a:t>
            </a:r>
            <a:r>
              <a:rPr lang="en-GB" dirty="0" smtClean="0"/>
              <a:t> ADH </a:t>
            </a:r>
            <a:r>
              <a:rPr lang="en-GB" dirty="0" err="1" smtClean="0"/>
              <a:t>oleh</a:t>
            </a:r>
            <a:r>
              <a:rPr lang="en-GB" dirty="0" smtClean="0"/>
              <a:t> SSRI </a:t>
            </a:r>
            <a:r>
              <a:rPr lang="en-GB" dirty="0" err="1" smtClean="0"/>
              <a:t>mengurangi</a:t>
            </a:r>
            <a:r>
              <a:rPr lang="en-GB" dirty="0" smtClean="0"/>
              <a:t> </a:t>
            </a:r>
            <a:r>
              <a:rPr lang="en-GB" dirty="0" err="1" smtClean="0"/>
              <a:t>bersihan</a:t>
            </a:r>
            <a:r>
              <a:rPr lang="en-GB" dirty="0" smtClean="0"/>
              <a:t> </a:t>
            </a:r>
            <a:r>
              <a:rPr lang="en-GB" dirty="0" err="1" smtClean="0"/>
              <a:t>litium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Farmakodinamika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r>
              <a:rPr lang="en-GB" dirty="0"/>
              <a:t> </a:t>
            </a:r>
            <a:r>
              <a:rPr lang="en-GB" dirty="0" err="1" smtClean="0"/>
              <a:t>terjadi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homeostatik</a:t>
            </a:r>
            <a:r>
              <a:rPr lang="en-GB" dirty="0" smtClean="0"/>
              <a:t>,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err="1" smtClean="0"/>
              <a:t>Psikotropika</a:t>
            </a:r>
            <a:r>
              <a:rPr lang="en-GB" dirty="0" smtClean="0"/>
              <a:t> </a:t>
            </a:r>
            <a:r>
              <a:rPr lang="en-GB" dirty="0" err="1" smtClean="0"/>
              <a:t>meningkatkan</a:t>
            </a:r>
            <a:r>
              <a:rPr lang="en-GB" dirty="0" smtClean="0"/>
              <a:t> </a:t>
            </a:r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jatuh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kognitif</a:t>
            </a:r>
            <a:endParaRPr lang="en-GB" dirty="0" smtClean="0"/>
          </a:p>
          <a:p>
            <a:r>
              <a:rPr lang="en-GB" dirty="0" err="1" smtClean="0"/>
              <a:t>Risiko</a:t>
            </a:r>
            <a:r>
              <a:rPr lang="en-GB" dirty="0" smtClean="0"/>
              <a:t> </a:t>
            </a:r>
            <a:r>
              <a:rPr lang="en-GB" dirty="0" err="1" smtClean="0"/>
              <a:t>kardiovaskular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antipsikotika</a:t>
            </a:r>
            <a:endParaRPr lang="en-GB" dirty="0" smtClean="0"/>
          </a:p>
          <a:p>
            <a:r>
              <a:rPr lang="en-GB" dirty="0" smtClean="0"/>
              <a:t>DA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ACh</a:t>
            </a:r>
            <a:r>
              <a:rPr lang="en-GB" dirty="0" smtClean="0"/>
              <a:t> </a:t>
            </a:r>
            <a:r>
              <a:rPr lang="en-GB" dirty="0" err="1" smtClean="0"/>
              <a:t>menurun</a:t>
            </a:r>
            <a:r>
              <a:rPr lang="en-GB" dirty="0" smtClean="0"/>
              <a:t>, </a:t>
            </a:r>
            <a:r>
              <a:rPr lang="en-GB" dirty="0" err="1" smtClean="0"/>
              <a:t>sensitivitas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endParaRPr lang="en-GB" dirty="0" smtClean="0"/>
          </a:p>
          <a:p>
            <a:r>
              <a:rPr lang="en-GB" dirty="0" err="1" smtClean="0"/>
              <a:t>Insiden</a:t>
            </a:r>
            <a:r>
              <a:rPr lang="en-GB" dirty="0" smtClean="0"/>
              <a:t> </a:t>
            </a:r>
            <a:r>
              <a:rPr lang="en-GB" dirty="0" err="1" smtClean="0"/>
              <a:t>tinggi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diskinesia</a:t>
            </a:r>
            <a:r>
              <a:rPr lang="en-GB" dirty="0" smtClean="0"/>
              <a:t> </a:t>
            </a:r>
            <a:r>
              <a:rPr lang="en-GB" dirty="0" err="1" smtClean="0"/>
              <a:t>tardiva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antipsikotika</a:t>
            </a:r>
            <a:r>
              <a:rPr lang="en-GB" dirty="0" smtClean="0"/>
              <a:t> </a:t>
            </a:r>
            <a:r>
              <a:rPr lang="en-GB" dirty="0" err="1" smtClean="0"/>
              <a:t>tipikal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1362</Words>
  <Application>Microsoft Office PowerPoint</Application>
  <PresentationFormat>On-screen Show (4:3)</PresentationFormat>
  <Paragraphs>184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Terapi Psikofarmaka</vt:lpstr>
      <vt:lpstr>Prinsip Umum</vt:lpstr>
      <vt:lpstr>Pertimbangan Farmakokinetik</vt:lpstr>
      <vt:lpstr>Absorpsi</vt:lpstr>
      <vt:lpstr>Distribusi</vt:lpstr>
      <vt:lpstr>Distribusi</vt:lpstr>
      <vt:lpstr>Metabolisme</vt:lpstr>
      <vt:lpstr>Ekskresi</vt:lpstr>
      <vt:lpstr>Farmakodinamika</vt:lpstr>
      <vt:lpstr>Farmakodinamika</vt:lpstr>
      <vt:lpstr>Yang Sebaiknya Dilakukan</vt:lpstr>
      <vt:lpstr>Antidepresan dan penstabil mood</vt:lpstr>
      <vt:lpstr>Gambaran Umum</vt:lpstr>
      <vt:lpstr>SSRI</vt:lpstr>
      <vt:lpstr>SSRI</vt:lpstr>
      <vt:lpstr>SSRI</vt:lpstr>
      <vt:lpstr>Bupropion</vt:lpstr>
      <vt:lpstr>Mirtazapine</vt:lpstr>
      <vt:lpstr>Antidepresan Dual-Acting</vt:lpstr>
      <vt:lpstr>Antidepresan Dual-Acting</vt:lpstr>
      <vt:lpstr>Antidepresan Trisiklik</vt:lpstr>
      <vt:lpstr>Antidepresan Trisiklik</vt:lpstr>
      <vt:lpstr>MAOI</vt:lpstr>
      <vt:lpstr>Stimulansia</vt:lpstr>
      <vt:lpstr>Depresi dengan Ciri Psikotik</vt:lpstr>
      <vt:lpstr>Keadaan Komorbid</vt:lpstr>
      <vt:lpstr>Mania dan Bipolar</vt:lpstr>
      <vt:lpstr>Antiansietas</vt:lpstr>
      <vt:lpstr>Prinsip Umum</vt:lpstr>
      <vt:lpstr>Antidepresan</vt:lpstr>
      <vt:lpstr>Antidepresan</vt:lpstr>
      <vt:lpstr>Benzodiazepin</vt:lpstr>
      <vt:lpstr>Benzodiazepin</vt:lpstr>
      <vt:lpstr>Benzodiazepin</vt:lpstr>
      <vt:lpstr>Antipsikotik</vt:lpstr>
      <vt:lpstr>Lainnya</vt:lpstr>
      <vt:lpstr>Antipsikotik</vt:lpstr>
      <vt:lpstr>Gambaran Umum</vt:lpstr>
      <vt:lpstr>Gambaran Umum</vt:lpstr>
      <vt:lpstr>Gambaran Umum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Terapi Psikofarmaka dan Nonfarmakologis</dc:title>
  <dc:creator>LORDz</dc:creator>
  <cp:lastModifiedBy>LORDz</cp:lastModifiedBy>
  <cp:revision>19</cp:revision>
  <dcterms:created xsi:type="dcterms:W3CDTF">2014-08-27T22:08:56Z</dcterms:created>
  <dcterms:modified xsi:type="dcterms:W3CDTF">2014-09-05T02:12:49Z</dcterms:modified>
</cp:coreProperties>
</file>