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74" r:id="rId3"/>
    <p:sldId id="279" r:id="rId4"/>
    <p:sldId id="280" r:id="rId5"/>
    <p:sldId id="281" r:id="rId6"/>
    <p:sldId id="282" r:id="rId7"/>
    <p:sldId id="283" r:id="rId8"/>
    <p:sldId id="284" r:id="rId9"/>
    <p:sldId id="285" r:id="rId10"/>
    <p:sldId id="288" r:id="rId11"/>
    <p:sldId id="289" r:id="rId12"/>
    <p:sldId id="290" r:id="rId13"/>
    <p:sldId id="286" r:id="rId14"/>
    <p:sldId id="287" r:id="rId15"/>
    <p:sldId id="266" r:id="rId16"/>
    <p:sldId id="267" r:id="rId17"/>
    <p:sldId id="269" r:id="rId18"/>
    <p:sldId id="270" r:id="rId19"/>
    <p:sldId id="271" r:id="rId20"/>
    <p:sldId id="272" r:id="rId21"/>
    <p:sldId id="273" r:id="rId22"/>
    <p:sldId id="257" r:id="rId23"/>
    <p:sldId id="259" r:id="rId24"/>
    <p:sldId id="276" r:id="rId25"/>
    <p:sldId id="258" r:id="rId26"/>
    <p:sldId id="275" r:id="rId27"/>
    <p:sldId id="277" r:id="rId28"/>
    <p:sldId id="264" r:id="rId29"/>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E38205-D377-4665-8E80-9E90DBC462E2}" type="datetimeFigureOut">
              <a:rPr lang="id-ID" smtClean="0"/>
              <a:t>04/02/2014</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34B0DA-7899-4BC4-A849-879FC5DB022F}" type="slidenum">
              <a:rPr lang="id-ID" smtClean="0"/>
              <a:t>‹#›</a:t>
            </a:fld>
            <a:endParaRPr lang="id-ID"/>
          </a:p>
        </p:txBody>
      </p:sp>
    </p:spTree>
    <p:extLst>
      <p:ext uri="{BB962C8B-B14F-4D97-AF65-F5344CB8AC3E}">
        <p14:creationId xmlns:p14="http://schemas.microsoft.com/office/powerpoint/2010/main" val="1737412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r>
              <a:rPr lang="en-AU" dirty="0" err="1"/>
              <a:t>Stelazin</a:t>
            </a:r>
            <a:r>
              <a:rPr lang="en-AU" dirty="0"/>
              <a:t> – </a:t>
            </a:r>
            <a:r>
              <a:rPr lang="en-AU" dirty="0" err="1"/>
              <a:t>dosis</a:t>
            </a:r>
            <a:r>
              <a:rPr lang="en-AU" dirty="0"/>
              <a:t> </a:t>
            </a:r>
            <a:r>
              <a:rPr lang="en-AU" dirty="0" err="1"/>
              <a:t>kecil</a:t>
            </a:r>
            <a:r>
              <a:rPr lang="en-AU" dirty="0"/>
              <a:t>, anti </a:t>
            </a:r>
            <a:r>
              <a:rPr lang="en-AU" dirty="0" err="1"/>
              <a:t>cemas</a:t>
            </a:r>
            <a:r>
              <a:rPr lang="en-AU" dirty="0"/>
              <a:t> anti </a:t>
            </a:r>
            <a:r>
              <a:rPr lang="en-AU" dirty="0" err="1"/>
              <a:t>depresi</a:t>
            </a:r>
            <a:r>
              <a:rPr lang="en-AU" dirty="0"/>
              <a:t>, </a:t>
            </a:r>
            <a:r>
              <a:rPr lang="en-AU" dirty="0" err="1"/>
              <a:t>pada</a:t>
            </a:r>
            <a:r>
              <a:rPr lang="en-AU" dirty="0"/>
              <a:t> </a:t>
            </a:r>
            <a:r>
              <a:rPr lang="en-AU" dirty="0" err="1"/>
              <a:t>depresi</a:t>
            </a:r>
            <a:r>
              <a:rPr lang="en-AU" dirty="0"/>
              <a:t> </a:t>
            </a:r>
            <a:r>
              <a:rPr lang="en-AU" dirty="0" err="1"/>
              <a:t>resisten</a:t>
            </a:r>
            <a:r>
              <a:rPr lang="en-AU" dirty="0"/>
              <a:t> 1,5 mg</a:t>
            </a:r>
          </a:p>
          <a:p>
            <a:r>
              <a:rPr lang="en-AU" dirty="0" err="1"/>
              <a:t>Olanzapin</a:t>
            </a:r>
            <a:endParaRPr lang="en-AU" dirty="0"/>
          </a:p>
          <a:p>
            <a:r>
              <a:rPr lang="en-AU" dirty="0" err="1"/>
              <a:t>Quetiapin</a:t>
            </a:r>
            <a:endParaRPr lang="en-AU" dirty="0"/>
          </a:p>
          <a:p>
            <a:r>
              <a:rPr lang="en-AU" dirty="0" err="1"/>
              <a:t>Aripiprazol</a:t>
            </a:r>
            <a:endParaRPr lang="en-AU" dirty="0"/>
          </a:p>
          <a:p>
            <a:endParaRPr lang="en-AU" dirty="0"/>
          </a:p>
          <a:p>
            <a:r>
              <a:rPr lang="en-AU" dirty="0"/>
              <a:t>-&gt; </a:t>
            </a:r>
            <a:r>
              <a:rPr lang="en-AU" dirty="0" err="1"/>
              <a:t>Untuk</a:t>
            </a:r>
            <a:r>
              <a:rPr lang="en-AU" dirty="0"/>
              <a:t> </a:t>
            </a:r>
            <a:r>
              <a:rPr lang="en-AU" dirty="0" err="1"/>
              <a:t>augmentasi</a:t>
            </a:r>
            <a:endParaRPr lang="en-AU" dirty="0"/>
          </a:p>
          <a:p>
            <a:endParaRPr lang="en-AU" dirty="0"/>
          </a:p>
          <a:p>
            <a:r>
              <a:rPr lang="en-AU" dirty="0" err="1"/>
              <a:t>Pada</a:t>
            </a:r>
            <a:r>
              <a:rPr lang="en-AU" dirty="0"/>
              <a:t> </a:t>
            </a:r>
            <a:r>
              <a:rPr lang="en-AU" dirty="0" err="1"/>
              <a:t>dosis</a:t>
            </a:r>
            <a:r>
              <a:rPr lang="en-AU" dirty="0"/>
              <a:t> </a:t>
            </a:r>
            <a:r>
              <a:rPr lang="en-AU" dirty="0" err="1"/>
              <a:t>antipsikotik</a:t>
            </a:r>
            <a:r>
              <a:rPr lang="en-AU" dirty="0"/>
              <a:t> </a:t>
            </a:r>
            <a:r>
              <a:rPr lang="en-AU" dirty="0" err="1"/>
              <a:t>juga</a:t>
            </a:r>
            <a:r>
              <a:rPr lang="en-AU" dirty="0"/>
              <a:t> </a:t>
            </a:r>
            <a:r>
              <a:rPr lang="en-AU" dirty="0" err="1"/>
              <a:t>bersifat</a:t>
            </a:r>
            <a:r>
              <a:rPr lang="en-AU" dirty="0"/>
              <a:t> </a:t>
            </a:r>
            <a:r>
              <a:rPr lang="en-AU" dirty="0" err="1"/>
              <a:t>antidepresan</a:t>
            </a:r>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929A63A9-B455-4FDA-B317-2EE50EB636D2}" type="datetimeFigureOut">
              <a:rPr lang="id-ID" smtClean="0"/>
              <a:t>04/02/2014</a:t>
            </a:fld>
            <a:endParaRPr lang="id-ID"/>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id-ID"/>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1101C736-EEB8-40EB-8B41-D528A538C2AF}" type="slidenum">
              <a:rPr lang="id-ID" smtClean="0"/>
              <a:t>‹#›</a:t>
            </a:fld>
            <a:endParaRPr lang="id-ID"/>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9A63A9-B455-4FDA-B317-2EE50EB636D2}" type="datetimeFigureOut">
              <a:rPr lang="id-ID" smtClean="0"/>
              <a:t>04/02/2014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101C736-EEB8-40EB-8B41-D528A538C2AF}" type="slidenum">
              <a:rPr lang="id-ID" smtClean="0"/>
              <a:t>‹#›</a:t>
            </a:fld>
            <a:endParaRPr lang="id-ID"/>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9A63A9-B455-4FDA-B317-2EE50EB636D2}" type="datetimeFigureOut">
              <a:rPr lang="id-ID" smtClean="0"/>
              <a:t>04/02/2014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101C736-EEB8-40EB-8B41-D528A538C2AF}" type="slidenum">
              <a:rPr lang="id-ID" smtClean="0"/>
              <a:t>‹#›</a:t>
            </a:fld>
            <a:endParaRPr lang="id-ID"/>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9A63A9-B455-4FDA-B317-2EE50EB636D2}" type="datetimeFigureOut">
              <a:rPr lang="id-ID" smtClean="0"/>
              <a:t>04/02/2014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101C736-EEB8-40EB-8B41-D528A538C2AF}" type="slidenum">
              <a:rPr lang="id-ID" smtClean="0"/>
              <a:t>‹#›</a:t>
            </a:fld>
            <a:endParaRPr lang="id-ID"/>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9A63A9-B455-4FDA-B317-2EE50EB636D2}" type="datetimeFigureOut">
              <a:rPr lang="id-ID" smtClean="0"/>
              <a:t>04/02/2014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101C736-EEB8-40EB-8B41-D528A538C2AF}" type="slidenum">
              <a:rPr lang="id-ID" smtClean="0"/>
              <a:t>‹#›</a:t>
            </a:fld>
            <a:endParaRPr lang="id-ID"/>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29A63A9-B455-4FDA-B317-2EE50EB636D2}" type="datetimeFigureOut">
              <a:rPr lang="id-ID" smtClean="0"/>
              <a:t>04/02/2014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1101C736-EEB8-40EB-8B41-D528A538C2AF}" type="slidenum">
              <a:rPr lang="id-ID" smtClean="0"/>
              <a:t>‹#›</a:t>
            </a:fld>
            <a:endParaRPr lang="id-ID"/>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9A63A9-B455-4FDA-B317-2EE50EB636D2}" type="datetimeFigureOut">
              <a:rPr lang="id-ID" smtClean="0"/>
              <a:t>04/02/2014</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1101C736-EEB8-40EB-8B41-D528A538C2AF}" type="slidenum">
              <a:rPr lang="id-ID" smtClean="0"/>
              <a:t>‹#›</a:t>
            </a:fld>
            <a:endParaRPr lang="id-ID"/>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29A63A9-B455-4FDA-B317-2EE50EB636D2}" type="datetimeFigureOut">
              <a:rPr lang="id-ID" smtClean="0"/>
              <a:t>04/02/2014</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1101C736-EEB8-40EB-8B41-D528A538C2AF}" type="slidenum">
              <a:rPr lang="id-ID" smtClean="0"/>
              <a:t>‹#›</a:t>
            </a:fld>
            <a:endParaRPr lang="id-ID"/>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A63A9-B455-4FDA-B317-2EE50EB636D2}" type="datetimeFigureOut">
              <a:rPr lang="id-ID" smtClean="0"/>
              <a:t>04/02/2014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1101C736-EEB8-40EB-8B41-D528A538C2AF}"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A63A9-B455-4FDA-B317-2EE50EB636D2}" type="datetimeFigureOut">
              <a:rPr lang="id-ID" smtClean="0"/>
              <a:t>04/02/2014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1101C736-EEB8-40EB-8B41-D528A538C2AF}" type="slidenum">
              <a:rPr lang="id-ID" smtClean="0"/>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A63A9-B455-4FDA-B317-2EE50EB636D2}" type="datetimeFigureOut">
              <a:rPr lang="id-ID" smtClean="0"/>
              <a:t>04/02/2014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1101C736-EEB8-40EB-8B41-D528A538C2AF}" type="slidenum">
              <a:rPr lang="id-ID" smtClean="0"/>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929A63A9-B455-4FDA-B317-2EE50EB636D2}" type="datetimeFigureOut">
              <a:rPr lang="id-ID" smtClean="0"/>
              <a:t>04/02/2014</a:t>
            </a:fld>
            <a:endParaRPr lang="id-ID"/>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id-ID"/>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1101C736-EEB8-40EB-8B41-D528A538C2AF}" type="slidenum">
              <a:rPr lang="id-ID" smtClean="0"/>
              <a:t>‹#›</a:t>
            </a:fld>
            <a:endParaRPr lang="id-ID"/>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id-ID" sz="4000" b="1" dirty="0" smtClean="0"/>
              <a:t>PERSISTENT DEPRESSSIVE DISORDER  (DYSTHYMIA)</a:t>
            </a:r>
            <a:br>
              <a:rPr lang="id-ID" sz="4000" b="1" dirty="0" smtClean="0"/>
            </a:br>
            <a:r>
              <a:rPr lang="id-ID" sz="4400" b="1" dirty="0" smtClean="0"/>
              <a:t>DSM V</a:t>
            </a:r>
            <a:endParaRPr lang="id-ID" sz="4400" b="1" dirty="0"/>
          </a:p>
        </p:txBody>
      </p:sp>
      <p:sp>
        <p:nvSpPr>
          <p:cNvPr id="3" name="Subtitle 2"/>
          <p:cNvSpPr>
            <a:spLocks noGrp="1"/>
          </p:cNvSpPr>
          <p:nvPr>
            <p:ph type="subTitle" idx="1"/>
          </p:nvPr>
        </p:nvSpPr>
        <p:spPr/>
        <p:txBody>
          <a:bodyPr/>
          <a:lstStyle/>
          <a:p>
            <a:endParaRPr lang="id-ID"/>
          </a:p>
        </p:txBody>
      </p:sp>
    </p:spTree>
    <p:extLst>
      <p:ext uri="{BB962C8B-B14F-4D97-AF65-F5344CB8AC3E}">
        <p14:creationId xmlns:p14="http://schemas.microsoft.com/office/powerpoint/2010/main" val="32329411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id-ID" dirty="0"/>
              <a:t>Dengan </a:t>
            </a:r>
            <a:r>
              <a:rPr lang="id-ID" dirty="0" smtClean="0"/>
              <a:t>kecemasan</a:t>
            </a:r>
            <a:endParaRPr lang="id-ID" dirty="0"/>
          </a:p>
          <a:p>
            <a:r>
              <a:rPr lang="id-ID" dirty="0"/>
              <a:t>Dengan ciri campuran </a:t>
            </a:r>
          </a:p>
          <a:p>
            <a:r>
              <a:rPr lang="id-ID" dirty="0"/>
              <a:t>Dengan ciri </a:t>
            </a:r>
            <a:r>
              <a:rPr lang="id-ID" dirty="0" smtClean="0"/>
              <a:t>melankolis</a:t>
            </a:r>
            <a:endParaRPr lang="id-ID" dirty="0"/>
          </a:p>
          <a:p>
            <a:r>
              <a:rPr lang="id-ID" dirty="0"/>
              <a:t>Dengan ciri </a:t>
            </a:r>
            <a:r>
              <a:rPr lang="id-ID" dirty="0" smtClean="0"/>
              <a:t>atipikal</a:t>
            </a:r>
            <a:endParaRPr lang="id-ID" dirty="0"/>
          </a:p>
          <a:p>
            <a:r>
              <a:rPr lang="id-ID" dirty="0"/>
              <a:t>Dengan ciri psikotik </a:t>
            </a:r>
            <a:r>
              <a:rPr lang="id-ID" dirty="0" smtClean="0"/>
              <a:t>serasi mood</a:t>
            </a:r>
            <a:endParaRPr lang="id-ID" dirty="0"/>
          </a:p>
          <a:p>
            <a:r>
              <a:rPr lang="id-ID" dirty="0"/>
              <a:t>Dengan ciri psikotik </a:t>
            </a:r>
            <a:r>
              <a:rPr lang="id-ID" dirty="0" smtClean="0"/>
              <a:t>tidak serasi mood</a:t>
            </a:r>
            <a:endParaRPr lang="id-ID" dirty="0"/>
          </a:p>
          <a:p>
            <a:r>
              <a:rPr lang="id-ID" dirty="0"/>
              <a:t>Dengan </a:t>
            </a:r>
            <a:r>
              <a:rPr lang="id-ID" dirty="0" smtClean="0"/>
              <a:t>onset peripartum </a:t>
            </a:r>
            <a:endParaRPr lang="id-ID" dirty="0"/>
          </a:p>
          <a:p>
            <a:pPr marL="0" indent="0">
              <a:buNone/>
            </a:pPr>
            <a:endParaRPr lang="id-ID" dirty="0"/>
          </a:p>
        </p:txBody>
      </p:sp>
      <p:sp>
        <p:nvSpPr>
          <p:cNvPr id="3" name="Title 2"/>
          <p:cNvSpPr>
            <a:spLocks noGrp="1"/>
          </p:cNvSpPr>
          <p:nvPr>
            <p:ph type="title"/>
          </p:nvPr>
        </p:nvSpPr>
        <p:spPr/>
        <p:txBody>
          <a:bodyPr/>
          <a:lstStyle/>
          <a:p>
            <a:r>
              <a:rPr lang="id-ID" sz="4000" b="1" dirty="0" smtClean="0"/>
              <a:t>PENGGOLONGAN</a:t>
            </a:r>
            <a:endParaRPr lang="id-ID" sz="4000" b="1" dirty="0"/>
          </a:p>
        </p:txBody>
      </p:sp>
    </p:spTree>
    <p:extLst>
      <p:ext uri="{BB962C8B-B14F-4D97-AF65-F5344CB8AC3E}">
        <p14:creationId xmlns:p14="http://schemas.microsoft.com/office/powerpoint/2010/main" val="3592606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745505" cy="4609653"/>
          </a:xfrm>
        </p:spPr>
        <p:txBody>
          <a:bodyPr>
            <a:normAutofit lnSpcReduction="10000"/>
          </a:bodyPr>
          <a:lstStyle/>
          <a:p>
            <a:r>
              <a:rPr lang="id-ID" dirty="0" smtClean="0"/>
              <a:t>Dalam </a:t>
            </a:r>
            <a:r>
              <a:rPr lang="id-ID" dirty="0"/>
              <a:t>remisi parsial (hal. 188) </a:t>
            </a:r>
          </a:p>
          <a:p>
            <a:r>
              <a:rPr lang="id-ID" dirty="0"/>
              <a:t>Dalam remisi lengkap (hal. 188) </a:t>
            </a:r>
          </a:p>
          <a:p>
            <a:endParaRPr lang="id-ID" i="1" dirty="0" smtClean="0"/>
          </a:p>
          <a:p>
            <a:r>
              <a:rPr lang="id-ID" dirty="0" smtClean="0"/>
              <a:t>Dini</a:t>
            </a:r>
            <a:r>
              <a:rPr lang="id-ID" dirty="0"/>
              <a:t>: Jika onset adalah sebelum usia 21 tahun. </a:t>
            </a:r>
          </a:p>
          <a:p>
            <a:r>
              <a:rPr lang="id-ID" dirty="0"/>
              <a:t>Akhir onset: Jika onset adalah pada usia 21 tahun atau lebih. </a:t>
            </a:r>
          </a:p>
          <a:p>
            <a:endParaRPr lang="id-ID" dirty="0" smtClean="0"/>
          </a:p>
          <a:p>
            <a:pPr marL="0" indent="0">
              <a:buNone/>
            </a:pPr>
            <a:r>
              <a:rPr lang="id-ID" dirty="0" smtClean="0"/>
              <a:t>Tingkat keparahan :</a:t>
            </a:r>
          </a:p>
          <a:p>
            <a:r>
              <a:rPr lang="id-ID" dirty="0" smtClean="0"/>
              <a:t>ringan </a:t>
            </a:r>
            <a:r>
              <a:rPr lang="id-ID" dirty="0"/>
              <a:t>(hal. 188) </a:t>
            </a:r>
          </a:p>
          <a:p>
            <a:r>
              <a:rPr lang="id-ID" dirty="0"/>
              <a:t>Sedang (hal. 188) </a:t>
            </a:r>
          </a:p>
          <a:p>
            <a:r>
              <a:rPr lang="id-ID" dirty="0"/>
              <a:t>Parah (hal. 188) </a:t>
            </a:r>
          </a:p>
          <a:p>
            <a:endParaRPr lang="id-ID" dirty="0"/>
          </a:p>
        </p:txBody>
      </p:sp>
      <p:sp>
        <p:nvSpPr>
          <p:cNvPr id="3" name="Title 2"/>
          <p:cNvSpPr>
            <a:spLocks noGrp="1"/>
          </p:cNvSpPr>
          <p:nvPr>
            <p:ph type="title"/>
          </p:nvPr>
        </p:nvSpPr>
        <p:spPr/>
        <p:txBody>
          <a:bodyPr/>
          <a:lstStyle/>
          <a:p>
            <a:endParaRPr lang="id-ID"/>
          </a:p>
        </p:txBody>
      </p:sp>
    </p:spTree>
    <p:extLst>
      <p:ext uri="{BB962C8B-B14F-4D97-AF65-F5344CB8AC3E}">
        <p14:creationId xmlns:p14="http://schemas.microsoft.com/office/powerpoint/2010/main" val="27452190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id-ID" dirty="0"/>
              <a:t>Dengan sindrom dysthymic murni: kriteria penuh untuk episode depresi utama belum </a:t>
            </a:r>
            <a:r>
              <a:rPr lang="id-ID" dirty="0" smtClean="0"/>
              <a:t>telah dipenuhi setidaknya </a:t>
            </a:r>
            <a:r>
              <a:rPr lang="id-ID" dirty="0"/>
              <a:t>2 tahun sebelumnya. </a:t>
            </a:r>
          </a:p>
          <a:p>
            <a:r>
              <a:rPr lang="id-ID" dirty="0"/>
              <a:t>Dengan </a:t>
            </a:r>
            <a:r>
              <a:rPr lang="id-ID" dirty="0" smtClean="0"/>
              <a:t>episode depresi mayor persisten: </a:t>
            </a:r>
            <a:r>
              <a:rPr lang="id-ID" dirty="0"/>
              <a:t>kriteria penuh untuk episode depresi </a:t>
            </a:r>
            <a:r>
              <a:rPr lang="id-ID" dirty="0" smtClean="0"/>
              <a:t>mayor telah </a:t>
            </a:r>
            <a:r>
              <a:rPr lang="id-ID" dirty="0"/>
              <a:t>dipenuhi selama periode 2-tahun sebelumnya. </a:t>
            </a:r>
          </a:p>
          <a:p>
            <a:r>
              <a:rPr lang="id-ID" dirty="0"/>
              <a:t>Dengan intermiten episode depresi mayor, dengan episode saat ini: kriteria penuh untuk </a:t>
            </a:r>
            <a:r>
              <a:rPr lang="id-ID" dirty="0" smtClean="0"/>
              <a:t>episode </a:t>
            </a:r>
            <a:r>
              <a:rPr lang="id-ID" dirty="0"/>
              <a:t>depresi </a:t>
            </a:r>
            <a:r>
              <a:rPr lang="id-ID" dirty="0" smtClean="0"/>
              <a:t>mayor terpenuhi, </a:t>
            </a:r>
            <a:r>
              <a:rPr lang="id-ID" dirty="0"/>
              <a:t>tapi ada periode minimal </a:t>
            </a:r>
            <a:r>
              <a:rPr lang="id-ID" dirty="0" smtClean="0"/>
              <a:t>8 </a:t>
            </a:r>
            <a:r>
              <a:rPr lang="id-ID" dirty="0"/>
              <a:t>minggu di setidaknya 2 tahun sebelumnya dengan gejala di bawah ambang batas </a:t>
            </a:r>
            <a:r>
              <a:rPr lang="id-ID" dirty="0" smtClean="0"/>
              <a:t>untuk episode </a:t>
            </a:r>
            <a:r>
              <a:rPr lang="id-ID" dirty="0"/>
              <a:t>depresi </a:t>
            </a:r>
            <a:r>
              <a:rPr lang="id-ID" dirty="0" smtClean="0"/>
              <a:t>mayor. </a:t>
            </a:r>
            <a:endParaRPr lang="id-ID" dirty="0"/>
          </a:p>
          <a:p>
            <a:r>
              <a:rPr lang="id-ID" dirty="0"/>
              <a:t>Dengan intermiten episode </a:t>
            </a:r>
            <a:r>
              <a:rPr lang="id-ID" dirty="0" smtClean="0"/>
              <a:t>depresi mayor, </a:t>
            </a:r>
            <a:r>
              <a:rPr lang="id-ID" dirty="0"/>
              <a:t>tanpa episode saat ini: kriteria Penuh </a:t>
            </a:r>
            <a:r>
              <a:rPr lang="id-ID" dirty="0" smtClean="0"/>
              <a:t>untuk </a:t>
            </a:r>
            <a:r>
              <a:rPr lang="id-ID" dirty="0"/>
              <a:t>episode depresi </a:t>
            </a:r>
            <a:r>
              <a:rPr lang="id-ID" dirty="0" smtClean="0"/>
              <a:t>mayor utama </a:t>
            </a:r>
            <a:r>
              <a:rPr lang="id-ID" dirty="0"/>
              <a:t>saat ini tidak </a:t>
            </a:r>
            <a:r>
              <a:rPr lang="id-ID" dirty="0" smtClean="0"/>
              <a:t>terpenuhi, </a:t>
            </a:r>
            <a:r>
              <a:rPr lang="id-ID" dirty="0"/>
              <a:t>tapi ada satu atau </a:t>
            </a:r>
            <a:r>
              <a:rPr lang="id-ID" dirty="0" smtClean="0"/>
              <a:t> lebih </a:t>
            </a:r>
            <a:r>
              <a:rPr lang="id-ID" dirty="0"/>
              <a:t>episode depresi utama dalam setidaknya sebelumnya 2 tahun. </a:t>
            </a:r>
          </a:p>
          <a:p>
            <a:endParaRPr lang="id-ID" dirty="0"/>
          </a:p>
        </p:txBody>
      </p:sp>
      <p:sp>
        <p:nvSpPr>
          <p:cNvPr id="3" name="Title 2"/>
          <p:cNvSpPr>
            <a:spLocks noGrp="1"/>
          </p:cNvSpPr>
          <p:nvPr>
            <p:ph type="title"/>
          </p:nvPr>
        </p:nvSpPr>
        <p:spPr/>
        <p:txBody>
          <a:bodyPr/>
          <a:lstStyle/>
          <a:p>
            <a:endParaRPr lang="id-ID"/>
          </a:p>
        </p:txBody>
      </p:sp>
    </p:spTree>
    <p:extLst>
      <p:ext uri="{BB962C8B-B14F-4D97-AF65-F5344CB8AC3E}">
        <p14:creationId xmlns:p14="http://schemas.microsoft.com/office/powerpoint/2010/main" val="2378715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id-ID" dirty="0" smtClean="0"/>
              <a:t>Awitan dini (sebelum usia 21 tahun) dan perlahan-lahan (masa kanak2, remaja atau dewasa muda)</a:t>
            </a:r>
          </a:p>
          <a:p>
            <a:pPr lvl="1"/>
            <a:r>
              <a:rPr lang="id-ID" dirty="0" smtClean="0"/>
              <a:t>Berhubungan dengan kemungkinan komorbiditas dengan gangguan kepribadian dan gangguan penyalahgunaan zat</a:t>
            </a:r>
          </a:p>
          <a:p>
            <a:r>
              <a:rPr lang="id-ID" dirty="0" smtClean="0"/>
              <a:t>Perjalanan kronis</a:t>
            </a:r>
          </a:p>
          <a:p>
            <a:pPr lvl="1"/>
            <a:r>
              <a:rPr lang="id-ID" dirty="0" smtClean="0"/>
              <a:t>Dampaknya dapat lebih besar atau sama dengan gangguan depresi mayor dalam mengganggu fungsi kehidupan pasien</a:t>
            </a:r>
          </a:p>
          <a:p>
            <a:endParaRPr lang="id-ID" dirty="0" smtClean="0"/>
          </a:p>
          <a:p>
            <a:endParaRPr lang="id-ID" dirty="0"/>
          </a:p>
        </p:txBody>
      </p:sp>
      <p:sp>
        <p:nvSpPr>
          <p:cNvPr id="3" name="Title 2"/>
          <p:cNvSpPr>
            <a:spLocks noGrp="1"/>
          </p:cNvSpPr>
          <p:nvPr>
            <p:ph type="title"/>
          </p:nvPr>
        </p:nvSpPr>
        <p:spPr/>
        <p:txBody>
          <a:bodyPr/>
          <a:lstStyle/>
          <a:p>
            <a:r>
              <a:rPr lang="id-ID" sz="4000" b="1" dirty="0" smtClean="0"/>
              <a:t>PERJALANAN PENYAKIT</a:t>
            </a:r>
            <a:endParaRPr lang="id-ID" sz="4000" b="1" dirty="0"/>
          </a:p>
        </p:txBody>
      </p:sp>
    </p:spTree>
    <p:extLst>
      <p:ext uri="{BB962C8B-B14F-4D97-AF65-F5344CB8AC3E}">
        <p14:creationId xmlns:p14="http://schemas.microsoft.com/office/powerpoint/2010/main" val="37617337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id-ID" dirty="0" smtClean="0"/>
              <a:t>Gangguan depresi mayor</a:t>
            </a:r>
          </a:p>
          <a:p>
            <a:r>
              <a:rPr lang="id-ID" dirty="0" smtClean="0"/>
              <a:t>Gangguan psikotik</a:t>
            </a:r>
          </a:p>
          <a:p>
            <a:r>
              <a:rPr lang="id-ID" dirty="0" smtClean="0"/>
              <a:t>Gangguan bipolar</a:t>
            </a:r>
          </a:p>
          <a:p>
            <a:r>
              <a:rPr lang="id-ID" dirty="0" smtClean="0"/>
              <a:t>Gangguan yang berkaitan dengan kondisi medis lain</a:t>
            </a:r>
          </a:p>
          <a:p>
            <a:r>
              <a:rPr lang="id-ID" dirty="0" smtClean="0"/>
              <a:t>Gangguan kepribadian</a:t>
            </a:r>
            <a:endParaRPr lang="id-ID" dirty="0"/>
          </a:p>
        </p:txBody>
      </p:sp>
      <p:sp>
        <p:nvSpPr>
          <p:cNvPr id="3" name="Title 2"/>
          <p:cNvSpPr>
            <a:spLocks noGrp="1"/>
          </p:cNvSpPr>
          <p:nvPr>
            <p:ph type="title"/>
          </p:nvPr>
        </p:nvSpPr>
        <p:spPr/>
        <p:txBody>
          <a:bodyPr/>
          <a:lstStyle/>
          <a:p>
            <a:r>
              <a:rPr lang="id-ID" sz="4000" b="1" dirty="0" smtClean="0"/>
              <a:t>DIAGNOSIS BANDING</a:t>
            </a:r>
            <a:endParaRPr lang="id-ID" sz="4000" b="1" dirty="0"/>
          </a:p>
        </p:txBody>
      </p:sp>
    </p:spTree>
    <p:extLst>
      <p:ext uri="{BB962C8B-B14F-4D97-AF65-F5344CB8AC3E}">
        <p14:creationId xmlns:p14="http://schemas.microsoft.com/office/powerpoint/2010/main" val="4154253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572000"/>
          </a:xfrm>
        </p:spPr>
        <p:txBody>
          <a:bodyPr>
            <a:noAutofit/>
          </a:bodyPr>
          <a:lstStyle/>
          <a:p>
            <a:endParaRPr lang="id-ID" sz="4800" dirty="0" smtClean="0">
              <a:cs typeface="Angsana New" pitchFamily="18" charset="-34"/>
            </a:endParaRPr>
          </a:p>
          <a:p>
            <a:r>
              <a:rPr lang="en-US" sz="4800" dirty="0" err="1" smtClean="0">
                <a:latin typeface="Calibri" panose="020F0502020204030204" pitchFamily="34" charset="0"/>
                <a:cs typeface="Angsana New" pitchFamily="18" charset="-34"/>
              </a:rPr>
              <a:t>Terapi</a:t>
            </a:r>
            <a:r>
              <a:rPr lang="en-US" sz="4800" dirty="0" smtClean="0">
                <a:latin typeface="Calibri" panose="020F0502020204030204" pitchFamily="34" charset="0"/>
                <a:cs typeface="Angsana New" pitchFamily="18" charset="-34"/>
              </a:rPr>
              <a:t> </a:t>
            </a:r>
            <a:r>
              <a:rPr lang="id-ID" sz="4800" dirty="0" smtClean="0">
                <a:latin typeface="Calibri" panose="020F0502020204030204" pitchFamily="34" charset="0"/>
                <a:cs typeface="Angsana New" pitchFamily="18" charset="-34"/>
              </a:rPr>
              <a:t>n</a:t>
            </a:r>
            <a:r>
              <a:rPr lang="en-US" sz="4800" dirty="0" smtClean="0">
                <a:latin typeface="Calibri" panose="020F0502020204030204" pitchFamily="34" charset="0"/>
                <a:cs typeface="Angsana New" pitchFamily="18" charset="-34"/>
              </a:rPr>
              <a:t>on </a:t>
            </a:r>
            <a:r>
              <a:rPr lang="en-US" sz="4800" dirty="0" err="1" smtClean="0">
                <a:latin typeface="Calibri" panose="020F0502020204030204" pitchFamily="34" charset="0"/>
                <a:cs typeface="Angsana New" pitchFamily="18" charset="-34"/>
              </a:rPr>
              <a:t>farmakologi</a:t>
            </a:r>
            <a:r>
              <a:rPr lang="en-US" sz="4800" dirty="0" smtClean="0">
                <a:latin typeface="Calibri" panose="020F0502020204030204" pitchFamily="34" charset="0"/>
                <a:cs typeface="Angsana New" pitchFamily="18" charset="-34"/>
              </a:rPr>
              <a:t> </a:t>
            </a:r>
            <a:endParaRPr lang="id-ID" sz="4800" dirty="0" smtClean="0">
              <a:latin typeface="Calibri" panose="020F0502020204030204" pitchFamily="34" charset="0"/>
              <a:cs typeface="Angsana New" pitchFamily="18" charset="-34"/>
            </a:endParaRPr>
          </a:p>
          <a:p>
            <a:pPr lvl="1"/>
            <a:endParaRPr lang="en-US" sz="4600" dirty="0" smtClean="0">
              <a:latin typeface="Calibri" panose="020F0502020204030204" pitchFamily="34" charset="0"/>
              <a:cs typeface="Angsana New" pitchFamily="18" charset="-34"/>
            </a:endParaRPr>
          </a:p>
          <a:p>
            <a:r>
              <a:rPr lang="en-US" sz="4800" dirty="0" err="1" smtClean="0">
                <a:latin typeface="Calibri" panose="020F0502020204030204" pitchFamily="34" charset="0"/>
                <a:cs typeface="Angsana New" pitchFamily="18" charset="-34"/>
              </a:rPr>
              <a:t>Terapi</a:t>
            </a:r>
            <a:r>
              <a:rPr lang="en-US" sz="4800" dirty="0" smtClean="0">
                <a:latin typeface="Calibri" panose="020F0502020204030204" pitchFamily="34" charset="0"/>
                <a:cs typeface="Angsana New" pitchFamily="18" charset="-34"/>
              </a:rPr>
              <a:t> </a:t>
            </a:r>
            <a:r>
              <a:rPr lang="id-ID" sz="4800" dirty="0" err="1">
                <a:latin typeface="Calibri" panose="020F0502020204030204" pitchFamily="34" charset="0"/>
                <a:cs typeface="Angsana New" pitchFamily="18" charset="-34"/>
              </a:rPr>
              <a:t>f</a:t>
            </a:r>
            <a:r>
              <a:rPr lang="en-US" sz="4800" dirty="0" err="1" smtClean="0">
                <a:latin typeface="Calibri" panose="020F0502020204030204" pitchFamily="34" charset="0"/>
                <a:cs typeface="Angsana New" pitchFamily="18" charset="-34"/>
              </a:rPr>
              <a:t>armakologi</a:t>
            </a:r>
            <a:r>
              <a:rPr lang="en-US" sz="4800" dirty="0" smtClean="0">
                <a:latin typeface="Calibri" panose="020F0502020204030204" pitchFamily="34" charset="0"/>
                <a:cs typeface="Angsana New" pitchFamily="18" charset="-34"/>
              </a:rPr>
              <a:t> </a:t>
            </a:r>
          </a:p>
          <a:p>
            <a:endParaRPr lang="en-US" sz="4800" dirty="0">
              <a:cs typeface="Angsana New" pitchFamily="18" charset="-34"/>
            </a:endParaRPr>
          </a:p>
        </p:txBody>
      </p:sp>
      <p:sp>
        <p:nvSpPr>
          <p:cNvPr id="2" name="Title 1"/>
          <p:cNvSpPr>
            <a:spLocks noGrp="1"/>
          </p:cNvSpPr>
          <p:nvPr>
            <p:ph type="title"/>
          </p:nvPr>
        </p:nvSpPr>
        <p:spPr/>
        <p:txBody>
          <a:bodyPr>
            <a:normAutofit fontScale="90000"/>
          </a:bodyPr>
          <a:lstStyle/>
          <a:p>
            <a:r>
              <a:rPr lang="en-US" sz="6000" dirty="0" smtClean="0">
                <a:solidFill>
                  <a:srgbClr val="7030A0"/>
                </a:solidFill>
                <a:latin typeface="Copperplate Gothic Bold" panose="020E0705020206020404" pitchFamily="34" charset="0"/>
              </a:rPr>
              <a:t>TERAPI </a:t>
            </a:r>
            <a:r>
              <a:rPr lang="en-US" sz="6000" dirty="0" err="1" smtClean="0">
                <a:solidFill>
                  <a:srgbClr val="7030A0"/>
                </a:solidFill>
                <a:latin typeface="Copperplate Gothic Bold" panose="020E0705020206020404" pitchFamily="34" charset="0"/>
              </a:rPr>
              <a:t>depresi</a:t>
            </a:r>
            <a:r>
              <a:rPr lang="en-US" sz="6000" dirty="0" smtClean="0">
                <a:solidFill>
                  <a:srgbClr val="7030A0"/>
                </a:solidFill>
                <a:latin typeface="Copperplate Gothic Bold" panose="020E0705020206020404" pitchFamily="34" charset="0"/>
              </a:rPr>
              <a:t> </a:t>
            </a:r>
            <a:r>
              <a:rPr lang="en-US" sz="6000" dirty="0" err="1" smtClean="0">
                <a:solidFill>
                  <a:srgbClr val="7030A0"/>
                </a:solidFill>
                <a:latin typeface="Copperplate Gothic Bold" panose="020E0705020206020404" pitchFamily="34" charset="0"/>
              </a:rPr>
              <a:t>persisten</a:t>
            </a:r>
            <a:endParaRPr lang="en-US" sz="6000" dirty="0">
              <a:latin typeface="Copperplate Gothic Bold" panose="020E0705020206020404" pitchFamily="34" charset="0"/>
            </a:endParaRPr>
          </a:p>
        </p:txBody>
      </p:sp>
    </p:spTree>
    <p:extLst>
      <p:ext uri="{BB962C8B-B14F-4D97-AF65-F5344CB8AC3E}">
        <p14:creationId xmlns:p14="http://schemas.microsoft.com/office/powerpoint/2010/main" val="3778441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229600" cy="4572000"/>
          </a:xfrm>
        </p:spPr>
        <p:txBody>
          <a:bodyPr>
            <a:noAutofit/>
          </a:bodyPr>
          <a:lstStyle/>
          <a:p>
            <a:pPr marL="914400" indent="-914400">
              <a:buFont typeface="+mj-lt"/>
              <a:buAutoNum type="arabicPeriod"/>
            </a:pPr>
            <a:r>
              <a:rPr lang="en-US" sz="3200" dirty="0" err="1" smtClean="0">
                <a:latin typeface="Calibri" panose="020F0502020204030204" pitchFamily="34" charset="0"/>
                <a:cs typeface="Angsana New" pitchFamily="18" charset="-34"/>
              </a:rPr>
              <a:t>Terapi</a:t>
            </a:r>
            <a:r>
              <a:rPr lang="en-US" sz="3200" dirty="0" smtClean="0">
                <a:latin typeface="Calibri" panose="020F0502020204030204" pitchFamily="34" charset="0"/>
                <a:cs typeface="Angsana New" pitchFamily="18" charset="-34"/>
              </a:rPr>
              <a:t> </a:t>
            </a:r>
            <a:r>
              <a:rPr lang="en-US" sz="3200" dirty="0" err="1" smtClean="0">
                <a:latin typeface="Calibri" panose="020F0502020204030204" pitchFamily="34" charset="0"/>
                <a:cs typeface="Angsana New" pitchFamily="18" charset="-34"/>
              </a:rPr>
              <a:t>Kognitif</a:t>
            </a:r>
            <a:endParaRPr lang="en-US" sz="3200" dirty="0" smtClean="0">
              <a:latin typeface="Calibri" panose="020F0502020204030204" pitchFamily="34" charset="0"/>
              <a:cs typeface="Angsana New" pitchFamily="18" charset="-34"/>
            </a:endParaRPr>
          </a:p>
          <a:p>
            <a:pPr marL="914400" indent="-914400">
              <a:buFont typeface="+mj-lt"/>
              <a:buAutoNum type="arabicPeriod"/>
            </a:pPr>
            <a:r>
              <a:rPr lang="en-US" sz="3200" dirty="0" err="1" smtClean="0">
                <a:latin typeface="Calibri" panose="020F0502020204030204" pitchFamily="34" charset="0"/>
                <a:cs typeface="Angsana New" pitchFamily="18" charset="-34"/>
              </a:rPr>
              <a:t>Terapi</a:t>
            </a:r>
            <a:r>
              <a:rPr lang="en-US" sz="3200" dirty="0" smtClean="0">
                <a:latin typeface="Calibri" panose="020F0502020204030204" pitchFamily="34" charset="0"/>
                <a:cs typeface="Angsana New" pitchFamily="18" charset="-34"/>
              </a:rPr>
              <a:t> </a:t>
            </a:r>
            <a:r>
              <a:rPr lang="en-US" sz="3200" dirty="0" err="1" smtClean="0">
                <a:latin typeface="Calibri" panose="020F0502020204030204" pitchFamily="34" charset="0"/>
                <a:cs typeface="Angsana New" pitchFamily="18" charset="-34"/>
              </a:rPr>
              <a:t>Perilaku</a:t>
            </a:r>
            <a:endParaRPr lang="en-US" sz="3200" dirty="0" smtClean="0">
              <a:latin typeface="Calibri" panose="020F0502020204030204" pitchFamily="34" charset="0"/>
              <a:cs typeface="Angsana New" pitchFamily="18" charset="-34"/>
            </a:endParaRPr>
          </a:p>
          <a:p>
            <a:pPr marL="914400" indent="-914400">
              <a:buFont typeface="+mj-lt"/>
              <a:buAutoNum type="arabicPeriod"/>
            </a:pPr>
            <a:r>
              <a:rPr lang="en-US" sz="3200" dirty="0" err="1" smtClean="0">
                <a:latin typeface="Calibri" panose="020F0502020204030204" pitchFamily="34" charset="0"/>
                <a:cs typeface="Angsana New" pitchFamily="18" charset="-34"/>
              </a:rPr>
              <a:t>Psikoterapi</a:t>
            </a:r>
            <a:r>
              <a:rPr lang="en-US" sz="3200" dirty="0" smtClean="0">
                <a:latin typeface="Calibri" panose="020F0502020204030204" pitchFamily="34" charset="0"/>
                <a:cs typeface="Angsana New" pitchFamily="18" charset="-34"/>
              </a:rPr>
              <a:t> </a:t>
            </a:r>
            <a:r>
              <a:rPr lang="en-US" sz="3200" dirty="0" err="1" smtClean="0">
                <a:latin typeface="Calibri" panose="020F0502020204030204" pitchFamily="34" charset="0"/>
                <a:cs typeface="Angsana New" pitchFamily="18" charset="-34"/>
              </a:rPr>
              <a:t>Berorientasi</a:t>
            </a:r>
            <a:r>
              <a:rPr lang="en-US" sz="3200" dirty="0" smtClean="0">
                <a:latin typeface="Calibri" panose="020F0502020204030204" pitchFamily="34" charset="0"/>
                <a:cs typeface="Angsana New" pitchFamily="18" charset="-34"/>
              </a:rPr>
              <a:t> </a:t>
            </a:r>
            <a:r>
              <a:rPr lang="en-US" sz="3200" dirty="0" err="1" smtClean="0">
                <a:latin typeface="Calibri" panose="020F0502020204030204" pitchFamily="34" charset="0"/>
                <a:cs typeface="Angsana New" pitchFamily="18" charset="-34"/>
              </a:rPr>
              <a:t>Tilikan</a:t>
            </a:r>
            <a:endParaRPr lang="en-US" sz="3200" dirty="0" smtClean="0">
              <a:latin typeface="Calibri" panose="020F0502020204030204" pitchFamily="34" charset="0"/>
              <a:cs typeface="Angsana New" pitchFamily="18" charset="-34"/>
            </a:endParaRPr>
          </a:p>
          <a:p>
            <a:pPr marL="914400" indent="-914400">
              <a:buFont typeface="+mj-lt"/>
              <a:buAutoNum type="arabicPeriod"/>
            </a:pPr>
            <a:r>
              <a:rPr lang="en-US" sz="3200" dirty="0" err="1" smtClean="0">
                <a:latin typeface="Calibri" panose="020F0502020204030204" pitchFamily="34" charset="0"/>
                <a:cs typeface="Angsana New" pitchFamily="18" charset="-34"/>
              </a:rPr>
              <a:t>Terapi</a:t>
            </a:r>
            <a:r>
              <a:rPr lang="en-US" sz="3200" dirty="0" smtClean="0">
                <a:latin typeface="Calibri" panose="020F0502020204030204" pitchFamily="34" charset="0"/>
                <a:cs typeface="Angsana New" pitchFamily="18" charset="-34"/>
              </a:rPr>
              <a:t> Interpersonal </a:t>
            </a:r>
          </a:p>
          <a:p>
            <a:pPr marL="914400" indent="-914400">
              <a:buFont typeface="+mj-lt"/>
              <a:buAutoNum type="arabicPeriod"/>
            </a:pPr>
            <a:r>
              <a:rPr lang="en-US" sz="3200" dirty="0" err="1" smtClean="0">
                <a:latin typeface="Calibri" panose="020F0502020204030204" pitchFamily="34" charset="0"/>
                <a:cs typeface="Angsana New" pitchFamily="18" charset="-34"/>
              </a:rPr>
              <a:t>Terapi</a:t>
            </a:r>
            <a:r>
              <a:rPr lang="en-US" sz="3200" dirty="0" smtClean="0">
                <a:latin typeface="Calibri" panose="020F0502020204030204" pitchFamily="34" charset="0"/>
                <a:cs typeface="Angsana New" pitchFamily="18" charset="-34"/>
              </a:rPr>
              <a:t> </a:t>
            </a:r>
            <a:r>
              <a:rPr lang="en-US" sz="3200" dirty="0" err="1" smtClean="0">
                <a:latin typeface="Calibri" panose="020F0502020204030204" pitchFamily="34" charset="0"/>
                <a:cs typeface="Angsana New" pitchFamily="18" charset="-34"/>
              </a:rPr>
              <a:t>keluarga</a:t>
            </a:r>
            <a:r>
              <a:rPr lang="en-US" sz="3200" dirty="0" smtClean="0">
                <a:latin typeface="Calibri" panose="020F0502020204030204" pitchFamily="34" charset="0"/>
                <a:cs typeface="Angsana New" pitchFamily="18" charset="-34"/>
              </a:rPr>
              <a:t> </a:t>
            </a:r>
            <a:r>
              <a:rPr lang="en-US" sz="3200" dirty="0" err="1" smtClean="0">
                <a:latin typeface="Calibri" panose="020F0502020204030204" pitchFamily="34" charset="0"/>
                <a:cs typeface="Angsana New" pitchFamily="18" charset="-34"/>
              </a:rPr>
              <a:t>dan</a:t>
            </a:r>
            <a:r>
              <a:rPr lang="en-US" sz="3200" dirty="0" smtClean="0">
                <a:latin typeface="Calibri" panose="020F0502020204030204" pitchFamily="34" charset="0"/>
                <a:cs typeface="Angsana New" pitchFamily="18" charset="-34"/>
              </a:rPr>
              <a:t> </a:t>
            </a:r>
            <a:r>
              <a:rPr lang="en-US" sz="3200" dirty="0" err="1" smtClean="0">
                <a:latin typeface="Calibri" panose="020F0502020204030204" pitchFamily="34" charset="0"/>
                <a:cs typeface="Angsana New" pitchFamily="18" charset="-34"/>
              </a:rPr>
              <a:t>grup</a:t>
            </a:r>
            <a:endParaRPr lang="en-US" sz="3200" dirty="0" smtClean="0">
              <a:latin typeface="Calibri" panose="020F0502020204030204" pitchFamily="34" charset="0"/>
              <a:cs typeface="Angsana New" pitchFamily="18" charset="-34"/>
            </a:endParaRPr>
          </a:p>
          <a:p>
            <a:endParaRPr lang="en-US" sz="4800" dirty="0">
              <a:latin typeface="Angsana New" pitchFamily="18" charset="-34"/>
              <a:cs typeface="Angsana New" pitchFamily="18" charset="-34"/>
            </a:endParaRPr>
          </a:p>
        </p:txBody>
      </p:sp>
      <p:sp>
        <p:nvSpPr>
          <p:cNvPr id="2" name="Title 1"/>
          <p:cNvSpPr>
            <a:spLocks noGrp="1"/>
          </p:cNvSpPr>
          <p:nvPr>
            <p:ph type="title"/>
          </p:nvPr>
        </p:nvSpPr>
        <p:spPr>
          <a:xfrm>
            <a:off x="457200" y="274638"/>
            <a:ext cx="8363272" cy="1143000"/>
          </a:xfrm>
        </p:spPr>
        <p:txBody>
          <a:bodyPr>
            <a:noAutofit/>
          </a:bodyPr>
          <a:lstStyle/>
          <a:p>
            <a:pPr algn="l"/>
            <a:r>
              <a:rPr lang="en-US" sz="4000" dirty="0" smtClean="0">
                <a:solidFill>
                  <a:srgbClr val="7030A0"/>
                </a:solidFill>
                <a:latin typeface="Baskerville Old Face" pitchFamily="18" charset="0"/>
              </a:rPr>
              <a:t>TERAPI  NON</a:t>
            </a:r>
            <a:r>
              <a:rPr lang="id-ID" sz="4000" dirty="0" smtClean="0">
                <a:solidFill>
                  <a:srgbClr val="7030A0"/>
                </a:solidFill>
                <a:latin typeface="Baskerville Old Face" pitchFamily="18" charset="0"/>
              </a:rPr>
              <a:t> F</a:t>
            </a:r>
            <a:r>
              <a:rPr lang="en-US" sz="4000" dirty="0" smtClean="0">
                <a:solidFill>
                  <a:srgbClr val="7030A0"/>
                </a:solidFill>
                <a:latin typeface="Baskerville Old Face" pitchFamily="18" charset="0"/>
              </a:rPr>
              <a:t>ARMAKOLOGI</a:t>
            </a:r>
            <a:endParaRPr lang="en-US" sz="4000" dirty="0">
              <a:latin typeface="Baskerville Old Face" pitchFamily="18" charset="0"/>
            </a:endParaRPr>
          </a:p>
        </p:txBody>
      </p:sp>
    </p:spTree>
    <p:extLst>
      <p:ext uri="{BB962C8B-B14F-4D97-AF65-F5344CB8AC3E}">
        <p14:creationId xmlns:p14="http://schemas.microsoft.com/office/powerpoint/2010/main" val="1189081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76872"/>
            <a:ext cx="7859216" cy="3849291"/>
          </a:xfrm>
        </p:spPr>
        <p:txBody>
          <a:bodyPr>
            <a:noAutofit/>
          </a:bodyPr>
          <a:lstStyle/>
          <a:p>
            <a:pPr marL="0" indent="0" algn="just">
              <a:buNone/>
            </a:pPr>
            <a:r>
              <a:rPr lang="id-ID" sz="2800" dirty="0" smtClean="0">
                <a:latin typeface="Calibri" panose="020F0502020204030204" pitchFamily="34" charset="0"/>
                <a:cs typeface="Angsana New" pitchFamily="18" charset="-34"/>
              </a:rPr>
              <a:t>P</a:t>
            </a:r>
            <a:r>
              <a:rPr lang="en-US" sz="2800" dirty="0" err="1" smtClean="0">
                <a:latin typeface="Calibri" panose="020F0502020204030204" pitchFamily="34" charset="0"/>
                <a:cs typeface="Angsana New" pitchFamily="18" charset="-34"/>
              </a:rPr>
              <a:t>asien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diajarkan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cara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berpikir</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dan</a:t>
            </a:r>
            <a:r>
              <a:rPr lang="en-US" sz="2800" dirty="0" smtClean="0">
                <a:latin typeface="Calibri" panose="020F0502020204030204" pitchFamily="34" charset="0"/>
                <a:cs typeface="Angsana New" pitchFamily="18" charset="-34"/>
              </a:rPr>
              <a:t> </a:t>
            </a:r>
            <a:r>
              <a:rPr lang="id-ID" sz="2800" dirty="0" smtClean="0">
                <a:latin typeface="Calibri" panose="020F0502020204030204" pitchFamily="34" charset="0"/>
                <a:cs typeface="Angsana New" pitchFamily="18" charset="-34"/>
              </a:rPr>
              <a:t>bersikap</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menggantikan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pikiran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perilaku</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negatif</a:t>
            </a:r>
            <a:r>
              <a:rPr lang="en-US" sz="2800" dirty="0" smtClean="0">
                <a:latin typeface="Calibri" panose="020F0502020204030204" pitchFamily="34" charset="0"/>
                <a:cs typeface="Angsana New" pitchFamily="18" charset="-34"/>
              </a:rPr>
              <a:t> </a:t>
            </a:r>
            <a:r>
              <a:rPr lang="id-ID" sz="2800" dirty="0" smtClean="0">
                <a:latin typeface="Calibri" panose="020F0502020204030204" pitchFamily="34" charset="0"/>
                <a:cs typeface="Angsana New" pitchFamily="18" charset="-34"/>
              </a:rPr>
              <a:t>yang salah </a:t>
            </a:r>
            <a:r>
              <a:rPr lang="en-US" sz="2800" dirty="0" err="1" smtClean="0">
                <a:latin typeface="Calibri" panose="020F0502020204030204" pitchFamily="34" charset="0"/>
                <a:cs typeface="Angsana New" pitchFamily="18" charset="-34"/>
              </a:rPr>
              <a:t>tentang</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dirinya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sendiri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dunia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ini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dan</a:t>
            </a:r>
            <a:r>
              <a:rPr lang="en-US" sz="2800" dirty="0" smtClean="0">
                <a:latin typeface="Calibri" panose="020F0502020204030204" pitchFamily="34" charset="0"/>
                <a:cs typeface="Angsana New" pitchFamily="18" charset="-34"/>
              </a:rPr>
              <a:t> masa </a:t>
            </a:r>
            <a:r>
              <a:rPr lang="en-US" sz="2800" dirty="0" err="1" smtClean="0">
                <a:latin typeface="Calibri" panose="020F0502020204030204" pitchFamily="34" charset="0"/>
                <a:cs typeface="Angsana New" pitchFamily="18" charset="-34"/>
              </a:rPr>
              <a:t>depan</a:t>
            </a:r>
            <a:r>
              <a:rPr lang="id-ID" sz="2800" dirty="0" smtClean="0">
                <a:latin typeface="Calibri" panose="020F0502020204030204" pitchFamily="34" charset="0"/>
                <a:cs typeface="Angsana New" pitchFamily="18" charset="-34"/>
              </a:rPr>
              <a:t>nya</a:t>
            </a:r>
            <a:r>
              <a:rPr lang="en-US" sz="2800" dirty="0" smtClean="0">
                <a:latin typeface="Calibri" panose="020F0502020204030204" pitchFamily="34" charset="0"/>
                <a:cs typeface="Angsana New" pitchFamily="18" charset="-34"/>
              </a:rPr>
              <a:t>. </a:t>
            </a:r>
            <a:endParaRPr lang="id-ID" sz="2800" dirty="0" smtClean="0">
              <a:latin typeface="Calibri" panose="020F0502020204030204" pitchFamily="34" charset="0"/>
              <a:cs typeface="Angsana New" pitchFamily="18" charset="-34"/>
            </a:endParaRPr>
          </a:p>
          <a:p>
            <a:pPr marL="0" indent="0" algn="just">
              <a:buNone/>
            </a:pPr>
            <a:endParaRPr lang="id-ID" sz="2800" dirty="0">
              <a:latin typeface="Calibri" panose="020F0502020204030204" pitchFamily="34" charset="0"/>
              <a:cs typeface="Angsana New" pitchFamily="18" charset="-34"/>
            </a:endParaRPr>
          </a:p>
          <a:p>
            <a:pPr marL="0" indent="0" algn="just">
              <a:buNone/>
            </a:pPr>
            <a:r>
              <a:rPr lang="en-US" sz="2800" dirty="0" err="1" smtClean="0">
                <a:latin typeface="Calibri" panose="020F0502020204030204" pitchFamily="34" charset="0"/>
                <a:cs typeface="Angsana New" pitchFamily="18" charset="-34"/>
              </a:rPr>
              <a:t>Merupakan</a:t>
            </a:r>
            <a:r>
              <a:rPr lang="en-US" sz="2800" dirty="0" smtClean="0">
                <a:latin typeface="Calibri" panose="020F0502020204030204" pitchFamily="34" charset="0"/>
                <a:cs typeface="Angsana New" pitchFamily="18" charset="-34"/>
              </a:rPr>
              <a:t> program </a:t>
            </a:r>
            <a:r>
              <a:rPr lang="en-US" sz="2800" dirty="0" err="1" smtClean="0">
                <a:latin typeface="Calibri" panose="020F0502020204030204" pitchFamily="34" charset="0"/>
                <a:cs typeface="Angsana New" pitchFamily="18" charset="-34"/>
              </a:rPr>
              <a:t>terapi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jangka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pendek</a:t>
            </a:r>
            <a:r>
              <a:rPr lang="en-US" sz="2800" dirty="0" smtClean="0">
                <a:latin typeface="Calibri" panose="020F0502020204030204" pitchFamily="34" charset="0"/>
                <a:cs typeface="Angsana New" pitchFamily="18" charset="-34"/>
              </a:rPr>
              <a:t> yang </a:t>
            </a:r>
            <a:r>
              <a:rPr lang="en-US" sz="2800" dirty="0" err="1" smtClean="0">
                <a:latin typeface="Calibri" panose="020F0502020204030204" pitchFamily="34" charset="0"/>
                <a:cs typeface="Angsana New" pitchFamily="18" charset="-34"/>
              </a:rPr>
              <a:t>berorientasi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pada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masalah</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saat</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ini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penyelesaiannya</a:t>
            </a:r>
            <a:endParaRPr lang="en-US" sz="2800" dirty="0">
              <a:latin typeface="Calibri" panose="020F0502020204030204" pitchFamily="34" charset="0"/>
              <a:cs typeface="Angsana New" pitchFamily="18" charset="-34"/>
            </a:endParaRPr>
          </a:p>
        </p:txBody>
      </p:sp>
      <p:sp>
        <p:nvSpPr>
          <p:cNvPr id="2" name="Title 1"/>
          <p:cNvSpPr>
            <a:spLocks noGrp="1"/>
          </p:cNvSpPr>
          <p:nvPr>
            <p:ph type="title"/>
          </p:nvPr>
        </p:nvSpPr>
        <p:spPr>
          <a:xfrm>
            <a:off x="457200" y="404664"/>
            <a:ext cx="8229600" cy="1224136"/>
          </a:xfrm>
        </p:spPr>
        <p:txBody>
          <a:bodyPr>
            <a:noAutofit/>
          </a:bodyPr>
          <a:lstStyle/>
          <a:p>
            <a:r>
              <a:rPr lang="en-US" sz="6600" dirty="0" err="1" smtClean="0">
                <a:solidFill>
                  <a:srgbClr val="7030A0"/>
                </a:solidFill>
                <a:latin typeface="Copperplate Gothic Bold" panose="020E0705020206020404" pitchFamily="34" charset="0"/>
              </a:rPr>
              <a:t>Terapi</a:t>
            </a:r>
            <a:r>
              <a:rPr lang="en-US" sz="6600" dirty="0" smtClean="0">
                <a:solidFill>
                  <a:srgbClr val="7030A0"/>
                </a:solidFill>
                <a:latin typeface="Copperplate Gothic Bold" panose="020E0705020206020404" pitchFamily="34" charset="0"/>
              </a:rPr>
              <a:t> </a:t>
            </a:r>
            <a:r>
              <a:rPr lang="en-US" sz="6600" dirty="0" err="1" smtClean="0">
                <a:solidFill>
                  <a:srgbClr val="7030A0"/>
                </a:solidFill>
                <a:latin typeface="Copperplate Gothic Bold" panose="020E0705020206020404" pitchFamily="34" charset="0"/>
              </a:rPr>
              <a:t>Kognitif</a:t>
            </a:r>
            <a:r>
              <a:rPr lang="en-US" sz="6600" dirty="0" smtClean="0">
                <a:solidFill>
                  <a:srgbClr val="7030A0"/>
                </a:solidFill>
                <a:latin typeface="Copperplate Gothic Bold" panose="020E0705020206020404" pitchFamily="34" charset="0"/>
              </a:rPr>
              <a:t> </a:t>
            </a:r>
            <a:endParaRPr lang="en-US" sz="6600" dirty="0">
              <a:solidFill>
                <a:srgbClr val="7030A0"/>
              </a:solidFill>
              <a:latin typeface="Copperplate Gothic Bold" panose="020E0705020206020404" pitchFamily="34" charset="0"/>
            </a:endParaRPr>
          </a:p>
        </p:txBody>
      </p:sp>
    </p:spTree>
    <p:extLst>
      <p:ext uri="{BB962C8B-B14F-4D97-AF65-F5344CB8AC3E}">
        <p14:creationId xmlns:p14="http://schemas.microsoft.com/office/powerpoint/2010/main" val="38188969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348879"/>
            <a:ext cx="8515672" cy="4248473"/>
          </a:xfrm>
        </p:spPr>
        <p:txBody>
          <a:bodyPr>
            <a:noAutofit/>
          </a:bodyPr>
          <a:lstStyle/>
          <a:p>
            <a:pPr marL="0" indent="0" algn="just">
              <a:buNone/>
            </a:pPr>
            <a:r>
              <a:rPr lang="en-US" dirty="0" err="1" smtClean="0">
                <a:latin typeface="Calibri" panose="020F0502020204030204" pitchFamily="34" charset="0"/>
                <a:cs typeface="Angsana New" pitchFamily="18" charset="-34"/>
              </a:rPr>
              <a:t>Didasarkan</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pada</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teori</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yg</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menyatakan</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depresi</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disebabkan</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hilangnya</a:t>
            </a:r>
            <a:r>
              <a:rPr lang="en-US" dirty="0" smtClean="0">
                <a:latin typeface="Calibri" panose="020F0502020204030204" pitchFamily="34" charset="0"/>
                <a:cs typeface="Angsana New" pitchFamily="18" charset="-34"/>
              </a:rPr>
              <a:t> </a:t>
            </a:r>
            <a:r>
              <a:rPr lang="id-ID" dirty="0" smtClean="0">
                <a:latin typeface="Calibri" panose="020F0502020204030204" pitchFamily="34" charset="0"/>
                <a:cs typeface="Angsana New" pitchFamily="18" charset="-34"/>
              </a:rPr>
              <a:t>dorongan </a:t>
            </a:r>
            <a:r>
              <a:rPr lang="en-US" dirty="0" err="1" smtClean="0">
                <a:latin typeface="Calibri" panose="020F0502020204030204" pitchFamily="34" charset="0"/>
                <a:cs typeface="Angsana New" pitchFamily="18" charset="-34"/>
              </a:rPr>
              <a:t>positif</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akibat</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perpisahan</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kematian</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atau</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perubahan</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lingkungan</a:t>
            </a:r>
            <a:r>
              <a:rPr lang="id-ID" dirty="0" smtClean="0">
                <a:latin typeface="Calibri" panose="020F0502020204030204" pitchFamily="34" charset="0"/>
                <a:cs typeface="Angsana New" pitchFamily="18" charset="-34"/>
              </a:rPr>
              <a:t>  tiba-tiba</a:t>
            </a:r>
            <a:r>
              <a:rPr lang="en-US" dirty="0" smtClean="0">
                <a:latin typeface="Calibri" panose="020F0502020204030204" pitchFamily="34" charset="0"/>
                <a:cs typeface="Angsana New" pitchFamily="18" charset="-34"/>
              </a:rPr>
              <a:t>. </a:t>
            </a:r>
            <a:endParaRPr lang="id-ID" dirty="0" smtClean="0">
              <a:latin typeface="Calibri" panose="020F0502020204030204" pitchFamily="34" charset="0"/>
              <a:cs typeface="Angsana New" pitchFamily="18" charset="-34"/>
            </a:endParaRPr>
          </a:p>
          <a:p>
            <a:pPr marL="0" indent="0" algn="just">
              <a:buNone/>
            </a:pPr>
            <a:r>
              <a:rPr lang="en-US" dirty="0" err="1" smtClean="0">
                <a:latin typeface="Calibri" panose="020F0502020204030204" pitchFamily="34" charset="0"/>
                <a:cs typeface="Angsana New" pitchFamily="18" charset="-34"/>
              </a:rPr>
              <a:t>Mengubah</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perilaku</a:t>
            </a:r>
            <a:r>
              <a:rPr lang="en-US" dirty="0" smtClean="0">
                <a:latin typeface="Calibri" panose="020F0502020204030204" pitchFamily="34" charset="0"/>
                <a:cs typeface="Angsana New" pitchFamily="18" charset="-34"/>
              </a:rPr>
              <a:t> </a:t>
            </a:r>
            <a:r>
              <a:rPr lang="id-ID" dirty="0" smtClean="0">
                <a:latin typeface="Calibri" panose="020F0502020204030204" pitchFamily="34" charset="0"/>
                <a:cs typeface="Angsana New" pitchFamily="18" charset="-34"/>
              </a:rPr>
              <a:t>pribadi </a:t>
            </a:r>
            <a:r>
              <a:rPr lang="en-US" dirty="0" err="1" smtClean="0">
                <a:latin typeface="Calibri" panose="020F0502020204030204" pitchFamily="34" charset="0"/>
                <a:cs typeface="Angsana New" pitchFamily="18" charset="-34"/>
              </a:rPr>
              <a:t>pada</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pasien</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depresi</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dikatakan</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merupakan</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cara</a:t>
            </a:r>
            <a:r>
              <a:rPr lang="en-US" dirty="0" smtClean="0">
                <a:latin typeface="Calibri" panose="020F0502020204030204" pitchFamily="34" charset="0"/>
                <a:cs typeface="Angsana New" pitchFamily="18" charset="-34"/>
              </a:rPr>
              <a:t> paling </a:t>
            </a:r>
            <a:r>
              <a:rPr lang="en-US" dirty="0" err="1" smtClean="0">
                <a:latin typeface="Calibri" panose="020F0502020204030204" pitchFamily="34" charset="0"/>
                <a:cs typeface="Angsana New" pitchFamily="18" charset="-34"/>
              </a:rPr>
              <a:t>efektif</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mengubah</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perasaan</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dan</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pikiran</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depresi</a:t>
            </a:r>
            <a:r>
              <a:rPr lang="en-US" dirty="0" smtClean="0">
                <a:latin typeface="Calibri" panose="020F0502020204030204" pitchFamily="34" charset="0"/>
                <a:cs typeface="Angsana New" pitchFamily="18" charset="-34"/>
              </a:rPr>
              <a:t>.</a:t>
            </a:r>
          </a:p>
          <a:p>
            <a:pPr marL="0" indent="0" algn="just">
              <a:buNone/>
            </a:pPr>
            <a:r>
              <a:rPr lang="en-US" dirty="0" err="1" smtClean="0">
                <a:latin typeface="Calibri" panose="020F0502020204030204" pitchFamily="34" charset="0"/>
                <a:cs typeface="Angsana New" pitchFamily="18" charset="-34"/>
              </a:rPr>
              <a:t>Terapi</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ini</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digunakan</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untuk</a:t>
            </a:r>
            <a:r>
              <a:rPr lang="en-US" dirty="0" smtClean="0">
                <a:latin typeface="Calibri" panose="020F0502020204030204" pitchFamily="34" charset="0"/>
                <a:cs typeface="Angsana New" pitchFamily="18" charset="-34"/>
              </a:rPr>
              <a:t> </a:t>
            </a:r>
            <a:r>
              <a:rPr lang="id-ID" dirty="0" smtClean="0">
                <a:latin typeface="Calibri" panose="020F0502020204030204" pitchFamily="34" charset="0"/>
                <a:cs typeface="Angsana New" pitchFamily="18" charset="-34"/>
              </a:rPr>
              <a:t>menterapi rasa tidak </a:t>
            </a:r>
            <a:r>
              <a:rPr lang="en-US" dirty="0" err="1" smtClean="0">
                <a:latin typeface="Calibri" panose="020F0502020204030204" pitchFamily="34" charset="0"/>
                <a:cs typeface="Angsana New" pitchFamily="18" charset="-34"/>
              </a:rPr>
              <a:t>berdaya</a:t>
            </a:r>
            <a:r>
              <a:rPr lang="en-US" dirty="0" smtClean="0">
                <a:latin typeface="Calibri" panose="020F0502020204030204" pitchFamily="34" charset="0"/>
                <a:cs typeface="Angsana New" pitchFamily="18" charset="-34"/>
              </a:rPr>
              <a:t> </a:t>
            </a:r>
            <a:r>
              <a:rPr lang="id-ID" dirty="0" smtClean="0">
                <a:latin typeface="Calibri" panose="020F0502020204030204" pitchFamily="34" charset="0"/>
                <a:cs typeface="Angsana New" pitchFamily="18" charset="-34"/>
              </a:rPr>
              <a:t>pada pasien yang </a:t>
            </a:r>
            <a:r>
              <a:rPr lang="en-US" dirty="0" err="1" smtClean="0">
                <a:latin typeface="Calibri" panose="020F0502020204030204" pitchFamily="34" charset="0"/>
                <a:cs typeface="Angsana New" pitchFamily="18" charset="-34"/>
              </a:rPr>
              <a:t>merasa</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tidak</a:t>
            </a:r>
            <a:r>
              <a:rPr lang="en-US" dirty="0" smtClean="0">
                <a:latin typeface="Calibri" panose="020F0502020204030204" pitchFamily="34" charset="0"/>
                <a:cs typeface="Angsana New" pitchFamily="18" charset="-34"/>
              </a:rPr>
              <a:t> </a:t>
            </a:r>
            <a:r>
              <a:rPr lang="id-ID" dirty="0" smtClean="0">
                <a:latin typeface="Calibri" panose="020F0502020204030204" pitchFamily="34" charset="0"/>
                <a:cs typeface="Angsana New" pitchFamily="18" charset="-34"/>
              </a:rPr>
              <a:t>mampu </a:t>
            </a:r>
            <a:r>
              <a:rPr lang="en-US" dirty="0" err="1" smtClean="0">
                <a:latin typeface="Calibri" panose="020F0502020204030204" pitchFamily="34" charset="0"/>
                <a:cs typeface="Angsana New" pitchFamily="18" charset="-34"/>
              </a:rPr>
              <a:t>menghadapi</a:t>
            </a:r>
            <a:r>
              <a:rPr lang="en-US" dirty="0" smtClean="0">
                <a:latin typeface="Calibri" panose="020F0502020204030204" pitchFamily="34" charset="0"/>
                <a:cs typeface="Angsana New" pitchFamily="18" charset="-34"/>
              </a:rPr>
              <a:t> </a:t>
            </a:r>
            <a:r>
              <a:rPr lang="id-ID" dirty="0" smtClean="0">
                <a:latin typeface="Calibri" panose="020F0502020204030204" pitchFamily="34" charset="0"/>
                <a:cs typeface="Angsana New" pitchFamily="18" charset="-34"/>
              </a:rPr>
              <a:t>setiap tantangan </a:t>
            </a:r>
            <a:r>
              <a:rPr lang="en-US" dirty="0" err="1" smtClean="0">
                <a:latin typeface="Calibri" panose="020F0502020204030204" pitchFamily="34" charset="0"/>
                <a:cs typeface="Angsana New" pitchFamily="18" charset="-34"/>
              </a:rPr>
              <a:t>hidup</a:t>
            </a:r>
            <a:r>
              <a:rPr lang="en-US" dirty="0" smtClean="0">
                <a:latin typeface="Calibri" panose="020F0502020204030204" pitchFamily="34" charset="0"/>
                <a:cs typeface="Angsana New" pitchFamily="18" charset="-34"/>
              </a:rPr>
              <a:t> </a:t>
            </a:r>
            <a:r>
              <a:rPr lang="en-US" dirty="0" err="1" smtClean="0">
                <a:latin typeface="Calibri" panose="020F0502020204030204" pitchFamily="34" charset="0"/>
                <a:cs typeface="Angsana New" pitchFamily="18" charset="-34"/>
              </a:rPr>
              <a:t>sehari-hari</a:t>
            </a:r>
            <a:r>
              <a:rPr lang="id-ID" dirty="0" smtClean="0">
                <a:latin typeface="Calibri" panose="020F0502020204030204" pitchFamily="34" charset="0"/>
                <a:cs typeface="Angsana New" pitchFamily="18" charset="-34"/>
              </a:rPr>
              <a:t>.</a:t>
            </a:r>
            <a:endParaRPr lang="en-US" dirty="0" smtClean="0">
              <a:latin typeface="Calibri" panose="020F0502020204030204" pitchFamily="34" charset="0"/>
              <a:cs typeface="Angsana New" pitchFamily="18" charset="-34"/>
            </a:endParaRPr>
          </a:p>
          <a:p>
            <a:pPr marL="0" indent="0" algn="just">
              <a:buNone/>
            </a:pPr>
            <a:endParaRPr lang="en-US" dirty="0" smtClean="0">
              <a:latin typeface="Angsana New" pitchFamily="18" charset="-34"/>
              <a:cs typeface="Angsana New" pitchFamily="18" charset="-34"/>
            </a:endParaRPr>
          </a:p>
          <a:p>
            <a:pPr marL="0" indent="0" algn="just">
              <a:buNone/>
            </a:pPr>
            <a:endParaRPr lang="en-US" sz="4800" dirty="0">
              <a:latin typeface="Angsana New" pitchFamily="18" charset="-34"/>
              <a:cs typeface="Angsana New" pitchFamily="18" charset="-34"/>
            </a:endParaRPr>
          </a:p>
        </p:txBody>
      </p:sp>
      <p:sp>
        <p:nvSpPr>
          <p:cNvPr id="2" name="Title 1"/>
          <p:cNvSpPr>
            <a:spLocks noGrp="1"/>
          </p:cNvSpPr>
          <p:nvPr>
            <p:ph type="title"/>
          </p:nvPr>
        </p:nvSpPr>
        <p:spPr>
          <a:xfrm>
            <a:off x="539552" y="188640"/>
            <a:ext cx="8064896" cy="1224136"/>
          </a:xfrm>
        </p:spPr>
        <p:txBody>
          <a:bodyPr>
            <a:noAutofit/>
          </a:bodyPr>
          <a:lstStyle/>
          <a:p>
            <a:pPr algn="l"/>
            <a:r>
              <a:rPr lang="en-US" dirty="0" err="1" smtClean="0">
                <a:solidFill>
                  <a:srgbClr val="7030A0"/>
                </a:solidFill>
                <a:latin typeface="Copperplate Gothic Bold" panose="020E0705020206020404" pitchFamily="34" charset="0"/>
                <a:cs typeface="Gisha" panose="020B0502040204020203" pitchFamily="34" charset="-79"/>
              </a:rPr>
              <a:t>Terapi</a:t>
            </a:r>
            <a:r>
              <a:rPr lang="en-US" dirty="0" smtClean="0">
                <a:solidFill>
                  <a:srgbClr val="7030A0"/>
                </a:solidFill>
                <a:latin typeface="Copperplate Gothic Bold" panose="020E0705020206020404" pitchFamily="34" charset="0"/>
                <a:cs typeface="Gisha" panose="020B0502040204020203" pitchFamily="34" charset="-79"/>
              </a:rPr>
              <a:t> </a:t>
            </a:r>
            <a:r>
              <a:rPr lang="id-ID" dirty="0" smtClean="0">
                <a:solidFill>
                  <a:srgbClr val="7030A0"/>
                </a:solidFill>
                <a:latin typeface="Copperplate Gothic Bold" panose="020E0705020206020404" pitchFamily="34" charset="0"/>
                <a:cs typeface="Gisha" panose="020B0502040204020203" pitchFamily="34" charset="-79"/>
              </a:rPr>
              <a:t> </a:t>
            </a:r>
            <a:r>
              <a:rPr lang="en-US" dirty="0" err="1" smtClean="0">
                <a:solidFill>
                  <a:srgbClr val="7030A0"/>
                </a:solidFill>
                <a:latin typeface="Copperplate Gothic Bold" panose="020E0705020206020404" pitchFamily="34" charset="0"/>
                <a:cs typeface="Gisha" panose="020B0502040204020203" pitchFamily="34" charset="-79"/>
              </a:rPr>
              <a:t>Perilaku</a:t>
            </a:r>
            <a:r>
              <a:rPr lang="en-US" dirty="0" smtClean="0">
                <a:solidFill>
                  <a:srgbClr val="7030A0"/>
                </a:solidFill>
                <a:latin typeface="Copperplate Gothic Bold" panose="020E0705020206020404" pitchFamily="34" charset="0"/>
                <a:cs typeface="Gisha" panose="020B0502040204020203" pitchFamily="34" charset="-79"/>
              </a:rPr>
              <a:t> </a:t>
            </a:r>
            <a:endParaRPr lang="en-US" dirty="0">
              <a:solidFill>
                <a:srgbClr val="7030A0"/>
              </a:solidFill>
              <a:latin typeface="Copperplate Gothic Bold" panose="020E0705020206020404" pitchFamily="34" charset="0"/>
              <a:cs typeface="Gisha" panose="020B0502040204020203" pitchFamily="34" charset="-79"/>
            </a:endParaRPr>
          </a:p>
        </p:txBody>
      </p:sp>
    </p:spTree>
    <p:extLst>
      <p:ext uri="{BB962C8B-B14F-4D97-AF65-F5344CB8AC3E}">
        <p14:creationId xmlns:p14="http://schemas.microsoft.com/office/powerpoint/2010/main" val="40538955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04864"/>
            <a:ext cx="8291264" cy="4824536"/>
          </a:xfrm>
        </p:spPr>
        <p:txBody>
          <a:bodyPr>
            <a:noAutofit/>
          </a:bodyPr>
          <a:lstStyle/>
          <a:p>
            <a:pPr marL="0" indent="0" algn="just">
              <a:buNone/>
            </a:pPr>
            <a:r>
              <a:rPr lang="en-US" sz="2400" dirty="0" err="1" smtClean="0">
                <a:latin typeface="Calibri" panose="020F0502020204030204" pitchFamily="34" charset="0"/>
                <a:cs typeface="Angsana New" pitchFamily="18" charset="-34"/>
              </a:rPr>
              <a:t>Merupakan</a:t>
            </a:r>
            <a:r>
              <a:rPr lang="en-US" sz="2400" dirty="0" smtClean="0">
                <a:latin typeface="Calibri" panose="020F0502020204030204" pitchFamily="34" charset="0"/>
                <a:cs typeface="Angsana New" pitchFamily="18" charset="-34"/>
              </a:rPr>
              <a:t> </a:t>
            </a:r>
            <a:r>
              <a:rPr lang="en-US" sz="2400" dirty="0" err="1" smtClean="0">
                <a:latin typeface="Calibri" panose="020F0502020204030204" pitchFamily="34" charset="0"/>
                <a:cs typeface="Angsana New" pitchFamily="18" charset="-34"/>
              </a:rPr>
              <a:t>terapi</a:t>
            </a:r>
            <a:r>
              <a:rPr lang="en-US" sz="2400" dirty="0" smtClean="0">
                <a:latin typeface="Calibri" panose="020F0502020204030204" pitchFamily="34" charset="0"/>
                <a:cs typeface="Angsana New" pitchFamily="18" charset="-34"/>
              </a:rPr>
              <a:t> </a:t>
            </a:r>
            <a:r>
              <a:rPr lang="en-US" sz="2400" dirty="0" err="1" smtClean="0">
                <a:latin typeface="Calibri" panose="020F0502020204030204" pitchFamily="34" charset="0"/>
                <a:cs typeface="Angsana New" pitchFamily="18" charset="-34"/>
              </a:rPr>
              <a:t>pilihan</a:t>
            </a:r>
            <a:r>
              <a:rPr lang="en-US" sz="2400" dirty="0" smtClean="0">
                <a:latin typeface="Calibri" panose="020F0502020204030204" pitchFamily="34" charset="0"/>
                <a:cs typeface="Angsana New" pitchFamily="18" charset="-34"/>
              </a:rPr>
              <a:t> </a:t>
            </a:r>
            <a:r>
              <a:rPr lang="id-ID" sz="2400" dirty="0" smtClean="0">
                <a:latin typeface="Calibri" panose="020F0502020204030204" pitchFamily="34" charset="0"/>
                <a:cs typeface="Angsana New" pitchFamily="18" charset="-34"/>
              </a:rPr>
              <a:t>para </a:t>
            </a:r>
            <a:r>
              <a:rPr lang="en-US" sz="2400" dirty="0" err="1" smtClean="0">
                <a:latin typeface="Calibri" panose="020F0502020204030204" pitchFamily="34" charset="0"/>
                <a:cs typeface="Angsana New" pitchFamily="18" charset="-34"/>
              </a:rPr>
              <a:t>klinisi</a:t>
            </a:r>
            <a:endParaRPr lang="id-ID" sz="2400" dirty="0" smtClean="0">
              <a:latin typeface="Calibri" panose="020F0502020204030204" pitchFamily="34" charset="0"/>
              <a:cs typeface="Angsana New" pitchFamily="18" charset="-34"/>
            </a:endParaRPr>
          </a:p>
          <a:p>
            <a:pPr marL="0" indent="0" algn="just">
              <a:buNone/>
            </a:pPr>
            <a:r>
              <a:rPr lang="id-ID" sz="2400" dirty="0" smtClean="0">
                <a:latin typeface="Calibri" panose="020F0502020204030204" pitchFamily="34" charset="0"/>
                <a:cs typeface="Angsana New" pitchFamily="18" charset="-34"/>
              </a:rPr>
              <a:t>Menghubungkan perkembangan gejala depresi &amp; ciri kepribadian maladaptif dengan </a:t>
            </a:r>
            <a:r>
              <a:rPr lang="en-US" sz="2400" dirty="0" err="1" smtClean="0">
                <a:latin typeface="Calibri" panose="020F0502020204030204" pitchFamily="34" charset="0"/>
                <a:cs typeface="Angsana New" pitchFamily="18" charset="-34"/>
              </a:rPr>
              <a:t>konflik</a:t>
            </a:r>
            <a:r>
              <a:rPr lang="en-US" sz="2400" dirty="0" smtClean="0">
                <a:latin typeface="Calibri" panose="020F0502020204030204" pitchFamily="34" charset="0"/>
                <a:cs typeface="Angsana New" pitchFamily="18" charset="-34"/>
              </a:rPr>
              <a:t> </a:t>
            </a:r>
            <a:r>
              <a:rPr lang="en-US" sz="2400" dirty="0" err="1" smtClean="0">
                <a:latin typeface="Calibri" panose="020F0502020204030204" pitchFamily="34" charset="0"/>
                <a:cs typeface="Angsana New" pitchFamily="18" charset="-34"/>
              </a:rPr>
              <a:t>dari</a:t>
            </a:r>
            <a:r>
              <a:rPr lang="en-US" sz="2400" dirty="0" smtClean="0">
                <a:latin typeface="Calibri" panose="020F0502020204030204" pitchFamily="34" charset="0"/>
                <a:cs typeface="Angsana New" pitchFamily="18" charset="-34"/>
              </a:rPr>
              <a:t> masa </a:t>
            </a:r>
            <a:r>
              <a:rPr lang="en-US" sz="2400" dirty="0" err="1" smtClean="0">
                <a:latin typeface="Calibri" panose="020F0502020204030204" pitchFamily="34" charset="0"/>
                <a:cs typeface="Angsana New" pitchFamily="18" charset="-34"/>
              </a:rPr>
              <a:t>kanak-kanak</a:t>
            </a:r>
            <a:r>
              <a:rPr lang="en-US" sz="2400" dirty="0" smtClean="0">
                <a:latin typeface="Calibri" panose="020F0502020204030204" pitchFamily="34" charset="0"/>
                <a:cs typeface="Angsana New" pitchFamily="18" charset="-34"/>
              </a:rPr>
              <a:t> </a:t>
            </a:r>
            <a:r>
              <a:rPr lang="id-ID" sz="2400" dirty="0" smtClean="0">
                <a:latin typeface="Calibri" panose="020F0502020204030204" pitchFamily="34" charset="0"/>
                <a:cs typeface="Angsana New" pitchFamily="18" charset="-34"/>
              </a:rPr>
              <a:t>awal </a:t>
            </a:r>
            <a:r>
              <a:rPr lang="en-US" sz="2400" dirty="0" smtClean="0">
                <a:latin typeface="Calibri" panose="020F0502020204030204" pitchFamily="34" charset="0"/>
                <a:cs typeface="Angsana New" pitchFamily="18" charset="-34"/>
              </a:rPr>
              <a:t>yang </a:t>
            </a:r>
            <a:r>
              <a:rPr lang="en-US" sz="2400" dirty="0" err="1" smtClean="0">
                <a:latin typeface="Calibri" panose="020F0502020204030204" pitchFamily="34" charset="0"/>
                <a:cs typeface="Angsana New" pitchFamily="18" charset="-34"/>
              </a:rPr>
              <a:t>belum</a:t>
            </a:r>
            <a:r>
              <a:rPr lang="en-US" sz="2400" dirty="0" smtClean="0">
                <a:latin typeface="Calibri" panose="020F0502020204030204" pitchFamily="34" charset="0"/>
                <a:cs typeface="Angsana New" pitchFamily="18" charset="-34"/>
              </a:rPr>
              <a:t> </a:t>
            </a:r>
            <a:r>
              <a:rPr lang="en-US" sz="2400" dirty="0" err="1" smtClean="0">
                <a:latin typeface="Calibri" panose="020F0502020204030204" pitchFamily="34" charset="0"/>
                <a:cs typeface="Angsana New" pitchFamily="18" charset="-34"/>
              </a:rPr>
              <a:t>terselesaikan</a:t>
            </a:r>
            <a:r>
              <a:rPr lang="en-US" sz="2400" dirty="0" smtClean="0">
                <a:latin typeface="Calibri" panose="020F0502020204030204" pitchFamily="34" charset="0"/>
                <a:cs typeface="Angsana New" pitchFamily="18" charset="-34"/>
              </a:rPr>
              <a:t>. </a:t>
            </a:r>
            <a:endParaRPr lang="id-ID" sz="2400" dirty="0" smtClean="0">
              <a:latin typeface="Calibri" panose="020F0502020204030204" pitchFamily="34" charset="0"/>
              <a:cs typeface="Angsana New" pitchFamily="18" charset="-34"/>
            </a:endParaRPr>
          </a:p>
          <a:p>
            <a:pPr marL="0" indent="0" algn="just">
              <a:buNone/>
            </a:pPr>
            <a:r>
              <a:rPr lang="id-ID" dirty="0" smtClean="0">
                <a:latin typeface="Calibri" panose="020F0502020204030204" pitchFamily="34" charset="0"/>
                <a:cs typeface="Angsana New" pitchFamily="18" charset="-34"/>
              </a:rPr>
              <a:t>T</a:t>
            </a:r>
            <a:r>
              <a:rPr lang="en-US" dirty="0" err="1" smtClean="0">
                <a:latin typeface="Calibri" panose="020F0502020204030204" pitchFamily="34" charset="0"/>
                <a:cs typeface="Angsana New" pitchFamily="18" charset="-34"/>
              </a:rPr>
              <a:t>ujuan</a:t>
            </a:r>
            <a:r>
              <a:rPr lang="en-US" dirty="0" smtClean="0">
                <a:latin typeface="Calibri" panose="020F0502020204030204" pitchFamily="34" charset="0"/>
                <a:cs typeface="Angsana New" pitchFamily="18" charset="-34"/>
              </a:rPr>
              <a:t> </a:t>
            </a:r>
            <a:r>
              <a:rPr lang="en-US" dirty="0" err="1">
                <a:latin typeface="Calibri" panose="020F0502020204030204" pitchFamily="34" charset="0"/>
                <a:cs typeface="Angsana New" pitchFamily="18" charset="-34"/>
              </a:rPr>
              <a:t>penting</a:t>
            </a:r>
            <a:r>
              <a:rPr lang="en-US" dirty="0">
                <a:latin typeface="Calibri" panose="020F0502020204030204" pitchFamily="34" charset="0"/>
                <a:cs typeface="Angsana New" pitchFamily="18" charset="-34"/>
              </a:rPr>
              <a:t> </a:t>
            </a:r>
            <a:r>
              <a:rPr lang="en-US" dirty="0" err="1">
                <a:latin typeface="Calibri" panose="020F0502020204030204" pitchFamily="34" charset="0"/>
                <a:cs typeface="Angsana New" pitchFamily="18" charset="-34"/>
              </a:rPr>
              <a:t>dari</a:t>
            </a:r>
            <a:r>
              <a:rPr lang="en-US" dirty="0">
                <a:latin typeface="Calibri" panose="020F0502020204030204" pitchFamily="34" charset="0"/>
                <a:cs typeface="Angsana New" pitchFamily="18" charset="-34"/>
              </a:rPr>
              <a:t> </a:t>
            </a:r>
            <a:r>
              <a:rPr lang="en-US" dirty="0" err="1">
                <a:latin typeface="Calibri" panose="020F0502020204030204" pitchFamily="34" charset="0"/>
                <a:cs typeface="Angsana New" pitchFamily="18" charset="-34"/>
              </a:rPr>
              <a:t>terapi</a:t>
            </a:r>
            <a:r>
              <a:rPr lang="en-US" dirty="0">
                <a:latin typeface="Calibri" panose="020F0502020204030204" pitchFamily="34" charset="0"/>
                <a:cs typeface="Angsana New" pitchFamily="18" charset="-34"/>
              </a:rPr>
              <a:t> </a:t>
            </a:r>
            <a:r>
              <a:rPr lang="id-ID" dirty="0" smtClean="0">
                <a:latin typeface="Calibri" panose="020F0502020204030204" pitchFamily="34" charset="0"/>
                <a:cs typeface="Angsana New" pitchFamily="18" charset="-34"/>
              </a:rPr>
              <a:t>memberikan pem</a:t>
            </a:r>
            <a:r>
              <a:rPr lang="en-US" dirty="0" err="1" smtClean="0">
                <a:latin typeface="Calibri" panose="020F0502020204030204" pitchFamily="34" charset="0"/>
                <a:cs typeface="Angsana New" pitchFamily="18" charset="-34"/>
              </a:rPr>
              <a:t>ahaman</a:t>
            </a:r>
            <a:r>
              <a:rPr lang="en-US" dirty="0" smtClean="0">
                <a:latin typeface="Calibri" panose="020F0502020204030204" pitchFamily="34" charset="0"/>
                <a:cs typeface="Angsana New" pitchFamily="18" charset="-34"/>
              </a:rPr>
              <a:t> </a:t>
            </a:r>
            <a:r>
              <a:rPr lang="id-ID" dirty="0" smtClean="0">
                <a:latin typeface="Calibri" panose="020F0502020204030204" pitchFamily="34" charset="0"/>
                <a:cs typeface="Angsana New" pitchFamily="18" charset="-34"/>
              </a:rPr>
              <a:t>kepada </a:t>
            </a:r>
            <a:r>
              <a:rPr lang="en-US" dirty="0" err="1" smtClean="0">
                <a:latin typeface="Calibri" panose="020F0502020204030204" pitchFamily="34" charset="0"/>
                <a:cs typeface="Angsana New" pitchFamily="18" charset="-34"/>
              </a:rPr>
              <a:t>pasien</a:t>
            </a:r>
            <a:r>
              <a:rPr lang="en-US" dirty="0" smtClean="0">
                <a:latin typeface="Calibri" panose="020F0502020204030204" pitchFamily="34" charset="0"/>
                <a:cs typeface="Angsana New" pitchFamily="18" charset="-34"/>
              </a:rPr>
              <a:t> </a:t>
            </a:r>
            <a:r>
              <a:rPr lang="en-US" dirty="0" err="1">
                <a:latin typeface="Calibri" panose="020F0502020204030204" pitchFamily="34" charset="0"/>
                <a:cs typeface="Angsana New" pitchFamily="18" charset="-34"/>
              </a:rPr>
              <a:t>tentang</a:t>
            </a:r>
            <a:r>
              <a:rPr lang="en-US" dirty="0">
                <a:latin typeface="Calibri" panose="020F0502020204030204" pitchFamily="34" charset="0"/>
                <a:cs typeface="Angsana New" pitchFamily="18" charset="-34"/>
              </a:rPr>
              <a:t> </a:t>
            </a:r>
            <a:r>
              <a:rPr lang="id-ID" dirty="0" smtClean="0">
                <a:latin typeface="Calibri" panose="020F0502020204030204" pitchFamily="34" charset="0"/>
                <a:cs typeface="Angsana New" pitchFamily="18" charset="-34"/>
              </a:rPr>
              <a:t>cara </a:t>
            </a:r>
            <a:r>
              <a:rPr lang="en-US" dirty="0" err="1" smtClean="0">
                <a:latin typeface="Calibri" panose="020F0502020204030204" pitchFamily="34" charset="0"/>
                <a:cs typeface="Angsana New" pitchFamily="18" charset="-34"/>
              </a:rPr>
              <a:t>memuaskan</a:t>
            </a:r>
            <a:r>
              <a:rPr lang="en-US" dirty="0" smtClean="0">
                <a:latin typeface="Calibri" panose="020F0502020204030204" pitchFamily="34" charset="0"/>
                <a:cs typeface="Angsana New" pitchFamily="18" charset="-34"/>
              </a:rPr>
              <a:t> </a:t>
            </a:r>
            <a:r>
              <a:rPr lang="en-US" dirty="0" err="1">
                <a:latin typeface="Calibri" panose="020F0502020204030204" pitchFamily="34" charset="0"/>
                <a:cs typeface="Angsana New" pitchFamily="18" charset="-34"/>
              </a:rPr>
              <a:t>kebutuhan</a:t>
            </a:r>
            <a:r>
              <a:rPr lang="en-US" dirty="0">
                <a:latin typeface="Calibri" panose="020F0502020204030204" pitchFamily="34" charset="0"/>
                <a:cs typeface="Angsana New" pitchFamily="18" charset="-34"/>
              </a:rPr>
              <a:t> </a:t>
            </a:r>
            <a:r>
              <a:rPr lang="id-ID" dirty="0" smtClean="0">
                <a:latin typeface="Calibri" panose="020F0502020204030204" pitchFamily="34" charset="0"/>
                <a:cs typeface="Angsana New" pitchFamily="18" charset="-34"/>
              </a:rPr>
              <a:t>yang berlebihan terhadap </a:t>
            </a:r>
            <a:r>
              <a:rPr lang="en-US" dirty="0" err="1" smtClean="0">
                <a:latin typeface="Calibri" panose="020F0502020204030204" pitchFamily="34" charset="0"/>
                <a:cs typeface="Angsana New" pitchFamily="18" charset="-34"/>
              </a:rPr>
              <a:t>pengakuan</a:t>
            </a:r>
            <a:r>
              <a:rPr lang="en-US" dirty="0" smtClean="0">
                <a:latin typeface="Calibri" panose="020F0502020204030204" pitchFamily="34" charset="0"/>
                <a:cs typeface="Angsana New" pitchFamily="18" charset="-34"/>
              </a:rPr>
              <a:t> </a:t>
            </a:r>
            <a:r>
              <a:rPr lang="en-US" dirty="0" err="1">
                <a:latin typeface="Calibri" panose="020F0502020204030204" pitchFamily="34" charset="0"/>
                <a:cs typeface="Angsana New" pitchFamily="18" charset="-34"/>
              </a:rPr>
              <a:t>pihak</a:t>
            </a:r>
            <a:r>
              <a:rPr lang="en-US" dirty="0">
                <a:latin typeface="Calibri" panose="020F0502020204030204" pitchFamily="34" charset="0"/>
                <a:cs typeface="Angsana New" pitchFamily="18" charset="-34"/>
              </a:rPr>
              <a:t> </a:t>
            </a:r>
            <a:r>
              <a:rPr lang="en-US" dirty="0" err="1">
                <a:latin typeface="Calibri" panose="020F0502020204030204" pitchFamily="34" charset="0"/>
                <a:cs typeface="Angsana New" pitchFamily="18" charset="-34"/>
              </a:rPr>
              <a:t>luar</a:t>
            </a:r>
            <a:r>
              <a:rPr lang="en-US" dirty="0">
                <a:latin typeface="Calibri" panose="020F0502020204030204" pitchFamily="34" charset="0"/>
                <a:cs typeface="Angsana New" pitchFamily="18" charset="-34"/>
              </a:rPr>
              <a:t> </a:t>
            </a:r>
            <a:r>
              <a:rPr lang="id-ID" dirty="0" smtClean="0">
                <a:latin typeface="Calibri" panose="020F0502020204030204" pitchFamily="34" charset="0"/>
                <a:cs typeface="Angsana New" pitchFamily="18" charset="-34"/>
              </a:rPr>
              <a:t>untuk </a:t>
            </a:r>
            <a:r>
              <a:rPr lang="en-US" dirty="0" err="1" smtClean="0">
                <a:latin typeface="Calibri" panose="020F0502020204030204" pitchFamily="34" charset="0"/>
                <a:cs typeface="Angsana New" pitchFamily="18" charset="-34"/>
              </a:rPr>
              <a:t>mengatasi</a:t>
            </a:r>
            <a:r>
              <a:rPr lang="en-US" dirty="0" smtClean="0">
                <a:latin typeface="Calibri" panose="020F0502020204030204" pitchFamily="34" charset="0"/>
                <a:cs typeface="Angsana New" pitchFamily="18" charset="-34"/>
              </a:rPr>
              <a:t> </a:t>
            </a:r>
            <a:r>
              <a:rPr lang="id-ID" dirty="0" smtClean="0">
                <a:latin typeface="Calibri" panose="020F0502020204030204" pitchFamily="34" charset="0"/>
                <a:cs typeface="Angsana New" pitchFamily="18" charset="-34"/>
              </a:rPr>
              <a:t>rasa </a:t>
            </a:r>
            <a:r>
              <a:rPr lang="en-US" dirty="0" err="1" smtClean="0">
                <a:latin typeface="Calibri" panose="020F0502020204030204" pitchFamily="34" charset="0"/>
                <a:cs typeface="Angsana New" pitchFamily="18" charset="-34"/>
              </a:rPr>
              <a:t>percaya</a:t>
            </a:r>
            <a:r>
              <a:rPr lang="en-US" dirty="0" smtClean="0">
                <a:latin typeface="Calibri" panose="020F0502020204030204" pitchFamily="34" charset="0"/>
                <a:cs typeface="Angsana New" pitchFamily="18" charset="-34"/>
              </a:rPr>
              <a:t> </a:t>
            </a:r>
            <a:r>
              <a:rPr lang="en-US" dirty="0" err="1">
                <a:latin typeface="Calibri" panose="020F0502020204030204" pitchFamily="34" charset="0"/>
                <a:cs typeface="Angsana New" pitchFamily="18" charset="-34"/>
              </a:rPr>
              <a:t>diri</a:t>
            </a:r>
            <a:r>
              <a:rPr lang="en-US" dirty="0">
                <a:latin typeface="Calibri" panose="020F0502020204030204" pitchFamily="34" charset="0"/>
                <a:cs typeface="Angsana New" pitchFamily="18" charset="-34"/>
              </a:rPr>
              <a:t> yang </a:t>
            </a:r>
            <a:r>
              <a:rPr lang="en-US" dirty="0" err="1">
                <a:latin typeface="Calibri" panose="020F0502020204030204" pitchFamily="34" charset="0"/>
                <a:cs typeface="Angsana New" pitchFamily="18" charset="-34"/>
              </a:rPr>
              <a:t>kurang</a:t>
            </a:r>
            <a:r>
              <a:rPr lang="en-US" dirty="0">
                <a:latin typeface="Calibri" panose="020F0502020204030204" pitchFamily="34" charset="0"/>
                <a:cs typeface="Angsana New" pitchFamily="18" charset="-34"/>
              </a:rPr>
              <a:t> </a:t>
            </a:r>
            <a:r>
              <a:rPr lang="en-US" dirty="0" err="1">
                <a:latin typeface="Calibri" panose="020F0502020204030204" pitchFamily="34" charset="0"/>
                <a:cs typeface="Angsana New" pitchFamily="18" charset="-34"/>
              </a:rPr>
              <a:t>dan</a:t>
            </a:r>
            <a:r>
              <a:rPr lang="en-US" dirty="0">
                <a:latin typeface="Calibri" panose="020F0502020204030204" pitchFamily="34" charset="0"/>
                <a:cs typeface="Angsana New" pitchFamily="18" charset="-34"/>
              </a:rPr>
              <a:t> super </a:t>
            </a:r>
            <a:r>
              <a:rPr lang="en-US" dirty="0" smtClean="0">
                <a:latin typeface="Calibri" panose="020F0502020204030204" pitchFamily="34" charset="0"/>
                <a:cs typeface="Angsana New" pitchFamily="18" charset="-34"/>
              </a:rPr>
              <a:t>ego</a:t>
            </a:r>
            <a:r>
              <a:rPr lang="id-ID" dirty="0" smtClean="0">
                <a:latin typeface="Calibri" panose="020F0502020204030204" pitchFamily="34" charset="0"/>
                <a:cs typeface="Angsana New" pitchFamily="18" charset="-34"/>
              </a:rPr>
              <a:t> yang kasar. </a:t>
            </a:r>
          </a:p>
          <a:p>
            <a:pPr marL="0" indent="0" algn="just">
              <a:buNone/>
            </a:pPr>
            <a:r>
              <a:rPr lang="id-ID" sz="2400" dirty="0" smtClean="0">
                <a:latin typeface="Calibri" panose="020F0502020204030204" pitchFamily="34" charset="0"/>
                <a:cs typeface="Angsana New" pitchFamily="18" charset="-34"/>
              </a:rPr>
              <a:t>Juga diperiksa h</a:t>
            </a:r>
            <a:r>
              <a:rPr lang="en-US" sz="2400" dirty="0" err="1" smtClean="0">
                <a:latin typeface="Calibri" panose="020F0502020204030204" pitchFamily="34" charset="0"/>
                <a:cs typeface="Angsana New" pitchFamily="18" charset="-34"/>
              </a:rPr>
              <a:t>ubungan</a:t>
            </a:r>
            <a:r>
              <a:rPr lang="id-ID" sz="2400" dirty="0" smtClean="0">
                <a:latin typeface="Calibri" panose="020F0502020204030204" pitchFamily="34" charset="0"/>
                <a:cs typeface="Angsana New" pitchFamily="18" charset="-34"/>
              </a:rPr>
              <a:t> yang </a:t>
            </a:r>
            <a:r>
              <a:rPr lang="en-US" sz="2400" dirty="0" smtClean="0">
                <a:latin typeface="Calibri" panose="020F0502020204030204" pitchFamily="34" charset="0"/>
                <a:cs typeface="Angsana New" pitchFamily="18" charset="-34"/>
              </a:rPr>
              <a:t> </a:t>
            </a:r>
            <a:r>
              <a:rPr lang="en-US" sz="2400" dirty="0" err="1" smtClean="0">
                <a:latin typeface="Calibri" panose="020F0502020204030204" pitchFamily="34" charset="0"/>
                <a:cs typeface="Angsana New" pitchFamily="18" charset="-34"/>
              </a:rPr>
              <a:t>ambivalen</a:t>
            </a:r>
            <a:r>
              <a:rPr lang="en-US" sz="2400" dirty="0" smtClean="0">
                <a:latin typeface="Calibri" panose="020F0502020204030204" pitchFamily="34" charset="0"/>
                <a:cs typeface="Angsana New" pitchFamily="18" charset="-34"/>
              </a:rPr>
              <a:t> </a:t>
            </a:r>
            <a:r>
              <a:rPr lang="en-US" sz="2400" dirty="0" err="1" smtClean="0">
                <a:latin typeface="Calibri" panose="020F0502020204030204" pitchFamily="34" charset="0"/>
                <a:cs typeface="Angsana New" pitchFamily="18" charset="-34"/>
              </a:rPr>
              <a:t>dengan</a:t>
            </a:r>
            <a:r>
              <a:rPr lang="en-US" sz="2400" dirty="0" smtClean="0">
                <a:latin typeface="Calibri" panose="020F0502020204030204" pitchFamily="34" charset="0"/>
                <a:cs typeface="Angsana New" pitchFamily="18" charset="-34"/>
              </a:rPr>
              <a:t> </a:t>
            </a:r>
            <a:r>
              <a:rPr lang="en-US" sz="2400" dirty="0" err="1" smtClean="0">
                <a:latin typeface="Calibri" panose="020F0502020204030204" pitchFamily="34" charset="0"/>
                <a:cs typeface="Angsana New" pitchFamily="18" charset="-34"/>
              </a:rPr>
              <a:t>orangtua</a:t>
            </a:r>
            <a:r>
              <a:rPr lang="en-US" sz="2400" dirty="0" smtClean="0">
                <a:latin typeface="Calibri" panose="020F0502020204030204" pitchFamily="34" charset="0"/>
                <a:cs typeface="Angsana New" pitchFamily="18" charset="-34"/>
              </a:rPr>
              <a:t>, </a:t>
            </a:r>
            <a:r>
              <a:rPr lang="en-US" sz="2400" dirty="0" err="1" smtClean="0">
                <a:latin typeface="Calibri" panose="020F0502020204030204" pitchFamily="34" charset="0"/>
                <a:cs typeface="Angsana New" pitchFamily="18" charset="-34"/>
              </a:rPr>
              <a:t>teman</a:t>
            </a:r>
            <a:r>
              <a:rPr lang="en-US" sz="2400" dirty="0" smtClean="0">
                <a:latin typeface="Calibri" panose="020F0502020204030204" pitchFamily="34" charset="0"/>
                <a:cs typeface="Angsana New" pitchFamily="18" charset="-34"/>
              </a:rPr>
              <a:t>, </a:t>
            </a:r>
            <a:r>
              <a:rPr lang="en-US" sz="2400" dirty="0" err="1" smtClean="0">
                <a:latin typeface="Calibri" panose="020F0502020204030204" pitchFamily="34" charset="0"/>
                <a:cs typeface="Angsana New" pitchFamily="18" charset="-34"/>
              </a:rPr>
              <a:t>dan</a:t>
            </a:r>
            <a:r>
              <a:rPr lang="en-US" sz="2400" dirty="0" smtClean="0">
                <a:latin typeface="Calibri" panose="020F0502020204030204" pitchFamily="34" charset="0"/>
                <a:cs typeface="Angsana New" pitchFamily="18" charset="-34"/>
              </a:rPr>
              <a:t> orang lain </a:t>
            </a:r>
            <a:r>
              <a:rPr lang="en-US" sz="2400" dirty="0" err="1" smtClean="0">
                <a:latin typeface="Calibri" panose="020F0502020204030204" pitchFamily="34" charset="0"/>
                <a:cs typeface="Angsana New" pitchFamily="18" charset="-34"/>
              </a:rPr>
              <a:t>dalam</a:t>
            </a:r>
            <a:r>
              <a:rPr lang="en-US" sz="2400" dirty="0" smtClean="0">
                <a:latin typeface="Calibri" panose="020F0502020204030204" pitchFamily="34" charset="0"/>
                <a:cs typeface="Angsana New" pitchFamily="18" charset="-34"/>
              </a:rPr>
              <a:t> </a:t>
            </a:r>
            <a:r>
              <a:rPr lang="en-US" sz="2400" dirty="0" err="1" smtClean="0">
                <a:latin typeface="Calibri" panose="020F0502020204030204" pitchFamily="34" charset="0"/>
                <a:cs typeface="Angsana New" pitchFamily="18" charset="-34"/>
              </a:rPr>
              <a:t>kehidupan</a:t>
            </a:r>
            <a:r>
              <a:rPr lang="id-ID" sz="2400" dirty="0" smtClean="0">
                <a:latin typeface="Calibri" panose="020F0502020204030204" pitchFamily="34" charset="0"/>
                <a:cs typeface="Angsana New" pitchFamily="18" charset="-34"/>
              </a:rPr>
              <a:t>nya</a:t>
            </a:r>
            <a:endParaRPr lang="en-US" sz="2400" dirty="0">
              <a:latin typeface="Calibri" panose="020F0502020204030204" pitchFamily="34" charset="0"/>
              <a:cs typeface="Angsana New" pitchFamily="18" charset="-34"/>
            </a:endParaRPr>
          </a:p>
        </p:txBody>
      </p:sp>
      <p:sp>
        <p:nvSpPr>
          <p:cNvPr id="2" name="Title 1"/>
          <p:cNvSpPr>
            <a:spLocks noGrp="1"/>
          </p:cNvSpPr>
          <p:nvPr>
            <p:ph type="title"/>
          </p:nvPr>
        </p:nvSpPr>
        <p:spPr>
          <a:xfrm>
            <a:off x="457200" y="0"/>
            <a:ext cx="8229600" cy="1628800"/>
          </a:xfrm>
        </p:spPr>
        <p:txBody>
          <a:bodyPr>
            <a:noAutofit/>
          </a:bodyPr>
          <a:lstStyle/>
          <a:p>
            <a:pPr algn="l"/>
            <a:r>
              <a:rPr lang="en-US" sz="4000" dirty="0" err="1" smtClean="0">
                <a:solidFill>
                  <a:srgbClr val="7030A0"/>
                </a:solidFill>
                <a:latin typeface="Copperplate Gothic Bold" panose="020E0705020206020404" pitchFamily="34" charset="0"/>
              </a:rPr>
              <a:t>Psikoterapi</a:t>
            </a:r>
            <a:r>
              <a:rPr lang="en-US" sz="4000" dirty="0" smtClean="0">
                <a:solidFill>
                  <a:srgbClr val="7030A0"/>
                </a:solidFill>
                <a:latin typeface="Copperplate Gothic Bold" panose="020E0705020206020404" pitchFamily="34" charset="0"/>
              </a:rPr>
              <a:t>  </a:t>
            </a:r>
            <a:r>
              <a:rPr lang="id-ID" sz="4000" dirty="0" smtClean="0">
                <a:solidFill>
                  <a:srgbClr val="7030A0"/>
                </a:solidFill>
                <a:latin typeface="Copperplate Gothic Bold" panose="020E0705020206020404" pitchFamily="34" charset="0"/>
              </a:rPr>
              <a:t/>
            </a:r>
            <a:br>
              <a:rPr lang="id-ID" sz="4000" dirty="0" smtClean="0">
                <a:solidFill>
                  <a:srgbClr val="7030A0"/>
                </a:solidFill>
                <a:latin typeface="Copperplate Gothic Bold" panose="020E0705020206020404" pitchFamily="34" charset="0"/>
              </a:rPr>
            </a:br>
            <a:r>
              <a:rPr lang="en-US" sz="4000" dirty="0" err="1" smtClean="0">
                <a:solidFill>
                  <a:srgbClr val="7030A0"/>
                </a:solidFill>
                <a:latin typeface="Copperplate Gothic Bold" panose="020E0705020206020404" pitchFamily="34" charset="0"/>
              </a:rPr>
              <a:t>Berorientasi</a:t>
            </a:r>
            <a:r>
              <a:rPr lang="en-US" sz="4000" dirty="0" smtClean="0">
                <a:solidFill>
                  <a:srgbClr val="7030A0"/>
                </a:solidFill>
                <a:latin typeface="Copperplate Gothic Bold" panose="020E0705020206020404" pitchFamily="34" charset="0"/>
              </a:rPr>
              <a:t>  </a:t>
            </a:r>
            <a:r>
              <a:rPr lang="en-US" sz="4000" dirty="0" err="1" smtClean="0">
                <a:solidFill>
                  <a:srgbClr val="7030A0"/>
                </a:solidFill>
                <a:latin typeface="Copperplate Gothic Bold" panose="020E0705020206020404" pitchFamily="34" charset="0"/>
              </a:rPr>
              <a:t>Tilikan</a:t>
            </a:r>
            <a:r>
              <a:rPr lang="en-US" sz="4000" dirty="0" smtClean="0">
                <a:solidFill>
                  <a:srgbClr val="7030A0"/>
                </a:solidFill>
                <a:latin typeface="Copperplate Gothic Bold" panose="020E0705020206020404" pitchFamily="34" charset="0"/>
              </a:rPr>
              <a:t>  </a:t>
            </a:r>
            <a:endParaRPr lang="en-US" sz="4000" dirty="0">
              <a:solidFill>
                <a:srgbClr val="7030A0"/>
              </a:solidFill>
              <a:latin typeface="Copperplate Gothic Bold" panose="020E0705020206020404" pitchFamily="34" charset="0"/>
            </a:endParaRPr>
          </a:p>
        </p:txBody>
      </p:sp>
    </p:spTree>
    <p:extLst>
      <p:ext uri="{BB962C8B-B14F-4D97-AF65-F5344CB8AC3E}">
        <p14:creationId xmlns:p14="http://schemas.microsoft.com/office/powerpoint/2010/main" val="19950197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id-ID" sz="3200" dirty="0" smtClean="0">
                <a:latin typeface="Calibri" panose="020F0502020204030204" pitchFamily="34" charset="0"/>
              </a:rPr>
              <a:t>SUMBER </a:t>
            </a:r>
            <a:r>
              <a:rPr lang="id-ID" dirty="0" smtClean="0">
                <a:latin typeface="Calibri" panose="020F0502020204030204" pitchFamily="34" charset="0"/>
              </a:rPr>
              <a:t>:</a:t>
            </a:r>
          </a:p>
          <a:p>
            <a:pPr lvl="1"/>
            <a:r>
              <a:rPr lang="id-ID" sz="2800" dirty="0" smtClean="0">
                <a:latin typeface="Calibri" panose="020F0502020204030204" pitchFamily="34" charset="0"/>
              </a:rPr>
              <a:t>Sadock, BJ, ; Sadock, VA; Kaplan &amp; Sadock Buku Ajar Psikiatri Klinis, Ed2, EGC, Jakarta,  </a:t>
            </a:r>
            <a:r>
              <a:rPr lang="id-ID" sz="2800" dirty="0" smtClean="0">
                <a:latin typeface="Calibri" panose="020F0502020204030204" pitchFamily="34" charset="0"/>
              </a:rPr>
              <a:t>2010</a:t>
            </a:r>
          </a:p>
          <a:p>
            <a:pPr lvl="1"/>
            <a:r>
              <a:rPr lang="id-ID" sz="2800" dirty="0" smtClean="0">
                <a:latin typeface="Calibri" panose="020F0502020204030204" pitchFamily="34" charset="0"/>
              </a:rPr>
              <a:t>Americam Psychiatric Association, </a:t>
            </a:r>
            <a:r>
              <a:rPr lang="id-ID" sz="2800" i="1" dirty="0" smtClean="0">
                <a:latin typeface="Calibri" panose="020F0502020204030204" pitchFamily="34" charset="0"/>
              </a:rPr>
              <a:t>Diagnostic and Statistical Manual of Mental Disorders DSM-5</a:t>
            </a:r>
            <a:r>
              <a:rPr lang="id-ID" sz="2800" i="1" baseline="30000" dirty="0" smtClean="0">
                <a:latin typeface="Calibri" panose="020F0502020204030204" pitchFamily="34" charset="0"/>
              </a:rPr>
              <a:t>TM</a:t>
            </a:r>
            <a:r>
              <a:rPr lang="id-ID" sz="2800" i="1" dirty="0" smtClean="0">
                <a:latin typeface="Calibri" panose="020F0502020204030204" pitchFamily="34" charset="0"/>
              </a:rPr>
              <a:t>-5</a:t>
            </a:r>
            <a:r>
              <a:rPr lang="id-ID" sz="2800" i="1" baseline="30000" dirty="0" smtClean="0">
                <a:latin typeface="Calibri" panose="020F0502020204030204" pitchFamily="34" charset="0"/>
              </a:rPr>
              <a:t>th</a:t>
            </a:r>
            <a:r>
              <a:rPr lang="id-ID" sz="2800" i="1" dirty="0" smtClean="0">
                <a:latin typeface="Calibri" panose="020F0502020204030204" pitchFamily="34" charset="0"/>
              </a:rPr>
              <a:t> edition</a:t>
            </a:r>
            <a:endParaRPr lang="id-ID" sz="2800" dirty="0">
              <a:latin typeface="Calibri" panose="020F0502020204030204" pitchFamily="34" charset="0"/>
            </a:endParaRPr>
          </a:p>
        </p:txBody>
      </p:sp>
      <p:sp>
        <p:nvSpPr>
          <p:cNvPr id="3" name="Title 2"/>
          <p:cNvSpPr>
            <a:spLocks noGrp="1"/>
          </p:cNvSpPr>
          <p:nvPr>
            <p:ph type="title"/>
          </p:nvPr>
        </p:nvSpPr>
        <p:spPr/>
        <p:txBody>
          <a:bodyPr/>
          <a:lstStyle/>
          <a:p>
            <a:endParaRPr lang="id-ID"/>
          </a:p>
        </p:txBody>
      </p:sp>
    </p:spTree>
    <p:extLst>
      <p:ext uri="{BB962C8B-B14F-4D97-AF65-F5344CB8AC3E}">
        <p14:creationId xmlns:p14="http://schemas.microsoft.com/office/powerpoint/2010/main" val="11352098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92896"/>
            <a:ext cx="8147248" cy="4060304"/>
          </a:xfrm>
        </p:spPr>
        <p:txBody>
          <a:bodyPr>
            <a:noAutofit/>
          </a:bodyPr>
          <a:lstStyle/>
          <a:p>
            <a:pPr marL="0" indent="0" algn="just">
              <a:buNone/>
            </a:pPr>
            <a:r>
              <a:rPr lang="id-ID" sz="2800" dirty="0" smtClean="0">
                <a:latin typeface="Calibri" panose="020F0502020204030204" pitchFamily="34" charset="0"/>
                <a:cs typeface="Angsana New" pitchFamily="18" charset="-34"/>
              </a:rPr>
              <a:t>D</a:t>
            </a:r>
            <a:r>
              <a:rPr lang="en-US" sz="2800" dirty="0" err="1" smtClean="0">
                <a:latin typeface="Calibri" panose="020F0502020204030204" pitchFamily="34" charset="0"/>
                <a:cs typeface="Angsana New" pitchFamily="18" charset="-34"/>
              </a:rPr>
              <a:t>ilakukan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pemeriksaan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terhadap</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pengalaman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pribadi</a:t>
            </a:r>
            <a:r>
              <a:rPr lang="en-US" sz="2800" dirty="0" smtClean="0">
                <a:latin typeface="Calibri" panose="020F0502020204030204" pitchFamily="34" charset="0"/>
                <a:cs typeface="Angsana New" pitchFamily="18" charset="-34"/>
              </a:rPr>
              <a:t> masa </a:t>
            </a:r>
            <a:r>
              <a:rPr lang="en-US" sz="2800" dirty="0" err="1" smtClean="0">
                <a:latin typeface="Calibri" panose="020F0502020204030204" pitchFamily="34" charset="0"/>
                <a:cs typeface="Angsana New" pitchFamily="18" charset="-34"/>
              </a:rPr>
              <a:t>kini</a:t>
            </a:r>
            <a:r>
              <a:rPr lang="en-US" sz="2800" dirty="0" smtClean="0">
                <a:latin typeface="Calibri" panose="020F0502020204030204" pitchFamily="34" charset="0"/>
                <a:cs typeface="Angsana New" pitchFamily="18" charset="-34"/>
              </a:rPr>
              <a:t> &amp; </a:t>
            </a:r>
            <a:r>
              <a:rPr lang="en-US" sz="2800" dirty="0" err="1" smtClean="0">
                <a:latin typeface="Calibri" panose="020F0502020204030204" pitchFamily="34" charset="0"/>
                <a:cs typeface="Angsana New" pitchFamily="18" charset="-34"/>
              </a:rPr>
              <a:t>cara-cara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mengatasi</a:t>
            </a:r>
            <a:r>
              <a:rPr lang="en-US" sz="2800" dirty="0" smtClean="0">
                <a:latin typeface="Calibri" panose="020F0502020204030204" pitchFamily="34" charset="0"/>
                <a:cs typeface="Angsana New" pitchFamily="18" charset="-34"/>
              </a:rPr>
              <a:t> ( coping ) stress </a:t>
            </a:r>
            <a:r>
              <a:rPr lang="en-US" sz="2800" dirty="0" err="1" smtClean="0">
                <a:latin typeface="Calibri" panose="020F0502020204030204" pitchFamily="34" charset="0"/>
                <a:cs typeface="Angsana New" pitchFamily="18" charset="-34"/>
              </a:rPr>
              <a:t>dengan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tujuan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mengurangi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gejala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depresi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meningkatkan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harga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diri</a:t>
            </a:r>
            <a:r>
              <a:rPr lang="en-US" sz="2800" dirty="0" smtClean="0">
                <a:latin typeface="Calibri" panose="020F0502020204030204" pitchFamily="34" charset="0"/>
                <a:cs typeface="Angsana New" pitchFamily="18" charset="-34"/>
              </a:rPr>
              <a:t>. </a:t>
            </a:r>
            <a:endParaRPr lang="id-ID" sz="2800" dirty="0" smtClean="0">
              <a:latin typeface="Calibri" panose="020F0502020204030204" pitchFamily="34" charset="0"/>
              <a:cs typeface="Angsana New" pitchFamily="18" charset="-34"/>
            </a:endParaRPr>
          </a:p>
          <a:p>
            <a:pPr marL="0" indent="0" algn="just">
              <a:buNone/>
            </a:pPr>
            <a:r>
              <a:rPr lang="en-US" sz="2800" dirty="0" err="1" smtClean="0">
                <a:latin typeface="Calibri" panose="020F0502020204030204" pitchFamily="34" charset="0"/>
                <a:cs typeface="Angsana New" pitchFamily="18" charset="-34"/>
              </a:rPr>
              <a:t>Terapi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ini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biasanya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berlangsung</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dengan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sesi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selama</a:t>
            </a:r>
            <a:r>
              <a:rPr lang="en-US" sz="2800" dirty="0" smtClean="0">
                <a:latin typeface="Calibri" panose="020F0502020204030204" pitchFamily="34" charset="0"/>
                <a:cs typeface="Angsana New" pitchFamily="18" charset="-34"/>
              </a:rPr>
              <a:t> 6 – 12 </a:t>
            </a:r>
            <a:r>
              <a:rPr lang="en-US" sz="2800" dirty="0" err="1" smtClean="0">
                <a:latin typeface="Calibri" panose="020F0502020204030204" pitchFamily="34" charset="0"/>
                <a:cs typeface="Angsana New" pitchFamily="18" charset="-34"/>
              </a:rPr>
              <a:t>minggu</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dapat</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dikombinasi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dengan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pemberian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antidepresan</a:t>
            </a:r>
            <a:r>
              <a:rPr lang="en-US" sz="2800" dirty="0" smtClean="0">
                <a:latin typeface="Calibri" panose="020F0502020204030204" pitchFamily="34" charset="0"/>
                <a:cs typeface="Angsana New" pitchFamily="18" charset="-34"/>
              </a:rPr>
              <a:t> </a:t>
            </a:r>
            <a:endParaRPr lang="en-US" sz="2800" dirty="0">
              <a:latin typeface="Calibri" panose="020F0502020204030204" pitchFamily="34" charset="0"/>
              <a:cs typeface="Angsana New" pitchFamily="18" charset="-34"/>
            </a:endParaRPr>
          </a:p>
        </p:txBody>
      </p:sp>
      <p:sp>
        <p:nvSpPr>
          <p:cNvPr id="2" name="Title 1"/>
          <p:cNvSpPr>
            <a:spLocks noGrp="1"/>
          </p:cNvSpPr>
          <p:nvPr>
            <p:ph type="title"/>
          </p:nvPr>
        </p:nvSpPr>
        <p:spPr>
          <a:xfrm>
            <a:off x="457200" y="332656"/>
            <a:ext cx="8229600" cy="1224136"/>
          </a:xfrm>
        </p:spPr>
        <p:txBody>
          <a:bodyPr>
            <a:noAutofit/>
          </a:bodyPr>
          <a:lstStyle/>
          <a:p>
            <a:pPr algn="l"/>
            <a:r>
              <a:rPr lang="en-US" sz="4000" dirty="0" err="1" smtClean="0">
                <a:solidFill>
                  <a:srgbClr val="7030A0"/>
                </a:solidFill>
                <a:latin typeface="Copperplate Gothic Bold" panose="020E0705020206020404" pitchFamily="34" charset="0"/>
              </a:rPr>
              <a:t>Terapi</a:t>
            </a:r>
            <a:r>
              <a:rPr lang="en-US" sz="4000" dirty="0" smtClean="0">
                <a:solidFill>
                  <a:srgbClr val="7030A0"/>
                </a:solidFill>
                <a:latin typeface="Copperplate Gothic Bold" panose="020E0705020206020404" pitchFamily="34" charset="0"/>
              </a:rPr>
              <a:t>  Interpersonal</a:t>
            </a:r>
            <a:endParaRPr lang="en-US" sz="4000" dirty="0">
              <a:solidFill>
                <a:srgbClr val="7030A0"/>
              </a:solidFill>
              <a:latin typeface="Copperplate Gothic Bold" panose="020E0705020206020404" pitchFamily="34" charset="0"/>
            </a:endParaRPr>
          </a:p>
        </p:txBody>
      </p:sp>
    </p:spTree>
    <p:extLst>
      <p:ext uri="{BB962C8B-B14F-4D97-AF65-F5344CB8AC3E}">
        <p14:creationId xmlns:p14="http://schemas.microsoft.com/office/powerpoint/2010/main" val="25404719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76872"/>
            <a:ext cx="8003232" cy="4276328"/>
          </a:xfrm>
        </p:spPr>
        <p:txBody>
          <a:bodyPr>
            <a:noAutofit/>
          </a:bodyPr>
          <a:lstStyle/>
          <a:p>
            <a:pPr marL="0" indent="0" algn="just">
              <a:buNone/>
            </a:pPr>
            <a:r>
              <a:rPr lang="en-US" sz="2800" dirty="0" err="1" smtClean="0">
                <a:latin typeface="Calibri" panose="020F0502020204030204" pitchFamily="34" charset="0"/>
                <a:cs typeface="Angsana New" pitchFamily="18" charset="-34"/>
              </a:rPr>
              <a:t>Terapi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ini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bisa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membantu</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pasien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keluarga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menghadapi</a:t>
            </a:r>
            <a:r>
              <a:rPr lang="en-US" sz="2800" dirty="0" smtClean="0">
                <a:latin typeface="Calibri" panose="020F0502020204030204" pitchFamily="34" charset="0"/>
                <a:cs typeface="Angsana New" pitchFamily="18" charset="-34"/>
              </a:rPr>
              <a:t> </a:t>
            </a:r>
            <a:r>
              <a:rPr lang="id-ID" sz="2800" dirty="0" smtClean="0">
                <a:latin typeface="Calibri" panose="020F0502020204030204" pitchFamily="34" charset="0"/>
                <a:cs typeface="Angsana New" pitchFamily="18" charset="-34"/>
              </a:rPr>
              <a:t>masalah,</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terutama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bila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terdapat</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gejala</a:t>
            </a:r>
            <a:r>
              <a:rPr lang="en-US" sz="2800" dirty="0" smtClean="0">
                <a:latin typeface="Calibri" panose="020F0502020204030204" pitchFamily="34" charset="0"/>
                <a:cs typeface="Angsana New" pitchFamily="18" charset="-34"/>
              </a:rPr>
              <a:t> sub </a:t>
            </a:r>
            <a:r>
              <a:rPr lang="en-US" sz="2800" dirty="0" err="1" smtClean="0">
                <a:latin typeface="Calibri" panose="020F0502020204030204" pitchFamily="34" charset="0"/>
                <a:cs typeface="Angsana New" pitchFamily="18" charset="-34"/>
              </a:rPr>
              <a:t>afektif</a:t>
            </a:r>
            <a:r>
              <a:rPr lang="en-US" sz="2800" dirty="0" smtClean="0">
                <a:latin typeface="Calibri" panose="020F0502020204030204" pitchFamily="34" charset="0"/>
                <a:cs typeface="Angsana New" pitchFamily="18" charset="-34"/>
              </a:rPr>
              <a:t> yang </a:t>
            </a:r>
            <a:r>
              <a:rPr lang="en-US" sz="2800" dirty="0" err="1" smtClean="0">
                <a:latin typeface="Calibri" panose="020F0502020204030204" pitchFamily="34" charset="0"/>
                <a:cs typeface="Angsana New" pitchFamily="18" charset="-34"/>
              </a:rPr>
              <a:t>didasari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kelainan</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biologis</a:t>
            </a:r>
            <a:r>
              <a:rPr lang="en-US" sz="2800" dirty="0" smtClean="0">
                <a:latin typeface="Calibri" panose="020F0502020204030204" pitchFamily="34" charset="0"/>
                <a:cs typeface="Angsana New" pitchFamily="18" charset="-34"/>
              </a:rPr>
              <a:t>. </a:t>
            </a:r>
            <a:endParaRPr lang="id-ID" sz="2800" dirty="0" smtClean="0">
              <a:latin typeface="Calibri" panose="020F0502020204030204" pitchFamily="34" charset="0"/>
              <a:cs typeface="Angsana New" pitchFamily="18" charset="-34"/>
            </a:endParaRPr>
          </a:p>
          <a:p>
            <a:pPr marL="0" indent="0" algn="just">
              <a:buNone/>
            </a:pPr>
            <a:r>
              <a:rPr lang="en-US" sz="2800" dirty="0" err="1" smtClean="0">
                <a:latin typeface="Calibri" panose="020F0502020204030204" pitchFamily="34" charset="0"/>
                <a:cs typeface="Angsana New" pitchFamily="18" charset="-34"/>
              </a:rPr>
              <a:t>Terapi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grup</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dapat</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membantu</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pasien</a:t>
            </a:r>
            <a:r>
              <a:rPr lang="en-US" sz="2800" dirty="0" smtClean="0">
                <a:latin typeface="Calibri" panose="020F0502020204030204" pitchFamily="34" charset="0"/>
                <a:cs typeface="Angsana New" pitchFamily="18" charset="-34"/>
              </a:rPr>
              <a:t> yang </a:t>
            </a:r>
            <a:r>
              <a:rPr lang="en-US" sz="2800" dirty="0" err="1" smtClean="0">
                <a:latin typeface="Calibri" panose="020F0502020204030204" pitchFamily="34" charset="0"/>
                <a:cs typeface="Angsana New" pitchFamily="18" charset="-34"/>
              </a:rPr>
              <a:t>menarik</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diri</a:t>
            </a:r>
            <a:r>
              <a:rPr lang="en-US" sz="2800" dirty="0" smtClean="0">
                <a:latin typeface="Calibri" panose="020F0502020204030204" pitchFamily="34" charset="0"/>
                <a:cs typeface="Angsana New" pitchFamily="18" charset="-34"/>
              </a:rPr>
              <a:t>, agar </a:t>
            </a:r>
            <a:r>
              <a:rPr lang="en-US" sz="2800" dirty="0" err="1" smtClean="0">
                <a:latin typeface="Calibri" panose="020F0502020204030204" pitchFamily="34" charset="0"/>
                <a:cs typeface="Angsana New" pitchFamily="18" charset="-34"/>
              </a:rPr>
              <a:t>bisa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memahami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cara</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baru</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dalam</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mengatasi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masalah</a:t>
            </a:r>
            <a:r>
              <a:rPr lang="en-US" sz="2800" dirty="0" smtClean="0">
                <a:latin typeface="Calibri" panose="020F0502020204030204" pitchFamily="34" charset="0"/>
                <a:cs typeface="Angsana New" pitchFamily="18" charset="-34"/>
              </a:rPr>
              <a:t> interpersonal </a:t>
            </a:r>
            <a:r>
              <a:rPr lang="en-US" sz="2800" dirty="0" err="1" smtClean="0">
                <a:latin typeface="Calibri" panose="020F0502020204030204" pitchFamily="34" charset="0"/>
                <a:cs typeface="Angsana New" pitchFamily="18" charset="-34"/>
              </a:rPr>
              <a:t>dalam</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situasi</a:t>
            </a:r>
            <a:r>
              <a:rPr lang="en-US" sz="2800" dirty="0" smtClean="0">
                <a:latin typeface="Calibri" panose="020F0502020204030204" pitchFamily="34" charset="0"/>
                <a:cs typeface="Angsana New" pitchFamily="18" charset="-34"/>
              </a:rPr>
              <a:t> </a:t>
            </a:r>
            <a:r>
              <a:rPr lang="en-US" sz="2800" dirty="0" err="1" smtClean="0">
                <a:latin typeface="Calibri" panose="020F0502020204030204" pitchFamily="34" charset="0"/>
                <a:cs typeface="Angsana New" pitchFamily="18" charset="-34"/>
              </a:rPr>
              <a:t>sosial</a:t>
            </a:r>
            <a:r>
              <a:rPr lang="en-US" sz="2800" dirty="0" smtClean="0">
                <a:latin typeface="Calibri" panose="020F0502020204030204" pitchFamily="34" charset="0"/>
                <a:cs typeface="Angsana New" pitchFamily="18" charset="-34"/>
              </a:rPr>
              <a:t>.   </a:t>
            </a:r>
            <a:endParaRPr lang="en-US" sz="2800" dirty="0">
              <a:latin typeface="Calibri" panose="020F0502020204030204" pitchFamily="34" charset="0"/>
              <a:cs typeface="Angsana New" pitchFamily="18" charset="-34"/>
            </a:endParaRPr>
          </a:p>
        </p:txBody>
      </p:sp>
      <p:sp>
        <p:nvSpPr>
          <p:cNvPr id="2" name="Title 1"/>
          <p:cNvSpPr>
            <a:spLocks noGrp="1"/>
          </p:cNvSpPr>
          <p:nvPr>
            <p:ph type="title"/>
          </p:nvPr>
        </p:nvSpPr>
        <p:spPr>
          <a:xfrm>
            <a:off x="457200" y="404664"/>
            <a:ext cx="8229600" cy="1152128"/>
          </a:xfrm>
        </p:spPr>
        <p:txBody>
          <a:bodyPr>
            <a:noAutofit/>
          </a:bodyPr>
          <a:lstStyle/>
          <a:p>
            <a:r>
              <a:rPr lang="en-US" sz="4000" dirty="0" err="1" smtClean="0">
                <a:solidFill>
                  <a:srgbClr val="7030A0"/>
                </a:solidFill>
                <a:latin typeface="Copperplate Gothic Bold" panose="020E0705020206020404" pitchFamily="34" charset="0"/>
              </a:rPr>
              <a:t>Terapi</a:t>
            </a:r>
            <a:r>
              <a:rPr lang="en-US" sz="4000" dirty="0" smtClean="0">
                <a:solidFill>
                  <a:srgbClr val="7030A0"/>
                </a:solidFill>
                <a:latin typeface="Copperplate Gothic Bold" panose="020E0705020206020404" pitchFamily="34" charset="0"/>
              </a:rPr>
              <a:t> </a:t>
            </a:r>
            <a:r>
              <a:rPr lang="en-US" sz="4000" dirty="0" err="1" smtClean="0">
                <a:solidFill>
                  <a:srgbClr val="7030A0"/>
                </a:solidFill>
                <a:latin typeface="Copperplate Gothic Bold" panose="020E0705020206020404" pitchFamily="34" charset="0"/>
              </a:rPr>
              <a:t>Keluarga</a:t>
            </a:r>
            <a:r>
              <a:rPr lang="en-US" sz="4000" dirty="0" smtClean="0">
                <a:solidFill>
                  <a:srgbClr val="7030A0"/>
                </a:solidFill>
                <a:latin typeface="Copperplate Gothic Bold" panose="020E0705020206020404" pitchFamily="34" charset="0"/>
              </a:rPr>
              <a:t> </a:t>
            </a:r>
            <a:r>
              <a:rPr lang="en-US" sz="4000" dirty="0" err="1" smtClean="0">
                <a:solidFill>
                  <a:srgbClr val="7030A0"/>
                </a:solidFill>
                <a:latin typeface="Copperplate Gothic Bold" panose="020E0705020206020404" pitchFamily="34" charset="0"/>
              </a:rPr>
              <a:t>dan</a:t>
            </a:r>
            <a:r>
              <a:rPr lang="en-US" sz="4000" dirty="0" smtClean="0">
                <a:solidFill>
                  <a:srgbClr val="7030A0"/>
                </a:solidFill>
                <a:latin typeface="Copperplate Gothic Bold" panose="020E0705020206020404" pitchFamily="34" charset="0"/>
              </a:rPr>
              <a:t> </a:t>
            </a:r>
            <a:r>
              <a:rPr lang="en-US" sz="4000" dirty="0" err="1" smtClean="0">
                <a:solidFill>
                  <a:srgbClr val="7030A0"/>
                </a:solidFill>
                <a:latin typeface="Copperplate Gothic Bold" panose="020E0705020206020404" pitchFamily="34" charset="0"/>
              </a:rPr>
              <a:t>Grup</a:t>
            </a:r>
            <a:endParaRPr lang="en-US" sz="4000" dirty="0">
              <a:solidFill>
                <a:srgbClr val="7030A0"/>
              </a:solidFill>
              <a:latin typeface="Copperplate Gothic Bold" panose="020E0705020206020404" pitchFamily="34" charset="0"/>
            </a:endParaRPr>
          </a:p>
        </p:txBody>
      </p:sp>
    </p:spTree>
    <p:extLst>
      <p:ext uri="{BB962C8B-B14F-4D97-AF65-F5344CB8AC3E}">
        <p14:creationId xmlns:p14="http://schemas.microsoft.com/office/powerpoint/2010/main" val="14536117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idx="1"/>
          </p:nvPr>
        </p:nvSpPr>
        <p:spPr>
          <a:xfrm>
            <a:off x="468313" y="2348880"/>
            <a:ext cx="8229600" cy="3518520"/>
          </a:xfrm>
        </p:spPr>
        <p:txBody>
          <a:bodyPr>
            <a:normAutofit/>
          </a:bodyPr>
          <a:lstStyle/>
          <a:p>
            <a:pPr eaLnBrk="1" hangingPunct="1">
              <a:lnSpc>
                <a:spcPct val="70000"/>
              </a:lnSpc>
            </a:pPr>
            <a:r>
              <a:rPr lang="id-ID" sz="2800" dirty="0" smtClean="0">
                <a:latin typeface="Calibri" panose="020F0502020204030204" pitchFamily="34" charset="0"/>
              </a:rPr>
              <a:t>SSRI</a:t>
            </a:r>
            <a:r>
              <a:rPr lang="en-AU" sz="2800" dirty="0" smtClean="0">
                <a:latin typeface="Calibri" panose="020F0502020204030204" pitchFamily="34" charset="0"/>
              </a:rPr>
              <a:t> </a:t>
            </a:r>
            <a:r>
              <a:rPr lang="en-AU" sz="2800" dirty="0" smtClean="0">
                <a:latin typeface="Calibri" panose="020F0502020204030204" pitchFamily="34" charset="0"/>
                <a:sym typeface="Wingdings" pitchFamily="2" charset="2"/>
              </a:rPr>
              <a:t> </a:t>
            </a:r>
            <a:r>
              <a:rPr lang="en-AU" sz="2800" dirty="0" err="1" smtClean="0">
                <a:latin typeface="Calibri" panose="020F0502020204030204" pitchFamily="34" charset="0"/>
                <a:sym typeface="Wingdings" pitchFamily="2" charset="2"/>
              </a:rPr>
              <a:t>bila</a:t>
            </a:r>
            <a:r>
              <a:rPr lang="en-AU" sz="2800" dirty="0" smtClean="0">
                <a:latin typeface="Calibri" panose="020F0502020204030204" pitchFamily="34" charset="0"/>
                <a:sym typeface="Wingdings" pitchFamily="2" charset="2"/>
              </a:rPr>
              <a:t> </a:t>
            </a:r>
            <a:r>
              <a:rPr lang="en-AU" sz="2800" dirty="0" err="1" smtClean="0">
                <a:latin typeface="Calibri" panose="020F0502020204030204" pitchFamily="34" charset="0"/>
                <a:sym typeface="Wingdings" pitchFamily="2" charset="2"/>
              </a:rPr>
              <a:t>gejala</a:t>
            </a:r>
            <a:r>
              <a:rPr lang="en-AU" sz="2800" dirty="0" smtClean="0">
                <a:latin typeface="Calibri" panose="020F0502020204030204" pitchFamily="34" charset="0"/>
                <a:sym typeface="Wingdings" pitchFamily="2" charset="2"/>
              </a:rPr>
              <a:t> </a:t>
            </a:r>
            <a:r>
              <a:rPr lang="en-AU" sz="2800" dirty="0" err="1" smtClean="0">
                <a:latin typeface="Calibri" panose="020F0502020204030204" pitchFamily="34" charset="0"/>
                <a:sym typeface="Wingdings" pitchFamily="2" charset="2"/>
              </a:rPr>
              <a:t>terutama</a:t>
            </a:r>
            <a:r>
              <a:rPr lang="en-AU" sz="2800" dirty="0" smtClean="0">
                <a:latin typeface="Calibri" panose="020F0502020204030204" pitchFamily="34" charset="0"/>
                <a:sym typeface="Wingdings" pitchFamily="2" charset="2"/>
              </a:rPr>
              <a:t> mood</a:t>
            </a:r>
            <a:endParaRPr lang="id-ID" sz="2800" dirty="0" smtClean="0">
              <a:latin typeface="Calibri" panose="020F0502020204030204" pitchFamily="34" charset="0"/>
            </a:endParaRPr>
          </a:p>
          <a:p>
            <a:pPr lvl="1" eaLnBrk="1" hangingPunct="1">
              <a:lnSpc>
                <a:spcPct val="70000"/>
              </a:lnSpc>
            </a:pPr>
            <a:r>
              <a:rPr lang="id-ID" sz="2800" dirty="0" smtClean="0">
                <a:latin typeface="Calibri" panose="020F0502020204030204" pitchFamily="34" charset="0"/>
              </a:rPr>
              <a:t>Citalopram </a:t>
            </a:r>
          </a:p>
          <a:p>
            <a:pPr lvl="1" eaLnBrk="1" hangingPunct="1">
              <a:lnSpc>
                <a:spcPct val="70000"/>
              </a:lnSpc>
            </a:pPr>
            <a:r>
              <a:rPr lang="id-ID" sz="2800" dirty="0" smtClean="0">
                <a:latin typeface="Calibri" panose="020F0502020204030204" pitchFamily="34" charset="0"/>
              </a:rPr>
              <a:t>Escitalopram</a:t>
            </a:r>
          </a:p>
          <a:p>
            <a:pPr lvl="1" eaLnBrk="1" hangingPunct="1">
              <a:lnSpc>
                <a:spcPct val="70000"/>
              </a:lnSpc>
            </a:pPr>
            <a:r>
              <a:rPr lang="id-ID" sz="2800" dirty="0" smtClean="0">
                <a:latin typeface="Calibri" panose="020F0502020204030204" pitchFamily="34" charset="0"/>
              </a:rPr>
              <a:t>Fluoxetine</a:t>
            </a:r>
          </a:p>
          <a:p>
            <a:pPr lvl="1" eaLnBrk="1" hangingPunct="1">
              <a:lnSpc>
                <a:spcPct val="70000"/>
              </a:lnSpc>
            </a:pPr>
            <a:r>
              <a:rPr lang="id-ID" sz="2800" dirty="0" smtClean="0">
                <a:latin typeface="Calibri" panose="020F0502020204030204" pitchFamily="34" charset="0"/>
              </a:rPr>
              <a:t>Fluxovamine</a:t>
            </a:r>
          </a:p>
          <a:p>
            <a:pPr lvl="1" eaLnBrk="1" hangingPunct="1">
              <a:lnSpc>
                <a:spcPct val="70000"/>
              </a:lnSpc>
            </a:pPr>
            <a:r>
              <a:rPr lang="id-ID" sz="2800" dirty="0" smtClean="0">
                <a:latin typeface="Calibri" panose="020F0502020204030204" pitchFamily="34" charset="0"/>
              </a:rPr>
              <a:t>Paroxetine</a:t>
            </a:r>
          </a:p>
          <a:p>
            <a:pPr lvl="1" eaLnBrk="1" hangingPunct="1">
              <a:lnSpc>
                <a:spcPct val="70000"/>
              </a:lnSpc>
            </a:pPr>
            <a:r>
              <a:rPr lang="id-ID" sz="2800" dirty="0" smtClean="0">
                <a:latin typeface="Calibri" panose="020F0502020204030204" pitchFamily="34" charset="0"/>
              </a:rPr>
              <a:t>Sertraline</a:t>
            </a:r>
          </a:p>
        </p:txBody>
      </p:sp>
      <p:sp>
        <p:nvSpPr>
          <p:cNvPr id="49154" name="Rectangle 2"/>
          <p:cNvSpPr>
            <a:spLocks noGrp="1" noChangeArrowheads="1"/>
          </p:cNvSpPr>
          <p:nvPr>
            <p:ph type="title"/>
          </p:nvPr>
        </p:nvSpPr>
        <p:spPr/>
        <p:txBody>
          <a:bodyPr/>
          <a:lstStyle/>
          <a:p>
            <a:pPr eaLnBrk="1" fontAlgn="auto" hangingPunct="1">
              <a:spcAft>
                <a:spcPts val="0"/>
              </a:spcAft>
              <a:defRPr/>
            </a:pPr>
            <a:r>
              <a:rPr lang="id-ID" dirty="0" smtClean="0">
                <a:solidFill>
                  <a:schemeClr val="tx2">
                    <a:satMod val="200000"/>
                  </a:schemeClr>
                </a:solidFill>
                <a:latin typeface="Copperplate Gothic Bold" panose="020E0705020206020404" pitchFamily="34" charset="0"/>
              </a:rPr>
              <a:t>Farmakoterapi</a:t>
            </a:r>
            <a:endParaRPr lang="id-ID" dirty="0">
              <a:solidFill>
                <a:schemeClr val="tx2">
                  <a:satMod val="200000"/>
                </a:schemeClr>
              </a:solidFill>
              <a:latin typeface="Copperplate Gothic Bold" panose="020E0705020206020404" pitchFamily="34" charset="0"/>
            </a:endParaRPr>
          </a:p>
        </p:txBody>
      </p:sp>
    </p:spTree>
    <p:extLst>
      <p:ext uri="{BB962C8B-B14F-4D97-AF65-F5344CB8AC3E}">
        <p14:creationId xmlns:p14="http://schemas.microsoft.com/office/powerpoint/2010/main" val="28877112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a:xfrm>
            <a:off x="539750" y="2132855"/>
            <a:ext cx="8229600" cy="4536505"/>
          </a:xfrm>
        </p:spPr>
        <p:txBody>
          <a:bodyPr>
            <a:normAutofit fontScale="77500" lnSpcReduction="20000"/>
          </a:bodyPr>
          <a:lstStyle/>
          <a:p>
            <a:pPr>
              <a:lnSpc>
                <a:spcPct val="80000"/>
              </a:lnSpc>
            </a:pPr>
            <a:r>
              <a:rPr lang="id-ID" sz="2200" dirty="0">
                <a:latin typeface="Calibri" panose="020F0502020204030204" pitchFamily="34" charset="0"/>
              </a:rPr>
              <a:t>MAOI</a:t>
            </a:r>
          </a:p>
          <a:p>
            <a:pPr lvl="1">
              <a:lnSpc>
                <a:spcPct val="80000"/>
              </a:lnSpc>
            </a:pPr>
            <a:r>
              <a:rPr lang="id-ID" sz="2600" dirty="0">
                <a:latin typeface="Calibri" panose="020F0502020204030204" pitchFamily="34" charset="0"/>
              </a:rPr>
              <a:t>Phenelzine</a:t>
            </a:r>
            <a:r>
              <a:rPr lang="en-AU" sz="2600" dirty="0">
                <a:latin typeface="Calibri" panose="020F0502020204030204" pitchFamily="34" charset="0"/>
              </a:rPr>
              <a:t> (</a:t>
            </a:r>
            <a:r>
              <a:rPr lang="en-AU" sz="2600" dirty="0" err="1">
                <a:latin typeface="Calibri" panose="020F0502020204030204" pitchFamily="34" charset="0"/>
              </a:rPr>
              <a:t>ditarik</a:t>
            </a:r>
            <a:r>
              <a:rPr lang="en-AU" sz="2600" dirty="0">
                <a:latin typeface="Calibri" panose="020F0502020204030204" pitchFamily="34" charset="0"/>
              </a:rPr>
              <a:t> </a:t>
            </a:r>
            <a:r>
              <a:rPr lang="en-AU" sz="2600" dirty="0" err="1">
                <a:latin typeface="Calibri" panose="020F0502020204030204" pitchFamily="34" charset="0"/>
              </a:rPr>
              <a:t>dari</a:t>
            </a:r>
            <a:r>
              <a:rPr lang="en-AU" sz="2600" dirty="0">
                <a:latin typeface="Calibri" panose="020F0502020204030204" pitchFamily="34" charset="0"/>
              </a:rPr>
              <a:t> </a:t>
            </a:r>
            <a:r>
              <a:rPr lang="en-AU" sz="2600" dirty="0" err="1">
                <a:latin typeface="Calibri" panose="020F0502020204030204" pitchFamily="34" charset="0"/>
              </a:rPr>
              <a:t>peredaran</a:t>
            </a:r>
            <a:r>
              <a:rPr lang="en-AU" sz="2600" dirty="0">
                <a:latin typeface="Calibri" panose="020F0502020204030204" pitchFamily="34" charset="0"/>
              </a:rPr>
              <a:t>. Irreversible. Serotonin syndrome/crisis, </a:t>
            </a:r>
            <a:r>
              <a:rPr lang="en-AU" sz="2600" dirty="0" err="1">
                <a:latin typeface="Calibri" panose="020F0502020204030204" pitchFamily="34" charset="0"/>
              </a:rPr>
              <a:t>krisis</a:t>
            </a:r>
            <a:r>
              <a:rPr lang="en-AU" sz="2600" dirty="0">
                <a:latin typeface="Calibri" panose="020F0502020204030204" pitchFamily="34" charset="0"/>
              </a:rPr>
              <a:t> </a:t>
            </a:r>
            <a:r>
              <a:rPr lang="en-AU" sz="2600" dirty="0" err="1">
                <a:latin typeface="Calibri" panose="020F0502020204030204" pitchFamily="34" charset="0"/>
              </a:rPr>
              <a:t>hipertensi</a:t>
            </a:r>
            <a:r>
              <a:rPr lang="en-AU" sz="2600" dirty="0">
                <a:latin typeface="Calibri" panose="020F0502020204030204" pitchFamily="34" charset="0"/>
              </a:rPr>
              <a:t>, stroke, </a:t>
            </a:r>
            <a:r>
              <a:rPr lang="en-AU" sz="2600" dirty="0" err="1">
                <a:latin typeface="Calibri" panose="020F0502020204030204" pitchFamily="34" charset="0"/>
              </a:rPr>
              <a:t>infark</a:t>
            </a:r>
            <a:r>
              <a:rPr lang="en-AU" sz="2600" dirty="0">
                <a:latin typeface="Calibri" panose="020F0502020204030204" pitchFamily="34" charset="0"/>
              </a:rPr>
              <a:t>)</a:t>
            </a:r>
            <a:r>
              <a:rPr lang="id-ID" sz="2600" dirty="0">
                <a:latin typeface="Calibri" panose="020F0502020204030204" pitchFamily="34" charset="0"/>
              </a:rPr>
              <a:t> </a:t>
            </a:r>
          </a:p>
          <a:p>
            <a:pPr lvl="1">
              <a:lnSpc>
                <a:spcPct val="80000"/>
              </a:lnSpc>
            </a:pPr>
            <a:r>
              <a:rPr lang="id-ID" sz="2600" dirty="0">
                <a:latin typeface="Calibri" panose="020F0502020204030204" pitchFamily="34" charset="0"/>
              </a:rPr>
              <a:t> Isocarboxazid</a:t>
            </a:r>
          </a:p>
          <a:p>
            <a:pPr lvl="1">
              <a:lnSpc>
                <a:spcPct val="80000"/>
              </a:lnSpc>
            </a:pPr>
            <a:r>
              <a:rPr lang="id-ID" sz="2600" dirty="0">
                <a:latin typeface="Calibri" panose="020F0502020204030204" pitchFamily="34" charset="0"/>
              </a:rPr>
              <a:t> Tranylcypromine</a:t>
            </a:r>
          </a:p>
          <a:p>
            <a:pPr lvl="1">
              <a:lnSpc>
                <a:spcPct val="80000"/>
              </a:lnSpc>
            </a:pPr>
            <a:r>
              <a:rPr lang="id-ID" sz="2600" dirty="0">
                <a:latin typeface="Calibri" panose="020F0502020204030204" pitchFamily="34" charset="0"/>
              </a:rPr>
              <a:t> Selegiline</a:t>
            </a:r>
          </a:p>
          <a:p>
            <a:pPr eaLnBrk="1" hangingPunct="1">
              <a:lnSpc>
                <a:spcPct val="80000"/>
              </a:lnSpc>
            </a:pPr>
            <a:endParaRPr lang="id-ID" altLang="en-US" sz="2400" dirty="0" smtClean="0">
              <a:latin typeface="Calibri" panose="020F0502020204030204" pitchFamily="34" charset="0"/>
            </a:endParaRPr>
          </a:p>
          <a:p>
            <a:pPr eaLnBrk="1" hangingPunct="1">
              <a:lnSpc>
                <a:spcPct val="80000"/>
              </a:lnSpc>
            </a:pPr>
            <a:r>
              <a:rPr lang="id-ID" altLang="en-US" sz="2400" dirty="0" smtClean="0">
                <a:latin typeface="Calibri" panose="020F0502020204030204" pitchFamily="34" charset="0"/>
              </a:rPr>
              <a:t>Bupropion</a:t>
            </a:r>
            <a:r>
              <a:rPr lang="en-AU" altLang="en-US" sz="2400" dirty="0" smtClean="0">
                <a:latin typeface="Calibri" panose="020F0502020204030204" pitchFamily="34" charset="0"/>
              </a:rPr>
              <a:t> (</a:t>
            </a:r>
            <a:r>
              <a:rPr lang="en-AU" altLang="en-US" sz="2400" dirty="0" err="1" smtClean="0">
                <a:latin typeface="Calibri" panose="020F0502020204030204" pitchFamily="34" charset="0"/>
              </a:rPr>
              <a:t>Buspar</a:t>
            </a:r>
            <a:r>
              <a:rPr lang="en-AU" altLang="en-US" sz="2400" dirty="0" smtClean="0">
                <a:latin typeface="Calibri" panose="020F0502020204030204" pitchFamily="34" charset="0"/>
              </a:rPr>
              <a:t>) </a:t>
            </a:r>
            <a:r>
              <a:rPr lang="en-AU" altLang="en-US" sz="2400" dirty="0" smtClean="0">
                <a:latin typeface="Calibri" panose="020F0502020204030204" pitchFamily="34" charset="0"/>
                <a:sym typeface="Wingdings" pitchFamily="2" charset="2"/>
              </a:rPr>
              <a:t> </a:t>
            </a:r>
            <a:r>
              <a:rPr lang="en-AU" altLang="en-US" sz="2400" dirty="0" err="1" smtClean="0">
                <a:latin typeface="Calibri" panose="020F0502020204030204" pitchFamily="34" charset="0"/>
                <a:sym typeface="Wingdings" pitchFamily="2" charset="2"/>
              </a:rPr>
              <a:t>efek</a:t>
            </a:r>
            <a:r>
              <a:rPr lang="en-AU" altLang="en-US" sz="2400" dirty="0" smtClean="0">
                <a:latin typeface="Calibri" panose="020F0502020204030204" pitchFamily="34" charset="0"/>
                <a:sym typeface="Wingdings" pitchFamily="2" charset="2"/>
              </a:rPr>
              <a:t> </a:t>
            </a:r>
            <a:r>
              <a:rPr lang="en-AU" altLang="en-US" sz="2400" dirty="0" err="1" smtClean="0">
                <a:latin typeface="Calibri" panose="020F0502020204030204" pitchFamily="34" charset="0"/>
                <a:sym typeface="Wingdings" pitchFamily="2" charset="2"/>
              </a:rPr>
              <a:t>tidur</a:t>
            </a:r>
            <a:r>
              <a:rPr lang="en-AU" altLang="en-US" sz="2400" dirty="0" smtClean="0">
                <a:latin typeface="Calibri" panose="020F0502020204030204" pitchFamily="34" charset="0"/>
                <a:sym typeface="Wingdings" pitchFamily="2" charset="2"/>
              </a:rPr>
              <a:t> </a:t>
            </a:r>
            <a:r>
              <a:rPr lang="en-AU" altLang="en-US" sz="2400" dirty="0" err="1" smtClean="0">
                <a:latin typeface="Calibri" panose="020F0502020204030204" pitchFamily="34" charset="0"/>
                <a:sym typeface="Wingdings" pitchFamily="2" charset="2"/>
              </a:rPr>
              <a:t>juga</a:t>
            </a:r>
            <a:r>
              <a:rPr lang="en-AU" altLang="en-US" sz="2400" dirty="0" smtClean="0">
                <a:latin typeface="Calibri" panose="020F0502020204030204" pitchFamily="34" charset="0"/>
                <a:sym typeface="Wingdings" pitchFamily="2" charset="2"/>
              </a:rPr>
              <a:t> </a:t>
            </a:r>
            <a:r>
              <a:rPr lang="en-AU" altLang="en-US" sz="2400" dirty="0" err="1" smtClean="0">
                <a:latin typeface="Calibri" panose="020F0502020204030204" pitchFamily="34" charset="0"/>
                <a:sym typeface="Wingdings" pitchFamily="2" charset="2"/>
              </a:rPr>
              <a:t>besar</a:t>
            </a:r>
            <a:r>
              <a:rPr lang="en-AU" altLang="en-US" sz="2400" dirty="0" smtClean="0">
                <a:latin typeface="Calibri" panose="020F0502020204030204" pitchFamily="34" charset="0"/>
                <a:sym typeface="Wingdings" pitchFamily="2" charset="2"/>
              </a:rPr>
              <a:t>, </a:t>
            </a:r>
            <a:r>
              <a:rPr lang="en-AU" altLang="en-US" sz="2400" dirty="0" err="1" smtClean="0">
                <a:latin typeface="Calibri" panose="020F0502020204030204" pitchFamily="34" charset="0"/>
                <a:sym typeface="Wingdings" pitchFamily="2" charset="2"/>
              </a:rPr>
              <a:t>dengan</a:t>
            </a:r>
            <a:r>
              <a:rPr lang="en-AU" altLang="en-US" sz="2400" dirty="0" smtClean="0">
                <a:latin typeface="Calibri" panose="020F0502020204030204" pitchFamily="34" charset="0"/>
                <a:sym typeface="Wingdings" pitchFamily="2" charset="2"/>
              </a:rPr>
              <a:t> </a:t>
            </a:r>
            <a:r>
              <a:rPr lang="en-AU" altLang="en-US" sz="2400" dirty="0" err="1" smtClean="0">
                <a:latin typeface="Calibri" panose="020F0502020204030204" pitchFamily="34" charset="0"/>
                <a:sym typeface="Wingdings" pitchFamily="2" charset="2"/>
              </a:rPr>
              <a:t>cemas</a:t>
            </a:r>
            <a:endParaRPr lang="id-ID" altLang="en-US" sz="2400" dirty="0" smtClean="0">
              <a:latin typeface="Calibri" panose="020F0502020204030204" pitchFamily="34" charset="0"/>
              <a:sym typeface="Wingdings" pitchFamily="2" charset="2"/>
            </a:endParaRPr>
          </a:p>
          <a:p>
            <a:pPr eaLnBrk="1" hangingPunct="1">
              <a:lnSpc>
                <a:spcPct val="80000"/>
              </a:lnSpc>
            </a:pPr>
            <a:endParaRPr lang="id-ID" altLang="en-US" dirty="0">
              <a:latin typeface="Calibri" panose="020F0502020204030204" pitchFamily="34" charset="0"/>
              <a:sym typeface="Wingdings" pitchFamily="2" charset="2"/>
            </a:endParaRPr>
          </a:p>
          <a:p>
            <a:pPr>
              <a:lnSpc>
                <a:spcPct val="80000"/>
              </a:lnSpc>
            </a:pPr>
            <a:r>
              <a:rPr lang="id-ID" dirty="0"/>
              <a:t>TCA</a:t>
            </a:r>
            <a:r>
              <a:rPr lang="en-AU" dirty="0"/>
              <a:t> – </a:t>
            </a:r>
            <a:r>
              <a:rPr lang="en-AU" dirty="0" err="1"/>
              <a:t>lebih</a:t>
            </a:r>
            <a:r>
              <a:rPr lang="en-AU" dirty="0"/>
              <a:t> </a:t>
            </a:r>
            <a:r>
              <a:rPr lang="en-AU" dirty="0" err="1"/>
              <a:t>cepat</a:t>
            </a:r>
            <a:r>
              <a:rPr lang="en-AU" dirty="0"/>
              <a:t> </a:t>
            </a:r>
            <a:r>
              <a:rPr lang="en-AU" dirty="0" err="1"/>
              <a:t>tapi</a:t>
            </a:r>
            <a:r>
              <a:rPr lang="en-AU" dirty="0"/>
              <a:t> </a:t>
            </a:r>
            <a:r>
              <a:rPr lang="en-AU" dirty="0" err="1"/>
              <a:t>efek</a:t>
            </a:r>
            <a:r>
              <a:rPr lang="en-AU" dirty="0"/>
              <a:t> </a:t>
            </a:r>
            <a:r>
              <a:rPr lang="en-AU" dirty="0" err="1"/>
              <a:t>samping</a:t>
            </a:r>
            <a:r>
              <a:rPr lang="en-AU" dirty="0"/>
              <a:t> </a:t>
            </a:r>
            <a:r>
              <a:rPr lang="en-AU" dirty="0" err="1"/>
              <a:t>berat</a:t>
            </a:r>
            <a:endParaRPr lang="en-AU" dirty="0"/>
          </a:p>
          <a:p>
            <a:pPr eaLnBrk="1" hangingPunct="1">
              <a:lnSpc>
                <a:spcPct val="80000"/>
              </a:lnSpc>
            </a:pPr>
            <a:endParaRPr lang="id-ID" altLang="en-US" sz="2400" dirty="0" smtClean="0">
              <a:latin typeface="Calibri" panose="020F0502020204030204" pitchFamily="34" charset="0"/>
            </a:endParaRPr>
          </a:p>
          <a:p>
            <a:pPr eaLnBrk="1" hangingPunct="1">
              <a:lnSpc>
                <a:spcPct val="80000"/>
              </a:lnSpc>
            </a:pPr>
            <a:r>
              <a:rPr lang="en-AU" altLang="en-US" sz="2400" dirty="0" err="1" smtClean="0">
                <a:latin typeface="Calibri" panose="020F0502020204030204" pitchFamily="34" charset="0"/>
              </a:rPr>
              <a:t>Mirtazapin</a:t>
            </a:r>
            <a:r>
              <a:rPr lang="en-AU" altLang="en-US" sz="2400" dirty="0" smtClean="0">
                <a:latin typeface="Calibri" panose="020F0502020204030204" pitchFamily="34" charset="0"/>
              </a:rPr>
              <a:t> (</a:t>
            </a:r>
            <a:r>
              <a:rPr lang="en-US" altLang="en-US" sz="2400" dirty="0" err="1" smtClean="0">
                <a:latin typeface="Calibri" panose="020F0502020204030204" pitchFamily="34" charset="0"/>
              </a:rPr>
              <a:t>besar</a:t>
            </a:r>
            <a:r>
              <a:rPr lang="en-US" altLang="en-US" sz="2400" dirty="0" smtClean="0">
                <a:latin typeface="Calibri" panose="020F0502020204030204" pitchFamily="34" charset="0"/>
              </a:rPr>
              <a:t> </a:t>
            </a:r>
            <a:r>
              <a:rPr lang="en-US" altLang="en-US" sz="2400" dirty="0" err="1" smtClean="0">
                <a:latin typeface="Calibri" panose="020F0502020204030204" pitchFamily="34" charset="0"/>
              </a:rPr>
              <a:t>dopaminergik</a:t>
            </a:r>
            <a:r>
              <a:rPr lang="en-US" altLang="en-US" sz="2400" dirty="0" smtClean="0">
                <a:latin typeface="Calibri" panose="020F0502020204030204" pitchFamily="34" charset="0"/>
              </a:rPr>
              <a:t>) – </a:t>
            </a:r>
            <a:r>
              <a:rPr lang="en-US" altLang="en-US" sz="2400" dirty="0" err="1" smtClean="0">
                <a:latin typeface="Calibri" panose="020F0502020204030204" pitchFamily="34" charset="0"/>
              </a:rPr>
              <a:t>efek</a:t>
            </a:r>
            <a:r>
              <a:rPr lang="en-US" altLang="en-US" sz="2400" dirty="0" smtClean="0">
                <a:latin typeface="Calibri" panose="020F0502020204030204" pitchFamily="34" charset="0"/>
              </a:rPr>
              <a:t> </a:t>
            </a:r>
            <a:r>
              <a:rPr lang="en-US" altLang="en-US" sz="2400" dirty="0" err="1" smtClean="0">
                <a:latin typeface="Calibri" panose="020F0502020204030204" pitchFamily="34" charset="0"/>
              </a:rPr>
              <a:t>tidur</a:t>
            </a:r>
            <a:endParaRPr lang="en-US" altLang="en-US" sz="2400" dirty="0" smtClean="0">
              <a:latin typeface="Calibri" panose="020F0502020204030204" pitchFamily="34" charset="0"/>
            </a:endParaRPr>
          </a:p>
          <a:p>
            <a:pPr eaLnBrk="1" hangingPunct="1">
              <a:lnSpc>
                <a:spcPct val="80000"/>
              </a:lnSpc>
            </a:pPr>
            <a:endParaRPr lang="id-ID" altLang="en-US" sz="2400" dirty="0" smtClean="0">
              <a:latin typeface="Calibri" panose="020F0502020204030204" pitchFamily="34" charset="0"/>
            </a:endParaRPr>
          </a:p>
          <a:p>
            <a:pPr eaLnBrk="1" hangingPunct="1">
              <a:lnSpc>
                <a:spcPct val="80000"/>
              </a:lnSpc>
            </a:pPr>
            <a:r>
              <a:rPr lang="en-US" altLang="en-US" sz="2400" dirty="0" err="1" smtClean="0">
                <a:latin typeface="Calibri" panose="020F0502020204030204" pitchFamily="34" charset="0"/>
              </a:rPr>
              <a:t>Agomelatin</a:t>
            </a:r>
            <a:r>
              <a:rPr lang="en-US" altLang="en-US" sz="2400" dirty="0" smtClean="0">
                <a:latin typeface="Calibri" panose="020F0502020204030204" pitchFamily="34" charset="0"/>
              </a:rPr>
              <a:t> – </a:t>
            </a:r>
            <a:r>
              <a:rPr lang="en-US" altLang="en-US" sz="2400" dirty="0" err="1" smtClean="0">
                <a:latin typeface="Calibri" panose="020F0502020204030204" pitchFamily="34" charset="0"/>
              </a:rPr>
              <a:t>efek</a:t>
            </a:r>
            <a:r>
              <a:rPr lang="en-US" altLang="en-US" sz="2400" dirty="0" smtClean="0">
                <a:latin typeface="Calibri" panose="020F0502020204030204" pitchFamily="34" charset="0"/>
              </a:rPr>
              <a:t> </a:t>
            </a:r>
            <a:r>
              <a:rPr lang="en-US" altLang="en-US" sz="2400" dirty="0" err="1" smtClean="0">
                <a:latin typeface="Calibri" panose="020F0502020204030204" pitchFamily="34" charset="0"/>
              </a:rPr>
              <a:t>tidur</a:t>
            </a:r>
            <a:r>
              <a:rPr lang="en-US" altLang="en-US" sz="2400" dirty="0" smtClean="0">
                <a:latin typeface="Calibri" panose="020F0502020204030204" pitchFamily="34" charset="0"/>
              </a:rPr>
              <a:t>, </a:t>
            </a:r>
            <a:r>
              <a:rPr lang="en-US" altLang="en-US" sz="2400" dirty="0" err="1" smtClean="0">
                <a:latin typeface="Calibri" panose="020F0502020204030204" pitchFamily="34" charset="0"/>
              </a:rPr>
              <a:t>memperbaiki</a:t>
            </a:r>
            <a:r>
              <a:rPr lang="en-US" altLang="en-US" sz="2400" dirty="0" smtClean="0">
                <a:latin typeface="Calibri" panose="020F0502020204030204" pitchFamily="34" charset="0"/>
              </a:rPr>
              <a:t> </a:t>
            </a:r>
            <a:r>
              <a:rPr lang="en-US" altLang="en-US" sz="2400" dirty="0" err="1" smtClean="0">
                <a:latin typeface="Calibri" panose="020F0502020204030204" pitchFamily="34" charset="0"/>
              </a:rPr>
              <a:t>irama</a:t>
            </a:r>
            <a:r>
              <a:rPr lang="en-US" altLang="en-US" sz="2400" dirty="0" smtClean="0">
                <a:latin typeface="Calibri" panose="020F0502020204030204" pitchFamily="34" charset="0"/>
              </a:rPr>
              <a:t> </a:t>
            </a:r>
            <a:r>
              <a:rPr lang="en-US" altLang="en-US" sz="2400" dirty="0" err="1" smtClean="0">
                <a:latin typeface="Calibri" panose="020F0502020204030204" pitchFamily="34" charset="0"/>
              </a:rPr>
              <a:t>sirkadian</a:t>
            </a:r>
            <a:r>
              <a:rPr lang="en-US" altLang="en-US" sz="2400" dirty="0" smtClean="0">
                <a:latin typeface="Calibri" panose="020F0502020204030204" pitchFamily="34" charset="0"/>
              </a:rPr>
              <a:t> (</a:t>
            </a:r>
            <a:r>
              <a:rPr lang="en-US" altLang="en-US" sz="2400" dirty="0" err="1" smtClean="0">
                <a:latin typeface="Calibri" panose="020F0502020204030204" pitchFamily="34" charset="0"/>
              </a:rPr>
              <a:t>contoh</a:t>
            </a:r>
            <a:r>
              <a:rPr lang="en-US" altLang="en-US" sz="2400" dirty="0" smtClean="0">
                <a:latin typeface="Calibri" panose="020F0502020204030204" pitchFamily="34" charset="0"/>
              </a:rPr>
              <a:t>: melatonin</a:t>
            </a:r>
            <a:r>
              <a:rPr lang="id-ID" altLang="en-US" sz="2400" dirty="0" smtClean="0">
                <a:latin typeface="Calibri" panose="020F0502020204030204" pitchFamily="34" charset="0"/>
              </a:rPr>
              <a:t> </a:t>
            </a:r>
          </a:p>
          <a:p>
            <a:pPr eaLnBrk="1" hangingPunct="1">
              <a:lnSpc>
                <a:spcPct val="80000"/>
              </a:lnSpc>
            </a:pPr>
            <a:endParaRPr lang="id-ID" altLang="en-US" dirty="0">
              <a:latin typeface="Calibri" panose="020F0502020204030204" pitchFamily="34" charset="0"/>
            </a:endParaRPr>
          </a:p>
          <a:p>
            <a:pPr marL="0" indent="0" eaLnBrk="1" hangingPunct="1">
              <a:lnSpc>
                <a:spcPct val="80000"/>
              </a:lnSpc>
              <a:buNone/>
            </a:pPr>
            <a:r>
              <a:rPr lang="en-US" altLang="en-US" sz="2400" dirty="0" err="1" smtClean="0">
                <a:latin typeface="Calibri" panose="020F0502020204030204" pitchFamily="34" charset="0"/>
              </a:rPr>
              <a:t>harusnya</a:t>
            </a:r>
            <a:r>
              <a:rPr lang="en-US" altLang="en-US" sz="2400" dirty="0" smtClean="0">
                <a:latin typeface="Calibri" panose="020F0502020204030204" pitchFamily="34" charset="0"/>
              </a:rPr>
              <a:t> pk.21 </a:t>
            </a:r>
            <a:r>
              <a:rPr lang="en-US" altLang="en-US" sz="2400" dirty="0" err="1" smtClean="0">
                <a:latin typeface="Calibri" panose="020F0502020204030204" pitchFamily="34" charset="0"/>
              </a:rPr>
              <a:t>supaya</a:t>
            </a:r>
            <a:r>
              <a:rPr lang="en-US" altLang="en-US" sz="2400" dirty="0" smtClean="0">
                <a:latin typeface="Calibri" panose="020F0502020204030204" pitchFamily="34" charset="0"/>
              </a:rPr>
              <a:t> </a:t>
            </a:r>
            <a:r>
              <a:rPr lang="en-US" altLang="en-US" sz="2400" dirty="0" err="1" smtClean="0">
                <a:latin typeface="Calibri" panose="020F0502020204030204" pitchFamily="34" charset="0"/>
              </a:rPr>
              <a:t>bisa</a:t>
            </a:r>
            <a:r>
              <a:rPr lang="en-US" altLang="en-US" sz="2400" dirty="0" smtClean="0">
                <a:latin typeface="Calibri" panose="020F0502020204030204" pitchFamily="34" charset="0"/>
              </a:rPr>
              <a:t> </a:t>
            </a:r>
            <a:r>
              <a:rPr lang="en-US" altLang="en-US" sz="2400" dirty="0" err="1" smtClean="0">
                <a:latin typeface="Calibri" panose="020F0502020204030204" pitchFamily="34" charset="0"/>
              </a:rPr>
              <a:t>tidur</a:t>
            </a:r>
            <a:r>
              <a:rPr lang="en-US" altLang="en-US" sz="2400" dirty="0" smtClean="0">
                <a:latin typeface="Calibri" panose="020F0502020204030204" pitchFamily="34" charset="0"/>
              </a:rPr>
              <a:t>)</a:t>
            </a:r>
            <a:endParaRPr lang="id-ID" altLang="en-US" sz="2400" dirty="0" smtClean="0">
              <a:latin typeface="Calibri" panose="020F0502020204030204" pitchFamily="34" charset="0"/>
            </a:endParaRPr>
          </a:p>
          <a:p>
            <a:pPr eaLnBrk="1" hangingPunct="1">
              <a:lnSpc>
                <a:spcPct val="80000"/>
              </a:lnSpc>
            </a:pPr>
            <a:endParaRPr lang="id-ID" sz="2400" dirty="0" smtClean="0">
              <a:latin typeface="Calibri" panose="020F0502020204030204" pitchFamily="34" charset="0"/>
            </a:endParaRPr>
          </a:p>
          <a:p>
            <a:pPr eaLnBrk="1" hangingPunct="1">
              <a:lnSpc>
                <a:spcPct val="80000"/>
              </a:lnSpc>
            </a:pPr>
            <a:endParaRPr lang="id-ID" sz="2400" dirty="0" smtClean="0">
              <a:latin typeface="Calibri" panose="020F0502020204030204" pitchFamily="34" charset="0"/>
            </a:endParaRPr>
          </a:p>
          <a:p>
            <a:pPr eaLnBrk="1" hangingPunct="1">
              <a:lnSpc>
                <a:spcPct val="80000"/>
              </a:lnSpc>
            </a:pPr>
            <a:r>
              <a:rPr lang="id-ID" sz="2400" dirty="0" smtClean="0">
                <a:latin typeface="Calibri" panose="020F0502020204030204" pitchFamily="34" charset="0"/>
              </a:rPr>
              <a:t>Amilsuprid (dosis kecil)</a:t>
            </a:r>
          </a:p>
          <a:p>
            <a:pPr eaLnBrk="1" hangingPunct="1">
              <a:lnSpc>
                <a:spcPct val="80000"/>
              </a:lnSpc>
              <a:buFont typeface="Wingdings" pitchFamily="2" charset="2"/>
              <a:buNone/>
            </a:pPr>
            <a:endParaRPr lang="id-ID" sz="2400" dirty="0" smtClean="0">
              <a:latin typeface="Calibri" panose="020F0502020204030204" pitchFamily="34" charset="0"/>
            </a:endParaRPr>
          </a:p>
        </p:txBody>
      </p:sp>
      <p:sp>
        <p:nvSpPr>
          <p:cNvPr id="49154" name="Rectangle 2"/>
          <p:cNvSpPr>
            <a:spLocks noGrp="1" noChangeArrowheads="1"/>
          </p:cNvSpPr>
          <p:nvPr>
            <p:ph type="title"/>
          </p:nvPr>
        </p:nvSpPr>
        <p:spPr/>
        <p:txBody>
          <a:bodyPr wrap="square" lIns="91440" tIns="45720" rIns="91440" bIns="45720" numCol="1" anchorCtr="0" compatLnSpc="1">
            <a:prstTxWarp prst="textNoShape">
              <a:avLst/>
            </a:prstTxWarp>
          </a:bodyPr>
          <a:lstStyle/>
          <a:p>
            <a:pPr eaLnBrk="1" hangingPunct="1"/>
            <a:r>
              <a:rPr lang="id-ID" dirty="0" smtClean="0"/>
              <a:t>Farmakoterapi</a:t>
            </a:r>
          </a:p>
        </p:txBody>
      </p:sp>
    </p:spTree>
    <p:extLst>
      <p:ext uri="{BB962C8B-B14F-4D97-AF65-F5344CB8AC3E}">
        <p14:creationId xmlns:p14="http://schemas.microsoft.com/office/powerpoint/2010/main" val="8258587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err="1"/>
              <a:t>Tetrasiklik</a:t>
            </a:r>
            <a:r>
              <a:rPr lang="en-AU" dirty="0"/>
              <a:t>: </a:t>
            </a:r>
            <a:r>
              <a:rPr lang="en-AU" dirty="0" err="1"/>
              <a:t>imipramin</a:t>
            </a:r>
            <a:r>
              <a:rPr lang="en-AU" dirty="0"/>
              <a:t> (</a:t>
            </a:r>
            <a:r>
              <a:rPr lang="en-AU" dirty="0" err="1"/>
              <a:t>ludiomil</a:t>
            </a:r>
            <a:r>
              <a:rPr lang="en-AU" dirty="0"/>
              <a:t>), </a:t>
            </a:r>
            <a:r>
              <a:rPr lang="en-AU" dirty="0" err="1"/>
              <a:t>maprotilin</a:t>
            </a:r>
            <a:r>
              <a:rPr lang="en-AU" dirty="0"/>
              <a:t>, </a:t>
            </a:r>
            <a:r>
              <a:rPr lang="en-AU" dirty="0" err="1"/>
              <a:t>klomipramin</a:t>
            </a:r>
            <a:r>
              <a:rPr lang="en-AU" dirty="0"/>
              <a:t>, </a:t>
            </a:r>
            <a:r>
              <a:rPr lang="en-AU" dirty="0" err="1"/>
              <a:t>alafranil</a:t>
            </a:r>
            <a:r>
              <a:rPr lang="en-AU" dirty="0"/>
              <a:t> </a:t>
            </a:r>
            <a:r>
              <a:rPr lang="en-AU" dirty="0">
                <a:sym typeface="Wingdings" pitchFamily="2" charset="2"/>
              </a:rPr>
              <a:t> </a:t>
            </a:r>
            <a:r>
              <a:rPr lang="en-AU" dirty="0" err="1">
                <a:sym typeface="Wingdings" pitchFamily="2" charset="2"/>
              </a:rPr>
              <a:t>efek</a:t>
            </a:r>
            <a:r>
              <a:rPr lang="en-AU" dirty="0">
                <a:sym typeface="Wingdings" pitchFamily="2" charset="2"/>
              </a:rPr>
              <a:t> </a:t>
            </a:r>
            <a:r>
              <a:rPr lang="en-AU" dirty="0" err="1">
                <a:sym typeface="Wingdings" pitchFamily="2" charset="2"/>
              </a:rPr>
              <a:t>samping</a:t>
            </a:r>
            <a:r>
              <a:rPr lang="en-AU" dirty="0">
                <a:sym typeface="Wingdings" pitchFamily="2" charset="2"/>
              </a:rPr>
              <a:t> </a:t>
            </a:r>
            <a:r>
              <a:rPr lang="en-AU" dirty="0" err="1">
                <a:sym typeface="Wingdings" pitchFamily="2" charset="2"/>
              </a:rPr>
              <a:t>tidak</a:t>
            </a:r>
            <a:r>
              <a:rPr lang="en-AU" dirty="0">
                <a:sym typeface="Wingdings" pitchFamily="2" charset="2"/>
              </a:rPr>
              <a:t> </a:t>
            </a:r>
            <a:r>
              <a:rPr lang="en-AU" dirty="0" err="1">
                <a:sym typeface="Wingdings" pitchFamily="2" charset="2"/>
              </a:rPr>
              <a:t>separah</a:t>
            </a:r>
            <a:r>
              <a:rPr lang="en-AU" dirty="0">
                <a:sym typeface="Wingdings" pitchFamily="2" charset="2"/>
              </a:rPr>
              <a:t> TCA </a:t>
            </a:r>
            <a:r>
              <a:rPr lang="en-AU" dirty="0" err="1">
                <a:sym typeface="Wingdings" pitchFamily="2" charset="2"/>
              </a:rPr>
              <a:t>tapi</a:t>
            </a:r>
            <a:r>
              <a:rPr lang="en-AU" dirty="0">
                <a:sym typeface="Wingdings" pitchFamily="2" charset="2"/>
              </a:rPr>
              <a:t> </a:t>
            </a:r>
            <a:r>
              <a:rPr lang="en-AU" dirty="0" err="1">
                <a:sym typeface="Wingdings" pitchFamily="2" charset="2"/>
              </a:rPr>
              <a:t>antikolinergik</a:t>
            </a:r>
            <a:r>
              <a:rPr lang="en-AU" dirty="0">
                <a:sym typeface="Wingdings" pitchFamily="2" charset="2"/>
              </a:rPr>
              <a:t> </a:t>
            </a:r>
            <a:r>
              <a:rPr lang="en-AU" dirty="0" err="1">
                <a:sym typeface="Wingdings" pitchFamily="2" charset="2"/>
              </a:rPr>
              <a:t>besar</a:t>
            </a:r>
            <a:r>
              <a:rPr lang="en-AU" dirty="0">
                <a:sym typeface="Wingdings" pitchFamily="2" charset="2"/>
              </a:rPr>
              <a:t>, </a:t>
            </a:r>
            <a:r>
              <a:rPr lang="en-AU" dirty="0" err="1">
                <a:sym typeface="Wingdings" pitchFamily="2" charset="2"/>
              </a:rPr>
              <a:t>efek</a:t>
            </a:r>
            <a:r>
              <a:rPr lang="en-AU" dirty="0">
                <a:sym typeface="Wingdings" pitchFamily="2" charset="2"/>
              </a:rPr>
              <a:t> </a:t>
            </a:r>
            <a:r>
              <a:rPr lang="en-AU" dirty="0" err="1">
                <a:sym typeface="Wingdings" pitchFamily="2" charset="2"/>
              </a:rPr>
              <a:t>lebih</a:t>
            </a:r>
            <a:r>
              <a:rPr lang="en-AU" dirty="0">
                <a:sym typeface="Wingdings" pitchFamily="2" charset="2"/>
              </a:rPr>
              <a:t> </a:t>
            </a:r>
            <a:r>
              <a:rPr lang="en-AU" dirty="0" err="1">
                <a:sym typeface="Wingdings" pitchFamily="2" charset="2"/>
              </a:rPr>
              <a:t>kuat</a:t>
            </a:r>
            <a:r>
              <a:rPr lang="en-AU" dirty="0">
                <a:sym typeface="Wingdings" pitchFamily="2" charset="2"/>
              </a:rPr>
              <a:t>, serotonin </a:t>
            </a:r>
            <a:r>
              <a:rPr lang="en-AU" dirty="0" err="1">
                <a:sym typeface="Wingdings" pitchFamily="2" charset="2"/>
              </a:rPr>
              <a:t>tinggi</a:t>
            </a:r>
            <a:r>
              <a:rPr lang="en-AU" dirty="0">
                <a:sym typeface="Wingdings" pitchFamily="2" charset="2"/>
              </a:rPr>
              <a:t>, </a:t>
            </a:r>
            <a:r>
              <a:rPr lang="en-AU" dirty="0" err="1">
                <a:sym typeface="Wingdings" pitchFamily="2" charset="2"/>
              </a:rPr>
              <a:t>untuk</a:t>
            </a:r>
            <a:r>
              <a:rPr lang="en-AU" dirty="0">
                <a:sym typeface="Wingdings" pitchFamily="2" charset="2"/>
              </a:rPr>
              <a:t> OCD/</a:t>
            </a:r>
            <a:r>
              <a:rPr lang="en-AU" dirty="0" err="1">
                <a:sym typeface="Wingdings" pitchFamily="2" charset="2"/>
              </a:rPr>
              <a:t>depresi</a:t>
            </a:r>
            <a:r>
              <a:rPr lang="en-AU" dirty="0">
                <a:sym typeface="Wingdings" pitchFamily="2" charset="2"/>
              </a:rPr>
              <a:t> </a:t>
            </a:r>
            <a:r>
              <a:rPr lang="en-AU" dirty="0" err="1" smtClean="0">
                <a:sym typeface="Wingdings" pitchFamily="2" charset="2"/>
              </a:rPr>
              <a:t>berat</a:t>
            </a:r>
            <a:endParaRPr lang="id-ID" dirty="0" smtClean="0">
              <a:sym typeface="Wingdings" pitchFamily="2" charset="2"/>
            </a:endParaRPr>
          </a:p>
          <a:p>
            <a:endParaRPr lang="id-ID" dirty="0">
              <a:sym typeface="Wingdings" pitchFamily="2" charset="2"/>
            </a:endParaRPr>
          </a:p>
          <a:p>
            <a:endParaRPr lang="id-ID" dirty="0"/>
          </a:p>
          <a:p>
            <a:endParaRPr lang="id-ID" dirty="0"/>
          </a:p>
        </p:txBody>
      </p:sp>
      <p:sp>
        <p:nvSpPr>
          <p:cNvPr id="3" name="Title 2"/>
          <p:cNvSpPr>
            <a:spLocks noGrp="1"/>
          </p:cNvSpPr>
          <p:nvPr>
            <p:ph type="title"/>
          </p:nvPr>
        </p:nvSpPr>
        <p:spPr/>
        <p:txBody>
          <a:bodyPr/>
          <a:lstStyle/>
          <a:p>
            <a:endParaRPr lang="id-ID"/>
          </a:p>
        </p:txBody>
      </p:sp>
    </p:spTree>
    <p:extLst>
      <p:ext uri="{BB962C8B-B14F-4D97-AF65-F5344CB8AC3E}">
        <p14:creationId xmlns:p14="http://schemas.microsoft.com/office/powerpoint/2010/main" val="4289059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idx="1"/>
          </p:nvPr>
        </p:nvSpPr>
        <p:spPr>
          <a:xfrm>
            <a:off x="611188" y="2276872"/>
            <a:ext cx="8229600" cy="3661966"/>
          </a:xfrm>
        </p:spPr>
        <p:txBody>
          <a:bodyPr>
            <a:normAutofit/>
          </a:bodyPr>
          <a:lstStyle/>
          <a:p>
            <a:pPr>
              <a:lnSpc>
                <a:spcPct val="80000"/>
              </a:lnSpc>
            </a:pPr>
            <a:r>
              <a:rPr lang="en-AU" altLang="en-US" sz="2000" dirty="0"/>
              <a:t>Serotonin Reuptake Enhancer (di </a:t>
            </a:r>
            <a:r>
              <a:rPr lang="en-AU" altLang="en-US" sz="2000" dirty="0" err="1"/>
              <a:t>hipotalamus</a:t>
            </a:r>
            <a:r>
              <a:rPr lang="en-AU" altLang="en-US" sz="2000" dirty="0"/>
              <a:t> t</a:t>
            </a:r>
            <a:r>
              <a:rPr lang="en-US" altLang="en-US" sz="2000" dirty="0" err="1"/>
              <a:t>hdp</a:t>
            </a:r>
            <a:r>
              <a:rPr lang="en-US" altLang="en-US" sz="2000" dirty="0"/>
              <a:t> HPA axis</a:t>
            </a:r>
            <a:r>
              <a:rPr lang="en-AU" altLang="en-US" sz="2000" dirty="0"/>
              <a:t>): </a:t>
            </a:r>
            <a:r>
              <a:rPr lang="en-AU" altLang="en-US" sz="2000" dirty="0" err="1"/>
              <a:t>Stablon</a:t>
            </a:r>
            <a:r>
              <a:rPr lang="en-AU" altLang="en-US" sz="2000" dirty="0"/>
              <a:t> – </a:t>
            </a:r>
            <a:r>
              <a:rPr lang="en-AU" altLang="en-US" sz="2000" dirty="0" err="1"/>
              <a:t>kognitif</a:t>
            </a:r>
            <a:r>
              <a:rPr lang="en-AU" altLang="en-US" sz="2000" dirty="0"/>
              <a:t> </a:t>
            </a:r>
            <a:r>
              <a:rPr lang="en-AU" altLang="en-US" sz="2000" dirty="0" err="1"/>
              <a:t>jauh</a:t>
            </a:r>
            <a:r>
              <a:rPr lang="en-AU" altLang="en-US" sz="2000" dirty="0"/>
              <a:t> </a:t>
            </a:r>
            <a:r>
              <a:rPr lang="en-AU" altLang="en-US" sz="2000" dirty="0" err="1"/>
              <a:t>lebih</a:t>
            </a:r>
            <a:r>
              <a:rPr lang="en-AU" altLang="en-US" sz="2000" dirty="0"/>
              <a:t> </a:t>
            </a:r>
            <a:r>
              <a:rPr lang="en-AU" altLang="en-US" sz="2000" dirty="0" err="1"/>
              <a:t>baik</a:t>
            </a:r>
            <a:endParaRPr lang="id-ID" altLang="en-US" sz="2000" dirty="0"/>
          </a:p>
          <a:p>
            <a:pPr eaLnBrk="1" hangingPunct="1">
              <a:lnSpc>
                <a:spcPct val="80000"/>
              </a:lnSpc>
            </a:pPr>
            <a:r>
              <a:rPr lang="id-ID" altLang="en-US" sz="2400" dirty="0" smtClean="0"/>
              <a:t>Reversible Inhibitors of Monoamine oxidase A (RIMAs)</a:t>
            </a:r>
            <a:r>
              <a:rPr lang="en-AU" altLang="en-US" sz="2400" dirty="0" smtClean="0"/>
              <a:t> </a:t>
            </a:r>
            <a:r>
              <a:rPr lang="en-AU" sz="2200" dirty="0" smtClean="0">
                <a:sym typeface="Wingdings" pitchFamily="2" charset="2"/>
              </a:rPr>
              <a:t> </a:t>
            </a:r>
            <a:r>
              <a:rPr lang="en-AU" sz="2200" dirty="0" err="1" smtClean="0">
                <a:sym typeface="Wingdings" pitchFamily="2" charset="2"/>
              </a:rPr>
              <a:t>lebih</a:t>
            </a:r>
            <a:r>
              <a:rPr lang="en-AU" sz="2200" dirty="0" smtClean="0">
                <a:sym typeface="Wingdings" pitchFamily="2" charset="2"/>
              </a:rPr>
              <a:t> </a:t>
            </a:r>
            <a:r>
              <a:rPr lang="en-AU" sz="2200" dirty="0" err="1" smtClean="0">
                <a:sym typeface="Wingdings" pitchFamily="2" charset="2"/>
              </a:rPr>
              <a:t>dopaminergik</a:t>
            </a:r>
            <a:r>
              <a:rPr lang="en-AU" sz="2200" dirty="0" smtClean="0">
                <a:sym typeface="Wingdings" pitchFamily="2" charset="2"/>
              </a:rPr>
              <a:t> -&gt; </a:t>
            </a:r>
            <a:r>
              <a:rPr lang="en-AU" sz="2200" dirty="0" err="1" smtClean="0">
                <a:sym typeface="Wingdings" pitchFamily="2" charset="2"/>
              </a:rPr>
              <a:t>norepinefrin</a:t>
            </a:r>
            <a:r>
              <a:rPr lang="en-AU" sz="2200" dirty="0" smtClean="0">
                <a:sym typeface="Wingdings" pitchFamily="2" charset="2"/>
              </a:rPr>
              <a:t>, </a:t>
            </a:r>
            <a:r>
              <a:rPr lang="en-AU" sz="2200" dirty="0" err="1" smtClean="0">
                <a:sym typeface="Wingdings" pitchFamily="2" charset="2"/>
              </a:rPr>
              <a:t>contoh</a:t>
            </a:r>
            <a:r>
              <a:rPr lang="en-AU" sz="2200" dirty="0" smtClean="0">
                <a:sym typeface="Wingdings" pitchFamily="2" charset="2"/>
              </a:rPr>
              <a:t> </a:t>
            </a:r>
            <a:r>
              <a:rPr lang="en-AU" sz="2200" dirty="0" err="1" smtClean="0">
                <a:sym typeface="Wingdings" pitchFamily="2" charset="2"/>
              </a:rPr>
              <a:t>isolasi</a:t>
            </a:r>
            <a:r>
              <a:rPr lang="en-AU" sz="2200" dirty="0" smtClean="0">
                <a:sym typeface="Wingdings" pitchFamily="2" charset="2"/>
              </a:rPr>
              <a:t> </a:t>
            </a:r>
            <a:r>
              <a:rPr lang="en-AU" sz="2200" dirty="0" err="1" smtClean="0">
                <a:sym typeface="Wingdings" pitchFamily="2" charset="2"/>
              </a:rPr>
              <a:t>sosial</a:t>
            </a:r>
            <a:endParaRPr lang="id-ID" altLang="en-US" sz="2400" dirty="0" smtClean="0"/>
          </a:p>
          <a:p>
            <a:pPr lvl="1" eaLnBrk="1" hangingPunct="1">
              <a:lnSpc>
                <a:spcPct val="80000"/>
              </a:lnSpc>
            </a:pPr>
            <a:r>
              <a:rPr lang="id-ID" altLang="en-US" sz="2000" dirty="0" smtClean="0"/>
              <a:t>    Brofaromine (Consonar)</a:t>
            </a:r>
          </a:p>
          <a:p>
            <a:pPr lvl="1" eaLnBrk="1" hangingPunct="1">
              <a:lnSpc>
                <a:spcPct val="80000"/>
              </a:lnSpc>
            </a:pPr>
            <a:r>
              <a:rPr lang="id-ID" altLang="en-US" sz="2000" dirty="0" smtClean="0"/>
              <a:t>    Caroxazone (Surodil, Timostenil)</a:t>
            </a:r>
          </a:p>
          <a:p>
            <a:pPr lvl="1" eaLnBrk="1" hangingPunct="1">
              <a:lnSpc>
                <a:spcPct val="80000"/>
              </a:lnSpc>
            </a:pPr>
            <a:r>
              <a:rPr lang="id-ID" altLang="en-US" sz="2000" dirty="0" smtClean="0"/>
              <a:t>    Metralindole (Inkazan)</a:t>
            </a:r>
          </a:p>
          <a:p>
            <a:pPr lvl="1" eaLnBrk="1" hangingPunct="1">
              <a:lnSpc>
                <a:spcPct val="80000"/>
              </a:lnSpc>
            </a:pPr>
            <a:r>
              <a:rPr lang="id-ID" altLang="en-US" sz="2000" dirty="0" smtClean="0"/>
              <a:t>    Minaprine (Cantor)</a:t>
            </a:r>
          </a:p>
          <a:p>
            <a:pPr lvl="1" eaLnBrk="1" hangingPunct="1">
              <a:lnSpc>
                <a:spcPct val="80000"/>
              </a:lnSpc>
            </a:pPr>
            <a:r>
              <a:rPr lang="id-ID" altLang="en-US" sz="2000" dirty="0" smtClean="0"/>
              <a:t>    </a:t>
            </a:r>
            <a:r>
              <a:rPr lang="id-ID" altLang="en-US" sz="2000" b="1" dirty="0" smtClean="0"/>
              <a:t>Moclobemide (Aurorix, Manerix)</a:t>
            </a:r>
          </a:p>
          <a:p>
            <a:pPr lvl="1" eaLnBrk="1" hangingPunct="1">
              <a:lnSpc>
                <a:spcPct val="80000"/>
              </a:lnSpc>
            </a:pPr>
            <a:r>
              <a:rPr lang="id-ID" altLang="en-US" sz="2000" dirty="0" smtClean="0"/>
              <a:t>    Pirlindole (Pirazidol)</a:t>
            </a:r>
          </a:p>
          <a:p>
            <a:pPr lvl="1" eaLnBrk="1" hangingPunct="1">
              <a:lnSpc>
                <a:spcPct val="80000"/>
              </a:lnSpc>
            </a:pPr>
            <a:r>
              <a:rPr lang="id-ID" altLang="en-US" sz="2000" dirty="0" smtClean="0"/>
              <a:t>    Toloxatone (Humoryl)</a:t>
            </a:r>
          </a:p>
          <a:p>
            <a:pPr lvl="1" eaLnBrk="1" hangingPunct="1">
              <a:lnSpc>
                <a:spcPct val="80000"/>
              </a:lnSpc>
              <a:buFont typeface="Wingdings" pitchFamily="2" charset="2"/>
              <a:buNone/>
            </a:pPr>
            <a:endParaRPr lang="id-ID" sz="2000" dirty="0" smtClean="0"/>
          </a:p>
        </p:txBody>
      </p:sp>
      <p:sp>
        <p:nvSpPr>
          <p:cNvPr id="49154" name="Rectangle 2"/>
          <p:cNvSpPr>
            <a:spLocks noGrp="1" noChangeArrowheads="1"/>
          </p:cNvSpPr>
          <p:nvPr>
            <p:ph type="title"/>
          </p:nvPr>
        </p:nvSpPr>
        <p:spPr/>
        <p:txBody>
          <a:bodyPr/>
          <a:lstStyle/>
          <a:p>
            <a:pPr eaLnBrk="1" fontAlgn="auto" hangingPunct="1">
              <a:spcAft>
                <a:spcPts val="0"/>
              </a:spcAft>
              <a:defRPr/>
            </a:pPr>
            <a:r>
              <a:rPr lang="id-ID" smtClean="0">
                <a:solidFill>
                  <a:schemeClr val="tx2">
                    <a:satMod val="200000"/>
                  </a:schemeClr>
                </a:solidFill>
              </a:rPr>
              <a:t>Farmakoterapi (2)</a:t>
            </a:r>
            <a:endParaRPr lang="id-ID">
              <a:solidFill>
                <a:schemeClr val="tx2">
                  <a:satMod val="200000"/>
                </a:schemeClr>
              </a:solidFill>
            </a:endParaRPr>
          </a:p>
        </p:txBody>
      </p:sp>
    </p:spTree>
    <p:extLst>
      <p:ext uri="{BB962C8B-B14F-4D97-AF65-F5344CB8AC3E}">
        <p14:creationId xmlns:p14="http://schemas.microsoft.com/office/powerpoint/2010/main" val="22951711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nSpc>
                <a:spcPct val="70000"/>
              </a:lnSpc>
            </a:pPr>
            <a:r>
              <a:rPr lang="id-ID" altLang="en-US" dirty="0">
                <a:latin typeface="Calibri" panose="020F0502020204030204" pitchFamily="34" charset="0"/>
              </a:rPr>
              <a:t>SNRI</a:t>
            </a:r>
            <a:r>
              <a:rPr lang="en-AU" altLang="en-US" dirty="0">
                <a:latin typeface="Calibri" panose="020F0502020204030204" pitchFamily="34" charset="0"/>
              </a:rPr>
              <a:t> </a:t>
            </a:r>
            <a:r>
              <a:rPr lang="en-AU" altLang="en-US" dirty="0">
                <a:latin typeface="Calibri" panose="020F0502020204030204" pitchFamily="34" charset="0"/>
                <a:sym typeface="Wingdings" pitchFamily="2" charset="2"/>
              </a:rPr>
              <a:t> </a:t>
            </a:r>
            <a:r>
              <a:rPr lang="en-AU" altLang="en-US" dirty="0" err="1">
                <a:latin typeface="Calibri" panose="020F0502020204030204" pitchFamily="34" charset="0"/>
                <a:sym typeface="Wingdings" pitchFamily="2" charset="2"/>
              </a:rPr>
              <a:t>terutama</a:t>
            </a:r>
            <a:r>
              <a:rPr lang="en-AU" altLang="en-US" dirty="0">
                <a:latin typeface="Calibri" panose="020F0502020204030204" pitchFamily="34" charset="0"/>
                <a:sym typeface="Wingdings" pitchFamily="2" charset="2"/>
              </a:rPr>
              <a:t> </a:t>
            </a:r>
            <a:r>
              <a:rPr lang="en-AU" altLang="en-US" dirty="0" err="1">
                <a:latin typeface="Calibri" panose="020F0502020204030204" pitchFamily="34" charset="0"/>
                <a:sym typeface="Wingdings" pitchFamily="2" charset="2"/>
              </a:rPr>
              <a:t>untuk</a:t>
            </a:r>
            <a:r>
              <a:rPr lang="en-AU" altLang="en-US" dirty="0">
                <a:latin typeface="Calibri" panose="020F0502020204030204" pitchFamily="34" charset="0"/>
                <a:sym typeface="Wingdings" pitchFamily="2" charset="2"/>
              </a:rPr>
              <a:t> </a:t>
            </a:r>
            <a:r>
              <a:rPr lang="en-AU" altLang="en-US" dirty="0" err="1">
                <a:latin typeface="Calibri" panose="020F0502020204030204" pitchFamily="34" charset="0"/>
                <a:sym typeface="Wingdings" pitchFamily="2" charset="2"/>
              </a:rPr>
              <a:t>gejala</a:t>
            </a:r>
            <a:r>
              <a:rPr lang="en-AU" altLang="en-US" dirty="0">
                <a:latin typeface="Calibri" panose="020F0502020204030204" pitchFamily="34" charset="0"/>
                <a:sym typeface="Wingdings" pitchFamily="2" charset="2"/>
              </a:rPr>
              <a:t> </a:t>
            </a:r>
            <a:r>
              <a:rPr lang="en-AU" altLang="en-US" dirty="0" err="1">
                <a:latin typeface="Calibri" panose="020F0502020204030204" pitchFamily="34" charset="0"/>
                <a:sym typeface="Wingdings" pitchFamily="2" charset="2"/>
              </a:rPr>
              <a:t>motorik</a:t>
            </a:r>
            <a:endParaRPr lang="id-ID" altLang="en-US" dirty="0">
              <a:latin typeface="Calibri" panose="020F0502020204030204" pitchFamily="34" charset="0"/>
            </a:endParaRPr>
          </a:p>
          <a:p>
            <a:pPr lvl="1">
              <a:lnSpc>
                <a:spcPct val="70000"/>
              </a:lnSpc>
            </a:pPr>
            <a:r>
              <a:rPr lang="id-ID" altLang="en-US" sz="2400" dirty="0">
                <a:latin typeface="Calibri" panose="020F0502020204030204" pitchFamily="34" charset="0"/>
              </a:rPr>
              <a:t>Venlafaxin (Effexor): </a:t>
            </a:r>
          </a:p>
          <a:p>
            <a:pPr lvl="2">
              <a:lnSpc>
                <a:spcPct val="70000"/>
              </a:lnSpc>
              <a:buNone/>
            </a:pPr>
            <a:r>
              <a:rPr lang="id-ID" altLang="en-US" sz="2400" dirty="0">
                <a:latin typeface="Calibri" panose="020F0502020204030204" pitchFamily="34" charset="0"/>
              </a:rPr>
              <a:t>&lt;150 mg/hari serotonergik</a:t>
            </a:r>
          </a:p>
          <a:p>
            <a:pPr lvl="2">
              <a:lnSpc>
                <a:spcPct val="70000"/>
              </a:lnSpc>
              <a:buNone/>
            </a:pPr>
            <a:r>
              <a:rPr lang="id-ID" altLang="en-US" sz="2400" dirty="0">
                <a:latin typeface="Calibri" panose="020F0502020204030204" pitchFamily="34" charset="0"/>
              </a:rPr>
              <a:t>&gt;150 mg mg/hari +noradrenergik</a:t>
            </a:r>
          </a:p>
          <a:p>
            <a:pPr lvl="2">
              <a:lnSpc>
                <a:spcPct val="70000"/>
              </a:lnSpc>
              <a:buNone/>
            </a:pPr>
            <a:r>
              <a:rPr lang="id-ID" altLang="en-US" sz="2400" dirty="0">
                <a:latin typeface="Calibri" panose="020F0502020204030204" pitchFamily="34" charset="0"/>
              </a:rPr>
              <a:t>&gt;300 mg/hari +dopaminergik</a:t>
            </a:r>
          </a:p>
          <a:p>
            <a:pPr lvl="1">
              <a:lnSpc>
                <a:spcPct val="70000"/>
              </a:lnSpc>
            </a:pPr>
            <a:r>
              <a:rPr lang="id-ID" altLang="en-US" sz="2400" dirty="0">
                <a:latin typeface="Calibri" panose="020F0502020204030204" pitchFamily="34" charset="0"/>
              </a:rPr>
              <a:t>Desvenlafaxine (Pristiq) – metabolit aktif venlafaxin</a:t>
            </a:r>
          </a:p>
          <a:p>
            <a:pPr lvl="1">
              <a:lnSpc>
                <a:spcPct val="70000"/>
              </a:lnSpc>
            </a:pPr>
            <a:r>
              <a:rPr lang="id-ID" altLang="en-US" sz="2400" dirty="0">
                <a:latin typeface="Calibri" panose="020F0502020204030204" pitchFamily="34" charset="0"/>
              </a:rPr>
              <a:t>Duloxetin (Cymbalta, Yentreve) – KI: alkohol, penyakit </a:t>
            </a:r>
            <a:r>
              <a:rPr lang="id-ID" altLang="en-US" sz="2400" dirty="0" smtClean="0">
                <a:latin typeface="Calibri" panose="020F0502020204030204" pitchFamily="34" charset="0"/>
              </a:rPr>
              <a:t>hati</a:t>
            </a:r>
            <a:endParaRPr lang="id-ID" altLang="en-US" sz="2400" dirty="0" smtClean="0"/>
          </a:p>
          <a:p>
            <a:pPr marL="411480" lvl="1" indent="0">
              <a:lnSpc>
                <a:spcPct val="70000"/>
              </a:lnSpc>
              <a:buNone/>
            </a:pPr>
            <a:endParaRPr lang="id-ID" altLang="en-US" sz="2400" dirty="0" smtClean="0">
              <a:latin typeface="Calibri" panose="020F0502020204030204" pitchFamily="34" charset="0"/>
            </a:endParaRPr>
          </a:p>
        </p:txBody>
      </p:sp>
      <p:sp>
        <p:nvSpPr>
          <p:cNvPr id="3" name="Title 2"/>
          <p:cNvSpPr>
            <a:spLocks noGrp="1"/>
          </p:cNvSpPr>
          <p:nvPr>
            <p:ph type="title"/>
          </p:nvPr>
        </p:nvSpPr>
        <p:spPr/>
        <p:txBody>
          <a:bodyPr/>
          <a:lstStyle/>
          <a:p>
            <a:pPr algn="l"/>
            <a:r>
              <a:rPr lang="id-ID" dirty="0">
                <a:solidFill>
                  <a:schemeClr val="tx2">
                    <a:satMod val="200000"/>
                  </a:schemeClr>
                </a:solidFill>
                <a:latin typeface="Copperplate Gothic Bold" panose="020E0705020206020404" pitchFamily="34" charset="0"/>
              </a:rPr>
              <a:t>Farmakoterapi</a:t>
            </a:r>
            <a:endParaRPr lang="id-ID" dirty="0"/>
          </a:p>
        </p:txBody>
      </p:sp>
    </p:spTree>
    <p:extLst>
      <p:ext uri="{BB962C8B-B14F-4D97-AF65-F5344CB8AC3E}">
        <p14:creationId xmlns:p14="http://schemas.microsoft.com/office/powerpoint/2010/main" val="887240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80000"/>
              </a:lnSpc>
            </a:pPr>
            <a:r>
              <a:rPr lang="id-ID" altLang="en-US" dirty="0"/>
              <a:t>Serotonin Antagonist and Reuptake Inhibitor (SARI)</a:t>
            </a:r>
            <a:r>
              <a:rPr lang="en-AU" altLang="en-US" dirty="0"/>
              <a:t> </a:t>
            </a:r>
            <a:r>
              <a:rPr lang="en-US" altLang="en-US" dirty="0">
                <a:sym typeface="Wingdings" pitchFamily="2" charset="2"/>
              </a:rPr>
              <a:t> </a:t>
            </a:r>
            <a:r>
              <a:rPr lang="en-US" altLang="en-US" dirty="0" err="1">
                <a:sym typeface="Wingdings" pitchFamily="2" charset="2"/>
              </a:rPr>
              <a:t>tidak</a:t>
            </a:r>
            <a:r>
              <a:rPr lang="en-US" altLang="en-US" dirty="0">
                <a:sym typeface="Wingdings" pitchFamily="2" charset="2"/>
              </a:rPr>
              <a:t> di RI</a:t>
            </a:r>
            <a:endParaRPr lang="id-ID" altLang="en-US" dirty="0"/>
          </a:p>
          <a:p>
            <a:pPr lvl="1">
              <a:lnSpc>
                <a:spcPct val="80000"/>
              </a:lnSpc>
            </a:pPr>
            <a:r>
              <a:rPr lang="id-ID" altLang="en-US" sz="2400" dirty="0"/>
              <a:t>Etoperidone (Axiomin, Etonin)</a:t>
            </a:r>
          </a:p>
          <a:p>
            <a:pPr lvl="1">
              <a:lnSpc>
                <a:spcPct val="80000"/>
              </a:lnSpc>
            </a:pPr>
            <a:r>
              <a:rPr lang="id-ID" altLang="en-US" sz="2400" dirty="0"/>
              <a:t>Lorpiprazole (Normarex)</a:t>
            </a:r>
          </a:p>
          <a:p>
            <a:pPr lvl="1">
              <a:lnSpc>
                <a:spcPct val="80000"/>
              </a:lnSpc>
            </a:pPr>
            <a:r>
              <a:rPr lang="id-ID" altLang="en-US" sz="2400" dirty="0"/>
              <a:t>Lubazodone (YM-992, YM-35995)</a:t>
            </a:r>
          </a:p>
          <a:p>
            <a:pPr lvl="1">
              <a:lnSpc>
                <a:spcPct val="80000"/>
              </a:lnSpc>
            </a:pPr>
            <a:r>
              <a:rPr lang="id-ID" altLang="en-US" sz="2400" dirty="0"/>
              <a:t>Mepiprazole (Psigodal)</a:t>
            </a:r>
          </a:p>
          <a:p>
            <a:pPr lvl="1">
              <a:lnSpc>
                <a:spcPct val="80000"/>
              </a:lnSpc>
            </a:pPr>
            <a:r>
              <a:rPr lang="id-ID" altLang="en-US" sz="2400" dirty="0"/>
              <a:t>Nefazodone (Serzone, Nefadar)</a:t>
            </a:r>
          </a:p>
          <a:p>
            <a:pPr lvl="1">
              <a:lnSpc>
                <a:spcPct val="80000"/>
              </a:lnSpc>
            </a:pPr>
            <a:r>
              <a:rPr lang="id-ID" altLang="en-US" sz="2400" dirty="0"/>
              <a:t>Trazodone (Desyrel)</a:t>
            </a:r>
            <a:r>
              <a:rPr lang="en-AU" altLang="en-US" sz="2400" dirty="0"/>
              <a:t> – </a:t>
            </a:r>
            <a:r>
              <a:rPr lang="en-AU" altLang="en-US" sz="2400" dirty="0" err="1"/>
              <a:t>efek</a:t>
            </a:r>
            <a:r>
              <a:rPr lang="en-US" altLang="en-US" sz="2400" dirty="0"/>
              <a:t> </a:t>
            </a:r>
            <a:r>
              <a:rPr lang="en-US" altLang="en-US" sz="2400" dirty="0" err="1"/>
              <a:t>tidur</a:t>
            </a:r>
            <a:r>
              <a:rPr lang="en-US" altLang="en-US" sz="2400" dirty="0"/>
              <a:t> </a:t>
            </a:r>
            <a:r>
              <a:rPr lang="en-US" altLang="en-US" sz="2400" dirty="0" err="1"/>
              <a:t>besar</a:t>
            </a:r>
            <a:endParaRPr lang="id-ID" altLang="en-US" sz="2400" dirty="0"/>
          </a:p>
          <a:p>
            <a:endParaRPr lang="id-ID" dirty="0"/>
          </a:p>
        </p:txBody>
      </p:sp>
      <p:sp>
        <p:nvSpPr>
          <p:cNvPr id="3" name="Title 2"/>
          <p:cNvSpPr>
            <a:spLocks noGrp="1"/>
          </p:cNvSpPr>
          <p:nvPr>
            <p:ph type="title"/>
          </p:nvPr>
        </p:nvSpPr>
        <p:spPr/>
        <p:txBody>
          <a:bodyPr/>
          <a:lstStyle/>
          <a:p>
            <a:endParaRPr lang="id-ID"/>
          </a:p>
        </p:txBody>
      </p:sp>
    </p:spTree>
    <p:extLst>
      <p:ext uri="{BB962C8B-B14F-4D97-AF65-F5344CB8AC3E}">
        <p14:creationId xmlns:p14="http://schemas.microsoft.com/office/powerpoint/2010/main" val="20995062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9247" y="2248347"/>
            <a:ext cx="7745505" cy="4609653"/>
          </a:xfrm>
        </p:spPr>
        <p:txBody>
          <a:bodyPr>
            <a:normAutofit fontScale="77500" lnSpcReduction="20000"/>
          </a:bodyPr>
          <a:lstStyle/>
          <a:p>
            <a:r>
              <a:rPr lang="en-US" sz="2800" dirty="0" smtClean="0">
                <a:latin typeface="Calibri" panose="020F0502020204030204" pitchFamily="34" charset="0"/>
              </a:rPr>
              <a:t>A 27-year-old male grade-school teacher presented with the chief complaint that life was a painful duty that had always lacked luster for him. He said that he felt “enveloped by a sense of gloom” that was nearly always with him. Although he was respected by his peers, he felt “like a grotesque failure, a self-concept I have had since childhood.” He stated that he merely performed his responsibilities as a teacher and that he had never derived any pleasure from anything he had done in life. He said that he had never had any romantic feelings; sexual activity, in which he had engaged with two different women, had involved </a:t>
            </a:r>
            <a:r>
              <a:rPr lang="en-US" sz="2800" dirty="0" err="1" smtClean="0">
                <a:latin typeface="Calibri" panose="020F0502020204030204" pitchFamily="34" charset="0"/>
              </a:rPr>
              <a:t>pleasureless</a:t>
            </a:r>
            <a:r>
              <a:rPr lang="en-US" sz="2800" dirty="0" smtClean="0">
                <a:latin typeface="Calibri" panose="020F0502020204030204" pitchFamily="34" charset="0"/>
              </a:rPr>
              <a:t> orgasm. He said that he felt empty, going through life without any sense of direction, ambition, or passion, a realization that itself was tormenting. He had bought a pistol to put an end to what he called his “useless existence” but did not carry out suicide, believing that it would hurt his students and the small community in which he lived.</a:t>
            </a:r>
          </a:p>
          <a:p>
            <a:endParaRPr lang="id-ID" dirty="0"/>
          </a:p>
        </p:txBody>
      </p:sp>
      <p:sp>
        <p:nvSpPr>
          <p:cNvPr id="2" name="Title 1"/>
          <p:cNvSpPr>
            <a:spLocks noGrp="1"/>
          </p:cNvSpPr>
          <p:nvPr>
            <p:ph type="title"/>
          </p:nvPr>
        </p:nvSpPr>
        <p:spPr/>
        <p:txBody>
          <a:bodyPr/>
          <a:lstStyle/>
          <a:p>
            <a:endParaRPr lang="id-ID"/>
          </a:p>
        </p:txBody>
      </p:sp>
    </p:spTree>
    <p:extLst>
      <p:ext uri="{BB962C8B-B14F-4D97-AF65-F5344CB8AC3E}">
        <p14:creationId xmlns:p14="http://schemas.microsoft.com/office/powerpoint/2010/main" val="10029152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id-ID" dirty="0" smtClean="0"/>
              <a:t>Merupakan pengggabungan dari  </a:t>
            </a:r>
          </a:p>
          <a:p>
            <a:r>
              <a:rPr lang="id-ID" dirty="0" smtClean="0"/>
              <a:t>chronic </a:t>
            </a:r>
            <a:r>
              <a:rPr lang="id-ID" dirty="0"/>
              <a:t>major depressive disorder</a:t>
            </a:r>
          </a:p>
          <a:p>
            <a:r>
              <a:rPr lang="id-ID" dirty="0" smtClean="0"/>
              <a:t>dysthymic </a:t>
            </a:r>
            <a:r>
              <a:rPr lang="id-ID" dirty="0"/>
              <a:t>disorder</a:t>
            </a:r>
            <a:r>
              <a:rPr lang="id-ID" dirty="0" smtClean="0"/>
              <a:t>.</a:t>
            </a:r>
          </a:p>
          <a:p>
            <a:endParaRPr lang="id-ID" dirty="0"/>
          </a:p>
          <a:p>
            <a:endParaRPr lang="id-ID" dirty="0"/>
          </a:p>
        </p:txBody>
      </p:sp>
      <p:sp>
        <p:nvSpPr>
          <p:cNvPr id="3" name="Title 2"/>
          <p:cNvSpPr>
            <a:spLocks noGrp="1"/>
          </p:cNvSpPr>
          <p:nvPr>
            <p:ph type="title"/>
          </p:nvPr>
        </p:nvSpPr>
        <p:spPr/>
        <p:txBody>
          <a:bodyPr/>
          <a:lstStyle/>
          <a:p>
            <a:endParaRPr lang="id-ID" dirty="0"/>
          </a:p>
        </p:txBody>
      </p:sp>
    </p:spTree>
    <p:extLst>
      <p:ext uri="{BB962C8B-B14F-4D97-AF65-F5344CB8AC3E}">
        <p14:creationId xmlns:p14="http://schemas.microsoft.com/office/powerpoint/2010/main" val="42405201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745505" cy="4609653"/>
          </a:xfrm>
        </p:spPr>
        <p:txBody>
          <a:bodyPr/>
          <a:lstStyle/>
          <a:p>
            <a:r>
              <a:rPr lang="id-ID" dirty="0"/>
              <a:t>A. Mood depresi </a:t>
            </a:r>
            <a:r>
              <a:rPr lang="id-ID" dirty="0" smtClean="0"/>
              <a:t>hampir sepanjang hari</a:t>
            </a:r>
            <a:r>
              <a:rPr lang="id-ID" dirty="0"/>
              <a:t>, </a:t>
            </a:r>
            <a:r>
              <a:rPr lang="id-ID" dirty="0" smtClean="0"/>
              <a:t>lebih banyak hari dengan mood depresi daripada hari  tanpa depresi, yang yang dilaporkan secara subyektif atau diobservasi oleh orang lain, selama minimal 2 </a:t>
            </a:r>
            <a:r>
              <a:rPr lang="id-ID" dirty="0"/>
              <a:t>tahun. </a:t>
            </a:r>
          </a:p>
          <a:p>
            <a:r>
              <a:rPr lang="id-ID" dirty="0"/>
              <a:t>Catatan: </a:t>
            </a:r>
            <a:endParaRPr lang="id-ID" dirty="0" smtClean="0"/>
          </a:p>
          <a:p>
            <a:pPr lvl="1"/>
            <a:r>
              <a:rPr lang="id-ID" dirty="0" smtClean="0"/>
              <a:t>Pada </a:t>
            </a:r>
            <a:r>
              <a:rPr lang="id-ID" dirty="0"/>
              <a:t>anak-anak dan remaja, suasana hati </a:t>
            </a:r>
            <a:r>
              <a:rPr lang="id-ID" dirty="0" smtClean="0"/>
              <a:t>dapat berupa mudah </a:t>
            </a:r>
            <a:r>
              <a:rPr lang="id-ID" dirty="0"/>
              <a:t>marah dan durasi </a:t>
            </a:r>
            <a:r>
              <a:rPr lang="id-ID" dirty="0" smtClean="0"/>
              <a:t>minimal 1 tahun</a:t>
            </a:r>
            <a:endParaRPr lang="id-ID" dirty="0"/>
          </a:p>
        </p:txBody>
      </p:sp>
      <p:sp>
        <p:nvSpPr>
          <p:cNvPr id="3" name="Title 2"/>
          <p:cNvSpPr>
            <a:spLocks noGrp="1"/>
          </p:cNvSpPr>
          <p:nvPr>
            <p:ph type="title"/>
          </p:nvPr>
        </p:nvSpPr>
        <p:spPr/>
        <p:txBody>
          <a:bodyPr/>
          <a:lstStyle/>
          <a:p>
            <a:r>
              <a:rPr lang="id-ID" sz="4400" dirty="0" smtClean="0"/>
              <a:t>Kriteria Diagnosis</a:t>
            </a:r>
            <a:endParaRPr lang="id-ID" sz="4400" dirty="0"/>
          </a:p>
        </p:txBody>
      </p:sp>
    </p:spTree>
    <p:extLst>
      <p:ext uri="{BB962C8B-B14F-4D97-AF65-F5344CB8AC3E}">
        <p14:creationId xmlns:p14="http://schemas.microsoft.com/office/powerpoint/2010/main" val="342542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id-ID" dirty="0"/>
              <a:t>B. </a:t>
            </a:r>
            <a:r>
              <a:rPr lang="id-ID" dirty="0" smtClean="0"/>
              <a:t>Saat depresi disertai minimal 2 </a:t>
            </a:r>
            <a:r>
              <a:rPr lang="id-ID" dirty="0"/>
              <a:t>(atau lebih) </a:t>
            </a:r>
            <a:r>
              <a:rPr lang="id-ID" dirty="0" smtClean="0"/>
              <a:t>gejala  berikut</a:t>
            </a:r>
            <a:r>
              <a:rPr lang="id-ID" dirty="0"/>
              <a:t>: </a:t>
            </a:r>
          </a:p>
          <a:p>
            <a:r>
              <a:rPr lang="id-ID" dirty="0"/>
              <a:t>1. Kurang nafsu makan atau makan berlebihan. </a:t>
            </a:r>
          </a:p>
          <a:p>
            <a:r>
              <a:rPr lang="id-ID" dirty="0"/>
              <a:t>2. Insomnia atau hipersomnia. </a:t>
            </a:r>
          </a:p>
          <a:p>
            <a:r>
              <a:rPr lang="id-ID" dirty="0"/>
              <a:t>3. Energi rendah atau kelelahan. </a:t>
            </a:r>
          </a:p>
          <a:p>
            <a:r>
              <a:rPr lang="id-ID" dirty="0"/>
              <a:t>4. Harga diri yang rendah. </a:t>
            </a:r>
          </a:p>
          <a:p>
            <a:r>
              <a:rPr lang="id-ID" dirty="0"/>
              <a:t>5. Kurang konsentrasi atau kesulitan membuat keputusan. </a:t>
            </a:r>
          </a:p>
          <a:p>
            <a:r>
              <a:rPr lang="id-ID" dirty="0"/>
              <a:t>6. Perasaan putus asa. </a:t>
            </a:r>
          </a:p>
          <a:p>
            <a:endParaRPr lang="id-ID" dirty="0"/>
          </a:p>
        </p:txBody>
      </p:sp>
      <p:sp>
        <p:nvSpPr>
          <p:cNvPr id="3" name="Title 2"/>
          <p:cNvSpPr>
            <a:spLocks noGrp="1"/>
          </p:cNvSpPr>
          <p:nvPr>
            <p:ph type="title"/>
          </p:nvPr>
        </p:nvSpPr>
        <p:spPr/>
        <p:txBody>
          <a:bodyPr/>
          <a:lstStyle/>
          <a:p>
            <a:endParaRPr lang="id-ID"/>
          </a:p>
        </p:txBody>
      </p:sp>
    </p:spTree>
    <p:extLst>
      <p:ext uri="{BB962C8B-B14F-4D97-AF65-F5344CB8AC3E}">
        <p14:creationId xmlns:p14="http://schemas.microsoft.com/office/powerpoint/2010/main" val="13660149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2248347"/>
            <a:ext cx="7745505" cy="4609653"/>
          </a:xfrm>
        </p:spPr>
        <p:txBody>
          <a:bodyPr>
            <a:normAutofit lnSpcReduction="10000"/>
          </a:bodyPr>
          <a:lstStyle/>
          <a:p>
            <a:r>
              <a:rPr lang="id-ID" dirty="0"/>
              <a:t>C. Selama periode 2 tahun </a:t>
            </a:r>
            <a:r>
              <a:rPr lang="id-ID" dirty="0" smtClean="0"/>
              <a:t> dari gangguan, (1 </a:t>
            </a:r>
            <a:r>
              <a:rPr lang="id-ID" dirty="0"/>
              <a:t>tahun untuk anak-anak atau remaja</a:t>
            </a:r>
            <a:r>
              <a:rPr lang="id-ID" dirty="0" smtClean="0"/>
              <a:t>), </a:t>
            </a:r>
            <a:r>
              <a:rPr lang="id-ID" dirty="0"/>
              <a:t>individu </a:t>
            </a:r>
            <a:r>
              <a:rPr lang="id-ID" dirty="0" smtClean="0"/>
              <a:t> tidak </a:t>
            </a:r>
            <a:r>
              <a:rPr lang="id-ID" dirty="0"/>
              <a:t>pernah </a:t>
            </a:r>
            <a:r>
              <a:rPr lang="id-ID" dirty="0" smtClean="0"/>
              <a:t>bebas gejala </a:t>
            </a:r>
            <a:r>
              <a:rPr lang="id-ID" dirty="0"/>
              <a:t>pada </a:t>
            </a:r>
            <a:r>
              <a:rPr lang="id-ID" dirty="0" smtClean="0"/>
              <a:t>kriteria </a:t>
            </a:r>
            <a:r>
              <a:rPr lang="id-ID" dirty="0"/>
              <a:t>A dan B selama lebih dari 2 </a:t>
            </a:r>
            <a:r>
              <a:rPr lang="id-ID" dirty="0" smtClean="0"/>
              <a:t>bulan. </a:t>
            </a:r>
          </a:p>
          <a:p>
            <a:r>
              <a:rPr lang="id-ID" dirty="0"/>
              <a:t>D. </a:t>
            </a:r>
            <a:r>
              <a:rPr lang="id-ID" dirty="0" smtClean="0"/>
              <a:t>Untuk </a:t>
            </a:r>
            <a:r>
              <a:rPr lang="id-ID" dirty="0"/>
              <a:t>gangguan depresi </a:t>
            </a:r>
            <a:r>
              <a:rPr lang="id-ID" dirty="0" smtClean="0"/>
              <a:t>mayor mungkin mungkin berlangsung selama </a:t>
            </a:r>
            <a:r>
              <a:rPr lang="id-ID" dirty="0"/>
              <a:t>2 tahun. </a:t>
            </a:r>
          </a:p>
          <a:p>
            <a:r>
              <a:rPr lang="id-ID" dirty="0"/>
              <a:t>E. Tidak pernah ada episode manik atau episode </a:t>
            </a:r>
            <a:r>
              <a:rPr lang="id-ID" dirty="0" smtClean="0"/>
              <a:t>hipomanik, </a:t>
            </a:r>
            <a:r>
              <a:rPr lang="id-ID" dirty="0"/>
              <a:t>dan </a:t>
            </a:r>
            <a:r>
              <a:rPr lang="id-ID" dirty="0" smtClean="0"/>
              <a:t>tidak pernah memenuhi kriteria gangguan siklotimik. </a:t>
            </a:r>
            <a:endParaRPr lang="id-ID" dirty="0"/>
          </a:p>
          <a:p>
            <a:r>
              <a:rPr lang="id-ID" dirty="0"/>
              <a:t>F. Gangguan ini tidak lebih baik dijelaskan oleh </a:t>
            </a:r>
            <a:r>
              <a:rPr lang="id-ID" dirty="0" smtClean="0"/>
              <a:t>kriteria gangguan skizoafektif persisten, skizofrenia</a:t>
            </a:r>
            <a:r>
              <a:rPr lang="id-ID" dirty="0"/>
              <a:t>, gangguan </a:t>
            </a:r>
            <a:r>
              <a:rPr lang="id-ID" dirty="0" smtClean="0"/>
              <a:t>waham, atau spektrum skizofrenia </a:t>
            </a:r>
            <a:r>
              <a:rPr lang="id-ID" dirty="0"/>
              <a:t>yang ditentukan atau tidak ditentukan </a:t>
            </a:r>
            <a:r>
              <a:rPr lang="id-ID" dirty="0" smtClean="0"/>
              <a:t>dan </a:t>
            </a:r>
            <a:r>
              <a:rPr lang="id-ID" dirty="0"/>
              <a:t>gangguan psikotik lainnya. </a:t>
            </a:r>
          </a:p>
          <a:p>
            <a:endParaRPr lang="id-ID" dirty="0"/>
          </a:p>
          <a:p>
            <a:endParaRPr lang="id-ID" dirty="0"/>
          </a:p>
        </p:txBody>
      </p:sp>
      <p:sp>
        <p:nvSpPr>
          <p:cNvPr id="3" name="Title 2"/>
          <p:cNvSpPr>
            <a:spLocks noGrp="1"/>
          </p:cNvSpPr>
          <p:nvPr>
            <p:ph type="title"/>
          </p:nvPr>
        </p:nvSpPr>
        <p:spPr/>
        <p:txBody>
          <a:bodyPr/>
          <a:lstStyle/>
          <a:p>
            <a:endParaRPr lang="id-ID"/>
          </a:p>
        </p:txBody>
      </p:sp>
    </p:spTree>
    <p:extLst>
      <p:ext uri="{BB962C8B-B14F-4D97-AF65-F5344CB8AC3E}">
        <p14:creationId xmlns:p14="http://schemas.microsoft.com/office/powerpoint/2010/main" val="28627518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id-ID" dirty="0"/>
              <a:t>G. Gejala tidak disebabkan oleh efek fisiologis dari suatu zat (misalnya, </a:t>
            </a:r>
            <a:r>
              <a:rPr lang="id-ID" dirty="0" smtClean="0"/>
              <a:t>penyalahgunaan zat, </a:t>
            </a:r>
            <a:r>
              <a:rPr lang="id-ID" dirty="0"/>
              <a:t>obat) atau kondisi medis lain (misalnya hipotiroidisme). </a:t>
            </a:r>
          </a:p>
          <a:p>
            <a:r>
              <a:rPr lang="id-ID" dirty="0"/>
              <a:t>H. Gejala menyebabkan penderitaan yang bermakna secara klinis atau gangguan dalam </a:t>
            </a:r>
            <a:r>
              <a:rPr lang="id-ID" dirty="0" smtClean="0"/>
              <a:t>fungsi sosial</a:t>
            </a:r>
            <a:r>
              <a:rPr lang="id-ID" dirty="0"/>
              <a:t>, pekerjaan, </a:t>
            </a:r>
            <a:r>
              <a:rPr lang="id-ID" dirty="0" smtClean="0"/>
              <a:t> fungsi penting lainnya</a:t>
            </a:r>
            <a:endParaRPr lang="id-ID" dirty="0"/>
          </a:p>
          <a:p>
            <a:endParaRPr lang="id-ID" dirty="0"/>
          </a:p>
        </p:txBody>
      </p:sp>
      <p:sp>
        <p:nvSpPr>
          <p:cNvPr id="3" name="Title 2"/>
          <p:cNvSpPr>
            <a:spLocks noGrp="1"/>
          </p:cNvSpPr>
          <p:nvPr>
            <p:ph type="title"/>
          </p:nvPr>
        </p:nvSpPr>
        <p:spPr/>
        <p:txBody>
          <a:bodyPr/>
          <a:lstStyle/>
          <a:p>
            <a:endParaRPr lang="id-ID" dirty="0"/>
          </a:p>
        </p:txBody>
      </p:sp>
    </p:spTree>
    <p:extLst>
      <p:ext uri="{BB962C8B-B14F-4D97-AF65-F5344CB8AC3E}">
        <p14:creationId xmlns:p14="http://schemas.microsoft.com/office/powerpoint/2010/main" val="1904312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2248347"/>
            <a:ext cx="8712967" cy="4609653"/>
          </a:xfrm>
        </p:spPr>
        <p:txBody>
          <a:bodyPr>
            <a:normAutofit/>
          </a:bodyPr>
          <a:lstStyle/>
          <a:p>
            <a:r>
              <a:rPr lang="id-ID" b="1" dirty="0"/>
              <a:t>Catatan:</a:t>
            </a:r>
            <a:r>
              <a:rPr lang="id-ID" dirty="0"/>
              <a:t> </a:t>
            </a:r>
            <a:endParaRPr lang="id-ID" dirty="0" smtClean="0"/>
          </a:p>
          <a:p>
            <a:r>
              <a:rPr lang="id-ID" dirty="0" smtClean="0"/>
              <a:t>Karena </a:t>
            </a:r>
            <a:r>
              <a:rPr lang="id-ID" dirty="0"/>
              <a:t>kriteria untuk episode depresi </a:t>
            </a:r>
            <a:r>
              <a:rPr lang="id-ID" dirty="0" smtClean="0"/>
              <a:t>mayor termasuk 4 gejala </a:t>
            </a:r>
            <a:r>
              <a:rPr lang="id-ID" dirty="0"/>
              <a:t>yang </a:t>
            </a:r>
            <a:r>
              <a:rPr lang="id-ID" dirty="0" smtClean="0"/>
              <a:t>tidak ada pada daftar </a:t>
            </a:r>
            <a:r>
              <a:rPr lang="id-ID" dirty="0"/>
              <a:t>gejala untuk </a:t>
            </a:r>
            <a:r>
              <a:rPr lang="id-ID" dirty="0" smtClean="0"/>
              <a:t>depresi persisten, sejumlah kecil </a:t>
            </a:r>
            <a:r>
              <a:rPr lang="id-ID" dirty="0"/>
              <a:t>individu </a:t>
            </a:r>
            <a:r>
              <a:rPr lang="id-ID" dirty="0" smtClean="0"/>
              <a:t>mungkin memiliki </a:t>
            </a:r>
            <a:r>
              <a:rPr lang="id-ID" dirty="0"/>
              <a:t>gejala depresi </a:t>
            </a:r>
            <a:r>
              <a:rPr lang="id-ID" dirty="0" smtClean="0"/>
              <a:t>yang telah berlangsung &gt; 2 tahun tetapi tidak  memenuhi kriteria gangguan depresi persisten. </a:t>
            </a:r>
          </a:p>
          <a:p>
            <a:r>
              <a:rPr lang="id-ID" dirty="0" smtClean="0"/>
              <a:t>Jika </a:t>
            </a:r>
            <a:r>
              <a:rPr lang="id-ID" dirty="0"/>
              <a:t>kriteria penuh untuk </a:t>
            </a:r>
            <a:r>
              <a:rPr lang="id-ID" dirty="0" smtClean="0"/>
              <a:t>episode depresi mayor telah terpenuhi pada suatu waktu selama </a:t>
            </a:r>
            <a:r>
              <a:rPr lang="id-ID" dirty="0"/>
              <a:t>episode </a:t>
            </a:r>
            <a:r>
              <a:rPr lang="id-ID" dirty="0" smtClean="0"/>
              <a:t>penyakit, maka mereka didiagnosis </a:t>
            </a:r>
            <a:r>
              <a:rPr lang="id-ID" dirty="0"/>
              <a:t>gangguan depresi </a:t>
            </a:r>
            <a:r>
              <a:rPr lang="id-ID" dirty="0" smtClean="0"/>
              <a:t>mayor. </a:t>
            </a:r>
          </a:p>
          <a:p>
            <a:r>
              <a:rPr lang="id-ID" dirty="0" smtClean="0"/>
              <a:t>Jika tidak, </a:t>
            </a:r>
            <a:r>
              <a:rPr lang="id-ID" dirty="0"/>
              <a:t>diagnosis </a:t>
            </a:r>
            <a:r>
              <a:rPr lang="id-ID" dirty="0" smtClean="0"/>
              <a:t>gangguan </a:t>
            </a:r>
            <a:r>
              <a:rPr lang="id-ID" dirty="0"/>
              <a:t>depresi </a:t>
            </a:r>
            <a:r>
              <a:rPr lang="id-ID" dirty="0" smtClean="0"/>
              <a:t>lain yang ditentukan atau </a:t>
            </a:r>
            <a:r>
              <a:rPr lang="id-ID" dirty="0"/>
              <a:t>gangguan depresi </a:t>
            </a:r>
            <a:r>
              <a:rPr lang="id-ID" dirty="0" smtClean="0"/>
              <a:t>yang tidak </a:t>
            </a:r>
            <a:r>
              <a:rPr lang="id-ID" dirty="0"/>
              <a:t>ditentukan </a:t>
            </a:r>
            <a:r>
              <a:rPr lang="id-ID" dirty="0" smtClean="0"/>
              <a:t>bisa dibenarkan</a:t>
            </a:r>
            <a:r>
              <a:rPr lang="id-ID" dirty="0"/>
              <a:t>. </a:t>
            </a:r>
          </a:p>
        </p:txBody>
      </p:sp>
      <p:sp>
        <p:nvSpPr>
          <p:cNvPr id="3" name="Title 2"/>
          <p:cNvSpPr>
            <a:spLocks noGrp="1"/>
          </p:cNvSpPr>
          <p:nvPr>
            <p:ph type="title"/>
          </p:nvPr>
        </p:nvSpPr>
        <p:spPr/>
        <p:txBody>
          <a:bodyPr/>
          <a:lstStyle/>
          <a:p>
            <a:endParaRPr lang="id-ID" dirty="0"/>
          </a:p>
        </p:txBody>
      </p:sp>
    </p:spTree>
    <p:extLst>
      <p:ext uri="{BB962C8B-B14F-4D97-AF65-F5344CB8AC3E}">
        <p14:creationId xmlns:p14="http://schemas.microsoft.com/office/powerpoint/2010/main" val="1955766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id-ID" dirty="0" smtClean="0"/>
              <a:t>Gangguan depresi mayor dapat mendahului gangguan depresi persisten</a:t>
            </a:r>
          </a:p>
          <a:p>
            <a:r>
              <a:rPr lang="id-ID" dirty="0" smtClean="0"/>
              <a:t>Episode depresi mayor dapat muncul selama episode gangguan depresi persisten</a:t>
            </a:r>
          </a:p>
          <a:p>
            <a:pPr algn="just"/>
            <a:r>
              <a:rPr lang="id-ID" dirty="0" smtClean="0"/>
              <a:t>Jika kriteria diagnosis gangguan depresi mayor terpenuhi selama 2 tahun, maka dapat dipilih diagnosis gangguan depresi persisten atau gangguan depresi mayor</a:t>
            </a:r>
          </a:p>
          <a:p>
            <a:pPr algn="just"/>
            <a:endParaRPr lang="id-ID" dirty="0"/>
          </a:p>
        </p:txBody>
      </p:sp>
      <p:sp>
        <p:nvSpPr>
          <p:cNvPr id="3" name="Title 2"/>
          <p:cNvSpPr>
            <a:spLocks noGrp="1"/>
          </p:cNvSpPr>
          <p:nvPr>
            <p:ph type="title"/>
          </p:nvPr>
        </p:nvSpPr>
        <p:spPr/>
        <p:txBody>
          <a:bodyPr/>
          <a:lstStyle/>
          <a:p>
            <a:endParaRPr lang="id-ID" sz="4000" dirty="0"/>
          </a:p>
        </p:txBody>
      </p:sp>
    </p:spTree>
    <p:extLst>
      <p:ext uri="{BB962C8B-B14F-4D97-AF65-F5344CB8AC3E}">
        <p14:creationId xmlns:p14="http://schemas.microsoft.com/office/powerpoint/2010/main" val="276890012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384</TotalTime>
  <Words>1510</Words>
  <Application>Microsoft Office PowerPoint</Application>
  <PresentationFormat>On-screen Show (4:3)</PresentationFormat>
  <Paragraphs>157</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Hardcover</vt:lpstr>
      <vt:lpstr>PERSISTENT DEPRESSSIVE DISORDER  (DYSTHYMIA) DSM V</vt:lpstr>
      <vt:lpstr>PowerPoint Presentation</vt:lpstr>
      <vt:lpstr>PowerPoint Presentation</vt:lpstr>
      <vt:lpstr>Kriteria Diagnosis</vt:lpstr>
      <vt:lpstr>PowerPoint Presentation</vt:lpstr>
      <vt:lpstr>PowerPoint Presentation</vt:lpstr>
      <vt:lpstr>PowerPoint Presentation</vt:lpstr>
      <vt:lpstr>PowerPoint Presentation</vt:lpstr>
      <vt:lpstr>PowerPoint Presentation</vt:lpstr>
      <vt:lpstr>PENGGOLONGAN</vt:lpstr>
      <vt:lpstr>PowerPoint Presentation</vt:lpstr>
      <vt:lpstr>PowerPoint Presentation</vt:lpstr>
      <vt:lpstr>PERJALANAN PENYAKIT</vt:lpstr>
      <vt:lpstr>DIAGNOSIS BANDING</vt:lpstr>
      <vt:lpstr>TERAPI depresi persisten</vt:lpstr>
      <vt:lpstr>TERAPI  NON FARMAKOLOGI</vt:lpstr>
      <vt:lpstr>Terapi Kognitif </vt:lpstr>
      <vt:lpstr>Terapi  Perilaku </vt:lpstr>
      <vt:lpstr>Psikoterapi   Berorientasi  Tilikan  </vt:lpstr>
      <vt:lpstr>Terapi  Interpersonal</vt:lpstr>
      <vt:lpstr>Terapi Keluarga dan Grup</vt:lpstr>
      <vt:lpstr>Farmakoterapi</vt:lpstr>
      <vt:lpstr>Farmakoterapi</vt:lpstr>
      <vt:lpstr>PowerPoint Presentation</vt:lpstr>
      <vt:lpstr>Farmakoterapi (2)</vt:lpstr>
      <vt:lpstr>Farmakoterapi</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 Mini 110</dc:creator>
  <cp:lastModifiedBy>Hp Mini 110</cp:lastModifiedBy>
  <cp:revision>26</cp:revision>
  <dcterms:created xsi:type="dcterms:W3CDTF">2014-01-27T21:14:40Z</dcterms:created>
  <dcterms:modified xsi:type="dcterms:W3CDTF">2014-02-03T23:23:02Z</dcterms:modified>
</cp:coreProperties>
</file>