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3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32D0D-F291-436F-9DE8-77B11D4CF869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9017A-D31A-4153-8C47-DD7F1D5BC9BF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9017A-D31A-4153-8C47-DD7F1D5BC9BF}" type="slidenum">
              <a:rPr lang="id-ID" smtClean="0"/>
              <a:pPr/>
              <a:t>1</a:t>
            </a:fld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9017A-D31A-4153-8C47-DD7F1D5BC9BF}" type="slidenum">
              <a:rPr lang="id-ID" smtClean="0"/>
              <a:pPr/>
              <a:t>2</a:t>
            </a:fld>
            <a:endParaRPr lang="id-ID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19017A-D31A-4153-8C47-DD7F1D5BC9BF}" type="slidenum">
              <a:rPr lang="id-ID" smtClean="0"/>
              <a:pPr/>
              <a:t>20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8040A4-3F83-472B-9829-05C36AB84243}" type="datetimeFigureOut">
              <a:rPr lang="id-ID" smtClean="0"/>
              <a:pPr/>
              <a:t>20/08/2014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3472E4-138D-4B46-83FC-DE111FBCBF4B}" type="slidenum">
              <a:rPr lang="id-ID" smtClean="0"/>
              <a:pPr/>
              <a:t>‹#›</a:t>
            </a:fld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Affective disorder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Pembimbing: Prof. dr. Sasanto Wibisono, SpKJ(K)</a:t>
            </a:r>
          </a:p>
          <a:p>
            <a:r>
              <a:rPr lang="id-ID" dirty="0" smtClean="0"/>
              <a:t>Presentan: dr. Meiliana Lindawaty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3200" dirty="0" smtClean="0"/>
              <a:t>Major historical contributions to psychodynamic models of depression/dysthimia</a:t>
            </a:r>
            <a:endParaRPr lang="id-ID" sz="32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12775" y="1357300"/>
          <a:ext cx="8153400" cy="5341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389388"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Freud</a:t>
                      </a:r>
                      <a:r>
                        <a:rPr lang="id-ID" b="1" baseline="0" dirty="0" smtClean="0">
                          <a:solidFill>
                            <a:schemeClr val="tx1"/>
                          </a:solidFill>
                        </a:rPr>
                        <a:t> (1971/1963)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Anger</a:t>
                      </a:r>
                      <a:r>
                        <a:rPr lang="id-ID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turned inward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2094"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Abraham (1924/1927)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Present loss reactivates</a:t>
                      </a:r>
                      <a:r>
                        <a:rPr lang="id-ID" b="1" baseline="0" dirty="0" smtClean="0">
                          <a:solidFill>
                            <a:schemeClr val="tx1"/>
                          </a:solidFill>
                        </a:rPr>
                        <a:t> childhood blow to self-esteem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72094"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Klein (1940/1975)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Developmental failure during depressive position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72094"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Bibring (1953)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Tension in the ego between</a:t>
                      </a:r>
                      <a:r>
                        <a:rPr lang="id-ID" b="1" baseline="0" dirty="0" smtClean="0">
                          <a:solidFill>
                            <a:schemeClr val="tx1"/>
                          </a:solidFill>
                        </a:rPr>
                        <a:t> ideals and reality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72094"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Sandler and Joffe (1965)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Helplessness in response to</a:t>
                      </a:r>
                      <a:r>
                        <a:rPr lang="id-ID" b="1" baseline="0" dirty="0" smtClean="0">
                          <a:solidFill>
                            <a:schemeClr val="tx1"/>
                          </a:solidFill>
                        </a:rPr>
                        <a:t> childhood loss of real or imagined love object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960134"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Bowbly (1969)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Loss reactivates</a:t>
                      </a:r>
                      <a:r>
                        <a:rPr lang="id-ID" b="1" baseline="0" dirty="0" smtClean="0">
                          <a:solidFill>
                            <a:schemeClr val="tx1"/>
                          </a:solidFill>
                        </a:rPr>
                        <a:t> feeling of being unloveable and abandoned secondary to insecure attachment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672094"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Jacobson (1971a,1971b)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Lost love object transformed into sadistic</a:t>
                      </a:r>
                      <a:r>
                        <a:rPr lang="id-ID" b="1" baseline="0" dirty="0" smtClean="0">
                          <a:solidFill>
                            <a:schemeClr val="tx1"/>
                          </a:solidFill>
                        </a:rPr>
                        <a:t> superego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89388"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Arieti (1977)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b="1" dirty="0" smtClean="0">
                          <a:solidFill>
                            <a:schemeClr val="tx1"/>
                          </a:solidFill>
                        </a:rPr>
                        <a:t>Living for dominant other</a:t>
                      </a:r>
                      <a:endParaRPr lang="id-ID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Psychodynamics of suicide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Bunuh  diri berkaitan erat dengan depresi mayor</a:t>
            </a:r>
          </a:p>
          <a:p>
            <a:r>
              <a:rPr lang="id-ID" dirty="0" smtClean="0"/>
              <a:t>Perilaku bunuh diri dipengaruhi secara seimbang oleh faktor biologi dan psikologi</a:t>
            </a:r>
          </a:p>
          <a:p>
            <a:r>
              <a:rPr lang="id-ID" dirty="0" smtClean="0"/>
              <a:t>Karl Menninger’s (1933)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i="1" dirty="0" smtClean="0">
                <a:sym typeface="Wingdings" pitchFamily="2" charset="2"/>
              </a:rPr>
              <a:t>three wishes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i="1" dirty="0" smtClean="0">
                <a:sym typeface="Wingdings" pitchFamily="2" charset="2"/>
              </a:rPr>
              <a:t>wish to kill, wish to be killed, wish to die</a:t>
            </a:r>
            <a:endParaRPr lang="id-ID" i="1" dirty="0" smtClean="0"/>
          </a:p>
          <a:p>
            <a:r>
              <a:rPr lang="id-ID" i="1" dirty="0" smtClean="0"/>
              <a:t>Wish to kill </a:t>
            </a:r>
            <a:r>
              <a:rPr lang="id-ID" dirty="0" smtClean="0"/>
              <a:t>mungkin berkaitan langsung tidak hanya terhadap suatu </a:t>
            </a:r>
            <a:r>
              <a:rPr lang="id-ID" i="1" dirty="0" smtClean="0"/>
              <a:t>internal object</a:t>
            </a:r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d-ID" sz="3600" dirty="0" smtClean="0"/>
              <a:t>Tujuh faktor </a:t>
            </a:r>
            <a:r>
              <a:rPr lang="id-ID" sz="3600" dirty="0" smtClean="0">
                <a:sym typeface="Wingdings" pitchFamily="2" charset="2"/>
              </a:rPr>
              <a:t> prediktor bunuh diri dalam 1 tahun:</a:t>
            </a:r>
          </a:p>
          <a:p>
            <a:pPr>
              <a:buNone/>
            </a:pPr>
            <a:r>
              <a:rPr lang="id-ID" sz="3600" dirty="0" smtClean="0">
                <a:sym typeface="Wingdings" pitchFamily="2" charset="2"/>
              </a:rPr>
              <a:t>    - Serangan panik</a:t>
            </a:r>
          </a:p>
          <a:p>
            <a:pPr>
              <a:buNone/>
            </a:pPr>
            <a:r>
              <a:rPr lang="id-ID" sz="3600" dirty="0" smtClean="0">
                <a:sym typeface="Wingdings" pitchFamily="2" charset="2"/>
              </a:rPr>
              <a:t>    - </a:t>
            </a:r>
            <a:r>
              <a:rPr lang="id-ID" sz="3600" i="1" dirty="0" smtClean="0">
                <a:sym typeface="Wingdings" pitchFamily="2" charset="2"/>
              </a:rPr>
              <a:t>Psychic anxiety</a:t>
            </a:r>
          </a:p>
          <a:p>
            <a:pPr>
              <a:buNone/>
            </a:pPr>
            <a:r>
              <a:rPr lang="id-ID" sz="3600" i="1" dirty="0" smtClean="0">
                <a:sym typeface="Wingdings" pitchFamily="2" charset="2"/>
              </a:rPr>
              <a:t>    - </a:t>
            </a:r>
            <a:r>
              <a:rPr lang="id-ID" sz="3600" dirty="0" smtClean="0">
                <a:sym typeface="Wingdings" pitchFamily="2" charset="2"/>
              </a:rPr>
              <a:t>Kehilangan kesenangan dan minat yang berat</a:t>
            </a:r>
          </a:p>
          <a:p>
            <a:pPr>
              <a:buNone/>
            </a:pPr>
            <a:r>
              <a:rPr lang="id-ID" sz="3600" i="1" dirty="0" smtClean="0">
                <a:sym typeface="Wingdings" pitchFamily="2" charset="2"/>
              </a:rPr>
              <a:t>    - </a:t>
            </a:r>
            <a:r>
              <a:rPr lang="id-ID" sz="3600" dirty="0" smtClean="0">
                <a:sym typeface="Wingdings" pitchFamily="2" charset="2"/>
              </a:rPr>
              <a:t>Perubahan mood yang cepat dari ansietas  </a:t>
            </a:r>
          </a:p>
          <a:p>
            <a:pPr>
              <a:buNone/>
            </a:pPr>
            <a:r>
              <a:rPr lang="id-ID" sz="3600" dirty="0" smtClean="0">
                <a:sym typeface="Wingdings" pitchFamily="2" charset="2"/>
              </a:rPr>
              <a:t>      depresi  kemarahan / </a:t>
            </a:r>
            <a:r>
              <a:rPr lang="id-ID" sz="3600" i="1" dirty="0" smtClean="0">
                <a:sym typeface="Wingdings" pitchFamily="2" charset="2"/>
              </a:rPr>
              <a:t>vice versa   </a:t>
            </a:r>
          </a:p>
          <a:p>
            <a:pPr>
              <a:buNone/>
            </a:pPr>
            <a:r>
              <a:rPr lang="id-ID" sz="3600" i="1" dirty="0" smtClean="0">
                <a:sym typeface="Wingdings" pitchFamily="2" charset="2"/>
              </a:rPr>
              <a:t>    - </a:t>
            </a:r>
            <a:r>
              <a:rPr lang="id-ID" sz="3600" dirty="0" smtClean="0">
                <a:sym typeface="Wingdings" pitchFamily="2" charset="2"/>
              </a:rPr>
              <a:t>Penyalahgunaan alkohol</a:t>
            </a:r>
          </a:p>
          <a:p>
            <a:pPr>
              <a:buNone/>
            </a:pPr>
            <a:r>
              <a:rPr lang="id-ID" sz="3600" i="1" dirty="0" smtClean="0">
                <a:sym typeface="Wingdings" pitchFamily="2" charset="2"/>
              </a:rPr>
              <a:t>    - </a:t>
            </a:r>
            <a:r>
              <a:rPr lang="id-ID" sz="3600" dirty="0" smtClean="0">
                <a:sym typeface="Wingdings" pitchFamily="2" charset="2"/>
              </a:rPr>
              <a:t>konsentrasi terganggu</a:t>
            </a:r>
            <a:endParaRPr lang="id-ID" sz="3600" u="sng" dirty="0" smtClean="0">
              <a:sym typeface="Wingdings" pitchFamily="2" charset="2"/>
            </a:endParaRPr>
          </a:p>
          <a:p>
            <a:pPr>
              <a:buNone/>
            </a:pPr>
            <a:r>
              <a:rPr lang="id-ID" sz="3600" dirty="0" smtClean="0">
                <a:sym typeface="Wingdings" pitchFamily="2" charset="2"/>
              </a:rPr>
              <a:t>    - Insomnia global</a:t>
            </a:r>
          </a:p>
          <a:p>
            <a:pPr>
              <a:buNone/>
            </a:pPr>
            <a:endParaRPr lang="id-ID" dirty="0" smtClean="0">
              <a:sym typeface="Wingdings" pitchFamily="2" charset="2"/>
            </a:endParaRPr>
          </a:p>
          <a:p>
            <a:pPr>
              <a:buNone/>
            </a:pPr>
            <a:r>
              <a:rPr lang="id-ID" dirty="0" smtClean="0">
                <a:sym typeface="Wingdings" pitchFamily="2" charset="2"/>
              </a:rPr>
              <a:t>  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Faktor risiko jangka panjang terjadinya bunuh diri:</a:t>
            </a:r>
          </a:p>
          <a:p>
            <a:pPr>
              <a:buNone/>
            </a:pPr>
            <a:r>
              <a:rPr lang="id-ID" dirty="0" smtClean="0"/>
              <a:t>   - Perasaan putus asa</a:t>
            </a:r>
          </a:p>
          <a:p>
            <a:pPr>
              <a:buNone/>
            </a:pPr>
            <a:r>
              <a:rPr lang="id-ID" dirty="0" smtClean="0"/>
              <a:t>   - Ide bunuh diri</a:t>
            </a:r>
          </a:p>
          <a:p>
            <a:pPr>
              <a:buNone/>
            </a:pPr>
            <a:r>
              <a:rPr lang="id-ID" dirty="0" smtClean="0"/>
              <a:t>   - Keinginan yang kuat untuk bunuh diri</a:t>
            </a:r>
          </a:p>
          <a:p>
            <a:pPr>
              <a:buNone/>
            </a:pPr>
            <a:r>
              <a:rPr lang="id-ID" dirty="0" smtClean="0"/>
              <a:t>   - Riwayat tindakan bunuh diri sebelumnya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Mengakses ide bunuh diri </a:t>
            </a:r>
            <a:r>
              <a:rPr lang="id-ID" dirty="0" smtClean="0">
                <a:sym typeface="Wingdings" pitchFamily="2" charset="2"/>
              </a:rPr>
              <a:t> risiko tinggi apabila ide tersebut bersifat </a:t>
            </a:r>
            <a:r>
              <a:rPr lang="id-ID" i="1" dirty="0" smtClean="0">
                <a:sym typeface="Wingdings" pitchFamily="2" charset="2"/>
              </a:rPr>
              <a:t>ego-syntonic </a:t>
            </a:r>
            <a:r>
              <a:rPr lang="id-ID" dirty="0" smtClean="0">
                <a:sym typeface="Wingdings" pitchFamily="2" charset="2"/>
              </a:rPr>
              <a:t> pasien melihat ide bunuh diri dapat diterima dan menyerah dalam melawan keinginan membunuh diri</a:t>
            </a:r>
          </a:p>
          <a:p>
            <a:r>
              <a:rPr lang="id-ID" dirty="0" smtClean="0">
                <a:sym typeface="Wingdings" pitchFamily="2" charset="2"/>
              </a:rPr>
              <a:t>Smith 1938; Smith&amp;Eyman 1988  mengidentifikasi ada 4 pola dari fungsi ego dan paradigma relasi internal objek yang membedakan individu dalam mempersiapkan bunuh dirinya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d-ID" sz="2800" dirty="0" smtClean="0"/>
              <a:t>Empat pola tersebut yaitu:</a:t>
            </a:r>
          </a:p>
          <a:p>
            <a:pPr>
              <a:buNone/>
            </a:pPr>
            <a:r>
              <a:rPr lang="id-ID" sz="2800" dirty="0" smtClean="0"/>
              <a:t>    - Ketidakmampuan untuk menghentikan </a:t>
            </a:r>
            <a:r>
              <a:rPr lang="id-ID" sz="2800" i="1" dirty="0" smtClean="0"/>
              <a:t>infantile </a:t>
            </a:r>
          </a:p>
          <a:p>
            <a:pPr>
              <a:buNone/>
            </a:pPr>
            <a:r>
              <a:rPr lang="id-ID" sz="2800" i="1" dirty="0" smtClean="0"/>
              <a:t>      wishes for nurturance, </a:t>
            </a:r>
            <a:r>
              <a:rPr lang="id-ID" sz="2800" dirty="0" smtClean="0"/>
              <a:t>berkaitan dengan konflik </a:t>
            </a:r>
          </a:p>
          <a:p>
            <a:pPr>
              <a:buNone/>
            </a:pPr>
            <a:r>
              <a:rPr lang="id-ID" sz="2800" dirty="0" smtClean="0"/>
              <a:t>      tentang menjadi dependen secara terbuka    </a:t>
            </a:r>
          </a:p>
          <a:p>
            <a:pPr>
              <a:buNone/>
            </a:pPr>
            <a:r>
              <a:rPr lang="id-ID" sz="2800" dirty="0" smtClean="0"/>
              <a:t>    - Tenang namun ambivalent terhadap pandangan </a:t>
            </a:r>
          </a:p>
          <a:p>
            <a:pPr>
              <a:buNone/>
            </a:pPr>
            <a:r>
              <a:rPr lang="id-ID" sz="2800" dirty="0" smtClean="0"/>
              <a:t>       tentang kematian</a:t>
            </a:r>
          </a:p>
          <a:p>
            <a:pPr>
              <a:buNone/>
            </a:pPr>
            <a:r>
              <a:rPr lang="id-ID" sz="2800" dirty="0" smtClean="0"/>
              <a:t>    - Secara berlebihan memiliki </a:t>
            </a:r>
            <a:r>
              <a:rPr lang="id-ID" sz="2800" i="1" dirty="0" smtClean="0"/>
              <a:t>high self-expectations</a:t>
            </a:r>
          </a:p>
          <a:p>
            <a:pPr>
              <a:buNone/>
            </a:pPr>
            <a:r>
              <a:rPr lang="id-ID" sz="2800" i="1" dirty="0" smtClean="0"/>
              <a:t>    - </a:t>
            </a:r>
            <a:r>
              <a:rPr lang="id-ID" sz="2800" dirty="0" smtClean="0"/>
              <a:t>Diatas kontrol afek, terutama agresi</a:t>
            </a:r>
          </a:p>
          <a:p>
            <a:pPr>
              <a:buNone/>
            </a:pPr>
            <a:r>
              <a:rPr lang="id-ID" sz="2800" dirty="0" smtClean="0"/>
              <a:t> </a:t>
            </a:r>
          </a:p>
          <a:p>
            <a:pPr>
              <a:buNone/>
            </a:pPr>
            <a:r>
              <a:rPr lang="id-ID" sz="2800" dirty="0" smtClean="0"/>
              <a:t>  </a:t>
            </a:r>
          </a:p>
          <a:p>
            <a:pPr>
              <a:buNone/>
            </a:pPr>
            <a:r>
              <a:rPr lang="id-ID" sz="2800" dirty="0" smtClean="0"/>
              <a:t> </a:t>
            </a:r>
            <a:endParaRPr lang="id-ID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Treatment Considerations: Research Findings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Studi tentang psikoanalitik /psikodinamik lebih sedikit bila dbandingkan dengan studi tentang CBT   dan psikoterapi interpersonal</a:t>
            </a:r>
          </a:p>
          <a:p>
            <a:r>
              <a:rPr lang="id-ID" dirty="0" smtClean="0"/>
              <a:t>Pada studi awal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dirty="0" smtClean="0"/>
              <a:t>Terapi brief dinamik </a:t>
            </a:r>
            <a:r>
              <a:rPr lang="id-ID" dirty="0" smtClean="0">
                <a:sym typeface="Wingdings" pitchFamily="2" charset="2"/>
              </a:rPr>
              <a:t> merupakan pendekatan terapi yang menjadi pembanding terapi lainnya</a:t>
            </a:r>
          </a:p>
          <a:p>
            <a:r>
              <a:rPr lang="id-ID" dirty="0" smtClean="0">
                <a:sym typeface="Wingdings" pitchFamily="2" charset="2"/>
              </a:rPr>
              <a:t>Terapi psikodinamik psikoterapi  akhirnya menjadi terapi yang efektif dibandingkan dengan terapi lainnya</a:t>
            </a:r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Studi lain </a:t>
            </a:r>
            <a:r>
              <a:rPr lang="id-ID" dirty="0" smtClean="0">
                <a:sym typeface="Wingdings" pitchFamily="2" charset="2"/>
              </a:rPr>
              <a:t> menyelidiki tentang kombinasi antara psikoterapi dengan antidepresan</a:t>
            </a:r>
          </a:p>
          <a:p>
            <a:r>
              <a:rPr lang="id-ID" dirty="0" smtClean="0">
                <a:sym typeface="Wingdings" pitchFamily="2" charset="2"/>
              </a:rPr>
              <a:t>Antidepresan  fluoxetin sebagai pilihan utama, yang lainnya menggunakan amitriptilin dan moclobemide untuk intoleransi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Treatment Considerations: Treatment Principles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Mania </a:t>
            </a:r>
            <a:r>
              <a:rPr lang="id-ID" dirty="0" smtClean="0">
                <a:sym typeface="Wingdings" pitchFamily="2" charset="2"/>
              </a:rPr>
              <a:t> psikoterapi tidak efektif sampai secara terkontrol secara farmakologi</a:t>
            </a:r>
          </a:p>
          <a:p>
            <a:r>
              <a:rPr lang="id-ID" dirty="0" smtClean="0"/>
              <a:t>Terapi pada mania berfokus pada pencegahan kekambuhan </a:t>
            </a:r>
            <a:r>
              <a:rPr lang="id-ID" dirty="0" smtClean="0">
                <a:sym typeface="Wingdings" pitchFamily="2" charset="2"/>
              </a:rPr>
              <a:t> problem terhadap ketidakpatuhan terhadap pegobatan dan insight yang tidak baik</a:t>
            </a:r>
          </a:p>
          <a:p>
            <a:r>
              <a:rPr lang="id-ID" dirty="0" smtClean="0">
                <a:sym typeface="Wingdings" pitchFamily="2" charset="2"/>
              </a:rPr>
              <a:t>Pasien mania sering menyangkal  tema psikodinamik termasuk </a:t>
            </a:r>
            <a:r>
              <a:rPr lang="id-ID" i="1" dirty="0" smtClean="0">
                <a:sym typeface="Wingdings" pitchFamily="2" charset="2"/>
              </a:rPr>
              <a:t>splitting</a:t>
            </a:r>
            <a:r>
              <a:rPr lang="id-ID" dirty="0" smtClean="0">
                <a:sym typeface="Wingdings" pitchFamily="2" charset="2"/>
              </a:rPr>
              <a:t> atau </a:t>
            </a:r>
            <a:r>
              <a:rPr lang="id-ID" i="1" dirty="0" smtClean="0">
                <a:sym typeface="Wingdings" pitchFamily="2" charset="2"/>
              </a:rPr>
              <a:t>psychic discontinuity</a:t>
            </a:r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Depresi </a:t>
            </a:r>
            <a:r>
              <a:rPr lang="id-ID" dirty="0" smtClean="0">
                <a:sym typeface="Wingdings" pitchFamily="2" charset="2"/>
              </a:rPr>
              <a:t> awalnya keluarga dan terapis pemula  fokus kepada hal positif</a:t>
            </a:r>
          </a:p>
          <a:p>
            <a:r>
              <a:rPr lang="id-ID" dirty="0" smtClean="0">
                <a:sym typeface="Wingdings" pitchFamily="2" charset="2"/>
              </a:rPr>
              <a:t>“Sebenarnya tidak ada alasan untuk menjadi depresi – Kamu memiliki banyak kelebihan” atau “Kenapa kamu harus bunuh diri? Banyak alasan untuk tetap hidup”  komentar “</a:t>
            </a:r>
            <a:r>
              <a:rPr lang="id-ID" i="1" dirty="0" smtClean="0">
                <a:sym typeface="Wingdings" pitchFamily="2" charset="2"/>
              </a:rPr>
              <a:t>cheerleading</a:t>
            </a:r>
            <a:r>
              <a:rPr lang="id-ID" dirty="0" smtClean="0">
                <a:sym typeface="Wingdings" pitchFamily="2" charset="2"/>
              </a:rPr>
              <a:t>”  dapat membuat pasien salah mengerti dan dapat membuat pasien menjadi lebih kesepian, merasa tidak dimengerti, dan meningkatkan bunuh diri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Pendahuluan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Pendekatan secara psikodinamik untuk memahami depresi </a:t>
            </a:r>
            <a:r>
              <a:rPr lang="id-ID" dirty="0" smtClean="0">
                <a:sym typeface="Wingdings" pitchFamily="2" charset="2"/>
              </a:rPr>
              <a:t> berkaitan dengan faktor  genetik dan biologi</a:t>
            </a:r>
          </a:p>
          <a:p>
            <a:r>
              <a:rPr lang="id-ID" dirty="0" smtClean="0">
                <a:sym typeface="Wingdings" pitchFamily="2" charset="2"/>
              </a:rPr>
              <a:t>Nameroff (2003)  Unipolar depresi </a:t>
            </a:r>
            <a:endParaRPr lang="id-ID" dirty="0"/>
          </a:p>
        </p:txBody>
      </p:sp>
      <p:sp>
        <p:nvSpPr>
          <p:cNvPr id="4" name="Oval 3"/>
          <p:cNvSpPr/>
          <p:nvPr/>
        </p:nvSpPr>
        <p:spPr>
          <a:xfrm>
            <a:off x="2428860" y="4143380"/>
            <a:ext cx="421484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3000364" y="4500570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40% genetik</a:t>
            </a:r>
            <a:endParaRPr lang="id-ID" dirty="0"/>
          </a:p>
        </p:txBody>
      </p:sp>
      <p:sp>
        <p:nvSpPr>
          <p:cNvPr id="7" name="TextBox 6"/>
          <p:cNvSpPr txBox="1"/>
          <p:nvPr/>
        </p:nvSpPr>
        <p:spPr>
          <a:xfrm>
            <a:off x="4714876" y="4500570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60% lingkungan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Interpretasi yang terlalu dini “Kamu sebenarnya tidak depresi, hanya terlihat marah” </a:t>
            </a:r>
            <a:r>
              <a:rPr lang="id-ID" dirty="0" smtClean="0">
                <a:sym typeface="Wingdings" pitchFamily="2" charset="2"/>
              </a:rPr>
              <a:t> mengekspresikan tidak empati</a:t>
            </a:r>
          </a:p>
          <a:p>
            <a:r>
              <a:rPr lang="id-ID" dirty="0" smtClean="0">
                <a:sym typeface="Wingdings" pitchFamily="2" charset="2"/>
              </a:rPr>
              <a:t>Terapis psikodinamik harus hati-hati dalam mengevaluasi stresor yang menjadi pemicu depresi</a:t>
            </a:r>
          </a:p>
          <a:p>
            <a:r>
              <a:rPr lang="id-ID" dirty="0" smtClean="0">
                <a:sym typeface="Wingdings" pitchFamily="2" charset="2"/>
              </a:rPr>
              <a:t>Apakah stresor termasuk penghinaan atau kehilangan?</a:t>
            </a:r>
          </a:p>
          <a:p>
            <a:r>
              <a:rPr lang="id-ID" dirty="0" smtClean="0">
                <a:sym typeface="Wingdings" pitchFamily="2" charset="2"/>
              </a:rPr>
              <a:t>Apakah membagkitkan kembali kehilangan dan trauma masa kanak?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Pusat pendekatan psikodinamik terhadap pasien depresi </a:t>
            </a:r>
            <a:r>
              <a:rPr lang="id-ID" dirty="0" smtClean="0">
                <a:sym typeface="Wingdings" pitchFamily="2" charset="2"/>
              </a:rPr>
              <a:t> terciptanya makna interpersonal dan konteks dari depresinya</a:t>
            </a:r>
          </a:p>
          <a:p>
            <a:r>
              <a:rPr lang="id-ID" dirty="0" smtClean="0">
                <a:sym typeface="Wingdings" pitchFamily="2" charset="2"/>
              </a:rPr>
              <a:t>Pasien depresi menggambarkan depresi dan bunuh dirinya sebagai suatu keadaan vakum, dimana tidak ada seorangpun yang dapat disalahkan selain dirinya</a:t>
            </a:r>
          </a:p>
          <a:p>
            <a:r>
              <a:rPr lang="id-ID" dirty="0" smtClean="0">
                <a:sym typeface="Wingdings" pitchFamily="2" charset="2"/>
              </a:rPr>
              <a:t>Perhatian khusus terhadap transferensi dan kontratransferensi  melepaskan resistensi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Indikasi &amp; Kontraindikasi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</a:t>
            </a:r>
            <a:r>
              <a:rPr lang="en-US" dirty="0" err="1" smtClean="0"/>
              <a:t>asien</a:t>
            </a:r>
            <a:r>
              <a:rPr lang="en-US" dirty="0" smtClean="0"/>
              <a:t> </a:t>
            </a:r>
            <a:r>
              <a:rPr lang="en-US" dirty="0" err="1" smtClean="0"/>
              <a:t>depresi</a:t>
            </a:r>
            <a:r>
              <a:rPr lang="en-US" dirty="0" smtClean="0"/>
              <a:t>/</a:t>
            </a:r>
            <a:r>
              <a:rPr lang="en-US" dirty="0" err="1" smtClean="0"/>
              <a:t>distimia</a:t>
            </a:r>
            <a:r>
              <a:rPr lang="id-ID" dirty="0" smtClean="0"/>
              <a:t>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en-US" dirty="0" err="1" smtClean="0"/>
              <a:t>kombinasi</a:t>
            </a:r>
            <a:r>
              <a:rPr lang="en-US" dirty="0" smtClean="0"/>
              <a:t> </a:t>
            </a:r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medikasi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efek</a:t>
            </a:r>
            <a:r>
              <a:rPr lang="en-US" dirty="0" smtClean="0"/>
              <a:t> optimal</a:t>
            </a:r>
            <a:endParaRPr lang="id-ID" dirty="0" smtClean="0"/>
          </a:p>
          <a:p>
            <a:r>
              <a:rPr lang="id-ID" dirty="0" smtClean="0"/>
              <a:t>Nemeroff (1998b) </a:t>
            </a:r>
            <a:r>
              <a:rPr lang="id-ID" dirty="0" smtClean="0">
                <a:sym typeface="Wingdings" pitchFamily="2" charset="2"/>
              </a:rPr>
              <a:t> 65% depresi berespon terhadap antidepresan tunggal (50% penurunan gejala, 30% kembali ke normal)</a:t>
            </a:r>
          </a:p>
          <a:p>
            <a:r>
              <a:rPr lang="id-ID" dirty="0" smtClean="0">
                <a:sym typeface="Wingdings" pitchFamily="2" charset="2"/>
              </a:rPr>
              <a:t>Thase et al (1997)  kombinasi antara psikoterapi dan medikasi memberikan hasil yang bermakna</a:t>
            </a:r>
          </a:p>
          <a:p>
            <a:pPr>
              <a:buNone/>
            </a:pP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Pasien depresi sering menolak minum obat karena merasa tidak layak </a:t>
            </a:r>
            <a:r>
              <a:rPr lang="id-ID" dirty="0" smtClean="0">
                <a:sym typeface="Wingdings" pitchFamily="2" charset="2"/>
              </a:rPr>
              <a:t> pendekatan psikodinamik penting untuk melihat pentingnya obat dan alasan pasien menolak obat (apakah ada efek samping?)</a:t>
            </a:r>
          </a:p>
          <a:p>
            <a:r>
              <a:rPr lang="id-ID" i="1" dirty="0" smtClean="0">
                <a:sym typeface="Wingdings" pitchFamily="2" charset="2"/>
              </a:rPr>
              <a:t>Long-term psychodinamic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en-US" dirty="0" err="1" smtClean="0"/>
              <a:t>diindikasikan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gagal</a:t>
            </a:r>
            <a:r>
              <a:rPr lang="en-US" dirty="0" smtClean="0"/>
              <a:t> dg </a:t>
            </a:r>
            <a:r>
              <a:rPr lang="en-US" dirty="0" err="1" smtClean="0"/>
              <a:t>medikasi</a:t>
            </a:r>
            <a:r>
              <a:rPr lang="en-US" dirty="0" smtClean="0"/>
              <a:t> multiple </a:t>
            </a:r>
            <a:r>
              <a:rPr lang="en-US" dirty="0" err="1" smtClean="0"/>
              <a:t>dan</a:t>
            </a:r>
            <a:r>
              <a:rPr lang="en-US" dirty="0" smtClean="0"/>
              <a:t>/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smtClean="0"/>
              <a:t>brief therapies.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Treatment of the Suicidal Patient 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Terapis yang kehilangan pasien akibat bunuh diri </a:t>
            </a:r>
            <a:r>
              <a:rPr lang="id-ID" dirty="0" smtClean="0">
                <a:sym typeface="Wingdings" pitchFamily="2" charset="2"/>
              </a:rPr>
              <a:t> stres yang dialami setara dengan kematian orang tua</a:t>
            </a:r>
            <a:endParaRPr lang="id-ID" dirty="0" smtClean="0"/>
          </a:p>
          <a:p>
            <a:r>
              <a:rPr lang="en-US" dirty="0" smtClean="0"/>
              <a:t>4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berkontribusi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stres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Gagal</a:t>
            </a:r>
            <a:r>
              <a:rPr lang="en-US" dirty="0" smtClean="0"/>
              <a:t> </a:t>
            </a:r>
            <a:r>
              <a:rPr lang="en-US" dirty="0" err="1" smtClean="0"/>
              <a:t>merawat</a:t>
            </a:r>
            <a:r>
              <a:rPr lang="en-US" dirty="0" smtClean="0"/>
              <a:t> </a:t>
            </a:r>
            <a:r>
              <a:rPr lang="en-US" dirty="0" err="1" smtClean="0"/>
              <a:t>inap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y</a:t>
            </a:r>
            <a:r>
              <a:rPr lang="id-ID" dirty="0" smtClean="0"/>
              <a:t>an</a:t>
            </a:r>
            <a:r>
              <a:rPr lang="en-US" dirty="0" smtClean="0"/>
              <a:t>g </a:t>
            </a:r>
            <a:r>
              <a:rPr lang="en-US" dirty="0" err="1" smtClean="0"/>
              <a:t>akhirnya</a:t>
            </a:r>
            <a:r>
              <a:rPr lang="en-US" dirty="0" smtClean="0"/>
              <a:t> </a:t>
            </a:r>
            <a:r>
              <a:rPr lang="id-ID" dirty="0" smtClean="0"/>
              <a:t>bunuh diri</a:t>
            </a:r>
            <a:endParaRPr lang="en-US" dirty="0" smtClean="0"/>
          </a:p>
          <a:p>
            <a:pPr lvl="1"/>
            <a:r>
              <a:rPr lang="en-US" dirty="0" err="1" smtClean="0"/>
              <a:t>Merasa</a:t>
            </a:r>
            <a:r>
              <a:rPr lang="en-US" dirty="0" smtClean="0"/>
              <a:t> </a:t>
            </a:r>
            <a:r>
              <a:rPr lang="en-US" dirty="0" err="1" smtClean="0"/>
              <a:t>berkontribusi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kematian</a:t>
            </a:r>
            <a:r>
              <a:rPr lang="en-US" dirty="0" smtClean="0"/>
              <a:t> </a:t>
            </a:r>
            <a:r>
              <a:rPr lang="id-ID" dirty="0" smtClean="0"/>
              <a:t>akibat bunuh diri karena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endParaRPr lang="en-US" dirty="0" smtClean="0"/>
          </a:p>
          <a:p>
            <a:pPr lvl="1"/>
            <a:r>
              <a:rPr lang="en-US" dirty="0" err="1" smtClean="0"/>
              <a:t>Menerima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negatif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institusi</a:t>
            </a:r>
            <a:r>
              <a:rPr lang="en-US" dirty="0" smtClean="0"/>
              <a:t> </a:t>
            </a:r>
            <a:r>
              <a:rPr lang="en-US" dirty="0" err="1" smtClean="0"/>
              <a:t>tempatnya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endParaRPr lang="en-US" dirty="0" smtClean="0"/>
          </a:p>
          <a:p>
            <a:pPr lvl="1"/>
            <a:r>
              <a:rPr lang="en-US" dirty="0" err="1" smtClean="0"/>
              <a:t>Takut</a:t>
            </a:r>
            <a:r>
              <a:rPr lang="en-US" dirty="0" smtClean="0"/>
              <a:t> </a:t>
            </a:r>
            <a:r>
              <a:rPr lang="en-US" dirty="0" err="1" smtClean="0"/>
              <a:t>dituntut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</a:t>
            </a:r>
            <a:r>
              <a:rPr lang="en-US" dirty="0" err="1" smtClean="0"/>
              <a:t>asien</a:t>
            </a:r>
            <a:r>
              <a:rPr lang="en-US" dirty="0" smtClean="0"/>
              <a:t> y</a:t>
            </a:r>
            <a:r>
              <a:rPr lang="id-ID" dirty="0" smtClean="0"/>
              <a:t>an</a:t>
            </a:r>
            <a:r>
              <a:rPr lang="en-US" dirty="0" smtClean="0"/>
              <a:t>g </a:t>
            </a:r>
            <a:r>
              <a:rPr lang="id-ID" dirty="0" smtClean="0"/>
              <a:t>memiliki keingian</a:t>
            </a:r>
            <a:r>
              <a:rPr lang="en-US" dirty="0" smtClean="0"/>
              <a:t> </a:t>
            </a:r>
            <a:r>
              <a:rPr lang="en-US" dirty="0" err="1" smtClean="0"/>
              <a:t>bunuh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id-ID" dirty="0" smtClean="0"/>
              <a:t>yang kuat, </a:t>
            </a:r>
            <a:r>
              <a:rPr lang="en-US" dirty="0" err="1" smtClean="0"/>
              <a:t>pasti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id-ID" dirty="0" smtClean="0"/>
              <a:t>bunuh diri</a:t>
            </a:r>
            <a:r>
              <a:rPr lang="en-US" dirty="0" smtClean="0"/>
              <a:t>.</a:t>
            </a:r>
          </a:p>
          <a:p>
            <a:r>
              <a:rPr lang="id-ID" dirty="0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menekankan</a:t>
            </a:r>
            <a:r>
              <a:rPr lang="en-US" dirty="0" smtClean="0"/>
              <a:t> </a:t>
            </a:r>
            <a:r>
              <a:rPr lang="id-ID" dirty="0" smtClean="0">
                <a:sym typeface="Wingdings" pitchFamily="2" charset="2"/>
              </a:rPr>
              <a:t> pasien </a:t>
            </a:r>
            <a:r>
              <a:rPr lang="en-US" dirty="0" smtClean="0"/>
              <a:t> </a:t>
            </a:r>
            <a:r>
              <a:rPr lang="id-ID" dirty="0" smtClean="0"/>
              <a:t>ber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impuls</a:t>
            </a:r>
            <a:r>
              <a:rPr lang="en-US" dirty="0" smtClean="0"/>
              <a:t> </a:t>
            </a:r>
            <a:r>
              <a:rPr lang="en-US" dirty="0" err="1" smtClean="0"/>
              <a:t>bunuh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t</a:t>
            </a:r>
            <a:r>
              <a:rPr lang="id-ID" dirty="0" smtClean="0"/>
              <a:t>er</a:t>
            </a:r>
            <a:r>
              <a:rPr lang="en-US" dirty="0" smtClean="0"/>
              <a:t>s</a:t>
            </a:r>
            <a:r>
              <a:rPr lang="id-ID" dirty="0" smtClean="0"/>
              <a:t>e</a:t>
            </a:r>
            <a:r>
              <a:rPr lang="en-US" dirty="0" smtClean="0"/>
              <a:t>b</a:t>
            </a:r>
            <a:r>
              <a:rPr lang="id-ID" dirty="0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verbal,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denga</a:t>
            </a:r>
            <a:r>
              <a:rPr lang="id-ID" dirty="0" smtClean="0"/>
              <a:t>n melaksanakannya</a:t>
            </a:r>
            <a:endParaRPr lang="en-US" dirty="0" smtClean="0"/>
          </a:p>
          <a:p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Sarana</a:t>
            </a:r>
            <a:r>
              <a:rPr lang="en-US" dirty="0" smtClean="0"/>
              <a:t> primer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menilai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bunuh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id-ID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komunikasi</a:t>
            </a:r>
            <a:r>
              <a:rPr lang="en-US" dirty="0" smtClean="0"/>
              <a:t> verbal </a:t>
            </a:r>
            <a:r>
              <a:rPr lang="id-ID" dirty="0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niat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bunuh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endParaRPr lang="en-US" dirty="0" smtClean="0"/>
          </a:p>
          <a:p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depresi</a:t>
            </a:r>
            <a:r>
              <a:rPr lang="en-US" dirty="0" smtClean="0"/>
              <a:t> d</a:t>
            </a:r>
            <a:r>
              <a:rPr lang="id-ID" dirty="0" smtClean="0"/>
              <a:t>engan</a:t>
            </a:r>
            <a:r>
              <a:rPr lang="en-US" dirty="0" smtClean="0"/>
              <a:t> </a:t>
            </a:r>
            <a:r>
              <a:rPr lang="id-ID" dirty="0" smtClean="0"/>
              <a:t>bunuh diri</a:t>
            </a:r>
            <a:r>
              <a:rPr lang="en-US" dirty="0" smtClean="0"/>
              <a:t> : </a:t>
            </a:r>
            <a:r>
              <a:rPr lang="en-US" dirty="0" err="1" smtClean="0"/>
              <a:t>farmakoterapi</a:t>
            </a:r>
            <a:r>
              <a:rPr lang="en-US" dirty="0" smtClean="0"/>
              <a:t> + ECT</a:t>
            </a:r>
          </a:p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rencana</a:t>
            </a:r>
            <a:r>
              <a:rPr lang="en-US" dirty="0" smtClean="0"/>
              <a:t> y</a:t>
            </a:r>
            <a:r>
              <a:rPr lang="id-ID" dirty="0" smtClean="0"/>
              <a:t>an</a:t>
            </a:r>
            <a:r>
              <a:rPr lang="en-US" dirty="0" smtClean="0"/>
              <a:t>g </a:t>
            </a:r>
            <a:r>
              <a:rPr lang="en-US" dirty="0" err="1" smtClean="0"/>
              <a:t>definitif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tampaknya</a:t>
            </a:r>
            <a:r>
              <a:rPr lang="en-US" dirty="0" smtClean="0"/>
              <a:t> </a:t>
            </a:r>
            <a:r>
              <a:rPr lang="en-US" dirty="0" err="1" smtClean="0"/>
              <a:t>berniat</a:t>
            </a:r>
            <a:r>
              <a:rPr lang="en-US" dirty="0" smtClean="0"/>
              <a:t> </a:t>
            </a:r>
            <a:r>
              <a:rPr lang="en-US" dirty="0" err="1" smtClean="0"/>
              <a:t>melakukannya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rawat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inap</a:t>
            </a:r>
            <a:r>
              <a:rPr lang="en-US" dirty="0" smtClean="0">
                <a:sym typeface="Wingdings" pitchFamily="2" charset="2"/>
              </a:rPr>
              <a:t>!</a:t>
            </a:r>
          </a:p>
          <a:p>
            <a:r>
              <a:rPr lang="en-US" dirty="0" err="1" smtClean="0">
                <a:sym typeface="Wingdings" pitchFamily="2" charset="2"/>
              </a:rPr>
              <a:t>Jika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risiko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perlu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keterlibatan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keluarga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terdekat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Jika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anxietas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panik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benzodiazepin</a:t>
            </a:r>
            <a:endParaRPr lang="en-US" dirty="0" smtClean="0"/>
          </a:p>
          <a:p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penting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mengerti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mengapa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ingin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meninggal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harap</a:t>
            </a:r>
            <a:r>
              <a:rPr lang="id-ID" dirty="0" smtClean="0">
                <a:sym typeface="Wingdings" pitchFamily="2" charset="2"/>
              </a:rPr>
              <a:t>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id-ID" dirty="0" smtClean="0">
                <a:sym typeface="Wingdings" pitchFamily="2" charset="2"/>
              </a:rPr>
              <a:t>yang </a:t>
            </a:r>
            <a:r>
              <a:rPr lang="en-US" dirty="0" err="1" smtClean="0">
                <a:sym typeface="Wingdings" pitchFamily="2" charset="2"/>
              </a:rPr>
              <a:t>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terjadi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setelah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meninggal</a:t>
            </a:r>
            <a:endParaRPr lang="en-US" dirty="0" smtClean="0">
              <a:sym typeface="Wingdings" pitchFamily="2" charset="2"/>
            </a:endParaRPr>
          </a:p>
          <a:p>
            <a:r>
              <a:rPr lang="id-ID" dirty="0" smtClean="0">
                <a:sym typeface="Wingdings" pitchFamily="2" charset="2"/>
              </a:rPr>
              <a:t>Bunuh diri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id-ID" dirty="0" smtClean="0"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keinginan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diperhatikan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dicintai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ibu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r>
              <a:rPr lang="id-ID" dirty="0" smtClean="0">
                <a:sym typeface="Wingdings" pitchFamily="2" charset="2"/>
              </a:rPr>
              <a:t>T</a:t>
            </a:r>
            <a:r>
              <a:rPr lang="en-US" dirty="0" err="1" smtClean="0">
                <a:sym typeface="Wingdings" pitchFamily="2" charset="2"/>
              </a:rPr>
              <a:t>erapis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id-ID" dirty="0" smtClean="0"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memenuhi</a:t>
            </a:r>
            <a:r>
              <a:rPr lang="id-ID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kebutuhan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fantasi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d</a:t>
            </a:r>
            <a:r>
              <a:rPr lang="id-ID" dirty="0" smtClean="0">
                <a:sym typeface="Wingdings" pitchFamily="2" charset="2"/>
              </a:rPr>
              <a:t>en</a:t>
            </a:r>
            <a:r>
              <a:rPr lang="en-US" dirty="0" smtClean="0">
                <a:sym typeface="Wingdings" pitchFamily="2" charset="2"/>
              </a:rPr>
              <a:t>g</a:t>
            </a:r>
            <a:r>
              <a:rPr lang="id-ID" dirty="0" smtClean="0">
                <a:sym typeface="Wingdings" pitchFamily="2" charset="2"/>
              </a:rPr>
              <a:t>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menerima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telepon</a:t>
            </a:r>
            <a:r>
              <a:rPr lang="en-US" dirty="0" smtClean="0">
                <a:sym typeface="Wingdings" pitchFamily="2" charset="2"/>
              </a:rPr>
              <a:t> 24jam, </a:t>
            </a:r>
            <a:r>
              <a:rPr lang="en-US" dirty="0" err="1" smtClean="0">
                <a:sym typeface="Wingdings" pitchFamily="2" charset="2"/>
              </a:rPr>
              <a:t>bisa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berkonsultasi</a:t>
            </a:r>
            <a:r>
              <a:rPr lang="en-US" dirty="0" smtClean="0">
                <a:sym typeface="Wingdings" pitchFamily="2" charset="2"/>
              </a:rPr>
              <a:t> 7 </a:t>
            </a:r>
            <a:r>
              <a:rPr lang="en-US" dirty="0" err="1" smtClean="0">
                <a:sym typeface="Wingdings" pitchFamily="2" charset="2"/>
              </a:rPr>
              <a:t>hari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seminggu</a:t>
            </a:r>
            <a:r>
              <a:rPr lang="en-US" dirty="0" smtClean="0">
                <a:sym typeface="Wingdings" pitchFamily="2" charset="2"/>
              </a:rPr>
              <a:t> </a:t>
            </a:r>
            <a:endParaRPr lang="id-ID" dirty="0" smtClean="0">
              <a:sym typeface="Wingdings" pitchFamily="2" charset="2"/>
            </a:endParaRPr>
          </a:p>
          <a:p>
            <a:r>
              <a:rPr lang="id-ID" dirty="0" smtClean="0">
                <a:sym typeface="Wingdings" pitchFamily="2" charset="2"/>
              </a:rPr>
              <a:t>T</a:t>
            </a:r>
            <a:r>
              <a:rPr lang="en-US" dirty="0" err="1" smtClean="0">
                <a:sym typeface="Wingdings" pitchFamily="2" charset="2"/>
              </a:rPr>
              <a:t>erapis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mungkin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mempertahankan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ilusi</a:t>
            </a:r>
            <a:r>
              <a:rPr lang="en-US" dirty="0" smtClean="0">
                <a:sym typeface="Wingdings" pitchFamily="2" charset="2"/>
              </a:rPr>
              <a:t> t</a:t>
            </a:r>
            <a:r>
              <a:rPr lang="id-ID" dirty="0" smtClean="0">
                <a:sym typeface="Wingdings" pitchFamily="2" charset="2"/>
              </a:rPr>
              <a:t>er</a:t>
            </a:r>
            <a:r>
              <a:rPr lang="en-US" dirty="0" smtClean="0">
                <a:sym typeface="Wingdings" pitchFamily="2" charset="2"/>
              </a:rPr>
              <a:t>s</a:t>
            </a:r>
            <a:r>
              <a:rPr lang="id-ID" dirty="0" smtClean="0">
                <a:sym typeface="Wingdings" pitchFamily="2" charset="2"/>
              </a:rPr>
              <a:t>e</a:t>
            </a:r>
            <a:r>
              <a:rPr lang="en-US" dirty="0" smtClean="0">
                <a:sym typeface="Wingdings" pitchFamily="2" charset="2"/>
              </a:rPr>
              <a:t>b</a:t>
            </a:r>
            <a:r>
              <a:rPr lang="id-ID" dirty="0" smtClean="0">
                <a:sym typeface="Wingdings" pitchFamily="2" charset="2"/>
              </a:rPr>
              <a:t>ut</a:t>
            </a:r>
            <a:r>
              <a:rPr lang="en-US" dirty="0" smtClean="0">
                <a:sym typeface="Wingdings" pitchFamily="2" charset="2"/>
              </a:rPr>
              <a:t> </a:t>
            </a:r>
            <a:r>
              <a:rPr lang="id-ID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memicu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kekecewaan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id-ID" dirty="0" smtClean="0">
                <a:sym typeface="Wingdings" pitchFamily="2" charset="2"/>
              </a:rPr>
              <a:t> meningkatkan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risiko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id-ID" dirty="0" smtClean="0">
                <a:sym typeface="Wingdings" pitchFamily="2" charset="2"/>
              </a:rPr>
              <a:t>bunuh diri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Perbedaan</a:t>
            </a:r>
            <a:r>
              <a:rPr lang="en-US" dirty="0" smtClean="0"/>
              <a:t> treatment </a:t>
            </a:r>
            <a:r>
              <a:rPr lang="en-US" dirty="0" err="1" smtClean="0"/>
              <a:t>dan</a:t>
            </a:r>
            <a:r>
              <a:rPr lang="en-US" dirty="0" smtClean="0"/>
              <a:t> management :</a:t>
            </a:r>
          </a:p>
          <a:p>
            <a:r>
              <a:rPr lang="en-US" dirty="0" smtClean="0"/>
              <a:t>Treatment : </a:t>
            </a:r>
          </a:p>
          <a:p>
            <a:pPr lvl="1"/>
            <a:r>
              <a:rPr lang="en-US" dirty="0" err="1" smtClean="0"/>
              <a:t>Medikasi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psikoterapeutik</a:t>
            </a:r>
            <a:endParaRPr lang="en-US" dirty="0" smtClean="0"/>
          </a:p>
          <a:p>
            <a:r>
              <a:rPr lang="en-US" dirty="0" smtClean="0"/>
              <a:t>Management : </a:t>
            </a:r>
          </a:p>
          <a:p>
            <a:pPr lvl="1"/>
            <a:r>
              <a:rPr lang="en-US" dirty="0" err="1" smtClean="0"/>
              <a:t>Observasi</a:t>
            </a:r>
            <a:r>
              <a:rPr lang="en-US" dirty="0" smtClean="0"/>
              <a:t> </a:t>
            </a:r>
            <a:r>
              <a:rPr lang="en-US" dirty="0" err="1" smtClean="0"/>
              <a:t>berkelanjutan</a:t>
            </a:r>
            <a:endParaRPr lang="en-US" dirty="0" smtClean="0"/>
          </a:p>
          <a:p>
            <a:pPr lvl="1"/>
            <a:r>
              <a:rPr lang="en-US" i="1" dirty="0" smtClean="0"/>
              <a:t>Physical restraint</a:t>
            </a:r>
          </a:p>
          <a:p>
            <a:pPr lvl="1"/>
            <a:r>
              <a:rPr lang="en-US" dirty="0" err="1" smtClean="0"/>
              <a:t>Memindahkan</a:t>
            </a:r>
            <a:r>
              <a:rPr lang="en-US" dirty="0" smtClean="0"/>
              <a:t> </a:t>
            </a:r>
            <a:r>
              <a:rPr lang="en-US" dirty="0" err="1" smtClean="0"/>
              <a:t>benda</a:t>
            </a:r>
            <a:r>
              <a:rPr lang="id-ID" dirty="0" smtClean="0"/>
              <a:t>-benda</a:t>
            </a:r>
            <a:r>
              <a:rPr lang="en-US" dirty="0" smtClean="0"/>
              <a:t> </a:t>
            </a:r>
            <a:r>
              <a:rPr lang="en-US" dirty="0" err="1" smtClean="0"/>
              <a:t>tajam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Psikoterapis</a:t>
            </a:r>
            <a:r>
              <a:rPr lang="en-US" dirty="0" smtClean="0"/>
              <a:t> </a:t>
            </a:r>
            <a:r>
              <a:rPr lang="id-ID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me</a:t>
            </a:r>
            <a:r>
              <a:rPr lang="id-ID" dirty="0" smtClean="0"/>
              <a:t>lihat</a:t>
            </a:r>
            <a:r>
              <a:rPr lang="en-US" dirty="0" smtClean="0"/>
              <a:t> </a:t>
            </a:r>
            <a:r>
              <a:rPr lang="en-US" dirty="0" err="1" smtClean="0"/>
              <a:t>ideologi</a:t>
            </a:r>
            <a:r>
              <a:rPr lang="en-US" dirty="0" smtClean="0"/>
              <a:t> </a:t>
            </a:r>
            <a:r>
              <a:rPr lang="en-US" dirty="0" err="1" smtClean="0"/>
              <a:t>dominan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fantasi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y</a:t>
            </a:r>
            <a:r>
              <a:rPr lang="id-ID" dirty="0" smtClean="0"/>
              <a:t>an</a:t>
            </a:r>
            <a:r>
              <a:rPr lang="en-US" dirty="0" smtClean="0"/>
              <a:t>g </a:t>
            </a:r>
            <a:r>
              <a:rPr lang="en-US" dirty="0" err="1" smtClean="0"/>
              <a:t>kaku</a:t>
            </a:r>
            <a:endParaRPr lang="en-US" dirty="0" smtClean="0"/>
          </a:p>
          <a:p>
            <a:r>
              <a:rPr lang="id-ID" dirty="0" smtClean="0"/>
              <a:t>K</a:t>
            </a:r>
            <a:r>
              <a:rPr lang="en-US" dirty="0" err="1" smtClean="0"/>
              <a:t>esenjangan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realita</a:t>
            </a:r>
            <a:r>
              <a:rPr lang="en-US" dirty="0" smtClean="0"/>
              <a:t> d</a:t>
            </a:r>
            <a:r>
              <a:rPr lang="id-ID" dirty="0" smtClean="0"/>
              <a:t>en</a:t>
            </a:r>
            <a:r>
              <a:rPr lang="en-US" dirty="0" smtClean="0"/>
              <a:t>g</a:t>
            </a:r>
            <a:r>
              <a:rPr lang="id-ID" dirty="0" smtClean="0"/>
              <a:t>an</a:t>
            </a:r>
            <a:r>
              <a:rPr lang="en-US" dirty="0" smtClean="0"/>
              <a:t> </a:t>
            </a:r>
            <a:r>
              <a:rPr lang="en-US" dirty="0" err="1" smtClean="0"/>
              <a:t>pandangan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seharusnya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 smtClean="0">
                <a:sym typeface="Wingdings" pitchFamily="2" charset="2"/>
              </a:rPr>
              <a:t>tugas terapis </a:t>
            </a:r>
            <a:r>
              <a:rPr lang="en-US" dirty="0" err="1" smtClean="0">
                <a:sym typeface="Wingdings" pitchFamily="2" charset="2"/>
              </a:rPr>
              <a:t>membantu</a:t>
            </a:r>
            <a:r>
              <a:rPr lang="id-ID" dirty="0" smtClean="0">
                <a:sym typeface="Wingdings" pitchFamily="2" charset="2"/>
              </a:rPr>
              <a:t>nya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impian</a:t>
            </a:r>
            <a:r>
              <a:rPr lang="en-US" dirty="0" smtClean="0">
                <a:sym typeface="Wingdings" pitchFamily="2" charset="2"/>
              </a:rPr>
              <a:t> y</a:t>
            </a:r>
            <a:r>
              <a:rPr lang="id-ID" dirty="0" smtClean="0">
                <a:sym typeface="Wingdings" pitchFamily="2" charset="2"/>
              </a:rPr>
              <a:t>an</a:t>
            </a:r>
            <a:r>
              <a:rPr lang="en-US" dirty="0" smtClean="0">
                <a:sym typeface="Wingdings" pitchFamily="2" charset="2"/>
              </a:rPr>
              <a:t>g </a:t>
            </a:r>
            <a:r>
              <a:rPr lang="en-US" dirty="0" err="1" smtClean="0">
                <a:sym typeface="Wingdings" pitchFamily="2" charset="2"/>
              </a:rPr>
              <a:t>hilang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dipindahkan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impian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baru</a:t>
            </a:r>
            <a:r>
              <a:rPr lang="en-US" dirty="0" smtClean="0">
                <a:sym typeface="Wingdings" pitchFamily="2" charset="2"/>
              </a:rPr>
              <a:t> y</a:t>
            </a:r>
            <a:r>
              <a:rPr lang="id-ID" dirty="0" smtClean="0">
                <a:sym typeface="Wingdings" pitchFamily="2" charset="2"/>
              </a:rPr>
              <a:t>an</a:t>
            </a:r>
            <a:r>
              <a:rPr lang="en-US" dirty="0" smtClean="0">
                <a:sym typeface="Wingdings" pitchFamily="2" charset="2"/>
              </a:rPr>
              <a:t>g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realistis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571612"/>
            <a:ext cx="8153400" cy="4495800"/>
          </a:xfrm>
        </p:spPr>
        <p:txBody>
          <a:bodyPr/>
          <a:lstStyle/>
          <a:p>
            <a:r>
              <a:rPr lang="id-ID" dirty="0" smtClean="0"/>
              <a:t>Faktor lain yang juga berperan terhadap terjadinya gangguan ini </a:t>
            </a:r>
            <a:r>
              <a:rPr lang="id-ID" dirty="0" smtClean="0">
                <a:sym typeface="Wingdings" pitchFamily="2" charset="2"/>
              </a:rPr>
              <a:t> relasi interpersonal dan temperamen dengan karekteristik </a:t>
            </a:r>
            <a:r>
              <a:rPr lang="id-ID" i="1" dirty="0" smtClean="0">
                <a:sym typeface="Wingdings" pitchFamily="2" charset="2"/>
              </a:rPr>
              <a:t>neuroticism</a:t>
            </a:r>
          </a:p>
          <a:p>
            <a:r>
              <a:rPr lang="id-ID" dirty="0" smtClean="0">
                <a:sym typeface="Wingdings" pitchFamily="2" charset="2"/>
              </a:rPr>
              <a:t>Caspi et al (2003)  menemukan adanya suatu </a:t>
            </a:r>
            <a:r>
              <a:rPr lang="id-ID" i="1" dirty="0" smtClean="0">
                <a:sym typeface="Wingdings" pitchFamily="2" charset="2"/>
              </a:rPr>
              <a:t>functional polymorphism </a:t>
            </a:r>
            <a:r>
              <a:rPr lang="id-ID" dirty="0" smtClean="0">
                <a:sym typeface="Wingdings" pitchFamily="2" charset="2"/>
              </a:rPr>
              <a:t>dalam regio </a:t>
            </a:r>
            <a:r>
              <a:rPr lang="id-ID" i="1" dirty="0" smtClean="0">
                <a:sym typeface="Wingdings" pitchFamily="2" charset="2"/>
              </a:rPr>
              <a:t>promoter</a:t>
            </a:r>
            <a:r>
              <a:rPr lang="id-ID" dirty="0" smtClean="0">
                <a:sym typeface="Wingdings" pitchFamily="2" charset="2"/>
              </a:rPr>
              <a:t> dari gen transporter serotonin (5-HTT) sangat berpengaruh terhadap </a:t>
            </a:r>
            <a:r>
              <a:rPr lang="id-ID" i="1" dirty="0" smtClean="0">
                <a:sym typeface="Wingdings" pitchFamily="2" charset="2"/>
              </a:rPr>
              <a:t>stressful life event </a:t>
            </a:r>
            <a:r>
              <a:rPr lang="id-ID" dirty="0" smtClean="0">
                <a:sym typeface="Wingdings" pitchFamily="2" charset="2"/>
              </a:rPr>
              <a:t>pada depresi</a:t>
            </a:r>
            <a:endParaRPr lang="id-ID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d-ID" dirty="0" smtClean="0"/>
              <a:t>TERIMA </a:t>
            </a:r>
            <a:r>
              <a:rPr lang="id-ID" dirty="0" smtClean="0"/>
              <a:t>KASIH </a:t>
            </a:r>
            <a:br>
              <a:rPr lang="id-ID" dirty="0" smtClean="0"/>
            </a:br>
            <a:r>
              <a:rPr lang="id-ID" dirty="0" smtClean="0"/>
              <a:t>ATAS PERHATIANNYA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Stresor yang sangat berpengaruh adalah:</a:t>
            </a:r>
          </a:p>
          <a:p>
            <a:pPr>
              <a:buNone/>
            </a:pPr>
            <a:r>
              <a:rPr lang="id-ID" dirty="0" smtClean="0"/>
              <a:t>    - Kematian orang terdekat</a:t>
            </a:r>
          </a:p>
          <a:p>
            <a:pPr>
              <a:buNone/>
            </a:pPr>
            <a:r>
              <a:rPr lang="id-ID" dirty="0" smtClean="0"/>
              <a:t>    - Penyiksaan/pemerkosaan</a:t>
            </a:r>
          </a:p>
          <a:p>
            <a:pPr>
              <a:buNone/>
            </a:pPr>
            <a:r>
              <a:rPr lang="id-ID" dirty="0" smtClean="0"/>
              <a:t>    - Masalah perkawinan yang serius</a:t>
            </a:r>
          </a:p>
          <a:p>
            <a:pPr>
              <a:buNone/>
            </a:pPr>
            <a:r>
              <a:rPr lang="id-ID" dirty="0" smtClean="0"/>
              <a:t>    - Perceraian/putus hubungan</a:t>
            </a:r>
          </a:p>
          <a:p>
            <a:pPr>
              <a:buNone/>
            </a:pPr>
            <a:r>
              <a:rPr lang="id-ID" dirty="0" smtClean="0"/>
              <a:t>    - Pengalaman penganiayaan, penelantaran, </a:t>
            </a:r>
          </a:p>
          <a:p>
            <a:pPr>
              <a:buNone/>
            </a:pPr>
            <a:r>
              <a:rPr lang="id-ID" dirty="0" smtClean="0"/>
              <a:t>      perpisahan pada masa kanak 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Pada anak-anak yang terpapar penyiksaan, penelantaran,  perpisahan  </a:t>
            </a:r>
            <a:r>
              <a:rPr lang="id-ID" dirty="0" smtClean="0">
                <a:sym typeface="Wingdings" pitchFamily="2" charset="2"/>
              </a:rPr>
              <a:t> dapat terjadi suatu </a:t>
            </a:r>
            <a:r>
              <a:rPr lang="id-ID" i="1" dirty="0" smtClean="0">
                <a:sym typeface="Wingdings" pitchFamily="2" charset="2"/>
              </a:rPr>
              <a:t>neurobiological sensitivity </a:t>
            </a:r>
            <a:r>
              <a:rPr lang="id-ID" dirty="0" smtClean="0">
                <a:sym typeface="Wingdings" pitchFamily="2" charset="2"/>
              </a:rPr>
              <a:t>yang mempengaruhi respon individu terhadap kejadian dalam hidup  depresi mayor</a:t>
            </a:r>
          </a:p>
          <a:p>
            <a:r>
              <a:rPr lang="id-ID" dirty="0" smtClean="0">
                <a:sym typeface="Wingdings" pitchFamily="2" charset="2"/>
              </a:rPr>
              <a:t>Laki-laki rentan</a:t>
            </a:r>
            <a:r>
              <a:rPr lang="id-ID" i="1" dirty="0" smtClean="0">
                <a:sym typeface="Wingdings" pitchFamily="2" charset="2"/>
              </a:rPr>
              <a:t> </a:t>
            </a:r>
            <a:r>
              <a:rPr lang="id-ID" dirty="0" smtClean="0">
                <a:sym typeface="Wingdings" pitchFamily="2" charset="2"/>
              </a:rPr>
              <a:t>depresi oleh masalah perceraian dan pekerjaan</a:t>
            </a:r>
          </a:p>
          <a:p>
            <a:r>
              <a:rPr lang="id-ID" dirty="0" smtClean="0">
                <a:sym typeface="Wingdings" pitchFamily="2" charset="2"/>
              </a:rPr>
              <a:t>Wanita pada masalah terkait pertemuan dengan individu dalam </a:t>
            </a:r>
            <a:r>
              <a:rPr lang="id-ID" i="1" dirty="0" smtClean="0">
                <a:sym typeface="Wingdings" pitchFamily="2" charset="2"/>
              </a:rPr>
              <a:t>proximal network </a:t>
            </a:r>
            <a:r>
              <a:rPr lang="id-ID" dirty="0" smtClean="0">
                <a:sym typeface="Wingdings" pitchFamily="2" charset="2"/>
              </a:rPr>
              <a:t>nya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Trauma pada awal kehidupan </a:t>
            </a:r>
            <a:r>
              <a:rPr lang="id-ID" dirty="0" smtClean="0">
                <a:sym typeface="Wingdings" pitchFamily="2" charset="2"/>
              </a:rPr>
              <a:t> berkaitan erat dengan depresi  memperlihatkan adanya perubahan biologi yang permanen</a:t>
            </a:r>
          </a:p>
          <a:p>
            <a:r>
              <a:rPr lang="id-ID" dirty="0" smtClean="0">
                <a:sym typeface="Wingdings" pitchFamily="2" charset="2"/>
              </a:rPr>
              <a:t>Level </a:t>
            </a:r>
            <a:r>
              <a:rPr lang="id-ID" i="1" dirty="0" smtClean="0">
                <a:sym typeface="Wingdings" pitchFamily="2" charset="2"/>
              </a:rPr>
              <a:t>corticotropin-releasing factor </a:t>
            </a:r>
            <a:r>
              <a:rPr lang="id-ID" dirty="0" smtClean="0">
                <a:sym typeface="Wingdings" pitchFamily="2" charset="2"/>
              </a:rPr>
              <a:t>(CRF)  yang menginduksi pituitary untuk mengeluarkan adrenocorticotropic hormone (ACTH) yang secara konsisten meningkat pada depresi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Psychodinamic Understanding of Depression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Sejarah pendekatan psikoanalitik/psikodinamik terhadap depresi diawali oleh Freud dalam “Mourning and Melancholia” (1917/1963)</a:t>
            </a:r>
          </a:p>
          <a:p>
            <a:r>
              <a:rPr lang="id-ID" dirty="0" smtClean="0"/>
              <a:t>Yang menjadi fokus oleh Freud </a:t>
            </a:r>
            <a:r>
              <a:rPr lang="id-ID" dirty="0" smtClean="0">
                <a:sym typeface="Wingdings" pitchFamily="2" charset="2"/>
              </a:rPr>
              <a:t> adanya kehilangan pada masa kanak menyebabkan kerentanan terjadinya depresi pada masa dewasa</a:t>
            </a:r>
          </a:p>
          <a:p>
            <a:r>
              <a:rPr lang="id-ID" dirty="0" smtClean="0">
                <a:sym typeface="Wingdings" pitchFamily="2" charset="2"/>
              </a:rPr>
              <a:t>Adanya </a:t>
            </a:r>
            <a:r>
              <a:rPr lang="id-ID" i="1" dirty="0" smtClean="0">
                <a:sym typeface="Wingdings" pitchFamily="2" charset="2"/>
              </a:rPr>
              <a:t>self-depreciation </a:t>
            </a:r>
            <a:r>
              <a:rPr lang="id-ID" dirty="0" smtClean="0">
                <a:sym typeface="Wingdings" pitchFamily="2" charset="2"/>
              </a:rPr>
              <a:t>biasa pada depresi yang merupakan hasil kemarahan yang dikembalikan kedalam batin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i="1" dirty="0" smtClean="0"/>
              <a:t>Self</a:t>
            </a:r>
            <a:r>
              <a:rPr lang="id-ID" dirty="0" smtClean="0"/>
              <a:t> pasien dengan depresi diidentifikasi dengan adanya </a:t>
            </a:r>
            <a:r>
              <a:rPr lang="id-ID" i="1" dirty="0" smtClean="0"/>
              <a:t>lost object</a:t>
            </a:r>
          </a:p>
          <a:p>
            <a:r>
              <a:rPr lang="id-ID" dirty="0" smtClean="0"/>
              <a:t>Freud </a:t>
            </a:r>
            <a:r>
              <a:rPr lang="id-ID" dirty="0" smtClean="0">
                <a:sym typeface="Wingdings" pitchFamily="2" charset="2"/>
              </a:rPr>
              <a:t> pasien </a:t>
            </a:r>
            <a:r>
              <a:rPr lang="id-ID" i="1" dirty="0" smtClean="0">
                <a:sym typeface="Wingdings" pitchFamily="2" charset="2"/>
              </a:rPr>
              <a:t>melancholic </a:t>
            </a:r>
            <a:r>
              <a:rPr lang="id-ID" dirty="0" smtClean="0">
                <a:sym typeface="Wingdings" pitchFamily="2" charset="2"/>
              </a:rPr>
              <a:t>memiliki superego yang kuat  yang dikaitkan dengan perasaan bersalah  memperlihatkan agresi terhadap yang dicintainya</a:t>
            </a:r>
          </a:p>
          <a:p>
            <a:r>
              <a:rPr lang="id-ID" dirty="0" smtClean="0">
                <a:sym typeface="Wingdings" pitchFamily="2" charset="2"/>
              </a:rPr>
              <a:t>Abraham (1923/1961)  penderitaan pada masa kanak mempengaruhi </a:t>
            </a:r>
            <a:r>
              <a:rPr lang="id-ID" i="1" dirty="0" smtClean="0">
                <a:sym typeface="Wingdings" pitchFamily="2" charset="2"/>
              </a:rPr>
              <a:t>self-esteem </a:t>
            </a:r>
            <a:r>
              <a:rPr lang="id-ID" dirty="0" smtClean="0">
                <a:sym typeface="Wingdings" pitchFamily="2" charset="2"/>
              </a:rPr>
              <a:t> pada masa dewasa depresi terjadi karena ada pencetus  persaan negatif  </a:t>
            </a:r>
            <a:r>
              <a:rPr lang="id-ID" i="1" dirty="0" smtClean="0">
                <a:sym typeface="Wingdings" pitchFamily="2" charset="2"/>
              </a:rPr>
              <a:t>real and imagined withdrawal of love</a:t>
            </a:r>
            <a:endParaRPr lang="id-ID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Klein (1940)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i="1" dirty="0" smtClean="0">
                <a:sym typeface="Wingdings" pitchFamily="2" charset="2"/>
              </a:rPr>
              <a:t>manic defenses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i="1" dirty="0" smtClean="0">
                <a:sym typeface="Wingdings" pitchFamily="2" charset="2"/>
              </a:rPr>
              <a:t>omnipotence, denial, contliempt, </a:t>
            </a:r>
            <a:r>
              <a:rPr lang="id-ID" dirty="0" smtClean="0">
                <a:sym typeface="Wingdings" pitchFamily="2" charset="2"/>
              </a:rPr>
              <a:t>dan </a:t>
            </a:r>
            <a:r>
              <a:rPr lang="id-ID" i="1" dirty="0" smtClean="0">
                <a:sym typeface="Wingdings" pitchFamily="2" charset="2"/>
              </a:rPr>
              <a:t>idealization  </a:t>
            </a:r>
            <a:r>
              <a:rPr lang="id-ID" dirty="0" smtClean="0">
                <a:sym typeface="Wingdings" pitchFamily="2" charset="2"/>
              </a:rPr>
              <a:t> dibangun dalam respon terhadap kejadian menyakitkan dalam hidup dengan “pining” untuk </a:t>
            </a:r>
            <a:r>
              <a:rPr lang="id-ID" i="1" dirty="0" smtClean="0">
                <a:sym typeface="Wingdings" pitchFamily="2" charset="2"/>
              </a:rPr>
              <a:t>lost love object</a:t>
            </a:r>
          </a:p>
          <a:p>
            <a:r>
              <a:rPr lang="id-ID" dirty="0" smtClean="0">
                <a:sym typeface="Wingdings" pitchFamily="2" charset="2"/>
              </a:rPr>
              <a:t>Sandler &amp; Joffe (1965)  kehilangan sesuatu yang esensial terhadap </a:t>
            </a:r>
            <a:r>
              <a:rPr lang="id-ID" i="1" dirty="0" smtClean="0">
                <a:sym typeface="Wingdings" pitchFamily="2" charset="2"/>
              </a:rPr>
              <a:t>self-esteem </a:t>
            </a:r>
            <a:r>
              <a:rPr lang="id-ID" dirty="0" smtClean="0">
                <a:sym typeface="Wingdings" pitchFamily="2" charset="2"/>
              </a:rPr>
              <a:t> dan tidak berdaya melawan kehilangan itu</a:t>
            </a:r>
          </a:p>
          <a:p>
            <a:r>
              <a:rPr lang="id-ID" dirty="0" smtClean="0">
                <a:sym typeface="Wingdings" pitchFamily="2" charset="2"/>
              </a:rPr>
              <a:t>Jacobson (1971a)  korban dari </a:t>
            </a:r>
            <a:r>
              <a:rPr lang="id-ID" i="1" dirty="0" smtClean="0">
                <a:sym typeface="Wingdings" pitchFamily="2" charset="2"/>
              </a:rPr>
              <a:t>superego </a:t>
            </a:r>
            <a:r>
              <a:rPr lang="id-ID" dirty="0" smtClean="0">
                <a:sym typeface="Wingdings" pitchFamily="2" charset="2"/>
              </a:rPr>
              <a:t> ketidakmampuan dan putus asa seperti anak kecil yang disiksa oleh ibu yang kejam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1007</TotalTime>
  <Words>1435</Words>
  <Application>Microsoft Office PowerPoint</Application>
  <PresentationFormat>On-screen Show (4:3)</PresentationFormat>
  <Paragraphs>144</Paragraphs>
  <Slides>30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Flow</vt:lpstr>
      <vt:lpstr>Affective disorder</vt:lpstr>
      <vt:lpstr>Pendahuluan</vt:lpstr>
      <vt:lpstr>Slide 3</vt:lpstr>
      <vt:lpstr>Slide 4</vt:lpstr>
      <vt:lpstr>Slide 5</vt:lpstr>
      <vt:lpstr>Slide 6</vt:lpstr>
      <vt:lpstr>Psychodinamic Understanding of Depression </vt:lpstr>
      <vt:lpstr>Slide 8</vt:lpstr>
      <vt:lpstr>Slide 9</vt:lpstr>
      <vt:lpstr>Major historical contributions to psychodynamic models of depression/dysthimia</vt:lpstr>
      <vt:lpstr>Psychodynamics of suicide</vt:lpstr>
      <vt:lpstr>Slide 12</vt:lpstr>
      <vt:lpstr>Slide 13</vt:lpstr>
      <vt:lpstr> </vt:lpstr>
      <vt:lpstr>Slide 15</vt:lpstr>
      <vt:lpstr>Treatment Considerations: Research Findings</vt:lpstr>
      <vt:lpstr>Slide 17</vt:lpstr>
      <vt:lpstr>Treatment Considerations: Treatment Principles</vt:lpstr>
      <vt:lpstr>Slide 19</vt:lpstr>
      <vt:lpstr>Slide 20</vt:lpstr>
      <vt:lpstr>Slide 21</vt:lpstr>
      <vt:lpstr>Indikasi &amp; Kontraindikasi</vt:lpstr>
      <vt:lpstr>Slide 23</vt:lpstr>
      <vt:lpstr>Treatment of the Suicidal Patient  </vt:lpstr>
      <vt:lpstr>Slide 25</vt:lpstr>
      <vt:lpstr>Slide 26</vt:lpstr>
      <vt:lpstr>Slide 27</vt:lpstr>
      <vt:lpstr>Slide 28</vt:lpstr>
      <vt:lpstr>Slide 29</vt:lpstr>
      <vt:lpstr>TERIMA KASIH  ATAS PERHATIANNYA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Owners</dc:creator>
  <cp:lastModifiedBy>ASUS</cp:lastModifiedBy>
  <cp:revision>53</cp:revision>
  <dcterms:created xsi:type="dcterms:W3CDTF">2014-03-14T13:25:29Z</dcterms:created>
  <dcterms:modified xsi:type="dcterms:W3CDTF">2014-08-20T22:35:25Z</dcterms:modified>
</cp:coreProperties>
</file>