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sldIdLst>
    <p:sldId id="256" r:id="rId2"/>
    <p:sldId id="296" r:id="rId3"/>
    <p:sldId id="297" r:id="rId4"/>
    <p:sldId id="298" r:id="rId5"/>
    <p:sldId id="299" r:id="rId6"/>
    <p:sldId id="301" r:id="rId7"/>
    <p:sldId id="302" r:id="rId8"/>
    <p:sldId id="303" r:id="rId9"/>
    <p:sldId id="304" r:id="rId10"/>
    <p:sldId id="305" r:id="rId11"/>
    <p:sldId id="306" r:id="rId12"/>
    <p:sldId id="308" r:id="rId13"/>
    <p:sldId id="309" r:id="rId14"/>
    <p:sldId id="310" r:id="rId15"/>
    <p:sldId id="311" r:id="rId16"/>
    <p:sldId id="312" r:id="rId17"/>
    <p:sldId id="313" r:id="rId18"/>
    <p:sldId id="314" r:id="rId19"/>
    <p:sldId id="315" r:id="rId20"/>
    <p:sldId id="316" r:id="rId21"/>
    <p:sldId id="317" r:id="rId22"/>
    <p:sldId id="318" r:id="rId23"/>
    <p:sldId id="319" r:id="rId24"/>
    <p:sldId id="320" r:id="rId25"/>
    <p:sldId id="321" r:id="rId26"/>
    <p:sldId id="322" r:id="rId27"/>
    <p:sldId id="323" r:id="rId28"/>
    <p:sldId id="324" r:id="rId29"/>
    <p:sldId id="325" r:id="rId30"/>
    <p:sldId id="327" r:id="rId31"/>
    <p:sldId id="340" r:id="rId32"/>
    <p:sldId id="328" r:id="rId33"/>
    <p:sldId id="329" r:id="rId34"/>
    <p:sldId id="330" r:id="rId35"/>
    <p:sldId id="331" r:id="rId36"/>
    <p:sldId id="332" r:id="rId37"/>
    <p:sldId id="333" r:id="rId38"/>
    <p:sldId id="334" r:id="rId39"/>
    <p:sldId id="335" r:id="rId40"/>
    <p:sldId id="337" r:id="rId41"/>
    <p:sldId id="338" r:id="rId42"/>
    <p:sldId id="339" r:id="rId43"/>
    <p:sldId id="336" r:id="rId44"/>
    <p:sldId id="341" r:id="rId45"/>
    <p:sldId id="342"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4C3B"/>
    <a:srgbClr val="DED3A9"/>
    <a:srgbClr val="DCC67D"/>
    <a:srgbClr val="FCC22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1753" autoAdjust="0"/>
  </p:normalViewPr>
  <p:slideViewPr>
    <p:cSldViewPr snapToGrid="0" snapToObjects="1">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B87718-84E6-47AF-80F9-941F5B608188}" type="datetimeFigureOut">
              <a:rPr lang="id-ID" smtClean="0"/>
              <a:pPr/>
              <a:t>18/02/2014</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390C79-7E89-4CA4-BD9F-3FAB9BEAB199}" type="slidenum">
              <a:rPr lang="id-ID" smtClean="0"/>
              <a:pPr/>
              <a:t>‹#›</a:t>
            </a:fld>
            <a:endParaRPr lang="id-ID"/>
          </a:p>
        </p:txBody>
      </p:sp>
    </p:spTree>
    <p:extLst>
      <p:ext uri="{BB962C8B-B14F-4D97-AF65-F5344CB8AC3E}">
        <p14:creationId xmlns:p14="http://schemas.microsoft.com/office/powerpoint/2010/main" xmlns="" val="167931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sz="1000" i="0" kern="1200" baseline="0" dirty="0" smtClean="0">
                <a:solidFill>
                  <a:schemeClr val="tx1"/>
                </a:solidFill>
                <a:latin typeface="+mn-lt"/>
                <a:ea typeface="+mn-ea"/>
                <a:cs typeface="+mn-cs"/>
              </a:rPr>
              <a:t>Ketika parent ego state diekspresikan keluar, seorg bertransaksi dgn ego state org lain spt yg dilakukan org tuanya </a:t>
            </a:r>
          </a:p>
        </p:txBody>
      </p:sp>
      <p:sp>
        <p:nvSpPr>
          <p:cNvPr id="4" name="Slide Number Placeholder 3"/>
          <p:cNvSpPr>
            <a:spLocks noGrp="1"/>
          </p:cNvSpPr>
          <p:nvPr>
            <p:ph type="sldNum" sz="quarter" idx="10"/>
          </p:nvPr>
        </p:nvSpPr>
        <p:spPr/>
        <p:txBody>
          <a:bodyPr/>
          <a:lstStyle/>
          <a:p>
            <a:fld id="{11390C79-7E89-4CA4-BD9F-3FAB9BEAB199}" type="slidenum">
              <a:rPr lang="id-ID" smtClean="0"/>
              <a:pPr/>
              <a:t>7</a:t>
            </a:fld>
            <a:endParaRPr lang="id-ID"/>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dirty="0" smtClean="0"/>
              <a:t>Pengaruh inti</a:t>
            </a:r>
            <a:endParaRPr lang="id-ID" dirty="0"/>
          </a:p>
        </p:txBody>
      </p:sp>
      <p:sp>
        <p:nvSpPr>
          <p:cNvPr id="4" name="Slide Number Placeholder 3"/>
          <p:cNvSpPr>
            <a:spLocks noGrp="1"/>
          </p:cNvSpPr>
          <p:nvPr>
            <p:ph type="sldNum" sz="quarter" idx="10"/>
          </p:nvPr>
        </p:nvSpPr>
        <p:spPr/>
        <p:txBody>
          <a:bodyPr/>
          <a:lstStyle/>
          <a:p>
            <a:fld id="{11390C79-7E89-4CA4-BD9F-3FAB9BEAB199}" type="slidenum">
              <a:rPr lang="id-ID" smtClean="0"/>
              <a:pPr/>
              <a:t>12</a:t>
            </a:fld>
            <a:endParaRPr lang="id-ID"/>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dirty="0" smtClean="0"/>
              <a:t>Secara batiniah</a:t>
            </a:r>
            <a:endParaRPr lang="id-ID" dirty="0"/>
          </a:p>
        </p:txBody>
      </p:sp>
      <p:sp>
        <p:nvSpPr>
          <p:cNvPr id="4" name="Slide Number Placeholder 3"/>
          <p:cNvSpPr>
            <a:spLocks noGrp="1"/>
          </p:cNvSpPr>
          <p:nvPr>
            <p:ph type="sldNum" sz="quarter" idx="10"/>
          </p:nvPr>
        </p:nvSpPr>
        <p:spPr/>
        <p:txBody>
          <a:bodyPr/>
          <a:lstStyle/>
          <a:p>
            <a:fld id="{11390C79-7E89-4CA4-BD9F-3FAB9BEAB199}" type="slidenum">
              <a:rPr lang="id-ID" smtClean="0"/>
              <a:pPr/>
              <a:t>14</a:t>
            </a:fld>
            <a:endParaRPr lang="id-ID"/>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dirty="0" smtClean="0"/>
              <a:t>Noes = jawaban “tidak”</a:t>
            </a:r>
            <a:endParaRPr lang="id-ID" dirty="0"/>
          </a:p>
        </p:txBody>
      </p:sp>
      <p:sp>
        <p:nvSpPr>
          <p:cNvPr id="4" name="Slide Number Placeholder 3"/>
          <p:cNvSpPr>
            <a:spLocks noGrp="1"/>
          </p:cNvSpPr>
          <p:nvPr>
            <p:ph type="sldNum" sz="quarter" idx="10"/>
          </p:nvPr>
        </p:nvSpPr>
        <p:spPr/>
        <p:txBody>
          <a:bodyPr/>
          <a:lstStyle/>
          <a:p>
            <a:fld id="{11390C79-7E89-4CA4-BD9F-3FAB9BEAB199}" type="slidenum">
              <a:rPr lang="id-ID" smtClean="0"/>
              <a:pPr/>
              <a:t>17</a:t>
            </a:fld>
            <a:endParaRPr lang="id-ID"/>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dirty="0" smtClean="0"/>
              <a:t>Rub = menggosok</a:t>
            </a:r>
            <a:endParaRPr lang="id-ID" dirty="0"/>
          </a:p>
        </p:txBody>
      </p:sp>
      <p:sp>
        <p:nvSpPr>
          <p:cNvPr id="4" name="Slide Number Placeholder 3"/>
          <p:cNvSpPr>
            <a:spLocks noGrp="1"/>
          </p:cNvSpPr>
          <p:nvPr>
            <p:ph type="sldNum" sz="quarter" idx="10"/>
          </p:nvPr>
        </p:nvSpPr>
        <p:spPr/>
        <p:txBody>
          <a:bodyPr/>
          <a:lstStyle/>
          <a:p>
            <a:fld id="{11390C79-7E89-4CA4-BD9F-3FAB9BEAB199}" type="slidenum">
              <a:rPr lang="id-ID" smtClean="0"/>
              <a:pPr/>
              <a:t>25</a:t>
            </a:fld>
            <a:endParaRPr lang="id-ID"/>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dirty="0" smtClean="0"/>
              <a:t>Prejudicial = merugikan</a:t>
            </a:r>
            <a:endParaRPr lang="id-ID" dirty="0"/>
          </a:p>
        </p:txBody>
      </p:sp>
      <p:sp>
        <p:nvSpPr>
          <p:cNvPr id="4" name="Slide Number Placeholder 3"/>
          <p:cNvSpPr>
            <a:spLocks noGrp="1"/>
          </p:cNvSpPr>
          <p:nvPr>
            <p:ph type="sldNum" sz="quarter" idx="10"/>
          </p:nvPr>
        </p:nvSpPr>
        <p:spPr/>
        <p:txBody>
          <a:bodyPr/>
          <a:lstStyle/>
          <a:p>
            <a:fld id="{11390C79-7E89-4CA4-BD9F-3FAB9BEAB199}" type="slidenum">
              <a:rPr lang="id-ID" smtClean="0"/>
              <a:pPr/>
              <a:t>28</a:t>
            </a:fld>
            <a:endParaRPr lang="id-ID"/>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sz="1200" i="1" dirty="0" smtClean="0"/>
              <a:t>juvenile delinquency =</a:t>
            </a:r>
            <a:r>
              <a:rPr lang="id-ID" sz="1200" i="0" dirty="0" smtClean="0"/>
              <a:t> kenakalan anak-anak</a:t>
            </a:r>
            <a:endParaRPr lang="id-ID" dirty="0"/>
          </a:p>
        </p:txBody>
      </p:sp>
      <p:sp>
        <p:nvSpPr>
          <p:cNvPr id="4" name="Slide Number Placeholder 3"/>
          <p:cNvSpPr>
            <a:spLocks noGrp="1"/>
          </p:cNvSpPr>
          <p:nvPr>
            <p:ph type="sldNum" sz="quarter" idx="10"/>
          </p:nvPr>
        </p:nvSpPr>
        <p:spPr/>
        <p:txBody>
          <a:bodyPr/>
          <a:lstStyle/>
          <a:p>
            <a:fld id="{11390C79-7E89-4CA4-BD9F-3FAB9BEAB199}" type="slidenum">
              <a:rPr lang="id-ID" smtClean="0"/>
              <a:pPr/>
              <a:t>34</a:t>
            </a:fld>
            <a:endParaRPr lang="id-ID"/>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id-ID" dirty="0" smtClean="0"/>
              <a:t>Dorongan dr id klo disalurkan</a:t>
            </a:r>
            <a:r>
              <a:rPr lang="id-ID" baseline="0" dirty="0" smtClean="0"/>
              <a:t> akan membentuk kateksis</a:t>
            </a:r>
            <a:endParaRPr lang="id-ID" dirty="0"/>
          </a:p>
        </p:txBody>
      </p:sp>
      <p:sp>
        <p:nvSpPr>
          <p:cNvPr id="4" name="Slide Number Placeholder 3"/>
          <p:cNvSpPr>
            <a:spLocks noGrp="1"/>
          </p:cNvSpPr>
          <p:nvPr>
            <p:ph type="sldNum" sz="quarter" idx="10"/>
          </p:nvPr>
        </p:nvSpPr>
        <p:spPr/>
        <p:txBody>
          <a:bodyPr/>
          <a:lstStyle/>
          <a:p>
            <a:fld id="{11390C79-7E89-4CA4-BD9F-3FAB9BEAB199}" type="slidenum">
              <a:rPr lang="id-ID" smtClean="0"/>
              <a:pPr/>
              <a:t>41</a:t>
            </a:fld>
            <a:endParaRPr lang="id-I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FCC22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dirty="0" smtClean="0"/>
              <a:t>Click to edit Master subtitle style</a:t>
            </a:r>
            <a:endParaRPr lang="en-US" dirty="0"/>
          </a:p>
        </p:txBody>
      </p:sp>
      <p:sp>
        <p:nvSpPr>
          <p:cNvPr id="4" name="Date Placeholder 3"/>
          <p:cNvSpPr>
            <a:spLocks noGrp="1"/>
          </p:cNvSpPr>
          <p:nvPr>
            <p:ph type="dt" sz="half" idx="10"/>
          </p:nvPr>
        </p:nvSpPr>
        <p:spPr/>
        <p:txBody>
          <a:bodyPr/>
          <a:lstStyle/>
          <a:p>
            <a:fld id="{9DA26129-2A86-4941-A0FC-2AAEE73134DA}" type="datetime1">
              <a:rPr lang="en-US" smtClean="0"/>
              <a:pPr/>
              <a:t>2/18/2014</a:t>
            </a:fld>
            <a:endParaRPr lang="en-US"/>
          </a:p>
        </p:txBody>
      </p:sp>
      <p:sp>
        <p:nvSpPr>
          <p:cNvPr id="5" name="Footer Placeholder 4"/>
          <p:cNvSpPr>
            <a:spLocks noGrp="1"/>
          </p:cNvSpPr>
          <p:nvPr>
            <p:ph type="ftr" sz="quarter" idx="11"/>
          </p:nvPr>
        </p:nvSpPr>
        <p:spPr/>
        <p:txBody>
          <a:bodyPr/>
          <a:lstStyle/>
          <a:p>
            <a:r>
              <a:rPr lang="en-US" smtClean="0"/>
              <a:t>Anastasia.R.B</a:t>
            </a:r>
            <a:endParaRPr lang="en-US"/>
          </a:p>
        </p:txBody>
      </p:sp>
      <p:sp>
        <p:nvSpPr>
          <p:cNvPr id="6" name="Slide Number Placeholder 5"/>
          <p:cNvSpPr>
            <a:spLocks noGrp="1"/>
          </p:cNvSpPr>
          <p:nvPr>
            <p:ph type="sldNum" sz="quarter" idx="12"/>
          </p:nvPr>
        </p:nvSpPr>
        <p:spPr/>
        <p:txBody>
          <a:bodyPr/>
          <a:lstStyle/>
          <a:p>
            <a:fld id="{14243809-6439-0942-B7AD-754432B78F9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0E66EA-E85E-49AE-893B-74F6633BAA7C}" type="datetime1">
              <a:rPr lang="en-US" smtClean="0"/>
              <a:pPr/>
              <a:t>2/18/2014</a:t>
            </a:fld>
            <a:endParaRPr lang="en-US"/>
          </a:p>
        </p:txBody>
      </p:sp>
      <p:sp>
        <p:nvSpPr>
          <p:cNvPr id="5" name="Footer Placeholder 4"/>
          <p:cNvSpPr>
            <a:spLocks noGrp="1"/>
          </p:cNvSpPr>
          <p:nvPr>
            <p:ph type="ftr" sz="quarter" idx="11"/>
          </p:nvPr>
        </p:nvSpPr>
        <p:spPr/>
        <p:txBody>
          <a:bodyPr/>
          <a:lstStyle/>
          <a:p>
            <a:r>
              <a:rPr lang="en-US" smtClean="0"/>
              <a:t>Anastasia.R.B</a:t>
            </a:r>
            <a:endParaRPr lang="en-US"/>
          </a:p>
        </p:txBody>
      </p:sp>
      <p:sp>
        <p:nvSpPr>
          <p:cNvPr id="6" name="Slide Number Placeholder 5"/>
          <p:cNvSpPr>
            <a:spLocks noGrp="1"/>
          </p:cNvSpPr>
          <p:nvPr>
            <p:ph type="sldNum" sz="quarter" idx="12"/>
          </p:nvPr>
        </p:nvSpPr>
        <p:spPr/>
        <p:txBody>
          <a:bodyPr/>
          <a:lstStyle/>
          <a:p>
            <a:fld id="{14243809-6439-0942-B7AD-754432B78F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906F5A3-DEF3-4375-805F-176639FBBBC0}" type="datetime1">
              <a:rPr lang="en-US" smtClean="0"/>
              <a:pPr/>
              <a:t>2/18/2014</a:t>
            </a:fld>
            <a:endParaRPr lang="en-US"/>
          </a:p>
        </p:txBody>
      </p:sp>
      <p:sp>
        <p:nvSpPr>
          <p:cNvPr id="5" name="Footer Placeholder 4"/>
          <p:cNvSpPr>
            <a:spLocks noGrp="1"/>
          </p:cNvSpPr>
          <p:nvPr>
            <p:ph type="ftr" sz="quarter" idx="11"/>
          </p:nvPr>
        </p:nvSpPr>
        <p:spPr/>
        <p:txBody>
          <a:bodyPr/>
          <a:lstStyle/>
          <a:p>
            <a:r>
              <a:rPr lang="en-US" smtClean="0"/>
              <a:t>Anastasia.R.B</a:t>
            </a:r>
            <a:endParaRPr lang="en-US"/>
          </a:p>
        </p:txBody>
      </p:sp>
      <p:sp>
        <p:nvSpPr>
          <p:cNvPr id="6" name="Slide Number Placeholder 5"/>
          <p:cNvSpPr>
            <a:spLocks noGrp="1"/>
          </p:cNvSpPr>
          <p:nvPr>
            <p:ph type="sldNum" sz="quarter" idx="12"/>
          </p:nvPr>
        </p:nvSpPr>
        <p:spPr/>
        <p:txBody>
          <a:bodyPr/>
          <a:lstStyle/>
          <a:p>
            <a:fld id="{14243809-6439-0942-B7AD-754432B78F9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B9D8F9-77C5-44BB-A53A-3B8F459F3378}" type="datetime1">
              <a:rPr lang="en-US" smtClean="0"/>
              <a:pPr/>
              <a:t>2/18/2014</a:t>
            </a:fld>
            <a:endParaRPr lang="en-US"/>
          </a:p>
        </p:txBody>
      </p:sp>
      <p:sp>
        <p:nvSpPr>
          <p:cNvPr id="5" name="Footer Placeholder 4"/>
          <p:cNvSpPr>
            <a:spLocks noGrp="1"/>
          </p:cNvSpPr>
          <p:nvPr>
            <p:ph type="ftr" sz="quarter" idx="11"/>
          </p:nvPr>
        </p:nvSpPr>
        <p:spPr/>
        <p:txBody>
          <a:bodyPr/>
          <a:lstStyle/>
          <a:p>
            <a:r>
              <a:rPr lang="en-US" smtClean="0"/>
              <a:t>Anastasia.R.B</a:t>
            </a:r>
            <a:endParaRPr lang="en-US"/>
          </a:p>
        </p:txBody>
      </p:sp>
      <p:sp>
        <p:nvSpPr>
          <p:cNvPr id="6" name="Slide Number Placeholder 5"/>
          <p:cNvSpPr>
            <a:spLocks noGrp="1"/>
          </p:cNvSpPr>
          <p:nvPr>
            <p:ph type="sldNum" sz="quarter" idx="12"/>
          </p:nvPr>
        </p:nvSpPr>
        <p:spPr/>
        <p:txBody>
          <a:bodyPr/>
          <a:lstStyle/>
          <a:p>
            <a:fld id="{14243809-6439-0942-B7AD-754432B78F9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C8821C-6F01-40C7-AB4E-16A2537FA77D}" type="datetime1">
              <a:rPr lang="en-US" smtClean="0"/>
              <a:pPr/>
              <a:t>2/18/2014</a:t>
            </a:fld>
            <a:endParaRPr lang="en-US"/>
          </a:p>
        </p:txBody>
      </p:sp>
      <p:sp>
        <p:nvSpPr>
          <p:cNvPr id="5" name="Footer Placeholder 4"/>
          <p:cNvSpPr>
            <a:spLocks noGrp="1"/>
          </p:cNvSpPr>
          <p:nvPr>
            <p:ph type="ftr" sz="quarter" idx="11"/>
          </p:nvPr>
        </p:nvSpPr>
        <p:spPr/>
        <p:txBody>
          <a:bodyPr/>
          <a:lstStyle/>
          <a:p>
            <a:r>
              <a:rPr lang="en-US" smtClean="0"/>
              <a:t>Anastasia.R.B</a:t>
            </a:r>
            <a:endParaRPr lang="en-US"/>
          </a:p>
        </p:txBody>
      </p:sp>
      <p:sp>
        <p:nvSpPr>
          <p:cNvPr id="6" name="Slide Number Placeholder 5"/>
          <p:cNvSpPr>
            <a:spLocks noGrp="1"/>
          </p:cNvSpPr>
          <p:nvPr>
            <p:ph type="sldNum" sz="quarter" idx="12"/>
          </p:nvPr>
        </p:nvSpPr>
        <p:spPr/>
        <p:txBody>
          <a:bodyPr/>
          <a:lstStyle/>
          <a:p>
            <a:fld id="{14243809-6439-0942-B7AD-754432B78F9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C0C96A-AB33-4010-B17A-46EDFBB77F7E}" type="datetime1">
              <a:rPr lang="en-US" smtClean="0"/>
              <a:pPr/>
              <a:t>2/18/2014</a:t>
            </a:fld>
            <a:endParaRPr lang="en-US"/>
          </a:p>
        </p:txBody>
      </p:sp>
      <p:sp>
        <p:nvSpPr>
          <p:cNvPr id="6" name="Footer Placeholder 5"/>
          <p:cNvSpPr>
            <a:spLocks noGrp="1"/>
          </p:cNvSpPr>
          <p:nvPr>
            <p:ph type="ftr" sz="quarter" idx="11"/>
          </p:nvPr>
        </p:nvSpPr>
        <p:spPr/>
        <p:txBody>
          <a:bodyPr/>
          <a:lstStyle/>
          <a:p>
            <a:r>
              <a:rPr lang="en-US" smtClean="0"/>
              <a:t>Anastasia.R.B</a:t>
            </a:r>
            <a:endParaRPr lang="en-US"/>
          </a:p>
        </p:txBody>
      </p:sp>
      <p:sp>
        <p:nvSpPr>
          <p:cNvPr id="7" name="Slide Number Placeholder 6"/>
          <p:cNvSpPr>
            <a:spLocks noGrp="1"/>
          </p:cNvSpPr>
          <p:nvPr>
            <p:ph type="sldNum" sz="quarter" idx="12"/>
          </p:nvPr>
        </p:nvSpPr>
        <p:spPr/>
        <p:txBody>
          <a:bodyPr/>
          <a:lstStyle/>
          <a:p>
            <a:fld id="{14243809-6439-0942-B7AD-754432B78F9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DDAE45-EF8E-4690-9FF7-76C15E775183}" type="datetime1">
              <a:rPr lang="en-US" smtClean="0"/>
              <a:pPr/>
              <a:t>2/18/2014</a:t>
            </a:fld>
            <a:endParaRPr lang="en-US"/>
          </a:p>
        </p:txBody>
      </p:sp>
      <p:sp>
        <p:nvSpPr>
          <p:cNvPr id="8" name="Footer Placeholder 7"/>
          <p:cNvSpPr>
            <a:spLocks noGrp="1"/>
          </p:cNvSpPr>
          <p:nvPr>
            <p:ph type="ftr" sz="quarter" idx="11"/>
          </p:nvPr>
        </p:nvSpPr>
        <p:spPr/>
        <p:txBody>
          <a:bodyPr/>
          <a:lstStyle/>
          <a:p>
            <a:r>
              <a:rPr lang="en-US" smtClean="0"/>
              <a:t>Anastasia.R.B</a:t>
            </a:r>
            <a:endParaRPr lang="en-US"/>
          </a:p>
        </p:txBody>
      </p:sp>
      <p:sp>
        <p:nvSpPr>
          <p:cNvPr id="9" name="Slide Number Placeholder 8"/>
          <p:cNvSpPr>
            <a:spLocks noGrp="1"/>
          </p:cNvSpPr>
          <p:nvPr>
            <p:ph type="sldNum" sz="quarter" idx="12"/>
          </p:nvPr>
        </p:nvSpPr>
        <p:spPr/>
        <p:txBody>
          <a:bodyPr/>
          <a:lstStyle/>
          <a:p>
            <a:fld id="{14243809-6439-0942-B7AD-754432B78F9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9A8C91D-83F8-4089-9B62-8DBED6F168B8}" type="datetime1">
              <a:rPr lang="en-US" smtClean="0"/>
              <a:pPr/>
              <a:t>2/18/2014</a:t>
            </a:fld>
            <a:endParaRPr lang="en-US"/>
          </a:p>
        </p:txBody>
      </p:sp>
      <p:sp>
        <p:nvSpPr>
          <p:cNvPr id="4" name="Footer Placeholder 3"/>
          <p:cNvSpPr>
            <a:spLocks noGrp="1"/>
          </p:cNvSpPr>
          <p:nvPr>
            <p:ph type="ftr" sz="quarter" idx="11"/>
          </p:nvPr>
        </p:nvSpPr>
        <p:spPr/>
        <p:txBody>
          <a:bodyPr/>
          <a:lstStyle/>
          <a:p>
            <a:r>
              <a:rPr lang="en-US" smtClean="0"/>
              <a:t>Anastasia.R.B</a:t>
            </a:r>
            <a:endParaRPr lang="en-US"/>
          </a:p>
        </p:txBody>
      </p:sp>
      <p:sp>
        <p:nvSpPr>
          <p:cNvPr id="5" name="Slide Number Placeholder 4"/>
          <p:cNvSpPr>
            <a:spLocks noGrp="1"/>
          </p:cNvSpPr>
          <p:nvPr>
            <p:ph type="sldNum" sz="quarter" idx="12"/>
          </p:nvPr>
        </p:nvSpPr>
        <p:spPr/>
        <p:txBody>
          <a:bodyPr/>
          <a:lstStyle/>
          <a:p>
            <a:fld id="{14243809-6439-0942-B7AD-754432B78F9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A8BF97-DF09-4638-9FEE-D5CA9F6F00D4}" type="datetime1">
              <a:rPr lang="en-US" smtClean="0"/>
              <a:pPr/>
              <a:t>2/18/2014</a:t>
            </a:fld>
            <a:endParaRPr lang="en-US"/>
          </a:p>
        </p:txBody>
      </p:sp>
      <p:sp>
        <p:nvSpPr>
          <p:cNvPr id="3" name="Footer Placeholder 2"/>
          <p:cNvSpPr>
            <a:spLocks noGrp="1"/>
          </p:cNvSpPr>
          <p:nvPr>
            <p:ph type="ftr" sz="quarter" idx="11"/>
          </p:nvPr>
        </p:nvSpPr>
        <p:spPr/>
        <p:txBody>
          <a:bodyPr/>
          <a:lstStyle/>
          <a:p>
            <a:r>
              <a:rPr lang="en-US" smtClean="0"/>
              <a:t>Anastasia.R.B</a:t>
            </a:r>
            <a:endParaRPr lang="en-US"/>
          </a:p>
        </p:txBody>
      </p:sp>
      <p:sp>
        <p:nvSpPr>
          <p:cNvPr id="4" name="Slide Number Placeholder 3"/>
          <p:cNvSpPr>
            <a:spLocks noGrp="1"/>
          </p:cNvSpPr>
          <p:nvPr>
            <p:ph type="sldNum" sz="quarter" idx="12"/>
          </p:nvPr>
        </p:nvSpPr>
        <p:spPr/>
        <p:txBody>
          <a:bodyPr/>
          <a:lstStyle/>
          <a:p>
            <a:fld id="{14243809-6439-0942-B7AD-754432B78F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3BC213-7D41-4963-B598-4A772DC84806}" type="datetime1">
              <a:rPr lang="en-US" smtClean="0"/>
              <a:pPr/>
              <a:t>2/18/2014</a:t>
            </a:fld>
            <a:endParaRPr lang="en-US"/>
          </a:p>
        </p:txBody>
      </p:sp>
      <p:sp>
        <p:nvSpPr>
          <p:cNvPr id="6" name="Footer Placeholder 5"/>
          <p:cNvSpPr>
            <a:spLocks noGrp="1"/>
          </p:cNvSpPr>
          <p:nvPr>
            <p:ph type="ftr" sz="quarter" idx="11"/>
          </p:nvPr>
        </p:nvSpPr>
        <p:spPr/>
        <p:txBody>
          <a:bodyPr/>
          <a:lstStyle/>
          <a:p>
            <a:r>
              <a:rPr lang="en-US" smtClean="0"/>
              <a:t>Anastasia.R.B</a:t>
            </a:r>
            <a:endParaRPr lang="en-US"/>
          </a:p>
        </p:txBody>
      </p:sp>
      <p:sp>
        <p:nvSpPr>
          <p:cNvPr id="7" name="Slide Number Placeholder 6"/>
          <p:cNvSpPr>
            <a:spLocks noGrp="1"/>
          </p:cNvSpPr>
          <p:nvPr>
            <p:ph type="sldNum" sz="quarter" idx="12"/>
          </p:nvPr>
        </p:nvSpPr>
        <p:spPr/>
        <p:txBody>
          <a:bodyPr/>
          <a:lstStyle/>
          <a:p>
            <a:fld id="{14243809-6439-0942-B7AD-754432B78F9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1BE0A8-B72C-4C8C-81F7-48110CAC1D07}" type="datetime1">
              <a:rPr lang="en-US" smtClean="0"/>
              <a:pPr/>
              <a:t>2/18/2014</a:t>
            </a:fld>
            <a:endParaRPr lang="en-US"/>
          </a:p>
        </p:txBody>
      </p:sp>
      <p:sp>
        <p:nvSpPr>
          <p:cNvPr id="6" name="Footer Placeholder 5"/>
          <p:cNvSpPr>
            <a:spLocks noGrp="1"/>
          </p:cNvSpPr>
          <p:nvPr>
            <p:ph type="ftr" sz="quarter" idx="11"/>
          </p:nvPr>
        </p:nvSpPr>
        <p:spPr/>
        <p:txBody>
          <a:bodyPr/>
          <a:lstStyle/>
          <a:p>
            <a:r>
              <a:rPr lang="en-US" smtClean="0"/>
              <a:t>Anastasia.R.B</a:t>
            </a:r>
            <a:endParaRPr lang="en-US"/>
          </a:p>
        </p:txBody>
      </p:sp>
      <p:sp>
        <p:nvSpPr>
          <p:cNvPr id="7" name="Slide Number Placeholder 6"/>
          <p:cNvSpPr>
            <a:spLocks noGrp="1"/>
          </p:cNvSpPr>
          <p:nvPr>
            <p:ph type="sldNum" sz="quarter" idx="12"/>
          </p:nvPr>
        </p:nvSpPr>
        <p:spPr/>
        <p:txBody>
          <a:bodyPr/>
          <a:lstStyle/>
          <a:p>
            <a:fld id="{14243809-6439-0942-B7AD-754432B78F9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Background.jpg"/>
          <p:cNvPicPr>
            <a:picLocks noChangeAspect="1"/>
          </p:cNvPicPr>
          <p:nvPr userDrawn="1"/>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dirty="0" smtClean="0"/>
              <a:t>Click to edit Master text styles</a:t>
            </a:r>
          </a:p>
          <a:p>
            <a:pPr lvl="1"/>
            <a:r>
              <a:rPr lang="en-AU" dirty="0" smtClean="0"/>
              <a:t>Second level</a:t>
            </a:r>
          </a:p>
          <a:p>
            <a:pPr lvl="2"/>
            <a:r>
              <a:rPr lang="en-AU" dirty="0" smtClean="0"/>
              <a:t>Third level</a:t>
            </a:r>
          </a:p>
          <a:p>
            <a:pPr lvl="3"/>
            <a:r>
              <a:rPr lang="en-AU" dirty="0" smtClean="0"/>
              <a:t>Fourth level</a:t>
            </a:r>
          </a:p>
          <a:p>
            <a:pPr lvl="4"/>
            <a:r>
              <a:rPr lang="en-AU"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Century Gothic"/>
                <a:cs typeface="Century Gothic"/>
              </a:defRPr>
            </a:lvl1pPr>
          </a:lstStyle>
          <a:p>
            <a:fld id="{D9D86279-BA84-434E-B5A5-512224768BF6}" type="datetime1">
              <a:rPr lang="en-US" smtClean="0"/>
              <a:pPr/>
              <a:t>2/18/2014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Century Gothic"/>
                <a:cs typeface="Century Gothic"/>
              </a:defRPr>
            </a:lvl1pPr>
          </a:lstStyle>
          <a:p>
            <a:r>
              <a:rPr lang="en-US" smtClean="0"/>
              <a:t>Anastasia.R.B</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Century Gothic"/>
                <a:cs typeface="Century Gothic"/>
              </a:defRPr>
            </a:lvl1pPr>
          </a:lstStyle>
          <a:p>
            <a:fld id="{14243809-6439-0942-B7AD-754432B78F9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b="0" i="0" kern="1200">
          <a:solidFill>
            <a:schemeClr val="bg1"/>
          </a:solidFill>
          <a:latin typeface="Century Gothic"/>
          <a:ea typeface="+mj-ea"/>
          <a:cs typeface="Century Gothic"/>
        </a:defRPr>
      </a:lvl1pPr>
    </p:titleStyle>
    <p:bodyStyle>
      <a:lvl1pPr marL="342900" indent="-342900" algn="l" defTabSz="457200" rtl="0" eaLnBrk="1" latinLnBrk="0" hangingPunct="1">
        <a:spcBef>
          <a:spcPct val="20000"/>
        </a:spcBef>
        <a:buFont typeface="Arial"/>
        <a:buChar char="•"/>
        <a:defRPr sz="3200" kern="1200">
          <a:solidFill>
            <a:srgbClr val="DED3A9"/>
          </a:solidFill>
          <a:latin typeface="Century Gothic"/>
          <a:ea typeface="+mn-ea"/>
          <a:cs typeface="Century Gothic"/>
        </a:defRPr>
      </a:lvl1pPr>
      <a:lvl2pPr marL="742950" indent="-285750" algn="l" defTabSz="457200" rtl="0" eaLnBrk="1" latinLnBrk="0" hangingPunct="1">
        <a:spcBef>
          <a:spcPct val="20000"/>
        </a:spcBef>
        <a:buFont typeface="Arial"/>
        <a:buChar char="–"/>
        <a:defRPr sz="2800" kern="1200">
          <a:solidFill>
            <a:srgbClr val="DED3A9"/>
          </a:solidFill>
          <a:latin typeface="Century Gothic"/>
          <a:ea typeface="+mn-ea"/>
          <a:cs typeface="Century Gothic"/>
        </a:defRPr>
      </a:lvl2pPr>
      <a:lvl3pPr marL="1143000" indent="-228600" algn="l" defTabSz="457200" rtl="0" eaLnBrk="1" latinLnBrk="0" hangingPunct="1">
        <a:spcBef>
          <a:spcPct val="20000"/>
        </a:spcBef>
        <a:buFont typeface="Arial"/>
        <a:buChar char="•"/>
        <a:defRPr sz="2400" kern="1200">
          <a:solidFill>
            <a:srgbClr val="DED3A9"/>
          </a:solidFill>
          <a:latin typeface="Century Gothic"/>
          <a:ea typeface="+mn-ea"/>
          <a:cs typeface="Century Gothic"/>
        </a:defRPr>
      </a:lvl3pPr>
      <a:lvl4pPr marL="1600200" indent="-228600" algn="l" defTabSz="457200" rtl="0" eaLnBrk="1" latinLnBrk="0" hangingPunct="1">
        <a:spcBef>
          <a:spcPct val="20000"/>
        </a:spcBef>
        <a:buFont typeface="Arial"/>
        <a:buChar char="–"/>
        <a:defRPr sz="2000" kern="1200">
          <a:solidFill>
            <a:srgbClr val="DED3A9"/>
          </a:solidFill>
          <a:latin typeface="Century Gothic"/>
          <a:ea typeface="+mn-ea"/>
          <a:cs typeface="Century Gothic"/>
        </a:defRPr>
      </a:lvl4pPr>
      <a:lvl5pPr marL="2057400" indent="-228600" algn="l" defTabSz="457200" rtl="0" eaLnBrk="1" latinLnBrk="0" hangingPunct="1">
        <a:spcBef>
          <a:spcPct val="20000"/>
        </a:spcBef>
        <a:buFont typeface="Arial"/>
        <a:buChar char="»"/>
        <a:defRPr sz="2000" kern="1200">
          <a:solidFill>
            <a:srgbClr val="DED3A9"/>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7126" y="1302327"/>
            <a:ext cx="6386947" cy="2298123"/>
          </a:xfrm>
        </p:spPr>
        <p:txBody>
          <a:bodyPr>
            <a:normAutofit/>
          </a:bodyPr>
          <a:lstStyle/>
          <a:p>
            <a:pPr algn="l"/>
            <a:r>
              <a:rPr lang="id-ID" b="1" dirty="0" smtClean="0"/>
              <a:t>PARENTING &amp; </a:t>
            </a:r>
            <a:br>
              <a:rPr lang="id-ID" b="1" dirty="0" smtClean="0"/>
            </a:br>
            <a:r>
              <a:rPr lang="id-ID" b="1" dirty="0" smtClean="0"/>
              <a:t>THE PARENT EGO STATE</a:t>
            </a:r>
            <a:endParaRPr lang="en-US" b="1" dirty="0"/>
          </a:p>
        </p:txBody>
      </p:sp>
      <p:sp>
        <p:nvSpPr>
          <p:cNvPr id="3" name="Subtitle 2"/>
          <p:cNvSpPr>
            <a:spLocks noGrp="1"/>
          </p:cNvSpPr>
          <p:nvPr>
            <p:ph type="subTitle" idx="1"/>
          </p:nvPr>
        </p:nvSpPr>
        <p:spPr>
          <a:xfrm>
            <a:off x="736574" y="3788019"/>
            <a:ext cx="8079180" cy="1752600"/>
          </a:xfrm>
        </p:spPr>
        <p:txBody>
          <a:bodyPr>
            <a:normAutofit/>
          </a:bodyPr>
          <a:lstStyle/>
          <a:p>
            <a:pPr algn="l"/>
            <a:r>
              <a:rPr lang="en-US" sz="2400" dirty="0" err="1" smtClean="0"/>
              <a:t>Penyaji</a:t>
            </a:r>
            <a:r>
              <a:rPr lang="en-US" sz="2400" dirty="0" smtClean="0"/>
              <a:t>: </a:t>
            </a:r>
            <a:r>
              <a:rPr lang="id-ID" sz="2400" dirty="0" smtClean="0"/>
              <a:t>Meiliana lindawaty</a:t>
            </a:r>
            <a:endParaRPr lang="en-US" sz="2400" dirty="0" smtClean="0"/>
          </a:p>
          <a:p>
            <a:pPr algn="l"/>
            <a:r>
              <a:rPr lang="en-US" sz="2400" dirty="0" err="1" smtClean="0">
                <a:solidFill>
                  <a:srgbClr val="FCC224"/>
                </a:solidFill>
              </a:rPr>
              <a:t>Narasumber</a:t>
            </a:r>
            <a:r>
              <a:rPr lang="en-US" sz="2400" dirty="0" smtClean="0">
                <a:solidFill>
                  <a:srgbClr val="FCC224"/>
                </a:solidFill>
              </a:rPr>
              <a:t>: dr.</a:t>
            </a:r>
            <a:r>
              <a:rPr lang="id-ID" sz="2400" dirty="0" smtClean="0">
                <a:solidFill>
                  <a:srgbClr val="FCC224"/>
                </a:solidFill>
              </a:rPr>
              <a:t> Jan Prasetyo</a:t>
            </a:r>
            <a:r>
              <a:rPr lang="en-US" sz="2400" dirty="0" smtClean="0">
                <a:solidFill>
                  <a:srgbClr val="FCC224"/>
                </a:solidFill>
              </a:rPr>
              <a:t>, </a:t>
            </a:r>
            <a:r>
              <a:rPr lang="en-US" sz="2400" dirty="0" err="1" smtClean="0">
                <a:solidFill>
                  <a:srgbClr val="FCC224"/>
                </a:solidFill>
              </a:rPr>
              <a:t>SpKJ</a:t>
            </a:r>
            <a:r>
              <a:rPr lang="en-US" sz="2400" dirty="0" smtClean="0">
                <a:solidFill>
                  <a:srgbClr val="FCC224"/>
                </a:solidFill>
              </a:rPr>
              <a:t> (K)</a:t>
            </a:r>
            <a:endParaRPr lang="en-US" sz="2400" dirty="0">
              <a:solidFill>
                <a:srgbClr val="FCC224"/>
              </a:solidFill>
            </a:endParaRPr>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id-ID" sz="2400" dirty="0" smtClean="0"/>
              <a:t>Sbg tambahan dlm meniru kebiasaan membesarkan anak, org memakai postur, sikap, gerak isyarat, &amp; bahasa2 tubuh dari model2 orang tua.</a:t>
            </a:r>
            <a:endParaRPr lang="id-ID" sz="2400" dirty="0"/>
          </a:p>
        </p:txBody>
      </p:sp>
      <p:sp>
        <p:nvSpPr>
          <p:cNvPr id="3" name="Content Placeholder 2"/>
          <p:cNvSpPr>
            <a:spLocks noGrp="1"/>
          </p:cNvSpPr>
          <p:nvPr>
            <p:ph idx="1"/>
          </p:nvPr>
        </p:nvSpPr>
        <p:spPr/>
        <p:txBody>
          <a:bodyPr>
            <a:normAutofit fontScale="92500" lnSpcReduction="20000"/>
          </a:bodyPr>
          <a:lstStyle/>
          <a:p>
            <a:pPr>
              <a:buNone/>
            </a:pPr>
            <a:r>
              <a:rPr lang="id-ID" sz="2400" dirty="0" smtClean="0"/>
              <a:t>Bayangkan jika kamu : </a:t>
            </a:r>
          </a:p>
          <a:p>
            <a:pPr>
              <a:buNone/>
            </a:pPr>
            <a:r>
              <a:rPr lang="id-ID" sz="2400" dirty="0" smtClean="0"/>
              <a:t>1. Seorg perempuan berdiri dgn tgnnya di pinggang, mencaci maki seseorg sama spt yg ibunya lakukan. </a:t>
            </a:r>
          </a:p>
          <a:p>
            <a:pPr>
              <a:buNone/>
            </a:pPr>
            <a:r>
              <a:rPr lang="id-ID" sz="2400" dirty="0" smtClean="0"/>
              <a:t>2. Seorg laki-laki menuding jarinya pd org2 seperti cara yg dilakukan bapaknya. </a:t>
            </a:r>
          </a:p>
          <a:p>
            <a:pPr>
              <a:buNone/>
            </a:pPr>
            <a:r>
              <a:rPr lang="id-ID" sz="2400" dirty="0" smtClean="0"/>
              <a:t>3. Seorg perempuan mengangkat dagunya, melihat ke arah hidungnya, mengangkat bahu &amp; mengatakan bhw itu a/ menggelikan sama spt yg neneknya lakukan. </a:t>
            </a:r>
          </a:p>
          <a:p>
            <a:pPr>
              <a:buNone/>
            </a:pPr>
            <a:r>
              <a:rPr lang="id-ID" sz="2400" dirty="0" smtClean="0"/>
              <a:t>4. Seorg laki-laki mengetuk mejanya dgn tgn yg menekankan suatu hal sama dgn yg bapaknya lakukan. </a:t>
            </a:r>
          </a:p>
          <a:p>
            <a:pPr>
              <a:buNone/>
            </a:pPr>
            <a:r>
              <a:rPr lang="id-ID" sz="2400" dirty="0" smtClean="0"/>
              <a:t>5. Seorg wanita menyiapkan suatu pesta thanksgiving sama dgn yg ibunya lakukan. </a:t>
            </a:r>
          </a:p>
          <a:p>
            <a:pPr>
              <a:buNone/>
            </a:pPr>
            <a:r>
              <a:rPr lang="id-ID" sz="2400" dirty="0" smtClean="0"/>
              <a:t>6. Seorg laki-laki memberi suatu kedipan suportif &amp; mengangguk kepalanya spt dimiliki bapaknya.</a:t>
            </a: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10</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id-ID" dirty="0"/>
          </a:p>
        </p:txBody>
      </p:sp>
      <p:sp>
        <p:nvSpPr>
          <p:cNvPr id="3" name="Content Placeholder 2"/>
          <p:cNvSpPr>
            <a:spLocks noGrp="1"/>
          </p:cNvSpPr>
          <p:nvPr>
            <p:ph idx="1"/>
          </p:nvPr>
        </p:nvSpPr>
        <p:spPr/>
        <p:txBody>
          <a:bodyPr>
            <a:normAutofit lnSpcReduction="10000"/>
          </a:bodyPr>
          <a:lstStyle/>
          <a:p>
            <a:r>
              <a:rPr lang="id-ID" sz="2400" dirty="0" smtClean="0"/>
              <a:t>Org2 jg mengikuti cara2 org tuanya dlm mengucapkan kata2 &amp; kmd mrk menggunakannya dgn org lain. Bbrp org tua menggunakan kata2 spt sebaiknya, harus, atau semestinya u/ menyampaikan suatu keharusan : </a:t>
            </a:r>
          </a:p>
          <a:p>
            <a:pPr>
              <a:buNone/>
            </a:pPr>
            <a:r>
              <a:rPr lang="id-ID" sz="2400" dirty="0" smtClean="0"/>
              <a:t>			“ Simpanlah sesuatu pd tmpnya &amp; kamu tdk 			akan punya mslh.” </a:t>
            </a:r>
          </a:p>
          <a:p>
            <a:pPr>
              <a:buNone/>
            </a:pPr>
            <a:r>
              <a:rPr lang="id-ID" sz="2400" dirty="0" smtClean="0"/>
              <a:t>			“Setiap org seharusnya memperoleh caranya.” </a:t>
            </a:r>
          </a:p>
          <a:p>
            <a:r>
              <a:rPr lang="id-ID" sz="2400" dirty="0" smtClean="0"/>
              <a:t>Sementara yg lain lbh mengizinkan atau acuh tak acuh, mengatakan hal2 spt misalnya “aku tidak peduli, semuanya terserah anda” atau lakukan apapun yg kamu ingin sayang”.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11</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r>
              <a:rPr lang="en-US" sz="4000" i="1" dirty="0" smtClean="0"/>
              <a:t>Inner Influence of The Parent Ego State</a:t>
            </a:r>
            <a:endParaRPr lang="id-ID" sz="4000" dirty="0"/>
          </a:p>
        </p:txBody>
      </p:sp>
      <p:sp>
        <p:nvSpPr>
          <p:cNvPr id="3" name="Content Placeholder 2"/>
          <p:cNvSpPr>
            <a:spLocks noGrp="1"/>
          </p:cNvSpPr>
          <p:nvPr>
            <p:ph idx="1"/>
          </p:nvPr>
        </p:nvSpPr>
        <p:spPr/>
        <p:txBody>
          <a:bodyPr>
            <a:normAutofit fontScale="92500" lnSpcReduction="10000"/>
          </a:bodyPr>
          <a:lstStyle/>
          <a:p>
            <a:r>
              <a:rPr lang="id-ID" sz="2400" dirty="0" smtClean="0"/>
              <a:t>Org tdk hanya menggabungkan perilaku org tuanya ttp jg menggabungkan pesan2 org tua yg terus-menerus terdengar. </a:t>
            </a:r>
          </a:p>
          <a:p>
            <a:r>
              <a:rPr lang="id-ID" sz="2400" dirty="0" smtClean="0"/>
              <a:t>Kdg2 dua org dlm </a:t>
            </a:r>
            <a:r>
              <a:rPr lang="id-ID" sz="2400" i="1" dirty="0" smtClean="0"/>
              <a:t>parent ego state berbicara. Kdg adult mendengar apa yg inner parent katakan. Seringkali pembicaraan yg tjd di dlm antara parent yg berpengaruh &amp; child. </a:t>
            </a:r>
          </a:p>
          <a:p>
            <a:pPr>
              <a:buNone/>
            </a:pPr>
            <a:r>
              <a:rPr lang="id-ID" sz="2400" dirty="0" smtClean="0"/>
              <a:t> Pesan2 spt pengulangan dari ekspresi wajah parental, perilaku, gerak-gerik, atau pernyataan &amp; instruksi. Misalnya : seorg pria akan menyisakan mkn di piringnya/ melihat gbran mental bpknya dgn kerut dahi tdk setuju &amp; menghabiskan mkn di piringnya spt seorg anak laki2 kecil yg baik. Seorg gadis mau mencuri </a:t>
            </a:r>
            <a:r>
              <a:rPr lang="id-ID" sz="2400" i="1" dirty="0" smtClean="0"/>
              <a:t>scarf tp mendengar suara ibunya, gadis baik tidak mencuri.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12</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id-ID" dirty="0"/>
          </a:p>
        </p:txBody>
      </p:sp>
      <p:sp>
        <p:nvSpPr>
          <p:cNvPr id="3" name="Content Placeholder 2"/>
          <p:cNvSpPr>
            <a:spLocks noGrp="1"/>
          </p:cNvSpPr>
          <p:nvPr>
            <p:ph idx="1"/>
          </p:nvPr>
        </p:nvSpPr>
        <p:spPr/>
        <p:txBody>
          <a:bodyPr>
            <a:normAutofit fontScale="92500"/>
          </a:bodyPr>
          <a:lstStyle/>
          <a:p>
            <a:r>
              <a:rPr lang="id-ID" sz="2400" dirty="0" smtClean="0"/>
              <a:t>Pd situasi yg sama remaja lain mendengar “ curi saja tp jgn ketahuan.” Sementara yg lain mendengar,” Saya akan menghajarm bila mencuri.” Dgn cara yg serupa instruksi </a:t>
            </a:r>
            <a:r>
              <a:rPr lang="id-ID" sz="2400" i="1" dirty="0" smtClean="0"/>
              <a:t>script terdengar &amp; diikuti oleh anak tsb. </a:t>
            </a:r>
          </a:p>
          <a:p>
            <a:pPr>
              <a:buNone/>
            </a:pPr>
            <a:r>
              <a:rPr lang="id-ID" sz="2400" dirty="0" smtClean="0"/>
              <a:t>Beberapa pesan org tua mendorong, yg lain tdk. Bbrp pesan memberi ijin u/ berperilaku dgn cara yg negatif atau positif: </a:t>
            </a:r>
          </a:p>
          <a:p>
            <a:pPr>
              <a:buNone/>
            </a:pPr>
            <a:r>
              <a:rPr lang="pl-PL" sz="2400" dirty="0" smtClean="0"/>
              <a:t> Jika pertama kali kamu tdk berhasil, coba, coba lagi. </a:t>
            </a:r>
          </a:p>
          <a:p>
            <a:pPr>
              <a:buNone/>
            </a:pPr>
            <a:r>
              <a:rPr lang="id-ID" sz="2400" dirty="0" smtClean="0"/>
              <a:t> Kamu tdk akan pernah tahu sampai kamu coba. </a:t>
            </a:r>
          </a:p>
          <a:p>
            <a:pPr>
              <a:buNone/>
            </a:pPr>
            <a:r>
              <a:rPr lang="id-ID" sz="2400" dirty="0" smtClean="0"/>
              <a:t> Kamu punya kepala, pakailah. </a:t>
            </a:r>
          </a:p>
          <a:p>
            <a:pPr>
              <a:buNone/>
            </a:pPr>
            <a:r>
              <a:rPr lang="id-ID" sz="2400" dirty="0" smtClean="0"/>
              <a:t> Kamu yg berbuat maka tanggungjawablah. </a:t>
            </a:r>
          </a:p>
          <a:p>
            <a:pPr>
              <a:buNone/>
            </a:pPr>
            <a:r>
              <a:rPr lang="id-ID" sz="2400" dirty="0" smtClean="0"/>
              <a:t> Pergilah.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13</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
            </a:r>
            <a:br>
              <a:rPr lang="id-ID" dirty="0" smtClean="0"/>
            </a:br>
            <a:r>
              <a:rPr lang="id-ID" i="1" dirty="0" smtClean="0"/>
              <a:t>Inward influence of </a:t>
            </a:r>
            <a:br>
              <a:rPr lang="id-ID" i="1" dirty="0" smtClean="0"/>
            </a:br>
            <a:r>
              <a:rPr lang="id-ID" i="1" dirty="0" smtClean="0"/>
              <a:t>the Parent Ego State</a:t>
            </a:r>
            <a:endParaRPr lang="id-ID" dirty="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14</a:t>
            </a:fld>
            <a:endParaRPr lang="en-US"/>
          </a:p>
        </p:txBody>
      </p:sp>
      <p:pic>
        <p:nvPicPr>
          <p:cNvPr id="3075" name="Picture 3"/>
          <p:cNvPicPr>
            <a:picLocks noGrp="1" noChangeAspect="1" noChangeArrowheads="1"/>
          </p:cNvPicPr>
          <p:nvPr>
            <p:ph idx="1"/>
          </p:nvPr>
        </p:nvPicPr>
        <p:blipFill>
          <a:blip r:embed="rId3"/>
          <a:srcRect/>
          <a:stretch>
            <a:fillRect/>
          </a:stretch>
        </p:blipFill>
        <p:spPr bwMode="auto">
          <a:xfrm>
            <a:off x="2317897" y="2041451"/>
            <a:ext cx="4593265" cy="4040372"/>
          </a:xfrm>
          <a:prstGeom prst="rect">
            <a:avLst/>
          </a:prstGeom>
          <a:noFill/>
          <a:ln w="9525">
            <a:noFill/>
            <a:miter lim="800000"/>
            <a:headEnd/>
            <a:tailEnd/>
          </a:ln>
          <a:effectLst/>
        </p:spPr>
      </p:pic>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id-ID" dirty="0"/>
          </a:p>
        </p:txBody>
      </p:sp>
      <p:sp>
        <p:nvSpPr>
          <p:cNvPr id="3" name="Content Placeholder 2"/>
          <p:cNvSpPr>
            <a:spLocks noGrp="1"/>
          </p:cNvSpPr>
          <p:nvPr>
            <p:ph idx="1"/>
          </p:nvPr>
        </p:nvSpPr>
        <p:spPr/>
        <p:txBody>
          <a:bodyPr>
            <a:normAutofit/>
          </a:bodyPr>
          <a:lstStyle/>
          <a:p>
            <a:pPr>
              <a:buNone/>
            </a:pPr>
            <a:r>
              <a:rPr lang="id-ID" sz="2400" dirty="0" smtClean="0"/>
              <a:t>	Krn seorg anak tdk terlahir dgn sensor internal maka rasa sakit hati pertamanya merpk hal dari transaksi org tua/anak. Seorg anak belajar u/ menghargai apa yg didptkan dari transaksi org tua/ anak. Seorg anak belajar u/ menghargai apa yg dihargai o/ org tuanya. Sepanjang sisa hidupnya perasaan suara hati awal ini sbg </a:t>
            </a:r>
            <a:r>
              <a:rPr lang="id-ID" sz="2400" i="1" dirty="0" smtClean="0"/>
              <a:t>inner dialogue antara ego state parent &amp; child-nya. Inner dialogue ini dpt mengizinkan, membingungkan, moral atau moralitas yg kaku.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15</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id-ID" sz="2400" dirty="0" smtClean="0"/>
              <a:t>Meskipun </a:t>
            </a:r>
            <a:r>
              <a:rPr lang="id-ID" sz="2400" i="1" dirty="0" smtClean="0"/>
              <a:t>inner conscience didengar tp tdk selalu diikuti. Bahkan anak  kecil pun dpt membuat keputusan sendiri atau mengikuti keinginannya.</a:t>
            </a:r>
            <a:endParaRPr lang="id-ID" sz="2400" dirty="0"/>
          </a:p>
        </p:txBody>
      </p:sp>
      <p:sp>
        <p:nvSpPr>
          <p:cNvPr id="3" name="Content Placeholder 2"/>
          <p:cNvSpPr>
            <a:spLocks noGrp="1"/>
          </p:cNvSpPr>
          <p:nvPr>
            <p:ph idx="1"/>
          </p:nvPr>
        </p:nvSpPr>
        <p:spPr/>
        <p:txBody>
          <a:bodyPr>
            <a:normAutofit fontScale="92500"/>
          </a:bodyPr>
          <a:lstStyle/>
          <a:p>
            <a:pPr>
              <a:buNone/>
            </a:pPr>
            <a:r>
              <a:rPr lang="id-ID" sz="2400" i="1" dirty="0" smtClean="0"/>
              <a:t>Selma Fraiberg menggbrkan anak spt ini: </a:t>
            </a:r>
          </a:p>
          <a:p>
            <a:pPr>
              <a:buNone/>
            </a:pPr>
            <a:r>
              <a:rPr lang="id-ID" sz="2400" dirty="0" smtClean="0"/>
              <a:t> Seorg anak 30 bln, Julia, menyadari dirinya ada di dapur, sementara ibunya sdg menelpon. Semangkuk telur ada di atas meja, timbul keinginan Julia u/ membuat telur goreng. Julia mengambil telur, ttp skr ia mengalami tuntutan dari realitas dgn kekuatan yg tdk seimbang. Ibunya tdk akan setuju. Konflik yg dialami pada ego dirasakan sbg “ saya mau “ dan “ tidak, kamu tidak boleh.” lain kasus u/ keduanya tjd dan dibutuhkan keputusan pd saat ini. Ketika ibu Julia kembali ke dapur, dia menemukan putrinya sdg memecahkan telur ke linolium &amp; memaki dirinya sendiri, “ No, No.No” Musn’t dood it. NoNoNo. Musn’t dood it!”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16</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id-ID" dirty="0"/>
          </a:p>
        </p:txBody>
      </p:sp>
      <p:sp>
        <p:nvSpPr>
          <p:cNvPr id="3" name="Content Placeholder 2"/>
          <p:cNvSpPr>
            <a:spLocks noGrp="1"/>
          </p:cNvSpPr>
          <p:nvPr>
            <p:ph idx="1"/>
          </p:nvPr>
        </p:nvSpPr>
        <p:spPr/>
        <p:txBody>
          <a:bodyPr>
            <a:normAutofit lnSpcReduction="10000"/>
          </a:bodyPr>
          <a:lstStyle/>
          <a:p>
            <a:pPr>
              <a:buNone/>
            </a:pPr>
            <a:r>
              <a:rPr lang="id-ID" sz="2400" dirty="0" smtClean="0"/>
              <a:t>Setiap anak membutuhkan </a:t>
            </a:r>
            <a:r>
              <a:rPr lang="id-ID" sz="2400" i="1" dirty="0" smtClean="0"/>
              <a:t>noes u/ melindungi dirinya dari bahaya, u/ meningkatkan keramahannya, &amp; memberi rasa aman bhw org tuanya menyayanginya. Namun, bbrp org tumbuh dgn beban inner noes yg merugikan &amp; tdk semestinya menghalangi. Pesan parental yg sgt membatasi menghambat ekspresi kebahagiaan, keindahan &amp; kreativitas. </a:t>
            </a:r>
          </a:p>
          <a:p>
            <a:pPr>
              <a:buNone/>
            </a:pPr>
            <a:r>
              <a:rPr lang="id-ID" sz="2400" dirty="0" smtClean="0"/>
              <a:t>Seorg anak dari </a:t>
            </a:r>
            <a:r>
              <a:rPr lang="id-ID" sz="2400" i="1" dirty="0" smtClean="0"/>
              <a:t>parent yg kaku &amp; mengambil posisi “ saya sebaiknya tdk memikirkan diri sendiri” &amp; mengalah pd yg Karen Horney katakan sebagai “the tyranny of the shoulds.”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17</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pPr algn="r"/>
            <a:endParaRPr lang="id-ID" dirty="0"/>
          </a:p>
        </p:txBody>
      </p:sp>
      <p:sp>
        <p:nvSpPr>
          <p:cNvPr id="3" name="Content Placeholder 2"/>
          <p:cNvSpPr>
            <a:spLocks noGrp="1"/>
          </p:cNvSpPr>
          <p:nvPr>
            <p:ph idx="1"/>
          </p:nvPr>
        </p:nvSpPr>
        <p:spPr>
          <a:xfrm>
            <a:off x="457200" y="320357"/>
            <a:ext cx="8229600" cy="5805807"/>
          </a:xfrm>
        </p:spPr>
        <p:txBody>
          <a:bodyPr>
            <a:normAutofit fontScale="92500" lnSpcReduction="20000"/>
          </a:bodyPr>
          <a:lstStyle/>
          <a:p>
            <a:pPr>
              <a:buFontTx/>
              <a:buChar char="-"/>
            </a:pPr>
            <a:r>
              <a:rPr lang="id-ID" sz="2400" dirty="0" smtClean="0"/>
              <a:t>Dia harus menjadi plg jujur, dermawan, baik budi, adil, bermartabat, berani, tdk egois. </a:t>
            </a:r>
          </a:p>
          <a:p>
            <a:pPr>
              <a:buFontTx/>
              <a:buChar char="-"/>
            </a:pPr>
            <a:r>
              <a:rPr lang="id-ID" sz="2400" dirty="0" smtClean="0"/>
              <a:t>Dia hrs mjd pasangan yg terbaik, suami, guru. </a:t>
            </a:r>
          </a:p>
          <a:p>
            <a:pPr>
              <a:buFontTx/>
              <a:buChar char="-"/>
            </a:pPr>
            <a:r>
              <a:rPr lang="id-ID" sz="2400" dirty="0" smtClean="0"/>
              <a:t>Dia hrs bs tabah thd segala sesuatu, hrs menyukai semua org, hrs menyayangi org tuanya, istrinya, negaranya; atau dia hrsnya tdk terikat dgn apapun, siapapun, sehrsnya tdk ada yg mempengaruhinya, dia hrsnya tdk pernah merasa sakit, &amp; dia hrs selalu tenang.</a:t>
            </a:r>
          </a:p>
          <a:p>
            <a:pPr>
              <a:buFontTx/>
              <a:buChar char="-"/>
            </a:pPr>
            <a:r>
              <a:rPr lang="id-ID" sz="2400" dirty="0" smtClean="0"/>
              <a:t>Dia hrs selalu menikmati hidup; atau dia harus di atas kesenangan &amp; kenikmatan. </a:t>
            </a:r>
          </a:p>
          <a:p>
            <a:pPr>
              <a:buFontTx/>
              <a:buChar char="-"/>
            </a:pPr>
            <a:r>
              <a:rPr lang="id-ID" sz="2400" dirty="0" smtClean="0"/>
              <a:t>Dia hrs spontan; Dia hrs selalu mengatur perasaannya. Dia hrs tahu, mengerti &amp; menduga semuanya. </a:t>
            </a:r>
          </a:p>
          <a:p>
            <a:pPr>
              <a:buFontTx/>
              <a:buChar char="-"/>
            </a:pPr>
            <a:r>
              <a:rPr lang="id-ID" sz="2400" dirty="0" smtClean="0"/>
              <a:t>Dia hrs bisa memecahkan setiap mslhnya sendiri, atau org lain dgn cepat. Dia hrs bs mengatasi setiap kesulitannya begitu dia menemukannya. </a:t>
            </a:r>
          </a:p>
          <a:p>
            <a:pPr>
              <a:buFontTx/>
              <a:buChar char="-"/>
            </a:pPr>
            <a:r>
              <a:rPr lang="id-ID" sz="2400" dirty="0" smtClean="0"/>
              <a:t>Dia hrs tdk pernah capek atau sakit. </a:t>
            </a:r>
          </a:p>
          <a:p>
            <a:pPr>
              <a:buFontTx/>
              <a:buChar char="-"/>
            </a:pPr>
            <a:r>
              <a:rPr lang="id-ID" sz="2400" dirty="0" smtClean="0"/>
              <a:t>Dia hrs selalu bs mencari pekerjaan. </a:t>
            </a:r>
          </a:p>
          <a:p>
            <a:pPr>
              <a:buFontTx/>
              <a:buChar char="-"/>
            </a:pPr>
            <a:r>
              <a:rPr lang="id-ID" sz="2400" dirty="0" smtClean="0"/>
              <a:t>Dia hrs bisa mengerjakan sesuatu dalam 1 jam yg sehrsnya 2 atau 3 jam.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18</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
            </a:r>
            <a:br>
              <a:rPr lang="id-ID" dirty="0" smtClean="0"/>
            </a:br>
            <a:endParaRPr lang="id-ID" dirty="0"/>
          </a:p>
        </p:txBody>
      </p:sp>
      <p:sp>
        <p:nvSpPr>
          <p:cNvPr id="3" name="Content Placeholder 2"/>
          <p:cNvSpPr>
            <a:spLocks noGrp="1"/>
          </p:cNvSpPr>
          <p:nvPr>
            <p:ph idx="1"/>
          </p:nvPr>
        </p:nvSpPr>
        <p:spPr/>
        <p:txBody>
          <a:bodyPr>
            <a:normAutofit/>
          </a:bodyPr>
          <a:lstStyle/>
          <a:p>
            <a:pPr>
              <a:buNone/>
            </a:pPr>
            <a:r>
              <a:rPr lang="id-ID" sz="2400" dirty="0" smtClean="0"/>
              <a:t>	Apabila dipengaruhi dgn cara yg tdk baik, seseorg yg membaca buku u/ kesenangan akan mendengar suara dlm pikirannya dlm btk pesan parental, “kerja dulu seblm bersenang-senang”. </a:t>
            </a:r>
            <a:r>
              <a:rPr lang="id-ID" sz="2400" i="1" dirty="0" smtClean="0"/>
              <a:t>Child –nya ingin bersenang-senang, tp dia sdh diprogramkan u/ merasa bersalah bila menyenangkan dirinya. Perasaan bersalah &amp; ketidakmampuan melawan perasaannya ini membuat dia memutuskan u/ menutup buku &amp; menyelesaikan pekerjaannya.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19</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id-ID" dirty="0" smtClean="0"/>
              <a:t>The Parent Ego State</a:t>
            </a:r>
            <a:endParaRPr lang="id-ID" dirty="0"/>
          </a:p>
        </p:txBody>
      </p:sp>
      <p:sp>
        <p:nvSpPr>
          <p:cNvPr id="3" name="Content Placeholder 2"/>
          <p:cNvSpPr>
            <a:spLocks noGrp="1"/>
          </p:cNvSpPr>
          <p:nvPr>
            <p:ph idx="1"/>
          </p:nvPr>
        </p:nvSpPr>
        <p:spPr/>
        <p:txBody>
          <a:bodyPr>
            <a:normAutofit/>
          </a:bodyPr>
          <a:lstStyle/>
          <a:p>
            <a:r>
              <a:rPr lang="id-ID" sz="2400" i="1" dirty="0" smtClean="0"/>
              <a:t>Parent ego state merpk gabungan sifat &amp; perilaku dari semua org2 penting secara emosi yg berperan sbg figur org tua pd seorg anak. </a:t>
            </a:r>
          </a:p>
          <a:p>
            <a:r>
              <a:rPr lang="id-ID" sz="2400" i="1" dirty="0" smtClean="0"/>
              <a:t>Parent ego state tdk perlu berfungsi sesuai dgn yg dimaksud kebudayaan sbg “keibuan” atau “kebapakan”, tdk ada bukti adanya insting maternal atau parental pd mns.</a:t>
            </a:r>
          </a:p>
          <a:p>
            <a:r>
              <a:rPr lang="id-ID" sz="2400" i="1" dirty="0" smtClean="0"/>
              <a:t>Harlow; hal ini jg berlaku bg primata. Mns mempelajari bgm mjd org tua dr org tua mrk &amp; tampaknya monyet jg begitu.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2</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id-ID" i="1" dirty="0" smtClean="0"/>
              <a:t>Conflicting Inner Dialogue</a:t>
            </a:r>
            <a:endParaRPr lang="id-ID" dirty="0"/>
          </a:p>
        </p:txBody>
      </p:sp>
      <p:sp>
        <p:nvSpPr>
          <p:cNvPr id="3" name="Content Placeholder 2"/>
          <p:cNvSpPr>
            <a:spLocks noGrp="1"/>
          </p:cNvSpPr>
          <p:nvPr>
            <p:ph idx="1"/>
          </p:nvPr>
        </p:nvSpPr>
        <p:spPr/>
        <p:txBody>
          <a:bodyPr>
            <a:normAutofit/>
          </a:bodyPr>
          <a:lstStyle/>
          <a:p>
            <a:r>
              <a:rPr lang="id-ID" sz="2400" dirty="0" smtClean="0"/>
              <a:t>Banyak org menderita krn pergumulan antara </a:t>
            </a:r>
            <a:r>
              <a:rPr lang="id-ID" sz="2400" i="1" dirty="0" smtClean="0"/>
              <a:t>parent ego state yg dominan dgn child ego yg lemah. Keadaan ini oleh Perls disebut dgn “ self-torture game” </a:t>
            </a:r>
          </a:p>
          <a:p>
            <a:pPr>
              <a:buNone/>
            </a:pPr>
            <a:r>
              <a:rPr lang="id-ID" sz="2400" dirty="0" smtClean="0"/>
              <a:t>Saya percaya bhw anda sangat terbiasa dgn game ini, satu bagian dari anda berbicara dgn bagian lain, dan mengatakan “ anda harus lebih baik, anda tidak boleh seperti ini, anda tidak boleh lakukan itu, anda sehrsnya tdk mjd “ </a:t>
            </a:r>
            <a:r>
              <a:rPr lang="id-ID" sz="2400" i="1" dirty="0" smtClean="0"/>
              <a:t>what you are”, anda hrs mjd “ what you are not.”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20</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8078"/>
          </a:xfrm>
        </p:spPr>
        <p:txBody>
          <a:bodyPr>
            <a:normAutofit fontScale="90000"/>
          </a:bodyPr>
          <a:lstStyle/>
          <a:p>
            <a:pPr algn="l"/>
            <a:r>
              <a:rPr lang="id-ID" sz="2400" dirty="0" smtClean="0"/>
              <a:t/>
            </a:r>
            <a:br>
              <a:rPr lang="id-ID" sz="2400" dirty="0" smtClean="0"/>
            </a:br>
            <a:r>
              <a:rPr lang="id-ID" sz="2700" dirty="0" smtClean="0"/>
              <a:t>Dialog konflik dlm </a:t>
            </a:r>
            <a:r>
              <a:rPr lang="id-ID" sz="2700" i="1" dirty="0" smtClean="0"/>
              <a:t>parent ego state menimbulkan tegang &amp; kebingungan. Barry Stevens mengekspresi kebingunan ini seperti dia, pd dunia bagian dlm dirinya, merasakan tekanan berkelanjutan dari otoritas2 di luar. Dia menulis: </a:t>
            </a:r>
            <a:br>
              <a:rPr lang="id-ID" sz="2700" i="1" dirty="0" smtClean="0"/>
            </a:br>
            <a:endParaRPr lang="id-ID" sz="2700" dirty="0"/>
          </a:p>
        </p:txBody>
      </p:sp>
      <p:sp>
        <p:nvSpPr>
          <p:cNvPr id="3" name="Content Placeholder 2"/>
          <p:cNvSpPr>
            <a:spLocks noGrp="1"/>
          </p:cNvSpPr>
          <p:nvPr>
            <p:ph idx="1"/>
          </p:nvPr>
        </p:nvSpPr>
        <p:spPr>
          <a:xfrm>
            <a:off x="457200" y="2062716"/>
            <a:ext cx="8229600" cy="4293634"/>
          </a:xfrm>
        </p:spPr>
        <p:txBody>
          <a:bodyPr>
            <a:normAutofit lnSpcReduction="10000"/>
          </a:bodyPr>
          <a:lstStyle/>
          <a:p>
            <a:pPr>
              <a:buNone/>
            </a:pPr>
            <a:r>
              <a:rPr lang="id-ID" sz="2400" dirty="0" smtClean="0">
                <a:solidFill>
                  <a:schemeClr val="tx2">
                    <a:lumMod val="40000"/>
                    <a:lumOff val="60000"/>
                  </a:schemeClr>
                </a:solidFill>
              </a:rPr>
              <a:t>Pada awalnya aku, &amp; aku adalah baik. Kmd datang diriku yg lain, otoritas luar. Ini membingungkan. Dan kemudian aku yg lain mjd sangat bingung sebab sgt byk otoritas2 luar yg berbeda. </a:t>
            </a:r>
          </a:p>
          <a:p>
            <a:pPr>
              <a:buFontTx/>
              <a:buChar char="-"/>
            </a:pPr>
            <a:r>
              <a:rPr lang="id-ID" sz="2400" dirty="0" smtClean="0"/>
              <a:t>Duduk yg manis. </a:t>
            </a:r>
          </a:p>
          <a:p>
            <a:pPr>
              <a:buFontTx/>
              <a:buChar char="-"/>
            </a:pPr>
            <a:r>
              <a:rPr lang="id-ID" sz="2400" dirty="0" smtClean="0"/>
              <a:t>Tinggalkan ruangan u/ membuang ingusmu.</a:t>
            </a:r>
          </a:p>
          <a:p>
            <a:pPr>
              <a:buFontTx/>
              <a:buChar char="-"/>
            </a:pPr>
            <a:r>
              <a:rPr lang="id-ID" sz="2400" dirty="0" smtClean="0"/>
              <a:t>Jangan lakukan hal itu, itu adalah ketololan.</a:t>
            </a:r>
          </a:p>
          <a:p>
            <a:pPr>
              <a:buFontTx/>
              <a:buChar char="-"/>
            </a:pPr>
            <a:r>
              <a:rPr lang="id-ID" sz="2400" dirty="0" smtClean="0"/>
              <a:t>Mengapa anak kecil miskin itu tidak tahu bgm u/ mengeluh.</a:t>
            </a:r>
          </a:p>
          <a:p>
            <a:pPr>
              <a:buFontTx/>
              <a:buChar char="-"/>
            </a:pPr>
            <a:r>
              <a:rPr lang="id-ID" sz="2400" dirty="0" smtClean="0"/>
              <a:t>Bilaslah toilet pd malam hari sebab jika tdk, maka sulit u/ dibersihkan. </a:t>
            </a: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21</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pPr algn="r"/>
            <a:endParaRPr lang="id-ID" dirty="0"/>
          </a:p>
        </p:txBody>
      </p:sp>
      <p:sp>
        <p:nvSpPr>
          <p:cNvPr id="3" name="Content Placeholder 2"/>
          <p:cNvSpPr>
            <a:spLocks noGrp="1"/>
          </p:cNvSpPr>
          <p:nvPr>
            <p:ph idx="1"/>
          </p:nvPr>
        </p:nvSpPr>
        <p:spPr>
          <a:xfrm>
            <a:off x="457200" y="320358"/>
            <a:ext cx="8229600" cy="5805806"/>
          </a:xfrm>
        </p:spPr>
        <p:txBody>
          <a:bodyPr>
            <a:normAutofit/>
          </a:bodyPr>
          <a:lstStyle/>
          <a:p>
            <a:pPr>
              <a:buFontTx/>
              <a:buChar char="-"/>
            </a:pPr>
            <a:r>
              <a:rPr lang="id-ID" sz="2400" dirty="0" smtClean="0"/>
              <a:t>Hal yg plg penting a/ mjd lbh unggul. </a:t>
            </a:r>
          </a:p>
          <a:p>
            <a:pPr>
              <a:buFontTx/>
              <a:buChar char="-"/>
            </a:pPr>
            <a:r>
              <a:rPr lang="id-ID" sz="2400" i="1" dirty="0" smtClean="0"/>
              <a:t>Hal yg plg penting a/ bersih. </a:t>
            </a:r>
          </a:p>
          <a:p>
            <a:pPr>
              <a:buFontTx/>
              <a:buChar char="-"/>
            </a:pPr>
            <a:r>
              <a:rPr lang="id-ID" sz="2400" i="1" dirty="0" smtClean="0"/>
              <a:t>Hal yg plg penting a/ membayar utangmu. </a:t>
            </a:r>
          </a:p>
          <a:p>
            <a:pPr>
              <a:buFontTx/>
              <a:buChar char="-"/>
            </a:pPr>
            <a:r>
              <a:rPr lang="id-ID" sz="2400" i="1" dirty="0" smtClean="0"/>
              <a:t>Hal yg plg penting tdk dibodohi org lain. </a:t>
            </a:r>
          </a:p>
          <a:p>
            <a:pPr>
              <a:buFontTx/>
              <a:buChar char="-"/>
            </a:pPr>
            <a:r>
              <a:rPr lang="id-ID" sz="2400" i="1" dirty="0" smtClean="0"/>
              <a:t>Hal yg plg penting a/ mencintai orang tuamu. </a:t>
            </a:r>
          </a:p>
          <a:p>
            <a:pPr>
              <a:buFontTx/>
              <a:buChar char="-"/>
            </a:pPr>
            <a:r>
              <a:rPr lang="id-ID" sz="2400" i="1" dirty="0" smtClean="0"/>
              <a:t>Hal yg plg penting a/ mandiri. </a:t>
            </a:r>
          </a:p>
          <a:p>
            <a:pPr>
              <a:buFontTx/>
              <a:buChar char="-"/>
            </a:pPr>
            <a:r>
              <a:rPr lang="id-ID" sz="2400" i="1" dirty="0" smtClean="0"/>
              <a:t>Hal yg plg penting a/ bicara Inggris dgn benar. </a:t>
            </a:r>
          </a:p>
          <a:p>
            <a:pPr>
              <a:buFontTx/>
              <a:buChar char="-"/>
            </a:pPr>
            <a:r>
              <a:rPr lang="id-ID" sz="2400" i="1" dirty="0" smtClean="0"/>
              <a:t>Hal yg plg penting a/ patuh pd suamimu. </a:t>
            </a:r>
          </a:p>
          <a:p>
            <a:pPr>
              <a:buFontTx/>
              <a:buChar char="-"/>
            </a:pPr>
            <a:r>
              <a:rPr lang="id-ID" sz="2400" dirty="0" smtClean="0"/>
              <a:t>Hal yg plg penting a/ mengawasi anak2mu. </a:t>
            </a:r>
          </a:p>
          <a:p>
            <a:pPr>
              <a:buFontTx/>
              <a:buChar char="-"/>
            </a:pPr>
            <a:r>
              <a:rPr lang="id-ID" sz="2400" dirty="0" smtClean="0"/>
              <a:t>Hal yg plg penting a/ pergi ke tmpt bermain yg benar dan membaca buku yg benar.</a:t>
            </a:r>
          </a:p>
          <a:p>
            <a:pPr>
              <a:buFontTx/>
              <a:buChar char="-"/>
            </a:pPr>
            <a:r>
              <a:rPr lang="id-ID" sz="2400" dirty="0" smtClean="0"/>
              <a:t>Hal yg plg penting a/ melakukan apa yg org lain katakan. Dan yg org lain mengatakan hal ini. </a:t>
            </a:r>
          </a:p>
          <a:p>
            <a:pPr>
              <a:buFontTx/>
              <a:buChar char="-"/>
            </a:pPr>
            <a:endParaRPr lang="id-ID" sz="2400" i="1" dirty="0" smtClean="0"/>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22</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pPr algn="l"/>
            <a:r>
              <a:rPr lang="id-ID" sz="2400" dirty="0" smtClean="0"/>
              <a:t/>
            </a:r>
            <a:br>
              <a:rPr lang="id-ID" sz="2400" dirty="0" smtClean="0"/>
            </a:br>
            <a:r>
              <a:rPr lang="id-ID" sz="2700" dirty="0" smtClean="0"/>
              <a:t>Ketika seseorang memiliki figur org tua di kepalanya yg scr kuat tdk setuju, dia mgkn menyiksa dirinya sendiri mendengar pertengkarannya </a:t>
            </a:r>
            <a:br>
              <a:rPr lang="id-ID" sz="2700" dirty="0" smtClean="0"/>
            </a:br>
            <a:endParaRPr lang="id-ID" sz="2700" dirty="0"/>
          </a:p>
        </p:txBody>
      </p:sp>
      <p:sp>
        <p:nvSpPr>
          <p:cNvPr id="3" name="Content Placeholder 2"/>
          <p:cNvSpPr>
            <a:spLocks noGrp="1"/>
          </p:cNvSpPr>
          <p:nvPr>
            <p:ph idx="1"/>
          </p:nvPr>
        </p:nvSpPr>
        <p:spPr/>
        <p:txBody>
          <a:bodyPr>
            <a:normAutofit lnSpcReduction="10000"/>
          </a:bodyPr>
          <a:lstStyle/>
          <a:p>
            <a:pPr>
              <a:buNone/>
            </a:pPr>
            <a:r>
              <a:rPr lang="id-ID" sz="2400" dirty="0" smtClean="0"/>
              <a:t>Suatu permainan menyiksa dirinya dimainkan oleh Harvey yg mendengar dari ibunya, “ Anak laki2 yg baik pergi ke sekolah minggu”. Ayahnya mengatakan,” sekolah minggu hanya buang2 waktu dan byk omong kosong. Ayo memancing”. </a:t>
            </a:r>
          </a:p>
          <a:p>
            <a:pPr>
              <a:buNone/>
            </a:pPr>
            <a:r>
              <a:rPr lang="id-ID" sz="2400" dirty="0" smtClean="0"/>
              <a:t>	Harvey merasakan dirinya berubah2 pd periode2 waktu. Pertama melakukan apa yg ibunya katakan dan kmdn apa yg ayahnya katakan. Dia mengeluh,” apapun yg aku lakukan, kelihatannya tdk benar. Jika aku pergi ke gereja, aku merasa hrs memancing dan menikmatinya. Jika aku pergi memancing, aku merasa bersalah. </a:t>
            </a:r>
            <a:r>
              <a:rPr lang="id-ID" sz="2400" i="1" dirty="0" smtClean="0"/>
              <a:t>What am I supposed to do about my own kids? </a:t>
            </a: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23</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id-ID" dirty="0" smtClean="0"/>
              <a:t>NURTURING PARENT</a:t>
            </a:r>
            <a:endParaRPr lang="id-ID" dirty="0"/>
          </a:p>
        </p:txBody>
      </p:sp>
      <p:sp>
        <p:nvSpPr>
          <p:cNvPr id="3" name="Content Placeholder 2"/>
          <p:cNvSpPr>
            <a:spLocks noGrp="1"/>
          </p:cNvSpPr>
          <p:nvPr>
            <p:ph idx="1"/>
          </p:nvPr>
        </p:nvSpPr>
        <p:spPr/>
        <p:txBody>
          <a:bodyPr>
            <a:normAutofit lnSpcReduction="10000"/>
          </a:bodyPr>
          <a:lstStyle/>
          <a:p>
            <a:pPr>
              <a:buNone/>
            </a:pPr>
            <a:r>
              <a:rPr lang="id-ID" sz="2800" dirty="0" smtClean="0"/>
              <a:t>Umumnya org tua simpatik, melindungi dan mengasuh, pd bbrp keadaan dan kritis, penuh prasangka, menggurui atau menghukum. </a:t>
            </a:r>
          </a:p>
          <a:p>
            <a:pPr>
              <a:buNone/>
            </a:pPr>
            <a:r>
              <a:rPr lang="id-ID" sz="2800" dirty="0" smtClean="0"/>
              <a:t>Bbrp org tua cenderung mengasuh drpd menghakimi dan juga sebaliknya. </a:t>
            </a:r>
          </a:p>
          <a:p>
            <a:pPr>
              <a:buNone/>
            </a:pPr>
            <a:r>
              <a:rPr lang="id-ID" sz="2800" dirty="0" smtClean="0"/>
              <a:t>Apabila seorg anak memiliki org tua yg mengasuhnya maka ia akan mengembangkan parent ego statenya yg mencakup sikap mengasuh.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24</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2050"/>
          </a:xfrm>
        </p:spPr>
        <p:txBody>
          <a:bodyPr>
            <a:normAutofit fontScale="90000"/>
          </a:bodyPr>
          <a:lstStyle/>
          <a:p>
            <a:pPr algn="r"/>
            <a:endParaRPr lang="id-ID" dirty="0"/>
          </a:p>
        </p:txBody>
      </p:sp>
      <p:sp>
        <p:nvSpPr>
          <p:cNvPr id="3" name="Content Placeholder 2"/>
          <p:cNvSpPr>
            <a:spLocks noGrp="1"/>
          </p:cNvSpPr>
          <p:nvPr>
            <p:ph idx="1"/>
          </p:nvPr>
        </p:nvSpPr>
        <p:spPr>
          <a:xfrm>
            <a:off x="457200" y="616688"/>
            <a:ext cx="8229600" cy="5509475"/>
          </a:xfrm>
        </p:spPr>
        <p:txBody>
          <a:bodyPr>
            <a:normAutofit lnSpcReduction="10000"/>
          </a:bodyPr>
          <a:lstStyle/>
          <a:p>
            <a:pPr>
              <a:buNone/>
            </a:pPr>
            <a:r>
              <a:rPr lang="id-ID" sz="2400" dirty="0" smtClean="0"/>
              <a:t>Kecuali ia memutuskan menolaknya, stlh dewasa, ia mgkn memperlakukan anaknya dgn cara simpatik, sikap dan perilaku mengasuh yg dipelajari dari org tuanya : </a:t>
            </a:r>
          </a:p>
          <a:p>
            <a:pPr>
              <a:buNone/>
            </a:pPr>
            <a:r>
              <a:rPr lang="id-ID" sz="2400" dirty="0" smtClean="0"/>
              <a:t>- Ayo sobat, kamu lelah. Saya akan membantumu. </a:t>
            </a:r>
          </a:p>
          <a:p>
            <a:pPr>
              <a:buNone/>
            </a:pPr>
            <a:r>
              <a:rPr lang="id-ID" sz="2400" dirty="0" smtClean="0"/>
              <a:t>- Tidurlah sayang, kmdn kamu akan merasa tenang. </a:t>
            </a:r>
          </a:p>
          <a:p>
            <a:pPr>
              <a:buNone/>
            </a:pPr>
            <a:r>
              <a:rPr lang="id-ID" sz="2400" dirty="0" smtClean="0"/>
              <a:t>- Itu terlalu buruk tapi jgn khawatirkan hal itu. </a:t>
            </a:r>
          </a:p>
          <a:p>
            <a:pPr>
              <a:buNone/>
            </a:pPr>
            <a:r>
              <a:rPr lang="en-US" sz="2400" dirty="0" smtClean="0"/>
              <a:t>- </a:t>
            </a:r>
            <a:r>
              <a:rPr lang="en-US" sz="2400" i="1" dirty="0" smtClean="0"/>
              <a:t>Let me rub it where it hurt. </a:t>
            </a:r>
          </a:p>
          <a:p>
            <a:pPr>
              <a:buNone/>
            </a:pPr>
            <a:endParaRPr lang="id-ID" sz="2400" dirty="0" smtClean="0"/>
          </a:p>
          <a:p>
            <a:pPr>
              <a:buNone/>
            </a:pPr>
            <a:r>
              <a:rPr lang="id-ID" sz="2400" dirty="0" smtClean="0"/>
              <a:t>Dia juga mungkin mengatur batasan protektif yg sama pd anak2nya spt yg dialaminya. </a:t>
            </a:r>
          </a:p>
          <a:p>
            <a:pPr>
              <a:buNone/>
            </a:pPr>
            <a:r>
              <a:rPr lang="nn-NO" sz="2400" dirty="0" smtClean="0"/>
              <a:t>- kamu tdk blh bermain di j</a:t>
            </a:r>
            <a:r>
              <a:rPr lang="id-ID" sz="2400" dirty="0" smtClean="0"/>
              <a:t>ala</a:t>
            </a:r>
            <a:r>
              <a:rPr lang="nn-NO" sz="2400" dirty="0" smtClean="0"/>
              <a:t>nan yg ramai </a:t>
            </a:r>
          </a:p>
          <a:p>
            <a:pPr>
              <a:buNone/>
            </a:pPr>
            <a:r>
              <a:rPr lang="id-ID" sz="2400" dirty="0" smtClean="0"/>
              <a:t>- jgn pelihara anjing liar </a:t>
            </a:r>
          </a:p>
          <a:p>
            <a:pPr>
              <a:buNone/>
            </a:pPr>
            <a:r>
              <a:rPr lang="id-ID" sz="2400" dirty="0" smtClean="0"/>
              <a:t>- yakinkan air ini bersih sblm meminumnya</a:t>
            </a: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25</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pPr algn="l"/>
            <a:r>
              <a:rPr lang="id-ID" sz="2400" dirty="0" smtClean="0"/>
              <a:t/>
            </a:r>
            <a:br>
              <a:rPr lang="id-ID" sz="2400" dirty="0" smtClean="0"/>
            </a:br>
            <a:r>
              <a:rPr lang="id-ID" sz="2700" dirty="0" smtClean="0"/>
              <a:t>Seseorg tdk hanya menggunakan perilaku org tua mengasuh thd anak2 tp juga sbg </a:t>
            </a:r>
            <a:r>
              <a:rPr lang="id-ID" sz="2700" i="1" dirty="0" smtClean="0"/>
              <a:t>nurturing parent thd org dewasa lainnya. </a:t>
            </a:r>
            <a:br>
              <a:rPr lang="id-ID" sz="2700" i="1" dirty="0" smtClean="0"/>
            </a:br>
            <a:endParaRPr lang="id-ID" sz="2700" dirty="0"/>
          </a:p>
        </p:txBody>
      </p:sp>
      <p:sp>
        <p:nvSpPr>
          <p:cNvPr id="3" name="Content Placeholder 2"/>
          <p:cNvSpPr>
            <a:spLocks noGrp="1"/>
          </p:cNvSpPr>
          <p:nvPr>
            <p:ph idx="1"/>
          </p:nvPr>
        </p:nvSpPr>
        <p:spPr/>
        <p:txBody>
          <a:bodyPr>
            <a:normAutofit lnSpcReduction="10000"/>
          </a:bodyPr>
          <a:lstStyle/>
          <a:p>
            <a:r>
              <a:rPr lang="id-ID" sz="2400" dirty="0" smtClean="0"/>
              <a:t>Istri (kpd suami) : John, kelihatan kamu berkecil hati mlm ini. Adakah sesuatu yg spesial yg kamu mau lakukan supaya membuatmu merasa lebih baik? </a:t>
            </a:r>
          </a:p>
          <a:p>
            <a:r>
              <a:rPr lang="id-ID" sz="2400" dirty="0" smtClean="0"/>
              <a:t>suami (kpd istri) : sayang, jgn menangis, semua org dpt berbuat kesalahan yg sama </a:t>
            </a:r>
          </a:p>
          <a:p>
            <a:r>
              <a:rPr lang="id-ID" sz="2400" dirty="0" smtClean="0"/>
              <a:t>Dokter (kpd pasien bedah) : percaya pd saya dan jgn takut. Saya akan mengurus semuanya. </a:t>
            </a:r>
          </a:p>
          <a:p>
            <a:r>
              <a:rPr lang="id-ID" sz="2400" dirty="0" smtClean="0"/>
              <a:t>Pasien (kpd dokter) : jgn merasa tdk enak dokter. Saya dpt menerima kenyataan. </a:t>
            </a:r>
          </a:p>
          <a:p>
            <a:r>
              <a:rPr lang="id-ID" sz="2400" dirty="0" smtClean="0"/>
              <a:t>Instruktur (kpd kls) : kamu tlh bekerja keras pd setiap semester shg hari ini saya membawa kue donat utk kalian. </a:t>
            </a: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26</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id-ID" sz="2400" dirty="0" smtClean="0"/>
              <a:t/>
            </a:r>
            <a:br>
              <a:rPr lang="id-ID" sz="2400" dirty="0" smtClean="0"/>
            </a:br>
            <a:r>
              <a:rPr lang="id-ID" sz="2400" dirty="0" smtClean="0"/>
              <a:t/>
            </a:r>
            <a:br>
              <a:rPr lang="id-ID" sz="2400" dirty="0" smtClean="0"/>
            </a:br>
            <a:r>
              <a:rPr lang="id-ID" sz="3100" dirty="0" smtClean="0"/>
              <a:t>Terkadang aspek mengasuh parent terlalu “cemas” dan menyebalkan orang lain. </a:t>
            </a:r>
            <a:br>
              <a:rPr lang="id-ID" sz="3100" dirty="0" smtClean="0"/>
            </a:br>
            <a:endParaRPr lang="id-ID" sz="3100" dirty="0"/>
          </a:p>
        </p:txBody>
      </p:sp>
      <p:sp>
        <p:nvSpPr>
          <p:cNvPr id="3" name="Content Placeholder 2"/>
          <p:cNvSpPr>
            <a:spLocks noGrp="1"/>
          </p:cNvSpPr>
          <p:nvPr>
            <p:ph idx="1"/>
          </p:nvPr>
        </p:nvSpPr>
        <p:spPr>
          <a:xfrm>
            <a:off x="457200" y="1955409"/>
            <a:ext cx="8229600" cy="4170754"/>
          </a:xfrm>
        </p:spPr>
        <p:txBody>
          <a:bodyPr>
            <a:normAutofit/>
          </a:bodyPr>
          <a:lstStyle/>
          <a:p>
            <a:r>
              <a:rPr lang="id-ID" sz="2400" dirty="0" smtClean="0"/>
              <a:t>Ketika orang sakit mereka kesal bila oanrg dewasa lain terlalu menjaganya. </a:t>
            </a:r>
          </a:p>
          <a:p>
            <a:r>
              <a:rPr lang="id-ID" sz="2400" dirty="0" smtClean="0"/>
              <a:t>Beberapa pasien lebih suka dokternya mengatakan yang sbnrnya drpd melindunginya dari hal tsb. </a:t>
            </a:r>
          </a:p>
          <a:p>
            <a:r>
              <a:rPr lang="id-ID" sz="2400" dirty="0" smtClean="0"/>
              <a:t>Seperti seorg atasan yg mengeluh,”Kalau ada kemungkinan akan hujan sekretraris saya memaksa saya utk membawa payung. Terkdg saya menyelinap keluar sblm dia melihat saya”.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27</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id-ID" dirty="0" smtClean="0"/>
              <a:t>PREJUDICIAL PARENT</a:t>
            </a:r>
            <a:endParaRPr lang="id-ID" dirty="0"/>
          </a:p>
        </p:txBody>
      </p:sp>
      <p:sp>
        <p:nvSpPr>
          <p:cNvPr id="3" name="Content Placeholder 2"/>
          <p:cNvSpPr>
            <a:spLocks noGrp="1"/>
          </p:cNvSpPr>
          <p:nvPr>
            <p:ph idx="1"/>
          </p:nvPr>
        </p:nvSpPr>
        <p:spPr/>
        <p:txBody>
          <a:bodyPr>
            <a:normAutofit/>
          </a:bodyPr>
          <a:lstStyle/>
          <a:p>
            <a:pPr>
              <a:buNone/>
            </a:pPr>
            <a:r>
              <a:rPr lang="id-ID" sz="2400" dirty="0" smtClean="0"/>
              <a:t>Parent ego state cenderung dipenuhi pendapat2 ttg agama, politik, tradisi, harapan peranan seksual, gaya hidup, membesarkan anak, cara berpakaian, berbicara, dan segala btk script budaya dan keluarga. Pendapat ini sering tidak rasional, mungkin blm pernah dievaluasi oleh adult ego state dan mungkin berupa prasangka. </a:t>
            </a:r>
          </a:p>
          <a:p>
            <a:pPr>
              <a:buNone/>
            </a:pPr>
            <a:r>
              <a:rPr lang="id-ID" sz="2400" dirty="0" smtClean="0"/>
              <a:t>Ketika menggunakan prasangka thd anak2, para org tua mencoba menetapkan standar perilaku berdasarkan pendapat2 mereka yg mungkin salah dan bukan berdasarkan fakta yg ada.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28</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id-ID" dirty="0"/>
          </a:p>
        </p:txBody>
      </p:sp>
      <p:sp>
        <p:nvSpPr>
          <p:cNvPr id="3" name="Content Placeholder 2"/>
          <p:cNvSpPr>
            <a:spLocks noGrp="1"/>
          </p:cNvSpPr>
          <p:nvPr>
            <p:ph idx="1"/>
          </p:nvPr>
        </p:nvSpPr>
        <p:spPr/>
        <p:txBody>
          <a:bodyPr>
            <a:normAutofit/>
          </a:bodyPr>
          <a:lstStyle/>
          <a:p>
            <a:pPr>
              <a:buNone/>
            </a:pPr>
            <a:r>
              <a:rPr lang="nn-NO" sz="2400" dirty="0" smtClean="0"/>
              <a:t>Semua org tua menggunakan prasangka dan sikap kritis : </a:t>
            </a:r>
          </a:p>
          <a:p>
            <a:pPr>
              <a:buNone/>
            </a:pPr>
            <a:r>
              <a:rPr lang="id-ID" sz="2400" dirty="0" smtClean="0"/>
              <a:t>- anak lelaki tidak pantas berambut panjang </a:t>
            </a:r>
          </a:p>
          <a:p>
            <a:pPr>
              <a:buNone/>
            </a:pPr>
            <a:r>
              <a:rPr lang="nl-NL" sz="2400" dirty="0" smtClean="0"/>
              <a:t>- anak perempuan h</a:t>
            </a:r>
            <a:r>
              <a:rPr lang="id-ID" sz="2400" dirty="0" smtClean="0"/>
              <a:t>a</a:t>
            </a:r>
            <a:r>
              <a:rPr lang="nl-NL" sz="2400" dirty="0" smtClean="0"/>
              <a:t>r</a:t>
            </a:r>
            <a:r>
              <a:rPr lang="id-ID" sz="2400" dirty="0" smtClean="0"/>
              <a:t>u</a:t>
            </a:r>
            <a:r>
              <a:rPr lang="nl-NL" sz="2400" dirty="0" smtClean="0"/>
              <a:t>s bersikap manis dan tenang </a:t>
            </a:r>
          </a:p>
          <a:p>
            <a:pPr>
              <a:buNone/>
            </a:pPr>
            <a:r>
              <a:rPr lang="id-ID" sz="2400" dirty="0" smtClean="0"/>
              <a:t>- anak-anak cukup dilihat dan tidak didengar. </a:t>
            </a:r>
          </a:p>
          <a:p>
            <a:pPr>
              <a:buNone/>
            </a:pPr>
            <a:r>
              <a:rPr lang="id-ID" sz="2400" dirty="0" smtClean="0"/>
              <a:t>- anak-anak harus menghormati yg lebih tua. </a:t>
            </a:r>
          </a:p>
          <a:p>
            <a:pPr>
              <a:buNone/>
            </a:pPr>
            <a:endParaRPr lang="id-ID"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29</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id-ID" dirty="0" smtClean="0"/>
              <a:t>Ego State Within The Parent</a:t>
            </a:r>
            <a:endParaRPr lang="id-ID" dirty="0"/>
          </a:p>
        </p:txBody>
      </p:sp>
      <p:sp>
        <p:nvSpPr>
          <p:cNvPr id="3" name="Content Placeholder 2"/>
          <p:cNvSpPr>
            <a:spLocks noGrp="1"/>
          </p:cNvSpPr>
          <p:nvPr>
            <p:ph idx="1"/>
          </p:nvPr>
        </p:nvSpPr>
        <p:spPr/>
        <p:txBody>
          <a:bodyPr>
            <a:normAutofit/>
          </a:bodyPr>
          <a:lstStyle/>
          <a:p>
            <a:r>
              <a:rPr lang="id-ID" sz="2400" dirty="0" smtClean="0"/>
              <a:t>Tiap org tua memiliki 3 </a:t>
            </a:r>
            <a:r>
              <a:rPr lang="id-ID" sz="2400" i="1" dirty="0" smtClean="0"/>
              <a:t>ego state-nya yg unik. Oleh krn itu, seseorg mgk akan menggabungkan parent ego state dgn parent-adult-child ego state org tuanya, parent –adult-child pengasuhnya, dst.</a:t>
            </a:r>
          </a:p>
          <a:p>
            <a:r>
              <a:rPr lang="id-ID" sz="2400" i="1" dirty="0" smtClean="0"/>
              <a:t>Seringkali org tua memperlakukan anaknya spt org tua mrk memperlakukan dirinya sendiri, spt menasihati, menghukum, mengasuh, ataupun mengacuhkan. </a:t>
            </a:r>
          </a:p>
          <a:p>
            <a:r>
              <a:rPr lang="id-ID" sz="2400" i="1" dirty="0" smtClean="0"/>
              <a:t>Ada kalanya alasan org tua berdsrkan data objektif skrg u/ menjelaskan mengapa, mendemonstrasikan bgm, mencari fakta &amp; mengatasi mslh.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3</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65064"/>
          </a:xfrm>
        </p:spPr>
        <p:txBody>
          <a:bodyPr>
            <a:normAutofit fontScale="90000"/>
          </a:bodyPr>
          <a:lstStyle/>
          <a:p>
            <a:pPr algn="l"/>
            <a:r>
              <a:rPr lang="id-ID" sz="2800" dirty="0" smtClean="0"/>
              <a:t>Org srg menggunakan prasangka parentnya ketika melakukan transaksi dgn org dws lainnya: </a:t>
            </a:r>
            <a:br>
              <a:rPr lang="id-ID" sz="2800" dirty="0" smtClean="0"/>
            </a:br>
            <a:endParaRPr lang="id-ID" sz="2800" dirty="0"/>
          </a:p>
        </p:txBody>
      </p:sp>
      <p:sp>
        <p:nvSpPr>
          <p:cNvPr id="3" name="Content Placeholder 2"/>
          <p:cNvSpPr>
            <a:spLocks noGrp="1"/>
          </p:cNvSpPr>
          <p:nvPr>
            <p:ph idx="1"/>
          </p:nvPr>
        </p:nvSpPr>
        <p:spPr>
          <a:xfrm>
            <a:off x="457200" y="1148316"/>
            <a:ext cx="8229600" cy="5208034"/>
          </a:xfrm>
        </p:spPr>
        <p:txBody>
          <a:bodyPr>
            <a:normAutofit fontScale="92500" lnSpcReduction="10000"/>
          </a:bodyPr>
          <a:lstStyle/>
          <a:p>
            <a:pPr>
              <a:buNone/>
            </a:pPr>
            <a:r>
              <a:rPr lang="id-ID" sz="2400" dirty="0" smtClean="0"/>
              <a:t>-  	Istri (kpd suami) : laki2 tdk boleh mengganti popok bayi, itu pekerjaan perempuan. </a:t>
            </a:r>
          </a:p>
          <a:p>
            <a:pPr>
              <a:buFontTx/>
              <a:buChar char="-"/>
            </a:pPr>
            <a:r>
              <a:rPr lang="id-ID" sz="2400" dirty="0" smtClean="0"/>
              <a:t>Suami (kpd istri) : saya minta kamu tdk memaKai celana panjang, itu tdk feminis. </a:t>
            </a:r>
          </a:p>
          <a:p>
            <a:pPr>
              <a:buFontTx/>
              <a:buChar char="-"/>
            </a:pPr>
            <a:r>
              <a:rPr lang="id-ID" sz="2400" dirty="0" smtClean="0"/>
              <a:t>Perawat (kpd pasien) : jika kamu berpikir positif maka obat akan bekerja dgn baik. Itu yg srg dikatakan ibuku.</a:t>
            </a:r>
          </a:p>
          <a:p>
            <a:pPr>
              <a:buFontTx/>
              <a:buChar char="-"/>
            </a:pPr>
            <a:r>
              <a:rPr lang="id-ID" sz="2400" dirty="0" smtClean="0"/>
              <a:t>pasien baru (kpd kepala perawat) : siapa yg pernah dengar perawat laki2. </a:t>
            </a:r>
          </a:p>
          <a:p>
            <a:pPr>
              <a:buFontTx/>
              <a:buChar char="-"/>
            </a:pPr>
            <a:r>
              <a:rPr lang="id-ID" sz="2400" dirty="0" smtClean="0"/>
              <a:t>pekerja (kpd pekerja) : saya pikir dia tdk cocok utk pekerjaan itu. Lihat betapa lebar matanya. </a:t>
            </a:r>
          </a:p>
          <a:p>
            <a:pPr>
              <a:buFontTx/>
              <a:buChar char="-"/>
            </a:pPr>
            <a:r>
              <a:rPr lang="id-ID" sz="2400" dirty="0" smtClean="0"/>
              <a:t>Kepala departemen keuangan (kpd manajer personalia) : apapun yg kamu lakukan, jgn pekerjakan wanita. Mereka tdk bisa bekerja dgn gambar. </a:t>
            </a:r>
          </a:p>
          <a:p>
            <a:pPr>
              <a:buFontTx/>
              <a:buChar char="-"/>
            </a:pPr>
            <a:r>
              <a:rPr lang="id-ID" sz="2400" dirty="0" smtClean="0"/>
              <a:t>Instruktur (kpd instruktur) : anak2 skrg sdh berubah. Tdk ada yg mau belajar apapun skrg. </a:t>
            </a: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30</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id-ID" dirty="0"/>
          </a:p>
        </p:txBody>
      </p:sp>
      <p:sp>
        <p:nvSpPr>
          <p:cNvPr id="3" name="Content Placeholder 2"/>
          <p:cNvSpPr>
            <a:spLocks noGrp="1"/>
          </p:cNvSpPr>
          <p:nvPr>
            <p:ph idx="1"/>
          </p:nvPr>
        </p:nvSpPr>
        <p:spPr/>
        <p:txBody>
          <a:bodyPr>
            <a:normAutofit/>
          </a:bodyPr>
          <a:lstStyle/>
          <a:p>
            <a:pPr>
              <a:buNone/>
            </a:pPr>
            <a:r>
              <a:rPr lang="id-ID" sz="2400" dirty="0" smtClean="0"/>
              <a:t>Prasangka parent sering kritis. Seseorg yg bertindak dgn sisi kritis parentnya akan seperti bos mengetahui segalanya yg mengintimidasi child org lain. Seseorg pemimpin, pasangan, guru dan teman yg srg menggunakan parent kritisnya akan mengganggu org lain dan mungkin akan merenggangkan hubungannya.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31</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id-ID" sz="3600" dirty="0" smtClean="0"/>
              <a:t>THE INCOMPLETE PARENT EGO STATE</a:t>
            </a:r>
            <a:endParaRPr lang="id-ID" sz="3600" dirty="0"/>
          </a:p>
        </p:txBody>
      </p:sp>
      <p:sp>
        <p:nvSpPr>
          <p:cNvPr id="3" name="Content Placeholder 2"/>
          <p:cNvSpPr>
            <a:spLocks noGrp="1"/>
          </p:cNvSpPr>
          <p:nvPr>
            <p:ph idx="1"/>
          </p:nvPr>
        </p:nvSpPr>
        <p:spPr>
          <a:xfrm>
            <a:off x="457200" y="1127052"/>
            <a:ext cx="8229600" cy="4999112"/>
          </a:xfrm>
        </p:spPr>
        <p:txBody>
          <a:bodyPr>
            <a:normAutofit fontScale="92500" lnSpcReduction="10000"/>
          </a:bodyPr>
          <a:lstStyle/>
          <a:p>
            <a:r>
              <a:rPr lang="id-ID" sz="2400" dirty="0" smtClean="0"/>
              <a:t>Bila seorg anak kehilangan org tuanya baik krn meninggal atau ditinggalkan dan tdk mendpt pengganti org tua dgn jenis kelamin yg sama akan mengalami kekosongan pd parent ego statenya. Parent ego state yg tdk lengkap bisa diakibatkan oleh jrgnya kehadiran org tuanya, baik scr fisik maupun psikologis. </a:t>
            </a:r>
          </a:p>
          <a:p>
            <a:r>
              <a:rPr lang="id-ID" sz="2400" dirty="0" smtClean="0"/>
              <a:t>Ketika org tua tdk ada utk waktu yg lama, seorg anak akan berpaling pd fantasi dan membuat seorg ayah atau ibu yg ideal dlm fantasinya. Ayah Eleanor Rosevelt yg diidolakannya srg tdk ada utk waktu yg lama. Namun slm 5 thn dia berfantasi menjadi nyonya dalam rumah tangganya.dia mengingat periode ini dlm hidupnya,” Saya keluar dr dunia ini begitu saya tidur, segera stlh bangun pagi hari, dan setiap waktu saya berjln2, dan ketika org2 membosankan”. </a:t>
            </a:r>
          </a:p>
          <a:p>
            <a:endParaRPr lang="id-ID" sz="2400" dirty="0" smtClean="0"/>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32</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id-ID" sz="2800" dirty="0" smtClean="0"/>
              <a:t>Nietze menulis jika seseorg tdk memiliki ayah yg baik. Maka ia hrs membuatnya.</a:t>
            </a:r>
            <a:endParaRPr lang="id-ID" sz="2800" dirty="0"/>
          </a:p>
        </p:txBody>
      </p:sp>
      <p:sp>
        <p:nvSpPr>
          <p:cNvPr id="3" name="Content Placeholder 2"/>
          <p:cNvSpPr>
            <a:spLocks noGrp="1"/>
          </p:cNvSpPr>
          <p:nvPr>
            <p:ph idx="1"/>
          </p:nvPr>
        </p:nvSpPr>
        <p:spPr/>
        <p:txBody>
          <a:bodyPr>
            <a:normAutofit/>
          </a:bodyPr>
          <a:lstStyle/>
          <a:p>
            <a:pPr>
              <a:buNone/>
            </a:pPr>
            <a:r>
              <a:rPr lang="id-ID" sz="2400" dirty="0" smtClean="0"/>
              <a:t>Seorg anak akan membuat org tua yg lbh sempurna dibandingkan yg meninggalkannya. Org tua khayalan ini tdk memiliki kekurangan, mampu memenuhi semua kebutuhan, ideal dlm segala hal. Hal ini dgn mdh dpt membingungkan antara khayalan dan kenyataan. Individu dgn gbrn ideal ini, akibat tdk adanya org tuanya, mungkin tdk akan pernah menemukan org yg bs memenuhinya.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33</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id-ID" dirty="0"/>
          </a:p>
        </p:txBody>
      </p:sp>
      <p:sp>
        <p:nvSpPr>
          <p:cNvPr id="3" name="Content Placeholder 2"/>
          <p:cNvSpPr>
            <a:spLocks noGrp="1"/>
          </p:cNvSpPr>
          <p:nvPr>
            <p:ph idx="1"/>
          </p:nvPr>
        </p:nvSpPr>
        <p:spPr/>
        <p:txBody>
          <a:bodyPr>
            <a:normAutofit/>
          </a:bodyPr>
          <a:lstStyle/>
          <a:p>
            <a:pPr>
              <a:buNone/>
            </a:pPr>
            <a:r>
              <a:rPr lang="id-ID" sz="2400" dirty="0" smtClean="0"/>
              <a:t>Pd penelitian remaja dari keluarga kelas menegah Amerika, </a:t>
            </a:r>
            <a:r>
              <a:rPr lang="id-ID" sz="2400" dirty="0" smtClean="0">
                <a:solidFill>
                  <a:schemeClr val="tx2">
                    <a:lumMod val="40000"/>
                    <a:lumOff val="60000"/>
                  </a:schemeClr>
                </a:solidFill>
              </a:rPr>
              <a:t>Brofenbrenner</a:t>
            </a:r>
            <a:r>
              <a:rPr lang="id-ID" sz="2400" dirty="0" smtClean="0"/>
              <a:t> mendptkan bahwa anak2 yg org tuanya jauh dr rmh utk wktu yg lama, memiliki rasa tanggung jwb dan kepemimpinan yg jauh dibwh anak2 lain. Berdasarkan hal itu Brofenbrenner menyimpulkan bahwa anak2, terutama anak laki2, dipengaruhi ketdkhadiran ayahnya dlm wktu yg lama. Mereka cenderung utk memiliki sdkt ambisi, mencari kepuasan yg cepat, merasa tdk OK, mjd pengikut klmpknya dan cenderung mjd </a:t>
            </a:r>
            <a:r>
              <a:rPr lang="id-ID" sz="2400" i="1" dirty="0" smtClean="0"/>
              <a:t>juvenile delinquency.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34</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8255"/>
          </a:xfrm>
        </p:spPr>
        <p:txBody>
          <a:bodyPr>
            <a:normAutofit fontScale="90000"/>
          </a:bodyPr>
          <a:lstStyle/>
          <a:p>
            <a:pPr algn="r"/>
            <a:endParaRPr lang="id-ID" dirty="0"/>
          </a:p>
        </p:txBody>
      </p:sp>
      <p:sp>
        <p:nvSpPr>
          <p:cNvPr id="3" name="Content Placeholder 2"/>
          <p:cNvSpPr>
            <a:spLocks noGrp="1"/>
          </p:cNvSpPr>
          <p:nvPr>
            <p:ph idx="1"/>
          </p:nvPr>
        </p:nvSpPr>
        <p:spPr>
          <a:xfrm>
            <a:off x="457200" y="552894"/>
            <a:ext cx="8229600" cy="5573270"/>
          </a:xfrm>
        </p:spPr>
        <p:txBody>
          <a:bodyPr>
            <a:normAutofit fontScale="92500" lnSpcReduction="10000"/>
          </a:bodyPr>
          <a:lstStyle/>
          <a:p>
            <a:pPr marL="468313" indent="-468313">
              <a:buNone/>
            </a:pPr>
            <a:r>
              <a:rPr lang="id-ID" sz="2400" dirty="0" smtClean="0"/>
              <a:t>Contoh; keluarga Bridge</a:t>
            </a:r>
          </a:p>
          <a:p>
            <a:pPr>
              <a:buNone/>
            </a:pPr>
            <a:endParaRPr lang="id-ID" sz="2400" dirty="0" smtClean="0"/>
          </a:p>
          <a:p>
            <a:pPr>
              <a:buNone/>
            </a:pPr>
            <a:r>
              <a:rPr lang="id-ID" sz="2400" dirty="0" smtClean="0"/>
              <a:t>Suami terlihat energik dan demi keluarganya ia keluar kerja pagi sekali, saat sebagian besar laki2 lain masih tidur, dan sering lembur kerja. Dia bekerja penuh pd hari sabtu dan sebagian minggu, dan hari libur mrpk suatu ggn. Tdk lama kmdn tersebar kabar bahwa Walter Bridge a/ org yg dpt mengatasi masalah. </a:t>
            </a:r>
          </a:p>
          <a:p>
            <a:pPr>
              <a:buNone/>
            </a:pPr>
            <a:r>
              <a:rPr lang="id-ID" sz="2400" dirty="0" smtClean="0"/>
              <a:t>Keluarganya jrg melihatnya. Srg setiap minggu berlalu tanpa anak2nya melihat ayahnya. Pd minggu pagi mereka dpt turun dan mendapati ayah mrk sdg makan pagi di meja. Dia menyambut mereka dgn baik dan mereka meresponnya berbeda, sdkt murung krn mereka merindukannya. Merasakan hal ini maka sang ayah melipat gandakan usahanya di kantor utk memberikan semua yg anak2nya mau. </a:t>
            </a: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35</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id-ID" dirty="0" smtClean="0"/>
              <a:t/>
            </a:r>
            <a:br>
              <a:rPr lang="id-ID" dirty="0" smtClean="0"/>
            </a:br>
            <a:r>
              <a:rPr lang="id-ID" sz="3100" dirty="0" smtClean="0"/>
              <a:t>Parent ego state yang tdk lengkap sering mengarah pad perilaku tertentu</a:t>
            </a:r>
            <a:br>
              <a:rPr lang="id-ID" sz="3100" dirty="0" smtClean="0"/>
            </a:br>
            <a:endParaRPr lang="id-ID" sz="3100" dirty="0"/>
          </a:p>
        </p:txBody>
      </p:sp>
      <p:sp>
        <p:nvSpPr>
          <p:cNvPr id="3" name="Content Placeholder 2"/>
          <p:cNvSpPr>
            <a:spLocks noGrp="1"/>
          </p:cNvSpPr>
          <p:nvPr>
            <p:ph idx="1"/>
          </p:nvPr>
        </p:nvSpPr>
        <p:spPr/>
        <p:txBody>
          <a:bodyPr>
            <a:normAutofit fontScale="92500" lnSpcReduction="10000"/>
          </a:bodyPr>
          <a:lstStyle/>
          <a:p>
            <a:pPr>
              <a:buNone/>
            </a:pPr>
            <a:r>
              <a:rPr lang="id-ID" sz="2400" dirty="0" smtClean="0"/>
              <a:t>Contohnya: Seseorg dari child ego state akan trs mencari org tuanya yg “hilang” dan menghrpkan “diasuh” oleh org lain, seperti pasangannya, atasan atau teman bahkan dari anaknya. Sementara org lain, bukannya mencari pengganti org tua, malah ia menolak org yg berskp parent thdnya. </a:t>
            </a:r>
          </a:p>
          <a:p>
            <a:r>
              <a:rPr lang="id-ID" sz="2400" dirty="0" smtClean="0"/>
              <a:t>Pd kasus manapun bbrp org menggunakan kekurangan ini utk menghindari tanggung jwb dan sbg alasan bila ia melakukan kesalahan. </a:t>
            </a:r>
          </a:p>
          <a:p>
            <a:r>
              <a:rPr lang="id-ID" sz="2400" dirty="0" smtClean="0"/>
              <a:t>Seseorg dgn parent ego state yg tdk lengkap akan tdk menghargai org lain yg jenis kelaminnya sama dgn org tuanya yg hlg. Ia akan merendahkannya, tdk mempercayainya atau menyerangnya. </a:t>
            </a:r>
          </a:p>
          <a:p>
            <a:endParaRPr lang="id-ID" sz="2400" dirty="0" smtClean="0"/>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36</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pPr algn="r"/>
            <a:endParaRPr lang="id-ID" dirty="0"/>
          </a:p>
        </p:txBody>
      </p:sp>
      <p:sp>
        <p:nvSpPr>
          <p:cNvPr id="3" name="Content Placeholder 2"/>
          <p:cNvSpPr>
            <a:spLocks noGrp="1"/>
          </p:cNvSpPr>
          <p:nvPr>
            <p:ph idx="1"/>
          </p:nvPr>
        </p:nvSpPr>
        <p:spPr>
          <a:xfrm>
            <a:off x="457200" y="595424"/>
            <a:ext cx="8229600" cy="5530740"/>
          </a:xfrm>
        </p:spPr>
        <p:txBody>
          <a:bodyPr>
            <a:normAutofit lnSpcReduction="10000"/>
          </a:bodyPr>
          <a:lstStyle/>
          <a:p>
            <a:pPr>
              <a:buNone/>
            </a:pPr>
            <a:r>
              <a:rPr lang="id-ID" sz="2400" dirty="0" smtClean="0"/>
              <a:t>Ilustrasi kasus : </a:t>
            </a:r>
          </a:p>
          <a:p>
            <a:r>
              <a:rPr lang="id-ID" sz="2400" dirty="0" smtClean="0"/>
              <a:t>Ketika Kate berusia 1 tahun ayah dan ibunya terbunuh pada kecelakaan mobil, dan dia diasuh oleh neneknya. Walaupun kate mempunyai teman di sekolah dan neneknya merawatnya dgn baik, dia tdk memiliki pengganti ayah. Neneknyalah yang merawat, mendidik, menilai dan bertindak sbg ayah dan ibu bagi Kate. </a:t>
            </a:r>
          </a:p>
          <a:p>
            <a:r>
              <a:rPr lang="id-ID" sz="2400" dirty="0" smtClean="0"/>
              <a:t>Ketika Kate sendiri mjd org tua, dia menganggap bahwa ia bertanggung jawab seluruhnya thd anak2nya. Dia sgt tdk setuju dgn suaminya ketika suaminya ingin mengarahkan atau membimbing anaknya dan mengatakan, “anak2 a/ urusan wanita. Kamu urus urusanmu dan aku urus urusanku”. </a:t>
            </a: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37</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id-ID" dirty="0"/>
          </a:p>
        </p:txBody>
      </p:sp>
      <p:sp>
        <p:nvSpPr>
          <p:cNvPr id="3" name="Content Placeholder 2"/>
          <p:cNvSpPr>
            <a:spLocks noGrp="1"/>
          </p:cNvSpPr>
          <p:nvPr>
            <p:ph idx="1"/>
          </p:nvPr>
        </p:nvSpPr>
        <p:spPr/>
        <p:txBody>
          <a:bodyPr>
            <a:normAutofit/>
          </a:bodyPr>
          <a:lstStyle/>
          <a:p>
            <a:r>
              <a:rPr lang="id-ID" sz="2400" dirty="0" smtClean="0"/>
              <a:t>Ketika seseorg dgn parent ego state yg tdk lengkap mjd org tua maka ia akan melakukannya dgn buruk. </a:t>
            </a:r>
          </a:p>
          <a:p>
            <a:r>
              <a:rPr lang="id-ID" sz="2400" dirty="0" smtClean="0"/>
              <a:t>Org yg memiliki parent ego state yg tdk lengkap tdk hanya sulit mjd org tua bagi anak2, dia juga akan sulit bersimpati scr tepat thd org dws lainnya : </a:t>
            </a:r>
          </a:p>
          <a:p>
            <a:pPr>
              <a:buNone/>
            </a:pPr>
            <a:r>
              <a:rPr lang="id-ID" sz="2400" dirty="0" smtClean="0"/>
              <a:t>	- Seorg suami mgkn tdk tahu bgmn menenangkan istrinya yg sakit. </a:t>
            </a:r>
          </a:p>
          <a:p>
            <a:pPr>
              <a:buNone/>
            </a:pPr>
            <a:r>
              <a:rPr lang="id-ID" sz="2400" dirty="0" smtClean="0"/>
              <a:t>	- Seorg istri mgkn tdk tahu bgmn bersimpati thd suaminya yg sdg bekerja. </a:t>
            </a:r>
          </a:p>
          <a:p>
            <a:pPr>
              <a:buNone/>
            </a:pPr>
            <a:r>
              <a:rPr lang="id-ID" sz="2400" dirty="0" smtClean="0"/>
              <a:t>	- Seorg bos mgkn sensitif thd mslh2 karyawannya.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38</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id-ID" dirty="0"/>
          </a:p>
        </p:txBody>
      </p:sp>
      <p:sp>
        <p:nvSpPr>
          <p:cNvPr id="3" name="Content Placeholder 2"/>
          <p:cNvSpPr>
            <a:spLocks noGrp="1"/>
          </p:cNvSpPr>
          <p:nvPr>
            <p:ph idx="1"/>
          </p:nvPr>
        </p:nvSpPr>
        <p:spPr/>
        <p:txBody>
          <a:bodyPr>
            <a:normAutofit/>
          </a:bodyPr>
          <a:lstStyle/>
          <a:p>
            <a:pPr>
              <a:buNone/>
            </a:pPr>
            <a:r>
              <a:rPr lang="id-ID" sz="2400" dirty="0" smtClean="0"/>
              <a:t>Dlm kasus ini mereka perlu mempelajari pola mjd org tua yg benar dgn memprogramkan diri mrk dgn informasi, mengamati dan meniru org tua yg berhasil, menghadiri pertemuan2 mjd org tua yg baik, lebih jauh lagi mereka perlu memberi perhatian pd kebutuhan2 org lain dan berusaha memenuhinya dgn tepat. </a:t>
            </a:r>
          </a:p>
          <a:p>
            <a:pPr>
              <a:buNone/>
            </a:pPr>
            <a:r>
              <a:rPr lang="id-ID" sz="2400" dirty="0" smtClean="0"/>
              <a:t>Kemampuan mjd org tua yg baik tdk datang begitu saja tapi hrs dipelajari.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39</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id-ID" dirty="0"/>
          </a:p>
        </p:txBody>
      </p:sp>
      <p:sp>
        <p:nvSpPr>
          <p:cNvPr id="3" name="Content Placeholder 2"/>
          <p:cNvSpPr>
            <a:spLocks noGrp="1"/>
          </p:cNvSpPr>
          <p:nvPr>
            <p:ph idx="1"/>
          </p:nvPr>
        </p:nvSpPr>
        <p:spPr/>
        <p:txBody>
          <a:bodyPr>
            <a:normAutofit/>
          </a:bodyPr>
          <a:lstStyle/>
          <a:p>
            <a:r>
              <a:rPr lang="id-ID" sz="2400" dirty="0" smtClean="0"/>
              <a:t>Bahkan pd wkt lain berperilaku spt masa kecilnya, spt mengeluh, menarik diri, berpesiar, tertawa-tawa, berbohong &amp; bermain. </a:t>
            </a:r>
          </a:p>
          <a:p>
            <a:r>
              <a:rPr lang="id-ID" sz="2400" dirty="0" smtClean="0"/>
              <a:t>Pd saat seseorg bereaksi dr </a:t>
            </a:r>
            <a:r>
              <a:rPr lang="id-ID" sz="2400" i="1" dirty="0" smtClean="0"/>
              <a:t>parent ego state, perilakunya mgk berasal dari ego state yg ia ambil dari figur2 org tuanya. Parent dlm parent ego state biasanya a/ nenek atau kakeknya.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4</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88618"/>
          </a:xfrm>
        </p:spPr>
        <p:txBody>
          <a:bodyPr/>
          <a:lstStyle/>
          <a:p>
            <a:pPr algn="r"/>
            <a:r>
              <a:rPr lang="id-ID" dirty="0" smtClean="0"/>
              <a:t>REPARENTING</a:t>
            </a:r>
            <a:endParaRPr lang="id-ID" dirty="0"/>
          </a:p>
        </p:txBody>
      </p:sp>
      <p:sp>
        <p:nvSpPr>
          <p:cNvPr id="3" name="Content Placeholder 2"/>
          <p:cNvSpPr>
            <a:spLocks noGrp="1"/>
          </p:cNvSpPr>
          <p:nvPr>
            <p:ph idx="1"/>
          </p:nvPr>
        </p:nvSpPr>
        <p:spPr>
          <a:xfrm>
            <a:off x="457200" y="1063256"/>
            <a:ext cx="8229600" cy="5062907"/>
          </a:xfrm>
        </p:spPr>
        <p:txBody>
          <a:bodyPr>
            <a:normAutofit lnSpcReduction="10000"/>
          </a:bodyPr>
          <a:lstStyle/>
          <a:p>
            <a:pPr>
              <a:buNone/>
            </a:pPr>
            <a:r>
              <a:rPr lang="id-ID" sz="2400" dirty="0" smtClean="0"/>
              <a:t>Bbrp org yg memiliki org tua, namun tdk adekuat, shg terdpt sdkt kelemahan pd parent ego statenya. Pd kasus ini diperlukan konseling yg ditujukan utk mematikan </a:t>
            </a:r>
            <a:r>
              <a:rPr lang="id-ID" sz="2400" i="1" dirty="0" smtClean="0"/>
              <a:t>parent tapes. Bahkan pd bbrp kasus serius reparenting diperlukan. Terdpt bukti bahwa pd kondisi tertentu reparenting dpt tjd. </a:t>
            </a:r>
          </a:p>
          <a:p>
            <a:r>
              <a:rPr lang="id-ID" sz="2400" dirty="0" smtClean="0"/>
              <a:t>Proyek rehabilitasi </a:t>
            </a:r>
            <a:r>
              <a:rPr lang="id-ID" sz="2400" dirty="0" smtClean="0">
                <a:solidFill>
                  <a:schemeClr val="tx2">
                    <a:lumMod val="40000"/>
                    <a:lumOff val="60000"/>
                  </a:schemeClr>
                </a:solidFill>
              </a:rPr>
              <a:t>Schiff</a:t>
            </a:r>
            <a:r>
              <a:rPr lang="id-ID" sz="2400" dirty="0" smtClean="0"/>
              <a:t> berhasil melakukan reparenting mll prosedur baru yg radikal. Pd lokasi pemukiman mereka berhasil membawa seorg pemuda skizofrenia kembali ke masa anak2nya dan membangun kembali sesuai perkembangan dan memenuhi kebutuhan2nya. Selama proses ini, parent yg lama dihapus dan oleh Schiff dimasukan dan membtk parent ego state yg baru.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40</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id-ID" sz="2800" dirty="0" smtClean="0"/>
              <a:t>Schiff menggambarkannya sebagai berikut :</a:t>
            </a:r>
            <a:endParaRPr lang="id-ID" sz="2800" dirty="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41</a:t>
            </a:fld>
            <a:endParaRPr lang="en-US"/>
          </a:p>
        </p:txBody>
      </p:sp>
      <p:pic>
        <p:nvPicPr>
          <p:cNvPr id="4098" name="Picture 2"/>
          <p:cNvPicPr>
            <a:picLocks noGrp="1" noChangeAspect="1" noChangeArrowheads="1"/>
          </p:cNvPicPr>
          <p:nvPr>
            <p:ph idx="1"/>
          </p:nvPr>
        </p:nvPicPr>
        <p:blipFill>
          <a:blip r:embed="rId3"/>
          <a:srcRect/>
          <a:stretch>
            <a:fillRect/>
          </a:stretch>
        </p:blipFill>
        <p:spPr bwMode="auto">
          <a:xfrm>
            <a:off x="829340" y="1722474"/>
            <a:ext cx="7506586" cy="4633876"/>
          </a:xfrm>
          <a:prstGeom prst="rect">
            <a:avLst/>
          </a:prstGeom>
          <a:noFill/>
          <a:ln w="9525">
            <a:noFill/>
            <a:miter lim="800000"/>
            <a:headEnd/>
            <a:tailEnd/>
          </a:ln>
          <a:effectLst/>
        </p:spPr>
      </p:pic>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2413"/>
          </a:xfrm>
        </p:spPr>
        <p:txBody>
          <a:bodyPr/>
          <a:lstStyle/>
          <a:p>
            <a:pPr algn="r"/>
            <a:r>
              <a:rPr lang="id-ID" dirty="0" smtClean="0"/>
              <a:t>RANGKUMAN</a:t>
            </a:r>
            <a:endParaRPr lang="id-ID" dirty="0"/>
          </a:p>
        </p:txBody>
      </p:sp>
      <p:sp>
        <p:nvSpPr>
          <p:cNvPr id="3" name="Content Placeholder 2"/>
          <p:cNvSpPr>
            <a:spLocks noGrp="1"/>
          </p:cNvSpPr>
          <p:nvPr>
            <p:ph idx="1"/>
          </p:nvPr>
        </p:nvSpPr>
        <p:spPr>
          <a:xfrm>
            <a:off x="457200" y="1127052"/>
            <a:ext cx="8229600" cy="4999112"/>
          </a:xfrm>
        </p:spPr>
        <p:txBody>
          <a:bodyPr>
            <a:normAutofit fontScale="92500" lnSpcReduction="10000"/>
          </a:bodyPr>
          <a:lstStyle/>
          <a:p>
            <a:r>
              <a:rPr lang="id-ID" sz="2400" dirty="0" smtClean="0"/>
              <a:t>Org yg plg sdkt kita ketahui di dunia ini a/ org tua kita. Posisi ketergantungan anak2 membuatnya nyaris tdk mgkn bagi mereka utk melihat org tuanya scr obyektif. Bahkan stlh dws seseorg mungkin memiliki delusi ttg kemahakuasaan org tuanya dan menempatkan mrk pd wujud supernatural, tdk melihatnya sbg org yg memiliki kelemahan2. </a:t>
            </a:r>
          </a:p>
          <a:p>
            <a:r>
              <a:rPr lang="id-ID" sz="2400" dirty="0" smtClean="0"/>
              <a:t>Dia bahkan merasa tdk setia bila mempunyai pikiran negatif thd org tuanya dan berusaha menekan perasaan marah, terluka atau kecewa thd mereka. </a:t>
            </a:r>
          </a:p>
          <a:p>
            <a:r>
              <a:rPr lang="id-ID" sz="2400" dirty="0" smtClean="0"/>
              <a:t>Byk org melihat org tuanya melalui “</a:t>
            </a:r>
            <a:r>
              <a:rPr lang="id-ID" sz="2400" i="1" dirty="0" smtClean="0"/>
              <a:t>rose colored glasses” atau mll prisma psikologikal yg merubahnya. Mereka tdk pernah melihat org tuanya sebagaimana sebenarnya, tapi melihatnya sbg obyek yg mampu atau gagal memenuhi keinginan dan kebutuhan anak2.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42</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78255"/>
          </a:xfrm>
        </p:spPr>
        <p:txBody>
          <a:bodyPr>
            <a:normAutofit fontScale="90000"/>
          </a:bodyPr>
          <a:lstStyle/>
          <a:p>
            <a:pPr algn="r"/>
            <a:endParaRPr lang="id-ID" dirty="0"/>
          </a:p>
        </p:txBody>
      </p:sp>
      <p:sp>
        <p:nvSpPr>
          <p:cNvPr id="3" name="Content Placeholder 2"/>
          <p:cNvSpPr>
            <a:spLocks noGrp="1"/>
          </p:cNvSpPr>
          <p:nvPr>
            <p:ph idx="1"/>
          </p:nvPr>
        </p:nvSpPr>
        <p:spPr>
          <a:xfrm>
            <a:off x="457200" y="552894"/>
            <a:ext cx="8229600" cy="5573270"/>
          </a:xfrm>
        </p:spPr>
        <p:txBody>
          <a:bodyPr>
            <a:normAutofit/>
          </a:bodyPr>
          <a:lstStyle/>
          <a:p>
            <a:r>
              <a:rPr lang="id-ID" sz="2400" dirty="0" smtClean="0"/>
              <a:t>Pd setiap kasus ketika seseorg menyadari siapa sbnrnya org tuanya maka dia akan mjd sgt kritis, dia akan menghakimi atau bahkan membencinya utk sesaat. Namun pd akhirnya dia akan bljr utk mengerti, menerima dan memaafkan. Spt yg dikatakan </a:t>
            </a:r>
            <a:r>
              <a:rPr lang="id-ID" sz="2400" dirty="0" smtClean="0">
                <a:solidFill>
                  <a:schemeClr val="tx2">
                    <a:lumMod val="60000"/>
                    <a:lumOff val="40000"/>
                  </a:schemeClr>
                </a:solidFill>
              </a:rPr>
              <a:t>Oscar Wide</a:t>
            </a:r>
            <a:r>
              <a:rPr lang="id-ID" sz="2400" dirty="0" smtClean="0"/>
              <a:t>, “Anak2 memulai dgn </a:t>
            </a:r>
            <a:r>
              <a:rPr lang="id-ID" sz="2400" dirty="0" smtClean="0"/>
              <a:t>mencintai </a:t>
            </a:r>
            <a:r>
              <a:rPr lang="id-ID" sz="2400" dirty="0" smtClean="0"/>
              <a:t>org tuanya, ketika mereka semakin tua mereka menghakimi, terkdg memaafkannya”.</a:t>
            </a:r>
          </a:p>
          <a:p>
            <a:r>
              <a:rPr lang="id-ID" sz="2400" dirty="0" smtClean="0"/>
              <a:t>Setiap org memiliki gbrn org tuanya di kepalanya </a:t>
            </a:r>
            <a:r>
              <a:rPr lang="id-ID" sz="2400" dirty="0" smtClean="0"/>
              <a:t>yg </a:t>
            </a:r>
            <a:r>
              <a:rPr lang="id-ID" sz="2400" dirty="0" smtClean="0"/>
              <a:t>membentuk parent ego statenya. Pd waktu ttt dia bertindak, berbicara, bersikap dan berpikir seperti org tuanya. Pd wktu lain dia dipengaruhi oleh </a:t>
            </a:r>
            <a:r>
              <a:rPr lang="id-ID" sz="2400" i="1" dirty="0" smtClean="0"/>
              <a:t>inner messages.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43</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
          </a:xfrm>
        </p:spPr>
        <p:txBody>
          <a:bodyPr>
            <a:normAutofit fontScale="90000"/>
          </a:bodyPr>
          <a:lstStyle/>
          <a:p>
            <a:endParaRPr lang="id-ID" dirty="0"/>
          </a:p>
        </p:txBody>
      </p:sp>
      <p:sp>
        <p:nvSpPr>
          <p:cNvPr id="3" name="Content Placeholder 2"/>
          <p:cNvSpPr>
            <a:spLocks noGrp="1"/>
          </p:cNvSpPr>
          <p:nvPr>
            <p:ph idx="1"/>
          </p:nvPr>
        </p:nvSpPr>
        <p:spPr>
          <a:xfrm>
            <a:off x="457200" y="320358"/>
            <a:ext cx="8229600" cy="6401118"/>
          </a:xfrm>
        </p:spPr>
        <p:txBody>
          <a:bodyPr>
            <a:normAutofit fontScale="85000" lnSpcReduction="20000"/>
          </a:bodyPr>
          <a:lstStyle/>
          <a:p>
            <a:r>
              <a:rPr lang="id-ID" dirty="0" smtClean="0"/>
              <a:t>Transaksi parental sering bersifat mengasuh atau </a:t>
            </a:r>
            <a:r>
              <a:rPr lang="id-ID" dirty="0" smtClean="0"/>
              <a:t>berprasangka</a:t>
            </a:r>
            <a:r>
              <a:rPr lang="id-ID" dirty="0" smtClean="0"/>
              <a:t>. </a:t>
            </a:r>
          </a:p>
          <a:p>
            <a:r>
              <a:rPr lang="id-ID" dirty="0" smtClean="0"/>
              <a:t>Pola ini dipakai ketika bertransaksi dgn org dws jg anak2. Sbg cth, bagian mengasuh dari parent sesuai bila berespon pd pekerja yg terluka atau sakit atau pd suatu keadaan yg membutuhkan dukungan ttt. Parent ego state tdk </a:t>
            </a:r>
            <a:r>
              <a:rPr lang="id-ID" dirty="0" smtClean="0"/>
              <a:t>tepat </a:t>
            </a:r>
            <a:r>
              <a:rPr lang="id-ID" dirty="0" smtClean="0"/>
              <a:t>digunakan ketika mengasuh, mengkritik atau meragukan org lain yg tdk menginginkan atau membutuhkannya. </a:t>
            </a:r>
          </a:p>
          <a:p>
            <a:r>
              <a:rPr lang="id-ID" dirty="0" smtClean="0"/>
              <a:t>Parent ego state mrpkn penyampai skrip budaya dan keluarga. Hal ini bermanfaat utk kelangsungan hidup umat manusia krn memfasilitasi pelaksanaan tugas2 org tua scr otomatis, membebaskan adult ego state dlm menghadapi masalah2 kehidupan yg lbh berat. </a:t>
            </a:r>
          </a:p>
          <a:p>
            <a:endParaRPr lang="id-ID" dirty="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idx="1"/>
          </p:nvPr>
        </p:nvSpPr>
        <p:spPr/>
        <p:txBody>
          <a:bodyPr>
            <a:normAutofit fontScale="77500" lnSpcReduction="20000"/>
          </a:bodyPr>
          <a:lstStyle/>
          <a:p>
            <a:r>
              <a:rPr lang="id-ID" dirty="0" smtClean="0"/>
              <a:t>Ketika parent ego state tdk lengkap atau tdk adekuat pd kondisi ttt, adult dpt diprogram utk melaksanakan tugas org tua yg memuaskan. Metode reparenting juga dpt dipertimbangkan. </a:t>
            </a:r>
          </a:p>
          <a:p>
            <a:endParaRPr lang="id-ID" dirty="0" smtClean="0"/>
          </a:p>
          <a:p>
            <a:r>
              <a:rPr lang="id-ID" dirty="0" smtClean="0"/>
              <a:t>Kita mempunyai parent ego state masing2 yg unik, merupakan campuran dari perilaku yg menolong dan melukai. Kesadaran akan parent-kita memberikan  pilihan yg lebih dari perilaku kita  yg dpt meningkatkan peluang utk menjadi pemenang dan membantu anak kita mjd pemenang. </a:t>
            </a:r>
          </a:p>
          <a:p>
            <a:endParaRPr lang="id-ID" dirty="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45</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54906"/>
          </a:xfrm>
        </p:spPr>
        <p:txBody>
          <a:bodyPr>
            <a:normAutofit fontScale="90000"/>
          </a:bodyPr>
          <a:lstStyle/>
          <a:p>
            <a:pPr algn="l"/>
            <a:r>
              <a:rPr lang="id-ID" sz="2700" dirty="0" smtClean="0"/>
              <a:t>Menganalisa </a:t>
            </a:r>
            <a:r>
              <a:rPr lang="id-ID" sz="2700" i="1" dirty="0" smtClean="0"/>
              <a:t>ego state di dlm ego </a:t>
            </a:r>
            <a:r>
              <a:rPr lang="id-ID" sz="2700" i="1" dirty="0" smtClean="0">
                <a:latin typeface="Calibri"/>
                <a:cs typeface="Calibri"/>
              </a:rPr>
              <a:t>→</a:t>
            </a:r>
            <a:r>
              <a:rPr lang="id-ID" sz="2700" i="1" dirty="0" smtClean="0"/>
              <a:t> second order structural analysis. Bila diterapkan pd parent berarti menyortir parent, adult &amp; child ego state dlm parent ego state seseorg. Second order structural analysis dpt digbrkan sbb: </a:t>
            </a:r>
            <a:br>
              <a:rPr lang="id-ID" sz="2700" i="1" dirty="0" smtClean="0"/>
            </a:br>
            <a:endParaRPr lang="id-ID" sz="2700" dirty="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5</a:t>
            </a:fld>
            <a:endParaRPr lang="en-US"/>
          </a:p>
        </p:txBody>
      </p:sp>
      <p:pic>
        <p:nvPicPr>
          <p:cNvPr id="1027" name="Picture 3"/>
          <p:cNvPicPr>
            <a:picLocks noGrp="1" noChangeAspect="1" noChangeArrowheads="1"/>
          </p:cNvPicPr>
          <p:nvPr>
            <p:ph idx="1"/>
          </p:nvPr>
        </p:nvPicPr>
        <p:blipFill>
          <a:blip r:embed="rId2"/>
          <a:srcRect/>
          <a:stretch>
            <a:fillRect/>
          </a:stretch>
        </p:blipFill>
        <p:spPr bwMode="auto">
          <a:xfrm>
            <a:off x="1023257" y="2329544"/>
            <a:ext cx="7271657" cy="4026807"/>
          </a:xfrm>
          <a:prstGeom prst="rect">
            <a:avLst/>
          </a:prstGeom>
          <a:noFill/>
          <a:ln w="9525">
            <a:noFill/>
            <a:miter lim="800000"/>
            <a:headEnd/>
            <a:tailEnd/>
          </a:ln>
          <a:effectLst/>
        </p:spPr>
      </p:pic>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891787"/>
          </a:xfrm>
        </p:spPr>
        <p:txBody>
          <a:bodyPr>
            <a:normAutofit/>
          </a:bodyPr>
          <a:lstStyle/>
          <a:p>
            <a:pPr algn="l"/>
            <a:r>
              <a:rPr lang="id-ID" sz="2800" i="1" dirty="0" smtClean="0"/>
              <a:t>Cerita berikut menggambarkan bgm tradisi tertentu &amp; kepercayaan script kultural &amp; script keluarga dpt kembali ke generasi berikutnya.</a:t>
            </a:r>
            <a:endParaRPr lang="id-ID" sz="2800" dirty="0"/>
          </a:p>
        </p:txBody>
      </p:sp>
      <p:sp>
        <p:nvSpPr>
          <p:cNvPr id="3" name="Content Placeholder 2"/>
          <p:cNvSpPr>
            <a:spLocks noGrp="1"/>
          </p:cNvSpPr>
          <p:nvPr>
            <p:ph idx="1"/>
          </p:nvPr>
        </p:nvSpPr>
        <p:spPr>
          <a:xfrm>
            <a:off x="457200" y="2335237"/>
            <a:ext cx="8229600" cy="3790926"/>
          </a:xfrm>
        </p:spPr>
        <p:txBody>
          <a:bodyPr>
            <a:normAutofit lnSpcReduction="10000"/>
          </a:bodyPr>
          <a:lstStyle/>
          <a:p>
            <a:r>
              <a:rPr lang="id-ID" sz="2400" dirty="0" smtClean="0"/>
              <a:t>Seorg pengantin perempuan menghidangkan daging babi bakar &amp; suaminya bertanya mengapa dia memotong bagian ujungnya. Dia menjawab: “ Itu adalah cara yg selalu ibu lakukan.” Lain kali wkt ibu mertuanya mampir, &amp; suami tanyakan mengapa dia memotong bagian ujung daging babi “ Itu adalah cara ibuku lakukan itu, dia jawab. Dan ketika nenek berkunjung, dia jg menanyakan mengapa nenek mengiris bagian ujungnya? Nenek menyatakan bhw itu merupakan satu2nya cara spy ia dpt memasukkannya ke dlm panci. </a:t>
            </a:r>
          </a:p>
          <a:p>
            <a:pPr marL="468313" indent="-468313">
              <a:buNone/>
            </a:pP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6</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rmAutofit fontScale="90000"/>
          </a:bodyPr>
          <a:lstStyle/>
          <a:p>
            <a:r>
              <a:rPr lang="id-ID" dirty="0" smtClean="0"/>
              <a:t/>
            </a:r>
            <a:br>
              <a:rPr lang="id-ID" dirty="0" smtClean="0"/>
            </a:br>
            <a:r>
              <a:rPr lang="en-US" sz="4000" i="1" dirty="0" smtClean="0"/>
              <a:t>Outward Expression of The Parent Ego State</a:t>
            </a:r>
            <a:endParaRPr lang="id-ID" sz="4000" dirty="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7</a:t>
            </a:fld>
            <a:endParaRPr lang="en-US"/>
          </a:p>
        </p:txBody>
      </p:sp>
      <p:pic>
        <p:nvPicPr>
          <p:cNvPr id="2050" name="Picture 2"/>
          <p:cNvPicPr>
            <a:picLocks noGrp="1" noChangeAspect="1" noChangeArrowheads="1"/>
          </p:cNvPicPr>
          <p:nvPr>
            <p:ph idx="1"/>
          </p:nvPr>
        </p:nvPicPr>
        <p:blipFill>
          <a:blip r:embed="rId3"/>
          <a:srcRect/>
          <a:stretch>
            <a:fillRect/>
          </a:stretch>
        </p:blipFill>
        <p:spPr bwMode="auto">
          <a:xfrm>
            <a:off x="1349828" y="2264229"/>
            <a:ext cx="6574971" cy="4092121"/>
          </a:xfrm>
          <a:prstGeom prst="rect">
            <a:avLst/>
          </a:prstGeom>
          <a:noFill/>
          <a:ln w="9525">
            <a:noFill/>
            <a:miter lim="800000"/>
            <a:headEnd/>
            <a:tailEnd/>
          </a:ln>
          <a:effectLst/>
        </p:spPr>
      </p:pic>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891787"/>
          </a:xfrm>
        </p:spPr>
        <p:txBody>
          <a:bodyPr>
            <a:normAutofit/>
          </a:bodyPr>
          <a:lstStyle/>
          <a:p>
            <a:pPr algn="l"/>
            <a:r>
              <a:rPr lang="sv-SE" sz="2400" dirty="0" smtClean="0"/>
              <a:t>Transaksi dari </a:t>
            </a:r>
            <a:r>
              <a:rPr lang="sv-SE" sz="2400" i="1" dirty="0" smtClean="0"/>
              <a:t>parent tampak jelas pd saat membesarkan anak. </a:t>
            </a:r>
            <a:r>
              <a:rPr lang="id-ID" sz="2400" i="1" dirty="0" smtClean="0"/>
              <a:t/>
            </a:r>
            <a:br>
              <a:rPr lang="id-ID" sz="2400" i="1" dirty="0" smtClean="0"/>
            </a:br>
            <a:r>
              <a:rPr lang="sv-SE" sz="2400" i="1" dirty="0" smtClean="0"/>
              <a:t>P</a:t>
            </a:r>
            <a:r>
              <a:rPr lang="id-ID" sz="2400" i="1" dirty="0" smtClean="0"/>
              <a:t>a</a:t>
            </a:r>
            <a:r>
              <a:rPr lang="sv-SE" sz="2400" i="1" dirty="0" smtClean="0"/>
              <a:t>d</a:t>
            </a:r>
            <a:r>
              <a:rPr lang="id-ID" sz="2400" i="1" dirty="0" smtClean="0"/>
              <a:t>a</a:t>
            </a:r>
            <a:r>
              <a:rPr lang="sv-SE" sz="2400" i="1" dirty="0" smtClean="0"/>
              <a:t> b</a:t>
            </a:r>
            <a:r>
              <a:rPr lang="id-ID" sz="2400" i="1" dirty="0" smtClean="0"/>
              <a:t>an</a:t>
            </a:r>
            <a:r>
              <a:rPr lang="sv-SE" sz="2400" i="1" dirty="0" smtClean="0"/>
              <a:t>y</a:t>
            </a:r>
            <a:r>
              <a:rPr lang="id-ID" sz="2400" i="1" dirty="0" smtClean="0"/>
              <a:t>a</a:t>
            </a:r>
            <a:r>
              <a:rPr lang="sv-SE" sz="2400" i="1" dirty="0" smtClean="0"/>
              <a:t>k kasus </a:t>
            </a:r>
            <a:r>
              <a:rPr lang="id-ID" sz="2400" i="1" dirty="0" smtClean="0"/>
              <a:t>sso</a:t>
            </a:r>
            <a:r>
              <a:rPr lang="sv-SE" sz="2400" i="1" dirty="0" smtClean="0"/>
              <a:t> scr otomatis cenderung u/ membesarkan anak2 spt mrk dibesarkan.</a:t>
            </a:r>
            <a:endParaRPr lang="id-ID" sz="2400" dirty="0"/>
          </a:p>
        </p:txBody>
      </p:sp>
      <p:sp>
        <p:nvSpPr>
          <p:cNvPr id="3" name="Content Placeholder 2"/>
          <p:cNvSpPr>
            <a:spLocks noGrp="1"/>
          </p:cNvSpPr>
          <p:nvPr>
            <p:ph idx="1"/>
          </p:nvPr>
        </p:nvSpPr>
        <p:spPr>
          <a:xfrm>
            <a:off x="457200" y="2377440"/>
            <a:ext cx="8229600" cy="3748723"/>
          </a:xfrm>
        </p:spPr>
        <p:txBody>
          <a:bodyPr>
            <a:normAutofit lnSpcReduction="10000"/>
          </a:bodyPr>
          <a:lstStyle/>
          <a:p>
            <a:pPr>
              <a:buNone/>
            </a:pPr>
            <a:r>
              <a:rPr lang="id-ID" sz="2400" dirty="0" smtClean="0"/>
              <a:t> Ilustrasi kasus: </a:t>
            </a:r>
          </a:p>
          <a:p>
            <a:r>
              <a:rPr lang="id-ID" sz="2400" dirty="0" smtClean="0"/>
              <a:t>Joe dipukul cukup kuat dgn tali pengikat ketika ayahnya menghukumnya. Dia bersumpah pd dirinya bhw dia tdk pernah memukul anak spt ayahnya memukul dirinya. Akan tetapi Joe mempunyai putra pertama, kelihatan “wajar” u/ memukul anaknya ketika berbuat kesalahan. Diperlukan suatu keputusan yg menentukan informasi </a:t>
            </a:r>
            <a:r>
              <a:rPr lang="id-ID" sz="2400" i="1" dirty="0" smtClean="0"/>
              <a:t>adult bagi Joe u/ memodifikasi perilaku parent-nya.</a:t>
            </a: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8</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endParaRPr lang="id-ID" dirty="0"/>
          </a:p>
        </p:txBody>
      </p:sp>
      <p:sp>
        <p:nvSpPr>
          <p:cNvPr id="3" name="Content Placeholder 2"/>
          <p:cNvSpPr>
            <a:spLocks noGrp="1"/>
          </p:cNvSpPr>
          <p:nvPr>
            <p:ph idx="1"/>
          </p:nvPr>
        </p:nvSpPr>
        <p:spPr/>
        <p:txBody>
          <a:bodyPr>
            <a:normAutofit/>
          </a:bodyPr>
          <a:lstStyle/>
          <a:p>
            <a:pPr>
              <a:buNone/>
            </a:pPr>
            <a:r>
              <a:rPr lang="id-ID" sz="2400" dirty="0" smtClean="0"/>
              <a:t> Ilustrasi Kasus: </a:t>
            </a:r>
          </a:p>
          <a:p>
            <a:r>
              <a:rPr lang="id-ID" sz="2400" dirty="0" smtClean="0"/>
              <a:t>Ibunya Mary jarang ke dokter u/ konsultasi ketika anak-anaknya sakit. Mary ingat bhw kapan saja dia sakit, ibunya menyiapkan teh &amp; puding </a:t>
            </a:r>
            <a:r>
              <a:rPr lang="id-ID" sz="2400" i="1" dirty="0" smtClean="0"/>
              <a:t>custard. Ketika Mary mempy bayi &amp; bayinya mengalami demam u/pertama kali, Mary memberi teh kpd bayinya dari botol.</a:t>
            </a:r>
            <a:endParaRPr lang="en-US" sz="2400" dirty="0" smtClean="0"/>
          </a:p>
        </p:txBody>
      </p:sp>
      <p:sp>
        <p:nvSpPr>
          <p:cNvPr id="4" name="Date Placeholder 3"/>
          <p:cNvSpPr>
            <a:spLocks noGrp="1"/>
          </p:cNvSpPr>
          <p:nvPr>
            <p:ph type="dt" sz="half" idx="10"/>
          </p:nvPr>
        </p:nvSpPr>
        <p:spPr/>
        <p:txBody>
          <a:bodyPr/>
          <a:lstStyle/>
          <a:p>
            <a:r>
              <a:rPr lang="id-ID" dirty="0" smtClean="0"/>
              <a:t>20-02-2014</a:t>
            </a:r>
            <a:endParaRPr lang="en-US" dirty="0"/>
          </a:p>
        </p:txBody>
      </p:sp>
      <p:sp>
        <p:nvSpPr>
          <p:cNvPr id="5" name="Footer Placeholder 4"/>
          <p:cNvSpPr>
            <a:spLocks noGrp="1"/>
          </p:cNvSpPr>
          <p:nvPr>
            <p:ph type="ftr" sz="quarter" idx="11"/>
          </p:nvPr>
        </p:nvSpPr>
        <p:spPr/>
        <p:txBody>
          <a:bodyPr/>
          <a:lstStyle/>
          <a:p>
            <a:r>
              <a:rPr lang="id-ID" dirty="0" smtClean="0"/>
              <a:t>Meiliana</a:t>
            </a:r>
            <a:endParaRPr lang="en-US" dirty="0"/>
          </a:p>
        </p:txBody>
      </p:sp>
      <p:sp>
        <p:nvSpPr>
          <p:cNvPr id="6" name="Slide Number Placeholder 5"/>
          <p:cNvSpPr>
            <a:spLocks noGrp="1"/>
          </p:cNvSpPr>
          <p:nvPr>
            <p:ph type="sldNum" sz="quarter" idx="12"/>
          </p:nvPr>
        </p:nvSpPr>
        <p:spPr/>
        <p:txBody>
          <a:bodyPr/>
          <a:lstStyle/>
          <a:p>
            <a:fld id="{14243809-6439-0942-B7AD-754432B78F9F}" type="slidenum">
              <a:rPr lang="en-US" smtClean="0"/>
              <a:pPr/>
              <a:t>9</a:t>
            </a:fld>
            <a:endParaRPr lang="en-US"/>
          </a:p>
        </p:txBody>
      </p:sp>
    </p:spTree>
    <p:extLst>
      <p:ext uri="{BB962C8B-B14F-4D97-AF65-F5344CB8AC3E}">
        <p14:creationId xmlns:p14="http://schemas.microsoft.com/office/powerpoint/2010/main" xmlns="" val="8520518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822</TotalTime>
  <Words>3598</Words>
  <Application>Microsoft Office PowerPoint</Application>
  <PresentationFormat>On-screen Show (4:3)</PresentationFormat>
  <Paragraphs>319</Paragraphs>
  <Slides>45</Slides>
  <Notes>8</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PARENTING &amp;  THE PARENT EGO STATE</vt:lpstr>
      <vt:lpstr>The Parent Ego State</vt:lpstr>
      <vt:lpstr>Ego State Within The Parent</vt:lpstr>
      <vt:lpstr>Slide 4</vt:lpstr>
      <vt:lpstr>Menganalisa ego state di dlm ego → second order structural analysis. Bila diterapkan pd parent berarti menyortir parent, adult &amp; child ego state dlm parent ego state seseorg. Second order structural analysis dpt digbrkan sbb:  </vt:lpstr>
      <vt:lpstr>Cerita berikut menggambarkan bgm tradisi tertentu &amp; kepercayaan script kultural &amp; script keluarga dpt kembali ke generasi berikutnya.</vt:lpstr>
      <vt:lpstr> Outward Expression of The Parent Ego State</vt:lpstr>
      <vt:lpstr>Transaksi dari parent tampak jelas pd saat membesarkan anak.  Pada banyak kasus sso scr otomatis cenderung u/ membesarkan anak2 spt mrk dibesarkan.</vt:lpstr>
      <vt:lpstr>Slide 9</vt:lpstr>
      <vt:lpstr>Sbg tambahan dlm meniru kebiasaan membesarkan anak, org memakai postur, sikap, gerak isyarat, &amp; bahasa2 tubuh dari model2 orang tua.</vt:lpstr>
      <vt:lpstr>Slide 11</vt:lpstr>
      <vt:lpstr>Inner Influence of The Parent Ego State</vt:lpstr>
      <vt:lpstr>Slide 13</vt:lpstr>
      <vt:lpstr> Inward influence of  the Parent Ego State</vt:lpstr>
      <vt:lpstr>Slide 15</vt:lpstr>
      <vt:lpstr>Meskipun inner conscience didengar tp tdk selalu diikuti. Bahkan anak  kecil pun dpt membuat keputusan sendiri atau mengikuti keinginannya.</vt:lpstr>
      <vt:lpstr>Slide 17</vt:lpstr>
      <vt:lpstr>Slide 18</vt:lpstr>
      <vt:lpstr> </vt:lpstr>
      <vt:lpstr>Conflicting Inner Dialogue</vt:lpstr>
      <vt:lpstr> Dialog konflik dlm parent ego state menimbulkan tegang &amp; kebingungan. Barry Stevens mengekspresi kebingunan ini seperti dia, pd dunia bagian dlm dirinya, merasakan tekanan berkelanjutan dari otoritas2 di luar. Dia menulis:  </vt:lpstr>
      <vt:lpstr>Slide 22</vt:lpstr>
      <vt:lpstr> Ketika seseorang memiliki figur org tua di kepalanya yg scr kuat tdk setuju, dia mgkn menyiksa dirinya sendiri mendengar pertengkarannya  </vt:lpstr>
      <vt:lpstr>NURTURING PARENT</vt:lpstr>
      <vt:lpstr>Slide 25</vt:lpstr>
      <vt:lpstr> Seseorg tdk hanya menggunakan perilaku org tua mengasuh thd anak2 tp juga sbg nurturing parent thd org dewasa lainnya.  </vt:lpstr>
      <vt:lpstr>  Terkadang aspek mengasuh parent terlalu “cemas” dan menyebalkan orang lain.  </vt:lpstr>
      <vt:lpstr>PREJUDICIAL PARENT</vt:lpstr>
      <vt:lpstr>Slide 29</vt:lpstr>
      <vt:lpstr>Org srg menggunakan prasangka parentnya ketika melakukan transaksi dgn org dws lainnya:  </vt:lpstr>
      <vt:lpstr>Slide 31</vt:lpstr>
      <vt:lpstr>THE INCOMPLETE PARENT EGO STATE</vt:lpstr>
      <vt:lpstr>Nietze menulis jika seseorg tdk memiliki ayah yg baik. Maka ia hrs membuatnya.</vt:lpstr>
      <vt:lpstr>Slide 34</vt:lpstr>
      <vt:lpstr>Slide 35</vt:lpstr>
      <vt:lpstr> Parent ego state yang tdk lengkap sering mengarah pad perilaku tertentu </vt:lpstr>
      <vt:lpstr>Slide 37</vt:lpstr>
      <vt:lpstr>Slide 38</vt:lpstr>
      <vt:lpstr>Slide 39</vt:lpstr>
      <vt:lpstr>REPARENTING</vt:lpstr>
      <vt:lpstr>Schiff menggambarkannya sebagai berikut :</vt:lpstr>
      <vt:lpstr>RANGKUMAN</vt:lpstr>
      <vt:lpstr>Slide 43</vt:lpstr>
      <vt:lpstr>Slide 44</vt:lpstr>
      <vt:lpstr>Slide 45</vt:lpstr>
    </vt:vector>
  </TitlesOfParts>
  <Company>FlashDen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Collis Ta'eed</dc:creator>
  <cp:lastModifiedBy>ASUS</cp:lastModifiedBy>
  <cp:revision>108</cp:revision>
  <dcterms:created xsi:type="dcterms:W3CDTF">2010-11-30T06:36:18Z</dcterms:created>
  <dcterms:modified xsi:type="dcterms:W3CDTF">2014-02-18T04:09:20Z</dcterms:modified>
</cp:coreProperties>
</file>