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2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CB3E3-1054-4B49-B87A-B2098CAFE30D}" type="datetimeFigureOut">
              <a:rPr lang="en-US" smtClean="0"/>
              <a:pPr/>
              <a:t>10/4/2013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208AE-4730-46C7-BE61-797B1A5E1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Benzodiazepines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Diyaz</a:t>
            </a:r>
            <a:r>
              <a:rPr lang="en-US" dirty="0" smtClean="0"/>
              <a:t> </a:t>
            </a:r>
            <a:r>
              <a:rPr lang="en-US" dirty="0" err="1" smtClean="0"/>
              <a:t>Syauki</a:t>
            </a:r>
            <a:r>
              <a:rPr lang="en-US" dirty="0" smtClean="0"/>
              <a:t> </a:t>
            </a:r>
            <a:r>
              <a:rPr lang="en-US" dirty="0" err="1" smtClean="0"/>
              <a:t>Ikhsan</a:t>
            </a:r>
            <a:endParaRPr lang="en-US" dirty="0" smtClean="0"/>
          </a:p>
          <a:p>
            <a:r>
              <a:rPr lang="en-US" dirty="0" smtClean="0"/>
              <a:t>Psychiatry - Synergy</a:t>
            </a:r>
          </a:p>
          <a:p>
            <a:r>
              <a:rPr lang="en-US" dirty="0" smtClean="0"/>
              <a:t>October 4</a:t>
            </a:r>
            <a:r>
              <a:rPr lang="en-US" baseline="30000" dirty="0" smtClean="0"/>
              <a:t>th</a:t>
            </a:r>
            <a:r>
              <a:rPr lang="en-US" dirty="0" smtClean="0"/>
              <a:t>,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Benzodiazepine-3 Receptor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Also involved in a number of complicated processes, including synthesis of </a:t>
            </a:r>
            <a:r>
              <a:rPr lang="en-US" dirty="0" err="1" smtClean="0"/>
              <a:t>neurosteroids</a:t>
            </a:r>
            <a:r>
              <a:rPr lang="en-US" dirty="0" smtClean="0"/>
              <a:t> implicated in some psychiatric disorders and regulation of apoptosis</a:t>
            </a:r>
          </a:p>
          <a:p>
            <a:r>
              <a:rPr lang="en-US" dirty="0" smtClean="0"/>
              <a:t>The mitochondrial PBR is linked to a mitochondrial permeability transition pore (MPTP) consisting of a nonselective ion channel, which alters the </a:t>
            </a:r>
            <a:r>
              <a:rPr lang="en-US" dirty="0" err="1" smtClean="0"/>
              <a:t>transmembrane</a:t>
            </a:r>
            <a:r>
              <a:rPr lang="en-US" dirty="0" smtClean="0"/>
              <a:t> potential, leading to release of </a:t>
            </a:r>
            <a:r>
              <a:rPr lang="en-US" dirty="0" err="1" smtClean="0"/>
              <a:t>proapoptotic</a:t>
            </a:r>
            <a:r>
              <a:rPr lang="en-US" dirty="0" smtClean="0"/>
              <a:t> proteins from the mitochondrion and other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Benzodiazepine-3 Receptor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PBR plays an important role in protecting neurons from oxidative damage, which is implicated in Parkinson's disease, Alzheimer's disease, and negative schizophrenia</a:t>
            </a:r>
          </a:p>
          <a:p>
            <a:r>
              <a:rPr lang="en-US" dirty="0" smtClean="0"/>
              <a:t>At </a:t>
            </a:r>
            <a:r>
              <a:rPr lang="en-US" dirty="0" err="1" smtClean="0"/>
              <a:t>micromolar</a:t>
            </a:r>
            <a:r>
              <a:rPr lang="en-US" dirty="0" smtClean="0"/>
              <a:t> concentrations at the receptor, PBR </a:t>
            </a:r>
            <a:r>
              <a:rPr lang="en-US" dirty="0" err="1" smtClean="0"/>
              <a:t>ligands</a:t>
            </a:r>
            <a:r>
              <a:rPr lang="en-US" dirty="0" smtClean="0"/>
              <a:t> may promote apoptosis, whereas </a:t>
            </a:r>
            <a:r>
              <a:rPr lang="en-US" dirty="0" err="1" smtClean="0"/>
              <a:t>nanomolar</a:t>
            </a:r>
            <a:r>
              <a:rPr lang="en-US" dirty="0" smtClean="0"/>
              <a:t> concentrations may, under some circumstances, interfere with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Benzodiazepine-3 Receptor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agonist effect at this receptor could protect against oxidative damage, whereas an inverse agonist effect could play a role in cancer chemotherapy, which enhances apoptosis</a:t>
            </a:r>
          </a:p>
          <a:p>
            <a:r>
              <a:rPr lang="en-US" dirty="0" err="1" smtClean="0"/>
              <a:t>Carbamazepine</a:t>
            </a:r>
            <a:r>
              <a:rPr lang="en-US" dirty="0" smtClean="0"/>
              <a:t> (</a:t>
            </a:r>
            <a:r>
              <a:rPr lang="en-US" dirty="0" err="1" smtClean="0"/>
              <a:t>Tegretol</a:t>
            </a:r>
            <a:r>
              <a:rPr lang="en-US" dirty="0" smtClean="0"/>
              <a:t>) binds to PBRs in lymphocytes, which may contribute to altered </a:t>
            </a:r>
            <a:r>
              <a:rPr lang="en-US" dirty="0" err="1" smtClean="0"/>
              <a:t>chemotaxis</a:t>
            </a:r>
            <a:r>
              <a:rPr lang="en-US" dirty="0" smtClean="0"/>
              <a:t> by these cells in </a:t>
            </a:r>
            <a:r>
              <a:rPr lang="en-US" dirty="0" err="1" smtClean="0"/>
              <a:t>carbamazepine</a:t>
            </a:r>
            <a:r>
              <a:rPr lang="en-US" dirty="0" smtClean="0"/>
              <a:t>-treated patients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Benzodiazepine Receptor </a:t>
            </a:r>
            <a:r>
              <a:rPr lang="en-US" dirty="0" err="1" smtClean="0"/>
              <a:t>Ligands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Compounds that bind to the benzodiazepine receptor can have five different kinds of action</a:t>
            </a:r>
          </a:p>
          <a:p>
            <a:r>
              <a:rPr lang="en-US" dirty="0" smtClean="0"/>
              <a:t>Nonselective full agonists (BZD) cause all BZD receptor to increase affinity to GABA receptors</a:t>
            </a:r>
          </a:p>
          <a:p>
            <a:r>
              <a:rPr lang="en-US" dirty="0" smtClean="0"/>
              <a:t>Selective full agonists (</a:t>
            </a:r>
            <a:r>
              <a:rPr lang="en-US" dirty="0" err="1" smtClean="0"/>
              <a:t>Zolpidem</a:t>
            </a:r>
            <a:r>
              <a:rPr lang="en-US" dirty="0" smtClean="0"/>
              <a:t>) action is selective to</a:t>
            </a:r>
            <a:r>
              <a:rPr lang="el-GR" dirty="0" smtClean="0"/>
              <a:t> Ω-1</a:t>
            </a:r>
            <a:endParaRPr lang="en-US" dirty="0" smtClean="0"/>
          </a:p>
          <a:p>
            <a:r>
              <a:rPr lang="en-US" dirty="0" err="1" smtClean="0"/>
              <a:t>Clobazam</a:t>
            </a:r>
            <a:r>
              <a:rPr lang="en-US" dirty="0"/>
              <a:t> </a:t>
            </a:r>
            <a:r>
              <a:rPr lang="en-US" dirty="0" smtClean="0"/>
              <a:t>affinity: </a:t>
            </a:r>
            <a:r>
              <a:rPr lang="el-GR" dirty="0" smtClean="0"/>
              <a:t>Ω-</a:t>
            </a:r>
            <a:r>
              <a:rPr lang="en-US" dirty="0" smtClean="0"/>
              <a:t>2</a:t>
            </a:r>
            <a:r>
              <a:rPr lang="el-GR" dirty="0" smtClean="0"/>
              <a:t> </a:t>
            </a:r>
            <a:r>
              <a:rPr lang="en-US" dirty="0" smtClean="0"/>
              <a:t>&gt; </a:t>
            </a:r>
            <a:r>
              <a:rPr lang="el-GR" dirty="0" smtClean="0"/>
              <a:t>Ω-1</a:t>
            </a:r>
            <a:endParaRPr lang="en-US" dirty="0" smtClean="0"/>
          </a:p>
          <a:p>
            <a:r>
              <a:rPr lang="en-US" dirty="0" smtClean="0"/>
              <a:t>Partial agonists: all receptor but less effective</a:t>
            </a:r>
          </a:p>
          <a:p>
            <a:r>
              <a:rPr lang="en-US" dirty="0" smtClean="0"/>
              <a:t>Inverse agonists: have opposite effects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Benzodiazepine Receptor </a:t>
            </a:r>
            <a:r>
              <a:rPr lang="en-US" dirty="0" err="1" smtClean="0"/>
              <a:t>Ligands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Antagonists occupy receptor with no following effects, blocking agonists and inverse agonists</a:t>
            </a:r>
          </a:p>
          <a:p>
            <a:r>
              <a:rPr lang="en-US" dirty="0" err="1" smtClean="0"/>
              <a:t>Flumazenil</a:t>
            </a:r>
            <a:r>
              <a:rPr lang="en-US" dirty="0" smtClean="0"/>
              <a:t> (</a:t>
            </a:r>
            <a:r>
              <a:rPr lang="en-US" dirty="0" err="1" smtClean="0"/>
              <a:t>Romazicon</a:t>
            </a:r>
            <a:r>
              <a:rPr lang="en-US" dirty="0" smtClean="0"/>
              <a:t>) is a benzodiazepine receptor antagonist used to treat benzodiazepine overdose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benzene rings and a seven member </a:t>
            </a:r>
            <a:r>
              <a:rPr lang="en-US" dirty="0" err="1" smtClean="0"/>
              <a:t>diazepine</a:t>
            </a:r>
            <a:r>
              <a:rPr lang="en-US" dirty="0" smtClean="0"/>
              <a:t> ring</a:t>
            </a:r>
          </a:p>
          <a:p>
            <a:endParaRPr lang="en-US" dirty="0"/>
          </a:p>
        </p:txBody>
      </p:sp>
      <p:pic>
        <p:nvPicPr>
          <p:cNvPr id="4" name="Picture 3" descr="DA2DB6C31_10FF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743200"/>
            <a:ext cx="5668471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Pharmacokinetics: Absorption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(exc. </a:t>
            </a:r>
            <a:r>
              <a:rPr lang="en-US" dirty="0" err="1" smtClean="0"/>
              <a:t>Clorazepate</a:t>
            </a:r>
            <a:r>
              <a:rPr lang="en-US" dirty="0" smtClean="0"/>
              <a:t>) are completely absorbed after oral administration</a:t>
            </a:r>
          </a:p>
          <a:p>
            <a:r>
              <a:rPr lang="en-US" dirty="0" smtClean="0"/>
              <a:t>Peak serum levels within 30 min to 2 hrs</a:t>
            </a:r>
          </a:p>
          <a:p>
            <a:r>
              <a:rPr lang="en-US" dirty="0" err="1" smtClean="0"/>
              <a:t>Clorazepate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Desmethyldiazepam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IM injection is slower, exc. </a:t>
            </a:r>
            <a:r>
              <a:rPr lang="en-US" dirty="0" err="1" smtClean="0">
                <a:sym typeface="Wingdings" pitchFamily="2" charset="2"/>
              </a:rPr>
              <a:t>Lorazepam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IV injection of high potency BZD: immediate onset of 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Pharmacokinetics: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Lipid soluble, relevant to: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rotein binding (70%-99%)</a:t>
            </a:r>
          </a:p>
          <a:p>
            <a:pPr lvl="1"/>
            <a:r>
              <a:rPr lang="en-US" dirty="0" smtClean="0"/>
              <a:t>Distribution, onset, and termination of action</a:t>
            </a:r>
          </a:p>
          <a:p>
            <a:r>
              <a:rPr lang="en-US" dirty="0" smtClean="0"/>
              <a:t>Concentration in brain </a:t>
            </a:r>
            <a:r>
              <a:rPr lang="en-US" dirty="0" err="1" smtClean="0"/>
              <a:t>vs</a:t>
            </a:r>
            <a:r>
              <a:rPr lang="en-US" dirty="0" smtClean="0"/>
              <a:t> plasma</a:t>
            </a:r>
          </a:p>
          <a:p>
            <a:r>
              <a:rPr lang="en-US" dirty="0" smtClean="0"/>
              <a:t>Half-life </a:t>
            </a:r>
            <a:r>
              <a:rPr lang="en-US" dirty="0" err="1" smtClean="0"/>
              <a:t>vs</a:t>
            </a:r>
            <a:r>
              <a:rPr lang="en-US" dirty="0" smtClean="0"/>
              <a:t> lipid solubility</a:t>
            </a:r>
          </a:p>
          <a:p>
            <a:r>
              <a:rPr lang="en-US" dirty="0" smtClean="0"/>
              <a:t>High lipid solubility: </a:t>
            </a:r>
            <a:r>
              <a:rPr lang="en-US" dirty="0" err="1" smtClean="0"/>
              <a:t>alprazolam</a:t>
            </a:r>
            <a:r>
              <a:rPr lang="en-US" dirty="0" smtClean="0"/>
              <a:t>, diazepam</a:t>
            </a:r>
          </a:p>
          <a:p>
            <a:r>
              <a:rPr lang="en-US" dirty="0" smtClean="0"/>
              <a:t>Lower: </a:t>
            </a:r>
            <a:r>
              <a:rPr lang="en-US" dirty="0" err="1" smtClean="0"/>
              <a:t>lorazepam</a:t>
            </a:r>
            <a:endParaRPr lang="en-US" dirty="0" smtClean="0"/>
          </a:p>
          <a:p>
            <a:r>
              <a:rPr lang="en-US" dirty="0" smtClean="0"/>
              <a:t>Longer half life: diazepam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Pharmacokinetics: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are oxidized by CYP 3A4 &amp; 2C19 to active metabolites, </a:t>
            </a:r>
            <a:r>
              <a:rPr lang="en-US" dirty="0" err="1" smtClean="0"/>
              <a:t>hydroxylated</a:t>
            </a:r>
            <a:r>
              <a:rPr lang="en-US" dirty="0" smtClean="0"/>
              <a:t> to another</a:t>
            </a:r>
          </a:p>
          <a:p>
            <a:r>
              <a:rPr lang="en-US" dirty="0" err="1" smtClean="0"/>
              <a:t>Glucoronidation</a:t>
            </a:r>
            <a:r>
              <a:rPr lang="en-US" dirty="0" smtClean="0"/>
              <a:t> to inactive metabolites</a:t>
            </a:r>
          </a:p>
          <a:p>
            <a:r>
              <a:rPr lang="en-US" dirty="0" err="1" smtClean="0"/>
              <a:t>Desmethyldiazepam</a:t>
            </a:r>
            <a:r>
              <a:rPr lang="en-US" dirty="0" smtClean="0"/>
              <a:t>, elimination half life of 120 hrs</a:t>
            </a:r>
          </a:p>
          <a:p>
            <a:r>
              <a:rPr lang="en-US" dirty="0" smtClean="0"/>
              <a:t>Duration of action may not correspond to half life of parent drug</a:t>
            </a:r>
          </a:p>
          <a:p>
            <a:r>
              <a:rPr lang="en-US" dirty="0" smtClean="0"/>
              <a:t>Accumulation leads to daytime sedation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Pharmacokinetics: Metabolism</a:t>
            </a:r>
            <a:endParaRPr lang="en-US" dirty="0"/>
          </a:p>
        </p:txBody>
      </p:sp>
      <p:pic>
        <p:nvPicPr>
          <p:cNvPr id="4" name="Content Placeholder 3" descr="DA2DB6C31_10FF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495" y="1524000"/>
            <a:ext cx="8223010" cy="4678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Chlordiazepoxide</a:t>
            </a:r>
            <a:r>
              <a:rPr lang="en-US" dirty="0" smtClean="0"/>
              <a:t> (1959), Diazepam (1963) at Roche Laboratories</a:t>
            </a:r>
          </a:p>
          <a:p>
            <a:r>
              <a:rPr lang="en-US" dirty="0" smtClean="0"/>
              <a:t>Nowadays 10-15 percent of USA people takes benzodiazepine in a given year</a:t>
            </a:r>
          </a:p>
          <a:p>
            <a:r>
              <a:rPr lang="en-US" dirty="0" smtClean="0"/>
              <a:t>Slowly replaced by Antidepressants such as SSRI</a:t>
            </a:r>
          </a:p>
          <a:p>
            <a:r>
              <a:rPr lang="en-US" dirty="0" smtClean="0"/>
              <a:t>Targets GABA-Benzodiazepine receptor complex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Pharmacokinetics: Metabolism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05800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76450"/>
                <a:gridCol w="2076450"/>
                <a:gridCol w="2076450"/>
                <a:gridCol w="20764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Potency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Lipid Solubility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Elimination half life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Midazolam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Short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Withdrawal</a:t>
                      </a:r>
                      <a:r>
                        <a:rPr lang="en-US" baseline="0" dirty="0" smtClean="0"/>
                        <a:t> in 70% patient after single dose, usually amnesia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Alprazolam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Intermediate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Reduce anxiety rapidly, produce </a:t>
                      </a:r>
                      <a:r>
                        <a:rPr lang="en-US" dirty="0" err="1" smtClean="0"/>
                        <a:t>interdose</a:t>
                      </a:r>
                      <a:r>
                        <a:rPr lang="en-US" baseline="0" dirty="0" smtClean="0"/>
                        <a:t> withdrawal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Chlordiazepoxide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Slow onset, less intense withdrawal, more prolonged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Pharmacodynamics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gene for Diazepam Binding Inhibitor (DBI)</a:t>
            </a:r>
          </a:p>
          <a:p>
            <a:r>
              <a:rPr lang="en-US" dirty="0" err="1" smtClean="0"/>
              <a:t>Upregulate</a:t>
            </a:r>
            <a:r>
              <a:rPr lang="en-US" dirty="0" smtClean="0"/>
              <a:t> CNS by lowering depolarization threshold in arousal system:</a:t>
            </a:r>
            <a:r>
              <a:rPr lang="en-US" dirty="0" smtClean="0">
                <a:sym typeface="Wingdings" pitchFamily="2" charset="2"/>
              </a:rPr>
              <a:t> a</a:t>
            </a:r>
            <a:r>
              <a:rPr lang="en-US" dirty="0" smtClean="0"/>
              <a:t> cause for chronic anxiety</a:t>
            </a:r>
          </a:p>
          <a:p>
            <a:r>
              <a:rPr lang="en-US" dirty="0" smtClean="0"/>
              <a:t>BZD </a:t>
            </a:r>
            <a:r>
              <a:rPr lang="en-US" dirty="0" smtClean="0">
                <a:sym typeface="Wingdings" pitchFamily="2" charset="2"/>
              </a:rPr>
              <a:t> hyperpolarize</a:t>
            </a:r>
          </a:p>
          <a:p>
            <a:r>
              <a:rPr lang="en-US" dirty="0" smtClean="0"/>
              <a:t>Concentrations in CSF equal to concentration of free drug</a:t>
            </a:r>
          </a:p>
          <a:p>
            <a:r>
              <a:rPr lang="en-US" dirty="0" smtClean="0"/>
              <a:t>Levels of parent compound do not correlate to therapeutic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Pharmacodynamics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BZD in cortex receptors: cognitive and psychomotor impairment</a:t>
            </a:r>
          </a:p>
          <a:p>
            <a:r>
              <a:rPr lang="en-US" dirty="0" smtClean="0"/>
              <a:t>In pyramidal receptors: anticonvulsant effect, muscle relaxation, </a:t>
            </a:r>
            <a:r>
              <a:rPr lang="en-US" dirty="0" err="1" smtClean="0"/>
              <a:t>incoordination</a:t>
            </a:r>
            <a:endParaRPr lang="en-US" dirty="0" smtClean="0"/>
          </a:p>
          <a:p>
            <a:r>
              <a:rPr lang="en-US" dirty="0" smtClean="0"/>
              <a:t>Reticular activating system receptors: hypnotics, daytime sedation</a:t>
            </a:r>
          </a:p>
          <a:p>
            <a:r>
              <a:rPr lang="en-US" dirty="0" smtClean="0"/>
              <a:t>CNS depression lesser than barbiturates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Therapeutic 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GAD: clearly effective; recommended to be taken for brief periods of time, with a relapse many thought as dependence</a:t>
            </a:r>
          </a:p>
          <a:p>
            <a:r>
              <a:rPr lang="en-US" dirty="0" smtClean="0"/>
              <a:t>Panic Disorder: </a:t>
            </a:r>
            <a:r>
              <a:rPr lang="en-US" dirty="0" err="1" smtClean="0"/>
              <a:t>alprazolam</a:t>
            </a:r>
            <a:r>
              <a:rPr lang="en-US" dirty="0" smtClean="0"/>
              <a:t> reduces panic attacks in higher dose; some find BZD-AD as best solution</a:t>
            </a:r>
          </a:p>
          <a:p>
            <a:r>
              <a:rPr lang="en-US" dirty="0" smtClean="0"/>
              <a:t>Other Anxiety Disorder: as adjuncts in PTSD; intermittent use against social anxiety; especially for acute situational anxiety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Therapeutic 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MDD: </a:t>
            </a:r>
            <a:r>
              <a:rPr lang="en-US" dirty="0" err="1" smtClean="0"/>
              <a:t>alprazolam</a:t>
            </a:r>
            <a:r>
              <a:rPr lang="en-US" dirty="0" smtClean="0"/>
              <a:t> have some AD properties, use after AD and ECT; block early excessive activation by AD; more likely to respond in first 4 weeks of AD+BZD treatment; fewer dropouts; adverse effect did not outweigh</a:t>
            </a:r>
          </a:p>
          <a:p>
            <a:r>
              <a:rPr lang="en-US" dirty="0" smtClean="0"/>
              <a:t>Bipolar: </a:t>
            </a:r>
            <a:r>
              <a:rPr lang="en-US" dirty="0" err="1" smtClean="0"/>
              <a:t>clonazepam</a:t>
            </a:r>
            <a:r>
              <a:rPr lang="en-US" dirty="0" smtClean="0"/>
              <a:t> for anxiety and insomnia; chronic use may induce depression or at least </a:t>
            </a:r>
            <a:r>
              <a:rPr lang="en-US" dirty="0" err="1" smtClean="0"/>
              <a:t>oversedation</a:t>
            </a:r>
            <a:r>
              <a:rPr lang="en-US" dirty="0" smtClean="0"/>
              <a:t>; BZD other than </a:t>
            </a:r>
            <a:r>
              <a:rPr lang="en-US" dirty="0" err="1" smtClean="0"/>
              <a:t>alprazolam</a:t>
            </a:r>
            <a:r>
              <a:rPr lang="en-US" dirty="0" smtClean="0"/>
              <a:t> are safer than most AD for bipolar illness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Therapeutic 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Insomnia: increase quality and length of sleep, decrease sleep latency, and slightly reduce REM sleep; tolerance after 1-2 </a:t>
            </a:r>
            <a:r>
              <a:rPr lang="en-US" dirty="0" err="1" smtClean="0"/>
              <a:t>mos</a:t>
            </a:r>
            <a:r>
              <a:rPr lang="en-US" dirty="0" smtClean="0"/>
              <a:t>; for insomnia caused by acute stress; </a:t>
            </a:r>
            <a:r>
              <a:rPr lang="en-US" dirty="0" err="1" smtClean="0"/>
              <a:t>flurazepam</a:t>
            </a:r>
            <a:r>
              <a:rPr lang="en-US" dirty="0" smtClean="0"/>
              <a:t> (long major active metabolite half-life) for daytime anxiety; </a:t>
            </a:r>
            <a:r>
              <a:rPr lang="en-US" dirty="0" err="1" smtClean="0"/>
              <a:t>temazepam</a:t>
            </a:r>
            <a:r>
              <a:rPr lang="en-US" dirty="0" smtClean="0"/>
              <a:t> (slow onset &amp; intermediate half-life) for middle and terminal insomnia; </a:t>
            </a:r>
            <a:r>
              <a:rPr lang="en-US" dirty="0" err="1" smtClean="0"/>
              <a:t>triazolam</a:t>
            </a:r>
            <a:r>
              <a:rPr lang="en-US" dirty="0" smtClean="0"/>
              <a:t> (rapid onset &amp; short elimination) to avoid daytime impairment; to treat or prevent jet lag and work shift-related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Therapeutic 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Schizophrenia: reduce agitation and anxiety</a:t>
            </a:r>
          </a:p>
          <a:p>
            <a:r>
              <a:rPr lang="en-US" dirty="0" smtClean="0"/>
              <a:t>Catatonia: may be useful, need more RCTs</a:t>
            </a:r>
          </a:p>
          <a:p>
            <a:r>
              <a:rPr lang="en-US" dirty="0" smtClean="0"/>
              <a:t>Seizure: reduce neuronal hyperactivity in cortical and pyramidal cells; </a:t>
            </a:r>
            <a:r>
              <a:rPr lang="en-US" dirty="0" err="1" smtClean="0"/>
              <a:t>clonazepam</a:t>
            </a:r>
            <a:r>
              <a:rPr lang="en-US" dirty="0" smtClean="0"/>
              <a:t> to control seizure; IV diazepam, </a:t>
            </a:r>
            <a:r>
              <a:rPr lang="en-US" dirty="0" err="1" smtClean="0"/>
              <a:t>lorazepam</a:t>
            </a:r>
            <a:r>
              <a:rPr lang="en-US" dirty="0" smtClean="0"/>
              <a:t>, </a:t>
            </a:r>
            <a:r>
              <a:rPr lang="en-US" dirty="0" err="1" smtClean="0"/>
              <a:t>midazolam</a:t>
            </a:r>
            <a:r>
              <a:rPr lang="en-US" dirty="0" smtClean="0"/>
              <a:t> for status </a:t>
            </a:r>
            <a:r>
              <a:rPr lang="en-US" dirty="0" err="1" smtClean="0"/>
              <a:t>epilepticus</a:t>
            </a:r>
            <a:endParaRPr lang="en-US" dirty="0" smtClean="0"/>
          </a:p>
          <a:p>
            <a:r>
              <a:rPr lang="en-US" dirty="0" err="1" smtClean="0"/>
              <a:t>Neuroleptics</a:t>
            </a:r>
            <a:r>
              <a:rPr lang="en-US" dirty="0" smtClean="0"/>
              <a:t> side effects: </a:t>
            </a:r>
            <a:r>
              <a:rPr lang="en-US" dirty="0" err="1" smtClean="0"/>
              <a:t>akathisia</a:t>
            </a:r>
            <a:r>
              <a:rPr lang="en-US" dirty="0" smtClean="0"/>
              <a:t> but not Parkinsonism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Therapeutic 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Agitation: IV </a:t>
            </a:r>
            <a:r>
              <a:rPr lang="en-US" dirty="0" err="1" smtClean="0"/>
              <a:t>midazolam</a:t>
            </a:r>
            <a:r>
              <a:rPr lang="en-US" dirty="0" smtClean="0"/>
              <a:t> in emergency department; IV </a:t>
            </a:r>
            <a:r>
              <a:rPr lang="en-US" dirty="0" err="1" smtClean="0"/>
              <a:t>lorazepam</a:t>
            </a:r>
            <a:r>
              <a:rPr lang="en-US" dirty="0" smtClean="0"/>
              <a:t> for life-threatening agitation by delirium</a:t>
            </a:r>
          </a:p>
          <a:p>
            <a:r>
              <a:rPr lang="en-US" dirty="0" smtClean="0"/>
              <a:t>Alcohol Withdrawal: standard treatments; reduce arousal and act at a different site on the same receptor complex; low lipid solubility and long elimination half lives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Therapeutic 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Anesthesia and Conscious Sedation: </a:t>
            </a:r>
            <a:r>
              <a:rPr lang="en-US" dirty="0" err="1" smtClean="0"/>
              <a:t>midazolam</a:t>
            </a:r>
            <a:r>
              <a:rPr lang="en-US" dirty="0" smtClean="0"/>
              <a:t> for brief ones; highly lipid soluble as adjunctive for conscious sedation</a:t>
            </a:r>
          </a:p>
          <a:p>
            <a:r>
              <a:rPr lang="en-US" dirty="0" smtClean="0"/>
              <a:t>Antispasmodic, Chronic Pain, and Tinnitus: </a:t>
            </a:r>
            <a:r>
              <a:rPr lang="en-US" dirty="0" err="1" smtClean="0"/>
              <a:t>Baclofen</a:t>
            </a:r>
            <a:r>
              <a:rPr lang="en-US" dirty="0" smtClean="0"/>
              <a:t> for spasticity, rapidly tolerant; may be useful in severe disabling tinnitus of cochlear origin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GABA-BZD Receptor Complex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GABA, a major inhibitory neurotransmitter in the Central Nervous System</a:t>
            </a:r>
          </a:p>
          <a:p>
            <a:r>
              <a:rPr lang="en-US" dirty="0" smtClean="0"/>
              <a:t>GABA receptor: six subunit families (</a:t>
            </a:r>
            <a:r>
              <a:rPr lang="el-GR" dirty="0" smtClean="0"/>
              <a:t>α, β, γ, ρ, δ, θ</a:t>
            </a:r>
            <a:r>
              <a:rPr lang="en-US" dirty="0" smtClean="0"/>
              <a:t>) and sixteen specific subunits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GABA-BZD Receptor Complex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GABA</a:t>
            </a:r>
            <a:r>
              <a:rPr lang="en-US" baseline="-25000" dirty="0" smtClean="0"/>
              <a:t>A</a:t>
            </a:r>
            <a:r>
              <a:rPr lang="en-US" dirty="0" smtClean="0"/>
              <a:t> receptor occupation leads to chloride channel opening increase: hyperpolarize</a:t>
            </a:r>
          </a:p>
          <a:p>
            <a:r>
              <a:rPr lang="en-US" dirty="0" smtClean="0"/>
              <a:t>GABA</a:t>
            </a:r>
            <a:r>
              <a:rPr lang="en-US" baseline="-25000" dirty="0" smtClean="0"/>
              <a:t>B</a:t>
            </a:r>
            <a:r>
              <a:rPr lang="en-US" dirty="0" smtClean="0"/>
              <a:t> receptor, linked by a G protein to calcium and potassium channel, modulates release of GABA, glutamate, and monoamines</a:t>
            </a:r>
          </a:p>
          <a:p>
            <a:r>
              <a:rPr lang="en-US" dirty="0" smtClean="0"/>
              <a:t>GABA</a:t>
            </a:r>
            <a:r>
              <a:rPr lang="en-US" baseline="-25000" dirty="0" smtClean="0"/>
              <a:t>C</a:t>
            </a:r>
            <a:r>
              <a:rPr lang="en-US" dirty="0" smtClean="0"/>
              <a:t> (GABA</a:t>
            </a:r>
            <a:r>
              <a:rPr lang="en-US" baseline="-25000" dirty="0" smtClean="0"/>
              <a:t>P</a:t>
            </a:r>
            <a:r>
              <a:rPr lang="en-US" dirty="0" smtClean="0"/>
              <a:t>) receptor involved in vision, memory, sleep-wake cycle regulation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GABA-BZD Receptor Complex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Balance between inhibitory </a:t>
            </a:r>
            <a:r>
              <a:rPr lang="en-US" dirty="0" err="1" smtClean="0"/>
              <a:t>GABAergic</a:t>
            </a:r>
            <a:r>
              <a:rPr lang="en-US" dirty="0" smtClean="0"/>
              <a:t>, inhibitory </a:t>
            </a:r>
            <a:r>
              <a:rPr lang="en-US" dirty="0" err="1" smtClean="0"/>
              <a:t>Glycinergic</a:t>
            </a:r>
            <a:r>
              <a:rPr lang="en-US" dirty="0" smtClean="0"/>
              <a:t>, excitatory </a:t>
            </a:r>
            <a:r>
              <a:rPr lang="en-US" dirty="0" err="1" smtClean="0"/>
              <a:t>Glutaminergic</a:t>
            </a:r>
            <a:r>
              <a:rPr lang="en-US" dirty="0" smtClean="0"/>
              <a:t> system is fine tuned to set the responsiveness of the CNS to a host of neurotransmitters and </a:t>
            </a:r>
            <a:r>
              <a:rPr lang="en-US" dirty="0" err="1" smtClean="0"/>
              <a:t>neuromodulators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GABA-BZD Receptor Complex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BZD receptors is contiguous to the GABA</a:t>
            </a:r>
            <a:r>
              <a:rPr lang="en-US" baseline="-25000" dirty="0" smtClean="0"/>
              <a:t>A</a:t>
            </a:r>
            <a:r>
              <a:rPr lang="en-US" dirty="0" smtClean="0"/>
              <a:t> receptor, located between </a:t>
            </a:r>
            <a:r>
              <a:rPr lang="el-GR" dirty="0" smtClean="0"/>
              <a:t>α </a:t>
            </a:r>
            <a:r>
              <a:rPr lang="en-US" dirty="0" smtClean="0"/>
              <a:t>and </a:t>
            </a:r>
            <a:r>
              <a:rPr lang="el-GR" dirty="0" smtClean="0"/>
              <a:t>γ </a:t>
            </a:r>
            <a:r>
              <a:rPr lang="en-US" dirty="0" smtClean="0"/>
              <a:t>subunits</a:t>
            </a:r>
          </a:p>
          <a:p>
            <a:r>
              <a:rPr lang="en-US" dirty="0" smtClean="0"/>
              <a:t>Occupancy does not affect Chloride channel directly, but changes the conformation of GABA receptor increasing its affinity for GABA</a:t>
            </a:r>
          </a:p>
          <a:p>
            <a:r>
              <a:rPr lang="en-US" dirty="0" smtClean="0"/>
              <a:t>Three major BZD receptor subtypes , two of which are central BZD receptor and one peripheral BZD receptor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Benzodiazepine-1 Receptor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Ω-1</a:t>
            </a:r>
            <a:endParaRPr lang="en-US" dirty="0" smtClean="0"/>
          </a:p>
          <a:p>
            <a:r>
              <a:rPr lang="en-US" dirty="0" smtClean="0"/>
              <a:t>Contain the α1 subunit</a:t>
            </a:r>
          </a:p>
          <a:p>
            <a:r>
              <a:rPr lang="en-US" dirty="0" smtClean="0"/>
              <a:t>Located throughout the CNS</a:t>
            </a:r>
          </a:p>
          <a:p>
            <a:r>
              <a:rPr lang="en-US" dirty="0" smtClean="0"/>
              <a:t>Thought to mediate the sedative, hypnotic, and </a:t>
            </a:r>
            <a:r>
              <a:rPr lang="en-US" dirty="0" err="1" smtClean="0"/>
              <a:t>antianxiety</a:t>
            </a:r>
            <a:r>
              <a:rPr lang="en-US" dirty="0" smtClean="0"/>
              <a:t> effects of benzodiazepine receptor agonists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Benzodiazepine-2 Receptor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Ω-</a:t>
            </a:r>
            <a:r>
              <a:rPr lang="en-US" dirty="0" smtClean="0"/>
              <a:t>2</a:t>
            </a:r>
          </a:p>
          <a:p>
            <a:r>
              <a:rPr lang="en-US" dirty="0" smtClean="0"/>
              <a:t>A heterogeneous group of receptors containing </a:t>
            </a:r>
            <a:r>
              <a:rPr lang="el-GR" dirty="0" smtClean="0"/>
              <a:t>α2, α3, </a:t>
            </a:r>
            <a:r>
              <a:rPr lang="en-US" dirty="0" smtClean="0"/>
              <a:t>or </a:t>
            </a:r>
            <a:r>
              <a:rPr lang="el-GR" dirty="0" smtClean="0"/>
              <a:t>α5 </a:t>
            </a:r>
            <a:r>
              <a:rPr lang="en-US" dirty="0" smtClean="0"/>
              <a:t>subunits</a:t>
            </a:r>
          </a:p>
          <a:p>
            <a:r>
              <a:rPr lang="en-US" dirty="0" smtClean="0"/>
              <a:t>Located in the cortex, hippocampus, striatum, and spinal cord and on pyramidal neurons</a:t>
            </a:r>
          </a:p>
          <a:p>
            <a:r>
              <a:rPr lang="en-US" dirty="0" smtClean="0"/>
              <a:t>Mediate </a:t>
            </a:r>
            <a:r>
              <a:rPr lang="en-US" dirty="0" err="1" smtClean="0"/>
              <a:t>anxiolysis</a:t>
            </a:r>
            <a:r>
              <a:rPr lang="en-US" dirty="0" smtClean="0"/>
              <a:t>, muscle relaxation, CNS depression sedation, and psychomotor impairment and contribute to the anticonvulsant effect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Benzodiazepine-3 Receptor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 smtClean="0"/>
              <a:t>Ω-3</a:t>
            </a:r>
            <a:r>
              <a:rPr lang="en-US" dirty="0" smtClean="0"/>
              <a:t> </a:t>
            </a:r>
            <a:r>
              <a:rPr lang="en-US" dirty="0" err="1" smtClean="0"/>
              <a:t>orPBRs</a:t>
            </a:r>
            <a:endParaRPr lang="en-US" dirty="0" smtClean="0"/>
          </a:p>
          <a:p>
            <a:r>
              <a:rPr lang="en-US" dirty="0" smtClean="0"/>
              <a:t>18-kDa proteins with a structure and function distinct from that of the central receptors</a:t>
            </a:r>
          </a:p>
          <a:p>
            <a:r>
              <a:rPr lang="en-US" dirty="0" smtClean="0"/>
              <a:t>Found on </a:t>
            </a:r>
            <a:r>
              <a:rPr lang="en-US" dirty="0" err="1" smtClean="0"/>
              <a:t>glial</a:t>
            </a:r>
            <a:r>
              <a:rPr lang="en-US" dirty="0" smtClean="0"/>
              <a:t> and other brain cells as well as throughout the body</a:t>
            </a:r>
          </a:p>
          <a:p>
            <a:r>
              <a:rPr lang="en-US" dirty="0" smtClean="0"/>
              <a:t>Bind benzodiazepines and the endogenous inverse agonist</a:t>
            </a:r>
          </a:p>
          <a:p>
            <a:r>
              <a:rPr lang="en-US" dirty="0" smtClean="0"/>
              <a:t>Primarily located in the outer mitochondrial membrane and may contribute to tolerance and withdrawal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1256</Words>
  <Application>Microsoft Office PowerPoint</Application>
  <PresentationFormat>On-screen Show (4:3)</PresentationFormat>
  <Paragraphs>132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Benzodiazepines</vt:lpstr>
      <vt:lpstr>Introduction</vt:lpstr>
      <vt:lpstr>GABA-BZD Receptor Complex</vt:lpstr>
      <vt:lpstr>GABA-BZD Receptor Complex</vt:lpstr>
      <vt:lpstr>GABA-BZD Receptor Complex</vt:lpstr>
      <vt:lpstr>GABA-BZD Receptor Complex</vt:lpstr>
      <vt:lpstr>Benzodiazepine-1 Receptor</vt:lpstr>
      <vt:lpstr>Benzodiazepine-2 Receptor</vt:lpstr>
      <vt:lpstr>Benzodiazepine-3 Receptor</vt:lpstr>
      <vt:lpstr>Benzodiazepine-3 Receptor</vt:lpstr>
      <vt:lpstr>Benzodiazepine-3 Receptor</vt:lpstr>
      <vt:lpstr>Benzodiazepine-3 Receptor</vt:lpstr>
      <vt:lpstr>Benzodiazepine Receptor Ligands</vt:lpstr>
      <vt:lpstr>Benzodiazepine Receptor Ligands</vt:lpstr>
      <vt:lpstr>The Compound</vt:lpstr>
      <vt:lpstr>Pharmacokinetics: Absorption</vt:lpstr>
      <vt:lpstr>Pharmacokinetics: Distribution</vt:lpstr>
      <vt:lpstr>Pharmacokinetics: Metabolism</vt:lpstr>
      <vt:lpstr>Pharmacokinetics: Metabolism</vt:lpstr>
      <vt:lpstr>Pharmacokinetics: Metabolism</vt:lpstr>
      <vt:lpstr>Pharmacodynamics</vt:lpstr>
      <vt:lpstr>Pharmacodynamics</vt:lpstr>
      <vt:lpstr>Therapeutic Indications</vt:lpstr>
      <vt:lpstr>Therapeutic Indications</vt:lpstr>
      <vt:lpstr>Therapeutic Indications</vt:lpstr>
      <vt:lpstr>Therapeutic Indications</vt:lpstr>
      <vt:lpstr>Therapeutic Indications</vt:lpstr>
      <vt:lpstr>Therapeutic Indications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Benzodiazepines</dc:title>
  <dc:creator>LORDz</dc:creator>
  <cp:lastModifiedBy>LORDz</cp:lastModifiedBy>
  <cp:revision>33</cp:revision>
  <dcterms:created xsi:type="dcterms:W3CDTF">2013-10-03T12:47:53Z</dcterms:created>
  <dcterms:modified xsi:type="dcterms:W3CDTF">2013-10-04T02:08:15Z</dcterms:modified>
</cp:coreProperties>
</file>