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7" r:id="rId2"/>
    <p:sldId id="258" r:id="rId3"/>
    <p:sldId id="259" r:id="rId4"/>
    <p:sldId id="286" r:id="rId5"/>
    <p:sldId id="311" r:id="rId6"/>
    <p:sldId id="312" r:id="rId7"/>
    <p:sldId id="313" r:id="rId8"/>
    <p:sldId id="314" r:id="rId9"/>
    <p:sldId id="297" r:id="rId10"/>
    <p:sldId id="296" r:id="rId11"/>
    <p:sldId id="295" r:id="rId12"/>
    <p:sldId id="294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98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99" r:id="rId33"/>
    <p:sldId id="301" r:id="rId34"/>
    <p:sldId id="300" r:id="rId35"/>
    <p:sldId id="305" r:id="rId36"/>
    <p:sldId id="302" r:id="rId37"/>
    <p:sldId id="303" r:id="rId38"/>
    <p:sldId id="306" r:id="rId39"/>
    <p:sldId id="304" r:id="rId40"/>
    <p:sldId id="308" r:id="rId41"/>
    <p:sldId id="309" r:id="rId42"/>
    <p:sldId id="31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81" autoAdjust="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84E22-D66A-4DB4-964A-8221A29F1931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57EEE-907E-458F-84DC-E4A9F90C3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95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D7597-D14F-4AB0-985C-238F84A2432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98CDAA-CFAE-49C8-B50C-C54AE2FF40F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4959F7D-C5C2-4EA0-9015-29DDEAC6AF0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E7F05D-91DA-40E1-A518-FB322E4ABE0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A1F1D8-DBB3-4A9B-AC9B-7B556209CBF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D9422A-F53E-487F-87FC-89AD8B94319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1DF155-07E4-4B81-8160-0DA4E12DD79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88DFC1-AB10-4620-9754-8E776B169A65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7C4074C-1230-417C-9FA4-E78ADEF9F52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Gangguan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Bicara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Bahasa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86200"/>
            <a:ext cx="8001000" cy="18288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Pembimbing</a:t>
            </a:r>
            <a:r>
              <a:rPr lang="en-US" sz="2800" dirty="0" smtClean="0">
                <a:solidFill>
                  <a:schemeClr val="tx1"/>
                </a:solidFill>
              </a:rPr>
              <a:t>: Dr. dr. Martina </a:t>
            </a:r>
            <a:r>
              <a:rPr lang="en-US" sz="2800" dirty="0" err="1" smtClean="0">
                <a:solidFill>
                  <a:schemeClr val="tx1"/>
                </a:solidFill>
              </a:rPr>
              <a:t>Wiwie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Sp.KJ</a:t>
            </a:r>
            <a:r>
              <a:rPr lang="en-US" sz="2800" dirty="0" smtClean="0">
                <a:solidFill>
                  <a:schemeClr val="tx1"/>
                </a:solidFill>
              </a:rPr>
              <a:t> (K)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2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 lnSpcReduction="10000"/>
          </a:bodyPr>
          <a:lstStyle/>
          <a:p>
            <a:pPr fontAlgn="b"/>
            <a:r>
              <a:rPr lang="en-US" dirty="0"/>
              <a:t> Cerebrovascular disease</a:t>
            </a:r>
          </a:p>
          <a:p>
            <a:pPr fontAlgn="b"/>
            <a:r>
              <a:rPr lang="en-US" dirty="0"/>
              <a:t> Neoplasms</a:t>
            </a:r>
          </a:p>
          <a:p>
            <a:pPr fontAlgn="b"/>
            <a:r>
              <a:rPr lang="en-US" dirty="0"/>
              <a:t> </a:t>
            </a:r>
            <a:r>
              <a:rPr lang="en-US" dirty="0" err="1"/>
              <a:t>Pseudobulbar</a:t>
            </a:r>
            <a:r>
              <a:rPr lang="en-US" dirty="0"/>
              <a:t> palsy</a:t>
            </a:r>
          </a:p>
          <a:p>
            <a:pPr fontAlgn="b"/>
            <a:r>
              <a:rPr lang="en-US" dirty="0"/>
              <a:t> Cerebrovascular disease</a:t>
            </a:r>
          </a:p>
          <a:p>
            <a:pPr fontAlgn="b"/>
            <a:r>
              <a:rPr lang="en-US" dirty="0"/>
              <a:t> Amyotrophic lateral sclerosis</a:t>
            </a:r>
          </a:p>
          <a:p>
            <a:pPr fontAlgn="b"/>
            <a:r>
              <a:rPr lang="en-US" dirty="0"/>
              <a:t> Neoplasms</a:t>
            </a:r>
          </a:p>
          <a:p>
            <a:pPr fontAlgn="b"/>
            <a:r>
              <a:rPr lang="en-US" dirty="0"/>
              <a:t> Multiple sclerosis</a:t>
            </a:r>
          </a:p>
          <a:p>
            <a:pPr fontAlgn="b"/>
            <a:r>
              <a:rPr lang="en-US" dirty="0"/>
              <a:t> Traumatic brain injury</a:t>
            </a:r>
          </a:p>
          <a:p>
            <a:pPr fontAlgn="b"/>
            <a:r>
              <a:rPr lang="en-US" dirty="0"/>
              <a:t> Advanced extrapyramidal disorders</a:t>
            </a:r>
          </a:p>
          <a:p>
            <a:pPr fontAlgn="b"/>
            <a:r>
              <a:rPr lang="en-US" dirty="0"/>
              <a:t> Parkinson's disease</a:t>
            </a:r>
          </a:p>
          <a:p>
            <a:pPr fontAlgn="b"/>
            <a:r>
              <a:rPr lang="en-US" dirty="0"/>
              <a:t> Progressive </a:t>
            </a:r>
            <a:r>
              <a:rPr lang="en-US" dirty="0" err="1"/>
              <a:t>supranuclear</a:t>
            </a:r>
            <a:r>
              <a:rPr lang="en-US" dirty="0"/>
              <a:t> palsy</a:t>
            </a:r>
          </a:p>
          <a:p>
            <a:pPr fontAlgn="b"/>
            <a:r>
              <a:rPr lang="en-US" dirty="0"/>
              <a:t> Wilson's disease</a:t>
            </a:r>
          </a:p>
          <a:p>
            <a:pPr fontAlgn="b"/>
            <a:r>
              <a:rPr lang="en-US" dirty="0"/>
              <a:t> Torsion dystonia</a:t>
            </a:r>
          </a:p>
          <a:p>
            <a:pPr fontAlgn="b"/>
            <a:r>
              <a:rPr lang="en-US" dirty="0"/>
              <a:t> Dementias</a:t>
            </a:r>
          </a:p>
        </p:txBody>
      </p:sp>
    </p:spTree>
    <p:extLst>
      <p:ext uri="{BB962C8B-B14F-4D97-AF65-F5344CB8AC3E}">
        <p14:creationId xmlns:p14="http://schemas.microsoft.com/office/powerpoint/2010/main" val="19813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>
            <a:normAutofit/>
          </a:bodyPr>
          <a:lstStyle/>
          <a:p>
            <a:pPr fontAlgn="t"/>
            <a:endParaRPr lang="en-US" dirty="0"/>
          </a:p>
          <a:p>
            <a:pPr fontAlgn="b"/>
            <a:r>
              <a:rPr lang="en-US" dirty="0"/>
              <a:t>Advanced Alzheimer's disease</a:t>
            </a:r>
          </a:p>
          <a:p>
            <a:pPr fontAlgn="b"/>
            <a:r>
              <a:rPr lang="en-US" dirty="0"/>
              <a:t> </a:t>
            </a:r>
            <a:r>
              <a:rPr lang="en-US" dirty="0" err="1"/>
              <a:t>Frontotemporal</a:t>
            </a:r>
            <a:r>
              <a:rPr lang="en-US" dirty="0"/>
              <a:t> dementias</a:t>
            </a:r>
          </a:p>
          <a:p>
            <a:pPr fontAlgn="b"/>
            <a:r>
              <a:rPr lang="en-US" dirty="0"/>
              <a:t> Transient </a:t>
            </a:r>
            <a:r>
              <a:rPr lang="en-US" dirty="0" err="1"/>
              <a:t>mutism</a:t>
            </a:r>
            <a:r>
              <a:rPr lang="en-US" dirty="0"/>
              <a:t> with aphasia</a:t>
            </a:r>
          </a:p>
          <a:p>
            <a:pPr fontAlgn="b"/>
            <a:r>
              <a:rPr lang="en-US" dirty="0"/>
              <a:t> </a:t>
            </a:r>
            <a:r>
              <a:rPr lang="en-US" dirty="0" err="1"/>
              <a:t>Broca's</a:t>
            </a:r>
            <a:r>
              <a:rPr lang="en-US" dirty="0"/>
              <a:t> aphasia</a:t>
            </a:r>
          </a:p>
          <a:p>
            <a:pPr fontAlgn="b"/>
            <a:r>
              <a:rPr lang="en-US" dirty="0"/>
              <a:t> </a:t>
            </a:r>
            <a:r>
              <a:rPr lang="en-US" dirty="0" err="1"/>
              <a:t>Transcortical</a:t>
            </a:r>
            <a:r>
              <a:rPr lang="en-US" dirty="0"/>
              <a:t> motor aphasia</a:t>
            </a:r>
          </a:p>
          <a:p>
            <a:pPr fontAlgn="b"/>
            <a:r>
              <a:rPr lang="en-US" dirty="0"/>
              <a:t> Global aphasia</a:t>
            </a:r>
          </a:p>
          <a:p>
            <a:pPr fontAlgn="b"/>
            <a:r>
              <a:rPr lang="en-US" dirty="0"/>
              <a:t> Aphasia with subcortical lesions</a:t>
            </a:r>
          </a:p>
          <a:p>
            <a:pPr fontAlgn="b"/>
            <a:r>
              <a:rPr lang="en-US" dirty="0"/>
              <a:t> Childhood aphasia</a:t>
            </a:r>
          </a:p>
          <a:p>
            <a:pPr fontAlgn="b"/>
            <a:r>
              <a:rPr lang="en-US" dirty="0"/>
              <a:t> Miscellaneous neurologic syndromes</a:t>
            </a:r>
          </a:p>
          <a:p>
            <a:pPr fontAlgn="b"/>
            <a:r>
              <a:rPr lang="en-US" dirty="0"/>
              <a:t> </a:t>
            </a:r>
            <a:r>
              <a:rPr lang="en-US" dirty="0" err="1"/>
              <a:t>Aphemia</a:t>
            </a:r>
            <a:endParaRPr lang="en-US" dirty="0"/>
          </a:p>
          <a:p>
            <a:pPr fontAlgn="b"/>
            <a:r>
              <a:rPr lang="en-US" dirty="0"/>
              <a:t> Supplementary motor area lesions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99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pPr fontAlgn="b"/>
            <a:r>
              <a:rPr lang="en-US" dirty="0"/>
              <a:t> </a:t>
            </a:r>
            <a:r>
              <a:rPr lang="en-US" dirty="0" err="1"/>
              <a:t>Akinetic</a:t>
            </a:r>
            <a:r>
              <a:rPr lang="en-US" dirty="0"/>
              <a:t> </a:t>
            </a:r>
            <a:r>
              <a:rPr lang="en-US" dirty="0" err="1"/>
              <a:t>mutism</a:t>
            </a:r>
            <a:endParaRPr lang="en-US" dirty="0"/>
          </a:p>
          <a:p>
            <a:pPr fontAlgn="b"/>
            <a:r>
              <a:rPr lang="en-US" dirty="0"/>
              <a:t> Cerebellar disorders</a:t>
            </a:r>
          </a:p>
          <a:p>
            <a:pPr fontAlgn="b"/>
            <a:r>
              <a:rPr lang="en-US" dirty="0"/>
              <a:t> Psychiatric illnesses</a:t>
            </a:r>
          </a:p>
          <a:p>
            <a:pPr fontAlgn="b"/>
            <a:r>
              <a:rPr lang="en-US" dirty="0"/>
              <a:t> Depression with catatonia</a:t>
            </a:r>
          </a:p>
          <a:p>
            <a:pPr fontAlgn="b"/>
            <a:r>
              <a:rPr lang="en-US" dirty="0"/>
              <a:t> Mania with catatonia</a:t>
            </a:r>
          </a:p>
          <a:p>
            <a:pPr fontAlgn="b"/>
            <a:r>
              <a:rPr lang="en-US" dirty="0"/>
              <a:t> Schizophrenia with catatonia</a:t>
            </a:r>
          </a:p>
          <a:p>
            <a:pPr fontAlgn="b"/>
            <a:r>
              <a:rPr lang="en-US" dirty="0"/>
              <a:t> Conversion disorder</a:t>
            </a:r>
          </a:p>
          <a:p>
            <a:pPr fontAlgn="b"/>
            <a:r>
              <a:rPr lang="en-US" dirty="0"/>
              <a:t> Malingering</a:t>
            </a:r>
          </a:p>
          <a:p>
            <a:pPr fontAlgn="b"/>
            <a:r>
              <a:rPr lang="en-US" dirty="0"/>
              <a:t> Selective </a:t>
            </a:r>
            <a:r>
              <a:rPr lang="en-US" dirty="0" err="1"/>
              <a:t>mutism</a:t>
            </a:r>
            <a:endParaRPr lang="en-US" dirty="0"/>
          </a:p>
          <a:p>
            <a:pPr fontAlgn="b"/>
            <a:r>
              <a:rPr lang="en-US" dirty="0"/>
              <a:t> Autism</a:t>
            </a:r>
          </a:p>
          <a:p>
            <a:pPr fontAlgn="b"/>
            <a:r>
              <a:rPr lang="en-US" dirty="0"/>
              <a:t> Drug-induced </a:t>
            </a:r>
            <a:r>
              <a:rPr lang="en-US" dirty="0" err="1"/>
              <a:t>mutism</a:t>
            </a:r>
            <a:endParaRPr lang="en-US" dirty="0"/>
          </a:p>
          <a:p>
            <a:pPr fontAlgn="b"/>
            <a:r>
              <a:rPr lang="en-US" dirty="0"/>
              <a:t> Cyclosporine (immunosuppressive agent)</a:t>
            </a:r>
          </a:p>
          <a:p>
            <a:pPr fontAlgn="b"/>
            <a:r>
              <a:rPr lang="en-US" dirty="0"/>
              <a:t> FK506 (immunosuppressive agent)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3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DYSARTHRIA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d-ID" dirty="0" smtClean="0"/>
              <a:t>Disartria menunjukkan adanya gangguan aspek motorik dari proses bicara (</a:t>
            </a:r>
            <a:r>
              <a:rPr lang="id-ID" i="1" dirty="0" smtClean="0"/>
              <a:t>speech</a:t>
            </a:r>
            <a:r>
              <a:rPr lang="id-ID" dirty="0" smtClean="0"/>
              <a:t>).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kecepatan</a:t>
            </a:r>
            <a:r>
              <a:rPr lang="en-US" dirty="0" smtClean="0"/>
              <a:t> </a:t>
            </a:r>
            <a:r>
              <a:rPr lang="en-US" dirty="0" err="1" smtClean="0"/>
              <a:t>bicara</a:t>
            </a:r>
            <a:r>
              <a:rPr lang="en-US" dirty="0" smtClean="0"/>
              <a:t>, volume, </a:t>
            </a:r>
            <a:r>
              <a:rPr lang="en-US" dirty="0" err="1" smtClean="0"/>
              <a:t>irama</a:t>
            </a:r>
            <a:r>
              <a:rPr lang="en-US" dirty="0" smtClean="0"/>
              <a:t>, </a:t>
            </a:r>
            <a:r>
              <a:rPr lang="en-US" i="1" dirty="0" smtClean="0"/>
              <a:t>pitch, timing</a:t>
            </a:r>
            <a:r>
              <a:rPr lang="en-US" dirty="0" smtClean="0"/>
              <a:t>, </a:t>
            </a:r>
            <a:r>
              <a:rPr lang="en-US" dirty="0" err="1" smtClean="0"/>
              <a:t>akurasi</a:t>
            </a:r>
            <a:r>
              <a:rPr lang="en-US" dirty="0" smtClean="0"/>
              <a:t> </a:t>
            </a:r>
            <a:r>
              <a:rPr lang="en-US" dirty="0" err="1" smtClean="0"/>
              <a:t>artikulasi</a:t>
            </a:r>
            <a:endParaRPr lang="id-ID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J</a:t>
            </a:r>
            <a:r>
              <a:rPr lang="id-ID" dirty="0" smtClean="0"/>
              <a:t>enis disa</a:t>
            </a:r>
            <a:r>
              <a:rPr lang="en-US" dirty="0" smtClean="0"/>
              <a:t>r</a:t>
            </a:r>
            <a:r>
              <a:rPr lang="id-ID" dirty="0" smtClean="0"/>
              <a:t>tria: </a:t>
            </a:r>
            <a:r>
              <a:rPr lang="id-ID" i="1" dirty="0" smtClean="0"/>
              <a:t>flaccid, spastic, ataxic, hypokinetic, hyperkinetic,</a:t>
            </a:r>
            <a:r>
              <a:rPr lang="en-US" i="1" dirty="0" smtClean="0"/>
              <a:t> </a:t>
            </a:r>
            <a:r>
              <a:rPr lang="en-US" i="1" dirty="0" err="1" smtClean="0"/>
              <a:t>distonic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12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1026" name="Picture 2" descr="C:\Users\Akbar\Desktop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534400" cy="624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9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 descr="C:\Users\Akbar\Desktop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4419600"/>
          </a:xfrm>
          <a:prstGeom prst="rect">
            <a:avLst/>
          </a:prstGeom>
          <a:noFill/>
        </p:spPr>
      </p:pic>
      <p:pic>
        <p:nvPicPr>
          <p:cNvPr id="2051" name="Picture 3" descr="C:\Users\Akbar\Desktop\Capt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81601"/>
            <a:ext cx="9144000" cy="1676400"/>
          </a:xfrm>
          <a:prstGeom prst="rect">
            <a:avLst/>
          </a:prstGeom>
          <a:noFill/>
        </p:spPr>
      </p:pic>
      <p:pic>
        <p:nvPicPr>
          <p:cNvPr id="2052" name="Picture 4" descr="C:\Users\Akbar\Desktop\Captur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94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noProof="1" smtClean="0"/>
              <a:t>Aphasia adalah  hendaya dalam berbahasa yang disebabkan oleh disfungsi otak</a:t>
            </a:r>
          </a:p>
          <a:p>
            <a:pPr>
              <a:lnSpc>
                <a:spcPct val="150000"/>
              </a:lnSpc>
            </a:pPr>
            <a:r>
              <a:rPr lang="en-US" noProof="1" smtClean="0"/>
              <a:t>Aphasia dapat disebabkan oleh cerebral trauma,  stroke, neoplasma intrakranial dan degeneratif.</a:t>
            </a:r>
          </a:p>
          <a:p>
            <a:pPr>
              <a:lnSpc>
                <a:spcPct val="150000"/>
              </a:lnSpc>
            </a:pPr>
            <a:r>
              <a:rPr lang="en-US" noProof="1" smtClean="0"/>
              <a:t>Diagnosis berdasarkan observasi terhadap </a:t>
            </a:r>
            <a:r>
              <a:rPr lang="en-US" i="1" noProof="1" smtClean="0"/>
              <a:t>fluency of verbal output</a:t>
            </a:r>
            <a:r>
              <a:rPr lang="en-US" noProof="1" smtClean="0"/>
              <a:t>, </a:t>
            </a:r>
            <a:r>
              <a:rPr lang="en-US" i="1" noProof="1" smtClean="0"/>
              <a:t>ability to comprehend spoken language</a:t>
            </a:r>
            <a:r>
              <a:rPr lang="en-US" noProof="1" smtClean="0"/>
              <a:t>, dan </a:t>
            </a:r>
            <a:r>
              <a:rPr lang="en-US" i="1" noProof="1" smtClean="0"/>
              <a:t>ability to repeat phrases</a:t>
            </a:r>
            <a:r>
              <a:rPr lang="en-US" noProof="1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4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22031" y="304801"/>
            <a:ext cx="8229600" cy="1096963"/>
          </a:xfrm>
        </p:spPr>
        <p:txBody>
          <a:bodyPr/>
          <a:lstStyle/>
          <a:p>
            <a:pPr algn="l" eaLnBrk="1" hangingPunct="1"/>
            <a:r>
              <a:rPr lang="en-US" sz="3600" noProof="1" smtClean="0"/>
              <a:t>Aphasia	</a:t>
            </a:r>
            <a:r>
              <a:rPr lang="en-US" sz="3600" smtClean="0"/>
              <a:t>						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4876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d-ID" sz="2800" dirty="0" smtClean="0"/>
              <a:t>Afasia dapat bersifat </a:t>
            </a:r>
            <a:r>
              <a:rPr lang="id-ID" sz="2800" i="1" dirty="0" smtClean="0"/>
              <a:t>fluent </a:t>
            </a:r>
            <a:r>
              <a:rPr lang="id-ID" sz="2800" dirty="0" smtClean="0"/>
              <a:t>atau </a:t>
            </a:r>
            <a:r>
              <a:rPr lang="id-ID" sz="2800" i="1" dirty="0" smtClean="0"/>
              <a:t>nonfluent</a:t>
            </a:r>
            <a:r>
              <a:rPr lang="id-ID" sz="2800" dirty="0" smtClean="0"/>
              <a:t>. </a:t>
            </a: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id-ID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d-ID" sz="2800" i="1" dirty="0" smtClean="0"/>
              <a:t>Fluency</a:t>
            </a:r>
            <a:r>
              <a:rPr lang="id-ID" sz="2800" dirty="0" smtClean="0"/>
              <a:t> merupakan aliran pembicaraan/percakapan spontan.</a:t>
            </a: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 smtClean="0"/>
              <a:t>Sindrom</a:t>
            </a:r>
            <a:r>
              <a:rPr lang="en-US" sz="2800" dirty="0" smtClean="0"/>
              <a:t> </a:t>
            </a:r>
            <a:r>
              <a:rPr lang="en-US" sz="2800" dirty="0" err="1" smtClean="0"/>
              <a:t>klinis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seseorang</a:t>
            </a:r>
            <a:r>
              <a:rPr lang="en-US" sz="2800" dirty="0" smtClean="0"/>
              <a:t> yang left handed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gambaran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khas,sehingga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sullit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diprediksi</a:t>
            </a:r>
            <a:r>
              <a:rPr lang="en-US" sz="2800" dirty="0" smtClean="0"/>
              <a:t>.</a:t>
            </a:r>
            <a:endParaRPr lang="id-ID" sz="2800" dirty="0" smtClean="0"/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2800" noProof="1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d-ID" sz="2800" dirty="0" smtClean="0"/>
              <a:t>Anak-anak seringkali memiliki gejala </a:t>
            </a:r>
            <a:r>
              <a:rPr lang="id-ID" sz="2800" i="1" dirty="0" smtClean="0"/>
              <a:t>nonfluent verbal output</a:t>
            </a:r>
            <a:r>
              <a:rPr lang="id-ID" sz="2800" dirty="0" smtClean="0"/>
              <a:t> pada lokasi lesi di manapun.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59887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677" y="152400"/>
            <a:ext cx="859887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309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Tipe-tipe</a:t>
            </a:r>
            <a:r>
              <a:rPr lang="en-US" dirty="0" smtClean="0"/>
              <a:t> </a:t>
            </a:r>
            <a:r>
              <a:rPr lang="en-US" dirty="0" err="1" smtClean="0"/>
              <a:t>Afasia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026" name="Picture 2" descr="C:\Users\Akbar\Desktop\Captur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1143000"/>
            <a:ext cx="8382000" cy="525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036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Aphasia </a:t>
            </a:r>
            <a:r>
              <a:rPr lang="en-US" dirty="0" err="1" smtClean="0"/>
              <a:t>Broca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Area </a:t>
            </a:r>
            <a:r>
              <a:rPr lang="en-US" dirty="0" err="1" smtClean="0"/>
              <a:t>Broca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motorik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bicara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Aphasia </a:t>
            </a:r>
            <a:r>
              <a:rPr lang="en-US" dirty="0" err="1" smtClean="0">
                <a:sym typeface="Wingdings" pitchFamily="2" charset="2"/>
              </a:rPr>
              <a:t>broca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disebabkan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inferior </a:t>
            </a:r>
            <a:r>
              <a:rPr lang="en-US" dirty="0" err="1" smtClean="0">
                <a:sym typeface="Wingdings" pitchFamily="2" charset="2"/>
              </a:rPr>
              <a:t>lobus</a:t>
            </a:r>
            <a:r>
              <a:rPr lang="en-US" dirty="0" smtClean="0">
                <a:sym typeface="Wingdings" pitchFamily="2" charset="2"/>
              </a:rPr>
              <a:t> frontal </a:t>
            </a:r>
            <a:r>
              <a:rPr lang="en-US" dirty="0" err="1" smtClean="0">
                <a:sym typeface="Wingdings" pitchFamily="2" charset="2"/>
              </a:rPr>
              <a:t>kiri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Pemahaman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terganggu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berbicara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sesuai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tatabahasa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58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Pendahuluan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err="1" smtClean="0"/>
              <a:t>Lisan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verbalisasi</a:t>
            </a:r>
            <a:r>
              <a:rPr lang="en-US" dirty="0" smtClean="0"/>
              <a:t>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peran</a:t>
            </a:r>
            <a:r>
              <a:rPr lang="en-US" dirty="0" smtClean="0"/>
              <a:t> yang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wawancara</a:t>
            </a:r>
            <a:r>
              <a:rPr lang="en-US" dirty="0" smtClean="0"/>
              <a:t> </a:t>
            </a:r>
            <a:r>
              <a:rPr lang="en-US" dirty="0" err="1" smtClean="0"/>
              <a:t>neuropsikiatri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sebagai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petunjuk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    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membantu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klinisi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menegakkan</a:t>
            </a:r>
            <a:r>
              <a:rPr lang="en-US" dirty="0" smtClean="0">
                <a:sym typeface="Wingdings" pitchFamily="2" charset="2"/>
              </a:rPr>
              <a:t> diagnosis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v"/>
            </a:pPr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bahasa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berupa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Mutism</a:t>
            </a:r>
            <a:r>
              <a:rPr lang="en-US" dirty="0" smtClean="0">
                <a:sym typeface="Wingdings" pitchFamily="2" charset="2"/>
              </a:rPr>
              <a:t>		- Stuttering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Aphasia		- Echolalia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Dysarthria		- </a:t>
            </a:r>
            <a:r>
              <a:rPr lang="en-US" dirty="0" err="1" smtClean="0">
                <a:sym typeface="Wingdings" pitchFamily="2" charset="2"/>
              </a:rPr>
              <a:t>Palilalia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Aprosodia</a:t>
            </a: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54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723" y="457200"/>
            <a:ext cx="724486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954" y="5905500"/>
            <a:ext cx="8282354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103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Transcortical</a:t>
            </a:r>
            <a:r>
              <a:rPr lang="en-US" dirty="0" smtClean="0"/>
              <a:t> Motor Aphasia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Lokasi</a:t>
            </a:r>
            <a:r>
              <a:rPr lang="en-US" dirty="0" smtClean="0"/>
              <a:t> : frontal lobe, anterior / superior </a:t>
            </a:r>
            <a:r>
              <a:rPr lang="en-US" dirty="0" err="1" smtClean="0"/>
              <a:t>dari</a:t>
            </a:r>
            <a:r>
              <a:rPr lang="en-US" dirty="0" smtClean="0"/>
              <a:t> area </a:t>
            </a:r>
            <a:r>
              <a:rPr lang="en-US" dirty="0" err="1" smtClean="0"/>
              <a:t>Broca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regio</a:t>
            </a:r>
            <a:r>
              <a:rPr lang="en-US" dirty="0" smtClean="0"/>
              <a:t> </a:t>
            </a:r>
            <a:r>
              <a:rPr lang="en-US" dirty="0" err="1" smtClean="0"/>
              <a:t>subkortikal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area </a:t>
            </a:r>
            <a:r>
              <a:rPr lang="en-US" dirty="0" err="1" smtClean="0"/>
              <a:t>Broca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Gejala</a:t>
            </a:r>
            <a:r>
              <a:rPr lang="en-US" dirty="0" smtClean="0"/>
              <a:t> 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- </a:t>
            </a:r>
            <a:r>
              <a:rPr lang="en-US" dirty="0" err="1" smtClean="0"/>
              <a:t>berkurangnya</a:t>
            </a:r>
            <a:r>
              <a:rPr lang="en-US" dirty="0" smtClean="0"/>
              <a:t> </a:t>
            </a:r>
            <a:r>
              <a:rPr lang="en-US" dirty="0" err="1" smtClean="0"/>
              <a:t>pembicaraan</a:t>
            </a:r>
            <a:r>
              <a:rPr lang="id-ID" dirty="0"/>
              <a:t/>
            </a:r>
            <a:br>
              <a:rPr lang="id-ID" dirty="0"/>
            </a:br>
            <a:r>
              <a:rPr lang="id-ID" dirty="0"/>
              <a:t>     - </a:t>
            </a:r>
            <a:r>
              <a:rPr lang="id-ID" dirty="0" smtClean="0"/>
              <a:t>ter</a:t>
            </a:r>
            <a:r>
              <a:rPr lang="en-US" dirty="0" err="1" smtClean="0"/>
              <a:t>batasnya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id-ID" dirty="0"/>
              <a:t/>
            </a:r>
            <a:br>
              <a:rPr lang="id-ID" dirty="0"/>
            </a:br>
            <a:r>
              <a:rPr lang="id-ID" dirty="0"/>
              <a:t>   </a:t>
            </a:r>
            <a:r>
              <a:rPr lang="en-US" dirty="0" smtClean="0"/>
              <a:t>  - </a:t>
            </a:r>
            <a:r>
              <a:rPr lang="id-ID" dirty="0" smtClean="0"/>
              <a:t>inisiasi </a:t>
            </a:r>
            <a:r>
              <a:rPr lang="id-ID" dirty="0"/>
              <a:t>&amp; organisasi </a:t>
            </a:r>
            <a:r>
              <a:rPr lang="en-US" dirty="0" err="1" smtClean="0"/>
              <a:t>pembicaraan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id-ID" dirty="0"/>
              <a:t/>
            </a:r>
            <a:br>
              <a:rPr lang="id-ID" dirty="0"/>
            </a:br>
            <a:r>
              <a:rPr lang="id-ID" dirty="0"/>
              <a:t>     - </a:t>
            </a:r>
            <a:r>
              <a:rPr lang="en-US" dirty="0" smtClean="0"/>
              <a:t>p</a:t>
            </a:r>
            <a:r>
              <a:rPr lang="id-ID" dirty="0" smtClean="0"/>
              <a:t>emahaman </a:t>
            </a:r>
            <a:r>
              <a:rPr lang="id-ID" dirty="0"/>
              <a:t>yang baik</a:t>
            </a:r>
            <a:br>
              <a:rPr lang="id-ID" dirty="0"/>
            </a:br>
            <a:r>
              <a:rPr lang="id-ID" dirty="0"/>
              <a:t>     -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id-ID" dirty="0" smtClean="0"/>
              <a:t>pengulangan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Aphasia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Lesi</a:t>
            </a:r>
            <a:r>
              <a:rPr lang="en-US" dirty="0" smtClean="0"/>
              <a:t> yang </a:t>
            </a:r>
            <a:r>
              <a:rPr lang="en-US" dirty="0" err="1" smtClean="0"/>
              <a:t>luas</a:t>
            </a:r>
            <a:r>
              <a:rPr lang="en-US" dirty="0" smtClean="0"/>
              <a:t>,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infark</a:t>
            </a:r>
            <a:r>
              <a:rPr lang="en-US" dirty="0" smtClean="0"/>
              <a:t> </a:t>
            </a:r>
            <a:r>
              <a:rPr lang="en-US" dirty="0" err="1" smtClean="0"/>
              <a:t>sebelah</a:t>
            </a:r>
            <a:r>
              <a:rPr lang="en-US" dirty="0" smtClean="0"/>
              <a:t> </a:t>
            </a:r>
            <a:r>
              <a:rPr lang="en-US" dirty="0" err="1" smtClean="0"/>
              <a:t>kiri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</a:t>
            </a:r>
            <a:r>
              <a:rPr lang="en-US" i="1" dirty="0" smtClean="0"/>
              <a:t>middle cerebral artery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Hemiparesis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defek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hemisensorik</a:t>
            </a: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24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8610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677" y="6096001"/>
            <a:ext cx="8906608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9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Mixed </a:t>
            </a:r>
            <a:r>
              <a:rPr lang="en-US" dirty="0" err="1" smtClean="0"/>
              <a:t>Transcortical</a:t>
            </a:r>
            <a:r>
              <a:rPr lang="en-US" dirty="0" smtClean="0"/>
              <a:t> Aphasia (Isolation)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Sindrom</a:t>
            </a:r>
            <a:r>
              <a:rPr lang="en-US" dirty="0" smtClean="0"/>
              <a:t> </a:t>
            </a:r>
            <a:r>
              <a:rPr lang="en-US" dirty="0" err="1" smtClean="0"/>
              <a:t>afasia</a:t>
            </a:r>
            <a:r>
              <a:rPr lang="en-US" dirty="0" smtClean="0"/>
              <a:t> yang </a:t>
            </a:r>
            <a:r>
              <a:rPr lang="en-US" dirty="0" err="1" smtClean="0"/>
              <a:t>jarang</a:t>
            </a:r>
            <a:r>
              <a:rPr lang="en-US" dirty="0" smtClean="0"/>
              <a:t> 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Kombinasi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err="1" smtClean="0">
                <a:sym typeface="Wingdings" pitchFamily="2" charset="2"/>
              </a:rPr>
              <a:t>transcortical</a:t>
            </a:r>
            <a:r>
              <a:rPr lang="en-US" i="1" dirty="0" smtClean="0">
                <a:sym typeface="Wingdings" pitchFamily="2" charset="2"/>
              </a:rPr>
              <a:t> motor aphasia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err="1" smtClean="0">
                <a:sym typeface="Wingdings" pitchFamily="2" charset="2"/>
              </a:rPr>
              <a:t>transcortical</a:t>
            </a:r>
            <a:r>
              <a:rPr lang="en-US" i="1" dirty="0" smtClean="0">
                <a:sym typeface="Wingdings" pitchFamily="2" charset="2"/>
              </a:rPr>
              <a:t> sensory aphasia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Echolalia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Lesi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berupa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kerusakan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aspek</a:t>
            </a:r>
            <a:r>
              <a:rPr lang="en-US" dirty="0" smtClean="0">
                <a:sym typeface="Wingdings" pitchFamily="2" charset="2"/>
              </a:rPr>
              <a:t> lateral </a:t>
            </a:r>
            <a:r>
              <a:rPr lang="en-US" dirty="0" err="1" smtClean="0">
                <a:sym typeface="Wingdings" pitchFamily="2" charset="2"/>
              </a:rPr>
              <a:t>hemisfer</a:t>
            </a:r>
            <a:r>
              <a:rPr lang="en-US" dirty="0" smtClean="0">
                <a:sym typeface="Wingdings" pitchFamily="2" charset="2"/>
              </a:rPr>
              <a:t>/ </a:t>
            </a:r>
            <a:r>
              <a:rPr lang="en-US" dirty="0" err="1" smtClean="0">
                <a:sym typeface="Wingdings" pitchFamily="2" charset="2"/>
              </a:rPr>
              <a:t>wilayah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anterior cerebral artery </a:t>
            </a:r>
            <a:r>
              <a:rPr lang="en-US" dirty="0" err="1" smtClean="0">
                <a:sym typeface="Wingdings" pitchFamily="2" charset="2"/>
              </a:rPr>
              <a:t>bersamaan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sylvian</a:t>
            </a:r>
            <a:r>
              <a:rPr lang="en-US" dirty="0" smtClean="0">
                <a:sym typeface="Wingdings" pitchFamily="2" charset="2"/>
              </a:rPr>
              <a:t> cortex/ </a:t>
            </a:r>
            <a:r>
              <a:rPr lang="en-US" dirty="0" err="1" smtClean="0">
                <a:sym typeface="Wingdings" pitchFamily="2" charset="2"/>
              </a:rPr>
              <a:t>lobus</a:t>
            </a:r>
            <a:r>
              <a:rPr lang="en-US" dirty="0" smtClean="0">
                <a:sym typeface="Wingdings" pitchFamily="2" charset="2"/>
              </a:rPr>
              <a:t> frontal</a:t>
            </a:r>
          </a:p>
        </p:txBody>
      </p:sp>
    </p:spTree>
    <p:extLst>
      <p:ext uri="{BB962C8B-B14F-4D97-AF65-F5344CB8AC3E}">
        <p14:creationId xmlns:p14="http://schemas.microsoft.com/office/powerpoint/2010/main" val="37531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07" y="609600"/>
            <a:ext cx="815926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354" y="5953126"/>
            <a:ext cx="8651631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17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Aphasia </a:t>
            </a:r>
            <a:r>
              <a:rPr lang="en-US" dirty="0" err="1" smtClean="0"/>
              <a:t>Wernicke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Area Wernicke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bicara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fasih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pemahaman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pengulangan</a:t>
            </a:r>
            <a:r>
              <a:rPr lang="en-US" dirty="0" smtClean="0">
                <a:sym typeface="Wingdings" pitchFamily="2" charset="2"/>
              </a:rPr>
              <a:t> (repetition) </a:t>
            </a:r>
            <a:r>
              <a:rPr lang="en-US" dirty="0" err="1" smtClean="0">
                <a:sym typeface="Wingdings" pitchFamily="2" charset="2"/>
              </a:rPr>
              <a:t>terganggu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posterior </a:t>
            </a:r>
            <a:r>
              <a:rPr lang="en-US" dirty="0" err="1" smtClean="0"/>
              <a:t>dari</a:t>
            </a:r>
            <a:r>
              <a:rPr lang="en-US" dirty="0" smtClean="0"/>
              <a:t> superior temporal </a:t>
            </a:r>
            <a:r>
              <a:rPr lang="en-US" dirty="0" err="1" smtClean="0"/>
              <a:t>girus</a:t>
            </a:r>
            <a:r>
              <a:rPr lang="en-US" dirty="0" smtClean="0"/>
              <a:t> </a:t>
            </a:r>
            <a:r>
              <a:rPr lang="en-US" dirty="0" err="1" smtClean="0"/>
              <a:t>kiri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infark</a:t>
            </a:r>
            <a:r>
              <a:rPr lang="en-US" dirty="0" smtClean="0"/>
              <a:t> cerebral, </a:t>
            </a:r>
            <a:r>
              <a:rPr lang="en-US" dirty="0" err="1" smtClean="0"/>
              <a:t>neoplasma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trauma</a:t>
            </a:r>
            <a:endParaRPr lang="en-US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Legorhea,parafasia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neologisme</a:t>
            </a:r>
            <a:r>
              <a:rPr lang="en-US" dirty="0" smtClean="0">
                <a:sym typeface="Wingdings" pitchFamily="2" charset="2"/>
              </a:rPr>
              <a:t>  jargon </a:t>
            </a:r>
            <a:r>
              <a:rPr lang="en-US" dirty="0" err="1" smtClean="0">
                <a:sym typeface="Wingdings" pitchFamily="2" charset="2"/>
              </a:rPr>
              <a:t>afasia</a:t>
            </a:r>
            <a:r>
              <a:rPr lang="en-US" dirty="0">
                <a:sym typeface="Wingdings" pitchFamily="2" charset="2"/>
              </a:rPr>
              <a:t>.</a:t>
            </a: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19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08" y="609600"/>
            <a:ext cx="780756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677" y="6096001"/>
            <a:ext cx="8721969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385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Transcortical</a:t>
            </a:r>
            <a:r>
              <a:rPr lang="en-US" dirty="0" smtClean="0"/>
              <a:t> Sensory Aphasia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Bedanya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aphasia Wernicke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kemampuan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mengulang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kalimat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/>
              <a:t>ungkapan</a:t>
            </a:r>
            <a:r>
              <a:rPr lang="en-US" dirty="0" smtClean="0"/>
              <a:t> </a:t>
            </a:r>
            <a:r>
              <a:rPr lang="en-US" dirty="0" err="1" smtClean="0"/>
              <a:t>yag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, </a:t>
            </a:r>
            <a:r>
              <a:rPr lang="en-US" dirty="0" err="1" smtClean="0"/>
              <a:t>kecenderungan</a:t>
            </a:r>
            <a:r>
              <a:rPr lang="en-US" dirty="0" smtClean="0"/>
              <a:t> </a:t>
            </a:r>
            <a:r>
              <a:rPr lang="en-US" dirty="0" err="1" smtClean="0"/>
              <a:t>mengulang</a:t>
            </a:r>
            <a:r>
              <a:rPr lang="en-US" dirty="0" smtClean="0"/>
              <a:t> </a:t>
            </a:r>
            <a:r>
              <a:rPr lang="en-US" dirty="0" err="1" smtClean="0"/>
              <a:t>apapun</a:t>
            </a:r>
            <a:r>
              <a:rPr lang="en-US" dirty="0" smtClean="0"/>
              <a:t> yang </a:t>
            </a:r>
            <a:r>
              <a:rPr lang="en-US" dirty="0" err="1" smtClean="0"/>
              <a:t>dikatakan</a:t>
            </a:r>
            <a:r>
              <a:rPr lang="en-US" dirty="0" smtClean="0"/>
              <a:t> </a:t>
            </a:r>
            <a:r>
              <a:rPr lang="en-US" dirty="0" err="1" smtClean="0"/>
              <a:t>pemeriksa</a:t>
            </a:r>
            <a:r>
              <a:rPr lang="en-US" dirty="0" smtClean="0"/>
              <a:t> (echo)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</a:t>
            </a:r>
            <a:r>
              <a:rPr lang="id-ID" dirty="0" smtClean="0"/>
              <a:t>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pemahaman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girus</a:t>
            </a:r>
            <a:r>
              <a:rPr lang="en-US" dirty="0" smtClean="0"/>
              <a:t> angular</a:t>
            </a:r>
            <a:r>
              <a:rPr lang="en-US" i="1" dirty="0" smtClean="0"/>
              <a:t>, posterior middle temporal </a:t>
            </a:r>
            <a:r>
              <a:rPr lang="en-US" i="1" dirty="0" err="1" smtClean="0"/>
              <a:t>gyrus</a:t>
            </a:r>
            <a:r>
              <a:rPr lang="en-US" i="1" dirty="0" smtClean="0"/>
              <a:t>, </a:t>
            </a:r>
            <a:r>
              <a:rPr lang="en-US" i="1" dirty="0" err="1" smtClean="0"/>
              <a:t>peri</a:t>
            </a:r>
            <a:r>
              <a:rPr lang="en-US" i="1" dirty="0" smtClean="0"/>
              <a:t> ventricular white matter pathway of temporal isthmus</a:t>
            </a:r>
          </a:p>
          <a:p>
            <a:pPr>
              <a:lnSpc>
                <a:spcPct val="150000"/>
              </a:lnSpc>
            </a:pPr>
            <a:r>
              <a:rPr lang="en-US" i="1" dirty="0" err="1" smtClean="0"/>
              <a:t>Dapat</a:t>
            </a:r>
            <a:r>
              <a:rPr lang="en-US" i="1" dirty="0" smtClean="0"/>
              <a:t> </a:t>
            </a:r>
            <a:r>
              <a:rPr lang="en-US" i="1" dirty="0" err="1" smtClean="0"/>
              <a:t>ditemukan</a:t>
            </a:r>
            <a:r>
              <a:rPr lang="en-US" i="1" dirty="0" smtClean="0"/>
              <a:t> </a:t>
            </a:r>
            <a:r>
              <a:rPr lang="en-US" i="1" dirty="0" err="1" smtClean="0"/>
              <a:t>pada</a:t>
            </a:r>
            <a:r>
              <a:rPr lang="en-US" i="1" dirty="0" smtClean="0"/>
              <a:t> </a:t>
            </a:r>
            <a:r>
              <a:rPr lang="en-US" i="1" dirty="0" err="1" smtClean="0"/>
              <a:t>tahap</a:t>
            </a:r>
            <a:r>
              <a:rPr lang="en-US" i="1" dirty="0" smtClean="0"/>
              <a:t> </a:t>
            </a:r>
            <a:r>
              <a:rPr lang="en-US" i="1" dirty="0" err="1" smtClean="0"/>
              <a:t>perkembangan</a:t>
            </a:r>
            <a:r>
              <a:rPr lang="en-US" i="1" dirty="0" smtClean="0"/>
              <a:t> </a:t>
            </a:r>
            <a:r>
              <a:rPr lang="en-US" i="1" dirty="0" err="1" smtClean="0"/>
              <a:t>peny</a:t>
            </a:r>
            <a:r>
              <a:rPr lang="en-US" i="1" dirty="0" smtClean="0"/>
              <a:t> Alzheimer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318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Akbar\Desktop\Capt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1"/>
            <a:ext cx="8534400" cy="586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130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274" y="200025"/>
            <a:ext cx="7939454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555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Conduction Aphasia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Lesi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Fasikulus</a:t>
            </a:r>
            <a:r>
              <a:rPr lang="en-US" dirty="0" smtClean="0"/>
              <a:t> </a:t>
            </a:r>
            <a:r>
              <a:rPr lang="en-US" dirty="0" err="1" smtClean="0"/>
              <a:t>Arkuata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terganggu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Ketidak</a:t>
            </a:r>
            <a:r>
              <a:rPr lang="en-US" dirty="0" smtClean="0"/>
              <a:t> </a:t>
            </a:r>
            <a:r>
              <a:rPr lang="en-US" dirty="0" err="1" smtClean="0"/>
              <a:t>mampuan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mengulang</a:t>
            </a:r>
            <a:r>
              <a:rPr lang="en-US" dirty="0" smtClean="0"/>
              <a:t> </a:t>
            </a:r>
            <a:r>
              <a:rPr lang="en-US" dirty="0" err="1" smtClean="0"/>
              <a:t>frasa</a:t>
            </a:r>
            <a:r>
              <a:rPr lang="en-US" dirty="0" smtClean="0"/>
              <a:t> (</a:t>
            </a:r>
            <a:r>
              <a:rPr lang="en-US" dirty="0" err="1" smtClean="0"/>
              <a:t>gejala</a:t>
            </a:r>
            <a:r>
              <a:rPr lang="en-US" dirty="0" smtClean="0"/>
              <a:t> paling </a:t>
            </a:r>
            <a:r>
              <a:rPr lang="en-US" dirty="0" err="1" smtClean="0"/>
              <a:t>menonjol</a:t>
            </a:r>
            <a:r>
              <a:rPr lang="en-US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Bicara</a:t>
            </a:r>
            <a:r>
              <a:rPr lang="en-US" dirty="0" smtClean="0"/>
              <a:t> </a:t>
            </a:r>
            <a:r>
              <a:rPr lang="en-US" dirty="0" err="1" smtClean="0"/>
              <a:t>berhenti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kata (</a:t>
            </a:r>
            <a:r>
              <a:rPr lang="en-US" i="1" dirty="0" smtClean="0"/>
              <a:t>word finding)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Pasien </a:t>
            </a:r>
            <a:r>
              <a:rPr lang="en-US" dirty="0" err="1" smtClean="0"/>
              <a:t>menyadari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kata-kata yang </a:t>
            </a:r>
            <a:r>
              <a:rPr lang="en-US" dirty="0" err="1" smtClean="0">
                <a:sym typeface="Wingdings" pitchFamily="2" charset="2"/>
              </a:rPr>
              <a:t>mirip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/>
              <a:t>(conduit </a:t>
            </a:r>
            <a:r>
              <a:rPr lang="en-US" dirty="0" err="1"/>
              <a:t>d'approche</a:t>
            </a:r>
            <a:r>
              <a:rPr lang="en-US" dirty="0"/>
              <a:t>).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Membaca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keras</a:t>
            </a:r>
            <a:r>
              <a:rPr lang="en-US" dirty="0" smtClean="0"/>
              <a:t> </a:t>
            </a:r>
            <a:r>
              <a:rPr lang="en-US" dirty="0" err="1" smtClean="0"/>
              <a:t>terganggu</a:t>
            </a:r>
            <a:r>
              <a:rPr lang="en-US" dirty="0" smtClean="0"/>
              <a:t>, </a:t>
            </a: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terganggu</a:t>
            </a:r>
            <a:r>
              <a:rPr lang="en-US" dirty="0" smtClean="0"/>
              <a:t>.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77552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Anomic Aphasia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 smtClean="0"/>
              <a:t>Tipe</a:t>
            </a:r>
            <a:r>
              <a:rPr lang="en-US" sz="2000" dirty="0" smtClean="0"/>
              <a:t> </a:t>
            </a:r>
            <a:r>
              <a:rPr lang="en-US" sz="2000" dirty="0" err="1" smtClean="0"/>
              <a:t>anomia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sindrom</a:t>
            </a:r>
            <a:r>
              <a:rPr lang="en-US" sz="2000" dirty="0" smtClean="0"/>
              <a:t> </a:t>
            </a:r>
            <a:r>
              <a:rPr lang="en-US" sz="2000" dirty="0" err="1" smtClean="0"/>
              <a:t>afasik</a:t>
            </a:r>
            <a:r>
              <a:rPr lang="en-US" sz="2000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US" dirty="0" err="1" smtClean="0"/>
              <a:t>Produksi</a:t>
            </a:r>
            <a:r>
              <a:rPr lang="en-US" dirty="0" smtClean="0"/>
              <a:t> kata (word production anomia)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Tidak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mampu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mengekspresikan</a:t>
            </a:r>
            <a:r>
              <a:rPr lang="en-US" dirty="0">
                <a:sym typeface="Wingdings" pitchFamily="2" charset="2"/>
              </a:rPr>
              <a:t> kata yang </a:t>
            </a:r>
            <a:r>
              <a:rPr lang="en-US" dirty="0" err="1" smtClean="0">
                <a:sym typeface="Wingdings" pitchFamily="2" charset="2"/>
              </a:rPr>
              <a:t>dimaksud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/>
              <a:t>Semantic </a:t>
            </a:r>
            <a:r>
              <a:rPr lang="en-US" dirty="0" smtClean="0"/>
              <a:t>anomia</a:t>
            </a:r>
            <a:r>
              <a:rPr lang="en-US" dirty="0" smtClean="0">
                <a:sym typeface="Wingdings" pitchFamily="2" charset="2"/>
              </a:rPr>
              <a:t> </a:t>
            </a:r>
            <a:r>
              <a:rPr lang="id-ID" dirty="0" smtClean="0"/>
              <a:t>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id-ID" dirty="0" smtClean="0"/>
              <a:t> u</a:t>
            </a:r>
            <a:r>
              <a:rPr lang="en-US" dirty="0" err="1" smtClean="0"/>
              <a:t>ntuk</a:t>
            </a:r>
            <a:r>
              <a:rPr lang="en-US" dirty="0" smtClean="0"/>
              <a:t> </a:t>
            </a:r>
            <a:r>
              <a:rPr lang="en-US" dirty="0" err="1" smtClean="0"/>
              <a:t>menamai</a:t>
            </a:r>
            <a:r>
              <a:rPr lang="id-ID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diber</a:t>
            </a:r>
            <a:r>
              <a:rPr lang="id-ID" dirty="0" smtClean="0"/>
              <a:t>i </a:t>
            </a:r>
            <a:r>
              <a:rPr lang="id-ID" dirty="0"/>
              <a:t>isyarat, dan tidak dapat mengenali </a:t>
            </a:r>
            <a:r>
              <a:rPr lang="id-ID" dirty="0" smtClean="0"/>
              <a:t>kata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id-ID" dirty="0" smtClean="0"/>
              <a:t> </a:t>
            </a:r>
            <a:r>
              <a:rPr lang="id-ID" dirty="0"/>
              <a:t>saat dikatakan oleh pemeriksa. Bunyi kata itu kehilangan makna</a:t>
            </a:r>
            <a:r>
              <a:rPr lang="id-ID" dirty="0" smtClean="0"/>
              <a:t>.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Pemilihan</a:t>
            </a:r>
            <a:r>
              <a:rPr lang="en-US" dirty="0" smtClean="0"/>
              <a:t> (kata </a:t>
            </a:r>
            <a:r>
              <a:rPr lang="en-US" dirty="0"/>
              <a:t>Word selection </a:t>
            </a:r>
            <a:r>
              <a:rPr lang="en-US" dirty="0" smtClean="0"/>
              <a:t>anomia)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/>
              <a:t>kegagalan untuk merespon isyarat </a:t>
            </a:r>
            <a:r>
              <a:rPr lang="en-US" dirty="0" smtClean="0"/>
              <a:t>kata</a:t>
            </a:r>
            <a:r>
              <a:rPr lang="id-ID" dirty="0" smtClean="0"/>
              <a:t>, teta</a:t>
            </a:r>
            <a:r>
              <a:rPr lang="en-US" dirty="0" smtClean="0"/>
              <a:t>pi</a:t>
            </a:r>
            <a:r>
              <a:rPr lang="id-ID" dirty="0" smtClean="0"/>
              <a:t> </a:t>
            </a:r>
            <a:r>
              <a:rPr lang="en-US" dirty="0" err="1" smtClean="0"/>
              <a:t>mampu</a:t>
            </a:r>
            <a:r>
              <a:rPr lang="id-ID" dirty="0" smtClean="0"/>
              <a:t> </a:t>
            </a:r>
            <a:r>
              <a:rPr lang="id-ID" dirty="0"/>
              <a:t>mengenali kata saat disediakan</a:t>
            </a:r>
            <a:r>
              <a:rPr lang="id-ID" dirty="0" smtClean="0"/>
              <a:t>.</a:t>
            </a:r>
            <a:endParaRPr lang="en-US" dirty="0" smtClean="0"/>
          </a:p>
          <a:p>
            <a:pPr marL="274320" lvl="1" indent="0">
              <a:lnSpc>
                <a:spcPct val="150000"/>
              </a:lnSpc>
              <a:buNone/>
            </a:pP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1230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Anomic Aphasia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/>
              <a:t>Bicara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penghentian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yg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sering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saat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mencari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kata</a:t>
            </a:r>
          </a:p>
          <a:p>
            <a:pPr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Disebabkan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lesi</a:t>
            </a:r>
            <a:r>
              <a:rPr lang="en-US" dirty="0">
                <a:sym typeface="Wingdings" pitchFamily="2" charset="2"/>
              </a:rPr>
              <a:t> di </a:t>
            </a:r>
            <a:r>
              <a:rPr lang="en-US" dirty="0" err="1">
                <a:sym typeface="Wingdings" pitchFamily="2" charset="2"/>
              </a:rPr>
              <a:t>girus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angularis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57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Aleksia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ketidakmampuan </a:t>
            </a:r>
            <a:r>
              <a:rPr lang="id-ID" dirty="0" smtClean="0"/>
              <a:t>membaca</a:t>
            </a:r>
            <a:r>
              <a:rPr lang="en-US" dirty="0" smtClean="0"/>
              <a:t>, yang </a:t>
            </a:r>
            <a:r>
              <a:rPr lang="id-ID" dirty="0" smtClean="0"/>
              <a:t> 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id-ID" dirty="0" smtClean="0"/>
              <a:t>kerusakan otak</a:t>
            </a:r>
            <a:endParaRPr lang="en-US" dirty="0" smtClean="0"/>
          </a:p>
          <a:p>
            <a:r>
              <a:rPr lang="id-ID" dirty="0" smtClean="0"/>
              <a:t>harus </a:t>
            </a:r>
            <a:r>
              <a:rPr lang="id-ID" dirty="0"/>
              <a:t>dibedakan dari disleksia, kelainan perkembangan di mana individu tidak dapat belajar </a:t>
            </a:r>
            <a:r>
              <a:rPr lang="id-ID" dirty="0" smtClean="0"/>
              <a:t>membaca,</a:t>
            </a:r>
            <a:r>
              <a:rPr lang="en-US" dirty="0" smtClean="0"/>
              <a:t> </a:t>
            </a:r>
            <a:r>
              <a:rPr lang="id-ID" dirty="0" smtClean="0"/>
              <a:t>mencerminkan </a:t>
            </a:r>
            <a:r>
              <a:rPr lang="id-ID" dirty="0"/>
              <a:t>latar belakang pendidikan yang </a:t>
            </a:r>
            <a:r>
              <a:rPr lang="id-ID" dirty="0" smtClean="0"/>
              <a:t>buruk</a:t>
            </a:r>
            <a:endParaRPr lang="en-US" dirty="0" smtClean="0"/>
          </a:p>
          <a:p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Aphasia</a:t>
            </a:r>
            <a:r>
              <a:rPr lang="id-ID" dirty="0" smtClean="0"/>
              <a:t> </a:t>
            </a:r>
            <a:r>
              <a:rPr lang="id-ID" dirty="0"/>
              <a:t>juga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aleksia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smtClean="0"/>
              <a:t>T</a:t>
            </a:r>
            <a:r>
              <a:rPr lang="id-ID" dirty="0" smtClean="0"/>
              <a:t>api </a:t>
            </a:r>
            <a:r>
              <a:rPr lang="id-ID" dirty="0"/>
              <a:t>alexia dapat terjadi </a:t>
            </a:r>
            <a:r>
              <a:rPr lang="en-US" dirty="0" err="1" smtClean="0"/>
              <a:t>tanpa</a:t>
            </a:r>
            <a:r>
              <a:rPr lang="id-ID" dirty="0" smtClean="0"/>
              <a:t> </a:t>
            </a:r>
            <a:r>
              <a:rPr lang="id-ID" dirty="0"/>
              <a:t>adanya </a:t>
            </a:r>
            <a:r>
              <a:rPr lang="id-ID" dirty="0" smtClean="0"/>
              <a:t>aphasia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8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Klasifikasi</a:t>
            </a:r>
            <a:r>
              <a:rPr lang="en-US" dirty="0" smtClean="0"/>
              <a:t>  Alexia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5815489"/>
              </p:ext>
            </p:extLst>
          </p:nvPr>
        </p:nvGraphicFramePr>
        <p:xfrm>
          <a:off x="457199" y="1295400"/>
          <a:ext cx="8305801" cy="4495799"/>
        </p:xfrm>
        <a:graphic>
          <a:graphicData uri="http://schemas.openxmlformats.org/drawingml/2006/table">
            <a:tbl>
              <a:tblPr/>
              <a:tblGrid>
                <a:gridCol w="8305801"/>
              </a:tblGrid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effectLst/>
                        </a:rPr>
                        <a:t>Alexia without </a:t>
                      </a:r>
                      <a:r>
                        <a:rPr lang="en-US" dirty="0" err="1">
                          <a:effectLst/>
                        </a:rPr>
                        <a:t>agraphia</a:t>
                      </a:r>
                      <a:endParaRPr lang="en-US" dirty="0">
                        <a:effectLst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Alexia with </a:t>
                      </a:r>
                      <a:r>
                        <a:rPr lang="en-US" dirty="0" err="1"/>
                        <a:t>agraphia</a:t>
                      </a:r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 Without aphasia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 With fluent aphasia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 With </a:t>
                      </a:r>
                      <a:r>
                        <a:rPr lang="en-US" dirty="0" err="1"/>
                        <a:t>nonfluent</a:t>
                      </a:r>
                      <a:r>
                        <a:rPr lang="en-US" dirty="0"/>
                        <a:t> aphasia (frontal alexia)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Deep dyslexia (deep alexia, paralexia)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2257">
                <a:tc>
                  <a:txBody>
                    <a:bodyPr/>
                    <a:lstStyle/>
                    <a:p>
                      <a:pPr algn="l"/>
                      <a:r>
                        <a:rPr lang="en-US" dirty="0" err="1">
                          <a:effectLst/>
                        </a:rPr>
                        <a:t>Hemialexia</a:t>
                      </a:r>
                      <a:r>
                        <a:rPr lang="en-US" dirty="0">
                          <a:effectLst/>
                        </a:rPr>
                        <a:t> (neglect syndrome)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91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Aphasia </a:t>
            </a:r>
            <a:r>
              <a:rPr lang="en-US" dirty="0" err="1" smtClean="0"/>
              <a:t>Agraphia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</a:t>
            </a:r>
            <a:r>
              <a:rPr lang="id-ID" dirty="0" smtClean="0"/>
              <a:t>angguan </a:t>
            </a:r>
            <a:r>
              <a:rPr lang="en-US" dirty="0" err="1" smtClean="0"/>
              <a:t>menulis</a:t>
            </a:r>
            <a:r>
              <a:rPr lang="en-US" dirty="0" smtClean="0"/>
              <a:t> </a:t>
            </a:r>
            <a:r>
              <a:rPr lang="id-ID" dirty="0" smtClean="0"/>
              <a:t>biasanya </a:t>
            </a:r>
            <a:r>
              <a:rPr lang="en-US" dirty="0" err="1" smtClean="0"/>
              <a:t>disertai</a:t>
            </a:r>
            <a:r>
              <a:rPr lang="en-US" dirty="0" smtClean="0"/>
              <a:t> </a:t>
            </a:r>
            <a:r>
              <a:rPr lang="id-ID" dirty="0" smtClean="0"/>
              <a:t>gangguan </a:t>
            </a:r>
            <a:r>
              <a:rPr lang="id-ID" dirty="0"/>
              <a:t>bahasa </a:t>
            </a:r>
            <a:r>
              <a:rPr lang="id-ID" dirty="0" smtClean="0"/>
              <a:t>lisan</a:t>
            </a:r>
            <a:endParaRPr lang="en-US" dirty="0" smtClean="0"/>
          </a:p>
          <a:p>
            <a:r>
              <a:rPr lang="en-US" dirty="0"/>
              <a:t>D</a:t>
            </a:r>
            <a:r>
              <a:rPr lang="id-ID" dirty="0" smtClean="0"/>
              <a:t>alam </a:t>
            </a:r>
            <a:r>
              <a:rPr lang="id-ID" dirty="0"/>
              <a:t>beberapa kasus kelainan </a:t>
            </a:r>
            <a:r>
              <a:rPr lang="id-ID" dirty="0" smtClean="0"/>
              <a:t>bahasa </a:t>
            </a:r>
            <a:r>
              <a:rPr lang="id-ID" dirty="0"/>
              <a:t>lebih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id-ID" dirty="0" smtClean="0"/>
              <a:t> </a:t>
            </a:r>
            <a:r>
              <a:rPr lang="en-US" dirty="0" err="1" smtClean="0"/>
              <a:t>menulis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/>
              <a:t>agraphia</a:t>
            </a:r>
            <a:r>
              <a:rPr lang="en-US" dirty="0"/>
              <a:t> of </a:t>
            </a:r>
            <a:r>
              <a:rPr lang="en-US" dirty="0" err="1"/>
              <a:t>Gerstmann's</a:t>
            </a:r>
            <a:r>
              <a:rPr lang="en-US" dirty="0"/>
              <a:t> </a:t>
            </a:r>
            <a:r>
              <a:rPr lang="en-US" dirty="0" smtClean="0"/>
              <a:t>syndrome : </a:t>
            </a:r>
            <a:r>
              <a:rPr lang="en-US" dirty="0" err="1" smtClean="0"/>
              <a:t>agraphia</a:t>
            </a:r>
            <a:r>
              <a:rPr lang="en-US" dirty="0" smtClean="0"/>
              <a:t> yang </a:t>
            </a:r>
            <a:r>
              <a:rPr lang="en-US" dirty="0" err="1" smtClean="0"/>
              <a:t>disertai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membaca</a:t>
            </a:r>
            <a:r>
              <a:rPr lang="en-US" dirty="0" smtClean="0"/>
              <a:t> </a:t>
            </a:r>
          </a:p>
          <a:p>
            <a:r>
              <a:rPr lang="en-US" dirty="0" err="1"/>
              <a:t>Chedru</a:t>
            </a:r>
            <a:r>
              <a:rPr lang="en-US" dirty="0"/>
              <a:t> and </a:t>
            </a:r>
            <a:r>
              <a:rPr lang="en-US" dirty="0" err="1" smtClean="0"/>
              <a:t>Geschwind</a:t>
            </a:r>
            <a:r>
              <a:rPr lang="en-US" baseline="30000" dirty="0"/>
              <a:t> </a:t>
            </a:r>
          </a:p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menulis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pemeriksaan</a:t>
            </a:r>
            <a:r>
              <a:rPr lang="en-US" dirty="0" smtClean="0">
                <a:sym typeface="Wingdings" pitchFamily="2" charset="2"/>
              </a:rPr>
              <a:t> paling </a:t>
            </a:r>
            <a:r>
              <a:rPr lang="en-US" dirty="0" err="1" smtClean="0">
                <a:sym typeface="Wingdings" pitchFamily="2" charset="2"/>
              </a:rPr>
              <a:t>sensitif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thd</a:t>
            </a:r>
            <a:r>
              <a:rPr lang="en-US" dirty="0" smtClean="0">
                <a:sym typeface="Wingdings" pitchFamily="2" charset="2"/>
              </a:rPr>
              <a:t>   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confusional</a:t>
            </a:r>
            <a:r>
              <a:rPr lang="en-US" dirty="0" smtClean="0">
                <a:sym typeface="Wingdings" pitchFamily="2" charset="2"/>
              </a:rPr>
              <a:t> state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toksik</a:t>
            </a:r>
            <a:r>
              <a:rPr lang="en-US" dirty="0" smtClean="0">
                <a:sym typeface="Wingdings" pitchFamily="2" charset="2"/>
              </a:rPr>
              <a:t> and </a:t>
            </a:r>
            <a:r>
              <a:rPr lang="en-US" dirty="0" err="1" smtClean="0">
                <a:sym typeface="Wingdings" pitchFamily="2" charset="2"/>
              </a:rPr>
              <a:t>metabolik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ensefalopati</a:t>
            </a:r>
            <a:endParaRPr lang="en-US" dirty="0" smtClean="0"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Karakteristik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kurangnya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koordinasi</a:t>
            </a:r>
            <a:r>
              <a:rPr lang="en-US" dirty="0" smtClean="0">
                <a:sym typeface="Wingdings" pitchFamily="2" charset="2"/>
              </a:rPr>
              <a:t>, tremor </a:t>
            </a:r>
            <a:r>
              <a:rPr lang="en-US" dirty="0" err="1" smtClean="0">
                <a:sym typeface="Wingdings" pitchFamily="2" charset="2"/>
              </a:rPr>
              <a:t>ringan</a:t>
            </a:r>
            <a:r>
              <a:rPr lang="en-US" dirty="0" smtClean="0">
                <a:sym typeface="Wingdings" pitchFamily="2" charset="2"/>
              </a:rPr>
              <a:t>, 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hilangnya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spasi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susunan</a:t>
            </a:r>
            <a:r>
              <a:rPr lang="en-US" dirty="0" smtClean="0">
                <a:sym typeface="Wingdings" pitchFamily="2" charset="2"/>
              </a:rPr>
              <a:t> kata, </a:t>
            </a:r>
            <a:r>
              <a:rPr lang="en-US" dirty="0" err="1" smtClean="0">
                <a:sym typeface="Wingdings" pitchFamily="2" charset="2"/>
              </a:rPr>
              <a:t>kesalahan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huruf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t.u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konsonan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reduplikasi</a:t>
            </a:r>
            <a:r>
              <a:rPr lang="en-US" dirty="0" smtClean="0">
                <a:sym typeface="Wingdings" pitchFamily="2" charset="2"/>
              </a:rPr>
              <a:t> kata.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77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Klasifikasi</a:t>
            </a:r>
            <a:r>
              <a:rPr lang="en-US" dirty="0" smtClean="0"/>
              <a:t> </a:t>
            </a:r>
            <a:r>
              <a:rPr lang="en-US" dirty="0" err="1" smtClean="0"/>
              <a:t>Agraphia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822532"/>
              </p:ext>
            </p:extLst>
          </p:nvPr>
        </p:nvGraphicFramePr>
        <p:xfrm>
          <a:off x="304800" y="1600193"/>
          <a:ext cx="8458200" cy="4648206"/>
        </p:xfrm>
        <a:graphic>
          <a:graphicData uri="http://schemas.openxmlformats.org/drawingml/2006/table">
            <a:tbl>
              <a:tblPr/>
              <a:tblGrid>
                <a:gridCol w="4267200"/>
                <a:gridCol w="4191000"/>
              </a:tblGrid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>
                          <a:effectLst/>
                        </a:rPr>
                        <a:t>Aphasic </a:t>
                      </a:r>
                      <a:r>
                        <a:rPr lang="en-US" sz="1400" i="1" dirty="0" err="1">
                          <a:effectLst/>
                        </a:rPr>
                        <a:t>Agraphias</a:t>
                      </a:r>
                      <a:endParaRPr lang="en-US" sz="1400" dirty="0">
                        <a:effectLst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err="1" smtClean="0">
                          <a:effectLst/>
                        </a:rPr>
                        <a:t>Nonaphasic</a:t>
                      </a:r>
                      <a:r>
                        <a:rPr lang="en-US" sz="1400" i="1" dirty="0" smtClean="0">
                          <a:effectLst/>
                        </a:rPr>
                        <a:t> </a:t>
                      </a:r>
                      <a:r>
                        <a:rPr lang="en-US" sz="1400" i="1" dirty="0" err="1">
                          <a:effectLst/>
                        </a:rPr>
                        <a:t>Agraphias</a:t>
                      </a:r>
                      <a:endParaRPr lang="en-US" sz="1400" dirty="0">
                        <a:effectLst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18">
                <a:tc gridSpan="2">
                  <a:txBody>
                    <a:bodyPr/>
                    <a:lstStyle/>
                    <a:p>
                      <a:pPr algn="l"/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Agraphia with Fluent aphasia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 Motor </a:t>
                      </a:r>
                      <a:r>
                        <a:rPr lang="en-US" sz="1400" dirty="0" err="1"/>
                        <a:t>agraphia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Agraphia with nonfluent aphasia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Paretic </a:t>
                      </a:r>
                      <a:r>
                        <a:rPr lang="en-US" sz="1400" dirty="0" err="1"/>
                        <a:t>agraphia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Alexia with agraphia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Hypokinetic </a:t>
                      </a:r>
                      <a:r>
                        <a:rPr lang="en-US" sz="1400" dirty="0" err="1"/>
                        <a:t>agraphia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Gerstmann's syndrome agraphia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err="1" smtClean="0"/>
                        <a:t>Micrographia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/>
                        <a:t>with parkinsonism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Pure agraphia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Hyperkinetic </a:t>
                      </a:r>
                      <a:r>
                        <a:rPr lang="en-US" sz="1400" dirty="0" err="1"/>
                        <a:t>agraphia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Agraphia in confusional states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smtClean="0"/>
                        <a:t>Tremor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Deep agraphia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smtClean="0"/>
                        <a:t>Chorea</a:t>
                      </a:r>
                      <a:r>
                        <a:rPr lang="en-US" sz="1400" dirty="0"/>
                        <a:t>, </a:t>
                      </a:r>
                      <a:r>
                        <a:rPr lang="en-US" sz="1400" dirty="0" err="1"/>
                        <a:t>athetosis</a:t>
                      </a:r>
                      <a:r>
                        <a:rPr lang="en-US" sz="1400" dirty="0"/>
                        <a:t>, tics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Disconnection agraphia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smtClean="0"/>
                        <a:t>Dystonia </a:t>
                      </a:r>
                      <a:r>
                        <a:rPr lang="en-US" sz="1400" dirty="0"/>
                        <a:t>(writer's cramp)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Apraxic agraphia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 Reiterative </a:t>
                      </a:r>
                      <a:r>
                        <a:rPr lang="en-US" sz="1400" dirty="0" err="1"/>
                        <a:t>agraphia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err="1"/>
                        <a:t>Perserveration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err="1"/>
                        <a:t>Paligraphia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err="1"/>
                        <a:t>Echographia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 </a:t>
                      </a:r>
                      <a:r>
                        <a:rPr lang="en-US" sz="1400" dirty="0" err="1"/>
                        <a:t>Coprographia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Visuospatial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/>
                        <a:t>agraphia</a:t>
                      </a:r>
                      <a:endParaRPr lang="en-US" sz="14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93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effectLst/>
                        </a:rPr>
                        <a:t> Hysterical </a:t>
                      </a:r>
                      <a:r>
                        <a:rPr lang="en-US" sz="1400" dirty="0" err="1">
                          <a:effectLst/>
                        </a:rPr>
                        <a:t>agraphia</a:t>
                      </a:r>
                      <a:endParaRPr lang="en-US" sz="1400" dirty="0">
                        <a:effectLst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24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Acalculia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Acalculia</a:t>
            </a:r>
            <a:r>
              <a:rPr lang="en-US" dirty="0" smtClean="0"/>
              <a:t>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Ada 3 </a:t>
            </a:r>
            <a:r>
              <a:rPr lang="en-US" dirty="0" err="1" smtClean="0"/>
              <a:t>tipe</a:t>
            </a:r>
            <a:r>
              <a:rPr lang="en-US" dirty="0" smtClean="0"/>
              <a:t> :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Acalculia</a:t>
            </a:r>
            <a:r>
              <a:rPr lang="en-US" dirty="0" smtClean="0"/>
              <a:t>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(</a:t>
            </a:r>
            <a:r>
              <a:rPr lang="en-US" dirty="0" err="1" smtClean="0"/>
              <a:t>trmsk</a:t>
            </a:r>
            <a:r>
              <a:rPr lang="en-US" dirty="0" smtClean="0"/>
              <a:t> </a:t>
            </a:r>
            <a:r>
              <a:rPr lang="en-US" dirty="0" err="1" smtClean="0"/>
              <a:t>parafasia</a:t>
            </a:r>
            <a:r>
              <a:rPr lang="en-US" dirty="0" smtClean="0"/>
              <a:t>, number </a:t>
            </a:r>
            <a:r>
              <a:rPr lang="en-US" dirty="0" err="1" smtClean="0"/>
              <a:t>agraphia</a:t>
            </a:r>
            <a:r>
              <a:rPr lang="en-US" dirty="0" smtClean="0"/>
              <a:t>, number alexia)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Acalculia</a:t>
            </a:r>
            <a:r>
              <a:rPr lang="en-US" dirty="0" smtClean="0"/>
              <a:t> </a:t>
            </a:r>
            <a:r>
              <a:rPr lang="en-US" dirty="0" err="1" smtClean="0"/>
              <a:t>sekunder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visuospasial</a:t>
            </a:r>
            <a:r>
              <a:rPr lang="en-US" dirty="0" smtClean="0"/>
              <a:t> with </a:t>
            </a:r>
            <a:r>
              <a:rPr lang="en-US" dirty="0" err="1"/>
              <a:t>malalignment</a:t>
            </a:r>
            <a:r>
              <a:rPr lang="en-US" dirty="0"/>
              <a:t> of numbers and columns; and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Anaritmetria</a:t>
            </a:r>
            <a:r>
              <a:rPr lang="en-US" dirty="0" smtClean="0"/>
              <a:t> primer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8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Aprosodia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Prosodi</a:t>
            </a:r>
            <a:r>
              <a:rPr lang="en-US" dirty="0" smtClean="0"/>
              <a:t> : sound pitch, </a:t>
            </a:r>
            <a:r>
              <a:rPr lang="en-US" dirty="0" err="1" smtClean="0"/>
              <a:t>penekanan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ritme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underlie speech melody and inflection</a:t>
            </a:r>
          </a:p>
          <a:p>
            <a:pPr marL="0" indent="0"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err="1"/>
              <a:t>Aprosodia</a:t>
            </a:r>
            <a:r>
              <a:rPr lang="en-US" dirty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dysprosodia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/>
              <a:t>sindrom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 smtClean="0"/>
              <a:t>bicaraan</a:t>
            </a:r>
            <a:r>
              <a:rPr lang="en-US" dirty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Ada 2 </a:t>
            </a:r>
            <a:r>
              <a:rPr lang="en-US" dirty="0" err="1" smtClean="0"/>
              <a:t>elemen</a:t>
            </a:r>
            <a:r>
              <a:rPr lang="en-US" dirty="0" smtClean="0"/>
              <a:t> :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bicara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irama</a:t>
            </a:r>
            <a:r>
              <a:rPr lang="en-US" dirty="0" smtClean="0"/>
              <a:t>/nada (executive)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mengerti</a:t>
            </a:r>
            <a:r>
              <a:rPr lang="en-US" dirty="0"/>
              <a:t> </a:t>
            </a:r>
            <a:r>
              <a:rPr lang="en-US" dirty="0" err="1" smtClean="0"/>
              <a:t>irama</a:t>
            </a:r>
            <a:r>
              <a:rPr lang="en-US" dirty="0" smtClean="0"/>
              <a:t> </a:t>
            </a:r>
            <a:r>
              <a:rPr lang="en-US" dirty="0" err="1" smtClean="0"/>
              <a:t>bicara</a:t>
            </a:r>
            <a:r>
              <a:rPr lang="en-US" dirty="0" smtClean="0"/>
              <a:t>/nada </a:t>
            </a:r>
            <a:r>
              <a:rPr lang="en-US" dirty="0" err="1" smtClean="0"/>
              <a:t>bicara</a:t>
            </a:r>
            <a:r>
              <a:rPr lang="en-US" dirty="0" smtClean="0"/>
              <a:t> </a:t>
            </a:r>
            <a:r>
              <a:rPr lang="en-US" dirty="0"/>
              <a:t>(receptive) 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91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Stuttering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Stuttering :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riitme</a:t>
            </a:r>
            <a:r>
              <a:rPr lang="en-US" dirty="0" smtClean="0"/>
              <a:t> / </a:t>
            </a:r>
            <a:r>
              <a:rPr lang="en-US" dirty="0" err="1" smtClean="0"/>
              <a:t>irama</a:t>
            </a:r>
            <a:r>
              <a:rPr lang="en-US" dirty="0" smtClean="0"/>
              <a:t> </a:t>
            </a:r>
            <a:r>
              <a:rPr lang="en-US" dirty="0" err="1" smtClean="0"/>
              <a:t>bicara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ragu-ragu</a:t>
            </a:r>
            <a:r>
              <a:rPr lang="en-US" dirty="0" smtClean="0"/>
              <a:t>,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pemanjangan</a:t>
            </a:r>
            <a:r>
              <a:rPr lang="en-US" dirty="0" smtClean="0"/>
              <a:t>, </a:t>
            </a:r>
            <a:r>
              <a:rPr lang="en-US" dirty="0" err="1" smtClean="0"/>
              <a:t>jeda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pengulangan</a:t>
            </a:r>
            <a:r>
              <a:rPr lang="en-US" dirty="0" smtClean="0"/>
              <a:t> </a:t>
            </a:r>
            <a:r>
              <a:rPr lang="en-US" dirty="0" err="1" smtClean="0"/>
              <a:t>suku</a:t>
            </a:r>
            <a:r>
              <a:rPr lang="en-US" dirty="0" smtClean="0"/>
              <a:t> kata.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Stuttering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anak-anak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tiba-tiba</a:t>
            </a:r>
            <a:r>
              <a:rPr lang="en-US" dirty="0" smtClean="0"/>
              <a:t>,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2-10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r>
              <a:rPr lang="en-US" dirty="0" smtClean="0"/>
              <a:t> </a:t>
            </a:r>
            <a:r>
              <a:rPr lang="en-US" dirty="0" err="1" smtClean="0"/>
              <a:t>disertai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neurologis</a:t>
            </a:r>
            <a:r>
              <a:rPr lang="en-US" dirty="0" smtClean="0"/>
              <a:t>. </a:t>
            </a:r>
          </a:p>
          <a:p>
            <a:pPr>
              <a:lnSpc>
                <a:spcPct val="150000"/>
              </a:lnSpc>
            </a:pPr>
            <a:r>
              <a:rPr lang="en-US" dirty="0"/>
              <a:t>Monoamine oxidase inhibitors (MAOIs; </a:t>
            </a:r>
            <a:r>
              <a:rPr lang="en-US" dirty="0" err="1"/>
              <a:t>tranycypromine</a:t>
            </a:r>
            <a:r>
              <a:rPr lang="en-US" dirty="0"/>
              <a:t>, </a:t>
            </a:r>
            <a:r>
              <a:rPr lang="en-US" dirty="0" err="1"/>
              <a:t>phenelzine</a:t>
            </a:r>
            <a:r>
              <a:rPr lang="en-US" dirty="0"/>
              <a:t>) induce stuttering.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92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MUTISME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Mutisme</a:t>
            </a:r>
            <a:r>
              <a:rPr lang="en-US" dirty="0" smtClean="0"/>
              <a:t>: </a:t>
            </a:r>
            <a:r>
              <a:rPr lang="en-US" dirty="0" err="1" smtClean="0"/>
              <a:t>hilangnya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berkomunikasi</a:t>
            </a:r>
            <a:r>
              <a:rPr lang="en-US" dirty="0" smtClean="0"/>
              <a:t> 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hambatan</a:t>
            </a:r>
            <a:r>
              <a:rPr lang="en-US" dirty="0" smtClean="0"/>
              <a:t> total </a:t>
            </a:r>
            <a:r>
              <a:rPr lang="en-US" dirty="0" err="1" smtClean="0"/>
              <a:t>bersuara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pasien yang </a:t>
            </a:r>
            <a:r>
              <a:rPr lang="en-US" dirty="0" err="1" smtClean="0"/>
              <a:t>sadar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rahang</a:t>
            </a:r>
            <a:r>
              <a:rPr lang="en-US" dirty="0" smtClean="0"/>
              <a:t>, </a:t>
            </a:r>
            <a:r>
              <a:rPr lang="en-US" dirty="0" err="1" smtClean="0"/>
              <a:t>wajah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lidah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mutisme</a:t>
            </a:r>
            <a:endParaRPr lang="en-US" dirty="0" smtClean="0"/>
          </a:p>
          <a:p>
            <a:r>
              <a:rPr lang="en-US" dirty="0" err="1" smtClean="0"/>
              <a:t>Menilai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bicaranya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mutisme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10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Echolalia and </a:t>
            </a:r>
            <a:r>
              <a:rPr lang="en-US" dirty="0" err="1"/>
              <a:t>Palilalia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Echolalia : </a:t>
            </a:r>
            <a:r>
              <a:rPr lang="en-US" dirty="0" err="1" smtClean="0"/>
              <a:t>pengulangan</a:t>
            </a:r>
            <a:r>
              <a:rPr lang="en-US" dirty="0" smtClean="0"/>
              <a:t> kata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diucapkan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orang lain (</a:t>
            </a:r>
            <a:r>
              <a:rPr lang="en-US" dirty="0" err="1" smtClean="0"/>
              <a:t>dokter</a:t>
            </a:r>
            <a:r>
              <a:rPr lang="en-US" dirty="0" smtClean="0"/>
              <a:t>).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Palilalia</a:t>
            </a:r>
            <a:r>
              <a:rPr lang="en-US" dirty="0" smtClean="0"/>
              <a:t> : </a:t>
            </a:r>
            <a:r>
              <a:rPr lang="en-US" dirty="0" err="1" smtClean="0"/>
              <a:t>pengulangan</a:t>
            </a:r>
            <a:r>
              <a:rPr lang="en-US" dirty="0" smtClean="0"/>
              <a:t> kata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frase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pasien.</a:t>
            </a:r>
          </a:p>
          <a:p>
            <a:pPr>
              <a:lnSpc>
                <a:spcPct val="150000"/>
              </a:lnSpc>
            </a:pPr>
            <a:r>
              <a:rPr lang="en-US" dirty="0" err="1"/>
              <a:t>Penyebab</a:t>
            </a:r>
            <a:r>
              <a:rPr lang="en-US" dirty="0"/>
              <a:t> echolalia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pd</a:t>
            </a:r>
            <a:r>
              <a:rPr lang="en-US" dirty="0"/>
              <a:t> </a:t>
            </a:r>
            <a:r>
              <a:rPr lang="en-US" dirty="0" err="1"/>
              <a:t>lobus</a:t>
            </a:r>
            <a:r>
              <a:rPr lang="en-US" dirty="0"/>
              <a:t> frontal </a:t>
            </a:r>
            <a:r>
              <a:rPr lang="en-US" dirty="0" err="1"/>
              <a:t>dan</a:t>
            </a:r>
            <a:r>
              <a:rPr lang="en-US" dirty="0"/>
              <a:t> basal ganglia (</a:t>
            </a:r>
            <a:r>
              <a:rPr lang="en-US" dirty="0" err="1"/>
              <a:t>transcortical</a:t>
            </a:r>
            <a:r>
              <a:rPr lang="en-US" dirty="0"/>
              <a:t> aphasias</a:t>
            </a:r>
            <a:r>
              <a:rPr lang="en-US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dirty="0" err="1"/>
              <a:t>Echolalia</a:t>
            </a:r>
            <a:r>
              <a:rPr lang="en-US" dirty="0" err="1">
                <a:sym typeface="Wingdings" pitchFamily="2" charset="2"/>
              </a:rPr>
              <a:t>echoing</a:t>
            </a:r>
            <a:r>
              <a:rPr lang="en-US" dirty="0">
                <a:sym typeface="Wingdings" pitchFamily="2" charset="2"/>
              </a:rPr>
              <a:t> stimulus </a:t>
            </a:r>
            <a:r>
              <a:rPr lang="en-US" dirty="0" err="1">
                <a:sym typeface="Wingdings" pitchFamily="2" charset="2"/>
              </a:rPr>
              <a:t>lingkungan</a:t>
            </a:r>
            <a:r>
              <a:rPr lang="en-US" dirty="0">
                <a:sym typeface="Wingdings" pitchFamily="2" charset="2"/>
              </a:rPr>
              <a:t>.</a:t>
            </a:r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77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253007"/>
              </p:ext>
            </p:extLst>
          </p:nvPr>
        </p:nvGraphicFramePr>
        <p:xfrm>
          <a:off x="1295400" y="609600"/>
          <a:ext cx="5410200" cy="5867403"/>
        </p:xfrm>
        <a:graphic>
          <a:graphicData uri="http://schemas.openxmlformats.org/drawingml/2006/table">
            <a:tbl>
              <a:tblPr/>
              <a:tblGrid>
                <a:gridCol w="5410200"/>
              </a:tblGrid>
              <a:tr h="183356">
                <a:tc>
                  <a:txBody>
                    <a:bodyPr/>
                    <a:lstStyle/>
                    <a:p>
                      <a:r>
                        <a:rPr lang="en-US" sz="1000"/>
                        <a:t>Causes of Echotalia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>
                          <a:effectLst/>
                        </a:rPr>
                        <a:t/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Stroke with transcortical aphasia syndrome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Transcortical motor aphasia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Transcortical sensory aphasia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Mixed transcortical (isolation) aphasia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Fromotemporal dementias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Alzheimer's disease (advanced)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Creutzfeldt-Jakob disease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General paresis (syphilitic encephalitis)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Basal ganglia disorders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Huntingron's disease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fr-FR" sz="1000"/>
                        <a:t> Gilles de la Tourette's syndrome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Postencephalitic parkinsonism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Hyperekplexias (e.g., jumping Frenchmen of Maine)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356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> Neuroacanthocytosis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Autism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Mental retardation syndromes (including fragile Ã— syndrome)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Developmental echolalia (normal between 1 month and 3 years of age)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/>
                        <a:t/>
                      </a:r>
                      <a:br>
                        <a:rPr lang="en-US" sz="1000"/>
                      </a:br>
                      <a:r>
                        <a:rPr lang="en-US" sz="1000"/>
                        <a:t>Catatonia (schizophrenia, mood disorders, or due to a neurologic condition)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algn="l"/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Schizophrenia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93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3200" b="1" dirty="0" smtClean="0"/>
              <a:t>TERIMA KASIH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0676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Mutisme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1.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Laringitis</a:t>
            </a:r>
            <a:r>
              <a:rPr lang="en-US" dirty="0" smtClean="0">
                <a:sym typeface="Wingdings" pitchFamily="2" charset="2"/>
              </a:rPr>
              <a:t>   </a:t>
            </a:r>
            <a:r>
              <a:rPr lang="en-US" dirty="0" err="1" smtClean="0">
                <a:sym typeface="Wingdings" pitchFamily="2" charset="2"/>
              </a:rPr>
              <a:t>inflamasi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Neoplasma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laringeal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fungsi</a:t>
            </a:r>
            <a:r>
              <a:rPr lang="en-US" dirty="0" smtClean="0">
                <a:sym typeface="Wingdings" pitchFamily="2" charset="2"/>
              </a:rPr>
              <a:t> pita </a:t>
            </a:r>
            <a:r>
              <a:rPr lang="en-US" dirty="0" err="1" smtClean="0">
                <a:sym typeface="Wingdings" pitchFamily="2" charset="2"/>
              </a:rPr>
              <a:t>suara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krn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miopati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neuromuscular junction, </a:t>
            </a:r>
            <a:r>
              <a:rPr lang="en-US" dirty="0" err="1" smtClean="0">
                <a:sym typeface="Wingdings" pitchFamily="2" charset="2"/>
              </a:rPr>
              <a:t>neuropati</a:t>
            </a:r>
            <a:r>
              <a:rPr lang="en-US" dirty="0" smtClean="0">
                <a:sym typeface="Wingdings" pitchFamily="2" charset="2"/>
              </a:rPr>
              <a:t> peripheral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LMN </a:t>
            </a:r>
            <a:r>
              <a:rPr lang="en-US" dirty="0" err="1" smtClean="0">
                <a:sym typeface="Wingdings" pitchFamily="2" charset="2"/>
              </a:rPr>
              <a:t>melibatkan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otak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amyotropic</a:t>
            </a:r>
            <a:r>
              <a:rPr lang="en-US" dirty="0" smtClean="0">
                <a:sym typeface="Wingdings" pitchFamily="2" charset="2"/>
              </a:rPr>
              <a:t> lateral sclerosis, </a:t>
            </a:r>
            <a:r>
              <a:rPr lang="en-US" dirty="0" err="1" smtClean="0">
                <a:sym typeface="Wingdings" pitchFamily="2" charset="2"/>
              </a:rPr>
              <a:t>polioencephalitis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penyakit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cerebrovascular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neoplasma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Lesi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rostral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otak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pseudobulbar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sindrom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disertai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disfagia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kelemahan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wajah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pergerakan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lidah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refleks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muntah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berlebihan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3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EPS  </a:t>
            </a:r>
            <a:r>
              <a:rPr lang="en-US" dirty="0" err="1" smtClean="0">
                <a:sym typeface="Wingdings" pitchFamily="2" charset="2"/>
              </a:rPr>
              <a:t>distonia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Cerebellar disorder  </a:t>
            </a:r>
            <a:r>
              <a:rPr lang="en-US" dirty="0" err="1" smtClean="0">
                <a:sym typeface="Wingdings" pitchFamily="2" charset="2"/>
              </a:rPr>
              <a:t>terutama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anak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Lesi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chiasma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opticum</a:t>
            </a:r>
            <a:r>
              <a:rPr lang="en-US" dirty="0" smtClean="0">
                <a:sym typeface="Wingdings" pitchFamily="2" charset="2"/>
              </a:rPr>
              <a:t>/anterior </a:t>
            </a:r>
            <a:r>
              <a:rPr lang="en-US" dirty="0" err="1" smtClean="0">
                <a:sym typeface="Wingdings" pitchFamily="2" charset="2"/>
              </a:rPr>
              <a:t>hipotalamus</a:t>
            </a:r>
            <a:r>
              <a:rPr lang="en-US" dirty="0" smtClean="0">
                <a:sym typeface="Wingdings" pitchFamily="2" charset="2"/>
              </a:rPr>
              <a:t>/ cingulate anterior 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akinetik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keadaan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dimana</a:t>
            </a:r>
            <a:r>
              <a:rPr lang="en-US" dirty="0" smtClean="0">
                <a:sym typeface="Wingdings" pitchFamily="2" charset="2"/>
              </a:rPr>
              <a:t>  pasien </a:t>
            </a:r>
            <a:r>
              <a:rPr lang="en-US" dirty="0" err="1" smtClean="0">
                <a:sym typeface="Wingdings" pitchFamily="2" charset="2"/>
              </a:rPr>
              <a:t>hampir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bergerak</a:t>
            </a:r>
            <a:r>
              <a:rPr lang="en-US" dirty="0" smtClean="0">
                <a:sym typeface="Wingdings" pitchFamily="2" charset="2"/>
              </a:rPr>
              <a:t> total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total </a:t>
            </a:r>
            <a:r>
              <a:rPr lang="en-US" dirty="0" err="1" smtClean="0">
                <a:sym typeface="Wingdings" pitchFamily="2" charset="2"/>
              </a:rPr>
              <a:t>mutism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 marL="274320" lvl="1" indent="0">
              <a:lnSpc>
                <a:spcPct val="150000"/>
              </a:lnSpc>
              <a:buNone/>
            </a:pPr>
            <a:r>
              <a:rPr lang="en-US" dirty="0" smtClean="0">
                <a:sym typeface="Wingdings" pitchFamily="2" charset="2"/>
              </a:rPr>
              <a:t>   Ada 2 </a:t>
            </a:r>
            <a:r>
              <a:rPr lang="en-US" dirty="0" err="1" smtClean="0">
                <a:sym typeface="Wingdings" pitchFamily="2" charset="2"/>
              </a:rPr>
              <a:t>tipe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akinetik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mutism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dirty="0" err="1" smtClean="0">
                <a:sym typeface="Wingdings" pitchFamily="2" charset="2"/>
              </a:rPr>
              <a:t>coevigilant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comae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somnolen</a:t>
            </a:r>
            <a:r>
              <a:rPr lang="en-US" dirty="0" smtClean="0">
                <a:sym typeface="Wingdings" pitchFamily="2" charset="2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4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Penyebab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Mutisme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2. </a:t>
            </a:r>
            <a:r>
              <a:rPr lang="en-US" dirty="0" err="1" smtClean="0"/>
              <a:t>Idiopatik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>
                <a:sym typeface="Wingdings" pitchFamily="2" charset="2"/>
              </a:rPr>
              <a:t>Mood disorder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skizofrenia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sebagai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manifestasi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retardasi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ekstrim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fatigue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depresi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konversi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aphonia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 total 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disertai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ketidakmampuan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memahami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berbicara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bahasa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baca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tulis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pita </a:t>
            </a:r>
            <a:r>
              <a:rPr lang="en-US" dirty="0" err="1" smtClean="0">
                <a:sym typeface="Wingdings" pitchFamily="2" charset="2"/>
              </a:rPr>
              <a:t>suara</a:t>
            </a:r>
            <a:r>
              <a:rPr lang="en-US" dirty="0" smtClean="0">
                <a:sym typeface="Wingdings" pitchFamily="2" charset="2"/>
              </a:rPr>
              <a:t> normal</a:t>
            </a:r>
          </a:p>
          <a:p>
            <a:pPr lvl="1">
              <a:lnSpc>
                <a:spcPct val="150000"/>
              </a:lnSpc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6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anak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histerikal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manifestasi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malingering, </a:t>
            </a:r>
            <a:r>
              <a:rPr lang="en-US" dirty="0" err="1" smtClean="0">
                <a:sym typeface="Wingdings" pitchFamily="2" charset="2"/>
              </a:rPr>
              <a:t>autisme</a:t>
            </a:r>
            <a:endParaRPr lang="en-US" dirty="0" smtClean="0">
              <a:sym typeface="Wingdings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remaja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selektif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mutisme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berhubungan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perilaku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sepert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negativisme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perilaku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menyimpang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pemalu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isolasi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sosial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poor peer relation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1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19800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endParaRPr lang="en-US" dirty="0" smtClean="0"/>
          </a:p>
          <a:p>
            <a:pPr marL="0" indent="0" fontAlgn="t">
              <a:buNone/>
            </a:pPr>
            <a:r>
              <a:rPr lang="en-US" dirty="0" smtClean="0"/>
              <a:t>Differential </a:t>
            </a:r>
            <a:r>
              <a:rPr lang="en-US" dirty="0"/>
              <a:t>Diagnosis of </a:t>
            </a:r>
            <a:r>
              <a:rPr lang="en-US" dirty="0" err="1"/>
              <a:t>Mutism</a:t>
            </a:r>
            <a:endParaRPr lang="en-US" dirty="0"/>
          </a:p>
          <a:p>
            <a:pPr marL="0" indent="0" fontAlgn="b">
              <a:buNone/>
            </a:pPr>
            <a:endParaRPr lang="en-US" dirty="0"/>
          </a:p>
          <a:p>
            <a:pPr fontAlgn="b"/>
            <a:r>
              <a:rPr lang="en-US" dirty="0" smtClean="0"/>
              <a:t>Peripheral </a:t>
            </a:r>
            <a:r>
              <a:rPr lang="en-US" dirty="0"/>
              <a:t>disorders (</a:t>
            </a:r>
            <a:r>
              <a:rPr lang="en-US" dirty="0" err="1" smtClean="0"/>
              <a:t>aphonia</a:t>
            </a:r>
            <a:r>
              <a:rPr lang="en-US" dirty="0" smtClean="0"/>
              <a:t>)</a:t>
            </a:r>
          </a:p>
          <a:p>
            <a:pPr fontAlgn="b"/>
            <a:r>
              <a:rPr lang="en-US" dirty="0" smtClean="0"/>
              <a:t>Local </a:t>
            </a:r>
            <a:r>
              <a:rPr lang="en-US" dirty="0"/>
              <a:t>laryngeal disturbances</a:t>
            </a:r>
          </a:p>
          <a:p>
            <a:pPr fontAlgn="b"/>
            <a:r>
              <a:rPr lang="en-US" dirty="0" smtClean="0"/>
              <a:t>Myopathies</a:t>
            </a:r>
            <a:endParaRPr lang="en-US" dirty="0"/>
          </a:p>
          <a:p>
            <a:pPr fontAlgn="b"/>
            <a:r>
              <a:rPr lang="en-US" dirty="0" smtClean="0"/>
              <a:t>Neuromuscular </a:t>
            </a:r>
            <a:r>
              <a:rPr lang="en-US" dirty="0"/>
              <a:t>junction disorders (myasthenia)</a:t>
            </a:r>
          </a:p>
          <a:p>
            <a:pPr fontAlgn="b"/>
            <a:r>
              <a:rPr lang="en-US" dirty="0" smtClean="0"/>
              <a:t>Neuropathies</a:t>
            </a:r>
          </a:p>
          <a:p>
            <a:pPr fontAlgn="b"/>
            <a:r>
              <a:rPr lang="en-US" dirty="0" smtClean="0"/>
              <a:t>Brain </a:t>
            </a:r>
            <a:r>
              <a:rPr lang="en-US" dirty="0"/>
              <a:t>disorders</a:t>
            </a:r>
          </a:p>
          <a:p>
            <a:pPr fontAlgn="b"/>
            <a:r>
              <a:rPr lang="en-US" dirty="0"/>
              <a:t>Bulbar (brainstem) disturbances</a:t>
            </a:r>
          </a:p>
          <a:p>
            <a:pPr fontAlgn="b"/>
            <a:r>
              <a:rPr lang="en-US" dirty="0" err="1"/>
              <a:t>Polioencephalitis</a:t>
            </a:r>
            <a:endParaRPr lang="en-US" dirty="0"/>
          </a:p>
          <a:p>
            <a:pPr fontAlgn="b"/>
            <a:r>
              <a:rPr lang="en-US" dirty="0"/>
              <a:t>Amyotrophic lateral sclerosis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2553</TotalTime>
  <Words>1195</Words>
  <Application>Microsoft Office PowerPoint</Application>
  <PresentationFormat>On-screen Show (4:3)</PresentationFormat>
  <Paragraphs>255</Paragraphs>
  <Slides>42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Clarity</vt:lpstr>
      <vt:lpstr>Gangguan Bicara dan Bahasa</vt:lpstr>
      <vt:lpstr>Pendahuluan</vt:lpstr>
      <vt:lpstr>PowerPoint Presentation</vt:lpstr>
      <vt:lpstr>MUTISME</vt:lpstr>
      <vt:lpstr>Penyebab Mutisme</vt:lpstr>
      <vt:lpstr>PowerPoint Presentation</vt:lpstr>
      <vt:lpstr>Penyebab Mutisme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DYSARTHRIA</vt:lpstr>
      <vt:lpstr>PowerPoint Presentation</vt:lpstr>
      <vt:lpstr>PowerPoint Presentation</vt:lpstr>
      <vt:lpstr>APHASIA</vt:lpstr>
      <vt:lpstr>Aphasia       </vt:lpstr>
      <vt:lpstr>Tipe-tipe Afasia  </vt:lpstr>
      <vt:lpstr>Aphasia Broca</vt:lpstr>
      <vt:lpstr>PowerPoint Presentation</vt:lpstr>
      <vt:lpstr>Transcortical Motor Aphasia</vt:lpstr>
      <vt:lpstr>Aphasia Global</vt:lpstr>
      <vt:lpstr>PowerPoint Presentation</vt:lpstr>
      <vt:lpstr>Mixed Transcortical Aphasia (Isolation)</vt:lpstr>
      <vt:lpstr>PowerPoint Presentation</vt:lpstr>
      <vt:lpstr>Aphasia Wernicke</vt:lpstr>
      <vt:lpstr>PowerPoint Presentation</vt:lpstr>
      <vt:lpstr>Transcortical Sensory Aphasia</vt:lpstr>
      <vt:lpstr>PowerPoint Presentation</vt:lpstr>
      <vt:lpstr>Conduction Aphasia</vt:lpstr>
      <vt:lpstr>Anomic Aphasia</vt:lpstr>
      <vt:lpstr>Anomic Aphasia</vt:lpstr>
      <vt:lpstr>Aleksia</vt:lpstr>
      <vt:lpstr>Klasifikasi  Alexia </vt:lpstr>
      <vt:lpstr>Aphasia Agraphia</vt:lpstr>
      <vt:lpstr>Klasifikasi Agraphia</vt:lpstr>
      <vt:lpstr> Acalculia </vt:lpstr>
      <vt:lpstr> Aprosodia </vt:lpstr>
      <vt:lpstr> Stuttering </vt:lpstr>
      <vt:lpstr>Echolalia and Palilalia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Bicara dan Bahasa</dc:title>
  <dc:creator>ASUS</dc:creator>
  <cp:lastModifiedBy>ASUS</cp:lastModifiedBy>
  <cp:revision>54</cp:revision>
  <dcterms:created xsi:type="dcterms:W3CDTF">2013-11-09T11:49:20Z</dcterms:created>
  <dcterms:modified xsi:type="dcterms:W3CDTF">2013-11-13T11:43:18Z</dcterms:modified>
</cp:coreProperties>
</file>