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96" r:id="rId3"/>
    <p:sldId id="258" r:id="rId4"/>
    <p:sldId id="277" r:id="rId5"/>
    <p:sldId id="269" r:id="rId6"/>
    <p:sldId id="268" r:id="rId7"/>
    <p:sldId id="281" r:id="rId8"/>
    <p:sldId id="270" r:id="rId9"/>
    <p:sldId id="284" r:id="rId10"/>
    <p:sldId id="263" r:id="rId11"/>
    <p:sldId id="278" r:id="rId12"/>
    <p:sldId id="260" r:id="rId13"/>
    <p:sldId id="279" r:id="rId14"/>
    <p:sldId id="297" r:id="rId15"/>
    <p:sldId id="298" r:id="rId16"/>
    <p:sldId id="299" r:id="rId17"/>
    <p:sldId id="300" r:id="rId18"/>
    <p:sldId id="290" r:id="rId19"/>
    <p:sldId id="291" r:id="rId20"/>
    <p:sldId id="292" r:id="rId21"/>
    <p:sldId id="265" r:id="rId22"/>
    <p:sldId id="262" r:id="rId23"/>
    <p:sldId id="266" r:id="rId24"/>
    <p:sldId id="267" r:id="rId25"/>
    <p:sldId id="289" r:id="rId26"/>
    <p:sldId id="293" r:id="rId27"/>
    <p:sldId id="29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76"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342C99-1663-4BE8-9D61-881DBDD36CC8}" type="datetimeFigureOut">
              <a:rPr lang="en-US" smtClean="0"/>
              <a:pPr/>
              <a:t>2/13/2014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73CFFC-E752-4108-B9A0-9B853F10FA5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p:txBody>
      </p:sp>
      <p:sp>
        <p:nvSpPr>
          <p:cNvPr id="4" name="Slide Number Placeholder 3"/>
          <p:cNvSpPr>
            <a:spLocks noGrp="1"/>
          </p:cNvSpPr>
          <p:nvPr>
            <p:ph type="sldNum" sz="quarter" idx="10"/>
          </p:nvPr>
        </p:nvSpPr>
        <p:spPr/>
        <p:txBody>
          <a:bodyPr/>
          <a:lstStyle/>
          <a:p>
            <a:fld id="{5173CFFC-E752-4108-B9A0-9B853F10FA5E}"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p:txBody>
      </p:sp>
      <p:sp>
        <p:nvSpPr>
          <p:cNvPr id="4" name="Slide Number Placeholder 3"/>
          <p:cNvSpPr>
            <a:spLocks noGrp="1"/>
          </p:cNvSpPr>
          <p:nvPr>
            <p:ph type="sldNum" sz="quarter" idx="10"/>
          </p:nvPr>
        </p:nvSpPr>
        <p:spPr/>
        <p:txBody>
          <a:bodyPr/>
          <a:lstStyle/>
          <a:p>
            <a:fld id="{5173CFFC-E752-4108-B9A0-9B853F10FA5E}"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dirty="0" smtClean="0"/>
          </a:p>
        </p:txBody>
      </p:sp>
      <p:sp>
        <p:nvSpPr>
          <p:cNvPr id="4" name="Slide Number Placeholder 3"/>
          <p:cNvSpPr>
            <a:spLocks noGrp="1"/>
          </p:cNvSpPr>
          <p:nvPr>
            <p:ph type="sldNum" sz="quarter" idx="10"/>
          </p:nvPr>
        </p:nvSpPr>
        <p:spPr/>
        <p:txBody>
          <a:bodyPr/>
          <a:lstStyle/>
          <a:p>
            <a:fld id="{5173CFFC-E752-4108-B9A0-9B853F10FA5E}"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36538" indent="-236538"/>
            <a:endParaRPr lang="en-US" sz="1200" dirty="0" smtClean="0"/>
          </a:p>
        </p:txBody>
      </p:sp>
      <p:sp>
        <p:nvSpPr>
          <p:cNvPr id="4" name="Slide Number Placeholder 3"/>
          <p:cNvSpPr>
            <a:spLocks noGrp="1"/>
          </p:cNvSpPr>
          <p:nvPr>
            <p:ph type="sldNum" sz="quarter" idx="10"/>
          </p:nvPr>
        </p:nvSpPr>
        <p:spPr/>
        <p:txBody>
          <a:bodyPr/>
          <a:lstStyle/>
          <a:p>
            <a:fld id="{5173CFFC-E752-4108-B9A0-9B853F10FA5E}"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7F6CE9-7538-47B7-BE13-2E28FE63E4BA}"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7F6CE9-7538-47B7-BE13-2E28FE63E4BA}"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7F6CE9-7538-47B7-BE13-2E28FE63E4BA}"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7F6CE9-7538-47B7-BE13-2E28FE63E4BA}"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7F6CE9-7538-47B7-BE13-2E28FE63E4BA}" type="datetimeFigureOut">
              <a:rPr lang="en-US" smtClean="0"/>
              <a:pPr/>
              <a:t>2/13/2014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7F6CE9-7538-47B7-BE13-2E28FE63E4BA}" type="datetimeFigureOut">
              <a:rPr lang="en-US" smtClean="0"/>
              <a:pPr/>
              <a:t>2/13/2014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7F6CE9-7538-47B7-BE13-2E28FE63E4BA}" type="datetimeFigureOut">
              <a:rPr lang="en-US" smtClean="0"/>
              <a:pPr/>
              <a:t>2/13/2014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7F6CE9-7538-47B7-BE13-2E28FE63E4BA}" type="datetimeFigureOut">
              <a:rPr lang="en-US" smtClean="0"/>
              <a:pPr/>
              <a:t>2/13/2014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7F6CE9-7538-47B7-BE13-2E28FE63E4BA}" type="datetimeFigureOut">
              <a:rPr lang="en-US" smtClean="0"/>
              <a:pPr/>
              <a:t>2/13/2014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7F6CE9-7538-47B7-BE13-2E28FE63E4BA}" type="datetimeFigureOut">
              <a:rPr lang="en-US" smtClean="0"/>
              <a:pPr/>
              <a:t>2/13/2014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7F6CE9-7538-47B7-BE13-2E28FE63E4BA}" type="datetimeFigureOut">
              <a:rPr lang="en-US" smtClean="0"/>
              <a:pPr/>
              <a:t>2/13/2014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3CAC92-7816-4B37-AE55-F3359ABD1D1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7F6CE9-7538-47B7-BE13-2E28FE63E4BA}" type="datetimeFigureOut">
              <a:rPr lang="en-US" smtClean="0"/>
              <a:pPr/>
              <a:t>2/13/2014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3CAC92-7816-4B37-AE55-F3359ABD1D1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Cyclothimic</a:t>
            </a:r>
            <a:r>
              <a:rPr lang="en-US" dirty="0" smtClean="0"/>
              <a:t> Disorder</a:t>
            </a:r>
            <a:endParaRPr lang="en-US" dirty="0"/>
          </a:p>
        </p:txBody>
      </p:sp>
      <p:sp>
        <p:nvSpPr>
          <p:cNvPr id="3" name="Subtitle 2"/>
          <p:cNvSpPr>
            <a:spLocks noGrp="1"/>
          </p:cNvSpPr>
          <p:nvPr>
            <p:ph type="subTitle" idx="1"/>
          </p:nvPr>
        </p:nvSpPr>
        <p:spPr/>
        <p:txBody>
          <a:bodyPr/>
          <a:lstStyle/>
          <a:p>
            <a:r>
              <a:rPr lang="en-US" dirty="0" err="1" smtClean="0"/>
              <a:t>Putri</a:t>
            </a:r>
            <a:r>
              <a:rPr lang="en-US" dirty="0" smtClean="0"/>
              <a:t> </a:t>
            </a:r>
            <a:r>
              <a:rPr lang="en-US" dirty="0" err="1" smtClean="0"/>
              <a:t>Nugraheni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50" dirty="0" smtClean="0"/>
              <a:t>Diagnosis Features of </a:t>
            </a:r>
            <a:r>
              <a:rPr lang="en-US" sz="3650" dirty="0" err="1" smtClean="0"/>
              <a:t>Cyclothimic</a:t>
            </a:r>
            <a:r>
              <a:rPr lang="en-US" sz="3650" dirty="0" smtClean="0"/>
              <a:t> Disorder</a:t>
            </a:r>
            <a:endParaRPr lang="en-US" sz="3650" dirty="0"/>
          </a:p>
        </p:txBody>
      </p:sp>
      <p:sp>
        <p:nvSpPr>
          <p:cNvPr id="3" name="Content Placeholder 2"/>
          <p:cNvSpPr>
            <a:spLocks noGrp="1"/>
          </p:cNvSpPr>
          <p:nvPr>
            <p:ph idx="1"/>
          </p:nvPr>
        </p:nvSpPr>
        <p:spPr/>
        <p:txBody>
          <a:bodyPr>
            <a:noAutofit/>
          </a:bodyPr>
          <a:lstStyle/>
          <a:p>
            <a:r>
              <a:rPr lang="en-US" sz="2400" dirty="0" smtClean="0"/>
              <a:t>Criterion A: the </a:t>
            </a:r>
            <a:r>
              <a:rPr lang="en-US" sz="2400" dirty="0" err="1" smtClean="0"/>
              <a:t>hypomanic</a:t>
            </a:r>
            <a:r>
              <a:rPr lang="en-US" sz="2400" dirty="0" smtClean="0"/>
              <a:t> and </a:t>
            </a:r>
            <a:r>
              <a:rPr lang="en-US" sz="2400" dirty="0" err="1" smtClean="0"/>
              <a:t>deppressive</a:t>
            </a:r>
            <a:r>
              <a:rPr lang="en-US" sz="2400" dirty="0" smtClean="0"/>
              <a:t> </a:t>
            </a:r>
            <a:r>
              <a:rPr lang="en-US" sz="2400" dirty="0"/>
              <a:t>symptoms are </a:t>
            </a:r>
            <a:r>
              <a:rPr lang="en-US" sz="2400" dirty="0" smtClean="0"/>
              <a:t>of insufficient </a:t>
            </a:r>
            <a:r>
              <a:rPr lang="en-US" sz="2400" dirty="0"/>
              <a:t>number, severity, pervasiveness, or duration to meet full criteria for </a:t>
            </a:r>
            <a:r>
              <a:rPr lang="en-US" sz="2400" dirty="0" smtClean="0"/>
              <a:t>an episode.</a:t>
            </a:r>
          </a:p>
          <a:p>
            <a:r>
              <a:rPr lang="en-US" sz="2400" dirty="0" smtClean="0"/>
              <a:t>Criterion B: </a:t>
            </a:r>
            <a:r>
              <a:rPr lang="en-US" sz="2400" dirty="0"/>
              <a:t>the symptoms must be persistent (</a:t>
            </a:r>
            <a:r>
              <a:rPr lang="en-US" sz="2400" dirty="0" smtClean="0"/>
              <a:t>present more </a:t>
            </a:r>
            <a:r>
              <a:rPr lang="en-US" sz="2400" dirty="0"/>
              <a:t>days than not</a:t>
            </a:r>
            <a:r>
              <a:rPr lang="en-US" sz="2400" dirty="0" smtClean="0"/>
              <a:t>)</a:t>
            </a:r>
          </a:p>
          <a:p>
            <a:pPr marL="696913">
              <a:buFont typeface="Calibri" pitchFamily="34" charset="0"/>
              <a:buChar char="*"/>
            </a:pPr>
            <a:r>
              <a:rPr lang="en-US" sz="2400" dirty="0" smtClean="0"/>
              <a:t>Subsequent major </a:t>
            </a:r>
            <a:r>
              <a:rPr lang="en-US" sz="2400" dirty="0"/>
              <a:t>depressive, manic, or </a:t>
            </a:r>
            <a:r>
              <a:rPr lang="en-US" sz="2400" dirty="0" err="1" smtClean="0"/>
              <a:t>hypomanic</a:t>
            </a:r>
            <a:r>
              <a:rPr lang="en-US" sz="2400" dirty="0" smtClean="0"/>
              <a:t> episode:</a:t>
            </a:r>
          </a:p>
          <a:p>
            <a:pPr marL="696913">
              <a:buFontTx/>
              <a:buChar char="-"/>
            </a:pPr>
            <a:r>
              <a:rPr lang="en-US" sz="2400" dirty="0" smtClean="0"/>
              <a:t>major </a:t>
            </a:r>
            <a:r>
              <a:rPr lang="en-US" sz="2400" dirty="0"/>
              <a:t>depressive </a:t>
            </a:r>
            <a:r>
              <a:rPr lang="en-US" sz="2400" dirty="0" smtClean="0"/>
              <a:t>disorder</a:t>
            </a:r>
          </a:p>
          <a:p>
            <a:pPr marL="696913">
              <a:buFontTx/>
              <a:buChar char="-"/>
            </a:pPr>
            <a:r>
              <a:rPr lang="en-US" sz="2400" dirty="0" smtClean="0"/>
              <a:t>bipolar </a:t>
            </a:r>
            <a:r>
              <a:rPr lang="en-US" sz="2400" dirty="0"/>
              <a:t>I </a:t>
            </a:r>
            <a:r>
              <a:rPr lang="en-US" sz="2400" dirty="0" smtClean="0"/>
              <a:t>disorder</a:t>
            </a:r>
          </a:p>
          <a:p>
            <a:pPr marL="696913">
              <a:buFontTx/>
              <a:buChar char="-"/>
            </a:pPr>
            <a:r>
              <a:rPr lang="en-US" sz="2400" dirty="0" smtClean="0"/>
              <a:t>other </a:t>
            </a:r>
            <a:r>
              <a:rPr lang="en-US" sz="2400" dirty="0"/>
              <a:t>specified or unspecified bipolar and related </a:t>
            </a:r>
            <a:r>
              <a:rPr lang="en-US" sz="2400" dirty="0" smtClean="0"/>
              <a:t>disorder</a:t>
            </a:r>
          </a:p>
          <a:p>
            <a:pPr marL="696913">
              <a:buFontTx/>
              <a:buChar char="-"/>
            </a:pPr>
            <a:r>
              <a:rPr lang="en-US" sz="2400" dirty="0" smtClean="0"/>
              <a:t>the </a:t>
            </a:r>
            <a:r>
              <a:rPr lang="en-US" sz="2400" dirty="0" err="1"/>
              <a:t>cyclothymic</a:t>
            </a:r>
            <a:r>
              <a:rPr lang="en-US" sz="2400" dirty="0"/>
              <a:t> </a:t>
            </a:r>
            <a:r>
              <a:rPr lang="en-US" sz="2400" dirty="0" smtClean="0"/>
              <a:t>disorder diagnosis </a:t>
            </a:r>
            <a:r>
              <a:rPr lang="en-US" sz="2400" dirty="0"/>
              <a:t>is </a:t>
            </a:r>
            <a:r>
              <a:rPr lang="en-US" sz="2400" dirty="0" smtClean="0"/>
              <a:t>dropped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400" dirty="0" smtClean="0"/>
              <a:t>Criterion C: clear</a:t>
            </a:r>
          </a:p>
          <a:p>
            <a:r>
              <a:rPr lang="en-US" sz="2400" dirty="0" smtClean="0"/>
              <a:t>Criterion D: the </a:t>
            </a:r>
            <a:r>
              <a:rPr lang="en-US" sz="2400" dirty="0" err="1" smtClean="0"/>
              <a:t>cyclothymic</a:t>
            </a:r>
            <a:r>
              <a:rPr lang="en-US" sz="2400" dirty="0" smtClean="0"/>
              <a:t> disorder diagnosis is not made if the mood symptoms are considered associated features of the psychotic disorder.</a:t>
            </a:r>
          </a:p>
          <a:p>
            <a:r>
              <a:rPr lang="en-US" sz="2400" dirty="0" smtClean="0"/>
              <a:t>Criterion E: clear</a:t>
            </a:r>
          </a:p>
          <a:p>
            <a:r>
              <a:rPr lang="en-US" sz="2400" dirty="0" smtClean="0"/>
              <a:t>Criterion F: some individuals may function particularly well during some of the periods of hypomania (but in prolonged cyclic mood swings, the individual may be regarded as temperamental, moody, unpredictable, inconsistent, or unreliable).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Specifier</a:t>
            </a:r>
            <a:endParaRPr lang="en-US" dirty="0"/>
          </a:p>
        </p:txBody>
      </p:sp>
      <p:sp>
        <p:nvSpPr>
          <p:cNvPr id="3" name="Content Placeholder 2"/>
          <p:cNvSpPr>
            <a:spLocks noGrp="1"/>
          </p:cNvSpPr>
          <p:nvPr>
            <p:ph idx="1"/>
          </p:nvPr>
        </p:nvSpPr>
        <p:spPr/>
        <p:txBody>
          <a:bodyPr>
            <a:noAutofit/>
          </a:bodyPr>
          <a:lstStyle/>
          <a:p>
            <a:pPr marL="236538" indent="-236538"/>
            <a:r>
              <a:rPr lang="en-US" sz="2400" dirty="0"/>
              <a:t>With anxious </a:t>
            </a:r>
            <a:r>
              <a:rPr lang="en-US" sz="2400" dirty="0" smtClean="0"/>
              <a:t>distress:</a:t>
            </a:r>
          </a:p>
          <a:p>
            <a:pPr marL="236538" indent="0">
              <a:buNone/>
            </a:pPr>
            <a:r>
              <a:rPr lang="en-US" sz="2400" dirty="0"/>
              <a:t>The presence of at least </a:t>
            </a:r>
            <a:r>
              <a:rPr lang="en-US" sz="2400" b="1" dirty="0"/>
              <a:t>two</a:t>
            </a:r>
            <a:r>
              <a:rPr lang="en-US" sz="2400" dirty="0"/>
              <a:t> of the following symptoms </a:t>
            </a:r>
            <a:r>
              <a:rPr lang="en-US" sz="2400" dirty="0" smtClean="0"/>
              <a:t>during the </a:t>
            </a:r>
            <a:r>
              <a:rPr lang="en-US" sz="2400" b="1" dirty="0"/>
              <a:t>majority of days</a:t>
            </a:r>
            <a:r>
              <a:rPr lang="en-US" sz="2400" dirty="0"/>
              <a:t> of the current or most recent episode of mania, hypomania, or depression:</a:t>
            </a:r>
          </a:p>
          <a:p>
            <a:pPr marL="515938" indent="-280988">
              <a:buAutoNum type="arabicPeriod"/>
            </a:pPr>
            <a:r>
              <a:rPr lang="en-US" sz="2400" dirty="0" smtClean="0"/>
              <a:t>Feeling </a:t>
            </a:r>
            <a:r>
              <a:rPr lang="en-US" sz="2400" b="1" dirty="0"/>
              <a:t>keyed up or </a:t>
            </a:r>
            <a:r>
              <a:rPr lang="en-US" sz="2400" b="1" dirty="0" smtClean="0"/>
              <a:t>tense</a:t>
            </a:r>
            <a:r>
              <a:rPr lang="en-US" sz="2400" dirty="0" smtClean="0"/>
              <a:t>.</a:t>
            </a:r>
          </a:p>
          <a:p>
            <a:pPr marL="515938" indent="-280988">
              <a:buAutoNum type="arabicPeriod"/>
            </a:pPr>
            <a:r>
              <a:rPr lang="en-US" sz="2400" dirty="0" smtClean="0"/>
              <a:t>Feeling </a:t>
            </a:r>
            <a:r>
              <a:rPr lang="en-US" sz="2400" dirty="0"/>
              <a:t>unusually </a:t>
            </a:r>
            <a:r>
              <a:rPr lang="en-US" sz="2400" b="1" dirty="0" smtClean="0"/>
              <a:t>restless</a:t>
            </a:r>
            <a:r>
              <a:rPr lang="en-US" sz="2400" dirty="0" smtClean="0"/>
              <a:t>.</a:t>
            </a:r>
          </a:p>
          <a:p>
            <a:pPr marL="515938" indent="-280988">
              <a:buAutoNum type="arabicPeriod"/>
            </a:pPr>
            <a:r>
              <a:rPr lang="en-US" sz="2400" dirty="0" smtClean="0"/>
              <a:t>Difficulty </a:t>
            </a:r>
            <a:r>
              <a:rPr lang="en-US" sz="2400" b="1" dirty="0"/>
              <a:t>concentrating</a:t>
            </a:r>
            <a:r>
              <a:rPr lang="en-US" sz="2400" dirty="0"/>
              <a:t> because of </a:t>
            </a:r>
            <a:r>
              <a:rPr lang="en-US" sz="2400" dirty="0" smtClean="0"/>
              <a:t>worry.</a:t>
            </a:r>
          </a:p>
          <a:p>
            <a:pPr marL="515938" indent="-280988">
              <a:buAutoNum type="arabicPeriod"/>
            </a:pPr>
            <a:r>
              <a:rPr lang="en-US" sz="2400" dirty="0" smtClean="0"/>
              <a:t>Fear </a:t>
            </a:r>
            <a:r>
              <a:rPr lang="en-US" sz="2400" dirty="0"/>
              <a:t>that </a:t>
            </a:r>
            <a:r>
              <a:rPr lang="en-US" sz="2400" b="1" dirty="0"/>
              <a:t>something awful</a:t>
            </a:r>
            <a:r>
              <a:rPr lang="en-US" sz="2400" dirty="0"/>
              <a:t> may </a:t>
            </a:r>
            <a:r>
              <a:rPr lang="en-US" sz="2400" dirty="0" smtClean="0"/>
              <a:t>happen.</a:t>
            </a:r>
          </a:p>
          <a:p>
            <a:pPr marL="515938" indent="-280988">
              <a:buAutoNum type="arabicPeriod"/>
            </a:pPr>
            <a:r>
              <a:rPr lang="en-US" sz="2400" dirty="0" smtClean="0"/>
              <a:t>Feeling </a:t>
            </a:r>
            <a:r>
              <a:rPr lang="en-US" sz="2400" dirty="0"/>
              <a:t>that the individual might </a:t>
            </a:r>
            <a:r>
              <a:rPr lang="en-US" sz="2400" b="1" dirty="0"/>
              <a:t>lose control</a:t>
            </a:r>
            <a:r>
              <a:rPr lang="en-US" sz="2400" dirty="0"/>
              <a:t> of himself or herself</a:t>
            </a:r>
            <a:r>
              <a:rPr lang="en-US" sz="2400" dirty="0" smtClean="0"/>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236538" indent="-236538"/>
            <a:r>
              <a:rPr lang="en-US" sz="2800" i="1" dirty="0" smtClean="0"/>
              <a:t>Specify current severity:</a:t>
            </a:r>
          </a:p>
          <a:p>
            <a:pPr marL="515938" indent="-236538">
              <a:buFontTx/>
              <a:buChar char="-"/>
            </a:pPr>
            <a:r>
              <a:rPr lang="en-US" sz="2800" b="1" dirty="0" smtClean="0"/>
              <a:t>Mild</a:t>
            </a:r>
            <a:r>
              <a:rPr lang="en-US" sz="2800" dirty="0" smtClean="0"/>
              <a:t>: Two symptoms.</a:t>
            </a:r>
          </a:p>
          <a:p>
            <a:pPr marL="515938" indent="-236538">
              <a:buFontTx/>
              <a:buChar char="-"/>
            </a:pPr>
            <a:r>
              <a:rPr lang="en-US" sz="2800" b="1" dirty="0" smtClean="0"/>
              <a:t>Moderate</a:t>
            </a:r>
            <a:r>
              <a:rPr lang="en-US" sz="2800" dirty="0" smtClean="0"/>
              <a:t>: Three symptoms.</a:t>
            </a:r>
          </a:p>
          <a:p>
            <a:pPr marL="515938" indent="-236538">
              <a:buFontTx/>
              <a:buChar char="-"/>
            </a:pPr>
            <a:r>
              <a:rPr lang="en-US" sz="2800" b="1" dirty="0" smtClean="0"/>
              <a:t>Moderate-severe</a:t>
            </a:r>
            <a:r>
              <a:rPr lang="en-US" sz="2800" dirty="0" smtClean="0"/>
              <a:t>: Four or five symptoms.</a:t>
            </a:r>
          </a:p>
          <a:p>
            <a:pPr marL="515938" indent="-236538">
              <a:buFontTx/>
              <a:buChar char="-"/>
            </a:pPr>
            <a:r>
              <a:rPr lang="en-US" sz="2800" b="1" dirty="0" smtClean="0"/>
              <a:t>Severe</a:t>
            </a:r>
            <a:r>
              <a:rPr lang="en-US" sz="2800" dirty="0" smtClean="0"/>
              <a:t>: Four or five symptoms with motor agitation.</a:t>
            </a:r>
          </a:p>
          <a:p>
            <a:pPr marL="236538" indent="-236538"/>
            <a:r>
              <a:rPr lang="en-US" sz="2800" dirty="0" smtClean="0"/>
              <a:t>Higher </a:t>
            </a:r>
            <a:r>
              <a:rPr lang="en-US" sz="2800" dirty="0" smtClean="0"/>
              <a:t>suicide risk, longer duration of illness, and greater likelihood of treatment </a:t>
            </a:r>
            <a:r>
              <a:rPr lang="en-US" sz="2800" dirty="0" err="1" smtClean="0"/>
              <a:t>nonresponse</a:t>
            </a:r>
            <a:r>
              <a:rPr lang="en-US" sz="2800" dirty="0" smtClean="0"/>
              <a:t>.</a:t>
            </a:r>
            <a:endParaRPr lang="en-US" sz="28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ICD-10</a:t>
            </a:r>
            <a:endParaRPr lang="en-US" dirty="0"/>
          </a:p>
        </p:txBody>
      </p:sp>
      <p:sp>
        <p:nvSpPr>
          <p:cNvPr id="3" name="Content Placeholder 2"/>
          <p:cNvSpPr>
            <a:spLocks noGrp="1"/>
          </p:cNvSpPr>
          <p:nvPr>
            <p:ph idx="1"/>
          </p:nvPr>
        </p:nvSpPr>
        <p:spPr/>
        <p:txBody>
          <a:bodyPr/>
          <a:lstStyle/>
          <a:p>
            <a:r>
              <a:rPr lang="en-US" b="1" dirty="0" smtClean="0"/>
              <a:t>F34 Persistent mood [affective] disorders</a:t>
            </a:r>
          </a:p>
          <a:p>
            <a:pPr marL="696913"/>
            <a:r>
              <a:rPr lang="en-US" dirty="0" smtClean="0"/>
              <a:t>F34.0 </a:t>
            </a:r>
            <a:r>
              <a:rPr lang="en-US" dirty="0" err="1" smtClean="0"/>
              <a:t>Cyclothymia</a:t>
            </a:r>
            <a:endParaRPr lang="en-US" dirty="0" smtClean="0"/>
          </a:p>
          <a:p>
            <a:pPr marL="696913"/>
            <a:r>
              <a:rPr lang="en-US" dirty="0" smtClean="0"/>
              <a:t>F34.1 </a:t>
            </a:r>
            <a:r>
              <a:rPr lang="en-US" dirty="0" err="1" smtClean="0"/>
              <a:t>Dysthymia</a:t>
            </a:r>
            <a:endParaRPr lang="en-US" dirty="0" smtClean="0"/>
          </a:p>
          <a:p>
            <a:pPr marL="696913"/>
            <a:r>
              <a:rPr lang="en-US" dirty="0" smtClean="0"/>
              <a:t>F34.8 Other persistent mood [affective] disorders</a:t>
            </a:r>
          </a:p>
          <a:p>
            <a:pPr marL="696913"/>
            <a:r>
              <a:rPr lang="en-US" dirty="0" smtClean="0"/>
              <a:t>F34.9 Persistent mood [affective] disorder, unspecified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ICD-10 F34.0 </a:t>
            </a:r>
            <a:r>
              <a:rPr lang="en-US" dirty="0" err="1" smtClean="0"/>
              <a:t>Cyclothymia</a:t>
            </a:r>
            <a:endParaRPr lang="en-US" dirty="0"/>
          </a:p>
        </p:txBody>
      </p:sp>
      <p:sp>
        <p:nvSpPr>
          <p:cNvPr id="3" name="Content Placeholder 2"/>
          <p:cNvSpPr>
            <a:spLocks noGrp="1"/>
          </p:cNvSpPr>
          <p:nvPr>
            <p:ph idx="1"/>
          </p:nvPr>
        </p:nvSpPr>
        <p:spPr/>
        <p:txBody>
          <a:bodyPr>
            <a:noAutofit/>
          </a:bodyPr>
          <a:lstStyle/>
          <a:p>
            <a:pPr marL="280988" indent="-280988">
              <a:buAutoNum type="alphaUcPeriod"/>
            </a:pPr>
            <a:r>
              <a:rPr lang="en-US" sz="2300" dirty="0" smtClean="0"/>
              <a:t>A period of </a:t>
            </a:r>
            <a:r>
              <a:rPr lang="en-US" sz="2300" b="1" dirty="0" smtClean="0"/>
              <a:t>at least two years</a:t>
            </a:r>
            <a:r>
              <a:rPr lang="en-US" sz="2300" dirty="0" smtClean="0"/>
              <a:t> of </a:t>
            </a:r>
            <a:r>
              <a:rPr lang="en-US" sz="2300" b="1" dirty="0" smtClean="0"/>
              <a:t>instability of mood</a:t>
            </a:r>
            <a:r>
              <a:rPr lang="en-US" sz="2300" dirty="0" smtClean="0"/>
              <a:t> involving </a:t>
            </a:r>
            <a:r>
              <a:rPr lang="en-US" sz="2300" b="1" dirty="0" smtClean="0"/>
              <a:t>several periods of both depression and hypomania</a:t>
            </a:r>
            <a:r>
              <a:rPr lang="en-US" sz="2300" dirty="0" smtClean="0"/>
              <a:t>, with or without intervening periods of normal mood.</a:t>
            </a:r>
          </a:p>
          <a:p>
            <a:pPr marL="280988" indent="-280988">
              <a:buAutoNum type="alphaUcPeriod"/>
            </a:pPr>
            <a:r>
              <a:rPr lang="en-US" sz="2300" b="1" dirty="0" smtClean="0"/>
              <a:t>None of the manifestations</a:t>
            </a:r>
            <a:r>
              <a:rPr lang="en-US" sz="2300" dirty="0" smtClean="0"/>
              <a:t> of depression or hypomania during such a two- year period </a:t>
            </a:r>
            <a:r>
              <a:rPr lang="en-US" sz="2300" b="1" dirty="0" smtClean="0"/>
              <a:t>should be sufficiently severe or long lasting</a:t>
            </a:r>
            <a:r>
              <a:rPr lang="en-US" sz="2300" dirty="0" smtClean="0"/>
              <a:t> to meet criteria for manic episode or depressive episode (moderate or severe); however, </a:t>
            </a:r>
            <a:r>
              <a:rPr lang="en-US" sz="2300" b="1" dirty="0" smtClean="0"/>
              <a:t>manic or depressive episode(s) may have occurred before, or may develop after</a:t>
            </a:r>
            <a:r>
              <a:rPr lang="en-US" sz="2300" dirty="0" smtClean="0"/>
              <a:t>, such a period of persistent mood instability.</a:t>
            </a:r>
          </a:p>
          <a:p>
            <a:pPr marL="280988" indent="-280988">
              <a:buAutoNum type="alphaUcPeriod"/>
            </a:pPr>
            <a:r>
              <a:rPr lang="en-US" sz="2300" dirty="0" smtClean="0"/>
              <a:t>During at least some of the periods of </a:t>
            </a:r>
            <a:r>
              <a:rPr lang="en-US" sz="2300" b="1" dirty="0" smtClean="0"/>
              <a:t>depression at least three</a:t>
            </a:r>
            <a:r>
              <a:rPr lang="en-US" sz="2300" dirty="0" smtClean="0"/>
              <a:t> of the following should be present:</a:t>
            </a:r>
          </a:p>
          <a:p>
            <a:pPr marL="693738" indent="-398463">
              <a:buAutoNum type="arabicParenBoth"/>
            </a:pPr>
            <a:r>
              <a:rPr lang="en-US" sz="2300" dirty="0" smtClean="0"/>
              <a:t>A reduction in </a:t>
            </a:r>
            <a:r>
              <a:rPr lang="en-US" sz="2300" b="1" dirty="0" smtClean="0"/>
              <a:t>energy or activity</a:t>
            </a:r>
            <a:r>
              <a:rPr lang="en-US" sz="2300" dirty="0" smtClean="0"/>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marL="752475" indent="-457200">
              <a:buFont typeface="Wingdings" pitchFamily="2" charset="2"/>
              <a:buAutoNum type="arabicParenBoth" startAt="2"/>
            </a:pPr>
            <a:r>
              <a:rPr lang="en-US" sz="2300" b="1" dirty="0" smtClean="0"/>
              <a:t>Insomnia</a:t>
            </a:r>
            <a:r>
              <a:rPr lang="en-US" sz="2300" dirty="0" smtClean="0"/>
              <a:t>;</a:t>
            </a:r>
          </a:p>
          <a:p>
            <a:pPr marL="752475" indent="-457200">
              <a:buFont typeface="Wingdings" pitchFamily="2" charset="2"/>
              <a:buAutoNum type="arabicParenBoth" startAt="2"/>
            </a:pPr>
            <a:r>
              <a:rPr lang="en-US" sz="2300" dirty="0" smtClean="0"/>
              <a:t>Loss of </a:t>
            </a:r>
            <a:r>
              <a:rPr lang="en-US" sz="2300" b="1" dirty="0" smtClean="0"/>
              <a:t>self confidence</a:t>
            </a:r>
            <a:r>
              <a:rPr lang="en-US" sz="2300" dirty="0" smtClean="0"/>
              <a:t> or feelings of inadequacy;</a:t>
            </a:r>
          </a:p>
          <a:p>
            <a:pPr marL="752475" indent="-457200">
              <a:buFont typeface="Wingdings" pitchFamily="2" charset="2"/>
              <a:buAutoNum type="arabicParenBoth" startAt="2"/>
            </a:pPr>
            <a:r>
              <a:rPr lang="en-US" sz="2300" dirty="0" smtClean="0"/>
              <a:t>Difficulty </a:t>
            </a:r>
            <a:r>
              <a:rPr lang="en-US" sz="2300" b="1" dirty="0" smtClean="0"/>
              <a:t>concentrating</a:t>
            </a:r>
            <a:r>
              <a:rPr lang="en-US" sz="2300" dirty="0" smtClean="0"/>
              <a:t>;</a:t>
            </a:r>
          </a:p>
          <a:p>
            <a:pPr marL="752475" indent="-457200">
              <a:buFont typeface="Wingdings" pitchFamily="2" charset="2"/>
              <a:buAutoNum type="arabicParenBoth" startAt="2"/>
            </a:pPr>
            <a:r>
              <a:rPr lang="en-US" sz="2300" b="1" dirty="0" smtClean="0"/>
              <a:t>Social</a:t>
            </a:r>
            <a:r>
              <a:rPr lang="en-US" sz="2300" dirty="0" smtClean="0"/>
              <a:t> withdrawal;</a:t>
            </a:r>
          </a:p>
          <a:p>
            <a:pPr marL="752475" indent="-457200">
              <a:buFont typeface="Wingdings" pitchFamily="2" charset="2"/>
              <a:buAutoNum type="arabicParenBoth" startAt="2"/>
            </a:pPr>
            <a:r>
              <a:rPr lang="en-US" sz="2300" dirty="0" smtClean="0"/>
              <a:t>Loss of interest or enjoyment in </a:t>
            </a:r>
            <a:r>
              <a:rPr lang="en-US" sz="2300" b="1" dirty="0" smtClean="0"/>
              <a:t>sex</a:t>
            </a:r>
            <a:r>
              <a:rPr lang="en-US" sz="2300" dirty="0" smtClean="0"/>
              <a:t> and other </a:t>
            </a:r>
            <a:r>
              <a:rPr lang="en-US" sz="2300" b="1" dirty="0" smtClean="0"/>
              <a:t>pleasurable activities</a:t>
            </a:r>
            <a:r>
              <a:rPr lang="en-US" sz="2300" dirty="0" smtClean="0"/>
              <a:t>;</a:t>
            </a:r>
          </a:p>
          <a:p>
            <a:pPr marL="752475" indent="-457200">
              <a:buFont typeface="Wingdings" pitchFamily="2" charset="2"/>
              <a:buAutoNum type="arabicParenBoth" startAt="2"/>
            </a:pPr>
            <a:r>
              <a:rPr lang="en-US" sz="2300" dirty="0" smtClean="0"/>
              <a:t>Less </a:t>
            </a:r>
            <a:r>
              <a:rPr lang="en-US" sz="2300" b="1" dirty="0" smtClean="0"/>
              <a:t>talkative</a:t>
            </a:r>
            <a:r>
              <a:rPr lang="en-US" sz="2300" dirty="0" smtClean="0"/>
              <a:t> than normal;</a:t>
            </a:r>
          </a:p>
          <a:p>
            <a:pPr marL="752475" indent="-457200">
              <a:buFont typeface="Wingdings" pitchFamily="2" charset="2"/>
              <a:buAutoNum type="arabicParenBoth" startAt="2"/>
            </a:pPr>
            <a:r>
              <a:rPr lang="en-US" sz="2300" b="1" dirty="0" smtClean="0"/>
              <a:t>Pessimistic</a:t>
            </a:r>
            <a:r>
              <a:rPr lang="en-US" sz="2300" dirty="0" smtClean="0"/>
              <a:t> about the future or brooding over the </a:t>
            </a:r>
            <a:r>
              <a:rPr lang="en-US" sz="2300" b="1" dirty="0" smtClean="0"/>
              <a:t>past</a:t>
            </a:r>
            <a:r>
              <a:rPr lang="en-US" sz="2300" dirty="0" smtClean="0"/>
              <a:t>.</a:t>
            </a:r>
          </a:p>
          <a:p>
            <a:pPr marL="339725" indent="-339725">
              <a:buFont typeface="+mj-lt"/>
              <a:buAutoNum type="alphaUcPeriod" startAt="4"/>
            </a:pPr>
            <a:r>
              <a:rPr lang="en-US" sz="2300" dirty="0" smtClean="0"/>
              <a:t>During at least some of the periods of </a:t>
            </a:r>
            <a:r>
              <a:rPr lang="en-US" sz="2300" b="1" dirty="0" smtClean="0"/>
              <a:t>mood elevation at least three</a:t>
            </a:r>
            <a:r>
              <a:rPr lang="en-US" sz="2300" dirty="0" smtClean="0"/>
              <a:t> of the following should be present:</a:t>
            </a:r>
          </a:p>
          <a:p>
            <a:pPr marL="693738" indent="-398463">
              <a:buAutoNum type="arabicParenBoth"/>
            </a:pPr>
            <a:r>
              <a:rPr lang="en-US" sz="2300" dirty="0" smtClean="0"/>
              <a:t>Increased </a:t>
            </a:r>
            <a:r>
              <a:rPr lang="en-US" sz="2300" b="1" dirty="0" smtClean="0"/>
              <a:t>energy or activity</a:t>
            </a:r>
            <a:r>
              <a:rPr lang="en-US" sz="2300" dirty="0" smtClean="0"/>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marL="809625" indent="-514350">
              <a:buFont typeface="Wingdings" pitchFamily="2" charset="2"/>
              <a:buAutoNum type="arabicParenBoth" startAt="2"/>
            </a:pPr>
            <a:r>
              <a:rPr lang="en-US" sz="2200" dirty="0" smtClean="0"/>
              <a:t>Decreased need for </a:t>
            </a:r>
            <a:r>
              <a:rPr lang="en-US" sz="2200" b="1" dirty="0" smtClean="0"/>
              <a:t>sleep</a:t>
            </a:r>
            <a:r>
              <a:rPr lang="en-US" sz="2200" dirty="0" smtClean="0"/>
              <a:t>;</a:t>
            </a:r>
          </a:p>
          <a:p>
            <a:pPr marL="809625" indent="-514350">
              <a:buFont typeface="Wingdings" pitchFamily="2" charset="2"/>
              <a:buAutoNum type="arabicParenBoth" startAt="2"/>
            </a:pPr>
            <a:r>
              <a:rPr lang="en-US" sz="2200" dirty="0" smtClean="0"/>
              <a:t>Inflated </a:t>
            </a:r>
            <a:r>
              <a:rPr lang="en-US" sz="2200" b="1" dirty="0" smtClean="0"/>
              <a:t>self esteem</a:t>
            </a:r>
            <a:r>
              <a:rPr lang="en-US" sz="2200" dirty="0" smtClean="0"/>
              <a:t>;</a:t>
            </a:r>
          </a:p>
          <a:p>
            <a:pPr marL="809625" indent="-514350">
              <a:buFont typeface="Wingdings" pitchFamily="2" charset="2"/>
              <a:buAutoNum type="arabicParenBoth" startAt="2"/>
            </a:pPr>
            <a:r>
              <a:rPr lang="en-US" sz="2200" dirty="0" smtClean="0"/>
              <a:t>Sharpened or unusually creative </a:t>
            </a:r>
            <a:r>
              <a:rPr lang="en-US" sz="2200" b="1" dirty="0" smtClean="0"/>
              <a:t>thinking</a:t>
            </a:r>
            <a:r>
              <a:rPr lang="en-US" sz="2200" dirty="0" smtClean="0"/>
              <a:t>;</a:t>
            </a:r>
          </a:p>
          <a:p>
            <a:pPr marL="809625" indent="-514350">
              <a:buFont typeface="Wingdings" pitchFamily="2" charset="2"/>
              <a:buAutoNum type="arabicParenBoth" startAt="2"/>
            </a:pPr>
            <a:r>
              <a:rPr lang="en-US" sz="2200" dirty="0" smtClean="0"/>
              <a:t>More </a:t>
            </a:r>
            <a:r>
              <a:rPr lang="en-US" sz="2200" b="1" dirty="0" smtClean="0"/>
              <a:t>gregarious</a:t>
            </a:r>
            <a:r>
              <a:rPr lang="en-US" sz="2200" dirty="0" smtClean="0"/>
              <a:t> than normal;</a:t>
            </a:r>
          </a:p>
          <a:p>
            <a:pPr marL="809625" indent="-514350">
              <a:buFont typeface="Wingdings" pitchFamily="2" charset="2"/>
              <a:buAutoNum type="arabicParenBoth" startAt="2"/>
            </a:pPr>
            <a:r>
              <a:rPr lang="en-US" sz="2200" dirty="0" smtClean="0"/>
              <a:t>More </a:t>
            </a:r>
            <a:r>
              <a:rPr lang="en-US" sz="2200" b="1" dirty="0" smtClean="0"/>
              <a:t>talkative</a:t>
            </a:r>
            <a:r>
              <a:rPr lang="en-US" sz="2200" dirty="0" smtClean="0"/>
              <a:t> or witty than normal;</a:t>
            </a:r>
          </a:p>
          <a:p>
            <a:pPr marL="809625" indent="-514350">
              <a:buFont typeface="Wingdings" pitchFamily="2" charset="2"/>
              <a:buAutoNum type="arabicParenBoth" startAt="2"/>
            </a:pPr>
            <a:r>
              <a:rPr lang="en-US" sz="2200" dirty="0" smtClean="0"/>
              <a:t>Increased interest and involvement in </a:t>
            </a:r>
            <a:r>
              <a:rPr lang="en-US" sz="2200" b="1" dirty="0" smtClean="0"/>
              <a:t>sexual and other pleasurable activities</a:t>
            </a:r>
            <a:r>
              <a:rPr lang="en-US" sz="2200" dirty="0" smtClean="0"/>
              <a:t>;</a:t>
            </a:r>
          </a:p>
          <a:p>
            <a:pPr marL="809625" indent="-514350">
              <a:buFont typeface="Wingdings" pitchFamily="2" charset="2"/>
              <a:buAutoNum type="arabicParenBoth" startAt="2"/>
            </a:pPr>
            <a:r>
              <a:rPr lang="en-US" sz="2200" b="1" dirty="0" smtClean="0"/>
              <a:t>Over-optimism</a:t>
            </a:r>
            <a:r>
              <a:rPr lang="en-US" sz="2200" dirty="0" smtClean="0"/>
              <a:t> or exaggeration of </a:t>
            </a:r>
            <a:r>
              <a:rPr lang="en-US" sz="2200" b="1" dirty="0" smtClean="0"/>
              <a:t>past</a:t>
            </a:r>
            <a:r>
              <a:rPr lang="en-US" sz="2200" dirty="0" smtClean="0"/>
              <a:t> achievements.</a:t>
            </a:r>
          </a:p>
          <a:p>
            <a:pPr>
              <a:buNone/>
            </a:pPr>
            <a:endParaRPr lang="en-US" sz="2200" dirty="0" smtClean="0"/>
          </a:p>
          <a:p>
            <a:r>
              <a:rPr lang="en-US" sz="2200" dirty="0" smtClean="0"/>
              <a:t>Note: If desired, specify whether onset is early (in late teenage or the twenties) or late (usually between age 30 to 50 subsequent to an affective episode).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Epidemiology</a:t>
            </a:r>
            <a:endParaRPr lang="en-US" dirty="0"/>
          </a:p>
        </p:txBody>
      </p:sp>
      <p:sp>
        <p:nvSpPr>
          <p:cNvPr id="3" name="Content Placeholder 2"/>
          <p:cNvSpPr>
            <a:spLocks noGrp="1"/>
          </p:cNvSpPr>
          <p:nvPr>
            <p:ph idx="1"/>
          </p:nvPr>
        </p:nvSpPr>
        <p:spPr/>
        <p:txBody>
          <a:bodyPr>
            <a:noAutofit/>
          </a:bodyPr>
          <a:lstStyle/>
          <a:p>
            <a:r>
              <a:rPr lang="en-US" sz="2700" dirty="0" smtClean="0"/>
              <a:t>3-5% of all psychiatric outpatients</a:t>
            </a:r>
          </a:p>
          <a:p>
            <a:r>
              <a:rPr lang="en-US" sz="2700" dirty="0" smtClean="0"/>
              <a:t>Lifetime prevalence: 1%</a:t>
            </a:r>
          </a:p>
          <a:p>
            <a:r>
              <a:rPr lang="en-US" sz="2700" dirty="0" smtClean="0"/>
              <a:t>10% of outpatients and 20% of inpatients with borderline personality disorder have a coexisting diagnosis of </a:t>
            </a:r>
            <a:r>
              <a:rPr lang="en-US" sz="2700" dirty="0" err="1" smtClean="0"/>
              <a:t>cyclothymic</a:t>
            </a:r>
            <a:r>
              <a:rPr lang="en-US" sz="2700" dirty="0" smtClean="0"/>
              <a:t> disorder</a:t>
            </a:r>
          </a:p>
          <a:p>
            <a:r>
              <a:rPr lang="en-US" sz="2700" dirty="0" smtClean="0"/>
              <a:t>Female-to-male ratio 3:2</a:t>
            </a:r>
          </a:p>
          <a:p>
            <a:r>
              <a:rPr lang="en-US" sz="2700" dirty="0" smtClean="0"/>
              <a:t>Onset: 15-25 </a:t>
            </a:r>
            <a:r>
              <a:rPr lang="en-US" sz="2700" dirty="0" err="1" smtClean="0"/>
              <a:t>yo</a:t>
            </a:r>
            <a:endParaRPr lang="en-US" sz="2700" dirty="0" smtClean="0"/>
          </a:p>
          <a:p>
            <a:r>
              <a:rPr lang="en-US" sz="2700" dirty="0" smtClean="0"/>
              <a:t>Families of persons with </a:t>
            </a:r>
            <a:r>
              <a:rPr lang="en-US" sz="2700" dirty="0" err="1" smtClean="0"/>
              <a:t>cyclothymic</a:t>
            </a:r>
            <a:r>
              <a:rPr lang="en-US" sz="2700" dirty="0" smtClean="0"/>
              <a:t> disorder often contain members with substance-related disorder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Etiology</a:t>
            </a:r>
            <a:endParaRPr lang="en-US" dirty="0"/>
          </a:p>
        </p:txBody>
      </p:sp>
      <p:sp>
        <p:nvSpPr>
          <p:cNvPr id="3" name="Content Placeholder 2"/>
          <p:cNvSpPr>
            <a:spLocks noGrp="1"/>
          </p:cNvSpPr>
          <p:nvPr>
            <p:ph idx="1"/>
          </p:nvPr>
        </p:nvSpPr>
        <p:spPr/>
        <p:txBody>
          <a:bodyPr>
            <a:noAutofit/>
          </a:bodyPr>
          <a:lstStyle/>
          <a:p>
            <a:r>
              <a:rPr lang="en-US" sz="2800" dirty="0" smtClean="0"/>
              <a:t>About 30% of all patients have family histories for bipolar I disorder. Vice versa.</a:t>
            </a:r>
          </a:p>
          <a:p>
            <a:r>
              <a:rPr lang="en-US" sz="2800" dirty="0" smtClean="0"/>
              <a:t>Prevalence is higher in relatives of patients with bipolar I disorder compared to relatives of patients with other mental disorder</a:t>
            </a:r>
          </a:p>
          <a:p>
            <a:r>
              <a:rPr lang="en-US" sz="2800" dirty="0" smtClean="0"/>
              <a:t>One third subsequently have major mood disorders</a:t>
            </a:r>
          </a:p>
          <a:p>
            <a:r>
              <a:rPr lang="en-US" sz="2800" dirty="0" smtClean="0"/>
              <a:t>Sensitive to antidepressant-induced hypomania</a:t>
            </a:r>
          </a:p>
          <a:p>
            <a:r>
              <a:rPr lang="en-US" sz="2800" dirty="0" smtClean="0"/>
              <a:t>60% respond to lithium</a:t>
            </a:r>
          </a:p>
          <a:p>
            <a:r>
              <a:rPr lang="en-US" sz="2800" dirty="0" smtClean="0"/>
              <a:t>Mild or attenuated form of bipolar II disorder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DSM 5</a:t>
            </a:r>
            <a:endParaRPr lang="en-US" dirty="0"/>
          </a:p>
        </p:txBody>
      </p:sp>
      <p:sp>
        <p:nvSpPr>
          <p:cNvPr id="3" name="Content Placeholder 2"/>
          <p:cNvSpPr>
            <a:spLocks noGrp="1"/>
          </p:cNvSpPr>
          <p:nvPr>
            <p:ph idx="1"/>
          </p:nvPr>
        </p:nvSpPr>
        <p:spPr/>
        <p:txBody>
          <a:bodyPr>
            <a:normAutofit fontScale="92500"/>
          </a:bodyPr>
          <a:lstStyle/>
          <a:p>
            <a:r>
              <a:rPr lang="en-US" dirty="0" smtClean="0"/>
              <a:t>Bipolar and related disorder</a:t>
            </a:r>
          </a:p>
          <a:p>
            <a:pPr marL="693738" indent="-339725"/>
            <a:r>
              <a:rPr lang="en-US" dirty="0" smtClean="0"/>
              <a:t>Bipolar I </a:t>
            </a:r>
            <a:r>
              <a:rPr lang="en-US" dirty="0" smtClean="0"/>
              <a:t>Disorder</a:t>
            </a:r>
            <a:endParaRPr lang="en-US" b="1" dirty="0" smtClean="0"/>
          </a:p>
          <a:p>
            <a:pPr marL="693738" indent="-339725"/>
            <a:r>
              <a:rPr lang="en-US" dirty="0" smtClean="0"/>
              <a:t>Bipolar </a:t>
            </a:r>
            <a:r>
              <a:rPr lang="en-US" dirty="0" smtClean="0"/>
              <a:t>II </a:t>
            </a:r>
            <a:r>
              <a:rPr lang="en-US" dirty="0" smtClean="0"/>
              <a:t>Disorder</a:t>
            </a:r>
            <a:endParaRPr lang="en-US" b="1" dirty="0" smtClean="0"/>
          </a:p>
          <a:p>
            <a:pPr marL="693738" indent="-339725"/>
            <a:r>
              <a:rPr lang="en-US" b="1" dirty="0" smtClean="0"/>
              <a:t>301.13 </a:t>
            </a:r>
            <a:r>
              <a:rPr lang="en-US" b="1" dirty="0" smtClean="0"/>
              <a:t>(F34.0</a:t>
            </a:r>
            <a:r>
              <a:rPr lang="en-US" b="1" dirty="0" smtClean="0"/>
              <a:t>) </a:t>
            </a:r>
            <a:r>
              <a:rPr lang="en-US" dirty="0" err="1" smtClean="0"/>
              <a:t>Cyclothymic</a:t>
            </a:r>
            <a:r>
              <a:rPr lang="en-US" dirty="0" smtClean="0"/>
              <a:t> Disorder</a:t>
            </a:r>
          </a:p>
          <a:p>
            <a:pPr marL="693738" indent="-339725"/>
            <a:r>
              <a:rPr lang="en-US" dirty="0" smtClean="0"/>
              <a:t>Bipolar </a:t>
            </a:r>
            <a:r>
              <a:rPr lang="en-US" dirty="0" smtClean="0"/>
              <a:t>and Related Disorder Due to Another Medical </a:t>
            </a:r>
            <a:r>
              <a:rPr lang="en-US" dirty="0" smtClean="0"/>
              <a:t>Condition</a:t>
            </a:r>
          </a:p>
          <a:p>
            <a:pPr marL="693738" indent="-339725"/>
            <a:r>
              <a:rPr lang="en-US" dirty="0" smtClean="0"/>
              <a:t>Other </a:t>
            </a:r>
            <a:r>
              <a:rPr lang="en-US" dirty="0" smtClean="0"/>
              <a:t>Specified Bipolar and Related </a:t>
            </a:r>
            <a:r>
              <a:rPr lang="en-US" dirty="0" smtClean="0"/>
              <a:t>Disorder</a:t>
            </a:r>
          </a:p>
          <a:p>
            <a:pPr marL="693738" indent="-339725"/>
            <a:r>
              <a:rPr lang="en-US" dirty="0" smtClean="0"/>
              <a:t>Unspecified </a:t>
            </a:r>
            <a:r>
              <a:rPr lang="en-US" dirty="0" smtClean="0"/>
              <a:t>Bipolar and Related Disorder</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r>
              <a:rPr lang="en-US" sz="2600" dirty="0" smtClean="0"/>
              <a:t>Traumas and fixations during the oral stage</a:t>
            </a:r>
          </a:p>
          <a:p>
            <a:r>
              <a:rPr lang="en-US" sz="2600" dirty="0" smtClean="0"/>
              <a:t>The ego's attempt to overcome a harsh and punitive superego</a:t>
            </a:r>
          </a:p>
          <a:p>
            <a:r>
              <a:rPr lang="en-US" sz="2600" dirty="0" smtClean="0"/>
              <a:t>Major defense mechanism: denial</a:t>
            </a:r>
          </a:p>
          <a:p>
            <a:r>
              <a:rPr lang="en-US" sz="2600" dirty="0" smtClean="0"/>
              <a:t>Defending oneself against underlying depressive themes with euphoric or </a:t>
            </a:r>
            <a:r>
              <a:rPr lang="en-US" sz="2600" dirty="0" err="1" smtClean="0"/>
              <a:t>hypomanic</a:t>
            </a:r>
            <a:r>
              <a:rPr lang="en-US" sz="2600" dirty="0" smtClean="0"/>
              <a:t> periods</a:t>
            </a:r>
          </a:p>
          <a:p>
            <a:r>
              <a:rPr lang="en-US" sz="2600" dirty="0" smtClean="0"/>
              <a:t>Frequently triggered by a profound interpersonal loss</a:t>
            </a:r>
          </a:p>
          <a:p>
            <a:r>
              <a:rPr lang="en-US" sz="2600" dirty="0" smtClean="0"/>
              <a:t>Deny dependence on love objects</a:t>
            </a:r>
          </a:p>
          <a:p>
            <a:r>
              <a:rPr lang="en-US" sz="2600" dirty="0" smtClean="0"/>
              <a:t>Disavowing any aggression or destructiveness that may have contributed to the loss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Differential Diagnosis</a:t>
            </a:r>
            <a:endParaRPr lang="en-US" dirty="0"/>
          </a:p>
        </p:txBody>
      </p:sp>
      <p:sp>
        <p:nvSpPr>
          <p:cNvPr id="3" name="Content Placeholder 2"/>
          <p:cNvSpPr>
            <a:spLocks noGrp="1"/>
          </p:cNvSpPr>
          <p:nvPr>
            <p:ph idx="1"/>
          </p:nvPr>
        </p:nvSpPr>
        <p:spPr/>
        <p:txBody>
          <a:bodyPr>
            <a:noAutofit/>
          </a:bodyPr>
          <a:lstStyle/>
          <a:p>
            <a:endParaRPr lang="en-US" sz="2400" dirty="0" smtClean="0"/>
          </a:p>
        </p:txBody>
      </p:sp>
      <p:graphicFrame>
        <p:nvGraphicFramePr>
          <p:cNvPr id="4" name="Table 3"/>
          <p:cNvGraphicFramePr>
            <a:graphicFrameLocks noGrp="1"/>
          </p:cNvGraphicFramePr>
          <p:nvPr/>
        </p:nvGraphicFramePr>
        <p:xfrm>
          <a:off x="457200" y="1600200"/>
          <a:ext cx="8229600" cy="2564130"/>
        </p:xfrm>
        <a:graphic>
          <a:graphicData uri="http://schemas.openxmlformats.org/drawingml/2006/table">
            <a:tbl>
              <a:tblPr firstRow="1" bandRow="1">
                <a:tableStyleId>{5C22544A-7EE6-4342-B048-85BDC9FD1C3A}</a:tableStyleId>
              </a:tblPr>
              <a:tblGrid>
                <a:gridCol w="4114800"/>
                <a:gridCol w="4114800"/>
              </a:tblGrid>
              <a:tr h="914400">
                <a:tc>
                  <a:txBody>
                    <a:bodyPr/>
                    <a:lstStyle/>
                    <a:p>
                      <a:pPr algn="ctr"/>
                      <a:r>
                        <a:rPr lang="en-US" sz="1800" dirty="0" smtClean="0"/>
                        <a:t>Bipolar and related disorder/depressive disorder due to another medical condition</a:t>
                      </a:r>
                      <a:endParaRPr lang="en-US" sz="1800" dirty="0"/>
                    </a:p>
                  </a:txBody>
                  <a:tcPr anchor="ctr"/>
                </a:tc>
                <a:tc>
                  <a:txBody>
                    <a:bodyPr/>
                    <a:lstStyle/>
                    <a:p>
                      <a:pPr algn="ctr"/>
                      <a:r>
                        <a:rPr lang="en-US" sz="1800" dirty="0" err="1" smtClean="0"/>
                        <a:t>Cyclothimic</a:t>
                      </a:r>
                      <a:r>
                        <a:rPr lang="en-US" sz="1800" dirty="0" smtClean="0"/>
                        <a:t> disorder</a:t>
                      </a:r>
                      <a:endParaRPr lang="en-US" sz="1800" dirty="0"/>
                    </a:p>
                  </a:txBody>
                  <a:tcPr anchor="ctr"/>
                </a:tc>
              </a:tr>
              <a:tr h="914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Physiological effect of a specific, usually chronic medical condition (e.g., hyperthyroidism)</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 mood symptoms</a:t>
                      </a:r>
                      <a:r>
                        <a:rPr lang="en-US" sz="1800" baseline="0" dirty="0" smtClean="0"/>
                        <a:t> are </a:t>
                      </a:r>
                      <a:r>
                        <a:rPr lang="en-US" sz="1800" dirty="0" smtClean="0"/>
                        <a:t>the consequence of having a chronic medical condition</a:t>
                      </a:r>
                    </a:p>
                  </a:txBody>
                  <a:tcPr/>
                </a:tc>
              </a:tr>
              <a:tr h="7353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Based on the history, physical examination, or laboratory findings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There is no etiological relationship</a:t>
                      </a:r>
                    </a:p>
                  </a:txBody>
                  <a:tcPr/>
                </a:tc>
              </a:tr>
            </a:tbl>
          </a:graphicData>
        </a:graphic>
      </p:graphicFrame>
      <p:graphicFrame>
        <p:nvGraphicFramePr>
          <p:cNvPr id="6" name="Table 5"/>
          <p:cNvGraphicFramePr>
            <a:graphicFrameLocks noGrp="1"/>
          </p:cNvGraphicFramePr>
          <p:nvPr/>
        </p:nvGraphicFramePr>
        <p:xfrm>
          <a:off x="457200" y="4191000"/>
          <a:ext cx="8229600" cy="19253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Bipolar I disorder, with rapid cycling, and bipolar II disorder, with rapid cycling</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err="1" smtClean="0"/>
                        <a:t>Cyclothimic</a:t>
                      </a:r>
                      <a:r>
                        <a:rPr lang="en-US" sz="1800" dirty="0" smtClean="0"/>
                        <a:t> disorder</a:t>
                      </a:r>
                    </a:p>
                  </a:txBody>
                  <a:tcPr anchor="ctr"/>
                </a:tc>
              </a:tr>
              <a:tr h="370840">
                <a:tc>
                  <a:txBody>
                    <a:bodyPr/>
                    <a:lstStyle/>
                    <a:p>
                      <a:r>
                        <a:rPr lang="en-US" dirty="0" smtClean="0"/>
                        <a:t>frequent marked shifts in mood</a:t>
                      </a:r>
                      <a:endParaRPr lang="en-US" dirty="0"/>
                    </a:p>
                  </a:txBody>
                  <a:tcPr/>
                </a:tc>
                <a:tc>
                  <a:txBody>
                    <a:bodyPr/>
                    <a:lstStyle/>
                    <a:p>
                      <a:r>
                        <a:rPr lang="en-US" dirty="0" smtClean="0"/>
                        <a:t>frequent marked shifts in mood</a:t>
                      </a:r>
                      <a:endParaRPr lang="en-US" dirty="0"/>
                    </a:p>
                  </a:txBody>
                  <a:tcPr/>
                </a:tc>
              </a:tr>
              <a:tr h="370840">
                <a:tc>
                  <a:txBody>
                    <a:bodyPr/>
                    <a:lstStyle/>
                    <a:p>
                      <a:r>
                        <a:rPr lang="en-US" dirty="0" smtClean="0"/>
                        <a:t>requires that full mood episodes be present</a:t>
                      </a:r>
                      <a:endParaRPr lang="en-US" dirty="0"/>
                    </a:p>
                  </a:txBody>
                  <a:tcPr/>
                </a:tc>
                <a:tc>
                  <a:txBody>
                    <a:bodyPr/>
                    <a:lstStyle/>
                    <a:p>
                      <a:r>
                        <a:rPr lang="en-US" dirty="0" smtClean="0"/>
                        <a:t>the criteria for a major depressive, manic, or </a:t>
                      </a:r>
                      <a:r>
                        <a:rPr lang="en-US" dirty="0" err="1" smtClean="0"/>
                        <a:t>hypomanic</a:t>
                      </a:r>
                      <a:r>
                        <a:rPr lang="en-US" dirty="0" smtClean="0"/>
                        <a:t> episode has never been met</a:t>
                      </a:r>
                      <a:endParaRPr lang="en-US"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3000" dirty="0"/>
              <a:t>There is </a:t>
            </a:r>
            <a:r>
              <a:rPr lang="en-US" sz="3000" dirty="0" smtClean="0"/>
              <a:t>a 15</a:t>
            </a:r>
            <a:r>
              <a:rPr lang="en-US" sz="3000" dirty="0"/>
              <a:t>%-50% risk that an individual with </a:t>
            </a:r>
            <a:r>
              <a:rPr lang="en-US" sz="3000" dirty="0" err="1"/>
              <a:t>cyclothymic</a:t>
            </a:r>
            <a:r>
              <a:rPr lang="en-US" sz="3000" dirty="0"/>
              <a:t> disorder will subsequently develop </a:t>
            </a:r>
            <a:r>
              <a:rPr lang="en-US" sz="3000" dirty="0" smtClean="0"/>
              <a:t>bipolar I </a:t>
            </a:r>
            <a:r>
              <a:rPr lang="en-US" sz="3000" dirty="0"/>
              <a:t>disorder or bipolar II disorder</a:t>
            </a:r>
            <a:r>
              <a:rPr lang="en-US" sz="3000" dirty="0" smtClean="0"/>
              <a:t>.</a:t>
            </a:r>
          </a:p>
          <a:p>
            <a:r>
              <a:rPr lang="en-US" sz="3000" dirty="0"/>
              <a:t>Major depressive disorder, bipolar I disorder, and bipolar </a:t>
            </a:r>
            <a:r>
              <a:rPr lang="en-US" sz="3000" dirty="0" smtClean="0"/>
              <a:t>II disorder </a:t>
            </a:r>
            <a:r>
              <a:rPr lang="en-US" sz="3000" dirty="0"/>
              <a:t>are more common among first-degree biological relatives of individuals with </a:t>
            </a:r>
            <a:r>
              <a:rPr lang="en-US" sz="3000" dirty="0" err="1" smtClean="0"/>
              <a:t>cyclothymic</a:t>
            </a:r>
            <a:r>
              <a:rPr lang="en-US" sz="3000" dirty="0" smtClean="0"/>
              <a:t> disorder.</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7" name="Content Placeholder 6"/>
          <p:cNvGraphicFramePr>
            <a:graphicFrameLocks noGrp="1"/>
          </p:cNvGraphicFramePr>
          <p:nvPr>
            <p:ph idx="1"/>
          </p:nvPr>
        </p:nvGraphicFramePr>
        <p:xfrm>
          <a:off x="457200" y="47244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Borderline personality disorder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err="1" smtClean="0"/>
                        <a:t>Cyclothimic</a:t>
                      </a:r>
                      <a:r>
                        <a:rPr lang="en-US" sz="1800" dirty="0" smtClean="0"/>
                        <a:t> disorder</a:t>
                      </a:r>
                    </a:p>
                  </a:txBody>
                  <a:tcPr/>
                </a:tc>
              </a:tr>
              <a:tr h="370840">
                <a:tc>
                  <a:txBody>
                    <a:bodyPr/>
                    <a:lstStyle/>
                    <a:p>
                      <a:r>
                        <a:rPr lang="en-US" dirty="0" smtClean="0"/>
                        <a:t>marked shifts in mood</a:t>
                      </a:r>
                      <a:endParaRPr lang="en-US" dirty="0"/>
                    </a:p>
                  </a:txBody>
                  <a:tcPr/>
                </a:tc>
                <a:tc>
                  <a:txBody>
                    <a:bodyPr/>
                    <a:lstStyle/>
                    <a:p>
                      <a:r>
                        <a:rPr lang="en-US" dirty="0" smtClean="0"/>
                        <a:t>marked shifts in mood</a:t>
                      </a:r>
                      <a:endParaRPr lang="en-US" dirty="0"/>
                    </a:p>
                  </a:txBody>
                  <a:tcPr/>
                </a:tc>
              </a:tr>
              <a:tr h="370840">
                <a:tc gridSpan="2">
                  <a:txBody>
                    <a:bodyPr/>
                    <a:lstStyle/>
                    <a:p>
                      <a:pPr algn="ctr"/>
                      <a:r>
                        <a:rPr lang="en-US" dirty="0" smtClean="0"/>
                        <a:t>may</a:t>
                      </a:r>
                      <a:r>
                        <a:rPr lang="en-US" baseline="0" dirty="0" smtClean="0"/>
                        <a:t> be diagnosed with both</a:t>
                      </a:r>
                      <a:endParaRPr lang="en-US" dirty="0"/>
                    </a:p>
                  </a:txBody>
                  <a:tcPr/>
                </a:tc>
                <a:tc hMerge="1">
                  <a:txBody>
                    <a:bodyPr/>
                    <a:lstStyle/>
                    <a:p>
                      <a:endParaRPr lang="en-US" dirty="0"/>
                    </a:p>
                  </a:txBody>
                  <a:tcPr/>
                </a:tc>
              </a:tr>
            </a:tbl>
          </a:graphicData>
        </a:graphic>
      </p:graphicFrame>
      <p:graphicFrame>
        <p:nvGraphicFramePr>
          <p:cNvPr id="8" name="Table 7"/>
          <p:cNvGraphicFramePr>
            <a:graphicFrameLocks noGrp="1"/>
          </p:cNvGraphicFramePr>
          <p:nvPr/>
        </p:nvGraphicFramePr>
        <p:xfrm>
          <a:off x="457200" y="1752600"/>
          <a:ext cx="8229600" cy="2913380"/>
        </p:xfrm>
        <a:graphic>
          <a:graphicData uri="http://schemas.openxmlformats.org/drawingml/2006/table">
            <a:tbl>
              <a:tblPr firstRow="1" bandRow="1">
                <a:tableStyleId>{5C22544A-7EE6-4342-B048-85BDC9FD1C3A}</a:tableStyleId>
              </a:tblPr>
              <a:tblGrid>
                <a:gridCol w="4114800"/>
                <a:gridCol w="4114800"/>
              </a:tblGrid>
              <a:tr h="1219200">
                <a:tc>
                  <a:txBody>
                    <a:bodyPr/>
                    <a:lstStyle/>
                    <a:p>
                      <a:pPr algn="ctr"/>
                      <a:r>
                        <a:rPr lang="en-US" sz="1800" dirty="0" smtClean="0"/>
                        <a:t>Substance/medication-induced bipolar and related disorder and substance/medication- induced depressive disorder</a:t>
                      </a:r>
                      <a:endParaRPr lang="en-US" sz="1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err="1" smtClean="0"/>
                        <a:t>Cyclothimic</a:t>
                      </a:r>
                      <a:r>
                        <a:rPr lang="en-US" sz="1800" dirty="0" smtClean="0"/>
                        <a:t> disorder</a:t>
                      </a:r>
                    </a:p>
                  </a:txBody>
                  <a:tcPr anchor="ctr"/>
                </a:tc>
              </a:tr>
              <a:tr h="3898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etiologically related</a:t>
                      </a:r>
                    </a:p>
                  </a:txBody>
                  <a:tcPr/>
                </a:tc>
                <a:tc>
                  <a:txBody>
                    <a:bodyPr/>
                    <a:lstStyle/>
                    <a:p>
                      <a:r>
                        <a:rPr lang="en-US" sz="1800" dirty="0" smtClean="0"/>
                        <a:t>no</a:t>
                      </a:r>
                      <a:r>
                        <a:rPr lang="en-US" sz="1800" baseline="0" dirty="0" smtClean="0"/>
                        <a:t> etiological relationship</a:t>
                      </a:r>
                      <a:endParaRPr lang="en-US" sz="1800" dirty="0"/>
                    </a:p>
                  </a:txBody>
                  <a:tcPr/>
                </a:tc>
              </a:tr>
              <a:tr h="3898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especially stimulants</a:t>
                      </a:r>
                    </a:p>
                  </a:txBody>
                  <a:tcPr/>
                </a:tc>
                <a:tc>
                  <a:txBody>
                    <a:bodyPr/>
                    <a:lstStyle/>
                    <a:p>
                      <a:endParaRPr lang="en-US" sz="1800" dirty="0"/>
                    </a:p>
                  </a:txBody>
                  <a:tcPr/>
                </a:tc>
              </a:tr>
              <a:tr h="8204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 frequent</a:t>
                      </a:r>
                      <a:r>
                        <a:rPr lang="en-US" sz="1800" baseline="0" dirty="0" smtClean="0"/>
                        <a:t> </a:t>
                      </a:r>
                      <a:r>
                        <a:rPr lang="en-US" sz="1800" dirty="0" smtClean="0"/>
                        <a:t>mood swings resolve following cessation of</a:t>
                      </a:r>
                      <a:r>
                        <a:rPr lang="en-US" sz="1800" baseline="0" dirty="0" smtClean="0"/>
                        <a:t> </a:t>
                      </a:r>
                      <a:r>
                        <a:rPr lang="en-US" sz="1800" dirty="0" smtClean="0"/>
                        <a:t>substance</a:t>
                      </a:r>
                      <a:r>
                        <a:rPr lang="en-US" sz="1800" baseline="0" dirty="0" smtClean="0"/>
                        <a:t> or </a:t>
                      </a:r>
                      <a:r>
                        <a:rPr lang="en-US" sz="1800" dirty="0" smtClean="0"/>
                        <a:t>medication use</a:t>
                      </a:r>
                    </a:p>
                  </a:txBody>
                  <a:tcPr/>
                </a:tc>
                <a:tc>
                  <a:txBody>
                    <a:bodyPr/>
                    <a:lstStyle/>
                    <a:p>
                      <a:r>
                        <a:rPr lang="en-US" sz="1800" dirty="0" smtClean="0"/>
                        <a:t>no difference</a:t>
                      </a:r>
                      <a:endParaRPr lang="en-US" sz="1800"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Comorbidity</a:t>
            </a:r>
            <a:endParaRPr lang="en-US" dirty="0"/>
          </a:p>
        </p:txBody>
      </p:sp>
      <p:sp>
        <p:nvSpPr>
          <p:cNvPr id="3" name="Content Placeholder 2"/>
          <p:cNvSpPr>
            <a:spLocks noGrp="1"/>
          </p:cNvSpPr>
          <p:nvPr>
            <p:ph idx="1"/>
          </p:nvPr>
        </p:nvSpPr>
        <p:spPr/>
        <p:txBody>
          <a:bodyPr>
            <a:normAutofit/>
          </a:bodyPr>
          <a:lstStyle/>
          <a:p>
            <a:r>
              <a:rPr lang="en-US" sz="3000" dirty="0" smtClean="0"/>
              <a:t>Substance-related disorders</a:t>
            </a:r>
          </a:p>
          <a:p>
            <a:r>
              <a:rPr lang="en-US" sz="3000" dirty="0" smtClean="0"/>
              <a:t>Sleep disorders (i.e., difficulties in initiating and maintaining sleep)</a:t>
            </a:r>
          </a:p>
          <a:p>
            <a:r>
              <a:rPr lang="en-US" sz="3000" dirty="0" smtClean="0"/>
              <a:t>Attention-deficit/hyperactivity disorder.</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Treatment</a:t>
            </a:r>
            <a:endParaRPr lang="en-US" dirty="0"/>
          </a:p>
        </p:txBody>
      </p:sp>
      <p:sp>
        <p:nvSpPr>
          <p:cNvPr id="3" name="Content Placeholder 2"/>
          <p:cNvSpPr>
            <a:spLocks noGrp="1"/>
          </p:cNvSpPr>
          <p:nvPr>
            <p:ph idx="1"/>
          </p:nvPr>
        </p:nvSpPr>
        <p:spPr/>
        <p:txBody>
          <a:bodyPr>
            <a:noAutofit/>
          </a:bodyPr>
          <a:lstStyle/>
          <a:p>
            <a:r>
              <a:rPr lang="en-US" sz="3100" dirty="0" smtClean="0"/>
              <a:t>Mood stabilizers and </a:t>
            </a:r>
            <a:r>
              <a:rPr lang="en-US" sz="3100" dirty="0" err="1" smtClean="0"/>
              <a:t>antimanic</a:t>
            </a:r>
            <a:r>
              <a:rPr lang="en-US" sz="3100" dirty="0" smtClean="0"/>
              <a:t> drugs are the first line treatment</a:t>
            </a:r>
          </a:p>
          <a:p>
            <a:r>
              <a:rPr lang="en-US" sz="3100" dirty="0" smtClean="0"/>
              <a:t>Lithium, </a:t>
            </a:r>
            <a:r>
              <a:rPr lang="en-US" sz="3100" dirty="0" err="1" smtClean="0"/>
              <a:t>carbamazepine</a:t>
            </a:r>
            <a:r>
              <a:rPr lang="en-US" sz="3100" dirty="0" smtClean="0"/>
              <a:t> and </a:t>
            </a:r>
            <a:r>
              <a:rPr lang="en-US" sz="3100" dirty="0" err="1" smtClean="0"/>
              <a:t>valproate</a:t>
            </a:r>
            <a:r>
              <a:rPr lang="en-US" sz="3100" dirty="0" smtClean="0"/>
              <a:t> are reported to be effective</a:t>
            </a:r>
          </a:p>
          <a:p>
            <a:r>
              <a:rPr lang="en-US" sz="3100" dirty="0" smtClean="0"/>
              <a:t>Dosages and plasma concentrations are the same as those in bipolar I disorder</a:t>
            </a:r>
          </a:p>
          <a:p>
            <a:r>
              <a:rPr lang="en-US" sz="3100" dirty="0" smtClean="0"/>
              <a:t>40 to 50% who are treated with antidepressants experience episodes of hypomania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Increasing patients' awareness of their condition</a:t>
            </a:r>
          </a:p>
          <a:p>
            <a:r>
              <a:rPr lang="en-US" dirty="0" smtClean="0"/>
              <a:t>Develop coping mechanisms</a:t>
            </a:r>
          </a:p>
          <a:p>
            <a:r>
              <a:rPr lang="en-US" dirty="0" smtClean="0"/>
              <a:t>Often require lifelong treatment</a:t>
            </a:r>
          </a:p>
          <a:p>
            <a:r>
              <a:rPr lang="en-US" dirty="0" smtClean="0"/>
              <a:t>Family and group therapies may be supportive or educational</a:t>
            </a:r>
          </a:p>
          <a:p>
            <a:r>
              <a:rPr lang="en-US" dirty="0" smtClean="0"/>
              <a:t>To evaluate mood swings, and to prevent full-blown manic attacks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Thank You</a:t>
            </a:r>
            <a:endParaRPr lang="en-US" dirty="0"/>
          </a:p>
        </p:txBody>
      </p:sp>
      <p:sp>
        <p:nvSpPr>
          <p:cNvPr id="7" name="Subtitle 6"/>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DSM-5 </a:t>
            </a:r>
            <a:r>
              <a:rPr lang="en-US" dirty="0" err="1" smtClean="0"/>
              <a:t>Cyclothimic</a:t>
            </a:r>
            <a:r>
              <a:rPr lang="en-US" dirty="0" smtClean="0"/>
              <a:t> 301.13 (F34.0)</a:t>
            </a:r>
            <a:endParaRPr lang="en-US" dirty="0"/>
          </a:p>
        </p:txBody>
      </p:sp>
      <p:sp>
        <p:nvSpPr>
          <p:cNvPr id="3" name="Content Placeholder 2"/>
          <p:cNvSpPr>
            <a:spLocks noGrp="1"/>
          </p:cNvSpPr>
          <p:nvPr>
            <p:ph idx="1"/>
          </p:nvPr>
        </p:nvSpPr>
        <p:spPr/>
        <p:txBody>
          <a:bodyPr>
            <a:noAutofit/>
          </a:bodyPr>
          <a:lstStyle/>
          <a:p>
            <a:pPr marL="457200" indent="-457200">
              <a:buAutoNum type="alphaUcPeriod"/>
            </a:pPr>
            <a:r>
              <a:rPr lang="en-US" sz="2300" dirty="0" smtClean="0"/>
              <a:t>For </a:t>
            </a:r>
            <a:r>
              <a:rPr lang="en-US" sz="2300" dirty="0"/>
              <a:t>at least </a:t>
            </a:r>
            <a:r>
              <a:rPr lang="en-US" sz="2300" b="1" dirty="0"/>
              <a:t>2 years </a:t>
            </a:r>
            <a:r>
              <a:rPr lang="en-US" sz="2300" dirty="0"/>
              <a:t>(at least 1 year in children and adolescents) there have been </a:t>
            </a:r>
            <a:r>
              <a:rPr lang="en-US" sz="2300" dirty="0" smtClean="0"/>
              <a:t>numerous periods </a:t>
            </a:r>
            <a:r>
              <a:rPr lang="en-US" sz="2300" dirty="0"/>
              <a:t>with </a:t>
            </a:r>
            <a:r>
              <a:rPr lang="en-US" sz="2300" b="1" dirty="0" err="1" smtClean="0"/>
              <a:t>hypomanic</a:t>
            </a:r>
            <a:r>
              <a:rPr lang="en-US" sz="2300" b="1" dirty="0" smtClean="0"/>
              <a:t> </a:t>
            </a:r>
            <a:r>
              <a:rPr lang="en-US" sz="2300" b="1" dirty="0"/>
              <a:t>symptoms </a:t>
            </a:r>
            <a:r>
              <a:rPr lang="en-US" sz="2300" dirty="0"/>
              <a:t>that do not meet criteria for a </a:t>
            </a:r>
            <a:r>
              <a:rPr lang="en-US" sz="2300" dirty="0" err="1" smtClean="0"/>
              <a:t>hypomanic</a:t>
            </a:r>
            <a:r>
              <a:rPr lang="en-US" sz="2300" dirty="0" smtClean="0"/>
              <a:t> episode </a:t>
            </a:r>
            <a:r>
              <a:rPr lang="en-US" sz="2300" dirty="0"/>
              <a:t>and numerous periods with </a:t>
            </a:r>
            <a:r>
              <a:rPr lang="en-US" sz="2300" b="1" dirty="0"/>
              <a:t>depressive symptoms </a:t>
            </a:r>
            <a:r>
              <a:rPr lang="en-US" sz="2300" dirty="0"/>
              <a:t>that do not meet criteria </a:t>
            </a:r>
            <a:r>
              <a:rPr lang="en-US" sz="2300" dirty="0" smtClean="0"/>
              <a:t>for a </a:t>
            </a:r>
            <a:r>
              <a:rPr lang="en-US" sz="2300" dirty="0"/>
              <a:t>major depressive </a:t>
            </a:r>
            <a:r>
              <a:rPr lang="en-US" sz="2300" dirty="0" smtClean="0"/>
              <a:t>episode.</a:t>
            </a:r>
          </a:p>
          <a:p>
            <a:pPr marL="457200" indent="-457200">
              <a:buAutoNum type="alphaUcPeriod"/>
            </a:pPr>
            <a:r>
              <a:rPr lang="en-US" sz="2300" dirty="0" smtClean="0"/>
              <a:t>During </a:t>
            </a:r>
            <a:r>
              <a:rPr lang="en-US" sz="2300" dirty="0"/>
              <a:t>the above 2-year period (1 year in children and adolescents), the </a:t>
            </a:r>
            <a:r>
              <a:rPr lang="en-US" sz="2300" dirty="0" err="1" smtClean="0"/>
              <a:t>hypomanic</a:t>
            </a:r>
            <a:r>
              <a:rPr lang="en-US" sz="2300" dirty="0" smtClean="0"/>
              <a:t> and </a:t>
            </a:r>
            <a:r>
              <a:rPr lang="en-US" sz="2300" dirty="0"/>
              <a:t>depressive periods have been present for at least </a:t>
            </a:r>
            <a:r>
              <a:rPr lang="en-US" sz="2300" b="1" dirty="0"/>
              <a:t>half the time </a:t>
            </a:r>
            <a:r>
              <a:rPr lang="en-US" sz="2300" dirty="0"/>
              <a:t>and the </a:t>
            </a:r>
            <a:r>
              <a:rPr lang="en-US" sz="2300" dirty="0" smtClean="0"/>
              <a:t>individual has </a:t>
            </a:r>
            <a:r>
              <a:rPr lang="en-US" sz="2300" dirty="0"/>
              <a:t>not been without the symptoms for </a:t>
            </a:r>
            <a:r>
              <a:rPr lang="en-US" sz="2300" b="1" dirty="0"/>
              <a:t>more than 2 months at a </a:t>
            </a:r>
            <a:r>
              <a:rPr lang="en-US" sz="2300" b="1" dirty="0" smtClean="0"/>
              <a:t>time</a:t>
            </a:r>
            <a:r>
              <a:rPr lang="en-US" sz="2300" dirty="0" smtClean="0"/>
              <a:t>.</a:t>
            </a:r>
          </a:p>
          <a:p>
            <a:pPr marL="457200" indent="-457200">
              <a:buFont typeface="Arial" pitchFamily="34" charset="0"/>
              <a:buAutoNum type="alphaUcPeriod"/>
            </a:pPr>
            <a:r>
              <a:rPr lang="en-US" sz="2300" dirty="0" smtClean="0"/>
              <a:t>Criteria for a major depressive, manic, or </a:t>
            </a:r>
            <a:r>
              <a:rPr lang="en-US" sz="2300" dirty="0" err="1" smtClean="0"/>
              <a:t>hypomanic</a:t>
            </a:r>
            <a:r>
              <a:rPr lang="en-US" sz="2300" dirty="0" smtClean="0"/>
              <a:t> episode have </a:t>
            </a:r>
            <a:r>
              <a:rPr lang="en-US" sz="2300" b="1" dirty="0" smtClean="0"/>
              <a:t>never been met</a:t>
            </a:r>
            <a:r>
              <a:rPr lang="en-US" sz="2300" dirty="0" smtClean="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marL="514350" indent="-514350">
              <a:buFont typeface="+mj-lt"/>
              <a:buAutoNum type="alphaUcPeriod" startAt="4"/>
            </a:pPr>
            <a:r>
              <a:rPr lang="en-US" sz="2400" dirty="0" smtClean="0"/>
              <a:t>The symptoms in Criterion A are not better explained by schizoaffective disorder, schizophrenia, </a:t>
            </a:r>
            <a:r>
              <a:rPr lang="en-US" sz="2400" dirty="0" err="1" smtClean="0"/>
              <a:t>schizophreniform</a:t>
            </a:r>
            <a:r>
              <a:rPr lang="en-US" sz="2400" dirty="0" smtClean="0"/>
              <a:t> disorder, delusional disorder, or other specified or unspecified schizophrenia spectrum and other psychotic disorder.</a:t>
            </a:r>
          </a:p>
          <a:p>
            <a:pPr marL="514350" indent="-514350">
              <a:buFont typeface="+mj-lt"/>
              <a:buAutoNum type="alphaUcPeriod" startAt="4"/>
            </a:pPr>
            <a:r>
              <a:rPr lang="en-US" sz="2400" dirty="0" smtClean="0"/>
              <a:t>The symptoms are not attributable to the physiological effects of a substance (e.g., a drug of abuse, a medication) or another medical condition (e.g., hyperthyroidism).</a:t>
            </a:r>
          </a:p>
          <a:p>
            <a:pPr marL="514350" indent="-514350">
              <a:buFont typeface="+mj-lt"/>
              <a:buAutoNum type="alphaUcPeriod" startAt="4"/>
            </a:pPr>
            <a:r>
              <a:rPr lang="en-US" sz="2400" dirty="0" smtClean="0"/>
              <a:t>The symptoms cause clinically significant distress or impairment in social, occupational, or other important areas of functioning.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6600" y="2895600"/>
            <a:ext cx="1828800" cy="1143000"/>
          </a:xfrm>
        </p:spPr>
        <p:txBody>
          <a:bodyPr>
            <a:normAutofit fontScale="90000"/>
          </a:bodyPr>
          <a:lstStyle/>
          <a:p>
            <a:r>
              <a:rPr lang="en-US" dirty="0" smtClean="0"/>
              <a:t>Manic</a:t>
            </a:r>
            <a:br>
              <a:rPr lang="en-US" dirty="0" smtClean="0"/>
            </a:br>
            <a:r>
              <a:rPr lang="en-US" dirty="0" smtClean="0"/>
              <a:t>Episode</a:t>
            </a:r>
          </a:p>
        </p:txBody>
      </p:sp>
      <p:sp>
        <p:nvSpPr>
          <p:cNvPr id="3" name="Content Placeholder 2"/>
          <p:cNvSpPr>
            <a:spLocks noGrp="1"/>
          </p:cNvSpPr>
          <p:nvPr>
            <p:ph idx="1"/>
          </p:nvPr>
        </p:nvSpPr>
        <p:spPr/>
        <p:txBody>
          <a:bodyPr>
            <a:noAutofit/>
          </a:bodyPr>
          <a:lstStyle/>
          <a:p>
            <a:pPr marL="280988" indent="-280988">
              <a:buNone/>
            </a:pPr>
            <a:endParaRPr lang="en-US" sz="2000" dirty="0" smtClean="0"/>
          </a:p>
        </p:txBody>
      </p:sp>
      <p:pic>
        <p:nvPicPr>
          <p:cNvPr id="3074" name="Picture 2"/>
          <p:cNvPicPr>
            <a:picLocks noChangeAspect="1" noChangeArrowheads="1"/>
          </p:cNvPicPr>
          <p:nvPr/>
        </p:nvPicPr>
        <p:blipFill>
          <a:blip r:embed="rId3" cstate="print"/>
          <a:srcRect/>
          <a:stretch>
            <a:fillRect/>
          </a:stretch>
        </p:blipFill>
        <p:spPr bwMode="auto">
          <a:xfrm>
            <a:off x="0" y="1"/>
            <a:ext cx="7184017"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Hypomanic</a:t>
            </a:r>
            <a:r>
              <a:rPr lang="en-US" dirty="0" smtClean="0"/>
              <a:t> Episode</a:t>
            </a:r>
            <a:endParaRPr lang="en-US" dirty="0"/>
          </a:p>
        </p:txBody>
      </p:sp>
      <p:sp>
        <p:nvSpPr>
          <p:cNvPr id="3" name="Content Placeholder 2"/>
          <p:cNvSpPr>
            <a:spLocks noGrp="1"/>
          </p:cNvSpPr>
          <p:nvPr>
            <p:ph idx="1"/>
          </p:nvPr>
        </p:nvSpPr>
        <p:spPr/>
        <p:txBody>
          <a:bodyPr>
            <a:noAutofit/>
          </a:bodyPr>
          <a:lstStyle/>
          <a:p>
            <a:pPr marL="236538" indent="-236538">
              <a:buAutoNum type="alphaUcPeriod"/>
            </a:pPr>
            <a:endParaRPr lang="en-US" sz="2000" dirty="0" smtClean="0"/>
          </a:p>
        </p:txBody>
      </p:sp>
      <p:pic>
        <p:nvPicPr>
          <p:cNvPr id="2050" name="Picture 2"/>
          <p:cNvPicPr>
            <a:picLocks noChangeAspect="1" noChangeArrowheads="1"/>
          </p:cNvPicPr>
          <p:nvPr/>
        </p:nvPicPr>
        <p:blipFill>
          <a:blip r:embed="rId3" cstate="print"/>
          <a:srcRect/>
          <a:stretch>
            <a:fillRect/>
          </a:stretch>
        </p:blipFill>
        <p:spPr bwMode="auto">
          <a:xfrm>
            <a:off x="457200" y="1524000"/>
            <a:ext cx="8428507"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marL="515938" indent="-280988">
              <a:buNone/>
            </a:pPr>
            <a:endParaRPr lang="en-US" sz="2000" dirty="0" smtClean="0"/>
          </a:p>
        </p:txBody>
      </p:sp>
      <p:pic>
        <p:nvPicPr>
          <p:cNvPr id="4" name="Picture 3"/>
          <p:cNvPicPr>
            <a:picLocks noChangeAspect="1" noChangeArrowheads="1"/>
          </p:cNvPicPr>
          <p:nvPr/>
        </p:nvPicPr>
        <p:blipFill>
          <a:blip r:embed="rId3" cstate="print"/>
          <a:srcRect/>
          <a:stretch>
            <a:fillRect/>
          </a:stretch>
        </p:blipFill>
        <p:spPr bwMode="auto">
          <a:xfrm>
            <a:off x="951387" y="1371600"/>
            <a:ext cx="7278213"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Major Depressive Episode</a:t>
            </a:r>
            <a:endParaRPr lang="en-US" dirty="0"/>
          </a:p>
        </p:txBody>
      </p:sp>
      <p:sp>
        <p:nvSpPr>
          <p:cNvPr id="3" name="Content Placeholder 2"/>
          <p:cNvSpPr>
            <a:spLocks noGrp="1"/>
          </p:cNvSpPr>
          <p:nvPr>
            <p:ph idx="1"/>
          </p:nvPr>
        </p:nvSpPr>
        <p:spPr/>
        <p:txBody>
          <a:bodyPr>
            <a:noAutofit/>
          </a:bodyPr>
          <a:lstStyle/>
          <a:p>
            <a:pPr marL="236538" indent="-236538">
              <a:buNone/>
            </a:pPr>
            <a:endParaRPr lang="en-US" sz="2000" dirty="0" smtClean="0"/>
          </a:p>
        </p:txBody>
      </p:sp>
      <p:pic>
        <p:nvPicPr>
          <p:cNvPr id="1026" name="Picture 2"/>
          <p:cNvPicPr>
            <a:picLocks noChangeAspect="1" noChangeArrowheads="1"/>
          </p:cNvPicPr>
          <p:nvPr/>
        </p:nvPicPr>
        <p:blipFill>
          <a:blip r:embed="rId3" cstate="print"/>
          <a:srcRect/>
          <a:stretch>
            <a:fillRect/>
          </a:stretch>
        </p:blipFill>
        <p:spPr bwMode="auto">
          <a:xfrm>
            <a:off x="685800" y="2057400"/>
            <a:ext cx="7756676" cy="335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noChangeArrowheads="1"/>
          </p:cNvPicPr>
          <p:nvPr/>
        </p:nvPicPr>
        <p:blipFill>
          <a:blip r:embed="rId2" cstate="print"/>
          <a:srcRect/>
          <a:stretch>
            <a:fillRect/>
          </a:stretch>
        </p:blipFill>
        <p:spPr bwMode="auto">
          <a:xfrm>
            <a:off x="1366388" y="0"/>
            <a:ext cx="6634612"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682</TotalTime>
  <Words>1293</Words>
  <Application>Microsoft Office PowerPoint</Application>
  <PresentationFormat>On-screen Show (4:3)</PresentationFormat>
  <Paragraphs>142</Paragraphs>
  <Slides>27</Slides>
  <Notes>4</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Cyclothimic Disorder</vt:lpstr>
      <vt:lpstr>DSM 5</vt:lpstr>
      <vt:lpstr>DSM-5 Cyclothimic 301.13 (F34.0)</vt:lpstr>
      <vt:lpstr>Slide 4</vt:lpstr>
      <vt:lpstr>Manic Episode</vt:lpstr>
      <vt:lpstr>Hypomanic Episode</vt:lpstr>
      <vt:lpstr>Slide 7</vt:lpstr>
      <vt:lpstr>Major Depressive Episode</vt:lpstr>
      <vt:lpstr>Slide 9</vt:lpstr>
      <vt:lpstr>Diagnosis Features of Cyclothimic Disorder</vt:lpstr>
      <vt:lpstr>Slide 11</vt:lpstr>
      <vt:lpstr>Specifier</vt:lpstr>
      <vt:lpstr>Slide 13</vt:lpstr>
      <vt:lpstr>ICD-10</vt:lpstr>
      <vt:lpstr>ICD-10 F34.0 Cyclothymia</vt:lpstr>
      <vt:lpstr>Slide 16</vt:lpstr>
      <vt:lpstr>Slide 17</vt:lpstr>
      <vt:lpstr>Epidemiology</vt:lpstr>
      <vt:lpstr>Etiology</vt:lpstr>
      <vt:lpstr>Slide 20</vt:lpstr>
      <vt:lpstr>Differential Diagnosis</vt:lpstr>
      <vt:lpstr>Slide 22</vt:lpstr>
      <vt:lpstr>Slide 23</vt:lpstr>
      <vt:lpstr>Comorbidity</vt:lpstr>
      <vt:lpstr>Treatment</vt:lpstr>
      <vt:lpstr>Slide 26</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Siklotimik</dc:title>
  <dc:creator>Putri Nugraheni</dc:creator>
  <cp:lastModifiedBy>Putri Nugraheni</cp:lastModifiedBy>
  <cp:revision>247</cp:revision>
  <dcterms:created xsi:type="dcterms:W3CDTF">2014-02-06T02:50:20Z</dcterms:created>
  <dcterms:modified xsi:type="dcterms:W3CDTF">2014-02-13T02:13:34Z</dcterms:modified>
</cp:coreProperties>
</file>