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74" r:id="rId4"/>
    <p:sldId id="273" r:id="rId5"/>
    <p:sldId id="279" r:id="rId6"/>
    <p:sldId id="276" r:id="rId7"/>
    <p:sldId id="262" r:id="rId8"/>
    <p:sldId id="277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69" r:id="rId17"/>
    <p:sldId id="287" r:id="rId18"/>
    <p:sldId id="288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4F335-DD96-444E-85F3-B1056ACEE400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2585B-EFE3-4DF2-8D3F-F9BFF7A0C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33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7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12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04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3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0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3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04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58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4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71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3399FF"/>
            </a:gs>
            <a:gs pos="23000">
              <a:srgbClr val="00CCCC"/>
            </a:gs>
            <a:gs pos="42000">
              <a:srgbClr val="9999FF"/>
            </a:gs>
            <a:gs pos="58000">
              <a:srgbClr val="2E6792"/>
            </a:gs>
            <a:gs pos="80000">
              <a:srgbClr val="3333CC"/>
            </a:gs>
            <a:gs pos="93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9DE0-9991-43D3-8FCD-4F8E827A6684}" type="datetimeFigureOut">
              <a:rPr lang="en-US" smtClean="0"/>
              <a:t>3/15/2014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DB296-19E0-4F46-AE99-4F4619986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1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id-ID" sz="40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Exposure and Response Prevention</a:t>
            </a:r>
            <a:endParaRPr lang="es-ES" sz="40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51" name="Rectangle 6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id-ID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Pembimbing: dr Heriani, SpKJ(K)</a:t>
            </a:r>
          </a:p>
          <a:p>
            <a:pPr eaLnBrk="1" hangingPunct="1"/>
            <a:r>
              <a:rPr lang="id-ID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Penyaji: </a:t>
            </a:r>
            <a:r>
              <a:rPr lang="en-US" sz="2000" dirty="0" err="1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Jans</a:t>
            </a:r>
            <a:r>
              <a:rPr lang="en-US" sz="2000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 Juliana RS</a:t>
            </a:r>
            <a:endParaRPr lang="id-ID" sz="20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890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1. Information gathering</a:t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Langkah pertama dalam menerapkan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itual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revention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,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bagi klinisi dan pasien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: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mengidentifikasi hubungan secara fungsional antara obsesi dan kompulsi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Obsesi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imajinasi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maupun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impuls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bersifat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intrusive/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berulang-ulang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masuk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akal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menimbulkan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distress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bagi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pasien. </a:t>
            </a:r>
          </a:p>
          <a:p>
            <a:pPr marL="0" indent="0" algn="just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                                              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motivasi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menyingkirkan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distress</a:t>
            </a:r>
          </a:p>
          <a:p>
            <a:pPr marL="0" indent="0" algn="just">
              <a:buNone/>
            </a:pPr>
            <a:endParaRPr lang="id-ID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Kompulsi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: p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erilaku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terjadi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karena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dorong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an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untuk melakukan dan sulit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dit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olak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581400" y="3505200"/>
            <a:ext cx="381000" cy="5334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Kompulsi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trj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meringankan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distress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timbul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akibat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obsesional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mencegah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terjadinya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sesuatu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buruk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contoh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: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obsesi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terkontaminasi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bakteri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menyebabkan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penyakit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mencuci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tangan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berulangkali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).</a:t>
            </a:r>
          </a:p>
          <a:p>
            <a:pPr marL="0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Bbrp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menyadari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hal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tsb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sbg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kompulsi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lebih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sulit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dalam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penanganannya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marL="0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Tujuan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menahan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diri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dalam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ritual,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namun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menghentikan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obsesinya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40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229600" cy="5135563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Mengidentifikasi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perilaku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menghindar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avoidance behaviors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)</a:t>
            </a:r>
          </a:p>
          <a:p>
            <a:pPr marL="0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Ritual,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selain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meringankan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distress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time </a:t>
            </a:r>
            <a:r>
              <a:rPr lang="en-US" sz="2400" i="1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consummin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i="1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embarassing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 </a:t>
            </a:r>
          </a:p>
          <a:p>
            <a:pPr marL="400050" lvl="1" indent="0">
              <a:buNone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Contoh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seseorang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takut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makanan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terkontaminasi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maka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pernah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di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luar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rumah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marL="400050" lvl="1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Gambaran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jelas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ttg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pola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menghindar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rencana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baik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elf-monitoring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hal-hal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pencetus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obsesi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frekuensi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trjnya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dalam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sehari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833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2. Implementing Ritual Prevention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2 session information gathering</a:t>
            </a: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15 session EX/RP</a:t>
            </a: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1 session = 2 jam</a:t>
            </a: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Intensive program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tiap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selama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17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berturut-turut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1-2 session /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minggu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/>
              <a:t>T</a:t>
            </a:r>
            <a:r>
              <a:rPr lang="id-ID" sz="2400" dirty="0" smtClean="0"/>
              <a:t>ujuan dari EX/RP </a:t>
            </a:r>
            <a:r>
              <a:rPr lang="id-ID" sz="2400" dirty="0" smtClean="0">
                <a:sym typeface="Wingdings" pitchFamily="2" charset="2"/>
              </a:rPr>
              <a:t> untuk mempelajari bahwa an</a:t>
            </a:r>
            <a:r>
              <a:rPr lang="en-US" sz="2400" dirty="0">
                <a:sym typeface="Wingdings" pitchFamily="2" charset="2"/>
              </a:rPr>
              <a:t>x</a:t>
            </a:r>
            <a:r>
              <a:rPr lang="id-ID" sz="2400" dirty="0" smtClean="0">
                <a:sym typeface="Wingdings" pitchFamily="2" charset="2"/>
              </a:rPr>
              <a:t>ietas akan berkurang  tanpa </a:t>
            </a:r>
            <a:r>
              <a:rPr lang="en-US" sz="2400" dirty="0" err="1" smtClean="0">
                <a:sym typeface="Wingdings" pitchFamily="2" charset="2"/>
              </a:rPr>
              <a:t>melakukan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id-ID" sz="2400" dirty="0" smtClean="0">
                <a:sym typeface="Wingdings" pitchFamily="2" charset="2"/>
              </a:rPr>
              <a:t> ritual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konsekuensi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menakutkan</a:t>
            </a:r>
            <a:r>
              <a:rPr lang="en-US" sz="2400" dirty="0" smtClean="0">
                <a:sym typeface="Wingdings" pitchFamily="2" charset="2"/>
              </a:rPr>
              <a:t>  </a:t>
            </a:r>
            <a:r>
              <a:rPr lang="en-US" sz="2400" dirty="0" err="1" smtClean="0">
                <a:sym typeface="Wingdings" pitchFamily="2" charset="2"/>
              </a:rPr>
              <a:t>tidak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terjadi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>
              <a:sym typeface="Wingdings" pitchFamily="2" charset="2"/>
            </a:endParaRPr>
          </a:p>
          <a:p>
            <a:r>
              <a:rPr lang="en-US" sz="2400" dirty="0" smtClean="0">
                <a:sym typeface="Wingdings" pitchFamily="2" charset="2"/>
              </a:rPr>
              <a:t>RP </a:t>
            </a:r>
            <a:r>
              <a:rPr lang="en-US" sz="2400" dirty="0" err="1" smtClean="0">
                <a:sym typeface="Wingdings" pitchFamily="2" charset="2"/>
              </a:rPr>
              <a:t>secara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b</a:t>
            </a:r>
            <a:r>
              <a:rPr lang="en-US" sz="2400" dirty="0" err="1" smtClean="0">
                <a:sym typeface="Wingdings" pitchFamily="2" charset="2"/>
              </a:rPr>
              <a:t>ertahap</a:t>
            </a:r>
            <a:r>
              <a:rPr lang="en-US" sz="2400" dirty="0" smtClean="0">
                <a:sym typeface="Wingdings" pitchFamily="2" charset="2"/>
              </a:rPr>
              <a:t> , </a:t>
            </a:r>
            <a:r>
              <a:rPr lang="en-US" sz="2400" dirty="0" err="1" smtClean="0">
                <a:sym typeface="Wingdings" pitchFamily="2" charset="2"/>
              </a:rPr>
              <a:t>berhasil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menguatkan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utk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trjnya</a:t>
            </a:r>
            <a:r>
              <a:rPr lang="en-US" sz="2400" dirty="0" smtClean="0">
                <a:sym typeface="Wingdings" pitchFamily="2" charset="2"/>
              </a:rPr>
              <a:t> complete RP.</a:t>
            </a:r>
            <a:endParaRPr lang="id-ID" sz="2400" dirty="0" smtClean="0"/>
          </a:p>
        </p:txBody>
      </p:sp>
    </p:spTree>
    <p:extLst>
      <p:ext uri="{BB962C8B-B14F-4D97-AF65-F5344CB8AC3E}">
        <p14:creationId xmlns:p14="http://schemas.microsoft.com/office/powerpoint/2010/main" val="3145059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Bgmn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bila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seseorang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memiliki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beberapa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ritual? </a:t>
            </a:r>
          </a:p>
          <a:p>
            <a:pPr marL="0" indent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Contoh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mencuci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simetris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memeriksa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/checking.</a:t>
            </a: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Sebagian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dapat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melaksanakan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RP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bersamaan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sebagian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memulai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dengan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1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fokus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tertentu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Prinsip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EX/RP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dapat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diterapkan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semua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>
                <a:latin typeface="Andalus" pitchFamily="18" charset="-78"/>
                <a:cs typeface="Andalus" pitchFamily="18" charset="-78"/>
              </a:rPr>
              <a:t>g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ejala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obsesi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kompulsi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merasa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nyaman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dalam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mengatasi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gejala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hendak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dihilangkan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tsb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 </a:t>
            </a:r>
          </a:p>
          <a:p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Tujuan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akhir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: complete RP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komitmen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hidup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bebas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OCD. 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8614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Sebagian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besar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melanggar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aturan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RP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pengalaman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belajar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(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learning experience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),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sebagai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kagagalan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(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failure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</a:t>
            </a:r>
          </a:p>
          <a:p>
            <a:endParaRPr lang="en-US" sz="2400" dirty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i="1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Theurapeutic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relationship :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jujur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respect</a:t>
            </a:r>
            <a:endParaRPr lang="en-US" sz="2400" i="1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307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3. Knowing when  to terminate EX/RP</a:t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endParaRPr lang="id-ID" sz="3200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T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idak mungkin menunggu sampai pasien bebas gejala OCD</a:t>
            </a:r>
          </a:p>
          <a:p>
            <a:pPr algn="just"/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Yang terpenting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membantu pasien menyadari bahwa 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intrusive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mungkin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terus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muncul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mendorong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ritual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bagaimana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menghadapinya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menyadari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menekan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obsesifnya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mampu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menolak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ritual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menghabiskan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sebagian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besar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waktunya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  <a:endParaRPr lang="id-ID" sz="2400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61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r>
              <a:rPr lang="en-US" sz="3200" dirty="0" smtClean="0">
                <a:latin typeface="Andalus" pitchFamily="18" charset="-78"/>
                <a:cs typeface="Andalus" pitchFamily="18" charset="-78"/>
              </a:rPr>
              <a:t>4. Technique for Dealing with client avoidance</a:t>
            </a:r>
            <a:br>
              <a:rPr lang="en-US" sz="3200" dirty="0" smtClean="0">
                <a:latin typeface="Andalus" pitchFamily="18" charset="-78"/>
                <a:cs typeface="Andalus" pitchFamily="18" charset="-78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Beberapa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sangat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resisten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terhadap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EX/RP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mrp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pokok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masalah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secara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bertahap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bersifat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menyalahkan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/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menghukum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Kerjasama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pasien-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dalam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mengatasi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OCD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kesempatan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mengungkapkan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apa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menjadi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ketakutannya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Diskusikan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bagaimana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mereka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menjalani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hidupnya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tanpa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OCD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kembali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bekerja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memiliki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lebih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banyak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teman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hobi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mjd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motivasi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7891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Bbrp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merasa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khawatir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melakukan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tugas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/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latihan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sendiri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tanpa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support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terapis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diatasi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dgn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komunikasi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lwt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telepon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terapis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ditemani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keluarga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teman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dipercaya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oleh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pasien.</a:t>
            </a:r>
          </a:p>
          <a:p>
            <a:endParaRPr lang="en-US" sz="2400" dirty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belum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siap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utk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mengubah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perilakunya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tunda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diberi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kesempatan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mengeksplorasi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apakah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obat2an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membantu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mengurangi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perasaan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cemasnya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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EX/RP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dijalani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8994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400" dirty="0" err="1" smtClean="0">
                <a:latin typeface="Andalus" pitchFamily="18" charset="-78"/>
                <a:cs typeface="Andalus" pitchFamily="18" charset="-78"/>
              </a:rPr>
              <a:t>Terima</a:t>
            </a:r>
            <a:r>
              <a:rPr lang="en-US" sz="5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5400" dirty="0" err="1" smtClean="0">
                <a:latin typeface="Andalus" pitchFamily="18" charset="-78"/>
                <a:cs typeface="Andalus" pitchFamily="18" charset="-78"/>
              </a:rPr>
              <a:t>kasih</a:t>
            </a:r>
            <a:endParaRPr lang="id-ID" sz="5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endParaRPr lang="id-ID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14500"/>
            <a:ext cx="411480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14500"/>
            <a:ext cx="4343400" cy="369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231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PENDAHULUAN</a:t>
            </a:r>
            <a:endParaRPr lang="id-ID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65275"/>
            <a:ext cx="8229600" cy="37687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Response ( or Ritual) Prevention (RP),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mrpkan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intervensi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perilaku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yang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memiliki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konsep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memblok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perilaku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avoidance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perilaku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menghindar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situasi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yang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ditakuti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</a:t>
            </a:r>
          </a:p>
          <a:p>
            <a:pPr marL="0" indent="0" eaLnBrk="1" hangingPunct="1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eaLnBrk="1" hangingPunct="1"/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Exposure (EX),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trmsk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mengkonfrontasi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situasi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objek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yang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mencetuskan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kecemasan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atau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distress,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secara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tidak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realistik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dianggap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bahaya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. </a:t>
            </a:r>
          </a:p>
          <a:p>
            <a:pPr marL="0" indent="0" eaLnBrk="1" hangingPunct="1">
              <a:buNone/>
            </a:pPr>
            <a:endParaRPr lang="id-ID" sz="24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059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  <a:solidFill>
            <a:srgbClr val="92D050"/>
          </a:solidFill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24200" y="2286000"/>
            <a:ext cx="2819400" cy="12192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SITUASI TAKUT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457200"/>
            <a:ext cx="2286000" cy="9144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KOMPULSI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atau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PERILAKU AVOIDANCE LAIN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2569228">
            <a:off x="2568668" y="1685834"/>
            <a:ext cx="978408" cy="48463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534344" y="1417900"/>
            <a:ext cx="742256" cy="8681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4343400" y="3745992"/>
            <a:ext cx="484632" cy="978408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276600" y="4953000"/>
            <a:ext cx="2667000" cy="11430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SADAR : RASA TAKUTNYA TIDAK REALISTIS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5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200" b="1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PENDAHULUAN</a:t>
            </a:r>
            <a:endParaRPr lang="id-ID" sz="3200" b="1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>
            <a:normAutofit/>
          </a:bodyPr>
          <a:lstStyle/>
          <a:p>
            <a:pPr algn="just"/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Dalam klinis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E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X/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RP berkaitan erat dengan penanganan 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obsessive-compulsive disorder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(OCD)</a:t>
            </a:r>
          </a:p>
          <a:p>
            <a:pPr algn="just"/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Dapat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digunakan pada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</a:t>
            </a:r>
          </a:p>
          <a:p>
            <a:pPr lvl="1" algn="just">
              <a:buFont typeface="Wingdings" pitchFamily="2" charset="2"/>
              <a:buChar char="ü"/>
            </a:pP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hypochondriasis</a:t>
            </a:r>
            <a:endParaRPr lang="en-US" sz="2400" i="1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body dysmorphic disorder</a:t>
            </a:r>
            <a:endParaRPr lang="en-US" sz="2400" i="1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eating disorder</a:t>
            </a:r>
            <a:endParaRPr lang="en-US" sz="2400" i="1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substance use disorder dan </a:t>
            </a:r>
            <a:endParaRPr lang="en-US" sz="2400" i="1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Tourette′s syndrome</a:t>
            </a:r>
            <a:endParaRPr lang="en-US" sz="2400" i="1" dirty="0" smtClean="0">
              <a:latin typeface="Andalus" pitchFamily="18" charset="-78"/>
              <a:cs typeface="Andalus" pitchFamily="18" charset="-78"/>
            </a:endParaRPr>
          </a:p>
          <a:p>
            <a:pPr algn="just" eaLnBrk="1" hangingPunct="1"/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EX/RP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pertama kali digunakan oleh Meyer (1966)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“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Modification of Expectations in Cases with Obsessional Rituals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”</a:t>
            </a:r>
            <a:endParaRPr lang="id-ID" sz="2400" i="1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1690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Andalus" pitchFamily="18" charset="-78"/>
                <a:cs typeface="Andalus" pitchFamily="18" charset="-78"/>
              </a:rPr>
              <a:t>Who might be benefit from this technique?</a:t>
            </a:r>
            <a:endParaRPr lang="en-US" sz="3200" i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Anak-anak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/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remaja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Dewasa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usia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lanjut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q"/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>
              <a:buFont typeface="Wingdings" pitchFamily="2" charset="2"/>
              <a:buChar char="q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Bagaimana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bila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ada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komorbid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dgn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ggn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lain ?</a:t>
            </a: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Personality disorder 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                       </a:t>
            </a: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                                                                 outcome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buruk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</a:p>
          <a:p>
            <a:pPr marL="0" indent="0">
              <a:buNone/>
            </a:pPr>
            <a:r>
              <a:rPr lang="en-US" sz="2400" i="1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  Major </a:t>
            </a:r>
            <a:r>
              <a:rPr lang="en-US" sz="2400" i="1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depresive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Disorder</a:t>
            </a:r>
          </a:p>
          <a:p>
            <a:pPr marL="0" indent="0">
              <a:buNone/>
            </a:pP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  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endParaRPr lang="en-US" sz="2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4802124" y="3581400"/>
            <a:ext cx="684276" cy="12954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9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just"/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Adanya gejala positif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/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negatif dan gangguan proses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ikir harus diperhatikan secara benar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mengetahui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bahwa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pikiran intrusive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mereka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merupakan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hasil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mereka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sendiri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0" indent="0">
              <a:buNone/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Kontraindikasi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: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T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idak mem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ilik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 sense yang jernih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(RTA yang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terganggu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</a:t>
            </a:r>
          </a:p>
          <a:p>
            <a:r>
              <a:rPr lang="en-US" sz="2400" dirty="0">
                <a:latin typeface="Andalus" pitchFamily="18" charset="-78"/>
                <a:cs typeface="Andalus" pitchFamily="18" charset="-78"/>
                <a:sym typeface="Wingdings" pitchFamily="2" charset="2"/>
              </a:rPr>
              <a:t>T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idak dapat mengontrol pikiran mereka 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marL="400050" lvl="1" indent="0">
              <a:buNone/>
            </a:pP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(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C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ontoh: pasien yang marah terhadap bosnya, dan ber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</a:t>
            </a:r>
            <a:r>
              <a:rPr lang="id-ID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ikir untuk menyakiti bosnya tersebut) </a:t>
            </a:r>
            <a:endParaRPr lang="en-US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Menikmati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tersebut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contoh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: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seseorang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yg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terangsang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dengan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pikiran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incest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Wingdings" pitchFamily="2" charset="2"/>
              </a:rPr>
              <a:t>)</a:t>
            </a:r>
            <a:endParaRPr lang="id-ID" sz="2400" dirty="0" smtClean="0"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itchFamily="2" charset="2"/>
            </a:endParaRPr>
          </a:p>
          <a:p>
            <a:endParaRPr lang="id-ID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509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Andalus" pitchFamily="18" charset="-78"/>
                <a:cs typeface="Andalus" pitchFamily="18" charset="-78"/>
              </a:rPr>
              <a:t>Keys to Ritual Prevention</a:t>
            </a:r>
            <a:endParaRPr lang="id-ID" sz="3200" i="1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Dapatkan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i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nformasi yang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rinci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buat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rencana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terapi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marL="514350" indent="-514350">
              <a:buFont typeface="+mj-lt"/>
              <a:buAutoNum type="arabicPeriod"/>
            </a:pP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Kepatuhan terhadap 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R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</a:rPr>
              <a:t>itual </a:t>
            </a:r>
            <a:r>
              <a:rPr lang="en-US" sz="2400" i="1" dirty="0">
                <a:latin typeface="Andalus" pitchFamily="18" charset="-78"/>
                <a:cs typeface="Andalus" pitchFamily="18" charset="-78"/>
              </a:rPr>
              <a:t>P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</a:rPr>
              <a:t>revention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diawali dengan pe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maham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an yang rasional.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Terapis menyampaikan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penjelasan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rasional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kepada pasien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</a:t>
            </a: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mengevaluasi apakah pasien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benar-benar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me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mahami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pentingnya 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</a:rPr>
              <a:t>R</a:t>
            </a:r>
            <a:r>
              <a:rPr lang="en-US" sz="2400" i="1" dirty="0" err="1" smtClean="0">
                <a:latin typeface="Andalus" pitchFamily="18" charset="-78"/>
                <a:cs typeface="Andalus" pitchFamily="18" charset="-78"/>
              </a:rPr>
              <a:t>itual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</a:rPr>
              <a:t>P</a:t>
            </a:r>
            <a:r>
              <a:rPr lang="en-US" sz="2400" i="1" dirty="0" err="1" smtClean="0">
                <a:latin typeface="Andalus" pitchFamily="18" charset="-78"/>
                <a:cs typeface="Andalus" pitchFamily="18" charset="-78"/>
              </a:rPr>
              <a:t>revention</a:t>
            </a:r>
            <a:r>
              <a:rPr lang="en-US" sz="24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dalam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me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ngurang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frekuensi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0" indent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   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dan inten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sitas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 dari obses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inya</a:t>
            </a:r>
            <a:r>
              <a:rPr lang="id-ID" sz="24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marL="457200" indent="-457200">
              <a:buAutoNum type="arabicPeriod" startAt="3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Self-monitoring,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berguna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: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mendapatkan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informasi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awal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treatment)</a:t>
            </a:r>
          </a:p>
          <a:p>
            <a:pPr lvl="1">
              <a:buFont typeface="Wingdings" pitchFamily="2" charset="2"/>
              <a:buChar char="ü"/>
            </a:pP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mencatat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apabila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trj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pelanggaran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(</a:t>
            </a:r>
            <a:r>
              <a:rPr lang="en-US" sz="24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proses RP)</a:t>
            </a:r>
            <a:endParaRPr lang="id-ID" sz="2400" dirty="0" smtClean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31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Andalus" pitchFamily="18" charset="-78"/>
                <a:cs typeface="Andalus" pitchFamily="18" charset="-78"/>
              </a:rPr>
              <a:t>Keys to Ritual Prevention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algn="just">
              <a:buAutoNum type="arabicPeriod" startAt="4"/>
            </a:pP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B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erikan instruksi yang jelas untuk RP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400050" lvl="1" indent="0" algn="just">
              <a:buNone/>
            </a:pP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Complete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RP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awal pengobatan mungkin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hal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yang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 tidak realistis. Fokus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lah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 pada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gejala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spesifik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OCD</a:t>
            </a:r>
            <a:r>
              <a:rPr lang="en-US" sz="2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tertentu (misalnya, mengatasi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perilaku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mencuci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sebelum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memeriksa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sesuatu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) atau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secara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bertahap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menurunkan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 ritual tertentu (misalnya,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pasien yang memakai tiga 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lapis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sarung tangan karet ketika pergi ke kamar mandi, minta dia untuk pertama kali mencoba memakai hanya dua, kemudian satu, dan kemudian tidak ada sama sekali.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 algn="just">
              <a:buNone/>
            </a:pP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5.  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Se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lama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terapi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berlangsung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,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pasien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dimotivasi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 </a:t>
            </a:r>
          </a:p>
          <a:p>
            <a:pPr marL="0" indent="0" algn="just">
              <a:buNone/>
            </a:pPr>
            <a:r>
              <a:rPr lang="en-US" sz="26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menyelesaikan</a:t>
            </a:r>
            <a:r>
              <a:rPr lang="id-ID" sz="2600" dirty="0" smtClean="0">
                <a:latin typeface="Andalus" pitchFamily="18" charset="-78"/>
                <a:cs typeface="Andalus" pitchFamily="18" charset="-78"/>
              </a:rPr>
              <a:t> RP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 algn="just">
              <a:buNone/>
            </a:pP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6. 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Bila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ritual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terjadi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kembali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lakukan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re-expose</a:t>
            </a:r>
          </a:p>
          <a:p>
            <a:pPr marL="0" indent="0" algn="just">
              <a:buNone/>
            </a:pP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7.  Bantu pasien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mendapat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motivasi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untuk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melakukan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600" dirty="0" err="1" smtClean="0">
                <a:latin typeface="Andalus" pitchFamily="18" charset="-78"/>
                <a:cs typeface="Andalus" pitchFamily="18" charset="-78"/>
              </a:rPr>
              <a:t>terapi</a:t>
            </a:r>
            <a:r>
              <a:rPr lang="en-US" sz="26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0" indent="0" algn="just">
              <a:buNone/>
            </a:pPr>
            <a:endParaRPr lang="id-ID" sz="2600" dirty="0" smtClean="0">
              <a:latin typeface="Andalus" pitchFamily="18" charset="-78"/>
              <a:cs typeface="Andalus" pitchFamily="18" charset="-78"/>
            </a:endParaRPr>
          </a:p>
          <a:p>
            <a:pPr marL="400050" lvl="1" indent="0" algn="just">
              <a:buNone/>
            </a:pP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22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i="1" dirty="0" smtClean="0"/>
              <a:t>Step by Step </a:t>
            </a:r>
            <a:r>
              <a:rPr lang="en-US" sz="3200" i="1" dirty="0"/>
              <a:t>P</a:t>
            </a:r>
            <a:r>
              <a:rPr lang="en-US" sz="3200" i="1" dirty="0" smtClean="0"/>
              <a:t>rocedures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895600"/>
          </a:xfrm>
        </p:spPr>
        <p:txBody>
          <a:bodyPr>
            <a:normAutofit/>
          </a:bodyPr>
          <a:lstStyle/>
          <a:p>
            <a:pPr marL="1771650" lvl="3" indent="-514350">
              <a:buFont typeface="+mj-lt"/>
              <a:buAutoNum type="arabicPeriod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Information gathering</a:t>
            </a:r>
          </a:p>
          <a:p>
            <a:pPr marL="1771650" lvl="3" indent="-514350">
              <a:buFont typeface="+mj-lt"/>
              <a:buAutoNum type="arabicPeriod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Implementing Ritual Prevention</a:t>
            </a:r>
          </a:p>
          <a:p>
            <a:pPr marL="1771650" lvl="3" indent="-514350">
              <a:buFont typeface="+mj-lt"/>
              <a:buAutoNum type="arabicPeriod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Knowing when  to terminate EX/RP</a:t>
            </a:r>
          </a:p>
          <a:p>
            <a:pPr marL="1771650" lvl="3" indent="-514350">
              <a:buFont typeface="+mj-lt"/>
              <a:buAutoNum type="arabicPeriod"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Technique for Dealing with client avoidance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407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984</Words>
  <Application>Microsoft Office PowerPoint</Application>
  <PresentationFormat>On-screen Show (4:3)</PresentationFormat>
  <Paragraphs>116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Exposure and Response Prevention</vt:lpstr>
      <vt:lpstr>PENDAHULUAN</vt:lpstr>
      <vt:lpstr>PowerPoint Presentation</vt:lpstr>
      <vt:lpstr>PENDAHULUAN</vt:lpstr>
      <vt:lpstr>Who might be benefit from this technique?</vt:lpstr>
      <vt:lpstr>PowerPoint Presentation</vt:lpstr>
      <vt:lpstr>Keys to Ritual Prevention</vt:lpstr>
      <vt:lpstr>Keys to Ritual Prevention</vt:lpstr>
      <vt:lpstr>Step by Step Procedures</vt:lpstr>
      <vt:lpstr> 1. Information gathering </vt:lpstr>
      <vt:lpstr>PowerPoint Presentation</vt:lpstr>
      <vt:lpstr>PowerPoint Presentation</vt:lpstr>
      <vt:lpstr>2. Implementing Ritual Prevention</vt:lpstr>
      <vt:lpstr>PowerPoint Presentation</vt:lpstr>
      <vt:lpstr>PowerPoint Presentation</vt:lpstr>
      <vt:lpstr> 3. Knowing when  to terminate EX/RP </vt:lpstr>
      <vt:lpstr> 4. Technique for Dealing with client avoidance </vt:lpstr>
      <vt:lpstr>PowerPoint Presentation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Exposure and Response Prevention</dc:title>
  <dc:creator>ASUS</dc:creator>
  <cp:lastModifiedBy>ASUS</cp:lastModifiedBy>
  <cp:revision>55</cp:revision>
  <dcterms:created xsi:type="dcterms:W3CDTF">2014-03-14T18:27:18Z</dcterms:created>
  <dcterms:modified xsi:type="dcterms:W3CDTF">2014-03-15T06:24:39Z</dcterms:modified>
</cp:coreProperties>
</file>