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69" r:id="rId12"/>
    <p:sldId id="289" r:id="rId13"/>
    <p:sldId id="265" r:id="rId14"/>
    <p:sldId id="266" r:id="rId15"/>
    <p:sldId id="267" r:id="rId16"/>
    <p:sldId id="268" r:id="rId17"/>
    <p:sldId id="270" r:id="rId18"/>
    <p:sldId id="272" r:id="rId19"/>
    <p:sldId id="273" r:id="rId20"/>
    <p:sldId id="290" r:id="rId21"/>
    <p:sldId id="291" r:id="rId22"/>
    <p:sldId id="292" r:id="rId23"/>
    <p:sldId id="274" r:id="rId24"/>
    <p:sldId id="287" r:id="rId25"/>
    <p:sldId id="288" r:id="rId26"/>
    <p:sldId id="271" r:id="rId27"/>
    <p:sldId id="297" r:id="rId28"/>
    <p:sldId id="275" r:id="rId29"/>
    <p:sldId id="276" r:id="rId30"/>
    <p:sldId id="277" r:id="rId31"/>
    <p:sldId id="278" r:id="rId32"/>
    <p:sldId id="279" r:id="rId33"/>
    <p:sldId id="280" r:id="rId34"/>
    <p:sldId id="281" r:id="rId35"/>
    <p:sldId id="283" r:id="rId36"/>
    <p:sldId id="282" r:id="rId37"/>
    <p:sldId id="284" r:id="rId38"/>
    <p:sldId id="285" r:id="rId39"/>
    <p:sldId id="286" r:id="rId40"/>
    <p:sldId id="293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FE555-F9FE-4417-BB08-2E88698280FE}" type="datetimeFigureOut">
              <a:rPr lang="en-US" smtClean="0"/>
              <a:pPr/>
              <a:t>2/7/2014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9DCE-6996-4EAB-8249-EB96E8CCE8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FE555-F9FE-4417-BB08-2E88698280FE}" type="datetimeFigureOut">
              <a:rPr lang="en-US" smtClean="0"/>
              <a:pPr/>
              <a:t>2/7/2014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9DCE-6996-4EAB-8249-EB96E8CCE8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FE555-F9FE-4417-BB08-2E88698280FE}" type="datetimeFigureOut">
              <a:rPr lang="en-US" smtClean="0"/>
              <a:pPr/>
              <a:t>2/7/2014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9DCE-6996-4EAB-8249-EB96E8CCE8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FE555-F9FE-4417-BB08-2E88698280FE}" type="datetimeFigureOut">
              <a:rPr lang="en-US" smtClean="0"/>
              <a:pPr/>
              <a:t>2/7/2014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9DCE-6996-4EAB-8249-EB96E8CCE8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FE555-F9FE-4417-BB08-2E88698280FE}" type="datetimeFigureOut">
              <a:rPr lang="en-US" smtClean="0"/>
              <a:pPr/>
              <a:t>2/7/2014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9DCE-6996-4EAB-8249-EB96E8CCE8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FE555-F9FE-4417-BB08-2E88698280FE}" type="datetimeFigureOut">
              <a:rPr lang="en-US" smtClean="0"/>
              <a:pPr/>
              <a:t>2/7/2014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9DCE-6996-4EAB-8249-EB96E8CCE8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FE555-F9FE-4417-BB08-2E88698280FE}" type="datetimeFigureOut">
              <a:rPr lang="en-US" smtClean="0"/>
              <a:pPr/>
              <a:t>2/7/2014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9DCE-6996-4EAB-8249-EB96E8CCE8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FE555-F9FE-4417-BB08-2E88698280FE}" type="datetimeFigureOut">
              <a:rPr lang="en-US" smtClean="0"/>
              <a:pPr/>
              <a:t>2/7/2014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9DCE-6996-4EAB-8249-EB96E8CCE8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FE555-F9FE-4417-BB08-2E88698280FE}" type="datetimeFigureOut">
              <a:rPr lang="en-US" smtClean="0"/>
              <a:pPr/>
              <a:t>2/7/2014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9DCE-6996-4EAB-8249-EB96E8CCE8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FE555-F9FE-4417-BB08-2E88698280FE}" type="datetimeFigureOut">
              <a:rPr lang="en-US" smtClean="0"/>
              <a:pPr/>
              <a:t>2/7/2014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9DCE-6996-4EAB-8249-EB96E8CCE8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FE555-F9FE-4417-BB08-2E88698280FE}" type="datetimeFigureOut">
              <a:rPr lang="en-US" smtClean="0"/>
              <a:pPr/>
              <a:t>2/7/2014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C9DCE-6996-4EAB-8249-EB96E8CCE8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5FE555-F9FE-4417-BB08-2E88698280FE}" type="datetimeFigureOut">
              <a:rPr lang="en-US" smtClean="0"/>
              <a:pPr/>
              <a:t>2/7/2014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C9DCE-6996-4EAB-8249-EB96E8CCE82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Users\LORDz\Videos\Edupurpose\OCD.avi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3143250"/>
          </a:xfrm>
        </p:spPr>
        <p:txBody>
          <a:bodyPr/>
          <a:lstStyle/>
          <a:p>
            <a:r>
              <a:rPr lang="en-GB" sz="11500" dirty="0" smtClean="0"/>
              <a:t>O</a:t>
            </a:r>
            <a:r>
              <a:rPr lang="en-GB" sz="1400" dirty="0" smtClean="0"/>
              <a:t>bsessive</a:t>
            </a:r>
            <a:r>
              <a:rPr lang="en-GB" dirty="0" smtClean="0"/>
              <a:t> </a:t>
            </a:r>
            <a:r>
              <a:rPr lang="en-GB" sz="11500" dirty="0" smtClean="0"/>
              <a:t>C</a:t>
            </a:r>
            <a:r>
              <a:rPr lang="en-GB" sz="1400" dirty="0" smtClean="0"/>
              <a:t>ompulsive</a:t>
            </a:r>
            <a:r>
              <a:rPr lang="en-GB" dirty="0" smtClean="0"/>
              <a:t> </a:t>
            </a:r>
            <a:r>
              <a:rPr lang="en-GB" sz="11500" dirty="0" smtClean="0"/>
              <a:t>D</a:t>
            </a:r>
            <a:r>
              <a:rPr lang="en-GB" sz="1400" dirty="0" smtClean="0"/>
              <a:t>isorder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..what to do..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Diyaz</a:t>
            </a:r>
            <a:r>
              <a:rPr lang="en-GB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Syauki</a:t>
            </a:r>
            <a:r>
              <a:rPr lang="en-GB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Ikhsan</a:t>
            </a:r>
            <a:endParaRPr lang="en-GB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SSRIs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More tolerable, more reasonable</a:t>
            </a:r>
          </a:p>
          <a:p>
            <a:r>
              <a:rPr lang="en-GB" dirty="0" smtClean="0"/>
              <a:t>Within the group, no emerging leader</a:t>
            </a:r>
          </a:p>
          <a:p>
            <a:r>
              <a:rPr lang="en-GB" dirty="0" smtClean="0"/>
              <a:t>Side effects are particularly prominent at the beginning of treatment</a:t>
            </a:r>
          </a:p>
          <a:p>
            <a:r>
              <a:rPr lang="en-GB" dirty="0" smtClean="0"/>
              <a:t>Unpredictable occurrence</a:t>
            </a:r>
          </a:p>
          <a:p>
            <a:r>
              <a:rPr lang="en-GB" dirty="0" smtClean="0"/>
              <a:t>Most common: nausea, vomiting, </a:t>
            </a:r>
            <a:r>
              <a:rPr lang="en-GB" dirty="0" err="1" smtClean="0"/>
              <a:t>diarrhœa</a:t>
            </a:r>
            <a:r>
              <a:rPr lang="en-GB" dirty="0" smtClean="0"/>
              <a:t>, other GI disturbances, agitation, headache, insomnia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SSRIs: Dosing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Initiate treatment at standard (</a:t>
            </a:r>
            <a:r>
              <a:rPr lang="en-GB" dirty="0" err="1" smtClean="0"/>
              <a:t>AnDep</a:t>
            </a:r>
            <a:r>
              <a:rPr lang="en-GB" dirty="0" smtClean="0"/>
              <a:t>) dose</a:t>
            </a:r>
          </a:p>
          <a:p>
            <a:r>
              <a:rPr lang="en-GB" dirty="0" smtClean="0"/>
              <a:t>Increase as quickly as possible</a:t>
            </a:r>
          </a:p>
          <a:p>
            <a:r>
              <a:rPr lang="en-GB" dirty="0" smtClean="0"/>
              <a:t>Standard (</a:t>
            </a:r>
            <a:r>
              <a:rPr lang="en-GB" dirty="0" err="1" smtClean="0"/>
              <a:t>AnDep</a:t>
            </a:r>
            <a:r>
              <a:rPr lang="en-GB" dirty="0" smtClean="0"/>
              <a:t>) daily dose (init/common)</a:t>
            </a:r>
          </a:p>
          <a:p>
            <a:pPr lvl="1"/>
            <a:r>
              <a:rPr lang="en-GB" dirty="0" err="1" smtClean="0"/>
              <a:t>Fluoxetine</a:t>
            </a:r>
            <a:r>
              <a:rPr lang="en-GB" dirty="0" smtClean="0"/>
              <a:t> 5/20-80 mg</a:t>
            </a:r>
          </a:p>
          <a:p>
            <a:pPr lvl="1"/>
            <a:r>
              <a:rPr lang="en-GB" dirty="0" err="1" smtClean="0"/>
              <a:t>Fluvoxamne</a:t>
            </a:r>
            <a:r>
              <a:rPr lang="en-GB" dirty="0" smtClean="0"/>
              <a:t> 50/100-300 mg</a:t>
            </a:r>
          </a:p>
          <a:p>
            <a:pPr lvl="1"/>
            <a:r>
              <a:rPr lang="en-GB" dirty="0" err="1" smtClean="0"/>
              <a:t>Paroxetine</a:t>
            </a:r>
            <a:r>
              <a:rPr lang="en-GB" dirty="0" smtClean="0"/>
              <a:t> 10/20-50 mg</a:t>
            </a:r>
          </a:p>
          <a:p>
            <a:pPr lvl="1"/>
            <a:r>
              <a:rPr lang="en-GB" dirty="0" err="1" smtClean="0"/>
              <a:t>Sertraline</a:t>
            </a:r>
            <a:r>
              <a:rPr lang="en-GB" dirty="0" smtClean="0"/>
              <a:t> 25-50/50-200 mg</a:t>
            </a:r>
          </a:p>
          <a:p>
            <a:pPr lvl="1"/>
            <a:r>
              <a:rPr lang="en-GB" dirty="0" err="1" smtClean="0"/>
              <a:t>Citalopram</a:t>
            </a:r>
            <a:r>
              <a:rPr lang="en-GB" dirty="0" smtClean="0"/>
              <a:t> 10/20-60 mg</a:t>
            </a:r>
          </a:p>
          <a:p>
            <a:pPr lvl="1"/>
            <a:r>
              <a:rPr lang="en-GB" dirty="0" err="1" smtClean="0"/>
              <a:t>Escitalopram</a:t>
            </a:r>
            <a:r>
              <a:rPr lang="en-GB" dirty="0" smtClean="0"/>
              <a:t> 5/10-30 mg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17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1915877"/>
            <a:ext cx="9176861" cy="4942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Clomipramine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Anticholinergic</a:t>
            </a:r>
            <a:r>
              <a:rPr lang="en-GB" dirty="0" smtClean="0"/>
              <a:t> side effects</a:t>
            </a:r>
          </a:p>
          <a:p>
            <a:r>
              <a:rPr lang="en-GB" dirty="0" smtClean="0"/>
              <a:t>Increased likelihood of sexual dysfunction</a:t>
            </a:r>
          </a:p>
          <a:p>
            <a:r>
              <a:rPr lang="en-GB" dirty="0" smtClean="0"/>
              <a:t>Higher dose, seizures is more common</a:t>
            </a:r>
          </a:p>
          <a:p>
            <a:r>
              <a:rPr lang="en-GB" dirty="0" err="1" smtClean="0"/>
              <a:t>Cardiotoxicity</a:t>
            </a:r>
            <a:r>
              <a:rPr lang="en-GB" dirty="0" smtClean="0"/>
              <a:t> as a another risk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CMP: Dosing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Initially 25 mg at bedtime</a:t>
            </a:r>
          </a:p>
          <a:p>
            <a:r>
              <a:rPr lang="en-GB" dirty="0" smtClean="0"/>
              <a:t>Increase 25 – 50 mg per 7 days</a:t>
            </a:r>
          </a:p>
          <a:p>
            <a:r>
              <a:rPr lang="en-GB" dirty="0" smtClean="0"/>
              <a:t>Most tolerate up to 150 mg daily</a:t>
            </a:r>
          </a:p>
          <a:p>
            <a:r>
              <a:rPr lang="en-GB" dirty="0" smtClean="0"/>
              <a:t>Maximum dose at 250 mg daily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CMP: Contraindications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Prostatic hypertrophy</a:t>
            </a:r>
          </a:p>
          <a:p>
            <a:r>
              <a:rPr lang="en-GB" dirty="0" smtClean="0"/>
              <a:t>Closed-angle glaucoma</a:t>
            </a:r>
          </a:p>
          <a:p>
            <a:r>
              <a:rPr lang="en-GB" dirty="0" smtClean="0"/>
              <a:t>Cardiac arrhythmia</a:t>
            </a:r>
          </a:p>
          <a:p>
            <a:r>
              <a:rPr lang="en-GB" dirty="0" smtClean="0"/>
              <a:t>Presence of other heart problems, on alert</a:t>
            </a:r>
          </a:p>
          <a:p>
            <a:r>
              <a:rPr lang="en-GB" dirty="0" smtClean="0"/>
              <a:t>History of seizure disorders, on alert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Highest Recommended Daily Doses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Clomipramine</a:t>
            </a:r>
            <a:r>
              <a:rPr lang="en-GB" dirty="0" smtClean="0"/>
              <a:t>: 250 mg</a:t>
            </a:r>
          </a:p>
          <a:p>
            <a:r>
              <a:rPr lang="en-GB" dirty="0" err="1" smtClean="0"/>
              <a:t>Fluoxetine</a:t>
            </a:r>
            <a:r>
              <a:rPr lang="en-GB" dirty="0" smtClean="0"/>
              <a:t>: 80 mg</a:t>
            </a:r>
          </a:p>
          <a:p>
            <a:r>
              <a:rPr lang="en-GB" dirty="0" err="1" smtClean="0"/>
              <a:t>Fluvoxamine</a:t>
            </a:r>
            <a:r>
              <a:rPr lang="en-GB" dirty="0" smtClean="0"/>
              <a:t>: 300 mg</a:t>
            </a:r>
          </a:p>
          <a:p>
            <a:r>
              <a:rPr lang="en-GB" dirty="0" err="1" smtClean="0"/>
              <a:t>Paroxetine</a:t>
            </a:r>
            <a:r>
              <a:rPr lang="en-GB" dirty="0" smtClean="0"/>
              <a:t>: 60 mg</a:t>
            </a:r>
          </a:p>
          <a:p>
            <a:r>
              <a:rPr lang="en-GB" dirty="0" err="1" smtClean="0"/>
              <a:t>Sertraline</a:t>
            </a:r>
            <a:r>
              <a:rPr lang="en-GB" dirty="0" smtClean="0"/>
              <a:t>: 200 mg</a:t>
            </a:r>
          </a:p>
          <a:p>
            <a:r>
              <a:rPr lang="en-GB" dirty="0" err="1" smtClean="0"/>
              <a:t>Citalopram</a:t>
            </a:r>
            <a:r>
              <a:rPr lang="en-GB" dirty="0" smtClean="0"/>
              <a:t>: 60 mg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Long Term Pharmacotherapy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Treatment is recommended to commence in a prolonged duration, at least 1 to 2 years after achieving response</a:t>
            </a:r>
          </a:p>
          <a:p>
            <a:r>
              <a:rPr lang="en-GB" dirty="0" smtClean="0"/>
              <a:t>Dosage is the same to the responding dose</a:t>
            </a:r>
          </a:p>
          <a:p>
            <a:r>
              <a:rPr lang="en-GB" dirty="0" smtClean="0"/>
              <a:t>Prepare for indefinite duration of treatment</a:t>
            </a:r>
          </a:p>
          <a:p>
            <a:r>
              <a:rPr lang="en-GB" dirty="0" smtClean="0"/>
              <a:t>Risk of relapse decreased by the use of psychological treatment, especially CBT</a:t>
            </a:r>
          </a:p>
          <a:p>
            <a:r>
              <a:rPr lang="en-GB" dirty="0" smtClean="0"/>
              <a:t>Cessation: careful and gradual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Drugs in OCD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161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43200"/>
                <a:gridCol w="3810000"/>
                <a:gridCol w="16764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Options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Reasons</a:t>
                      </a:r>
                      <a:r>
                        <a:rPr lang="en-GB" baseline="0" dirty="0" smtClean="0"/>
                        <a:t> Considered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Likelihood of</a:t>
                      </a:r>
                      <a:r>
                        <a:rPr lang="en-GB" baseline="0" dirty="0" smtClean="0"/>
                        <a:t> success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Switching to another SSRI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 response to first SSRI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++/+++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Switching</a:t>
                      </a:r>
                      <a:r>
                        <a:rPr lang="en-GB" baseline="0" dirty="0" smtClean="0"/>
                        <a:t> to </a:t>
                      </a:r>
                      <a:r>
                        <a:rPr lang="en-GB" baseline="0" dirty="0" err="1" smtClean="0"/>
                        <a:t>clomipramine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</a:t>
                      </a:r>
                      <a:r>
                        <a:rPr lang="en-GB" baseline="0" dirty="0" smtClean="0"/>
                        <a:t> response to two SSRIs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++/+++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Clomipramine</a:t>
                      </a:r>
                      <a:r>
                        <a:rPr lang="en-GB" baseline="0" dirty="0" smtClean="0"/>
                        <a:t> IV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 (partial?) response to oral </a:t>
                      </a:r>
                      <a:r>
                        <a:rPr lang="en-GB" dirty="0" err="1" smtClean="0"/>
                        <a:t>clomipramine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+/++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SSRI/CMP +</a:t>
                      </a:r>
                      <a:r>
                        <a:rPr lang="en-GB" baseline="0" dirty="0" smtClean="0"/>
                        <a:t> SGA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Partial response to SSRI/CMP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++/+++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Complex/poor insight cases of OCD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+/++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SSRI/CMP + FGA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Presence of tic disorders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++/+++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Presence of severe (</a:t>
                      </a:r>
                      <a:r>
                        <a:rPr lang="en-GB" dirty="0" err="1" smtClean="0"/>
                        <a:t>schizotypal</a:t>
                      </a:r>
                      <a:r>
                        <a:rPr lang="en-GB" dirty="0" smtClean="0"/>
                        <a:t>) personality</a:t>
                      </a:r>
                      <a:r>
                        <a:rPr lang="en-GB" baseline="0" dirty="0" smtClean="0"/>
                        <a:t> disorder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+/++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Complex/poor insight cases of OCD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+/++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SSRI</a:t>
                      </a:r>
                      <a:r>
                        <a:rPr lang="en-GB" baseline="0" dirty="0" smtClean="0"/>
                        <a:t> + CMP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Partial response of SSRI/CMP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++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Drugs in OCD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193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43200"/>
                <a:gridCol w="3810000"/>
                <a:gridCol w="16764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Options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Reasons</a:t>
                      </a:r>
                      <a:r>
                        <a:rPr lang="en-GB" baseline="0" dirty="0" smtClean="0"/>
                        <a:t> Considered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Likelihood of</a:t>
                      </a:r>
                      <a:r>
                        <a:rPr lang="en-GB" baseline="0" dirty="0" smtClean="0"/>
                        <a:t> success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r>
                        <a:rPr lang="en-GB" dirty="0" smtClean="0"/>
                        <a:t>Augmentation of SSRI/CMP with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Clonazepam</a:t>
                      </a:r>
                      <a:endParaRPr lang="en-GB" dirty="0"/>
                    </a:p>
                  </a:txBody>
                  <a:tcPr/>
                </a:tc>
                <a:tc rowSpan="10"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Partial response to</a:t>
                      </a:r>
                    </a:p>
                    <a:p>
                      <a:pPr algn="ctr"/>
                      <a:r>
                        <a:rPr lang="en-GB" sz="3200" dirty="0" smtClean="0"/>
                        <a:t>either SSRI or </a:t>
                      </a:r>
                      <a:r>
                        <a:rPr lang="en-GB" sz="3200" dirty="0" err="1" smtClean="0"/>
                        <a:t>Clomipramine</a:t>
                      </a:r>
                      <a:endParaRPr lang="en-GB" sz="32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+/++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Pindolol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+/++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Buspirone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Fenfluramine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Tryptophan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Lithium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Trazodone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Desipramine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Inositol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Clonidine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Illustration</a:t>
            </a:r>
            <a:endParaRPr lang="en-GB" dirty="0"/>
          </a:p>
        </p:txBody>
      </p:sp>
      <p:pic>
        <p:nvPicPr>
          <p:cNvPr id="4" name="OCD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54163" y="1600200"/>
            <a:ext cx="6034087" cy="452596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800600" y="1143000"/>
            <a:ext cx="40587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dirty="0"/>
              <a:t>Mention the </a:t>
            </a:r>
            <a:r>
              <a:rPr lang="en-US" dirty="0" smtClean="0"/>
              <a:t>obsessions and compulsions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8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00200"/>
            <a:ext cx="9144000" cy="3629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685800" y="1143000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1995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57200" y="2590800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1995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457200" y="3276600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1995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57200" y="4495800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1997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457200" y="5638800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1998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38200"/>
            <a:ext cx="9144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381000" y="2133600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2008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85800" y="1143000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2002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7391400" y="1752600"/>
            <a:ext cx="1447800" cy="35052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Drugs in Treatment Resistant OCD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If the patient has completely failed to respond to two different SSRIs and </a:t>
            </a:r>
            <a:r>
              <a:rPr lang="en-GB" dirty="0" err="1" smtClean="0"/>
              <a:t>Clomipramine</a:t>
            </a:r>
            <a:endParaRPr lang="en-GB" dirty="0" smtClean="0"/>
          </a:p>
          <a:p>
            <a:r>
              <a:rPr lang="en-GB" dirty="0" smtClean="0"/>
              <a:t>Follow the guidance</a:t>
            </a:r>
          </a:p>
          <a:p>
            <a:r>
              <a:rPr lang="en-GB" dirty="0" smtClean="0"/>
              <a:t>If all else failed, switch to </a:t>
            </a:r>
            <a:r>
              <a:rPr lang="en-GB" dirty="0" err="1" smtClean="0"/>
              <a:t>phenelzine</a:t>
            </a:r>
            <a:endParaRPr lang="en-GB" dirty="0" smtClean="0"/>
          </a:p>
          <a:p>
            <a:r>
              <a:rPr lang="en-GB" dirty="0" smtClean="0"/>
              <a:t>ECT does not appear to give promise, in the absence of depression</a:t>
            </a:r>
          </a:p>
          <a:p>
            <a:r>
              <a:rPr lang="en-GB" dirty="0" smtClean="0"/>
              <a:t>Neurosurgery, reserved for the most difficult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71800"/>
            <a:ext cx="8229600" cy="3154363"/>
          </a:xfrm>
        </p:spPr>
        <p:txBody>
          <a:bodyPr/>
          <a:lstStyle/>
          <a:p>
            <a:r>
              <a:rPr lang="en-GB" dirty="0" smtClean="0"/>
              <a:t>A pilot study with 20 treatment-resistant subjects with a 12 week course of treatment</a:t>
            </a:r>
          </a:p>
          <a:p>
            <a:r>
              <a:rPr lang="en-GB" dirty="0" smtClean="0"/>
              <a:t>Added to </a:t>
            </a:r>
            <a:r>
              <a:rPr lang="en-GB" dirty="0" err="1" smtClean="0"/>
              <a:t>Clomipramine</a:t>
            </a:r>
            <a:r>
              <a:rPr lang="en-GB" dirty="0" smtClean="0"/>
              <a:t> (14), </a:t>
            </a:r>
            <a:r>
              <a:rPr lang="en-GB" dirty="0" err="1" smtClean="0"/>
              <a:t>Paroxetine</a:t>
            </a:r>
            <a:r>
              <a:rPr lang="en-GB" dirty="0" smtClean="0"/>
              <a:t> (5), </a:t>
            </a:r>
            <a:r>
              <a:rPr lang="en-GB" dirty="0" err="1" smtClean="0"/>
              <a:t>Fluvoxamine</a:t>
            </a:r>
            <a:r>
              <a:rPr lang="en-GB" dirty="0" smtClean="0"/>
              <a:t> (1)</a:t>
            </a:r>
          </a:p>
          <a:p>
            <a:r>
              <a:rPr lang="en-GB" dirty="0" smtClean="0"/>
              <a:t>Conclusions: effective and well tolerated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2976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3459163"/>
          </a:xfrm>
        </p:spPr>
        <p:txBody>
          <a:bodyPr/>
          <a:lstStyle/>
          <a:p>
            <a:r>
              <a:rPr lang="en-GB" dirty="0" smtClean="0"/>
              <a:t>A study of 7 cases of treatment resistant OCD</a:t>
            </a:r>
          </a:p>
          <a:p>
            <a:r>
              <a:rPr lang="en-GB" dirty="0" smtClean="0"/>
              <a:t>Partial responders to SSRI or </a:t>
            </a:r>
            <a:r>
              <a:rPr lang="en-GB" dirty="0" err="1" smtClean="0"/>
              <a:t>Clomipramine</a:t>
            </a:r>
            <a:endParaRPr lang="en-GB" dirty="0" smtClean="0"/>
          </a:p>
          <a:p>
            <a:r>
              <a:rPr lang="en-GB" dirty="0" smtClean="0"/>
              <a:t>Augmented, withdrawn, reintroduce: 4 showed 30% reduction of score</a:t>
            </a:r>
          </a:p>
          <a:p>
            <a:r>
              <a:rPr lang="en-GB" dirty="0" smtClean="0"/>
              <a:t>Dose from 400 to 600 </a:t>
            </a:r>
            <a:r>
              <a:rPr lang="en-GB" dirty="0">
                <a:latin typeface="Symbol" pitchFamily="18" charset="2"/>
              </a:rPr>
              <a:t>m</a:t>
            </a:r>
            <a:r>
              <a:rPr lang="en-GB" dirty="0" smtClean="0"/>
              <a:t>g daily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2691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Psychological Treatments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Psychoanalysis, psychodynamic psychotherapy, supportive psychotherapy, CBT</a:t>
            </a:r>
          </a:p>
          <a:p>
            <a:r>
              <a:rPr lang="en-GB" dirty="0" smtClean="0"/>
              <a:t>Of those, only CBT show evidenced efficacy</a:t>
            </a:r>
          </a:p>
          <a:p>
            <a:r>
              <a:rPr lang="en-GB" dirty="0" smtClean="0"/>
              <a:t>Others used in certain specific case, and usually as an adjunct to CBT</a:t>
            </a:r>
          </a:p>
          <a:p>
            <a:r>
              <a:rPr lang="en-GB" dirty="0" smtClean="0"/>
              <a:t>CBT alone may be used, but not others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4770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GB" dirty="0" smtClean="0"/>
              <a:t>I am not obsessive, I am not compulsive</a:t>
            </a:r>
          </a:p>
          <a:p>
            <a:pPr algn="ctr">
              <a:buNone/>
            </a:pPr>
            <a:r>
              <a:rPr lang="en-GB" dirty="0" smtClean="0"/>
              <a:t>I am not obsessive, I am not compulsive</a:t>
            </a:r>
          </a:p>
          <a:p>
            <a:pPr algn="ctr">
              <a:buNone/>
            </a:pPr>
            <a:r>
              <a:rPr lang="en-GB" dirty="0" smtClean="0"/>
              <a:t>I am not obsessive, I am not compulsive</a:t>
            </a:r>
          </a:p>
          <a:p>
            <a:pPr algn="ctr">
              <a:buNone/>
            </a:pPr>
            <a:r>
              <a:rPr lang="en-GB" dirty="0" smtClean="0"/>
              <a:t>I am not obsessive, I am not compulsive</a:t>
            </a:r>
          </a:p>
          <a:p>
            <a:pPr algn="ctr">
              <a:buNone/>
            </a:pPr>
            <a:r>
              <a:rPr lang="en-GB" dirty="0" smtClean="0"/>
              <a:t>I am not obsessive, I am not compulsive</a:t>
            </a:r>
          </a:p>
          <a:p>
            <a:pPr algn="ctr">
              <a:buNone/>
            </a:pPr>
            <a:r>
              <a:rPr lang="en-GB" dirty="0" smtClean="0"/>
              <a:t>I am not obsessive, I am not compulsive</a:t>
            </a:r>
          </a:p>
          <a:p>
            <a:pPr algn="ctr">
              <a:buNone/>
            </a:pPr>
            <a:r>
              <a:rPr lang="en-GB" dirty="0" smtClean="0"/>
              <a:t>I am not obsessive, I am not compulsive</a:t>
            </a:r>
          </a:p>
          <a:p>
            <a:pPr algn="ctr">
              <a:buNone/>
            </a:pPr>
            <a:r>
              <a:rPr lang="en-GB" dirty="0" smtClean="0"/>
              <a:t>I am not obsessive, I am not compulsive</a:t>
            </a:r>
          </a:p>
          <a:p>
            <a:pPr algn="ctr">
              <a:buNone/>
            </a:pPr>
            <a:r>
              <a:rPr lang="en-GB" dirty="0" smtClean="0"/>
              <a:t>I am not obsessive, I am not compulsive</a:t>
            </a:r>
          </a:p>
          <a:p>
            <a:pPr algn="ctr">
              <a:buNone/>
            </a:pPr>
            <a:r>
              <a:rPr lang="en-GB" dirty="0" smtClean="0"/>
              <a:t>I am not obsessive, I am not compulsive</a:t>
            </a:r>
          </a:p>
          <a:p>
            <a:pPr algn="ctr">
              <a:buNone/>
            </a:pPr>
            <a:r>
              <a:rPr lang="en-GB" dirty="0" smtClean="0"/>
              <a:t>I am not obsessive, I am not compulsive </a:t>
            </a:r>
          </a:p>
          <a:p>
            <a:pPr algn="ctr">
              <a:buNone/>
            </a:pPr>
            <a:r>
              <a:rPr lang="en-GB" dirty="0" smtClean="0"/>
              <a:t>I am not obsessive, I am not compulsive </a:t>
            </a:r>
          </a:p>
          <a:p>
            <a:pPr algn="ctr">
              <a:buNone/>
            </a:pPr>
            <a:r>
              <a:rPr lang="en-GB" dirty="0" smtClean="0"/>
              <a:t>I am not obsessive, I am not compulsive</a:t>
            </a:r>
          </a:p>
          <a:p>
            <a:pPr algn="ctr">
              <a:buNone/>
            </a:pPr>
            <a:r>
              <a:rPr lang="en-GB" dirty="0" smtClean="0"/>
              <a:t>I am not obsessive, I am not compulsive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CBT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Best evidence of efficacy with behavioural technique of exposure (vs. obsessions) and response prevention (vs. compulsions)</a:t>
            </a:r>
          </a:p>
          <a:p>
            <a:r>
              <a:rPr lang="en-GB" dirty="0" smtClean="0"/>
              <a:t>Recently, cognitive approaches has been on the rise</a:t>
            </a:r>
          </a:p>
          <a:p>
            <a:r>
              <a:rPr lang="en-GB" dirty="0" err="1" smtClean="0"/>
              <a:t>Psychoeducation</a:t>
            </a:r>
            <a:r>
              <a:rPr lang="en-GB" dirty="0" smtClean="0"/>
              <a:t> is crucial, explain what constitutes normal behaviour</a:t>
            </a:r>
          </a:p>
          <a:p>
            <a:r>
              <a:rPr lang="en-GB" dirty="0" smtClean="0"/>
              <a:t>Patients had to have high motivation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Behavioural: Exposure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Use of both in vivo exposure and </a:t>
            </a:r>
            <a:r>
              <a:rPr lang="en-US" dirty="0" err="1" smtClean="0"/>
              <a:t>imaginal</a:t>
            </a:r>
            <a:r>
              <a:rPr lang="en-US" dirty="0" smtClean="0"/>
              <a:t> exposure is preferable</a:t>
            </a:r>
          </a:p>
          <a:p>
            <a:r>
              <a:rPr lang="en-US" dirty="0" smtClean="0"/>
              <a:t>Gradual exposure is better tolerated than flooding</a:t>
            </a:r>
          </a:p>
          <a:p>
            <a:r>
              <a:rPr lang="en-US" dirty="0" smtClean="0"/>
              <a:t>There is a greater degree of therapist participation, with use of modeling during therapist-assisted exposure sessions</a:t>
            </a:r>
          </a:p>
          <a:p>
            <a:r>
              <a:rPr lang="en-US" dirty="0" smtClean="0"/>
              <a:t>Therapist-assisted exposure sessions should be prolonged (1-2 hours per session) and frequent (preferably conducted more than once a week)</a:t>
            </a:r>
          </a:p>
          <a:p>
            <a:r>
              <a:rPr lang="en-US" dirty="0" smtClean="0"/>
              <a:t>Intensive (at least 1 hour per day) and frequent (daily) self-exposure plays a crucial role</a:t>
            </a:r>
          </a:p>
          <a:p>
            <a:r>
              <a:rPr lang="en-US" dirty="0" smtClean="0"/>
              <a:t>Assistance from family members, partners, or friends in conducting exposure is very important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Fountain of Knowledge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2961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95600"/>
                <a:gridCol w="2209800"/>
                <a:gridCol w="10668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Title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Author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Year (Ed)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Publisher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Anxiety Disorders in Adults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Vladan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Starcevic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2005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Oxford</a:t>
                      </a:r>
                      <a:r>
                        <a:rPr lang="en-GB" baseline="0" dirty="0" smtClean="0"/>
                        <a:t> University Press</a:t>
                      </a:r>
                      <a:endParaRPr lang="en-GB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0" dirty="0" smtClean="0"/>
                        <a:t>Kaplan &amp; </a:t>
                      </a:r>
                      <a:r>
                        <a:rPr lang="en-US" b="0" dirty="0" err="1" smtClean="0"/>
                        <a:t>Sadock’s</a:t>
                      </a:r>
                      <a:r>
                        <a:rPr lang="en-US" b="0" dirty="0" smtClean="0"/>
                        <a:t> Comprehensive Textbook of Psychiatry</a:t>
                      </a:r>
                      <a:endParaRPr lang="en-US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Benjamin J. </a:t>
                      </a:r>
                      <a:r>
                        <a:rPr lang="en-US" b="0" dirty="0" err="1" smtClean="0"/>
                        <a:t>Sadock</a:t>
                      </a:r>
                      <a:endParaRPr lang="en-US" b="0" dirty="0" smtClean="0"/>
                    </a:p>
                    <a:p>
                      <a:pPr algn="ctr"/>
                      <a:r>
                        <a:rPr lang="en-US" b="0" dirty="0" smtClean="0"/>
                        <a:t>Virginia A. </a:t>
                      </a:r>
                      <a:r>
                        <a:rPr lang="en-US" b="0" dirty="0" err="1" smtClean="0"/>
                        <a:t>Sadock</a:t>
                      </a:r>
                      <a:endParaRPr lang="en-US" b="0" dirty="0" smtClean="0"/>
                    </a:p>
                    <a:p>
                      <a:pPr algn="ctr"/>
                      <a:r>
                        <a:rPr lang="en-US" b="0" dirty="0" smtClean="0"/>
                        <a:t>Pedro Ruiz</a:t>
                      </a:r>
                      <a:endParaRPr lang="en-US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2009 (9)</a:t>
                      </a:r>
                      <a:endParaRPr lang="en-US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Lippincott Williams &amp; Wilkins</a:t>
                      </a:r>
                      <a:endParaRPr lang="en-US" b="0" dirty="0"/>
                    </a:p>
                  </a:txBody>
                  <a:tcPr anchor="ctr"/>
                </a:tc>
              </a:tr>
              <a:tr h="370840">
                <a:tc gridSpan="4">
                  <a:txBody>
                    <a:bodyPr/>
                    <a:lstStyle/>
                    <a:p>
                      <a:pPr algn="r"/>
                      <a:r>
                        <a:rPr lang="en-US" b="0" dirty="0" smtClean="0"/>
                        <a:t>…and</a:t>
                      </a:r>
                      <a:r>
                        <a:rPr lang="en-US" b="0" baseline="0" dirty="0" smtClean="0"/>
                        <a:t> journals</a:t>
                      </a:r>
                      <a:endParaRPr lang="en-US" b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b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b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b="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Behavioural: Response Prevention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Response prevention is not time limited and continues as long as possible after the end of an exposure session</a:t>
            </a:r>
          </a:p>
          <a:p>
            <a:r>
              <a:rPr lang="en-US" dirty="0" smtClean="0"/>
              <a:t>Complete response prevention (including prevention of mental compulsions) may not be realistic initially</a:t>
            </a:r>
          </a:p>
          <a:p>
            <a:r>
              <a:rPr lang="en-US" dirty="0" smtClean="0"/>
              <a:t>Partial response prevention (with precise limit-setting) should be negotiated with the patient</a:t>
            </a:r>
          </a:p>
          <a:p>
            <a:r>
              <a:rPr lang="en-US" dirty="0" smtClean="0"/>
              <a:t>The therapist must carefully monitor whether the patient is using any other type of concealed neutralizing activity (e.g., mental compulsions) to decrease anxiety or distress</a:t>
            </a:r>
          </a:p>
          <a:p>
            <a:r>
              <a:rPr lang="en-US" dirty="0" smtClean="0"/>
              <a:t>It should never be carried out through coercion or physical prevention of a compulsion by the therapist or someone else</a:t>
            </a:r>
          </a:p>
          <a:p>
            <a:r>
              <a:rPr lang="en-US" dirty="0" smtClean="0"/>
              <a:t>Assistance from family members, partners, or friends in conducting response prevention is very important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Reported Problems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Difficulties arise from the anxiety provoking technique and prevention of anxiety alleviation habit</a:t>
            </a:r>
          </a:p>
          <a:p>
            <a:r>
              <a:rPr lang="en-GB" dirty="0" smtClean="0"/>
              <a:t>A certain proportion does not improve, substantial proportion refuse treatment, 25% fail to adhere</a:t>
            </a:r>
          </a:p>
          <a:p>
            <a:r>
              <a:rPr lang="en-GB" dirty="0" smtClean="0"/>
              <a:t>Effects begin slowly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Bad Omen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Greater severity of initial OCD symptoms</a:t>
            </a:r>
          </a:p>
          <a:p>
            <a:r>
              <a:rPr lang="en-GB" dirty="0" smtClean="0"/>
              <a:t>Presence of severe depression</a:t>
            </a:r>
          </a:p>
          <a:p>
            <a:r>
              <a:rPr lang="en-GB" dirty="0" smtClean="0"/>
              <a:t>Prominent avoidance of the feared stimuli</a:t>
            </a:r>
          </a:p>
          <a:p>
            <a:r>
              <a:rPr lang="en-GB" dirty="0" smtClean="0"/>
              <a:t>Unemployment, living alone</a:t>
            </a:r>
          </a:p>
          <a:p>
            <a:r>
              <a:rPr lang="en-GB" dirty="0"/>
              <a:t>L</a:t>
            </a:r>
            <a:r>
              <a:rPr lang="en-GB" dirty="0" smtClean="0"/>
              <a:t>ack of compliance during the first week</a:t>
            </a:r>
          </a:p>
          <a:p>
            <a:r>
              <a:rPr lang="en-GB" dirty="0" smtClean="0"/>
              <a:t>Presence of severe personality disturbance, esp. </a:t>
            </a:r>
            <a:r>
              <a:rPr lang="en-GB" dirty="0" err="1" smtClean="0"/>
              <a:t>Schizotypal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Lesser Bad Omen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Longer duration of OCD symptoms</a:t>
            </a:r>
          </a:p>
          <a:p>
            <a:r>
              <a:rPr lang="en-GB" dirty="0" smtClean="0"/>
              <a:t>Absence of overt compulsions</a:t>
            </a:r>
          </a:p>
          <a:p>
            <a:r>
              <a:rPr lang="en-GB" dirty="0" smtClean="0"/>
              <a:t>Excessive arousal in the presence of feared stimuli</a:t>
            </a:r>
          </a:p>
          <a:p>
            <a:r>
              <a:rPr lang="en-GB" dirty="0" smtClean="0"/>
              <a:t>Previous (unsuccessful) attempts to treat OCD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Cognitive Therapy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Modification of the underlying belief system</a:t>
            </a:r>
          </a:p>
          <a:p>
            <a:r>
              <a:rPr lang="en-GB" dirty="0" smtClean="0"/>
              <a:t>Addressing, challenging, modifying specific beliefs that give meaning and purpose to obsessions and compulsions</a:t>
            </a:r>
          </a:p>
          <a:p>
            <a:r>
              <a:rPr lang="en-GB" dirty="0" smtClean="0"/>
              <a:t>Particularly suitable for the treatment of obsessions</a:t>
            </a:r>
          </a:p>
          <a:p>
            <a:r>
              <a:rPr lang="en-GB" dirty="0" smtClean="0"/>
              <a:t>Clinically, usually combined with behavioural </a:t>
            </a:r>
            <a:r>
              <a:rPr lang="en-GB" dirty="0" smtClean="0">
                <a:sym typeface="Wingdings" pitchFamily="2" charset="2"/>
              </a:rPr>
              <a:t> the truly integrated “brand” of CBT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Goals in Cognition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Elimination of misinterpretations and other dysfunctional appraisals of intrusive thoughts</a:t>
            </a:r>
          </a:p>
          <a:p>
            <a:r>
              <a:rPr lang="en-GB" dirty="0" smtClean="0"/>
              <a:t>Liberation from excessive responsibility for obsessions and for the harm associated with these obsessions</a:t>
            </a:r>
          </a:p>
          <a:p>
            <a:r>
              <a:rPr lang="en-GB" dirty="0" smtClean="0"/>
              <a:t>Elimination of neutralizing activities that arise in response to the inflated sense of responsibility and other negative or catastrophic appraisals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Identification of misinterpretations, faulty appraisals, and abnormal thinking patterns and belief systems</a:t>
            </a:r>
          </a:p>
          <a:p>
            <a:r>
              <a:rPr lang="en-GB" dirty="0" smtClean="0"/>
              <a:t>Questioning and challenging them</a:t>
            </a:r>
          </a:p>
          <a:p>
            <a:r>
              <a:rPr lang="en-GB" dirty="0" smtClean="0"/>
              <a:t>Behavioural experiments</a:t>
            </a:r>
          </a:p>
          <a:p>
            <a:r>
              <a:rPr lang="en-GB" dirty="0" smtClean="0"/>
              <a:t>Provision of alternate, more adaptive, and more realistic appraisals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Selections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Supportive, a general approach with general efficacy</a:t>
            </a:r>
          </a:p>
          <a:p>
            <a:r>
              <a:rPr lang="en-GB" dirty="0" smtClean="0"/>
              <a:t>Psychoanalysis and dynamic, more efficacious for OCPD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Integrated and Combined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Very common, logical, enhancing either way</a:t>
            </a:r>
          </a:p>
          <a:p>
            <a:r>
              <a:rPr lang="en-GB" dirty="0" smtClean="0"/>
              <a:t>Sequence is not so much of an importance</a:t>
            </a:r>
          </a:p>
          <a:p>
            <a:r>
              <a:rPr lang="en-GB" dirty="0" smtClean="0"/>
              <a:t>Combination show promise of a better future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Against The Combination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By decreasing anxiety, medications promote passivity and reduce motivation to participate in CBT</a:t>
            </a:r>
          </a:p>
          <a:p>
            <a:r>
              <a:rPr lang="en-US" dirty="0" smtClean="0"/>
              <a:t>Patients may be more likely to attribute progress to medications than to learning new skills through CBT and personal mastery</a:t>
            </a:r>
          </a:p>
          <a:p>
            <a:r>
              <a:rPr lang="en-US" dirty="0" smtClean="0"/>
              <a:t>Medication interfere with the acquisition of new skills through CBT</a:t>
            </a:r>
          </a:p>
          <a:p>
            <a:r>
              <a:rPr lang="en-US" dirty="0" smtClean="0"/>
              <a:t>Medications serve as safety devices when taken in the course of CBT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Cessation of an Obsession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Often difficult and challenging</a:t>
            </a:r>
          </a:p>
          <a:p>
            <a:r>
              <a:rPr lang="en-GB" dirty="0" smtClean="0"/>
              <a:t>Test your skills, patience, perseverance</a:t>
            </a:r>
          </a:p>
          <a:p>
            <a:r>
              <a:rPr lang="en-GB" dirty="0" smtClean="0"/>
              <a:t>Efficacy is a true story</a:t>
            </a:r>
          </a:p>
          <a:p>
            <a:r>
              <a:rPr lang="en-GB" dirty="0" smtClean="0"/>
              <a:t>Complete disappearance is rare</a:t>
            </a:r>
          </a:p>
          <a:p>
            <a:r>
              <a:rPr lang="en-GB" dirty="0" smtClean="0"/>
              <a:t>Poor and partial responders are noticeable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38400" y="4114800"/>
            <a:ext cx="6117765" cy="144655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oubleWave1">
              <a:avLst/>
            </a:prstTxWarp>
            <a:spAutoFit/>
            <a:scene3d>
              <a:camera prst="orthographicFront"/>
              <a:lightRig rig="flat" dir="tl"/>
            </a:scene3d>
            <a:sp3d extrusionH="57150" contourW="19050" prstMaterial="clear">
              <a:bevelT w="50800" h="50800" prst="slope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n-US" sz="8800" b="1" cap="none" spc="0" dirty="0" err="1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  <a:reflection blurRad="6350" stA="50000" endA="300" endPos="50000" dist="60007" dir="5400000" sy="-100000" algn="bl" rotWithShape="0"/>
                </a:effectLst>
              </a:rPr>
              <a:t>Terima</a:t>
            </a:r>
            <a:r>
              <a:rPr lang="en-US" sz="8800" b="1" cap="none" spc="0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  <a:reflection blurRad="6350" stA="50000" endA="300" endPos="50000" dist="60007" dir="5400000" sy="-100000" algn="bl" rotWithShape="0"/>
                </a:effectLst>
              </a:rPr>
              <a:t> </a:t>
            </a:r>
            <a:r>
              <a:rPr lang="en-US" sz="8800" b="1" cap="none" spc="0" dirty="0" err="1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  <a:reflection blurRad="6350" stA="50000" endA="300" endPos="50000" dist="60007" dir="5400000" sy="-100000" algn="bl" rotWithShape="0"/>
                </a:effectLst>
              </a:rPr>
              <a:t>Kasih</a:t>
            </a:r>
            <a:endParaRPr lang="en-US" sz="8800" b="1" cap="none" spc="0" dirty="0">
              <a:ln>
                <a:solidFill>
                  <a:schemeClr val="tx1"/>
                </a:solidFill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0007" dir="1500000" sy="-30000" kx="800400" algn="bl" rotWithShape="0">
                  <a:prstClr val="black">
                    <a:alpha val="20000"/>
                  </a:prstClr>
                </a:outerShdw>
                <a:reflection blurRad="6350" stA="50000" endA="300" endPos="50000" dist="60007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Treatment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dirty="0" smtClean="0"/>
              <a:t>Treatment goals:</a:t>
            </a:r>
          </a:p>
          <a:p>
            <a:r>
              <a:rPr lang="en-GB" dirty="0" smtClean="0"/>
              <a:t>Alleviation of symptoms</a:t>
            </a:r>
          </a:p>
          <a:p>
            <a:r>
              <a:rPr lang="en-GB" dirty="0" smtClean="0"/>
              <a:t>Improvement of functioning</a:t>
            </a:r>
          </a:p>
          <a:p>
            <a:pPr>
              <a:buNone/>
            </a:pPr>
            <a:r>
              <a:rPr lang="en-GB" dirty="0" smtClean="0"/>
              <a:t>Treatment plans:</a:t>
            </a:r>
            <a:endParaRPr lang="en-GB" dirty="0"/>
          </a:p>
          <a:p>
            <a:r>
              <a:rPr lang="en-GB" dirty="0" smtClean="0"/>
              <a:t>Psychopharmacology: SSRI</a:t>
            </a:r>
          </a:p>
          <a:p>
            <a:r>
              <a:rPr lang="en-GB" dirty="0" smtClean="0"/>
              <a:t>Psychotherapy: CBT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900" dirty="0" smtClean="0"/>
              <a:t>OCD Drugs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4000" dirty="0" smtClean="0"/>
              <a:t>the story so far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Only specific </a:t>
            </a:r>
            <a:r>
              <a:rPr lang="en-GB" dirty="0" err="1" smtClean="0"/>
              <a:t>serotonergic</a:t>
            </a:r>
            <a:r>
              <a:rPr lang="en-GB" dirty="0" smtClean="0"/>
              <a:t> effects are useful</a:t>
            </a:r>
          </a:p>
          <a:p>
            <a:r>
              <a:rPr lang="en-GB" dirty="0" smtClean="0"/>
              <a:t>Criteria of response is less strict</a:t>
            </a:r>
          </a:p>
          <a:p>
            <a:r>
              <a:rPr lang="en-GB" dirty="0" smtClean="0"/>
              <a:t>Only a fraction responded</a:t>
            </a:r>
          </a:p>
          <a:p>
            <a:r>
              <a:rPr lang="en-GB" dirty="0" smtClean="0"/>
              <a:t>Longer duration and higher dosage</a:t>
            </a:r>
          </a:p>
          <a:p>
            <a:r>
              <a:rPr lang="en-GB" dirty="0" smtClean="0"/>
              <a:t>Response is slow and gradual</a:t>
            </a:r>
          </a:p>
          <a:p>
            <a:r>
              <a:rPr lang="en-GB" dirty="0" smtClean="0"/>
              <a:t>Placebo response rate is lower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900" dirty="0" smtClean="0"/>
              <a:t>OCD Drugs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4000" dirty="0" smtClean="0"/>
              <a:t>the story so far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First, there was benzodiazepines</a:t>
            </a:r>
          </a:p>
          <a:p>
            <a:r>
              <a:rPr lang="en-GB" dirty="0" err="1" smtClean="0"/>
              <a:t>Clomipramine</a:t>
            </a:r>
            <a:r>
              <a:rPr lang="en-GB" dirty="0" smtClean="0"/>
              <a:t> as a gold standard</a:t>
            </a:r>
          </a:p>
          <a:p>
            <a:r>
              <a:rPr lang="en-GB" dirty="0" smtClean="0"/>
              <a:t>Responded to SSRI</a:t>
            </a:r>
            <a:endParaRPr lang="en-GB" dirty="0"/>
          </a:p>
          <a:p>
            <a:r>
              <a:rPr lang="en-GB" dirty="0" smtClean="0"/>
              <a:t>Predictors: prognosis of the case</a:t>
            </a:r>
          </a:p>
          <a:p>
            <a:r>
              <a:rPr lang="en-GB" dirty="0" smtClean="0"/>
              <a:t>For prominent and disabling symptoms, use pharmacotherapy or both</a:t>
            </a:r>
          </a:p>
          <a:p>
            <a:r>
              <a:rPr lang="en-GB" dirty="0" smtClean="0"/>
              <a:t>For lesser, milder, simpler ones, CBT may help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First Line Pharmacotherapy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Clomipramine</a:t>
            </a:r>
            <a:r>
              <a:rPr lang="en-GB" dirty="0" smtClean="0"/>
              <a:t> and SSRIs</a:t>
            </a:r>
          </a:p>
          <a:p>
            <a:r>
              <a:rPr lang="en-GB" dirty="0" err="1" smtClean="0"/>
              <a:t>Clomipramine</a:t>
            </a:r>
            <a:r>
              <a:rPr lang="en-GB" dirty="0" smtClean="0"/>
              <a:t> may be slightly more efficacious, but more to compare</a:t>
            </a:r>
          </a:p>
          <a:p>
            <a:r>
              <a:rPr lang="en-GB" dirty="0" smtClean="0"/>
              <a:t>Choice depends on side-effects, tolerability, and presence of contraindications</a:t>
            </a:r>
          </a:p>
          <a:p>
            <a:r>
              <a:rPr lang="en-GB" dirty="0" smtClean="0"/>
              <a:t>An adequate trial consists of at least 12 weeks (flexible) of treatment of drug (SSRI) at a maximum dose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Guide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First line: SSRIs</a:t>
            </a:r>
          </a:p>
          <a:p>
            <a:r>
              <a:rPr lang="en-GB" dirty="0" smtClean="0"/>
              <a:t>Second line: another SSRIs</a:t>
            </a:r>
          </a:p>
          <a:p>
            <a:r>
              <a:rPr lang="en-GB" dirty="0" smtClean="0"/>
              <a:t>Third line: </a:t>
            </a:r>
            <a:r>
              <a:rPr lang="en-GB" dirty="0" err="1" smtClean="0"/>
              <a:t>Clomipramine</a:t>
            </a:r>
            <a:endParaRPr lang="en-GB" dirty="0" smtClean="0"/>
          </a:p>
          <a:p>
            <a:r>
              <a:rPr lang="en-GB" dirty="0" smtClean="0"/>
              <a:t>Augmentation:</a:t>
            </a:r>
          </a:p>
          <a:p>
            <a:pPr lvl="1"/>
            <a:r>
              <a:rPr lang="en-GB" dirty="0" smtClean="0"/>
              <a:t>SSRI/CMP + AP, SSRI + CMP,</a:t>
            </a:r>
            <a:br>
              <a:rPr lang="en-GB" dirty="0" smtClean="0"/>
            </a:br>
            <a:r>
              <a:rPr lang="en-GB" dirty="0" smtClean="0"/>
              <a:t>SSRI/CMP + </a:t>
            </a:r>
            <a:r>
              <a:rPr lang="en-GB" dirty="0" err="1" smtClean="0"/>
              <a:t>Clonazepam</a:t>
            </a:r>
            <a:r>
              <a:rPr lang="en-GB" dirty="0" smtClean="0"/>
              <a:t>, SSRI/CMP + </a:t>
            </a:r>
            <a:r>
              <a:rPr lang="en-GB" dirty="0" err="1" smtClean="0"/>
              <a:t>Pindolol</a:t>
            </a:r>
            <a:endParaRPr lang="en-GB" dirty="0" smtClean="0"/>
          </a:p>
          <a:p>
            <a:r>
              <a:rPr lang="en-GB" dirty="0" smtClean="0"/>
              <a:t>Special Considerations:</a:t>
            </a:r>
            <a:br>
              <a:rPr lang="en-GB" dirty="0" smtClean="0"/>
            </a:br>
            <a:r>
              <a:rPr lang="en-GB" dirty="0" smtClean="0"/>
              <a:t>IV </a:t>
            </a:r>
            <a:r>
              <a:rPr lang="en-GB" dirty="0" err="1" smtClean="0"/>
              <a:t>Clomipramine</a:t>
            </a:r>
            <a:r>
              <a:rPr lang="en-GB" dirty="0" smtClean="0"/>
              <a:t>, </a:t>
            </a:r>
            <a:r>
              <a:rPr lang="en-GB" dirty="0" err="1" smtClean="0"/>
              <a:t>Phenelzine</a:t>
            </a:r>
            <a:endParaRPr lang="en-GB" dirty="0" smtClean="0"/>
          </a:p>
          <a:p>
            <a:r>
              <a:rPr lang="en-GB" dirty="0" smtClean="0"/>
              <a:t>In relapse, use the last known medication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</TotalTime>
  <Words>1515</Words>
  <Application>Microsoft Office PowerPoint</Application>
  <PresentationFormat>On-screen Show (4:3)</PresentationFormat>
  <Paragraphs>261</Paragraphs>
  <Slides>40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Obsessive Compulsive Disorder ..what to do..</vt:lpstr>
      <vt:lpstr>Illustration</vt:lpstr>
      <vt:lpstr>Fountain of Knowledge</vt:lpstr>
      <vt:lpstr>Cessation of an Obsession</vt:lpstr>
      <vt:lpstr>The Treatment</vt:lpstr>
      <vt:lpstr>OCD Drugs the story so far</vt:lpstr>
      <vt:lpstr>OCD Drugs the story so far</vt:lpstr>
      <vt:lpstr>The First Line Pharmacotherapy</vt:lpstr>
      <vt:lpstr>A Guide</vt:lpstr>
      <vt:lpstr>SSRIs</vt:lpstr>
      <vt:lpstr>SSRIs: Dosing</vt:lpstr>
      <vt:lpstr>Slide 12</vt:lpstr>
      <vt:lpstr>Clomipramine</vt:lpstr>
      <vt:lpstr>CMP: Dosing</vt:lpstr>
      <vt:lpstr>CMP: Contraindications</vt:lpstr>
      <vt:lpstr>Highest Recommended Daily Doses</vt:lpstr>
      <vt:lpstr>Long Term Pharmacotherapy</vt:lpstr>
      <vt:lpstr>Drugs in OCD</vt:lpstr>
      <vt:lpstr>Drugs in OCD</vt:lpstr>
      <vt:lpstr>Slide 20</vt:lpstr>
      <vt:lpstr>Slide 21</vt:lpstr>
      <vt:lpstr>Slide 22</vt:lpstr>
      <vt:lpstr>Drugs in Treatment Resistant OCD</vt:lpstr>
      <vt:lpstr>Slide 24</vt:lpstr>
      <vt:lpstr>Slide 25</vt:lpstr>
      <vt:lpstr>Psychological Treatments</vt:lpstr>
      <vt:lpstr>Slide 27</vt:lpstr>
      <vt:lpstr>CBT</vt:lpstr>
      <vt:lpstr>Behavioural: Exposure</vt:lpstr>
      <vt:lpstr>Behavioural: Response Prevention</vt:lpstr>
      <vt:lpstr>Reported Problems</vt:lpstr>
      <vt:lpstr>The Bad Omen</vt:lpstr>
      <vt:lpstr>The Lesser Bad Omen</vt:lpstr>
      <vt:lpstr>Cognitive Therapy</vt:lpstr>
      <vt:lpstr>Goals in Cognition</vt:lpstr>
      <vt:lpstr>How to..</vt:lpstr>
      <vt:lpstr>Other Selections</vt:lpstr>
      <vt:lpstr>Integrated and Combined</vt:lpstr>
      <vt:lpstr>Against The Combination</vt:lpstr>
      <vt:lpstr>Slide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LORDz</dc:creator>
  <cp:lastModifiedBy>LORDz</cp:lastModifiedBy>
  <cp:revision>38</cp:revision>
  <dcterms:created xsi:type="dcterms:W3CDTF">2014-02-06T22:30:45Z</dcterms:created>
  <dcterms:modified xsi:type="dcterms:W3CDTF">2014-02-07T07:57:11Z</dcterms:modified>
</cp:coreProperties>
</file>