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slides/slide4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9" r:id="rId24"/>
    <p:sldId id="278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6" r:id="rId5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60299E-1261-403B-9754-758197F5D1C4}" type="datetimeFigureOut">
              <a:rPr lang="en-US" smtClean="0"/>
              <a:pPr/>
              <a:t>8/14/2014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76B208-9C22-4D20-B35A-2E9C6CD2A77A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Treatments in Dynamic Psychiatry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err="1" smtClean="0"/>
              <a:t>Diyaz</a:t>
            </a:r>
            <a:r>
              <a:rPr lang="en-GB" dirty="0" smtClean="0"/>
              <a:t> </a:t>
            </a:r>
            <a:r>
              <a:rPr lang="en-GB" dirty="0" err="1" smtClean="0"/>
              <a:t>Syauki</a:t>
            </a:r>
            <a:r>
              <a:rPr lang="en-GB" dirty="0" smtClean="0"/>
              <a:t> </a:t>
            </a:r>
            <a:r>
              <a:rPr lang="en-GB" dirty="0" err="1" smtClean="0"/>
              <a:t>Ikhsan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Characteristics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Most conducted once a week, 1.25 – 1.5 hours</a:t>
            </a:r>
          </a:p>
          <a:p>
            <a:r>
              <a:rPr lang="en-GB" dirty="0" smtClean="0"/>
              <a:t>Average 8-10 members, smaller provides opportunity to be active</a:t>
            </a:r>
          </a:p>
          <a:p>
            <a:r>
              <a:rPr lang="en-GB" dirty="0" smtClean="0"/>
              <a:t>Heterogeneous have interaction advantage over homogeneous, but more dysfunctional</a:t>
            </a:r>
          </a:p>
          <a:p>
            <a:r>
              <a:rPr lang="en-GB" dirty="0" smtClean="0"/>
              <a:t>Individual isolation</a:t>
            </a:r>
          </a:p>
          <a:p>
            <a:r>
              <a:rPr lang="en-GB" dirty="0" smtClean="0"/>
              <a:t>Variable level of ego strengths prevents gel in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Characteristics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Consensus: heterogeneous in conflicts but homogeneous in ego strength</a:t>
            </a:r>
          </a:p>
          <a:p>
            <a:r>
              <a:rPr lang="en-GB" dirty="0" smtClean="0"/>
              <a:t>Most weighted toward the expressive end</a:t>
            </a:r>
          </a:p>
          <a:p>
            <a:r>
              <a:rPr lang="en-GB" dirty="0" smtClean="0"/>
              <a:t>More supportive in more homogeneous</a:t>
            </a:r>
          </a:p>
          <a:p>
            <a:r>
              <a:rPr lang="en-GB" dirty="0" smtClean="0"/>
              <a:t>Typically open-ended, with in-and-outs</a:t>
            </a:r>
          </a:p>
          <a:p>
            <a:r>
              <a:rPr lang="en-GB" dirty="0" smtClean="0"/>
              <a:t>Time-managed group psychotherapy: crisis intervention (1-8 </a:t>
            </a:r>
            <a:r>
              <a:rPr lang="en-GB" dirty="0" err="1" smtClean="0"/>
              <a:t>sess</a:t>
            </a:r>
            <a:r>
              <a:rPr lang="en-GB" dirty="0" smtClean="0"/>
              <a:t>), time-limited therapy (8-26 </a:t>
            </a:r>
            <a:r>
              <a:rPr lang="en-GB" dirty="0" err="1" smtClean="0"/>
              <a:t>sess</a:t>
            </a:r>
            <a:r>
              <a:rPr lang="en-GB" dirty="0" smtClean="0"/>
              <a:t>), longer-term therapy (&gt;26 </a:t>
            </a:r>
            <a:r>
              <a:rPr lang="en-GB" dirty="0" err="1" smtClean="0"/>
              <a:t>sess</a:t>
            </a:r>
            <a:r>
              <a:rPr lang="en-GB" dirty="0" smtClean="0"/>
              <a:t>)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Characteristics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GB" dirty="0" smtClean="0"/>
              <a:t>Individual-centred approach, process similar to individual in a group setting</a:t>
            </a:r>
          </a:p>
          <a:p>
            <a:r>
              <a:rPr lang="en-GB" dirty="0" smtClean="0"/>
              <a:t>Group-centred approach, interpreting group forces</a:t>
            </a:r>
          </a:p>
          <a:p>
            <a:pPr lvl="1"/>
            <a:r>
              <a:rPr lang="en-GB" dirty="0" smtClean="0"/>
              <a:t>Individual interpretation to build up group awareness of a common group issue</a:t>
            </a:r>
          </a:p>
          <a:p>
            <a:pPr lvl="1"/>
            <a:r>
              <a:rPr lang="en-GB" dirty="0" smtClean="0"/>
              <a:t>Refraining interpretation before group tension or theme has developed</a:t>
            </a:r>
          </a:p>
          <a:p>
            <a:r>
              <a:rPr lang="en-GB" dirty="0" smtClean="0"/>
              <a:t>Common group experiences: needs unmet, compete for support, ignored anxiety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Transference, </a:t>
            </a:r>
            <a:r>
              <a:rPr lang="en-GB" dirty="0" err="1" smtClean="0"/>
              <a:t>CounterTr</a:t>
            </a:r>
            <a:r>
              <a:rPr lang="en-GB" dirty="0" smtClean="0"/>
              <a:t>, Resistance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The cornerstones, altered by modalities</a:t>
            </a:r>
          </a:p>
          <a:p>
            <a:r>
              <a:rPr lang="en-GB" dirty="0" smtClean="0"/>
              <a:t>Transferences may be diluted by their redirection to fellow patients, thus displaced; may be used as training ground</a:t>
            </a:r>
          </a:p>
          <a:p>
            <a:r>
              <a:rPr lang="en-GB" dirty="0" smtClean="0"/>
              <a:t>Multiple simultaneous transferences, a laboratory in which internal object relations are displayed and externalized in relations, thus shorter time to gain familiarity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Transference, </a:t>
            </a:r>
            <a:r>
              <a:rPr lang="en-GB" dirty="0" err="1" smtClean="0"/>
              <a:t>CounterTr</a:t>
            </a:r>
            <a:r>
              <a:rPr lang="en-GB" dirty="0" smtClean="0"/>
              <a:t>, Resistance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Transference may also be intensified, and </a:t>
            </a:r>
            <a:r>
              <a:rPr lang="en-GB" dirty="0" err="1" smtClean="0"/>
              <a:t>countertransference</a:t>
            </a:r>
            <a:r>
              <a:rPr lang="en-GB" dirty="0" smtClean="0"/>
              <a:t> may also “react” similarly</a:t>
            </a:r>
          </a:p>
          <a:p>
            <a:r>
              <a:rPr lang="en-GB" dirty="0" smtClean="0"/>
              <a:t>Group detection may protect acting out </a:t>
            </a:r>
            <a:r>
              <a:rPr lang="en-GB" dirty="0" err="1" smtClean="0"/>
              <a:t>countertransference</a:t>
            </a:r>
            <a:endParaRPr lang="en-GB" dirty="0" smtClean="0"/>
          </a:p>
          <a:p>
            <a:r>
              <a:rPr lang="en-GB" dirty="0" smtClean="0"/>
              <a:t>May add a co-therapist</a:t>
            </a:r>
          </a:p>
          <a:p>
            <a:r>
              <a:rPr lang="en-GB" dirty="0" smtClean="0"/>
              <a:t>Sibling rivalry, transference wish to be the therapist’s only or favourite child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Transference, </a:t>
            </a:r>
            <a:r>
              <a:rPr lang="en-GB" dirty="0" err="1" smtClean="0"/>
              <a:t>CounterTr</a:t>
            </a:r>
            <a:r>
              <a:rPr lang="en-GB" dirty="0" smtClean="0"/>
              <a:t>, Resistance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Transference to the group, the mother group phenomenon</a:t>
            </a:r>
          </a:p>
          <a:p>
            <a:r>
              <a:rPr lang="en-GB" dirty="0" smtClean="0"/>
              <a:t>Idealized, completely gratifying “mother” that will satisfy the patient’s yearning for a reunion with an unconditionally loving figure</a:t>
            </a:r>
          </a:p>
          <a:p>
            <a:r>
              <a:rPr lang="en-GB" dirty="0" smtClean="0"/>
              <a:t>Therapist may became terrifying maternal figure</a:t>
            </a:r>
          </a:p>
          <a:p>
            <a:r>
              <a:rPr lang="en-GB" dirty="0" smtClean="0"/>
              <a:t>Defend against sadistic group (mother)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Transference, </a:t>
            </a:r>
            <a:r>
              <a:rPr lang="en-GB" dirty="0" err="1" smtClean="0"/>
              <a:t>CounterTr</a:t>
            </a:r>
            <a:r>
              <a:rPr lang="en-GB" dirty="0" smtClean="0"/>
              <a:t>, Resistance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Working through of transference and resistance, key characteristics of the therapy</a:t>
            </a:r>
          </a:p>
          <a:p>
            <a:r>
              <a:rPr lang="en-GB" dirty="0" smtClean="0"/>
              <a:t>Facilitated by the input of other group members, by checking with other participant</a:t>
            </a:r>
          </a:p>
          <a:p>
            <a:r>
              <a:rPr lang="en-GB" dirty="0" smtClean="0"/>
              <a:t>Peer acceptance versus therapist </a:t>
            </a:r>
            <a:r>
              <a:rPr lang="en-GB" dirty="0" err="1" smtClean="0"/>
              <a:t>providency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Indications and Contra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GB" dirty="0" smtClean="0"/>
              <a:t>Indications</a:t>
            </a:r>
          </a:p>
          <a:p>
            <a:r>
              <a:rPr lang="en-GB" dirty="0" smtClean="0"/>
              <a:t>Strong motivation</a:t>
            </a:r>
          </a:p>
          <a:p>
            <a:r>
              <a:rPr lang="en-GB" dirty="0" smtClean="0"/>
              <a:t>Psychological mindedness</a:t>
            </a:r>
          </a:p>
          <a:p>
            <a:r>
              <a:rPr lang="en-GB" dirty="0" smtClean="0"/>
              <a:t>Reasonably high level of ego strength</a:t>
            </a:r>
          </a:p>
          <a:p>
            <a:r>
              <a:rPr lang="en-GB" dirty="0" smtClean="0"/>
              <a:t>Sufficient discomfort, willing to be endured</a:t>
            </a:r>
          </a:p>
          <a:p>
            <a:r>
              <a:rPr lang="en-GB" dirty="0" smtClean="0"/>
              <a:t>Problems in interpersonal relationships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Indications and Contra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Extreme anxiety around authority figures</a:t>
            </a:r>
          </a:p>
          <a:p>
            <a:r>
              <a:rPr lang="en-GB" dirty="0" smtClean="0"/>
              <a:t>Primary problems originating in sibling conflict</a:t>
            </a:r>
          </a:p>
          <a:p>
            <a:r>
              <a:rPr lang="en-GB" dirty="0" smtClean="0"/>
              <a:t>Missed out sibling experiences</a:t>
            </a:r>
          </a:p>
          <a:p>
            <a:r>
              <a:rPr lang="en-GB" dirty="0" smtClean="0"/>
              <a:t>Projection confronted by group members</a:t>
            </a:r>
          </a:p>
          <a:p>
            <a:r>
              <a:rPr lang="en-GB" dirty="0" smtClean="0"/>
              <a:t>Borderline, by dilution of transference</a:t>
            </a:r>
          </a:p>
          <a:p>
            <a:r>
              <a:rPr lang="en-GB" dirty="0" smtClean="0"/>
              <a:t>Combination with individual results in additive and magnifying effects to both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Indications and Contra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Higher-level personality disorders may receive feedback about their patterns effect</a:t>
            </a:r>
          </a:p>
          <a:p>
            <a:r>
              <a:rPr lang="en-GB" dirty="0" smtClean="0"/>
              <a:t>Difference with individual version: constant evaluation of the fit between a prospective patient and the group as it is currently composed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What to be discussed..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Dynamic Group Psychotherapy</a:t>
            </a:r>
          </a:p>
          <a:p>
            <a:r>
              <a:rPr lang="en-GB" dirty="0" smtClean="0"/>
              <a:t>Family/Marital Therapy</a:t>
            </a:r>
          </a:p>
          <a:p>
            <a:r>
              <a:rPr lang="en-GB" dirty="0" smtClean="0"/>
              <a:t>Dynamic Pharmacotherapy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Indications and Contra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GB" dirty="0" smtClean="0"/>
              <a:t>Contraindications</a:t>
            </a:r>
          </a:p>
          <a:p>
            <a:r>
              <a:rPr lang="en-GB" dirty="0" smtClean="0"/>
              <a:t>Low motivation</a:t>
            </a:r>
          </a:p>
          <a:p>
            <a:r>
              <a:rPr lang="en-GB" dirty="0" smtClean="0"/>
              <a:t>Psychotic disorganization</a:t>
            </a:r>
          </a:p>
          <a:p>
            <a:r>
              <a:rPr lang="en-GB" dirty="0" smtClean="0"/>
              <a:t>Addiction to substances</a:t>
            </a:r>
          </a:p>
          <a:p>
            <a:r>
              <a:rPr lang="en-GB" dirty="0" smtClean="0"/>
              <a:t>Antisocial personality disorder</a:t>
            </a:r>
          </a:p>
          <a:p>
            <a:r>
              <a:rPr lang="en-GB" dirty="0" smtClean="0"/>
              <a:t>Severe </a:t>
            </a:r>
            <a:r>
              <a:rPr lang="en-GB" dirty="0" err="1" smtClean="0"/>
              <a:t>somatization</a:t>
            </a:r>
            <a:endParaRPr lang="en-GB" dirty="0" smtClean="0"/>
          </a:p>
          <a:p>
            <a:r>
              <a:rPr lang="en-GB" dirty="0" smtClean="0"/>
              <a:t>Organically based cognitive dysfunction</a:t>
            </a:r>
          </a:p>
          <a:p>
            <a:r>
              <a:rPr lang="en-GB" dirty="0" smtClean="0"/>
              <a:t>Serious suicidal risk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Family and Marital Therapy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Introduction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Today less dynamic oriented, but was at </a:t>
            </a:r>
            <a:r>
              <a:rPr lang="en-GB" dirty="0" smtClean="0"/>
              <a:t>first</a:t>
            </a:r>
          </a:p>
          <a:p>
            <a:r>
              <a:rPr lang="en-GB" dirty="0" smtClean="0"/>
              <a:t>Family as a system with a life of its own</a:t>
            </a:r>
          </a:p>
          <a:p>
            <a:r>
              <a:rPr lang="en-GB" dirty="0" smtClean="0"/>
              <a:t>Object relations family therapy</a:t>
            </a:r>
            <a:endParaRPr lang="en-GB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Introduction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Bowen’s approach, rooted from psycho-analytic theory but evolved to be </a:t>
            </a:r>
            <a:r>
              <a:rPr lang="en-GB" dirty="0" err="1" smtClean="0"/>
              <a:t>nondynamic</a:t>
            </a:r>
            <a:endParaRPr lang="en-GB" dirty="0" smtClean="0"/>
          </a:p>
          <a:p>
            <a:r>
              <a:rPr lang="en-GB" dirty="0" smtClean="0"/>
              <a:t>One member meets on an infrequent basis to study intergenerational patterns in the family</a:t>
            </a:r>
          </a:p>
          <a:p>
            <a:r>
              <a:rPr lang="en-GB" dirty="0" smtClean="0"/>
              <a:t>Understand the repetition of patterns</a:t>
            </a:r>
          </a:p>
          <a:p>
            <a:r>
              <a:rPr lang="en-GB" dirty="0" smtClean="0"/>
              <a:t>Strictly cognitive approach, no feelings </a:t>
            </a:r>
            <a:r>
              <a:rPr lang="en-GB" dirty="0" smtClean="0"/>
              <a:t>expressed, transference unimportant</a:t>
            </a:r>
            <a:endParaRPr lang="en-GB" dirty="0" smtClean="0"/>
          </a:p>
          <a:p>
            <a:r>
              <a:rPr lang="en-GB" dirty="0" smtClean="0"/>
              <a:t>After which, address unresolved issue </a:t>
            </a:r>
            <a:r>
              <a:rPr lang="en-GB" dirty="0" smtClean="0"/>
              <a:t>directly</a:t>
            </a:r>
            <a:endParaRPr lang="en-GB" dirty="0" smtClean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Theoretical Understanding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Observation of primitive object relationships in relatively healthy couples</a:t>
            </a:r>
          </a:p>
          <a:p>
            <a:r>
              <a:rPr lang="en-GB" dirty="0" smtClean="0"/>
              <a:t>Tends to perceive other as if someone </a:t>
            </a:r>
            <a:r>
              <a:rPr lang="en-GB" dirty="0" smtClean="0"/>
              <a:t>else, discord by failure to confirm the true nature</a:t>
            </a:r>
          </a:p>
          <a:p>
            <a:r>
              <a:rPr lang="en-GB" dirty="0" smtClean="0"/>
              <a:t>Partners coerce each other to behave</a:t>
            </a:r>
            <a:r>
              <a:rPr lang="en-GB" dirty="0" smtClean="0"/>
              <a:t>, tends to deteriorate into polarized units, forming a whole personality in the marital dyad</a:t>
            </a:r>
          </a:p>
          <a:p>
            <a:r>
              <a:rPr lang="en-GB" dirty="0" smtClean="0"/>
              <a:t>Marriage seemed to regress them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Theoretical Understanding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Marital conflicts may be viewed as the re-creation of conflicts with one’s parents</a:t>
            </a:r>
          </a:p>
          <a:p>
            <a:r>
              <a:rPr lang="en-GB" dirty="0" smtClean="0"/>
              <a:t>Selection of a mate is influenced by such</a:t>
            </a:r>
          </a:p>
          <a:p>
            <a:r>
              <a:rPr lang="en-GB" dirty="0" smtClean="0"/>
              <a:t>Couples are thrown together by conflicting desires to work through unresolved object relations, on the one hand, and to simply repeat them, on the other hand</a:t>
            </a:r>
            <a:endParaRPr lang="en-GB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Theoretical Understanding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Expansion to the entire family, a patient is frequently a carrier or container of the unacceptable parts of other family members</a:t>
            </a:r>
          </a:p>
          <a:p>
            <a:r>
              <a:rPr lang="en-GB" dirty="0" smtClean="0"/>
              <a:t>Object relations theory lends itself well to family therapy because its constructs provide a bridge from the </a:t>
            </a:r>
            <a:r>
              <a:rPr lang="en-GB" dirty="0" err="1" smtClean="0"/>
              <a:t>intrapsychic</a:t>
            </a:r>
            <a:r>
              <a:rPr lang="en-GB" dirty="0" smtClean="0"/>
              <a:t> to the interpersonal and from the individual to the family</a:t>
            </a:r>
            <a:endParaRPr lang="en-GB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Technique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Overall goal is to help members </a:t>
            </a:r>
            <a:r>
              <a:rPr lang="en-GB" dirty="0" err="1" smtClean="0"/>
              <a:t>reinternalize</a:t>
            </a:r>
            <a:r>
              <a:rPr lang="en-GB" dirty="0" smtClean="0"/>
              <a:t> conflict; the focus, helping each to </a:t>
            </a:r>
            <a:r>
              <a:rPr lang="en-GB" dirty="0" err="1" smtClean="0"/>
              <a:t>reown</a:t>
            </a:r>
            <a:endParaRPr lang="en-GB" dirty="0" smtClean="0"/>
          </a:p>
          <a:p>
            <a:r>
              <a:rPr lang="en-GB" dirty="0" smtClean="0"/>
              <a:t>Typically 50-minute every week or other week</a:t>
            </a:r>
          </a:p>
          <a:p>
            <a:r>
              <a:rPr lang="en-GB" dirty="0" smtClean="0"/>
              <a:t>Diagnosis of how representations distributed</a:t>
            </a:r>
          </a:p>
          <a:p>
            <a:r>
              <a:rPr lang="en-GB" dirty="0" smtClean="0"/>
              <a:t>Explain how the system affect the person</a:t>
            </a:r>
          </a:p>
          <a:p>
            <a:r>
              <a:rPr lang="en-GB" dirty="0" smtClean="0"/>
              <a:t>Stability depends upon the ability to contain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Technique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Resistance early on: therapist “sucked into”</a:t>
            </a:r>
          </a:p>
          <a:p>
            <a:r>
              <a:rPr lang="en-GB" dirty="0" smtClean="0"/>
              <a:t>Attune to </a:t>
            </a:r>
            <a:r>
              <a:rPr lang="en-GB" dirty="0" err="1" smtClean="0"/>
              <a:t>countertransference</a:t>
            </a:r>
            <a:r>
              <a:rPr lang="en-GB" dirty="0" smtClean="0"/>
              <a:t> reaction, be container for projected parts, points the pattern in therapy, and connect with outside</a:t>
            </a:r>
          </a:p>
          <a:p>
            <a:r>
              <a:rPr lang="en-GB" dirty="0" smtClean="0"/>
              <a:t>Common resistance: expect to fix the spouse</a:t>
            </a:r>
          </a:p>
          <a:p>
            <a:r>
              <a:rPr lang="en-GB" dirty="0" smtClean="0"/>
              <a:t>Expand the perspective to appreciate their own contributions to the conflict</a:t>
            </a:r>
          </a:p>
          <a:p>
            <a:r>
              <a:rPr lang="en-GB" dirty="0" smtClean="0"/>
              <a:t>The transition is difficult for each partner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Technique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Effort to destabilize is highly threatening</a:t>
            </a:r>
          </a:p>
          <a:p>
            <a:r>
              <a:rPr lang="en-GB" dirty="0" smtClean="0"/>
              <a:t>Need to be “bad object” may be so compelling</a:t>
            </a:r>
          </a:p>
          <a:p>
            <a:r>
              <a:rPr lang="en-GB" dirty="0" smtClean="0"/>
              <a:t>Some choose to live in the state of turmoil</a:t>
            </a:r>
          </a:p>
          <a:p>
            <a:r>
              <a:rPr lang="en-GB" dirty="0" smtClean="0"/>
              <a:t>The more the push, the more resistance</a:t>
            </a:r>
          </a:p>
          <a:p>
            <a:r>
              <a:rPr lang="en-GB" dirty="0" smtClean="0"/>
              <a:t>Lay out various options, including divorce and no change at all</a:t>
            </a:r>
          </a:p>
          <a:p>
            <a:r>
              <a:rPr lang="en-GB" dirty="0" smtClean="0"/>
              <a:t>Ultimately, it is up to the couple to choose how to live their lives</a:t>
            </a:r>
            <a:endParaRPr lang="en-GB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Group Therapy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Brief Marital Therapy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For couples with considerable ego strength and no sign of severe pathology</a:t>
            </a:r>
          </a:p>
          <a:p>
            <a:r>
              <a:rPr lang="en-GB" dirty="0" smtClean="0"/>
              <a:t>Goal is limited: confront each partner with those aspects of the spouse’s personality that are not being perceived because of projective identification</a:t>
            </a:r>
          </a:p>
          <a:p>
            <a:r>
              <a:rPr lang="en-GB" dirty="0" smtClean="0"/>
              <a:t>Listening to one’s version, ask the other to repeat the essence, point out any omission</a:t>
            </a:r>
            <a:endParaRPr lang="en-GB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Brief Marital Therapy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Helps both to listen better and develop a fuller empathic appreciation for the other’s internal experience</a:t>
            </a:r>
          </a:p>
          <a:p>
            <a:r>
              <a:rPr lang="en-GB" dirty="0" smtClean="0"/>
              <a:t>Make them realize they do not know the person they married very well (yet)</a:t>
            </a:r>
          </a:p>
          <a:p>
            <a:r>
              <a:rPr lang="en-GB" dirty="0" smtClean="0"/>
              <a:t>If successful, it sets in a motion a process of “checking out” each other’s feeling rather than assuming that the partner feels a certain way</a:t>
            </a:r>
            <a:endParaRPr lang="en-GB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err="1" smtClean="0"/>
              <a:t>Intersubjective</a:t>
            </a:r>
            <a:r>
              <a:rPr lang="en-GB" dirty="0" smtClean="0"/>
              <a:t> and Self Psychological Marital Therapy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err="1" smtClean="0"/>
              <a:t>Kohut</a:t>
            </a:r>
            <a:r>
              <a:rPr lang="en-GB" dirty="0" smtClean="0"/>
              <a:t>: “A good marriage is one in which one or the other partner rises to the challenge of providing the </a:t>
            </a:r>
            <a:r>
              <a:rPr lang="en-GB" dirty="0" err="1" smtClean="0"/>
              <a:t>selfobject</a:t>
            </a:r>
            <a:r>
              <a:rPr lang="en-GB" dirty="0" smtClean="0"/>
              <a:t> functions that the other’s temporarily impaired self needs at a particular moment”</a:t>
            </a:r>
          </a:p>
          <a:p>
            <a:r>
              <a:rPr lang="en-GB" dirty="0" smtClean="0"/>
              <a:t>The conflict can form the basis of strategy</a:t>
            </a:r>
          </a:p>
          <a:p>
            <a:r>
              <a:rPr lang="en-GB" dirty="0" err="1" smtClean="0"/>
              <a:t>Bidimensional</a:t>
            </a:r>
            <a:r>
              <a:rPr lang="en-GB" dirty="0" smtClean="0"/>
              <a:t> nature of transference: “Antagonistic </a:t>
            </a:r>
            <a:r>
              <a:rPr lang="en-GB" dirty="0" smtClean="0"/>
              <a:t>toward one another, yearning toward the </a:t>
            </a:r>
            <a:r>
              <a:rPr lang="en-GB" dirty="0" smtClean="0"/>
              <a:t>therapist”</a:t>
            </a:r>
            <a:endParaRPr lang="en-GB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err="1" smtClean="0"/>
              <a:t>Intersubjective</a:t>
            </a:r>
            <a:r>
              <a:rPr lang="en-GB" dirty="0" smtClean="0"/>
              <a:t> and Self Psychological Marital Therapy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GB" dirty="0" smtClean="0"/>
              <a:t>Six step model:</a:t>
            </a:r>
          </a:p>
          <a:p>
            <a:r>
              <a:rPr lang="en-GB" dirty="0" smtClean="0"/>
              <a:t>1-2: therapist provides </a:t>
            </a:r>
            <a:r>
              <a:rPr lang="en-GB" dirty="0" err="1" smtClean="0"/>
              <a:t>attunement</a:t>
            </a:r>
            <a:r>
              <a:rPr lang="en-GB" dirty="0" smtClean="0"/>
              <a:t> to the subjectivity of each spouse and stresses  that neither has a truer or more correct version</a:t>
            </a:r>
          </a:p>
          <a:p>
            <a:r>
              <a:rPr lang="en-GB" dirty="0" smtClean="0"/>
              <a:t>3-4: traces the developmental history and demonstrates how each is </a:t>
            </a:r>
            <a:r>
              <a:rPr lang="en-GB" dirty="0" err="1" smtClean="0"/>
              <a:t>reenacting</a:t>
            </a:r>
            <a:r>
              <a:rPr lang="en-GB" dirty="0" smtClean="0"/>
              <a:t> conflicts to maintain self cohesion</a:t>
            </a: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err="1" smtClean="0"/>
              <a:t>Intersubjective</a:t>
            </a:r>
            <a:r>
              <a:rPr lang="en-GB" dirty="0" smtClean="0"/>
              <a:t> and Self Psychological Marital Therapy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5: enhancement of introspective capacity, so each can take ownership for part of the relational </a:t>
            </a:r>
            <a:r>
              <a:rPr lang="en-GB" dirty="0" err="1" smtClean="0"/>
              <a:t>diffilculty</a:t>
            </a:r>
            <a:endParaRPr lang="en-GB" dirty="0" smtClean="0"/>
          </a:p>
          <a:p>
            <a:r>
              <a:rPr lang="en-GB" dirty="0" smtClean="0"/>
              <a:t>6: </a:t>
            </a:r>
            <a:r>
              <a:rPr lang="en-GB" dirty="0" err="1" smtClean="0"/>
              <a:t>Centers</a:t>
            </a:r>
            <a:r>
              <a:rPr lang="en-GB" dirty="0" smtClean="0"/>
              <a:t> on </a:t>
            </a:r>
            <a:r>
              <a:rPr lang="en-GB" dirty="0" err="1" smtClean="0"/>
              <a:t>each’s</a:t>
            </a:r>
            <a:r>
              <a:rPr lang="en-GB" dirty="0" smtClean="0"/>
              <a:t> capacity to support the other’s growth and introspection while attuning to his/her perspective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err="1" smtClean="0"/>
              <a:t>Intersubjective</a:t>
            </a:r>
            <a:r>
              <a:rPr lang="en-GB" dirty="0" smtClean="0"/>
              <a:t> and Self Psychological Marital Therapy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err="1" smtClean="0"/>
              <a:t>Countertransference</a:t>
            </a:r>
            <a:r>
              <a:rPr lang="en-GB" dirty="0" smtClean="0"/>
              <a:t> difficulty: both members competes to extract </a:t>
            </a:r>
            <a:r>
              <a:rPr lang="en-GB" dirty="0" err="1" smtClean="0"/>
              <a:t>selfobject</a:t>
            </a:r>
            <a:r>
              <a:rPr lang="en-GB" dirty="0" smtClean="0"/>
              <a:t> from therapist</a:t>
            </a:r>
          </a:p>
          <a:p>
            <a:r>
              <a:rPr lang="en-GB" dirty="0" smtClean="0"/>
              <a:t>Therapist’s own need for </a:t>
            </a:r>
            <a:r>
              <a:rPr lang="en-GB" dirty="0" err="1" smtClean="0"/>
              <a:t>selfobject</a:t>
            </a:r>
            <a:r>
              <a:rPr lang="en-GB" dirty="0" smtClean="0"/>
              <a:t> responses may lead to drawn into collusions with one</a:t>
            </a:r>
          </a:p>
          <a:p>
            <a:r>
              <a:rPr lang="en-GB" dirty="0" smtClean="0"/>
              <a:t>Therapist must try to </a:t>
            </a:r>
            <a:r>
              <a:rPr lang="en-GB" dirty="0" err="1" smtClean="0"/>
              <a:t>reestablish</a:t>
            </a:r>
            <a:r>
              <a:rPr lang="en-GB" dirty="0" smtClean="0"/>
              <a:t> a special variant of a neutral stance in which he or she hears, understands, and accepts each partner’s subjective perception of the other as intrinsically valid</a:t>
            </a:r>
            <a:endParaRPr lang="en-GB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Indications and Contra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Consumer model: what is being asked, how many came, focus on “my” or “our” problem, internal origin or external one</a:t>
            </a:r>
          </a:p>
          <a:p>
            <a:r>
              <a:rPr lang="en-GB" dirty="0" smtClean="0"/>
              <a:t>Adolescent involved, he/she may be silent first and parents go on about his/her problems</a:t>
            </a:r>
          </a:p>
          <a:p>
            <a:r>
              <a:rPr lang="en-GB" dirty="0" smtClean="0"/>
              <a:t>Level of differentiation, a good rule of thumb</a:t>
            </a:r>
          </a:p>
          <a:p>
            <a:r>
              <a:rPr lang="en-GB" dirty="0" smtClean="0"/>
              <a:t>Individual psychotherapy for child who lives outside the family, psycho/geographically</a:t>
            </a:r>
            <a:endParaRPr lang="en-GB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Indications and Contra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Family therapy (or combo) with individuals in the same age group, still living together, or emotionally involved with their families in an intense and </a:t>
            </a:r>
            <a:r>
              <a:rPr lang="en-GB" dirty="0" err="1" smtClean="0"/>
              <a:t>conflictual</a:t>
            </a:r>
            <a:r>
              <a:rPr lang="en-GB" dirty="0" smtClean="0"/>
              <a:t> manner</a:t>
            </a:r>
          </a:p>
          <a:p>
            <a:r>
              <a:rPr lang="en-GB" dirty="0" smtClean="0"/>
              <a:t>If in individual therapy, the patient requests to bring in the spouse, the conversion may not be successful; thus, refer to a marital therapist and continue the original individual process</a:t>
            </a:r>
            <a:endParaRPr lang="en-GB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Dynamic Pharmacotherapy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Introduction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Decades ago, it may be contradicted term</a:t>
            </a:r>
          </a:p>
          <a:p>
            <a:r>
              <a:rPr lang="en-GB" dirty="0" smtClean="0"/>
              <a:t>When there is no formal psychotherapy, dynamic thinking may improve compliance</a:t>
            </a:r>
          </a:p>
          <a:p>
            <a:r>
              <a:rPr lang="en-GB" dirty="0" smtClean="0"/>
              <a:t>Problems of noncompliance are everywhere</a:t>
            </a:r>
          </a:p>
          <a:p>
            <a:r>
              <a:rPr lang="en-GB" dirty="0" smtClean="0"/>
              <a:t>Understanding from the point of transference, </a:t>
            </a:r>
            <a:r>
              <a:rPr lang="en-GB" dirty="0" err="1" smtClean="0"/>
              <a:t>countertransference</a:t>
            </a:r>
            <a:r>
              <a:rPr lang="en-GB" dirty="0" smtClean="0"/>
              <a:t>, resistance, and therapeutic alliance</a:t>
            </a:r>
            <a:endParaRPr lang="en-GB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Introduction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Humans live and work in the context of groups</a:t>
            </a:r>
          </a:p>
          <a:p>
            <a:r>
              <a:rPr lang="en-GB" dirty="0" smtClean="0"/>
              <a:t>Group psychotherapy provides an opportunity to learn how they function in groups</a:t>
            </a:r>
          </a:p>
          <a:p>
            <a:r>
              <a:rPr lang="en-GB" dirty="0" smtClean="0"/>
              <a:t>Unique dimensions of group experience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Transference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The psychiatrist as transference figure, decision to comply/not activates unconscious issues of parental expectations</a:t>
            </a:r>
          </a:p>
          <a:p>
            <a:r>
              <a:rPr lang="en-GB" dirty="0" smtClean="0"/>
              <a:t>Psychiatrist reaction by becoming more authoritarian when the patient refused, but it exacerbates the transference disposition</a:t>
            </a:r>
          </a:p>
          <a:p>
            <a:r>
              <a:rPr lang="en-GB" dirty="0" smtClean="0"/>
              <a:t>Enlist collaboration in exploring concerns</a:t>
            </a:r>
          </a:p>
          <a:p>
            <a:endParaRPr lang="en-GB" dirty="0" smtClean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Transference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53000"/>
          </a:xfrm>
        </p:spPr>
        <p:txBody>
          <a:bodyPr>
            <a:normAutofit fontScale="85000" lnSpcReduction="20000"/>
          </a:bodyPr>
          <a:lstStyle/>
          <a:p>
            <a:r>
              <a:rPr lang="en-GB" dirty="0" smtClean="0"/>
              <a:t>Ask: “do you have any concerns about taking medications other than side effects</a:t>
            </a:r>
            <a:r>
              <a:rPr lang="en-GB" dirty="0" smtClean="0"/>
              <a:t>?”</a:t>
            </a:r>
          </a:p>
          <a:p>
            <a:r>
              <a:rPr lang="en-GB" dirty="0" smtClean="0"/>
              <a:t>“</a:t>
            </a:r>
            <a:r>
              <a:rPr lang="en-GB" dirty="0" smtClean="0"/>
              <a:t>do you remember problems with taking medication in the past</a:t>
            </a:r>
            <a:r>
              <a:rPr lang="en-GB" dirty="0" smtClean="0"/>
              <a:t>?”</a:t>
            </a:r>
          </a:p>
          <a:p>
            <a:r>
              <a:rPr lang="en-GB" dirty="0" smtClean="0"/>
              <a:t>“</a:t>
            </a:r>
            <a:r>
              <a:rPr lang="en-GB" dirty="0" smtClean="0"/>
              <a:t>have you heard anything on television or read anything in the newspaper about this medication</a:t>
            </a:r>
            <a:r>
              <a:rPr lang="en-GB" dirty="0" smtClean="0"/>
              <a:t>?”</a:t>
            </a:r>
          </a:p>
          <a:p>
            <a:r>
              <a:rPr lang="en-GB" dirty="0" smtClean="0"/>
              <a:t>“</a:t>
            </a:r>
            <a:r>
              <a:rPr lang="en-GB" dirty="0" smtClean="0"/>
              <a:t>does your family have any special feelings about taking medication</a:t>
            </a:r>
            <a:r>
              <a:rPr lang="en-GB" dirty="0" smtClean="0"/>
              <a:t>?”</a:t>
            </a:r>
          </a:p>
          <a:p>
            <a:r>
              <a:rPr lang="en-GB" dirty="0" smtClean="0"/>
              <a:t>“</a:t>
            </a:r>
            <a:r>
              <a:rPr lang="en-GB" dirty="0" smtClean="0"/>
              <a:t>what do you think has caused your illness</a:t>
            </a:r>
            <a:r>
              <a:rPr lang="en-GB" dirty="0" smtClean="0"/>
              <a:t>?”</a:t>
            </a:r>
          </a:p>
          <a:p>
            <a:r>
              <a:rPr lang="en-GB" dirty="0" smtClean="0"/>
              <a:t>“</a:t>
            </a:r>
            <a:r>
              <a:rPr lang="en-GB" dirty="0" smtClean="0"/>
              <a:t>does this medication have any particular meaning to you</a:t>
            </a:r>
            <a:r>
              <a:rPr lang="en-GB" dirty="0" smtClean="0"/>
              <a:t>?”</a:t>
            </a:r>
          </a:p>
          <a:p>
            <a:r>
              <a:rPr lang="en-GB" dirty="0" smtClean="0"/>
              <a:t>“</a:t>
            </a:r>
            <a:r>
              <a:rPr lang="en-GB" dirty="0" smtClean="0"/>
              <a:t>what feelings do you have toward the prescribing doctor?”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Transference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Medication as an empathic failure, give validation</a:t>
            </a:r>
          </a:p>
          <a:p>
            <a:r>
              <a:rPr lang="en-GB" dirty="0" smtClean="0"/>
              <a:t>Medication as a threat to their domination, give some control (beware the opposite)</a:t>
            </a:r>
          </a:p>
          <a:p>
            <a:r>
              <a:rPr lang="en-GB" dirty="0" smtClean="0"/>
              <a:t>Manipulative help-rejecters, dynamically explore to uncover the story</a:t>
            </a:r>
          </a:p>
          <a:p>
            <a:r>
              <a:rPr lang="en-GB" dirty="0" smtClean="0"/>
              <a:t>Transference to medication, the placebo effect</a:t>
            </a:r>
            <a:endParaRPr lang="en-GB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Transference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Pills take place of the absent doctor, allowing a sense of connectedness to the doctor</a:t>
            </a:r>
          </a:p>
          <a:p>
            <a:r>
              <a:rPr lang="en-GB" dirty="0" smtClean="0"/>
              <a:t>Touching or looking have a soothing effect</a:t>
            </a:r>
          </a:p>
          <a:p>
            <a:r>
              <a:rPr lang="en-GB" dirty="0" smtClean="0"/>
              <a:t>Dealing the loss of a doctor (like in a rotational schedule) by being attached to the medication</a:t>
            </a:r>
          </a:p>
          <a:p>
            <a:r>
              <a:rPr lang="en-GB" dirty="0" smtClean="0"/>
              <a:t>Other form of noncompliance: refusal to discontinue medication</a:t>
            </a:r>
          </a:p>
          <a:p>
            <a:r>
              <a:rPr lang="en-GB" dirty="0" smtClean="0"/>
              <a:t>Transference in paranoia: side effect as poisoning</a:t>
            </a:r>
            <a:endParaRPr lang="en-GB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Countertransference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Overprescription</a:t>
            </a:r>
            <a:r>
              <a:rPr lang="en-GB" dirty="0" smtClean="0"/>
              <a:t>: reflection of despair</a:t>
            </a:r>
          </a:p>
          <a:p>
            <a:r>
              <a:rPr lang="en-GB" dirty="0" smtClean="0"/>
              <a:t>Narcissistic injury, prescribing as a conceding defeat of psychotherapeutic skill</a:t>
            </a:r>
          </a:p>
          <a:p>
            <a:r>
              <a:rPr lang="en-GB" dirty="0" smtClean="0"/>
              <a:t>Inducing guilt to </a:t>
            </a:r>
            <a:r>
              <a:rPr lang="en-GB" dirty="0" err="1" smtClean="0"/>
              <a:t>noncompliers</a:t>
            </a:r>
            <a:endParaRPr lang="en-GB" dirty="0" smtClean="0"/>
          </a:p>
          <a:p>
            <a:r>
              <a:rPr lang="en-GB" dirty="0" smtClean="0"/>
              <a:t>A way to deal </a:t>
            </a:r>
            <a:r>
              <a:rPr lang="en-GB" dirty="0" err="1" smtClean="0"/>
              <a:t>countertransference</a:t>
            </a:r>
            <a:r>
              <a:rPr lang="en-GB" dirty="0" smtClean="0"/>
              <a:t> anxiety</a:t>
            </a:r>
          </a:p>
          <a:p>
            <a:r>
              <a:rPr lang="en-GB" dirty="0" smtClean="0"/>
              <a:t>Avoiding a topic (such as side effects)</a:t>
            </a: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Countertransference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Anger in response to </a:t>
            </a:r>
            <a:r>
              <a:rPr lang="en-GB" dirty="0" smtClean="0"/>
              <a:t>noncompliance: Collude </a:t>
            </a:r>
            <a:r>
              <a:rPr lang="en-GB" dirty="0" smtClean="0"/>
              <a:t>to demonstrate how ill they </a:t>
            </a:r>
            <a:r>
              <a:rPr lang="en-GB" dirty="0" smtClean="0"/>
              <a:t>became; Bully the patients into taking the medication; Threaten to discharge</a:t>
            </a:r>
          </a:p>
          <a:p>
            <a:r>
              <a:rPr lang="en-GB" dirty="0" smtClean="0"/>
              <a:t>Difficulty facing and controlling patient’s anger: escalating amount of medication followed by escalating amount of demand and anger</a:t>
            </a:r>
            <a:endParaRPr lang="en-GB" dirty="0" smtClean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Resistance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Illness as more preferable to health</a:t>
            </a:r>
          </a:p>
          <a:p>
            <a:r>
              <a:rPr lang="en-GB" dirty="0" smtClean="0"/>
              <a:t>Enjoying their illness (manic) episodes</a:t>
            </a:r>
          </a:p>
          <a:p>
            <a:r>
              <a:rPr lang="en-GB" dirty="0" smtClean="0"/>
              <a:t>Denial of illness (stigma, chronic, severe or serious, identification to unfavourable story)</a:t>
            </a:r>
          </a:p>
          <a:p>
            <a:r>
              <a:rPr lang="en-GB" dirty="0" smtClean="0"/>
              <a:t>Those who are so </a:t>
            </a:r>
            <a:r>
              <a:rPr lang="en-GB" dirty="0" err="1" smtClean="0"/>
              <a:t>pwerfully</a:t>
            </a:r>
            <a:r>
              <a:rPr lang="en-GB" dirty="0" smtClean="0"/>
              <a:t> invested in their illness and cling to their symptoms may resist the therapeutic effects</a:t>
            </a:r>
            <a:endParaRPr lang="en-GB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Therapeutic Alliance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Aspects of the therapist’s behaviour make differ the one with low dropout </a:t>
            </a:r>
            <a:r>
              <a:rPr lang="en-GB" dirty="0" err="1" smtClean="0"/>
              <a:t>nad</a:t>
            </a:r>
            <a:r>
              <a:rPr lang="en-GB" dirty="0" smtClean="0"/>
              <a:t> one with high attrition</a:t>
            </a:r>
          </a:p>
          <a:p>
            <a:r>
              <a:rPr lang="en-GB" dirty="0" smtClean="0"/>
              <a:t>Attention to the alliance in the first session prevented noncompliance with medication</a:t>
            </a:r>
          </a:p>
          <a:p>
            <a:r>
              <a:rPr lang="en-GB" dirty="0" smtClean="0"/>
              <a:t>Patient expectations can influence attrition, explore it, confirm if possible, educate if not</a:t>
            </a:r>
          </a:p>
          <a:p>
            <a:r>
              <a:rPr lang="en-GB" dirty="0" smtClean="0"/>
              <a:t>Enlist patient’s cooperation and collaboration</a:t>
            </a:r>
            <a:endParaRPr lang="en-GB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Combined Treatment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Often, combination is more effective than not</a:t>
            </a:r>
          </a:p>
          <a:p>
            <a:r>
              <a:rPr lang="en-GB" dirty="0" smtClean="0"/>
              <a:t>Formerly a contaminant, now medication is more like a partner; from whether to how</a:t>
            </a:r>
          </a:p>
          <a:p>
            <a:r>
              <a:rPr lang="en-GB" dirty="0" smtClean="0"/>
              <a:t>Experience of the patient may vary: a sign of surrender, a helping boost to therapy</a:t>
            </a:r>
          </a:p>
          <a:p>
            <a:r>
              <a:rPr lang="en-GB" dirty="0" smtClean="0"/>
              <a:t>Identity questions when medication alters their sense of who they are</a:t>
            </a:r>
          </a:p>
          <a:p>
            <a:r>
              <a:rPr lang="en-GB" dirty="0" smtClean="0"/>
              <a:t>Medication for temperament, psychotherapy for character</a:t>
            </a:r>
            <a:endParaRPr lang="en-GB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Combined Treatment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Bimodal relatedness inherent in the dual role: patient as disturbed person and diseased CNS</a:t>
            </a:r>
          </a:p>
          <a:p>
            <a:r>
              <a:rPr lang="en-GB" dirty="0" smtClean="0"/>
              <a:t>Medication may help dealing with </a:t>
            </a:r>
            <a:r>
              <a:rPr lang="en-GB" dirty="0" err="1" smtClean="0"/>
              <a:t>transferential</a:t>
            </a:r>
            <a:r>
              <a:rPr lang="en-GB" dirty="0" smtClean="0"/>
              <a:t> attitudes and feelings, relieve symptoms after identifying the cause of an episode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Unique Aspects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Wilfren</a:t>
            </a:r>
            <a:r>
              <a:rPr lang="en-GB" dirty="0" smtClean="0"/>
              <a:t> </a:t>
            </a:r>
            <a:r>
              <a:rPr lang="en-GB" dirty="0" err="1" smtClean="0"/>
              <a:t>Bion</a:t>
            </a:r>
            <a:r>
              <a:rPr lang="en-GB" dirty="0" smtClean="0"/>
              <a:t>, 1961</a:t>
            </a:r>
          </a:p>
          <a:p>
            <a:r>
              <a:rPr lang="en-GB" dirty="0" smtClean="0"/>
              <a:t>After World War I, he conducted small group experiences</a:t>
            </a:r>
          </a:p>
          <a:p>
            <a:r>
              <a:rPr lang="en-GB" dirty="0" smtClean="0"/>
              <a:t>Two groups are present in every group:</a:t>
            </a:r>
          </a:p>
          <a:p>
            <a:pPr lvl="1"/>
            <a:r>
              <a:rPr lang="en-GB" dirty="0" smtClean="0"/>
              <a:t>Work group, actual taskforce</a:t>
            </a:r>
          </a:p>
          <a:p>
            <a:pPr lvl="1"/>
            <a:r>
              <a:rPr lang="en-GB" dirty="0" smtClean="0"/>
              <a:t>Basic assumption group</a:t>
            </a:r>
          </a:p>
          <a:p>
            <a:r>
              <a:rPr lang="en-GB" dirty="0" smtClean="0"/>
              <a:t>Basic assumption, an unconscious fantasy that lead groups to behave in an “as-if manner”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52400" y="3105835"/>
            <a:ext cx="8839200" cy="1015663"/>
          </a:xfrm>
          <a:prstGeom prst="rect">
            <a:avLst/>
          </a:prstGeom>
          <a:ln>
            <a:solidFill>
              <a:srgbClr val="FFFF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GB" sz="6000" b="1" dirty="0" smtClean="0">
                <a:ln w="31550" cmpd="sng">
                  <a:gradFill>
                    <a:gsLst>
                      <a:gs pos="70000">
                        <a:schemeClr val="accent6">
                          <a:shade val="50000"/>
                          <a:satMod val="190000"/>
                        </a:schemeClr>
                      </a:gs>
                      <a:gs pos="0">
                        <a:schemeClr val="accent6">
                          <a:tint val="77000"/>
                          <a:satMod val="18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chemeClr val="accent6">
                    <a:tint val="15000"/>
                    <a:satMod val="200000"/>
                  </a:schemeClr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T </a:t>
            </a:r>
            <a:r>
              <a:rPr lang="en-GB" sz="6000" b="1" dirty="0" smtClean="0">
                <a:ln w="31550" cmpd="sng">
                  <a:gradFill>
                    <a:gsLst>
                      <a:gs pos="70000">
                        <a:schemeClr val="accent6">
                          <a:shade val="50000"/>
                          <a:satMod val="190000"/>
                        </a:schemeClr>
                      </a:gs>
                      <a:gs pos="0">
                        <a:schemeClr val="accent6">
                          <a:tint val="77000"/>
                          <a:satMod val="18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chemeClr val="accent6">
                    <a:tint val="15000"/>
                    <a:satMod val="200000"/>
                  </a:schemeClr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H A N K   Y O U</a:t>
            </a:r>
            <a:endParaRPr lang="en-GB" sz="6000" b="1" dirty="0" smtClean="0">
              <a:ln w="31550" cmpd="sng">
                <a:gradFill>
                  <a:gsLst>
                    <a:gs pos="70000">
                      <a:schemeClr val="accent6">
                        <a:shade val="50000"/>
                        <a:satMod val="190000"/>
                      </a:schemeClr>
                    </a:gs>
                    <a:gs pos="0">
                      <a:schemeClr val="accent6">
                        <a:tint val="77000"/>
                        <a:satMod val="180000"/>
                      </a:schemeClr>
                    </a:gs>
                  </a:gsLst>
                  <a:lin ang="5400000"/>
                </a:gradFill>
                <a:prstDash val="solid"/>
              </a:ln>
              <a:solidFill>
                <a:schemeClr val="accent6">
                  <a:tint val="15000"/>
                  <a:satMod val="200000"/>
                </a:schemeClr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Unique Aspects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Unconscious in origin, preventing the goal</a:t>
            </a:r>
          </a:p>
          <a:p>
            <a:r>
              <a:rPr lang="en-GB" dirty="0" smtClean="0"/>
              <a:t>Enormous value in helping individual members to understand themselves</a:t>
            </a:r>
          </a:p>
          <a:p>
            <a:r>
              <a:rPr lang="en-GB" dirty="0" smtClean="0"/>
              <a:t>Groups are powerfully regressive, providing window into their most primitive fears</a:t>
            </a:r>
          </a:p>
          <a:p>
            <a:r>
              <a:rPr lang="en-GB" dirty="0" smtClean="0"/>
              <a:t>Mechanisms associated with paranoid-schizoid and depressive positions are present in the basic assumption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Unique Aspects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Clusters of defences against psychotic anxieties present in everyone</a:t>
            </a:r>
          </a:p>
          <a:p>
            <a:r>
              <a:rPr lang="en-GB" dirty="0" smtClean="0"/>
              <a:t>Dependency against depressive anxieties, incapability, greed engulfing therapist, abandoned</a:t>
            </a:r>
          </a:p>
          <a:p>
            <a:r>
              <a:rPr lang="en-GB" dirty="0" smtClean="0"/>
              <a:t>Fight/flight against paranoid anxieties, regressed to paranoid-schizoid position, badness projected, persecutor, </a:t>
            </a:r>
            <a:r>
              <a:rPr lang="en-GB" dirty="0" err="1" smtClean="0"/>
              <a:t>nonreflective</a:t>
            </a:r>
            <a:r>
              <a:rPr lang="en-GB" dirty="0" smtClean="0"/>
              <a:t> and action as only solution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Unique Aspects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Pairing against depressive anxieties, two group members who will bring forth a messiah, pervasive optimism and hopefulness, manic defence against destruction, hate, hostility</a:t>
            </a:r>
          </a:p>
          <a:p>
            <a:r>
              <a:rPr lang="en-GB" dirty="0" smtClean="0"/>
              <a:t>Unexamined basic assumptions may lead to dissolution of the group therapy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Unique Aspects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Role suction, one behave differently in group situation</a:t>
            </a:r>
          </a:p>
          <a:p>
            <a:r>
              <a:rPr lang="en-GB" dirty="0" smtClean="0"/>
              <a:t>Spokesperson and scapegoat phenomenon, projective identification in group versions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679</TotalTime>
  <Words>2122</Words>
  <Application>Microsoft Office PowerPoint</Application>
  <PresentationFormat>On-screen Show (4:3)</PresentationFormat>
  <Paragraphs>226</Paragraphs>
  <Slides>50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50</vt:i4>
      </vt:variant>
    </vt:vector>
  </HeadingPairs>
  <TitlesOfParts>
    <vt:vector size="51" baseType="lpstr">
      <vt:lpstr>Office Theme</vt:lpstr>
      <vt:lpstr>Treatments in Dynamic Psychiatry</vt:lpstr>
      <vt:lpstr>What to be discussed..</vt:lpstr>
      <vt:lpstr>Group Therapy</vt:lpstr>
      <vt:lpstr>Introduction</vt:lpstr>
      <vt:lpstr>Unique Aspects</vt:lpstr>
      <vt:lpstr>Unique Aspects</vt:lpstr>
      <vt:lpstr>Unique Aspects</vt:lpstr>
      <vt:lpstr>Unique Aspects</vt:lpstr>
      <vt:lpstr>Unique Aspects</vt:lpstr>
      <vt:lpstr>Characteristics</vt:lpstr>
      <vt:lpstr>Characteristics</vt:lpstr>
      <vt:lpstr>Characteristics</vt:lpstr>
      <vt:lpstr>Transference, CounterTr, Resistance</vt:lpstr>
      <vt:lpstr>Transference, CounterTr, Resistance</vt:lpstr>
      <vt:lpstr>Transference, CounterTr, Resistance</vt:lpstr>
      <vt:lpstr>Transference, CounterTr, Resistance</vt:lpstr>
      <vt:lpstr>Indications and Contra</vt:lpstr>
      <vt:lpstr>Indications and Contra</vt:lpstr>
      <vt:lpstr>Indications and Contra</vt:lpstr>
      <vt:lpstr>Indications and Contra</vt:lpstr>
      <vt:lpstr>Family and Marital Therapy</vt:lpstr>
      <vt:lpstr>Introduction</vt:lpstr>
      <vt:lpstr>Introduction</vt:lpstr>
      <vt:lpstr>Theoretical Understanding</vt:lpstr>
      <vt:lpstr>Theoretical Understanding</vt:lpstr>
      <vt:lpstr>Theoretical Understanding</vt:lpstr>
      <vt:lpstr>Technique</vt:lpstr>
      <vt:lpstr>Technique</vt:lpstr>
      <vt:lpstr>Technique</vt:lpstr>
      <vt:lpstr>Brief Marital Therapy</vt:lpstr>
      <vt:lpstr>Brief Marital Therapy</vt:lpstr>
      <vt:lpstr>Intersubjective and Self Psychological Marital Therapy</vt:lpstr>
      <vt:lpstr>Intersubjective and Self Psychological Marital Therapy</vt:lpstr>
      <vt:lpstr>Intersubjective and Self Psychological Marital Therapy</vt:lpstr>
      <vt:lpstr>Intersubjective and Self Psychological Marital Therapy</vt:lpstr>
      <vt:lpstr>Indications and Contra</vt:lpstr>
      <vt:lpstr>Indications and Contra</vt:lpstr>
      <vt:lpstr>Dynamic Pharmacotherapy</vt:lpstr>
      <vt:lpstr>Introduction</vt:lpstr>
      <vt:lpstr>Transference</vt:lpstr>
      <vt:lpstr>Transference</vt:lpstr>
      <vt:lpstr>Transference</vt:lpstr>
      <vt:lpstr>Transference</vt:lpstr>
      <vt:lpstr>Countertransference</vt:lpstr>
      <vt:lpstr>Countertransference</vt:lpstr>
      <vt:lpstr>Resistance</vt:lpstr>
      <vt:lpstr>Therapeutic Alliance</vt:lpstr>
      <vt:lpstr>Combined Treatment</vt:lpstr>
      <vt:lpstr>Combined Treatment</vt:lpstr>
      <vt:lpstr>Slide 50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Treatments in Dynamic Psychiatry</dc:title>
  <dc:creator>LORDz</dc:creator>
  <cp:lastModifiedBy>LORDz</cp:lastModifiedBy>
  <cp:revision>27</cp:revision>
  <dcterms:created xsi:type="dcterms:W3CDTF">2014-08-06T23:09:02Z</dcterms:created>
  <dcterms:modified xsi:type="dcterms:W3CDTF">2014-08-14T00:01:03Z</dcterms:modified>
</cp:coreProperties>
</file>

<file path=docProps/thumbnail.jpeg>
</file>