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65" r:id="rId4"/>
    <p:sldId id="266" r:id="rId5"/>
    <p:sldId id="282" r:id="rId6"/>
    <p:sldId id="267" r:id="rId7"/>
    <p:sldId id="263" r:id="rId8"/>
    <p:sldId id="270" r:id="rId9"/>
    <p:sldId id="271" r:id="rId10"/>
    <p:sldId id="273" r:id="rId11"/>
    <p:sldId id="268" r:id="rId12"/>
    <p:sldId id="272" r:id="rId13"/>
    <p:sldId id="274" r:id="rId14"/>
    <p:sldId id="269" r:id="rId15"/>
    <p:sldId id="283" r:id="rId16"/>
    <p:sldId id="275" r:id="rId17"/>
    <p:sldId id="276" r:id="rId18"/>
    <p:sldId id="277" r:id="rId19"/>
    <p:sldId id="278" r:id="rId20"/>
    <p:sldId id="279" r:id="rId21"/>
    <p:sldId id="264" r:id="rId22"/>
    <p:sldId id="28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4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33FC5-D9D1-40F7-91D1-E39FD0421B0F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01270-C1AC-4A9D-A5F3-FE68856A6E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970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 few negative side effects have been associated with relaxation. These include muscle soreness or strain, depersonalization (when practiced continuously for several hours per day), and relaxation-induced panic attacks (occasionally seen among patients with panic disorder who become concerned about the normal physical sensations that accompany relaxation).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F01270-C1AC-4A9D-A5F3-FE68856A6E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4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F01270-C1AC-4A9D-A5F3-FE68856A6E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84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E00ACCB-D70D-48C1-9FB7-651C13C177B8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D9F06E-EAE4-45F7-AF22-AA68BEDA25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4876800"/>
            <a:ext cx="5384205" cy="1438864"/>
          </a:xfrm>
        </p:spPr>
        <p:txBody>
          <a:bodyPr>
            <a:normAutofit/>
          </a:bodyPr>
          <a:lstStyle/>
          <a:p>
            <a:r>
              <a:rPr lang="en-US" b="1" dirty="0" smtClean="0"/>
              <a:t>R.A. </a:t>
            </a:r>
            <a:r>
              <a:rPr lang="en-US" b="1" dirty="0" err="1" smtClean="0"/>
              <a:t>Mulya</a:t>
            </a:r>
            <a:r>
              <a:rPr lang="en-US" b="1" dirty="0" smtClean="0"/>
              <a:t> </a:t>
            </a:r>
            <a:r>
              <a:rPr lang="en-US" b="1" dirty="0" err="1" smtClean="0"/>
              <a:t>Liansari</a:t>
            </a:r>
            <a:endParaRPr lang="en-US" b="1" dirty="0"/>
          </a:p>
          <a:p>
            <a:r>
              <a:rPr lang="en-US" b="1" dirty="0" err="1" smtClean="0"/>
              <a:t>Modul</a:t>
            </a:r>
            <a:r>
              <a:rPr lang="en-US" b="1" dirty="0" smtClean="0"/>
              <a:t> : </a:t>
            </a:r>
            <a:r>
              <a:rPr lang="en-US" b="1" i="1" dirty="0" smtClean="0"/>
              <a:t>Cognitive </a:t>
            </a:r>
            <a:r>
              <a:rPr lang="en-US" b="1" i="1" dirty="0" err="1" smtClean="0"/>
              <a:t>Behaviour</a:t>
            </a:r>
            <a:r>
              <a:rPr lang="en-US" b="1" i="1" dirty="0" smtClean="0"/>
              <a:t> Therapy</a:t>
            </a: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AE44D8"/>
                </a:solidFill>
              </a:rPr>
              <a:t>LATIHAN RELAKSASI</a:t>
            </a:r>
            <a:endParaRPr lang="en-US" dirty="0">
              <a:solidFill>
                <a:srgbClr val="AE44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80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3500" dirty="0" err="1" smtClean="0">
                <a:solidFill>
                  <a:srgbClr val="C00000"/>
                </a:solidFill>
              </a:rPr>
              <a:t>Langkah</a:t>
            </a:r>
            <a:r>
              <a:rPr lang="en-US" sz="3500" dirty="0">
                <a:solidFill>
                  <a:srgbClr val="C00000"/>
                </a:solidFill>
              </a:rPr>
              <a:t> </a:t>
            </a:r>
            <a:r>
              <a:rPr lang="en-US" sz="3500" dirty="0" smtClean="0">
                <a:solidFill>
                  <a:srgbClr val="C00000"/>
                </a:solidFill>
              </a:rPr>
              <a:t>2 : </a:t>
            </a:r>
            <a:r>
              <a:rPr lang="en-US" sz="3500" dirty="0" err="1" smtClean="0">
                <a:solidFill>
                  <a:srgbClr val="C00000"/>
                </a:solidFill>
              </a:rPr>
              <a:t>Menetapkan</a:t>
            </a:r>
            <a:r>
              <a:rPr lang="en-US" sz="3500" dirty="0" smtClean="0">
                <a:solidFill>
                  <a:srgbClr val="C00000"/>
                </a:solidFill>
              </a:rPr>
              <a:t> </a:t>
            </a:r>
            <a:r>
              <a:rPr lang="en-US" sz="3500" dirty="0" err="1" smtClean="0">
                <a:solidFill>
                  <a:srgbClr val="C00000"/>
                </a:solidFill>
              </a:rPr>
              <a:t>alasan</a:t>
            </a:r>
            <a:endParaRPr lang="en-US" sz="35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 startAt="4"/>
            </a:pPr>
            <a:r>
              <a:rPr lang="en-US" sz="2400" dirty="0" err="1" smtClean="0"/>
              <a:t>Perjelas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hanyalah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“</a:t>
            </a:r>
            <a:r>
              <a:rPr lang="en-US" sz="2400" dirty="0" err="1" smtClean="0"/>
              <a:t>pelatih</a:t>
            </a:r>
            <a:r>
              <a:rPr lang="en-US" sz="2400" dirty="0" smtClean="0"/>
              <a:t>”, </a:t>
            </a:r>
            <a:r>
              <a:rPr lang="en-US" sz="2400" dirty="0" err="1" smtClean="0"/>
              <a:t>keuntungan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didapat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hasil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endParaRPr lang="en-US" sz="2400" dirty="0" smtClean="0"/>
          </a:p>
          <a:p>
            <a:pPr marL="502920" indent="-457200">
              <a:buFont typeface="+mj-lt"/>
              <a:buAutoNum type="arabicPeriod" startAt="4"/>
            </a:pPr>
            <a:r>
              <a:rPr lang="en-US" sz="2400" dirty="0" err="1" smtClean="0"/>
              <a:t>Tujuan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latihan</a:t>
            </a:r>
            <a:r>
              <a:rPr lang="en-US" sz="2400" dirty="0" smtClean="0"/>
              <a:t> </a:t>
            </a:r>
            <a:r>
              <a:rPr lang="en-US" sz="2400" dirty="0" err="1" smtClean="0"/>
              <a:t>relaksasi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mengajarkan</a:t>
            </a:r>
            <a:r>
              <a:rPr lang="en-US" sz="2400" dirty="0" smtClean="0"/>
              <a:t> </a:t>
            </a:r>
            <a:r>
              <a:rPr lang="en-US" sz="2400" i="1" dirty="0" smtClean="0"/>
              <a:t>self-management,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menghilang</a:t>
            </a:r>
            <a:r>
              <a:rPr lang="en-US" sz="2400" dirty="0" smtClean="0"/>
              <a:t> </a:t>
            </a:r>
            <a:r>
              <a:rPr lang="en-US" sz="2400" dirty="0" err="1" smtClean="0"/>
              <a:t>sejalan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meningkatnya</a:t>
            </a:r>
            <a:r>
              <a:rPr lang="en-US" sz="2400" dirty="0" smtClean="0"/>
              <a:t> </a:t>
            </a:r>
            <a:r>
              <a:rPr lang="en-US" sz="2400" dirty="0" err="1" smtClean="0"/>
              <a:t>keahlian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endParaRPr lang="en-US" sz="2400" dirty="0" smtClean="0"/>
          </a:p>
          <a:p>
            <a:pPr marL="45720" indent="0">
              <a:buNone/>
            </a:pPr>
            <a:endParaRPr lang="en-US" sz="2400" dirty="0" smtClean="0"/>
          </a:p>
          <a:p>
            <a:pPr marL="502920" indent="-457200"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44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2286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3733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4800"/>
            <a:ext cx="4419600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601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3500" dirty="0" err="1" smtClean="0">
                <a:solidFill>
                  <a:srgbClr val="C00000"/>
                </a:solidFill>
              </a:rPr>
              <a:t>Langkah</a:t>
            </a:r>
            <a:r>
              <a:rPr lang="en-US" sz="3500" dirty="0">
                <a:solidFill>
                  <a:srgbClr val="C00000"/>
                </a:solidFill>
              </a:rPr>
              <a:t> 3</a:t>
            </a:r>
            <a:r>
              <a:rPr lang="en-US" sz="3500" dirty="0" smtClean="0">
                <a:solidFill>
                  <a:srgbClr val="C00000"/>
                </a:solidFill>
              </a:rPr>
              <a:t> : </a:t>
            </a:r>
            <a:r>
              <a:rPr lang="en-US" sz="3500" i="1" dirty="0" smtClean="0">
                <a:solidFill>
                  <a:srgbClr val="C00000"/>
                </a:solidFill>
              </a:rPr>
              <a:t>Assessment</a:t>
            </a:r>
            <a:endParaRPr lang="en-US" sz="35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8001000" cy="4800600"/>
          </a:xfrm>
        </p:spPr>
        <p:txBody>
          <a:bodyPr>
            <a:normAutofit fontScale="92500" lnSpcReduction="1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kesempatan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menyesuaikan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r>
              <a:rPr lang="en-US" sz="2400" dirty="0" smtClean="0"/>
              <a:t> </a:t>
            </a:r>
            <a:r>
              <a:rPr lang="en-US" sz="2400" dirty="0" err="1" smtClean="0"/>
              <a:t>sekitar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keadaan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lembar</a:t>
            </a:r>
            <a:r>
              <a:rPr lang="en-US" sz="2400" dirty="0" smtClean="0"/>
              <a:t> </a:t>
            </a:r>
            <a:r>
              <a:rPr lang="en-US" sz="2400" i="1" dirty="0" smtClean="0"/>
              <a:t>Behavioral </a:t>
            </a:r>
            <a:r>
              <a:rPr lang="en-US" sz="2400" i="1" dirty="0"/>
              <a:t>Relaxation Scale </a:t>
            </a:r>
            <a:r>
              <a:rPr lang="en-US" sz="2400" i="1" dirty="0" smtClean="0"/>
              <a:t>(BRS)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Gunakan</a:t>
            </a:r>
            <a:r>
              <a:rPr lang="en-US" sz="2400" dirty="0" smtClean="0"/>
              <a:t> </a:t>
            </a:r>
            <a:r>
              <a:rPr lang="en-US" sz="2400" i="1" dirty="0" smtClean="0"/>
              <a:t>self-report rating scale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Instruksikan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caranya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menit</a:t>
            </a:r>
            <a:r>
              <a:rPr lang="en-US" sz="2400" dirty="0" smtClean="0"/>
              <a:t>,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melihat</a:t>
            </a:r>
            <a:r>
              <a:rPr lang="en-US" sz="2400" dirty="0" smtClean="0"/>
              <a:t> 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(</a:t>
            </a:r>
            <a:r>
              <a:rPr lang="en-US" sz="2400" dirty="0" err="1" smtClean="0"/>
              <a:t>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lembar</a:t>
            </a:r>
            <a:r>
              <a:rPr lang="en-US" sz="2400" dirty="0" smtClean="0"/>
              <a:t> BRS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menilainya</a:t>
            </a:r>
            <a:r>
              <a:rPr lang="en-US" sz="2400" dirty="0" smtClean="0">
                <a:sym typeface="Symbol"/>
              </a:rPr>
              <a:t>)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Hindari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bahasa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menyiratkan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sedang</a:t>
            </a:r>
            <a:r>
              <a:rPr lang="en-US" sz="2400" dirty="0" smtClean="0"/>
              <a:t> </a:t>
            </a:r>
            <a:r>
              <a:rPr lang="en-US" sz="2400" dirty="0" err="1" smtClean="0"/>
              <a:t>dinilai</a:t>
            </a:r>
            <a:r>
              <a:rPr lang="en-US" sz="2400" dirty="0" smtClean="0"/>
              <a:t> </a:t>
            </a:r>
            <a:r>
              <a:rPr lang="en-US" sz="2400" dirty="0" err="1" smtClean="0"/>
              <a:t>keadaan</a:t>
            </a:r>
            <a:r>
              <a:rPr lang="en-US" sz="2400" dirty="0" smtClean="0"/>
              <a:t> </a:t>
            </a:r>
            <a:r>
              <a:rPr lang="en-US" sz="2400" dirty="0" err="1" smtClean="0"/>
              <a:t>rileksnya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Penilaian</a:t>
            </a:r>
            <a:r>
              <a:rPr lang="en-US" sz="2400" dirty="0" smtClean="0"/>
              <a:t> </a:t>
            </a:r>
            <a:r>
              <a:rPr lang="en-US" sz="2400" dirty="0" err="1" smtClean="0"/>
              <a:t>berlangsung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1 </a:t>
            </a:r>
            <a:r>
              <a:rPr lang="en-US" sz="2400" dirty="0" err="1" smtClean="0"/>
              <a:t>menit</a:t>
            </a:r>
            <a:r>
              <a:rPr lang="en-US" sz="2400" dirty="0" smtClean="0"/>
              <a:t> (30’ </a:t>
            </a:r>
            <a:r>
              <a:rPr lang="en-US" sz="2400" dirty="0" err="1" smtClean="0"/>
              <a:t>menilai</a:t>
            </a:r>
            <a:r>
              <a:rPr lang="en-US" sz="2400" dirty="0" smtClean="0"/>
              <a:t> </a:t>
            </a:r>
            <a:r>
              <a:rPr lang="en-US" sz="2400" dirty="0" err="1" smtClean="0"/>
              <a:t>pernafasan</a:t>
            </a:r>
            <a:r>
              <a:rPr lang="en-US" sz="2400" dirty="0" smtClean="0"/>
              <a:t>, 15’ </a:t>
            </a:r>
            <a:r>
              <a:rPr lang="en-US" sz="2400" dirty="0" err="1" smtClean="0"/>
              <a:t>menilai</a:t>
            </a:r>
            <a:r>
              <a:rPr lang="en-US" sz="2400" dirty="0" smtClean="0"/>
              <a:t> 9 </a:t>
            </a:r>
            <a:r>
              <a:rPr lang="en-US" sz="2400" dirty="0" err="1" smtClean="0"/>
              <a:t>sikap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r>
              <a:rPr lang="en-US" sz="2400" dirty="0" smtClean="0"/>
              <a:t> </a:t>
            </a:r>
            <a:r>
              <a:rPr lang="en-US" sz="2400" smtClean="0"/>
              <a:t>dan </a:t>
            </a:r>
            <a:r>
              <a:rPr lang="en-US" sz="2400" dirty="0" smtClean="0"/>
              <a:t>15’ </a:t>
            </a:r>
            <a:r>
              <a:rPr lang="en-US" sz="2400" dirty="0" err="1" smtClean="0"/>
              <a:t>mencatat</a:t>
            </a:r>
            <a:r>
              <a:rPr lang="en-US" sz="2400" dirty="0" smtClean="0"/>
              <a:t> </a:t>
            </a:r>
            <a:r>
              <a:rPr lang="en-US" sz="2400" dirty="0" err="1" smtClean="0"/>
              <a:t>respon</a:t>
            </a:r>
            <a:r>
              <a:rPr lang="en-US" sz="2400" dirty="0" smtClean="0"/>
              <a:t>)</a:t>
            </a:r>
          </a:p>
          <a:p>
            <a:pPr marL="502920" indent="-457200"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41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3500" dirty="0" err="1" smtClean="0">
                <a:solidFill>
                  <a:srgbClr val="C00000"/>
                </a:solidFill>
              </a:rPr>
              <a:t>Langkah</a:t>
            </a:r>
            <a:r>
              <a:rPr lang="en-US" sz="3500" dirty="0">
                <a:solidFill>
                  <a:srgbClr val="C00000"/>
                </a:solidFill>
              </a:rPr>
              <a:t> 3</a:t>
            </a:r>
            <a:r>
              <a:rPr lang="en-US" sz="3500" dirty="0" smtClean="0">
                <a:solidFill>
                  <a:srgbClr val="C00000"/>
                </a:solidFill>
              </a:rPr>
              <a:t> : </a:t>
            </a:r>
            <a:r>
              <a:rPr lang="en-US" sz="3500" i="1" dirty="0" smtClean="0">
                <a:solidFill>
                  <a:srgbClr val="C00000"/>
                </a:solidFill>
              </a:rPr>
              <a:t>Assessment</a:t>
            </a:r>
            <a:endParaRPr lang="en-US" sz="35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sz="2400" i="1" dirty="0" smtClean="0"/>
              <a:t>Self-Report Rating Scale (</a:t>
            </a:r>
            <a:r>
              <a:rPr lang="en-US" sz="2400" i="1" dirty="0" err="1" smtClean="0"/>
              <a:t>Poppen</a:t>
            </a:r>
            <a:r>
              <a:rPr lang="en-US" sz="2400" i="1" dirty="0" smtClean="0"/>
              <a:t>, 1998)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mendalam</a:t>
            </a:r>
            <a:r>
              <a:rPr lang="en-US" sz="2400" dirty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menyeluruh</a:t>
            </a:r>
            <a:r>
              <a:rPr lang="en-US" sz="2400" dirty="0" smtClean="0"/>
              <a:t> di </a:t>
            </a:r>
            <a:r>
              <a:rPr lang="en-US" sz="2400" dirty="0" err="1" smtClean="0"/>
              <a:t>semua</a:t>
            </a:r>
            <a:r>
              <a:rPr lang="en-US" sz="2400" dirty="0"/>
              <a:t>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tenang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biasanya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keadaan</a:t>
            </a:r>
            <a:r>
              <a:rPr lang="en-US" sz="2400" dirty="0" smtClean="0"/>
              <a:t> </a:t>
            </a:r>
            <a:r>
              <a:rPr lang="en-US" sz="2400" dirty="0" err="1" smtClean="0"/>
              <a:t>istirahat</a:t>
            </a:r>
            <a:r>
              <a:rPr lang="en-US" sz="2400" dirty="0" smtClean="0"/>
              <a:t> normal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tegang</a:t>
            </a:r>
            <a:r>
              <a:rPr lang="en-US" sz="2400" dirty="0" smtClean="0"/>
              <a:t> di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tegang</a:t>
            </a:r>
            <a:r>
              <a:rPr lang="en-US" sz="2400" dirty="0" smtClean="0"/>
              <a:t> di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tegang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nyaman</a:t>
            </a:r>
            <a:r>
              <a:rPr lang="en-US" sz="2400" dirty="0" smtClean="0"/>
              <a:t> </a:t>
            </a:r>
            <a:r>
              <a:rPr lang="en-US" sz="2400" dirty="0" err="1" smtClean="0"/>
              <a:t>diseluruh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4690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2286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50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3200" dirty="0" err="1" smtClean="0">
                <a:solidFill>
                  <a:srgbClr val="C00000"/>
                </a:solidFill>
              </a:rPr>
              <a:t>Langkah</a:t>
            </a:r>
            <a:r>
              <a:rPr lang="en-US" sz="3200" dirty="0" smtClean="0">
                <a:solidFill>
                  <a:srgbClr val="C00000"/>
                </a:solidFill>
              </a:rPr>
              <a:t> 3 : </a:t>
            </a:r>
            <a:r>
              <a:rPr lang="en-US" sz="3200" i="1" dirty="0" smtClean="0">
                <a:solidFill>
                  <a:srgbClr val="C00000"/>
                </a:solidFill>
              </a:rPr>
              <a:t>Assessment </a:t>
            </a:r>
            <a:r>
              <a:rPr lang="en-US" sz="3200" dirty="0" smtClean="0">
                <a:solidFill>
                  <a:srgbClr val="C00000"/>
                </a:solidFill>
              </a:rPr>
              <a:t>(</a:t>
            </a:r>
            <a:r>
              <a:rPr lang="en-US" sz="3200" dirty="0" err="1" smtClean="0">
                <a:solidFill>
                  <a:srgbClr val="C00000"/>
                </a:solidFill>
              </a:rPr>
              <a:t>Pernafasan</a:t>
            </a:r>
            <a:r>
              <a:rPr lang="en-US" sz="3200" dirty="0" smtClean="0">
                <a:solidFill>
                  <a:srgbClr val="C00000"/>
                </a:solidFill>
              </a:rPr>
              <a:t>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19200"/>
            <a:ext cx="8001000" cy="4953000"/>
          </a:xfrm>
        </p:spPr>
        <p:txBody>
          <a:bodyPr>
            <a:normAutofit/>
          </a:bodyPr>
          <a:lstStyle/>
          <a:p>
            <a:pPr indent="-228600"/>
            <a:r>
              <a:rPr lang="en-US" sz="2400" dirty="0" err="1" smtClean="0">
                <a:solidFill>
                  <a:schemeClr val="tx1"/>
                </a:solidFill>
              </a:rPr>
              <a:t>Penilaian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>
                <a:solidFill>
                  <a:schemeClr val="tx1"/>
                </a:solidFill>
              </a:rPr>
              <a:t>b</a:t>
            </a:r>
            <a:r>
              <a:rPr lang="en-US" sz="2400" i="1" dirty="0" smtClean="0">
                <a:solidFill>
                  <a:schemeClr val="tx1"/>
                </a:solidFill>
              </a:rPr>
              <a:t>aseline breathing rate </a:t>
            </a:r>
            <a:r>
              <a:rPr lang="en-US" sz="2400" dirty="0" err="1" smtClean="0">
                <a:solidFill>
                  <a:schemeClr val="tx1"/>
                </a:solidFill>
              </a:rPr>
              <a:t>dilakukan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pada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penilaian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pertama</a:t>
            </a:r>
            <a:endParaRPr lang="en-US" sz="2400" dirty="0" smtClean="0">
              <a:solidFill>
                <a:schemeClr val="tx1"/>
              </a:solidFill>
            </a:endParaRPr>
          </a:p>
          <a:p>
            <a:pPr indent="-228600"/>
            <a:r>
              <a:rPr lang="en-US" sz="2400" dirty="0" err="1" smtClean="0">
                <a:solidFill>
                  <a:schemeClr val="tx1"/>
                </a:solidFill>
              </a:rPr>
              <a:t>Gunakan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stopwatch </a:t>
            </a:r>
            <a:r>
              <a:rPr lang="en-US" sz="2400" dirty="0" smtClean="0">
                <a:solidFill>
                  <a:schemeClr val="tx1"/>
                </a:solidFill>
              </a:rPr>
              <a:t>yang </a:t>
            </a:r>
            <a:r>
              <a:rPr lang="en-US" sz="2400" dirty="0" err="1" smtClean="0">
                <a:solidFill>
                  <a:schemeClr val="tx1"/>
                </a:solidFill>
              </a:rPr>
              <a:t>tidak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berbunyi</a:t>
            </a:r>
            <a:endParaRPr lang="en-US" sz="2400" dirty="0" smtClean="0">
              <a:solidFill>
                <a:schemeClr val="tx1"/>
              </a:solidFill>
            </a:endParaRPr>
          </a:p>
          <a:p>
            <a:pPr indent="-228600"/>
            <a:r>
              <a:rPr lang="en-US" sz="2400" dirty="0" smtClean="0">
                <a:solidFill>
                  <a:schemeClr val="tx1"/>
                </a:solidFill>
              </a:rPr>
              <a:t>1 </a:t>
            </a:r>
            <a:r>
              <a:rPr lang="en-US" sz="2400" dirty="0" err="1" smtClean="0">
                <a:solidFill>
                  <a:schemeClr val="tx1"/>
                </a:solidFill>
              </a:rPr>
              <a:t>nafas</a:t>
            </a:r>
            <a:r>
              <a:rPr lang="en-US" sz="2400" dirty="0" smtClean="0">
                <a:solidFill>
                  <a:schemeClr val="tx1"/>
                </a:solidFill>
              </a:rPr>
              <a:t> = 1 </a:t>
            </a:r>
            <a:r>
              <a:rPr lang="en-US" sz="2400" dirty="0" err="1" smtClean="0">
                <a:solidFill>
                  <a:schemeClr val="tx1"/>
                </a:solidFill>
              </a:rPr>
              <a:t>siklus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inspirasi-ekspirasi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hitung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pada</a:t>
            </a:r>
            <a:r>
              <a:rPr lang="en-US" sz="2400" dirty="0" smtClean="0">
                <a:solidFill>
                  <a:schemeClr val="tx1"/>
                </a:solidFill>
              </a:rPr>
              <a:t> 30 </a:t>
            </a:r>
            <a:r>
              <a:rPr lang="en-US" sz="2400" dirty="0" err="1" smtClean="0">
                <a:solidFill>
                  <a:schemeClr val="tx1"/>
                </a:solidFill>
              </a:rPr>
              <a:t>detik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awal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disetiap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blok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observasi</a:t>
            </a:r>
            <a:endParaRPr lang="en-US" sz="2400" dirty="0" smtClean="0">
              <a:solidFill>
                <a:schemeClr val="tx1"/>
              </a:solidFill>
            </a:endParaRPr>
          </a:p>
          <a:p>
            <a:pPr indent="-228600"/>
            <a:r>
              <a:rPr lang="en-US" sz="2400" dirty="0" err="1" smtClean="0">
                <a:solidFill>
                  <a:schemeClr val="tx1"/>
                </a:solidFill>
              </a:rPr>
              <a:t>Berikan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tanda</a:t>
            </a:r>
            <a:r>
              <a:rPr lang="en-US" sz="2400" dirty="0" smtClean="0">
                <a:solidFill>
                  <a:schemeClr val="tx1"/>
                </a:solidFill>
              </a:rPr>
              <a:t> X </a:t>
            </a:r>
            <a:r>
              <a:rPr lang="en-US" sz="2400" dirty="0" err="1" smtClean="0">
                <a:solidFill>
                  <a:schemeClr val="tx1"/>
                </a:solidFill>
              </a:rPr>
              <a:t>jika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bernafas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diinterupsi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oleh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bersin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batuk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menguap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dll</a:t>
            </a:r>
            <a:endParaRPr lang="en-US" sz="2400" dirty="0" smtClean="0">
              <a:solidFill>
                <a:schemeClr val="tx1"/>
              </a:solidFill>
            </a:endParaRPr>
          </a:p>
          <a:p>
            <a:pPr indent="-228600"/>
            <a:r>
              <a:rPr lang="en-US" sz="2400" dirty="0" smtClean="0">
                <a:solidFill>
                  <a:schemeClr val="tx1"/>
                </a:solidFill>
              </a:rPr>
              <a:t>Rata-rata </a:t>
            </a:r>
            <a:r>
              <a:rPr lang="en-US" sz="2400" dirty="0" err="1" smtClean="0">
                <a:solidFill>
                  <a:schemeClr val="tx1"/>
                </a:solidFill>
              </a:rPr>
              <a:t>pernafasan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dasar</a:t>
            </a:r>
            <a:r>
              <a:rPr lang="en-US" sz="2400" dirty="0" smtClean="0">
                <a:solidFill>
                  <a:schemeClr val="tx1"/>
                </a:solidFill>
              </a:rPr>
              <a:t> = </a:t>
            </a:r>
            <a:r>
              <a:rPr lang="en-US" sz="2400" dirty="0" err="1" smtClean="0">
                <a:solidFill>
                  <a:schemeClr val="tx1"/>
                </a:solidFill>
              </a:rPr>
              <a:t>jumlah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frekuensi</a:t>
            </a:r>
            <a:r>
              <a:rPr lang="en-US" sz="2400" dirty="0" smtClean="0">
                <a:solidFill>
                  <a:schemeClr val="tx1"/>
                </a:solidFill>
              </a:rPr>
              <a:t>/</a:t>
            </a:r>
            <a:r>
              <a:rPr lang="en-US" sz="2400" dirty="0" err="1" smtClean="0">
                <a:solidFill>
                  <a:schemeClr val="tx1"/>
                </a:solidFill>
              </a:rPr>
              <a:t>jumlah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blok</a:t>
            </a:r>
            <a:r>
              <a:rPr lang="en-US" sz="2400" dirty="0" smtClean="0">
                <a:solidFill>
                  <a:schemeClr val="tx1"/>
                </a:solidFill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</a:rPr>
              <a:t>diobservasi</a:t>
            </a:r>
            <a:r>
              <a:rPr lang="en-US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err="1" smtClean="0">
                <a:solidFill>
                  <a:schemeClr val="tx1"/>
                </a:solidFill>
              </a:rPr>
              <a:t>jangan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masukkan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blok</a:t>
            </a:r>
            <a:r>
              <a:rPr lang="en-US" sz="2400" dirty="0" smtClean="0">
                <a:solidFill>
                  <a:schemeClr val="tx1"/>
                </a:solidFill>
              </a:rPr>
              <a:t> yang </a:t>
            </a:r>
            <a:r>
              <a:rPr lang="en-US" sz="2400" dirty="0" err="1" smtClean="0">
                <a:solidFill>
                  <a:schemeClr val="tx1"/>
                </a:solidFill>
              </a:rPr>
              <a:t>pernafasannya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terinterupsi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indent="-228600"/>
            <a:r>
              <a:rPr lang="en-US" sz="2400" dirty="0" smtClean="0">
                <a:solidFill>
                  <a:schemeClr val="tx1"/>
                </a:solidFill>
              </a:rPr>
              <a:t>(+) = </a:t>
            </a:r>
            <a:r>
              <a:rPr lang="en-US" sz="2400" dirty="0" err="1" smtClean="0">
                <a:solidFill>
                  <a:schemeClr val="tx1"/>
                </a:solidFill>
              </a:rPr>
              <a:t>rileks</a:t>
            </a:r>
            <a:r>
              <a:rPr lang="en-US" sz="2400" dirty="0" smtClean="0">
                <a:solidFill>
                  <a:schemeClr val="tx1"/>
                </a:solidFill>
              </a:rPr>
              <a:t>, (-) = </a:t>
            </a:r>
            <a:r>
              <a:rPr lang="en-US" sz="2400" dirty="0" err="1" smtClean="0">
                <a:solidFill>
                  <a:schemeClr val="tx1"/>
                </a:solidFill>
              </a:rPr>
              <a:t>tidak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rileks</a:t>
            </a:r>
            <a:endParaRPr lang="en-US" sz="2400" dirty="0" smtClean="0">
              <a:solidFill>
                <a:schemeClr val="tx1"/>
              </a:solidFill>
            </a:endParaRPr>
          </a:p>
          <a:p>
            <a:pPr indent="-228600"/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57604342"/>
              </p:ext>
            </p:extLst>
          </p:nvPr>
        </p:nvGraphicFramePr>
        <p:xfrm>
          <a:off x="152400" y="304800"/>
          <a:ext cx="8763000" cy="6223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9800"/>
                <a:gridCol w="3200400"/>
                <a:gridCol w="3352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Penilaian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Keadaan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suara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Bicara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menggumam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menguap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batuk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bersin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menghela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nafas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dll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tubuh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Bahu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pinggul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dirty="0" smtClean="0"/>
                        <a:t> kaki </a:t>
                      </a:r>
                      <a:r>
                        <a:rPr lang="en-US" dirty="0" err="1" smtClean="0"/>
                        <a:t>berada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dalam</a:t>
                      </a:r>
                      <a:r>
                        <a:rPr lang="en-US" dirty="0" smtClean="0"/>
                        <a:t> </a:t>
                      </a:r>
                      <a:r>
                        <a:rPr lang="en-US" i="1" dirty="0" smtClean="0"/>
                        <a:t>midline</a:t>
                      </a:r>
                      <a:endParaRPr lang="en-US" i="1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i="0" baseline="0" dirty="0" err="1" smtClean="0"/>
                        <a:t>Gerakan</a:t>
                      </a:r>
                      <a:r>
                        <a:rPr lang="en-US" i="0" baseline="0" dirty="0" smtClean="0"/>
                        <a:t> dada/</a:t>
                      </a:r>
                      <a:r>
                        <a:rPr lang="en-US" i="0" baseline="0" dirty="0" err="1" smtClean="0"/>
                        <a:t>perut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saa</a:t>
                      </a:r>
                      <a:r>
                        <a:rPr lang="en-US" baseline="0" dirty="0" err="1" smtClean="0"/>
                        <a:t>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bernafas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dapat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diabaikan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Pergerakan</a:t>
                      </a:r>
                      <a:r>
                        <a:rPr lang="en-US" dirty="0" smtClean="0"/>
                        <a:t> torso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Bahu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pinggul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kaki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sejajar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Tungkai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lengan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Punggung</a:t>
                      </a:r>
                      <a:r>
                        <a:rPr lang="en-US" baseline="0" dirty="0" smtClean="0"/>
                        <a:t>, kaki,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bokong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bersandar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Kepala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Ditopang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oleh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kursi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bersandar</a:t>
                      </a:r>
                      <a:endParaRPr lang="en-US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Hidung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segaris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postur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tubuh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Dagu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menempel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dada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mendongak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Kepala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bersandar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Posisi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kepala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kiri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mendongak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menunduk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Kelopak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tertutup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lemas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Mata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Kelopak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terbuka</a:t>
                      </a:r>
                      <a:endParaRPr lang="en-US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Kelopak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mata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tampak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berkerut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dipaksa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menutup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Mata/</a:t>
                      </a:r>
                      <a:r>
                        <a:rPr lang="en-US" dirty="0" err="1" smtClean="0"/>
                        <a:t>kelopak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bergerak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29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79906748"/>
              </p:ext>
            </p:extLst>
          </p:nvPr>
        </p:nvGraphicFramePr>
        <p:xfrm>
          <a:off x="152400" y="685800"/>
          <a:ext cx="8763000" cy="5308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03715"/>
                <a:gridCol w="3211285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Penilaian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Mulut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Terdapat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jarak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gigi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bawah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sekitar</a:t>
                      </a:r>
                      <a:r>
                        <a:rPr lang="en-US" baseline="0" dirty="0" smtClean="0"/>
                        <a:t> 0,3-1 </a:t>
                      </a:r>
                      <a:r>
                        <a:rPr lang="en-US" baseline="0" dirty="0" err="1" smtClean="0"/>
                        <a:t>inci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Rahang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Lidah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Gigi/</a:t>
                      </a:r>
                      <a:r>
                        <a:rPr lang="en-US" dirty="0" err="1" smtClean="0"/>
                        <a:t>bibir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terkatup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rapat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Jarak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gigi</a:t>
                      </a:r>
                      <a:r>
                        <a:rPr lang="en-US" baseline="0" dirty="0" smtClean="0"/>
                        <a:t> &gt; 1 </a:t>
                      </a:r>
                      <a:r>
                        <a:rPr lang="en-US" baseline="0" dirty="0" err="1" smtClean="0"/>
                        <a:t>inci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Rahang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lidah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Tersenyum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menguap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Leher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tenggorokan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Leher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Menghirup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udara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melalui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hidung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dikeluarkan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lewat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mulut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Letakkan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ujung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lidah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belakang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gigi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depan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jika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kesulitan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bernafas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diatas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Tenggorokan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atau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otot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leher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bergerak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Bahu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i="1" dirty="0" smtClean="0"/>
                        <a:t>Rounded appearance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gerakan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bersandar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satu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Bahu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selai</a:t>
                      </a:r>
                      <a:r>
                        <a:rPr lang="en-US" baseline="0" dirty="0" smtClean="0"/>
                        <a:t> n </a:t>
                      </a:r>
                      <a:r>
                        <a:rPr lang="en-US" baseline="0" dirty="0" err="1" smtClean="0"/>
                        <a:t>dari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gerakan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nafas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Bahu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simetris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Bahu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terangkat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50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60601419"/>
              </p:ext>
            </p:extLst>
          </p:nvPr>
        </p:nvGraphicFramePr>
        <p:xfrm>
          <a:off x="152400" y="685800"/>
          <a:ext cx="8763000" cy="4119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03715"/>
                <a:gridCol w="3211285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Poin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Penilaian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Tidak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Rileks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Tangan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Posisi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lengan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Telapak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menghadap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kebawah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Posisi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i="1" baseline="0" dirty="0" smtClean="0"/>
                        <a:t>“</a:t>
                      </a:r>
                      <a:r>
                        <a:rPr lang="en-US" i="1" baseline="0" dirty="0" err="1" smtClean="0"/>
                        <a:t>clawlike</a:t>
                      </a:r>
                      <a:r>
                        <a:rPr lang="en-US" i="1" baseline="0" dirty="0" smtClean="0"/>
                        <a:t>”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Terdapat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ruang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antara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telapak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permukaan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err="1" smtClean="0"/>
                        <a:t>Tangan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bersandar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lengan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Posisi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mengepal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Telapak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tangan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menempel</a:t>
                      </a:r>
                      <a:r>
                        <a:rPr lang="en-US" baseline="0" dirty="0" smtClean="0"/>
                        <a:t> di </a:t>
                      </a:r>
                      <a:r>
                        <a:rPr lang="en-US" baseline="0" dirty="0" err="1" smtClean="0"/>
                        <a:t>permukaan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kursi</a:t>
                      </a:r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Kaki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i="0" dirty="0" err="1" smtClean="0"/>
                        <a:t>Posis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lurus</a:t>
                      </a:r>
                      <a:r>
                        <a:rPr lang="en-US" i="0" baseline="0" dirty="0" smtClean="0"/>
                        <a:t>, </a:t>
                      </a:r>
                      <a:r>
                        <a:rPr lang="en-US" i="0" baseline="0" dirty="0" err="1" smtClean="0"/>
                        <a:t>jarak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antara</a:t>
                      </a:r>
                      <a:r>
                        <a:rPr lang="en-US" i="0" baseline="0" dirty="0" smtClean="0"/>
                        <a:t> kaki </a:t>
                      </a:r>
                      <a:r>
                        <a:rPr lang="en-US" i="0" baseline="0" dirty="0" err="1" smtClean="0"/>
                        <a:t>selebar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bahu</a:t>
                      </a:r>
                      <a:endParaRPr lang="en-US" i="0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i="0" baseline="0" dirty="0" err="1" smtClean="0"/>
                        <a:t>Lutut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bersandar</a:t>
                      </a:r>
                      <a:r>
                        <a:rPr lang="en-US" i="0" baseline="0" dirty="0" smtClean="0"/>
                        <a:t> di </a:t>
                      </a:r>
                      <a:r>
                        <a:rPr lang="en-US" i="0" baseline="0" dirty="0" err="1" smtClean="0"/>
                        <a:t>kursi</a:t>
                      </a:r>
                      <a:endParaRPr lang="en-US" i="0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i="0" baseline="0" dirty="0" err="1" smtClean="0"/>
                        <a:t>Kedua</a:t>
                      </a:r>
                      <a:r>
                        <a:rPr lang="en-US" i="0" baseline="0" dirty="0" smtClean="0"/>
                        <a:t> kaki </a:t>
                      </a:r>
                      <a:r>
                        <a:rPr lang="en-US" i="0" baseline="0" dirty="0" err="1" smtClean="0"/>
                        <a:t>tampak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lemas</a:t>
                      </a:r>
                      <a:r>
                        <a:rPr lang="en-US" i="0" baseline="0" dirty="0" smtClean="0"/>
                        <a:t>, </a:t>
                      </a:r>
                      <a:r>
                        <a:rPr lang="en-US" i="0" baseline="0" dirty="0" err="1" smtClean="0"/>
                        <a:t>membentuk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0" baseline="0" dirty="0" err="1" smtClean="0"/>
                        <a:t>sudut</a:t>
                      </a:r>
                      <a:r>
                        <a:rPr lang="en-US" i="0" baseline="0" dirty="0" smtClean="0"/>
                        <a:t> 60-90</a:t>
                      </a:r>
                      <a:r>
                        <a:rPr lang="en-US" i="0" baseline="0" dirty="0" smtClean="0">
                          <a:sym typeface="Symbol"/>
                        </a:rPr>
                        <a:t> </a:t>
                      </a:r>
                      <a:r>
                        <a:rPr lang="en-US" i="0" baseline="0" dirty="0" err="1" smtClean="0">
                          <a:sym typeface="Symbol"/>
                        </a:rPr>
                        <a:t>diantaranya</a:t>
                      </a:r>
                      <a:endParaRPr lang="en-US" i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Kaki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termasuk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jari-jari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bergerak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Kaki </a:t>
                      </a:r>
                      <a:r>
                        <a:rPr lang="en-US" baseline="0" dirty="0" err="1" smtClean="0"/>
                        <a:t>menyilang</a:t>
                      </a:r>
                      <a:endParaRPr lang="en-US" baseline="0" dirty="0" smtClean="0"/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Lulut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ditarik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kearah</a:t>
                      </a:r>
                      <a:r>
                        <a:rPr lang="en-US" baseline="0" dirty="0" smtClean="0"/>
                        <a:t> dada</a:t>
                      </a:r>
                    </a:p>
                    <a:p>
                      <a:pPr marL="173038" indent="-173038">
                        <a:buFont typeface="Arial" pitchFamily="34" charset="0"/>
                        <a:buChar char="•"/>
                      </a:pPr>
                      <a:r>
                        <a:rPr lang="en-US" baseline="0" dirty="0" err="1" smtClean="0"/>
                        <a:t>Sudut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antara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kedua</a:t>
                      </a:r>
                      <a:r>
                        <a:rPr lang="en-US" baseline="0" dirty="0" smtClean="0"/>
                        <a:t> kaki &gt; </a:t>
                      </a:r>
                      <a:r>
                        <a:rPr lang="en-US" i="0" baseline="0" dirty="0" smtClean="0"/>
                        <a:t>60-90</a:t>
                      </a:r>
                      <a:r>
                        <a:rPr lang="en-US" i="0" baseline="0" dirty="0" smtClean="0">
                          <a:sym typeface="Symbol"/>
                        </a:rPr>
                        <a:t>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24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990600"/>
          </a:xfrm>
        </p:spPr>
        <p:txBody>
          <a:bodyPr/>
          <a:lstStyle/>
          <a:p>
            <a:pPr marL="346075" indent="-346075"/>
            <a:r>
              <a:rPr lang="en-US" sz="3000" dirty="0" err="1" smtClean="0">
                <a:solidFill>
                  <a:srgbClr val="C00000"/>
                </a:solidFill>
              </a:rPr>
              <a:t>Langkah</a:t>
            </a:r>
            <a:r>
              <a:rPr lang="en-US" sz="3000" dirty="0">
                <a:solidFill>
                  <a:srgbClr val="C00000"/>
                </a:solidFill>
              </a:rPr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4 : </a:t>
            </a:r>
            <a:r>
              <a:rPr lang="en-US" sz="3000" i="1" dirty="0" smtClean="0">
                <a:solidFill>
                  <a:srgbClr val="C00000"/>
                </a:solidFill>
              </a:rPr>
              <a:t>Behavioral Relaxation Training</a:t>
            </a:r>
            <a:endParaRPr lang="en-US" sz="3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19200"/>
            <a:ext cx="8001000" cy="4953000"/>
          </a:xfrm>
        </p:spPr>
        <p:txBody>
          <a:bodyPr>
            <a:normAutofit fontScale="92500" lnSpcReduction="10000"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Sesi</a:t>
            </a:r>
            <a:r>
              <a:rPr lang="en-US" sz="2400" dirty="0" smtClean="0"/>
              <a:t> </a:t>
            </a:r>
            <a:r>
              <a:rPr lang="en-US" sz="2400" dirty="0" err="1" smtClean="0"/>
              <a:t>berlangsung</a:t>
            </a:r>
            <a:r>
              <a:rPr lang="en-US" sz="2400" dirty="0" smtClean="0"/>
              <a:t> </a:t>
            </a:r>
            <a:r>
              <a:rPr lang="en-US" sz="2400" dirty="0" err="1" smtClean="0"/>
              <a:t>sekitar</a:t>
            </a:r>
            <a:r>
              <a:rPr lang="en-US" sz="2400" dirty="0" smtClean="0"/>
              <a:t> 30 </a:t>
            </a:r>
            <a:r>
              <a:rPr lang="en-US" sz="2400" dirty="0" err="1" smtClean="0"/>
              <a:t>menit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Mengajarkan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10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terdapat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lembar</a:t>
            </a:r>
            <a:r>
              <a:rPr lang="en-US" sz="2400" dirty="0" smtClean="0"/>
              <a:t> BRT</a:t>
            </a:r>
            <a:r>
              <a:rPr lang="en-US" sz="2400" dirty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:</a:t>
            </a:r>
          </a:p>
          <a:p>
            <a:pPr marL="850900" indent="-330200"/>
            <a:r>
              <a:rPr lang="en-US" sz="2400" dirty="0" err="1"/>
              <a:t>m</a:t>
            </a:r>
            <a:r>
              <a:rPr lang="en-US" sz="2400" dirty="0" err="1" smtClean="0"/>
              <a:t>enilai</a:t>
            </a:r>
            <a:r>
              <a:rPr lang="en-US" sz="2400" dirty="0" smtClean="0"/>
              <a:t> </a:t>
            </a:r>
            <a:r>
              <a:rPr lang="en-US" sz="2400" dirty="0" err="1" smtClean="0"/>
              <a:t>postur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aktivitas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endParaRPr lang="en-US" sz="2400" dirty="0" smtClean="0"/>
          </a:p>
          <a:p>
            <a:pPr marL="850900" indent="-330200"/>
            <a:r>
              <a:rPr lang="en-US" sz="2400" dirty="0" err="1"/>
              <a:t>m</a:t>
            </a:r>
            <a:r>
              <a:rPr lang="en-US" sz="2400" dirty="0" err="1" smtClean="0"/>
              <a:t>enentukan</a:t>
            </a:r>
            <a:r>
              <a:rPr lang="en-US" sz="2400" dirty="0" smtClean="0"/>
              <a:t> </a:t>
            </a:r>
            <a:r>
              <a:rPr lang="en-US" sz="2400" dirty="0" err="1" smtClean="0"/>
              <a:t>apakah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postur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endParaRPr lang="en-US" sz="2400" dirty="0" smtClean="0"/>
          </a:p>
          <a:p>
            <a:pPr marL="850900" indent="-330200"/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postur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endParaRPr lang="en-US" sz="2400" dirty="0" smtClean="0"/>
          </a:p>
          <a:p>
            <a:pPr marL="850900" indent="-330200"/>
            <a:r>
              <a:rPr lang="en-US" sz="2400" dirty="0" err="1"/>
              <a:t>m</a:t>
            </a:r>
            <a:r>
              <a:rPr lang="en-US" sz="2400" dirty="0" err="1" smtClean="0"/>
              <a:t>inta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menirunya</a:t>
            </a:r>
            <a:endParaRPr lang="en-US" sz="2400" dirty="0" smtClean="0"/>
          </a:p>
          <a:p>
            <a:pPr marL="850900" indent="-330200"/>
            <a:r>
              <a:rPr lang="en-US" sz="2400" dirty="0" err="1"/>
              <a:t>b</a:t>
            </a:r>
            <a:r>
              <a:rPr lang="en-US" sz="2400" dirty="0" err="1" smtClean="0"/>
              <a:t>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koreksi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</a:p>
          <a:p>
            <a:pPr marL="520700" indent="-457200">
              <a:buFont typeface="+mj-lt"/>
              <a:buAutoNum type="arabicPeriod" startAt="3"/>
            </a:pPr>
            <a:r>
              <a:rPr lang="en-US" sz="2400" dirty="0" err="1" smtClean="0"/>
              <a:t>Beralih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poin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berikutnya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benar</a:t>
            </a:r>
            <a:endParaRPr lang="en-US" sz="2400" dirty="0" smtClean="0"/>
          </a:p>
          <a:p>
            <a:pPr marL="520700" indent="-457200">
              <a:buFont typeface="+mj-lt"/>
              <a:buAutoNum type="arabicPeriod" startAt="3"/>
            </a:pP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benar</a:t>
            </a:r>
            <a:r>
              <a:rPr lang="en-US" sz="2400" dirty="0" smtClean="0"/>
              <a:t>, </a:t>
            </a:r>
            <a:r>
              <a:rPr lang="en-US" sz="2400" dirty="0" err="1" smtClean="0"/>
              <a:t>minta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mengenali</a:t>
            </a:r>
            <a:r>
              <a:rPr lang="en-US" sz="2400" dirty="0" smtClean="0"/>
              <a:t> </a:t>
            </a:r>
            <a:r>
              <a:rPr lang="en-US" sz="2400" dirty="0" err="1" smtClean="0"/>
              <a:t>sensasi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2248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114300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3900" dirty="0" err="1" smtClean="0">
                <a:solidFill>
                  <a:srgbClr val="AE44D8"/>
                </a:solidFill>
              </a:rPr>
              <a:t>Perkembangan</a:t>
            </a:r>
            <a:r>
              <a:rPr lang="en-US" sz="3900" dirty="0" smtClean="0">
                <a:solidFill>
                  <a:srgbClr val="AE44D8"/>
                </a:solidFill>
              </a:rPr>
              <a:t> </a:t>
            </a:r>
            <a:r>
              <a:rPr lang="en-US" sz="3900" dirty="0" err="1" smtClean="0">
                <a:solidFill>
                  <a:srgbClr val="AE44D8"/>
                </a:solidFill>
              </a:rPr>
              <a:t>Latihan</a:t>
            </a:r>
            <a:r>
              <a:rPr lang="en-US" sz="3900" dirty="0" smtClean="0">
                <a:solidFill>
                  <a:srgbClr val="AE44D8"/>
                </a:solidFill>
              </a:rPr>
              <a:t> </a:t>
            </a:r>
            <a:r>
              <a:rPr lang="en-US" sz="3900" dirty="0" err="1" smtClean="0">
                <a:solidFill>
                  <a:srgbClr val="AE44D8"/>
                </a:solidFill>
              </a:rPr>
              <a:t>Relaksasi</a:t>
            </a:r>
            <a:endParaRPr lang="en-US" sz="3900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7696200" cy="4495800"/>
          </a:xfrm>
        </p:spPr>
        <p:txBody>
          <a:bodyPr>
            <a:normAutofit/>
          </a:bodyPr>
          <a:lstStyle/>
          <a:p>
            <a:pPr marL="388938" indent="-342900"/>
            <a:r>
              <a:rPr lang="en-US" sz="2400" dirty="0" smtClean="0"/>
              <a:t>Jacobson </a:t>
            </a:r>
            <a:r>
              <a:rPr lang="en-US" sz="2400" dirty="0" smtClean="0">
                <a:latin typeface="Calibri"/>
                <a:cs typeface="Calibri"/>
              </a:rPr>
              <a:t>→ </a:t>
            </a:r>
            <a:r>
              <a:rPr lang="en-US" sz="2400" i="1" dirty="0"/>
              <a:t>p</a:t>
            </a:r>
            <a:r>
              <a:rPr lang="en-US" sz="2400" i="1" dirty="0" smtClean="0"/>
              <a:t>rogressive relaxation</a:t>
            </a:r>
            <a:r>
              <a:rPr lang="en-US" sz="2400" dirty="0" smtClean="0"/>
              <a:t>;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</a:t>
            </a:r>
            <a:r>
              <a:rPr lang="en-US" sz="2400" dirty="0" err="1" smtClean="0"/>
              <a:t>melemaskan</a:t>
            </a:r>
            <a:r>
              <a:rPr lang="en-US" sz="2400" dirty="0" smtClean="0"/>
              <a:t> </a:t>
            </a:r>
            <a:r>
              <a:rPr lang="en-US" sz="2400" dirty="0" err="1" smtClean="0"/>
              <a:t>kelompok</a:t>
            </a:r>
            <a:r>
              <a:rPr lang="en-US" sz="2400" dirty="0" smtClean="0"/>
              <a:t> </a:t>
            </a:r>
            <a:r>
              <a:rPr lang="en-US" sz="2400" dirty="0" err="1" smtClean="0"/>
              <a:t>otot-otot</a:t>
            </a:r>
            <a:r>
              <a:rPr lang="en-US" sz="2400" dirty="0" smtClean="0"/>
              <a:t>, 30-50 </a:t>
            </a:r>
            <a:r>
              <a:rPr lang="en-US" sz="2400" dirty="0" err="1" smtClean="0"/>
              <a:t>sesi</a:t>
            </a:r>
            <a:r>
              <a:rPr lang="en-US" sz="2400" dirty="0" smtClean="0"/>
              <a:t>,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jam</a:t>
            </a:r>
          </a:p>
          <a:p>
            <a:pPr marL="388938" indent="-342900"/>
            <a:r>
              <a:rPr lang="en-US" sz="2400" dirty="0" err="1" smtClean="0"/>
              <a:t>Wolpe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Calibri"/>
                <a:cs typeface="Calibri"/>
              </a:rPr>
              <a:t>→ </a:t>
            </a:r>
            <a:r>
              <a:rPr lang="en-US" sz="2400" i="1" dirty="0"/>
              <a:t>s</a:t>
            </a:r>
            <a:r>
              <a:rPr lang="en-US" sz="2400" i="1" dirty="0" smtClean="0"/>
              <a:t>ystematic desensitization</a:t>
            </a:r>
            <a:r>
              <a:rPr lang="en-US" sz="2400" dirty="0" smtClean="0"/>
              <a:t>, </a:t>
            </a:r>
            <a:r>
              <a:rPr lang="en-US" sz="2400" i="1" dirty="0" smtClean="0"/>
              <a:t>counterconditioning method </a:t>
            </a:r>
            <a:r>
              <a:rPr lang="en-US" sz="2400" dirty="0" err="1" smtClean="0"/>
              <a:t>dalam</a:t>
            </a:r>
            <a:r>
              <a:rPr lang="en-US" sz="2400" i="1" dirty="0" smtClean="0"/>
              <a:t> “neurotic-anxiety response habits”</a:t>
            </a:r>
            <a:r>
              <a:rPr lang="en-US" sz="2400" dirty="0" smtClean="0"/>
              <a:t>, 4-6 </a:t>
            </a:r>
            <a:r>
              <a:rPr lang="en-US" sz="2400" dirty="0" err="1" smtClean="0"/>
              <a:t>sesi</a:t>
            </a:r>
            <a:r>
              <a:rPr lang="en-US" sz="2400" dirty="0" smtClean="0"/>
              <a:t> @ 15 </a:t>
            </a:r>
            <a:r>
              <a:rPr lang="en-US" sz="2400" dirty="0" err="1" smtClean="0"/>
              <a:t>menit</a:t>
            </a:r>
            <a:r>
              <a:rPr lang="en-US" sz="2400" dirty="0" smtClean="0"/>
              <a:t> </a:t>
            </a:r>
            <a:endParaRPr lang="en-US" sz="2400" i="1" dirty="0" smtClean="0"/>
          </a:p>
          <a:p>
            <a:pPr marL="388938" indent="-342900"/>
            <a:r>
              <a:rPr lang="en-US" sz="2400" dirty="0" smtClean="0"/>
              <a:t>Bernstein &amp; </a:t>
            </a:r>
            <a:r>
              <a:rPr lang="en-US" sz="2400" dirty="0" err="1" smtClean="0"/>
              <a:t>Borkovec</a:t>
            </a:r>
            <a:r>
              <a:rPr lang="en-US" sz="2400" dirty="0" smtClean="0"/>
              <a:t> (1973) </a:t>
            </a:r>
            <a:r>
              <a:rPr lang="en-US" sz="2400" dirty="0" smtClean="0">
                <a:latin typeface="Calibri"/>
                <a:cs typeface="Calibri"/>
              </a:rPr>
              <a:t>→ </a:t>
            </a:r>
            <a:r>
              <a:rPr lang="en-US" sz="2400" dirty="0" err="1" smtClean="0"/>
              <a:t>menstandarisasi</a:t>
            </a:r>
            <a:r>
              <a:rPr lang="en-US" sz="2400" dirty="0" smtClean="0"/>
              <a:t> </a:t>
            </a:r>
            <a:r>
              <a:rPr lang="en-US" sz="2400" dirty="0" err="1" smtClean="0"/>
              <a:t>aspek-aspek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relaksasi</a:t>
            </a:r>
            <a:r>
              <a:rPr lang="en-US" sz="2400" dirty="0" smtClean="0"/>
              <a:t> </a:t>
            </a:r>
            <a:r>
              <a:rPr lang="en-US" sz="2400" dirty="0" err="1" smtClean="0"/>
              <a:t>progresif</a:t>
            </a:r>
            <a:r>
              <a:rPr lang="en-US" sz="2400" dirty="0" smtClean="0"/>
              <a:t> </a:t>
            </a:r>
          </a:p>
          <a:p>
            <a:pPr marL="388938" indent="-342900"/>
            <a:r>
              <a:rPr lang="en-US" sz="2400" i="1" dirty="0" smtClean="0"/>
              <a:t>Behavioral Relaxation Training and Assessment  </a:t>
            </a:r>
            <a:r>
              <a:rPr lang="en-US" sz="2400" dirty="0" smtClean="0"/>
              <a:t>(</a:t>
            </a:r>
            <a:r>
              <a:rPr lang="en-US" sz="2400" dirty="0" err="1" smtClean="0"/>
              <a:t>Poppen</a:t>
            </a:r>
            <a:r>
              <a:rPr lang="en-US" sz="2400" dirty="0" smtClean="0"/>
              <a:t>, 1998) </a:t>
            </a:r>
            <a:r>
              <a:rPr lang="en-US" sz="2400" i="1" dirty="0" smtClean="0">
                <a:latin typeface="Calibri"/>
                <a:cs typeface="Calibri"/>
              </a:rPr>
              <a:t>→ </a:t>
            </a:r>
            <a:r>
              <a:rPr lang="en-US" sz="2400" dirty="0" err="1" smtClean="0">
                <a:cs typeface="Calibri"/>
              </a:rPr>
              <a:t>memfasilitasi</a:t>
            </a:r>
            <a:r>
              <a:rPr lang="en-US" sz="2400" dirty="0" smtClean="0">
                <a:cs typeface="Calibri"/>
              </a:rPr>
              <a:t> </a:t>
            </a:r>
            <a:r>
              <a:rPr lang="en-US" sz="2400" dirty="0" err="1" smtClean="0">
                <a:cs typeface="Calibri"/>
              </a:rPr>
              <a:t>kelompok</a:t>
            </a:r>
            <a:r>
              <a:rPr lang="en-US" sz="2400" dirty="0" smtClean="0">
                <a:cs typeface="Calibri"/>
              </a:rPr>
              <a:t> </a:t>
            </a:r>
            <a:r>
              <a:rPr lang="en-US" sz="2400" dirty="0" err="1" smtClean="0">
                <a:cs typeface="Calibri"/>
              </a:rPr>
              <a:t>kontraindikasi</a:t>
            </a:r>
            <a:r>
              <a:rPr lang="en-US" sz="2400" dirty="0" smtClean="0">
                <a:cs typeface="Calibri"/>
              </a:rPr>
              <a:t>, </a:t>
            </a:r>
            <a:r>
              <a:rPr lang="en-US" sz="2400" i="1" dirty="0" smtClean="0">
                <a:cs typeface="Calibri"/>
              </a:rPr>
              <a:t>“look relaxed”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58605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990600"/>
          </a:xfrm>
        </p:spPr>
        <p:txBody>
          <a:bodyPr/>
          <a:lstStyle/>
          <a:p>
            <a:pPr marL="346075" indent="-346075"/>
            <a:r>
              <a:rPr lang="en-US" sz="3000" dirty="0" err="1" smtClean="0">
                <a:solidFill>
                  <a:srgbClr val="C00000"/>
                </a:solidFill>
              </a:rPr>
              <a:t>Langkah</a:t>
            </a:r>
            <a:r>
              <a:rPr lang="en-US" sz="3000" dirty="0">
                <a:solidFill>
                  <a:srgbClr val="C00000"/>
                </a:solidFill>
              </a:rPr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4 : </a:t>
            </a:r>
            <a:r>
              <a:rPr lang="en-US" sz="3000" i="1" dirty="0" smtClean="0">
                <a:solidFill>
                  <a:srgbClr val="C00000"/>
                </a:solidFill>
              </a:rPr>
              <a:t>Assessment </a:t>
            </a:r>
            <a:r>
              <a:rPr lang="en-US" sz="3000" dirty="0" err="1" smtClean="0">
                <a:solidFill>
                  <a:srgbClr val="C00000"/>
                </a:solidFill>
              </a:rPr>
              <a:t>Lanjutan</a:t>
            </a:r>
            <a:endParaRPr lang="en-US" sz="3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219200"/>
            <a:ext cx="8001000" cy="4953000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kesempatan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keahlian</a:t>
            </a:r>
            <a:r>
              <a:rPr lang="en-US" sz="2400" dirty="0" smtClean="0"/>
              <a:t> </a:t>
            </a:r>
            <a:r>
              <a:rPr lang="en-US" sz="2400" dirty="0" err="1" smtClean="0"/>
              <a:t>relaksasinya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yang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i="1" dirty="0" err="1" smtClean="0"/>
              <a:t>asessment</a:t>
            </a:r>
            <a:r>
              <a:rPr lang="en-US" sz="2400" i="1" dirty="0" smtClean="0"/>
              <a:t> </a:t>
            </a:r>
            <a:r>
              <a:rPr lang="en-US" sz="2400" dirty="0" err="1" smtClean="0"/>
              <a:t>awal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observasi</a:t>
            </a:r>
            <a:r>
              <a:rPr lang="en-US" sz="2400" dirty="0" smtClean="0"/>
              <a:t> 5 </a:t>
            </a:r>
            <a:r>
              <a:rPr lang="en-US" sz="2400" dirty="0" err="1" smtClean="0"/>
              <a:t>menit</a:t>
            </a:r>
            <a:r>
              <a:rPr lang="en-US" sz="2400" dirty="0" smtClean="0"/>
              <a:t>, </a:t>
            </a:r>
            <a:r>
              <a:rPr lang="en-US" sz="2400" dirty="0" err="1" smtClean="0"/>
              <a:t>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tanggapan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dijumpai</a:t>
            </a:r>
            <a:r>
              <a:rPr lang="en-US" sz="2400" dirty="0" smtClean="0"/>
              <a:t> </a:t>
            </a:r>
            <a:r>
              <a:rPr lang="en-US" sz="2400" dirty="0" err="1" smtClean="0"/>
              <a:t>sikap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r>
              <a:rPr lang="en-US" sz="2400" dirty="0" err="1" smtClean="0"/>
              <a:t>Latihan</a:t>
            </a:r>
            <a:r>
              <a:rPr lang="en-US" sz="2400" dirty="0" smtClean="0"/>
              <a:t> di </a:t>
            </a:r>
            <a:r>
              <a:rPr lang="en-US" sz="2400" dirty="0" err="1" smtClean="0"/>
              <a:t>rumah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penting</a:t>
            </a:r>
            <a:endParaRPr lang="en-US" sz="2400" dirty="0" smtClean="0"/>
          </a:p>
          <a:p>
            <a:pPr marL="502920" indent="-457200">
              <a:buFont typeface="+mj-lt"/>
              <a:buAutoNum type="arabicPeriod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852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1143000"/>
          </a:xfrm>
        </p:spPr>
        <p:txBody>
          <a:bodyPr/>
          <a:lstStyle/>
          <a:p>
            <a:r>
              <a:rPr lang="en-US" sz="3700" dirty="0" smtClean="0">
                <a:solidFill>
                  <a:srgbClr val="AE44D8"/>
                </a:solidFill>
              </a:rPr>
              <a:t>Hal-</a:t>
            </a:r>
            <a:r>
              <a:rPr lang="en-US" sz="3700" dirty="0" err="1" smtClean="0">
                <a:solidFill>
                  <a:srgbClr val="AE44D8"/>
                </a:solidFill>
              </a:rPr>
              <a:t>hal</a:t>
            </a:r>
            <a:r>
              <a:rPr lang="en-US" sz="3700" dirty="0" smtClean="0">
                <a:solidFill>
                  <a:srgbClr val="AE44D8"/>
                </a:solidFill>
              </a:rPr>
              <a:t> yang </a:t>
            </a:r>
            <a:r>
              <a:rPr lang="en-US" sz="3700" dirty="0" err="1" smtClean="0">
                <a:solidFill>
                  <a:srgbClr val="AE44D8"/>
                </a:solidFill>
              </a:rPr>
              <a:t>perlu</a:t>
            </a:r>
            <a:r>
              <a:rPr lang="en-US" sz="3700" dirty="0" smtClean="0">
                <a:solidFill>
                  <a:srgbClr val="AE44D8"/>
                </a:solidFill>
              </a:rPr>
              <a:t> </a:t>
            </a:r>
            <a:r>
              <a:rPr lang="en-US" sz="3700" dirty="0" err="1" smtClean="0">
                <a:solidFill>
                  <a:srgbClr val="AE44D8"/>
                </a:solidFill>
              </a:rPr>
              <a:t>dipertimbangkan</a:t>
            </a:r>
            <a:endParaRPr lang="en-US" sz="3700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 lnSpcReduction="10000"/>
          </a:bodyPr>
          <a:lstStyle/>
          <a:p>
            <a:pPr marL="352425" indent="-306388"/>
            <a:r>
              <a:rPr lang="en-US" sz="2400" dirty="0" err="1" smtClean="0"/>
              <a:t>Pantau</a:t>
            </a:r>
            <a:r>
              <a:rPr lang="en-US" sz="2400" dirty="0" smtClean="0"/>
              <a:t> intake </a:t>
            </a:r>
            <a:r>
              <a:rPr lang="en-US" sz="2400" dirty="0" err="1" smtClean="0"/>
              <a:t>makanan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minuman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</a:t>
            </a:r>
            <a:r>
              <a:rPr lang="en-US" sz="2400" dirty="0" err="1" smtClean="0"/>
              <a:t>vasoaktif</a:t>
            </a:r>
            <a:r>
              <a:rPr lang="en-US" sz="2400" dirty="0" smtClean="0"/>
              <a:t> ( </a:t>
            </a:r>
            <a:r>
              <a:rPr lang="en-US" sz="2400" dirty="0" err="1" smtClean="0"/>
              <a:t>cth</a:t>
            </a:r>
            <a:r>
              <a:rPr lang="en-US" sz="2400" dirty="0" smtClean="0"/>
              <a:t> : kopi, </a:t>
            </a:r>
            <a:r>
              <a:rPr lang="en-US" sz="2400" dirty="0" err="1" smtClean="0"/>
              <a:t>tiramin</a:t>
            </a:r>
            <a:r>
              <a:rPr lang="en-US" sz="2400" dirty="0" smtClean="0"/>
              <a:t>, MSG, </a:t>
            </a:r>
            <a:r>
              <a:rPr lang="en-US" sz="2400" dirty="0" err="1" smtClean="0"/>
              <a:t>alkohol</a:t>
            </a:r>
            <a:r>
              <a:rPr lang="en-US" sz="2400" dirty="0" smtClean="0"/>
              <a:t>)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memperburuk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memicu</a:t>
            </a:r>
            <a:r>
              <a:rPr lang="en-US" sz="2400" dirty="0" smtClean="0"/>
              <a:t> </a:t>
            </a:r>
            <a:r>
              <a:rPr lang="en-US" sz="2400" dirty="0" err="1" smtClean="0"/>
              <a:t>gejala</a:t>
            </a:r>
            <a:r>
              <a:rPr lang="en-US" sz="2400" dirty="0" smtClean="0"/>
              <a:t> </a:t>
            </a:r>
            <a:r>
              <a:rPr lang="en-US" sz="2400" dirty="0" err="1" smtClean="0"/>
              <a:t>fisik</a:t>
            </a:r>
            <a:endParaRPr lang="en-US" sz="2400" dirty="0" smtClean="0"/>
          </a:p>
          <a:p>
            <a:pPr marL="352425" indent="-306388"/>
            <a:r>
              <a:rPr lang="en-US" sz="2400" dirty="0" err="1" smtClean="0"/>
              <a:t>Membuat</a:t>
            </a:r>
            <a:r>
              <a:rPr lang="en-US" sz="2400" dirty="0" smtClean="0"/>
              <a:t> </a:t>
            </a:r>
            <a:r>
              <a:rPr lang="en-US" sz="2400" dirty="0" err="1"/>
              <a:t>g</a:t>
            </a:r>
            <a:r>
              <a:rPr lang="en-US" sz="2400" dirty="0" err="1" smtClean="0"/>
              <a:t>rafik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menggambarkan</a:t>
            </a:r>
            <a:r>
              <a:rPr lang="en-US" sz="2400" dirty="0" smtClean="0"/>
              <a:t> </a:t>
            </a:r>
            <a:r>
              <a:rPr lang="en-US" sz="2400" dirty="0" err="1" smtClean="0"/>
              <a:t>tingkat</a:t>
            </a:r>
            <a:r>
              <a:rPr lang="en-US" sz="2400" dirty="0" smtClean="0"/>
              <a:t> </a:t>
            </a:r>
            <a:r>
              <a:rPr lang="en-US" sz="2400" dirty="0" err="1" smtClean="0"/>
              <a:t>pencapaian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kepercayaan</a:t>
            </a:r>
            <a:r>
              <a:rPr lang="en-US" sz="2400" dirty="0" smtClean="0"/>
              <a:t> </a:t>
            </a:r>
            <a:r>
              <a:rPr lang="en-US" sz="2400" dirty="0" err="1" smtClean="0"/>
              <a:t>diri</a:t>
            </a:r>
            <a:r>
              <a:rPr lang="en-US" sz="2400" dirty="0" smtClean="0"/>
              <a:t> </a:t>
            </a:r>
            <a:r>
              <a:rPr lang="en-US" sz="2400" smtClean="0"/>
              <a:t>klien</a:t>
            </a:r>
            <a:endParaRPr lang="en-US" sz="2400" dirty="0" smtClean="0"/>
          </a:p>
          <a:p>
            <a:pPr marL="352425" indent="-306388"/>
            <a:r>
              <a:rPr lang="en-US" sz="2400" dirty="0" err="1" smtClean="0"/>
              <a:t>Merekam</a:t>
            </a:r>
            <a:r>
              <a:rPr lang="en-US" sz="2400" dirty="0" smtClean="0"/>
              <a:t> </a:t>
            </a:r>
            <a:r>
              <a:rPr lang="en-US" sz="2400" dirty="0" err="1" smtClean="0"/>
              <a:t>sesi</a:t>
            </a:r>
            <a:r>
              <a:rPr lang="en-US" sz="2400" dirty="0" smtClean="0"/>
              <a:t>,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kepatuhan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menghemat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endParaRPr lang="en-US" sz="2400" dirty="0" smtClean="0"/>
          </a:p>
          <a:p>
            <a:pPr marL="352425" indent="-306388"/>
            <a:r>
              <a:rPr lang="en-US" sz="2400" dirty="0" err="1" smtClean="0"/>
              <a:t>Berikan</a:t>
            </a:r>
            <a:r>
              <a:rPr lang="en-US" sz="2400" dirty="0" smtClean="0"/>
              <a:t> PR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, 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rileks</a:t>
            </a:r>
            <a:r>
              <a:rPr lang="en-US" sz="2400" dirty="0" smtClean="0"/>
              <a:t> di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situasi</a:t>
            </a:r>
            <a:endParaRPr lang="en-US" sz="2400" dirty="0" smtClean="0"/>
          </a:p>
          <a:p>
            <a:pPr marL="352425" indent="-306388"/>
            <a:r>
              <a:rPr lang="en-US" sz="2400" i="1" dirty="0" smtClean="0"/>
              <a:t>“cue-controlled relaxation” </a:t>
            </a:r>
            <a:r>
              <a:rPr lang="en-US" sz="2400" i="1" dirty="0" smtClean="0">
                <a:cs typeface="Calibri"/>
              </a:rPr>
              <a:t>→ </a:t>
            </a:r>
            <a:r>
              <a:rPr lang="en-US" sz="2400" dirty="0" err="1" smtClean="0"/>
              <a:t>memasangkan</a:t>
            </a:r>
            <a:r>
              <a:rPr lang="en-US" sz="2400" dirty="0" smtClean="0"/>
              <a:t> kata/</a:t>
            </a:r>
            <a:r>
              <a:rPr lang="en-US" sz="2400" dirty="0" err="1" smtClean="0"/>
              <a:t>frase</a:t>
            </a:r>
            <a:r>
              <a:rPr lang="en-US" sz="2400" dirty="0" smtClean="0"/>
              <a:t> (</a:t>
            </a:r>
            <a:r>
              <a:rPr lang="en-US" sz="2400" dirty="0" err="1" smtClean="0"/>
              <a:t>cth</a:t>
            </a:r>
            <a:r>
              <a:rPr lang="en-US" sz="2400" dirty="0" smtClean="0"/>
              <a:t> : </a:t>
            </a:r>
            <a:r>
              <a:rPr lang="en-US" sz="2400" dirty="0" err="1" smtClean="0"/>
              <a:t>tenang</a:t>
            </a:r>
            <a:r>
              <a:rPr lang="en-US" sz="2400" dirty="0" smtClean="0"/>
              <a:t>)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aktivitas</a:t>
            </a:r>
            <a:r>
              <a:rPr lang="en-US" sz="2400" dirty="0" smtClean="0"/>
              <a:t> </a:t>
            </a:r>
            <a:r>
              <a:rPr lang="en-US" sz="2400" dirty="0" err="1" smtClean="0"/>
              <a:t>relaksasi</a:t>
            </a:r>
            <a:endParaRPr lang="en-US" sz="2400" dirty="0" smtClean="0"/>
          </a:p>
          <a:p>
            <a:pPr marL="352425" indent="-306388"/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14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1676400"/>
            <a:ext cx="7175351" cy="3249057"/>
          </a:xfrm>
        </p:spPr>
        <p:txBody>
          <a:bodyPr/>
          <a:lstStyle/>
          <a:p>
            <a:pPr algn="ctr"/>
            <a:r>
              <a:rPr lang="en-US" sz="7200" dirty="0" smtClean="0">
                <a:solidFill>
                  <a:schemeClr val="accent6"/>
                </a:solidFill>
              </a:rPr>
              <a:t>THANK YOU</a:t>
            </a:r>
            <a:endParaRPr lang="en-US" sz="7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3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1143000"/>
          </a:xfrm>
        </p:spPr>
        <p:txBody>
          <a:bodyPr/>
          <a:lstStyle/>
          <a:p>
            <a:r>
              <a:rPr lang="en-US" dirty="0" err="1">
                <a:solidFill>
                  <a:srgbClr val="AE44D8"/>
                </a:solidFill>
              </a:rPr>
              <a:t>M</a:t>
            </a:r>
            <a:r>
              <a:rPr lang="en-US" dirty="0" err="1" smtClean="0">
                <a:solidFill>
                  <a:srgbClr val="AE44D8"/>
                </a:solidFill>
              </a:rPr>
              <a:t>enguntungkan</a:t>
            </a:r>
            <a:r>
              <a:rPr lang="en-US" dirty="0" smtClean="0">
                <a:solidFill>
                  <a:srgbClr val="AE44D8"/>
                </a:solidFill>
              </a:rPr>
              <a:t> </a:t>
            </a:r>
            <a:r>
              <a:rPr lang="en-US" dirty="0" err="1" smtClean="0">
                <a:solidFill>
                  <a:srgbClr val="AE44D8"/>
                </a:solidFill>
              </a:rPr>
              <a:t>pada</a:t>
            </a:r>
            <a:r>
              <a:rPr lang="en-US" dirty="0" smtClean="0">
                <a:solidFill>
                  <a:srgbClr val="AE44D8"/>
                </a:solidFill>
              </a:rPr>
              <a:t>…..</a:t>
            </a:r>
            <a:endParaRPr lang="en-US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7696200" cy="4495800"/>
          </a:xfrm>
        </p:spPr>
        <p:txBody>
          <a:bodyPr>
            <a:normAutofit/>
          </a:bodyPr>
          <a:lstStyle/>
          <a:p>
            <a:pPr marL="398463" indent="-352425"/>
            <a:r>
              <a:rPr lang="en-US" sz="2800" dirty="0" err="1" smtClean="0"/>
              <a:t>Pasien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persiapan</a:t>
            </a:r>
            <a:r>
              <a:rPr lang="en-US" sz="2800" dirty="0" smtClean="0"/>
              <a:t> </a:t>
            </a:r>
            <a:r>
              <a:rPr lang="en-US" sz="2800" dirty="0" err="1" smtClean="0"/>
              <a:t>operasi</a:t>
            </a:r>
            <a:endParaRPr lang="en-US" sz="2800" dirty="0" smtClean="0"/>
          </a:p>
          <a:p>
            <a:pPr marL="398463" indent="-352425"/>
            <a:r>
              <a:rPr lang="en-US" sz="2800" dirty="0" err="1" smtClean="0"/>
              <a:t>Klien</a:t>
            </a:r>
            <a:r>
              <a:rPr lang="en-US" sz="2800" dirty="0" smtClean="0"/>
              <a:t> yang </a:t>
            </a:r>
            <a:r>
              <a:rPr lang="en-US" sz="2800" dirty="0" err="1" smtClean="0"/>
              <a:t>mengalami</a:t>
            </a:r>
            <a:r>
              <a:rPr lang="en-US" sz="2800" dirty="0" smtClean="0"/>
              <a:t> </a:t>
            </a:r>
            <a:r>
              <a:rPr lang="en-US" sz="2800" dirty="0" err="1" smtClean="0"/>
              <a:t>nyeri</a:t>
            </a:r>
            <a:r>
              <a:rPr lang="en-US" sz="2800" dirty="0" smtClean="0"/>
              <a:t> </a:t>
            </a:r>
            <a:r>
              <a:rPr lang="en-US" sz="2800" dirty="0" err="1" smtClean="0"/>
              <a:t>kronis</a:t>
            </a:r>
            <a:endParaRPr lang="en-US" sz="2800" dirty="0" smtClean="0"/>
          </a:p>
          <a:p>
            <a:pPr marL="398463" indent="-352425"/>
            <a:r>
              <a:rPr lang="en-US" sz="2800" dirty="0" err="1" smtClean="0"/>
              <a:t>Pasien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berusaha</a:t>
            </a:r>
            <a:r>
              <a:rPr lang="en-US" sz="2800" dirty="0" smtClean="0"/>
              <a:t> </a:t>
            </a:r>
            <a:r>
              <a:rPr lang="en-US" sz="2800" dirty="0" err="1" smtClean="0"/>
              <a:t>mengurangi</a:t>
            </a:r>
            <a:r>
              <a:rPr lang="en-US" sz="2800" dirty="0" smtClean="0"/>
              <a:t> </a:t>
            </a:r>
            <a:r>
              <a:rPr lang="en-US" sz="2800" dirty="0" err="1" smtClean="0"/>
              <a:t>frekuensi</a:t>
            </a:r>
            <a:r>
              <a:rPr lang="en-US" sz="2800" dirty="0" smtClean="0"/>
              <a:t> </a:t>
            </a:r>
            <a:r>
              <a:rPr lang="en-US" sz="2800" dirty="0" err="1" smtClean="0"/>
              <a:t>serangan</a:t>
            </a:r>
            <a:r>
              <a:rPr lang="en-US" sz="2800" dirty="0" smtClean="0"/>
              <a:t> </a:t>
            </a:r>
            <a:r>
              <a:rPr lang="en-US" sz="2800" dirty="0" err="1" smtClean="0"/>
              <a:t>migren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9143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AE44D8"/>
                </a:solidFill>
              </a:rPr>
              <a:t>Kelemahan</a:t>
            </a:r>
            <a:endParaRPr lang="en-US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7696200" cy="4495800"/>
          </a:xfrm>
        </p:spPr>
        <p:txBody>
          <a:bodyPr>
            <a:normAutofit/>
          </a:bodyPr>
          <a:lstStyle/>
          <a:p>
            <a:pPr marL="503238" indent="-457200"/>
            <a:r>
              <a:rPr lang="en-US" sz="2500" dirty="0" err="1" smtClean="0"/>
              <a:t>Dapat</a:t>
            </a:r>
            <a:r>
              <a:rPr lang="en-US" sz="2500" dirty="0" smtClean="0"/>
              <a:t> </a:t>
            </a:r>
            <a:r>
              <a:rPr lang="en-US" sz="2500" dirty="0" err="1" smtClean="0"/>
              <a:t>menimbulkan</a:t>
            </a:r>
            <a:r>
              <a:rPr lang="en-US" sz="2500" dirty="0" smtClean="0"/>
              <a:t> </a:t>
            </a:r>
            <a:r>
              <a:rPr lang="en-US" sz="2500" i="1" dirty="0" smtClean="0"/>
              <a:t>relaxation-induced anxiety </a:t>
            </a:r>
            <a:r>
              <a:rPr lang="en-US" sz="2500" dirty="0" smtClean="0"/>
              <a:t>(RIA)</a:t>
            </a:r>
          </a:p>
          <a:p>
            <a:pPr marL="503238" indent="-457200"/>
            <a:r>
              <a:rPr lang="en-US" sz="2500" dirty="0" err="1" smtClean="0"/>
              <a:t>Efek</a:t>
            </a:r>
            <a:r>
              <a:rPr lang="en-US" sz="2500" dirty="0" smtClean="0"/>
              <a:t> </a:t>
            </a:r>
            <a:r>
              <a:rPr lang="en-US" sz="2500" dirty="0" err="1" smtClean="0"/>
              <a:t>samping</a:t>
            </a:r>
            <a:r>
              <a:rPr lang="en-US" sz="2500" dirty="0" smtClean="0"/>
              <a:t> : </a:t>
            </a:r>
            <a:r>
              <a:rPr lang="en-US" sz="2500" dirty="0" err="1" smtClean="0"/>
              <a:t>ketegangan</a:t>
            </a:r>
            <a:r>
              <a:rPr lang="en-US" sz="2500" dirty="0" smtClean="0"/>
              <a:t> </a:t>
            </a:r>
            <a:r>
              <a:rPr lang="en-US" sz="2500" dirty="0" err="1" smtClean="0"/>
              <a:t>meningkat</a:t>
            </a:r>
            <a:r>
              <a:rPr lang="en-US" sz="2500" dirty="0" smtClean="0"/>
              <a:t>, </a:t>
            </a:r>
            <a:r>
              <a:rPr lang="en-US" sz="2500" dirty="0" err="1" smtClean="0"/>
              <a:t>gemetar</a:t>
            </a:r>
            <a:r>
              <a:rPr lang="en-US" sz="2500" dirty="0" smtClean="0"/>
              <a:t>, </a:t>
            </a:r>
            <a:r>
              <a:rPr lang="en-US" sz="2500" dirty="0" err="1" smtClean="0"/>
              <a:t>berdebar</a:t>
            </a:r>
            <a:r>
              <a:rPr lang="en-US" sz="2500" dirty="0" smtClean="0"/>
              <a:t>, tremor, </a:t>
            </a:r>
            <a:r>
              <a:rPr lang="en-US" sz="2500" dirty="0" err="1" smtClean="0"/>
              <a:t>dan</a:t>
            </a:r>
            <a:r>
              <a:rPr lang="en-US" sz="2500" dirty="0" smtClean="0"/>
              <a:t> </a:t>
            </a:r>
            <a:r>
              <a:rPr lang="en-US" sz="2500" dirty="0" err="1" smtClean="0"/>
              <a:t>berkeringat</a:t>
            </a:r>
            <a:endParaRPr lang="en-US" sz="2500" dirty="0" smtClean="0"/>
          </a:p>
          <a:p>
            <a:pPr marL="503238" indent="-457200"/>
            <a:r>
              <a:rPr lang="en-US" sz="2500" i="1" dirty="0" smtClean="0"/>
              <a:t>“Intrusive thoughts”, “Fear of losing control”</a:t>
            </a:r>
          </a:p>
          <a:p>
            <a:pPr marL="503238" indent="-457200"/>
            <a:r>
              <a:rPr lang="en-US" sz="2500" i="1" dirty="0" smtClean="0"/>
              <a:t>“Disturbing sensory </a:t>
            </a:r>
            <a:r>
              <a:rPr lang="en-US" sz="2500" i="1" dirty="0" err="1" smtClean="0"/>
              <a:t>expreriences</a:t>
            </a:r>
            <a:r>
              <a:rPr lang="en-US" sz="2500" i="1" dirty="0" smtClean="0"/>
              <a:t>” , “depersonalization”</a:t>
            </a:r>
          </a:p>
        </p:txBody>
      </p:sp>
    </p:spTree>
    <p:extLst>
      <p:ext uri="{BB962C8B-B14F-4D97-AF65-F5344CB8AC3E}">
        <p14:creationId xmlns:p14="http://schemas.microsoft.com/office/powerpoint/2010/main" val="309058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AE44D8"/>
                </a:solidFill>
              </a:rPr>
              <a:t>Mekanisme</a:t>
            </a:r>
            <a:r>
              <a:rPr lang="en-US" dirty="0" smtClean="0">
                <a:solidFill>
                  <a:srgbClr val="AE44D8"/>
                </a:solidFill>
              </a:rPr>
              <a:t> </a:t>
            </a:r>
            <a:r>
              <a:rPr lang="en-US" dirty="0" err="1" smtClean="0">
                <a:solidFill>
                  <a:srgbClr val="AE44D8"/>
                </a:solidFill>
              </a:rPr>
              <a:t>Kerja</a:t>
            </a:r>
            <a:endParaRPr lang="en-US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7696200" cy="4495800"/>
          </a:xfrm>
        </p:spPr>
        <p:txBody>
          <a:bodyPr>
            <a:normAutofit/>
          </a:bodyPr>
          <a:lstStyle/>
          <a:p>
            <a:pPr marL="46038" indent="0">
              <a:buNone/>
            </a:pPr>
            <a:r>
              <a:rPr lang="en-US" sz="2500" dirty="0" err="1" smtClean="0"/>
              <a:t>Dua</a:t>
            </a:r>
            <a:r>
              <a:rPr lang="en-US" sz="2500" dirty="0" smtClean="0"/>
              <a:t> </a:t>
            </a:r>
            <a:r>
              <a:rPr lang="en-US" sz="2500" dirty="0" err="1" smtClean="0"/>
              <a:t>tujuan</a:t>
            </a:r>
            <a:r>
              <a:rPr lang="en-US" sz="2500" dirty="0" smtClean="0"/>
              <a:t> </a:t>
            </a:r>
            <a:r>
              <a:rPr lang="en-US" sz="2500" dirty="0" err="1" smtClean="0"/>
              <a:t>utama</a:t>
            </a:r>
            <a:r>
              <a:rPr lang="en-US" sz="2500" dirty="0" smtClean="0"/>
              <a:t> :</a:t>
            </a:r>
          </a:p>
          <a:p>
            <a:pPr marL="388938" indent="-342900"/>
            <a:r>
              <a:rPr lang="en-US" sz="2500" dirty="0" err="1" smtClean="0"/>
              <a:t>Latihan</a:t>
            </a:r>
            <a:r>
              <a:rPr lang="en-US" sz="2500" dirty="0" smtClean="0"/>
              <a:t> </a:t>
            </a:r>
            <a:r>
              <a:rPr lang="en-US" sz="2500" dirty="0" err="1" smtClean="0"/>
              <a:t>diskriminasi</a:t>
            </a:r>
            <a:r>
              <a:rPr lang="en-US" sz="2500" dirty="0" smtClean="0"/>
              <a:t> : </a:t>
            </a:r>
            <a:r>
              <a:rPr lang="en-US" sz="2500" dirty="0" err="1"/>
              <a:t>m</a:t>
            </a:r>
            <a:r>
              <a:rPr lang="en-US" sz="2500" dirty="0" err="1" smtClean="0"/>
              <a:t>engajarkan</a:t>
            </a:r>
            <a:r>
              <a:rPr lang="en-US" sz="2500" dirty="0" smtClean="0"/>
              <a:t> </a:t>
            </a:r>
            <a:r>
              <a:rPr lang="en-US" sz="2500" dirty="0" err="1" smtClean="0"/>
              <a:t>klien</a:t>
            </a:r>
            <a:r>
              <a:rPr lang="en-US" sz="2500" dirty="0" smtClean="0"/>
              <a:t> </a:t>
            </a:r>
            <a:r>
              <a:rPr lang="en-US" sz="2500" dirty="0" err="1" smtClean="0"/>
              <a:t>bagaimana</a:t>
            </a:r>
            <a:r>
              <a:rPr lang="en-US" sz="2500" dirty="0" smtClean="0"/>
              <a:t> </a:t>
            </a:r>
            <a:r>
              <a:rPr lang="en-US" sz="2500" dirty="0" err="1" smtClean="0"/>
              <a:t>membedakan</a:t>
            </a:r>
            <a:r>
              <a:rPr lang="en-US" sz="2500" dirty="0" smtClean="0"/>
              <a:t> </a:t>
            </a:r>
            <a:r>
              <a:rPr lang="en-US" sz="2500" dirty="0" err="1" smtClean="0"/>
              <a:t>antar</a:t>
            </a:r>
            <a:r>
              <a:rPr lang="en-US" sz="2500" dirty="0" smtClean="0"/>
              <a:t> </a:t>
            </a:r>
            <a:r>
              <a:rPr lang="en-US" sz="2500" dirty="0" err="1" smtClean="0"/>
              <a:t>perasaan</a:t>
            </a:r>
            <a:r>
              <a:rPr lang="en-US" sz="2500" dirty="0" smtClean="0"/>
              <a:t> </a:t>
            </a:r>
            <a:r>
              <a:rPr lang="en-US" sz="2500" dirty="0" err="1" smtClean="0"/>
              <a:t>rileks</a:t>
            </a:r>
            <a:r>
              <a:rPr lang="en-US" sz="2500" dirty="0" smtClean="0"/>
              <a:t> </a:t>
            </a:r>
            <a:r>
              <a:rPr lang="en-US" sz="2500" dirty="0" err="1" smtClean="0"/>
              <a:t>dengan</a:t>
            </a:r>
            <a:r>
              <a:rPr lang="en-US" sz="2500" dirty="0" smtClean="0"/>
              <a:t> </a:t>
            </a:r>
            <a:r>
              <a:rPr lang="en-US" sz="2500" i="1" dirty="0" smtClean="0"/>
              <a:t>psychophysiological arousal</a:t>
            </a:r>
          </a:p>
          <a:p>
            <a:pPr marL="388938" indent="-342900"/>
            <a:r>
              <a:rPr lang="en-US" sz="2500" dirty="0" err="1" smtClean="0"/>
              <a:t>Latihan</a:t>
            </a:r>
            <a:r>
              <a:rPr lang="en-US" sz="2500" dirty="0" smtClean="0"/>
              <a:t> </a:t>
            </a:r>
            <a:r>
              <a:rPr lang="en-US" sz="2500" i="1" dirty="0" smtClean="0"/>
              <a:t>self-control</a:t>
            </a:r>
            <a:r>
              <a:rPr lang="en-US" sz="2500" dirty="0" smtClean="0"/>
              <a:t> : </a:t>
            </a:r>
            <a:r>
              <a:rPr lang="en-US" sz="2500" dirty="0" err="1" smtClean="0"/>
              <a:t>mengajarkan</a:t>
            </a:r>
            <a:r>
              <a:rPr lang="en-US" sz="2500" dirty="0" smtClean="0"/>
              <a:t> </a:t>
            </a:r>
            <a:r>
              <a:rPr lang="en-US" sz="2500" dirty="0" err="1" smtClean="0"/>
              <a:t>klien</a:t>
            </a:r>
            <a:r>
              <a:rPr lang="en-US" sz="2500" dirty="0" smtClean="0"/>
              <a:t> </a:t>
            </a:r>
            <a:r>
              <a:rPr lang="en-US" sz="2500" dirty="0" err="1" smtClean="0"/>
              <a:t>bagaimana</a:t>
            </a:r>
            <a:r>
              <a:rPr lang="en-US" sz="2500" dirty="0" smtClean="0"/>
              <a:t> </a:t>
            </a:r>
            <a:r>
              <a:rPr lang="en-US" sz="2500" dirty="0" err="1" smtClean="0"/>
              <a:t>membangkitkan</a:t>
            </a:r>
            <a:r>
              <a:rPr lang="en-US" sz="2500" dirty="0" smtClean="0"/>
              <a:t> “</a:t>
            </a:r>
            <a:r>
              <a:rPr lang="en-US" sz="2500" dirty="0" err="1" smtClean="0"/>
              <a:t>respon</a:t>
            </a:r>
            <a:r>
              <a:rPr lang="en-US" sz="2500" dirty="0" smtClean="0"/>
              <a:t> </a:t>
            </a:r>
            <a:r>
              <a:rPr lang="en-US" sz="2500" dirty="0" err="1" smtClean="0"/>
              <a:t>relaksasi</a:t>
            </a:r>
            <a:r>
              <a:rPr lang="en-US" sz="2500" dirty="0" smtClean="0"/>
              <a:t>” </a:t>
            </a:r>
            <a:r>
              <a:rPr lang="en-US" sz="2500" dirty="0" smtClean="0">
                <a:latin typeface="Calibri"/>
                <a:cs typeface="Calibri"/>
              </a:rPr>
              <a:t>→ </a:t>
            </a:r>
            <a:r>
              <a:rPr lang="en-US" sz="2500" dirty="0" err="1" smtClean="0">
                <a:cs typeface="Calibri"/>
              </a:rPr>
              <a:t>mengaktivasi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cabang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parasimpatis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sistem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syaraf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otonom</a:t>
            </a:r>
            <a:r>
              <a:rPr lang="en-US" sz="2500" dirty="0" smtClean="0">
                <a:cs typeface="Calibri"/>
              </a:rPr>
              <a:t>, </a:t>
            </a:r>
            <a:r>
              <a:rPr lang="en-US" sz="2500" dirty="0" err="1" smtClean="0">
                <a:cs typeface="Calibri"/>
              </a:rPr>
              <a:t>melemahkan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aktivitas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syaraf</a:t>
            </a:r>
            <a:r>
              <a:rPr lang="en-US" sz="2500" dirty="0" smtClean="0">
                <a:cs typeface="Calibri"/>
              </a:rPr>
              <a:t> </a:t>
            </a:r>
            <a:r>
              <a:rPr lang="en-US" sz="2500" dirty="0" err="1" smtClean="0">
                <a:cs typeface="Calibri"/>
              </a:rPr>
              <a:t>simpatis</a:t>
            </a:r>
            <a:endParaRPr lang="en-US" sz="2500" dirty="0" smtClean="0"/>
          </a:p>
        </p:txBody>
      </p:sp>
    </p:spTree>
    <p:extLst>
      <p:ext uri="{BB962C8B-B14F-4D97-AF65-F5344CB8AC3E}">
        <p14:creationId xmlns:p14="http://schemas.microsoft.com/office/powerpoint/2010/main" val="4042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AE44D8"/>
                </a:solidFill>
              </a:rPr>
              <a:t>Antisipasi</a:t>
            </a:r>
            <a:r>
              <a:rPr lang="en-US" dirty="0" smtClean="0">
                <a:solidFill>
                  <a:srgbClr val="AE44D8"/>
                </a:solidFill>
              </a:rPr>
              <a:t>..</a:t>
            </a:r>
            <a:endParaRPr lang="en-US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47800"/>
            <a:ext cx="8001000" cy="4495800"/>
          </a:xfrm>
        </p:spPr>
        <p:txBody>
          <a:bodyPr>
            <a:noAutofit/>
          </a:bodyPr>
          <a:lstStyle/>
          <a:p>
            <a:pPr marL="503238" indent="-457200"/>
            <a:r>
              <a:rPr lang="en-US" sz="2300" dirty="0" err="1" smtClean="0"/>
              <a:t>Memberitahu</a:t>
            </a:r>
            <a:r>
              <a:rPr lang="en-US" sz="2300" dirty="0" smtClean="0"/>
              <a:t> </a:t>
            </a:r>
            <a:r>
              <a:rPr lang="en-US" sz="2300" dirty="0" err="1" smtClean="0"/>
              <a:t>klien</a:t>
            </a:r>
            <a:r>
              <a:rPr lang="en-US" sz="2300" dirty="0" smtClean="0"/>
              <a:t> </a:t>
            </a:r>
            <a:r>
              <a:rPr lang="en-US" sz="2300" dirty="0" err="1" smtClean="0"/>
              <a:t>mungkin</a:t>
            </a:r>
            <a:r>
              <a:rPr lang="en-US" sz="2300" dirty="0" smtClean="0"/>
              <a:t> </a:t>
            </a:r>
            <a:r>
              <a:rPr lang="en-US" sz="2300" dirty="0" err="1" smtClean="0"/>
              <a:t>akan</a:t>
            </a:r>
            <a:r>
              <a:rPr lang="en-US" sz="2300" dirty="0" smtClean="0"/>
              <a:t> </a:t>
            </a:r>
            <a:r>
              <a:rPr lang="en-US" sz="2300" dirty="0" err="1" smtClean="0"/>
              <a:t>mengalami</a:t>
            </a:r>
            <a:r>
              <a:rPr lang="en-US" sz="2300" dirty="0" smtClean="0"/>
              <a:t> </a:t>
            </a:r>
            <a:r>
              <a:rPr lang="en-US" sz="2300" dirty="0" err="1" smtClean="0"/>
              <a:t>sensasi</a:t>
            </a:r>
            <a:r>
              <a:rPr lang="en-US" sz="2300" dirty="0" smtClean="0"/>
              <a:t> yang </a:t>
            </a:r>
            <a:r>
              <a:rPr lang="en-US" sz="2300" dirty="0" err="1" smtClean="0"/>
              <a:t>tidak</a:t>
            </a:r>
            <a:r>
              <a:rPr lang="en-US" sz="2300" dirty="0" smtClean="0"/>
              <a:t> </a:t>
            </a:r>
            <a:r>
              <a:rPr lang="en-US" sz="2300" dirty="0" err="1" smtClean="0"/>
              <a:t>biasa</a:t>
            </a:r>
            <a:r>
              <a:rPr lang="en-US" sz="2300" dirty="0" smtClean="0"/>
              <a:t> </a:t>
            </a:r>
            <a:r>
              <a:rPr lang="en-US" sz="2300" dirty="0" err="1" smtClean="0"/>
              <a:t>atau</a:t>
            </a:r>
            <a:r>
              <a:rPr lang="en-US" sz="2300" dirty="0" smtClean="0"/>
              <a:t> </a:t>
            </a:r>
            <a:r>
              <a:rPr lang="en-US" sz="2300" dirty="0" err="1" smtClean="0"/>
              <a:t>aneh</a:t>
            </a:r>
            <a:r>
              <a:rPr lang="en-US" sz="2300" dirty="0" smtClean="0"/>
              <a:t> </a:t>
            </a:r>
            <a:r>
              <a:rPr lang="en-US" sz="2300" dirty="0" smtClean="0">
                <a:latin typeface="Calibri"/>
                <a:cs typeface="Calibri"/>
              </a:rPr>
              <a:t>→ </a:t>
            </a:r>
            <a:r>
              <a:rPr lang="en-US" sz="2300" dirty="0" smtClean="0"/>
              <a:t>normal </a:t>
            </a:r>
            <a:r>
              <a:rPr lang="en-US" sz="2300" dirty="0" err="1" smtClean="0"/>
              <a:t>dan</a:t>
            </a:r>
            <a:r>
              <a:rPr lang="en-US" sz="2300" dirty="0" smtClean="0"/>
              <a:t> </a:t>
            </a:r>
            <a:r>
              <a:rPr lang="en-US" sz="2300" dirty="0" err="1" smtClean="0"/>
              <a:t>dibiarkan</a:t>
            </a:r>
            <a:r>
              <a:rPr lang="en-US" sz="2300" dirty="0" smtClean="0"/>
              <a:t> </a:t>
            </a:r>
            <a:r>
              <a:rPr lang="en-US" sz="2300" dirty="0" err="1" smtClean="0"/>
              <a:t>untuk</a:t>
            </a:r>
            <a:r>
              <a:rPr lang="en-US" sz="2300" dirty="0" smtClean="0"/>
              <a:t> </a:t>
            </a:r>
            <a:r>
              <a:rPr lang="en-US" sz="2300" dirty="0" err="1" smtClean="0"/>
              <a:t>terjadi</a:t>
            </a:r>
            <a:endParaRPr lang="en-US" sz="2300" dirty="0" smtClean="0"/>
          </a:p>
          <a:p>
            <a:pPr marL="503238" indent="-457200"/>
            <a:r>
              <a:rPr lang="en-US" sz="2300" dirty="0" err="1" smtClean="0"/>
              <a:t>Klien</a:t>
            </a:r>
            <a:r>
              <a:rPr lang="en-US" sz="2300" dirty="0" smtClean="0"/>
              <a:t> yang </a:t>
            </a:r>
            <a:r>
              <a:rPr lang="en-US" sz="2300" dirty="0" err="1" smtClean="0"/>
              <a:t>cemas</a:t>
            </a:r>
            <a:r>
              <a:rPr lang="en-US" sz="2300" dirty="0" smtClean="0"/>
              <a:t> </a:t>
            </a:r>
            <a:r>
              <a:rPr lang="en-US" sz="2300" dirty="0" smtClean="0">
                <a:cs typeface="Calibri"/>
              </a:rPr>
              <a:t>→ </a:t>
            </a:r>
            <a:r>
              <a:rPr lang="en-US" sz="2300" dirty="0" err="1" smtClean="0">
                <a:cs typeface="Calibri"/>
              </a:rPr>
              <a:t>kemungkinan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mengalami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i="1" dirty="0" smtClean="0">
                <a:cs typeface="Calibri"/>
              </a:rPr>
              <a:t>“intrusive thoughts”</a:t>
            </a:r>
          </a:p>
          <a:p>
            <a:pPr marL="503238" indent="-457200"/>
            <a:r>
              <a:rPr lang="en-US" sz="2300" dirty="0" err="1" smtClean="0">
                <a:cs typeface="Calibri"/>
              </a:rPr>
              <a:t>Relaksasi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dipandang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dalam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konteks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meningkatkan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kontrol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bukan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menghilangkannya</a:t>
            </a:r>
            <a:endParaRPr lang="en-US" sz="2300" dirty="0" smtClean="0">
              <a:cs typeface="Calibri"/>
            </a:endParaRPr>
          </a:p>
          <a:p>
            <a:pPr marL="503238" indent="-457200"/>
            <a:r>
              <a:rPr lang="en-US" sz="2300" dirty="0" err="1" smtClean="0">
                <a:cs typeface="Calibri"/>
              </a:rPr>
              <a:t>Relaksasi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menjadi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lebih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baik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dirty="0" err="1" smtClean="0">
                <a:cs typeface="Calibri"/>
              </a:rPr>
              <a:t>jika</a:t>
            </a:r>
            <a:r>
              <a:rPr lang="en-US" sz="2300" dirty="0" smtClean="0">
                <a:cs typeface="Calibri"/>
              </a:rPr>
              <a:t> </a:t>
            </a:r>
            <a:r>
              <a:rPr lang="en-US" sz="2300" i="1" dirty="0" smtClean="0">
                <a:cs typeface="Calibri"/>
              </a:rPr>
              <a:t>“less effort” </a:t>
            </a:r>
            <a:r>
              <a:rPr lang="en-US" sz="2300" dirty="0" err="1" smtClean="0">
                <a:solidFill>
                  <a:srgbClr val="FF0000"/>
                </a:solidFill>
                <a:cs typeface="Calibri"/>
              </a:rPr>
              <a:t>bukan</a:t>
            </a:r>
            <a:r>
              <a:rPr lang="en-US" sz="2300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cs typeface="Calibri"/>
              </a:rPr>
              <a:t>“more effort”</a:t>
            </a:r>
            <a:r>
              <a:rPr lang="en-US" sz="2300" i="1" dirty="0" smtClean="0">
                <a:solidFill>
                  <a:schemeClr val="tx1"/>
                </a:solidFill>
              </a:rPr>
              <a:t> 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→ 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hindari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 kata-kata “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usahakan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” → </a:t>
            </a:r>
            <a:r>
              <a:rPr lang="en-US" sz="2300" i="1" dirty="0" smtClean="0">
                <a:solidFill>
                  <a:schemeClr val="tx1"/>
                </a:solidFill>
                <a:cs typeface="Calibri"/>
              </a:rPr>
              <a:t>relaxation is letting go</a:t>
            </a:r>
          </a:p>
          <a:p>
            <a:pPr marL="503238" indent="-457200"/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Gunakan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teknik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relaksasi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 yang lain 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jika</a:t>
            </a:r>
            <a:r>
              <a:rPr lang="en-US" sz="2300" dirty="0" smtClean="0">
                <a:solidFill>
                  <a:schemeClr val="tx1"/>
                </a:solidFill>
                <a:cs typeface="Calibri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cs typeface="Calibri"/>
              </a:rPr>
              <a:t>gagal</a:t>
            </a:r>
            <a:endParaRPr lang="en-US" sz="23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8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1143000"/>
          </a:xfrm>
        </p:spPr>
        <p:txBody>
          <a:bodyPr/>
          <a:lstStyle/>
          <a:p>
            <a:r>
              <a:rPr lang="en-US" sz="4500" dirty="0" err="1" smtClean="0">
                <a:solidFill>
                  <a:srgbClr val="AE44D8"/>
                </a:solidFill>
              </a:rPr>
              <a:t>Langkah-langkah</a:t>
            </a:r>
            <a:r>
              <a:rPr lang="en-US" sz="4500" dirty="0" smtClean="0">
                <a:solidFill>
                  <a:srgbClr val="AE44D8"/>
                </a:solidFill>
              </a:rPr>
              <a:t> </a:t>
            </a:r>
            <a:r>
              <a:rPr lang="en-US" sz="4500" dirty="0" err="1" smtClean="0">
                <a:solidFill>
                  <a:srgbClr val="AE44D8"/>
                </a:solidFill>
              </a:rPr>
              <a:t>Relaksasi</a:t>
            </a:r>
            <a:endParaRPr lang="en-US" sz="4500" dirty="0">
              <a:solidFill>
                <a:srgbClr val="AE44D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Langkah</a:t>
            </a:r>
            <a:r>
              <a:rPr lang="en-US" sz="3000" dirty="0" smtClean="0"/>
              <a:t> 1 : </a:t>
            </a:r>
            <a:r>
              <a:rPr lang="en-US" sz="3000" i="1" dirty="0" smtClean="0"/>
              <a:t>Setting</a:t>
            </a:r>
            <a:r>
              <a:rPr lang="en-US" sz="3000" dirty="0" smtClean="0"/>
              <a:t> </a:t>
            </a:r>
            <a:r>
              <a:rPr lang="en-US" sz="3000" dirty="0" err="1" smtClean="0"/>
              <a:t>ruangan</a:t>
            </a:r>
            <a:endParaRPr lang="en-US" sz="3000" dirty="0" smtClean="0"/>
          </a:p>
          <a:p>
            <a:r>
              <a:rPr lang="en-US" sz="3000" dirty="0" err="1" smtClean="0"/>
              <a:t>Langkah</a:t>
            </a:r>
            <a:r>
              <a:rPr lang="en-US" sz="3000" dirty="0" smtClean="0"/>
              <a:t> 2 : </a:t>
            </a:r>
            <a:r>
              <a:rPr lang="en-US" sz="3000" dirty="0" err="1" smtClean="0"/>
              <a:t>Menetapkan</a:t>
            </a:r>
            <a:r>
              <a:rPr lang="en-US" sz="3000" dirty="0" smtClean="0"/>
              <a:t> </a:t>
            </a:r>
            <a:r>
              <a:rPr lang="en-US" sz="3000" dirty="0" err="1" smtClean="0"/>
              <a:t>alasan</a:t>
            </a:r>
            <a:r>
              <a:rPr lang="en-US" sz="3000" dirty="0" smtClean="0"/>
              <a:t> </a:t>
            </a:r>
          </a:p>
          <a:p>
            <a:r>
              <a:rPr lang="en-US" sz="3000" dirty="0" err="1" smtClean="0"/>
              <a:t>Langkah</a:t>
            </a:r>
            <a:r>
              <a:rPr lang="en-US" sz="3000" dirty="0" smtClean="0"/>
              <a:t> 3 : </a:t>
            </a:r>
            <a:r>
              <a:rPr lang="en-US" sz="3000" i="1" dirty="0" smtClean="0"/>
              <a:t>Assessment</a:t>
            </a:r>
            <a:endParaRPr lang="en-US" sz="3000" dirty="0" smtClean="0"/>
          </a:p>
          <a:p>
            <a:r>
              <a:rPr lang="en-US" sz="3000" dirty="0" err="1" smtClean="0"/>
              <a:t>Langkah</a:t>
            </a:r>
            <a:r>
              <a:rPr lang="en-US" sz="3000" dirty="0" smtClean="0"/>
              <a:t> 4 : </a:t>
            </a:r>
            <a:r>
              <a:rPr lang="en-US" sz="3000" i="1" dirty="0" smtClean="0"/>
              <a:t>Behavioral Relaxation Training</a:t>
            </a:r>
            <a:endParaRPr lang="en-US" sz="3000" dirty="0" smtClean="0"/>
          </a:p>
          <a:p>
            <a:r>
              <a:rPr lang="en-US" sz="3000" dirty="0" err="1" smtClean="0"/>
              <a:t>Langkah</a:t>
            </a:r>
            <a:r>
              <a:rPr lang="en-US" sz="3000" dirty="0" smtClean="0"/>
              <a:t> 5 : </a:t>
            </a:r>
            <a:r>
              <a:rPr lang="en-US" sz="3000" i="1" dirty="0" smtClean="0"/>
              <a:t>Assessment </a:t>
            </a:r>
            <a:r>
              <a:rPr lang="en-US" sz="3000" dirty="0" err="1" smtClean="0"/>
              <a:t>lanjutan</a:t>
            </a:r>
            <a:endParaRPr lang="en-US" sz="3000" dirty="0" smtClean="0"/>
          </a:p>
          <a:p>
            <a:pPr marL="4572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81845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4000" dirty="0" err="1" smtClean="0">
                <a:solidFill>
                  <a:srgbClr val="C00000"/>
                </a:solidFill>
              </a:rPr>
              <a:t>Langkah</a:t>
            </a:r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1 : </a:t>
            </a:r>
            <a:r>
              <a:rPr lang="en-US" sz="4000" i="1" dirty="0" smtClean="0">
                <a:solidFill>
                  <a:srgbClr val="C00000"/>
                </a:solidFill>
              </a:rPr>
              <a:t>Setting </a:t>
            </a:r>
            <a:r>
              <a:rPr lang="en-US" sz="4000" dirty="0" err="1" smtClean="0">
                <a:solidFill>
                  <a:srgbClr val="C00000"/>
                </a:solidFill>
              </a:rPr>
              <a:t>Ruangan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/>
          </a:bodyPr>
          <a:lstStyle/>
          <a:p>
            <a:pPr marL="346075" indent="-300038"/>
            <a:r>
              <a:rPr lang="en-US" sz="2400" dirty="0" err="1" smtClean="0"/>
              <a:t>Ruangan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sunyi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“</a:t>
            </a:r>
            <a:r>
              <a:rPr lang="en-US" sz="2400" dirty="0" err="1" smtClean="0"/>
              <a:t>tenang</a:t>
            </a:r>
            <a:r>
              <a:rPr lang="en-US" sz="2400" dirty="0" smtClean="0"/>
              <a:t>”, </a:t>
            </a:r>
            <a:r>
              <a:rPr lang="en-US" sz="2400" dirty="0" err="1" smtClean="0"/>
              <a:t>kurangi</a:t>
            </a:r>
            <a:r>
              <a:rPr lang="en-US" sz="2400" dirty="0" smtClean="0"/>
              <a:t> </a:t>
            </a:r>
            <a:r>
              <a:rPr lang="en-US" sz="2400" dirty="0" err="1" smtClean="0"/>
              <a:t>distraksi</a:t>
            </a:r>
            <a:r>
              <a:rPr lang="en-US" sz="2400" dirty="0" smtClean="0"/>
              <a:t> </a:t>
            </a:r>
            <a:r>
              <a:rPr lang="en-US" sz="2400" dirty="0" err="1" smtClean="0"/>
              <a:t>sebanyak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endParaRPr lang="en-US" sz="2400" dirty="0" smtClean="0"/>
          </a:p>
          <a:p>
            <a:pPr marL="346075" indent="-300038"/>
            <a:r>
              <a:rPr lang="en-US" sz="2400" dirty="0" err="1" smtClean="0"/>
              <a:t>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kursi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sandaran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postur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endParaRPr lang="en-US" sz="2400" dirty="0" smtClean="0"/>
          </a:p>
          <a:p>
            <a:pPr marL="346075" indent="-300038"/>
            <a:r>
              <a:rPr lang="en-US" sz="2400" dirty="0" err="1" smtClean="0"/>
              <a:t>Pakaian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nyaman</a:t>
            </a:r>
            <a:r>
              <a:rPr lang="en-US" sz="2400" dirty="0" smtClean="0"/>
              <a:t> </a:t>
            </a:r>
          </a:p>
          <a:p>
            <a:pPr marL="346075" indent="-300038"/>
            <a:r>
              <a:rPr lang="en-US" sz="2400" dirty="0" err="1" smtClean="0"/>
              <a:t>Tanggalkan</a:t>
            </a:r>
            <a:r>
              <a:rPr lang="en-US" sz="2400" dirty="0" smtClean="0"/>
              <a:t> </a:t>
            </a:r>
            <a:r>
              <a:rPr lang="en-US" sz="2400" dirty="0" err="1" smtClean="0"/>
              <a:t>kacamata</a:t>
            </a:r>
            <a:r>
              <a:rPr lang="en-US" sz="2400" dirty="0" smtClean="0"/>
              <a:t>, jam </a:t>
            </a:r>
            <a:r>
              <a:rPr lang="en-US" sz="2400" dirty="0" err="1" smtClean="0"/>
              <a:t>tangan</a:t>
            </a:r>
            <a:r>
              <a:rPr lang="en-US" sz="2400" dirty="0" smtClean="0"/>
              <a:t>, </a:t>
            </a:r>
            <a:r>
              <a:rPr lang="en-US" sz="2400" dirty="0" err="1" smtClean="0"/>
              <a:t>perhiasan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semacamnya</a:t>
            </a:r>
            <a:endParaRPr lang="en-US" sz="2400" dirty="0" smtClean="0"/>
          </a:p>
          <a:p>
            <a:pPr marL="346075" indent="-300038"/>
            <a:r>
              <a:rPr lang="en-US" sz="2400" dirty="0" err="1" smtClean="0"/>
              <a:t>Suhu</a:t>
            </a:r>
            <a:r>
              <a:rPr lang="en-US" sz="2400" dirty="0" smtClean="0"/>
              <a:t> </a:t>
            </a:r>
            <a:r>
              <a:rPr lang="en-US" sz="2400" dirty="0" err="1" smtClean="0"/>
              <a:t>ruangan</a:t>
            </a:r>
            <a:r>
              <a:rPr lang="en-US" sz="2400" dirty="0" smtClean="0"/>
              <a:t> </a:t>
            </a:r>
            <a:r>
              <a:rPr lang="en-US" sz="2400" dirty="0" err="1" smtClean="0"/>
              <a:t>terasa</a:t>
            </a:r>
            <a:r>
              <a:rPr lang="en-US" sz="2400" dirty="0" smtClean="0"/>
              <a:t> </a:t>
            </a:r>
            <a:r>
              <a:rPr lang="en-US" sz="2400" dirty="0" err="1" smtClean="0"/>
              <a:t>nyaman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endParaRPr lang="en-US" sz="2400" dirty="0" smtClean="0"/>
          </a:p>
          <a:p>
            <a:pPr marL="346075" indent="-300038"/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896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696200" cy="990600"/>
          </a:xfrm>
        </p:spPr>
        <p:txBody>
          <a:bodyPr/>
          <a:lstStyle/>
          <a:p>
            <a:pPr marL="346075" indent="-346075"/>
            <a:r>
              <a:rPr lang="en-US" sz="3500" dirty="0" err="1" smtClean="0">
                <a:solidFill>
                  <a:srgbClr val="C00000"/>
                </a:solidFill>
              </a:rPr>
              <a:t>Langkah</a:t>
            </a:r>
            <a:r>
              <a:rPr lang="en-US" sz="3500" dirty="0">
                <a:solidFill>
                  <a:srgbClr val="C00000"/>
                </a:solidFill>
              </a:rPr>
              <a:t> </a:t>
            </a:r>
            <a:r>
              <a:rPr lang="en-US" sz="3500" dirty="0" smtClean="0">
                <a:solidFill>
                  <a:srgbClr val="C00000"/>
                </a:solidFill>
              </a:rPr>
              <a:t>2 : </a:t>
            </a:r>
            <a:r>
              <a:rPr lang="en-US" sz="3500" dirty="0" err="1" smtClean="0">
                <a:solidFill>
                  <a:srgbClr val="C00000"/>
                </a:solidFill>
              </a:rPr>
              <a:t>Menetapkan</a:t>
            </a:r>
            <a:r>
              <a:rPr lang="en-US" sz="3500" dirty="0" smtClean="0">
                <a:solidFill>
                  <a:srgbClr val="C00000"/>
                </a:solidFill>
              </a:rPr>
              <a:t> </a:t>
            </a:r>
            <a:r>
              <a:rPr lang="en-US" sz="3500" dirty="0" err="1" smtClean="0">
                <a:solidFill>
                  <a:srgbClr val="C00000"/>
                </a:solidFill>
              </a:rPr>
              <a:t>alasan</a:t>
            </a:r>
            <a:endParaRPr lang="en-US" sz="35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8001000" cy="44958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2400" dirty="0" err="1" smtClean="0"/>
              <a:t>Strategi</a:t>
            </a:r>
            <a:r>
              <a:rPr lang="en-US" sz="2400" dirty="0" smtClean="0"/>
              <a:t>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kepatuhan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. Hal-</a:t>
            </a:r>
            <a:r>
              <a:rPr lang="en-US" sz="2400" dirty="0" err="1" smtClean="0"/>
              <a:t>hal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diperhatikan</a:t>
            </a:r>
            <a:r>
              <a:rPr lang="en-US" sz="2400" dirty="0" smtClean="0"/>
              <a:t> :</a:t>
            </a:r>
          </a:p>
          <a:p>
            <a:pPr marL="502920" indent="-457200">
              <a:buAutoNum type="arabicPeriod"/>
            </a:pPr>
            <a:r>
              <a:rPr lang="en-US" sz="2400" dirty="0" err="1" smtClean="0"/>
              <a:t>Kaji</a:t>
            </a:r>
            <a:r>
              <a:rPr lang="en-US" sz="2400" dirty="0" smtClean="0"/>
              <a:t>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</a:t>
            </a:r>
            <a:r>
              <a:rPr lang="en-US" sz="2400" dirty="0" err="1" smtClean="0"/>
              <a:t>klien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endParaRPr lang="en-US" sz="2400" dirty="0" smtClean="0"/>
          </a:p>
          <a:p>
            <a:pPr marL="502920" indent="-457200">
              <a:buAutoNum type="arabicPeriod"/>
            </a:pPr>
            <a:r>
              <a:rPr lang="en-US" sz="2400" dirty="0" err="1" smtClean="0"/>
              <a:t>Diskusikan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relaksasi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alternatif</a:t>
            </a:r>
            <a:r>
              <a:rPr lang="en-US" sz="2400" dirty="0" smtClean="0"/>
              <a:t> yang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baik</a:t>
            </a:r>
            <a:endParaRPr lang="en-US" sz="2400" dirty="0" smtClean="0"/>
          </a:p>
          <a:p>
            <a:pPr marL="502920" indent="-457200">
              <a:buAutoNum type="arabicPeriod"/>
            </a:pPr>
            <a:r>
              <a:rPr lang="en-US" sz="2400" dirty="0" err="1" smtClean="0"/>
              <a:t>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gambaran</a:t>
            </a:r>
            <a:r>
              <a:rPr lang="en-US" sz="2400" dirty="0" smtClean="0"/>
              <a:t> </a:t>
            </a:r>
            <a:r>
              <a:rPr lang="en-US" sz="2400" dirty="0" err="1" smtClean="0"/>
              <a:t>mengani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dijalani</a:t>
            </a:r>
            <a:r>
              <a:rPr lang="en-US" sz="2400" dirty="0" smtClean="0"/>
              <a:t> (</a:t>
            </a:r>
            <a:r>
              <a:rPr lang="en-US" sz="2400" dirty="0" err="1" smtClean="0"/>
              <a:t>jangan</a:t>
            </a:r>
            <a:r>
              <a:rPr lang="en-US" sz="2400" dirty="0" smtClean="0"/>
              <a:t> </a:t>
            </a:r>
            <a:r>
              <a:rPr lang="en-US" sz="2400" dirty="0" err="1" smtClean="0"/>
              <a:t>terlalu</a:t>
            </a:r>
            <a:r>
              <a:rPr lang="en-US" sz="2400" dirty="0" smtClean="0"/>
              <a:t> </a:t>
            </a:r>
            <a:r>
              <a:rPr lang="en-US" sz="2400" dirty="0" err="1" smtClean="0"/>
              <a:t>spesifik</a:t>
            </a:r>
            <a:r>
              <a:rPr lang="en-US" sz="2400" dirty="0" smtClean="0"/>
              <a:t>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apa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didapatkan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</a:t>
            </a:r>
            <a:r>
              <a:rPr lang="en-US" sz="2400" dirty="0" err="1" smtClean="0"/>
              <a:t>menerapkan</a:t>
            </a:r>
            <a:r>
              <a:rPr lang="en-US" sz="2400" dirty="0" smtClean="0"/>
              <a:t> </a:t>
            </a:r>
            <a:r>
              <a:rPr lang="en-US" sz="2400" dirty="0" err="1" smtClean="0"/>
              <a:t>teknik-teknik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endParaRPr lang="en-US" sz="2400" dirty="0" smtClean="0"/>
          </a:p>
          <a:p>
            <a:pPr marL="502920" indent="-457200">
              <a:buAutoNum type="arabicPeriod"/>
            </a:pPr>
            <a:endParaRPr lang="en-US" sz="2400" dirty="0" smtClean="0"/>
          </a:p>
          <a:p>
            <a:pPr marL="502920" indent="-457200"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113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487</TotalTime>
  <Words>1172</Words>
  <Application>Microsoft Office PowerPoint</Application>
  <PresentationFormat>On-screen Show (4:3)</PresentationFormat>
  <Paragraphs>161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Slipstream</vt:lpstr>
      <vt:lpstr>LATIHAN RELAKSASI</vt:lpstr>
      <vt:lpstr> Perkembangan Latihan Relaksasi</vt:lpstr>
      <vt:lpstr>Menguntungkan pada…..</vt:lpstr>
      <vt:lpstr>Kelemahan</vt:lpstr>
      <vt:lpstr>Mekanisme Kerja</vt:lpstr>
      <vt:lpstr>Antisipasi..</vt:lpstr>
      <vt:lpstr>Langkah-langkah Relaksasi</vt:lpstr>
      <vt:lpstr>Langkah 1 : Setting Ruangan</vt:lpstr>
      <vt:lpstr>Langkah 2 : Menetapkan alasan</vt:lpstr>
      <vt:lpstr>Langkah 2 : Menetapkan alasan</vt:lpstr>
      <vt:lpstr>PowerPoint Presentation</vt:lpstr>
      <vt:lpstr>Langkah 3 : Assessment</vt:lpstr>
      <vt:lpstr>Langkah 3 : Assessment</vt:lpstr>
      <vt:lpstr>PowerPoint Presentation</vt:lpstr>
      <vt:lpstr>Langkah 3 : Assessment (Pernafasan)</vt:lpstr>
      <vt:lpstr>PowerPoint Presentation</vt:lpstr>
      <vt:lpstr>PowerPoint Presentation</vt:lpstr>
      <vt:lpstr>PowerPoint Presentation</vt:lpstr>
      <vt:lpstr>Langkah 4 : Behavioral Relaxation Training</vt:lpstr>
      <vt:lpstr>Langkah 4 : Assessment Lanjutan</vt:lpstr>
      <vt:lpstr>Hal-hal yang perlu dipertimbangkan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RELAXATION TRAINING</dc:title>
  <dc:creator>owner</dc:creator>
  <cp:lastModifiedBy>owner</cp:lastModifiedBy>
  <cp:revision>42</cp:revision>
  <dcterms:created xsi:type="dcterms:W3CDTF">2014-03-14T07:19:06Z</dcterms:created>
  <dcterms:modified xsi:type="dcterms:W3CDTF">2014-03-18T05:09:16Z</dcterms:modified>
</cp:coreProperties>
</file>