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3" r:id="rId7"/>
    <p:sldId id="262" r:id="rId8"/>
    <p:sldId id="264" r:id="rId9"/>
    <p:sldId id="268" r:id="rId10"/>
    <p:sldId id="265" r:id="rId11"/>
    <p:sldId id="266" r:id="rId12"/>
    <p:sldId id="267" r:id="rId13"/>
    <p:sldId id="269" r:id="rId14"/>
    <p:sldId id="276" r:id="rId15"/>
    <p:sldId id="277" r:id="rId16"/>
    <p:sldId id="270" r:id="rId17"/>
    <p:sldId id="271" r:id="rId18"/>
    <p:sldId id="272" r:id="rId19"/>
    <p:sldId id="273" r:id="rId20"/>
    <p:sldId id="274" r:id="rId21"/>
    <p:sldId id="278" r:id="rId22"/>
    <p:sldId id="279" r:id="rId23"/>
    <p:sldId id="281" r:id="rId24"/>
    <p:sldId id="280" r:id="rId25"/>
    <p:sldId id="282" r:id="rId26"/>
    <p:sldId id="283" r:id="rId27"/>
    <p:sldId id="300" r:id="rId28"/>
    <p:sldId id="286" r:id="rId29"/>
    <p:sldId id="285" r:id="rId30"/>
    <p:sldId id="287" r:id="rId31"/>
    <p:sldId id="289" r:id="rId32"/>
    <p:sldId id="290" r:id="rId33"/>
    <p:sldId id="291" r:id="rId34"/>
    <p:sldId id="292" r:id="rId35"/>
    <p:sldId id="293" r:id="rId36"/>
    <p:sldId id="288" r:id="rId37"/>
    <p:sldId id="295" r:id="rId38"/>
    <p:sldId id="296" r:id="rId39"/>
    <p:sldId id="294" r:id="rId40"/>
    <p:sldId id="297" r:id="rId41"/>
    <p:sldId id="298" r:id="rId42"/>
    <p:sldId id="299" r:id="rId43"/>
    <p:sldId id="302" r:id="rId44"/>
    <p:sldId id="303"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45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135E62-26AE-4503-883C-E72F886B3B3B}" type="datetimeFigureOut">
              <a:rPr lang="en-US" smtClean="0"/>
              <a:pPr/>
              <a:t>11/15/2013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02E0A-3ACE-414C-BF8E-244173F885B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135E62-26AE-4503-883C-E72F886B3B3B}" type="datetimeFigureOut">
              <a:rPr lang="en-US" smtClean="0"/>
              <a:pPr/>
              <a:t>11/15/2013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02E0A-3ACE-414C-BF8E-244173F885B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135E62-26AE-4503-883C-E72F886B3B3B}" type="datetimeFigureOut">
              <a:rPr lang="en-US" smtClean="0"/>
              <a:pPr/>
              <a:t>11/15/2013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02E0A-3ACE-414C-BF8E-244173F885B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135E62-26AE-4503-883C-E72F886B3B3B}" type="datetimeFigureOut">
              <a:rPr lang="en-US" smtClean="0"/>
              <a:pPr/>
              <a:t>11/15/2013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02E0A-3ACE-414C-BF8E-244173F885B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135E62-26AE-4503-883C-E72F886B3B3B}" type="datetimeFigureOut">
              <a:rPr lang="en-US" smtClean="0"/>
              <a:pPr/>
              <a:t>11/15/2013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602E0A-3ACE-414C-BF8E-244173F885B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135E62-26AE-4503-883C-E72F886B3B3B}" type="datetimeFigureOut">
              <a:rPr lang="en-US" smtClean="0"/>
              <a:pPr/>
              <a:t>11/15/2013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602E0A-3ACE-414C-BF8E-244173F885B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135E62-26AE-4503-883C-E72F886B3B3B}" type="datetimeFigureOut">
              <a:rPr lang="en-US" smtClean="0"/>
              <a:pPr/>
              <a:t>11/15/2013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602E0A-3ACE-414C-BF8E-244173F885B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135E62-26AE-4503-883C-E72F886B3B3B}" type="datetimeFigureOut">
              <a:rPr lang="en-US" smtClean="0"/>
              <a:pPr/>
              <a:t>11/15/2013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602E0A-3ACE-414C-BF8E-244173F885B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135E62-26AE-4503-883C-E72F886B3B3B}" type="datetimeFigureOut">
              <a:rPr lang="en-US" smtClean="0"/>
              <a:pPr/>
              <a:t>11/15/2013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602E0A-3ACE-414C-BF8E-244173F885B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135E62-26AE-4503-883C-E72F886B3B3B}" type="datetimeFigureOut">
              <a:rPr lang="en-US" smtClean="0"/>
              <a:pPr/>
              <a:t>11/15/2013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602E0A-3ACE-414C-BF8E-244173F885B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135E62-26AE-4503-883C-E72F886B3B3B}" type="datetimeFigureOut">
              <a:rPr lang="en-US" smtClean="0"/>
              <a:pPr/>
              <a:t>11/15/2013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602E0A-3ACE-414C-BF8E-244173F885B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135E62-26AE-4503-883C-E72F886B3B3B}" type="datetimeFigureOut">
              <a:rPr lang="en-US" smtClean="0"/>
              <a:pPr/>
              <a:t>11/15/2013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602E0A-3ACE-414C-BF8E-244173F885B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Psychiatric Emergency Setting</a:t>
            </a:r>
            <a:br>
              <a:rPr lang="en-US" dirty="0" smtClean="0"/>
            </a:br>
            <a:r>
              <a:rPr lang="en-US" dirty="0" smtClean="0"/>
              <a:t> and False Emergencies</a:t>
            </a:r>
            <a:endParaRPr lang="en-US" dirty="0"/>
          </a:p>
        </p:txBody>
      </p:sp>
      <p:sp>
        <p:nvSpPr>
          <p:cNvPr id="3" name="Subtitle 2"/>
          <p:cNvSpPr>
            <a:spLocks noGrp="1"/>
          </p:cNvSpPr>
          <p:nvPr>
            <p:ph type="subTitle" idx="1"/>
          </p:nvPr>
        </p:nvSpPr>
        <p:spPr>
          <a:xfrm>
            <a:off x="381000" y="3886200"/>
            <a:ext cx="8382000" cy="1752600"/>
          </a:xfrm>
        </p:spPr>
        <p:txBody>
          <a:bodyPr/>
          <a:lstStyle/>
          <a:p>
            <a:r>
              <a:rPr lang="en-US" dirty="0" err="1" smtClean="0"/>
              <a:t>Diyaz</a:t>
            </a:r>
            <a:r>
              <a:rPr lang="en-US" dirty="0" smtClean="0"/>
              <a:t> </a:t>
            </a:r>
            <a:r>
              <a:rPr lang="en-US" dirty="0" err="1" smtClean="0"/>
              <a:t>Syauki</a:t>
            </a:r>
            <a:r>
              <a:rPr lang="en-US" dirty="0" smtClean="0"/>
              <a:t> </a:t>
            </a:r>
            <a:r>
              <a:rPr lang="en-US" dirty="0" err="1" smtClean="0"/>
              <a:t>Ikhsan</a:t>
            </a:r>
            <a:r>
              <a:rPr lang="en-US" dirty="0" smtClean="0"/>
              <a:t> - </a:t>
            </a:r>
            <a:r>
              <a:rPr lang="en-US" dirty="0" err="1" smtClean="0"/>
              <a:t>Meiliana</a:t>
            </a:r>
            <a:r>
              <a:rPr lang="en-US" dirty="0" smtClean="0"/>
              <a:t> </a:t>
            </a:r>
            <a:r>
              <a:rPr lang="en-US" dirty="0" err="1" smtClean="0"/>
              <a:t>Lindawaty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Just An Example</a:t>
            </a:r>
            <a:br>
              <a:rPr lang="en-US" dirty="0" smtClean="0"/>
            </a:br>
            <a:r>
              <a:rPr lang="en-US" dirty="0" smtClean="0"/>
              <a:t>Bellevue Hospital CPEP</a:t>
            </a:r>
            <a:endParaRPr lang="en-US" dirty="0"/>
          </a:p>
        </p:txBody>
      </p:sp>
      <p:sp>
        <p:nvSpPr>
          <p:cNvPr id="3" name="Content Placeholder 2"/>
          <p:cNvSpPr>
            <a:spLocks noGrp="1"/>
          </p:cNvSpPr>
          <p:nvPr>
            <p:ph idx="1"/>
          </p:nvPr>
        </p:nvSpPr>
        <p:spPr/>
        <p:txBody>
          <a:bodyPr>
            <a:noAutofit/>
          </a:bodyPr>
          <a:lstStyle/>
          <a:p>
            <a:r>
              <a:rPr lang="en-US" sz="2000" dirty="0" smtClean="0"/>
              <a:t>6000 </a:t>
            </a:r>
            <a:r>
              <a:rPr lang="en-US" sz="2000" dirty="0"/>
              <a:t>square feet, not including the </a:t>
            </a:r>
            <a:r>
              <a:rPr lang="en-US" sz="2000" dirty="0" smtClean="0"/>
              <a:t>offices</a:t>
            </a:r>
          </a:p>
          <a:p>
            <a:r>
              <a:rPr lang="en-US" sz="2000" dirty="0" smtClean="0"/>
              <a:t>A </a:t>
            </a:r>
            <a:r>
              <a:rPr lang="en-US" sz="2000" dirty="0"/>
              <a:t>waiting area, triage office, clerical office, a </a:t>
            </a:r>
            <a:r>
              <a:rPr lang="en-US" sz="2000" dirty="0" smtClean="0"/>
              <a:t>large central </a:t>
            </a:r>
            <a:r>
              <a:rPr lang="en-US" sz="2000" dirty="0"/>
              <a:t>nursing station, separate lounges for admitted and non-admitted patients, six </a:t>
            </a:r>
            <a:r>
              <a:rPr lang="en-US" sz="2000" dirty="0" smtClean="0"/>
              <a:t>bedrooms, four </a:t>
            </a:r>
            <a:r>
              <a:rPr lang="en-US" sz="2000" dirty="0"/>
              <a:t>interview rooms, a physical exam room, a restraint room with capacity for four beds, a </a:t>
            </a:r>
            <a:r>
              <a:rPr lang="en-US" sz="2000" dirty="0" smtClean="0"/>
              <a:t>locked medication </a:t>
            </a:r>
            <a:r>
              <a:rPr lang="en-US" sz="2000" dirty="0"/>
              <a:t>room, and appropriate utility and storage </a:t>
            </a:r>
            <a:r>
              <a:rPr lang="en-US" sz="2000" dirty="0" smtClean="0"/>
              <a:t>rooms</a:t>
            </a:r>
          </a:p>
          <a:p>
            <a:r>
              <a:rPr lang="en-US" sz="2000" dirty="0" smtClean="0"/>
              <a:t>The </a:t>
            </a:r>
            <a:r>
              <a:rPr lang="en-US" sz="2000" dirty="0"/>
              <a:t>waiting area and triage </a:t>
            </a:r>
            <a:r>
              <a:rPr lang="en-US" sz="2000" dirty="0" smtClean="0"/>
              <a:t>office are </a:t>
            </a:r>
            <a:r>
              <a:rPr lang="en-US" sz="2000" dirty="0"/>
              <a:t>open and are used for voluntary patients and families. The remainder is controlled </a:t>
            </a:r>
            <a:r>
              <a:rPr lang="en-US" sz="2000" dirty="0" smtClean="0"/>
              <a:t>by electrical locks</a:t>
            </a:r>
          </a:p>
          <a:p>
            <a:r>
              <a:rPr lang="en-US" sz="2000" dirty="0"/>
              <a:t>A</a:t>
            </a:r>
            <a:r>
              <a:rPr lang="en-US" sz="2000" dirty="0" smtClean="0"/>
              <a:t>lmost </a:t>
            </a:r>
            <a:r>
              <a:rPr lang="en-US" sz="2000" dirty="0"/>
              <a:t>the entire area can be visualized from the </a:t>
            </a:r>
            <a:r>
              <a:rPr lang="en-US" sz="2000" dirty="0" smtClean="0"/>
              <a:t>nursing station</a:t>
            </a:r>
          </a:p>
          <a:p>
            <a:r>
              <a:rPr lang="en-US" sz="2000" dirty="0" smtClean="0"/>
              <a:t>Uniformed </a:t>
            </a:r>
            <a:r>
              <a:rPr lang="en-US" sz="2000" dirty="0"/>
              <a:t>police officers are responsible for the open waiting area while nursing staff </a:t>
            </a:r>
            <a:r>
              <a:rPr lang="en-US" sz="2000" dirty="0" smtClean="0"/>
              <a:t>are responsible </a:t>
            </a:r>
            <a:r>
              <a:rPr lang="en-US" sz="2000" dirty="0"/>
              <a:t>for monitoring the locked </a:t>
            </a:r>
            <a:r>
              <a:rPr lang="en-US" sz="2000" dirty="0" smtClean="0"/>
              <a:t>area</a:t>
            </a:r>
            <a:endParaRPr lang="en-US"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Mobile Response</a:t>
            </a:r>
            <a:endParaRPr lang="en-US" dirty="0"/>
          </a:p>
        </p:txBody>
      </p:sp>
      <p:sp>
        <p:nvSpPr>
          <p:cNvPr id="3" name="Content Placeholder 2"/>
          <p:cNvSpPr>
            <a:spLocks noGrp="1"/>
          </p:cNvSpPr>
          <p:nvPr>
            <p:ph idx="1"/>
          </p:nvPr>
        </p:nvSpPr>
        <p:spPr/>
        <p:txBody>
          <a:bodyPr/>
          <a:lstStyle/>
          <a:p>
            <a:r>
              <a:rPr lang="en-US" dirty="0" smtClean="0"/>
              <a:t>Emergency originate in the community and often persists there for long</a:t>
            </a:r>
          </a:p>
          <a:p>
            <a:r>
              <a:rPr lang="en-US" dirty="0" smtClean="0"/>
              <a:t>Available on a 24-hour basis with far reach</a:t>
            </a:r>
          </a:p>
          <a:p>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False Emergency</a:t>
            </a:r>
            <a:endParaRPr lang="en-US" dirty="0"/>
          </a:p>
        </p:txBody>
      </p:sp>
      <p:sp>
        <p:nvSpPr>
          <p:cNvPr id="3" name="Content Placeholder 2"/>
          <p:cNvSpPr>
            <a:spLocks noGrp="1"/>
          </p:cNvSpPr>
          <p:nvPr>
            <p:ph idx="1"/>
          </p:nvPr>
        </p:nvSpPr>
        <p:spPr/>
        <p:txBody>
          <a:bodyPr/>
          <a:lstStyle/>
          <a:p>
            <a:r>
              <a:rPr lang="en-US" dirty="0" smtClean="0"/>
              <a:t>Panic Attack</a:t>
            </a:r>
          </a:p>
          <a:p>
            <a:r>
              <a:rPr lang="en-US" dirty="0" smtClean="0"/>
              <a:t>Temper Tantrum</a:t>
            </a:r>
          </a:p>
          <a:p>
            <a:r>
              <a:rPr lang="en-US" dirty="0" smtClean="0"/>
              <a:t>Conversion and Dissociation</a:t>
            </a:r>
          </a:p>
          <a:p>
            <a:r>
              <a:rPr lang="en-US" dirty="0" smtClean="0"/>
              <a:t>Malingering and Factitious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Panic Attack (DSM5)</a:t>
            </a:r>
            <a:endParaRPr lang="en-US" dirty="0"/>
          </a:p>
        </p:txBody>
      </p:sp>
      <p:sp>
        <p:nvSpPr>
          <p:cNvPr id="3" name="Content Placeholder 2"/>
          <p:cNvSpPr>
            <a:spLocks noGrp="1"/>
          </p:cNvSpPr>
          <p:nvPr>
            <p:ph idx="1"/>
          </p:nvPr>
        </p:nvSpPr>
        <p:spPr>
          <a:xfrm>
            <a:off x="457200" y="1295400"/>
            <a:ext cx="8229600" cy="1219199"/>
          </a:xfrm>
        </p:spPr>
        <p:txBody>
          <a:bodyPr>
            <a:normAutofit fontScale="85000" lnSpcReduction="10000"/>
          </a:bodyPr>
          <a:lstStyle/>
          <a:p>
            <a:pPr marL="0" indent="0" algn="ctr">
              <a:buNone/>
            </a:pPr>
            <a:r>
              <a:rPr lang="en-US" dirty="0" smtClean="0"/>
              <a:t>An abrupt surge of intense fear or intense discomfort that reaches a peak within minutes, and during which time four (or more) of the following symptoms occur</a:t>
            </a:r>
          </a:p>
          <a:p>
            <a:endParaRPr lang="en-US" dirty="0" smtClean="0"/>
          </a:p>
        </p:txBody>
      </p:sp>
      <p:sp>
        <p:nvSpPr>
          <p:cNvPr id="4" name="Content Placeholder 2"/>
          <p:cNvSpPr txBox="1">
            <a:spLocks/>
          </p:cNvSpPr>
          <p:nvPr/>
        </p:nvSpPr>
        <p:spPr>
          <a:xfrm>
            <a:off x="457200" y="2514600"/>
            <a:ext cx="4114800" cy="3048000"/>
          </a:xfrm>
          <a:prstGeom prst="rect">
            <a:avLst/>
          </a:prstGeom>
        </p:spPr>
        <p:txBody>
          <a:bodyPr vert="horz" lIns="91440" tIns="45720" rIns="91440" bIns="45720" rtlCol="0">
            <a:normAutofit fontScale="70000" lnSpcReduction="20000"/>
          </a:bodyPr>
          <a:lstStyle/>
          <a:p>
            <a:pPr marL="514350" indent="-514350">
              <a:buFont typeface="+mj-lt"/>
              <a:buAutoNum type="arabicPeriod"/>
            </a:pPr>
            <a:r>
              <a:rPr lang="en-US" sz="3200" b="1" dirty="0" smtClean="0"/>
              <a:t>Palpitations</a:t>
            </a:r>
            <a:r>
              <a:rPr lang="en-US" sz="3200" b="1" dirty="0"/>
              <a:t>, pounding heart, or accelerated heart rate.</a:t>
            </a:r>
          </a:p>
          <a:p>
            <a:pPr marL="514350" indent="-514350">
              <a:buFont typeface="+mj-lt"/>
              <a:buAutoNum type="arabicPeriod"/>
            </a:pPr>
            <a:r>
              <a:rPr lang="en-US" sz="3200" b="1" dirty="0" smtClean="0"/>
              <a:t>Sweating</a:t>
            </a:r>
            <a:r>
              <a:rPr lang="en-US" sz="3200" b="1" dirty="0"/>
              <a:t>.</a:t>
            </a:r>
          </a:p>
          <a:p>
            <a:pPr marL="514350" indent="-514350">
              <a:buFont typeface="+mj-lt"/>
              <a:buAutoNum type="arabicPeriod"/>
            </a:pPr>
            <a:r>
              <a:rPr lang="en-US" sz="3200" b="1" dirty="0" smtClean="0"/>
              <a:t>Trembling </a:t>
            </a:r>
            <a:r>
              <a:rPr lang="en-US" sz="3200" b="1" dirty="0"/>
              <a:t>or shaking.</a:t>
            </a:r>
          </a:p>
          <a:p>
            <a:pPr marL="514350" indent="-514350">
              <a:buFont typeface="+mj-lt"/>
              <a:buAutoNum type="arabicPeriod"/>
            </a:pPr>
            <a:r>
              <a:rPr lang="en-US" sz="3200" b="1" dirty="0" smtClean="0"/>
              <a:t>Sensations </a:t>
            </a:r>
            <a:r>
              <a:rPr lang="en-US" sz="3200" b="1" dirty="0"/>
              <a:t>of shortness of breath or smothering.</a:t>
            </a:r>
          </a:p>
          <a:p>
            <a:pPr marL="514350" indent="-514350">
              <a:buFont typeface="+mj-lt"/>
              <a:buAutoNum type="arabicPeriod"/>
            </a:pPr>
            <a:r>
              <a:rPr lang="en-US" sz="3200" b="1" dirty="0" smtClean="0"/>
              <a:t>Feelings </a:t>
            </a:r>
            <a:r>
              <a:rPr lang="en-US" sz="3200" b="1" dirty="0"/>
              <a:t>of choking.</a:t>
            </a:r>
          </a:p>
          <a:p>
            <a:pPr marL="514350" indent="-514350">
              <a:buFont typeface="+mj-lt"/>
              <a:buAutoNum type="arabicPeriod"/>
            </a:pPr>
            <a:r>
              <a:rPr lang="en-US" sz="3200" b="1" dirty="0" smtClean="0"/>
              <a:t>Chest </a:t>
            </a:r>
            <a:r>
              <a:rPr lang="en-US" sz="3200" b="1" dirty="0"/>
              <a:t>pain or discomfort.</a:t>
            </a:r>
          </a:p>
          <a:p>
            <a:pPr marL="514350" indent="-514350">
              <a:buFont typeface="+mj-lt"/>
              <a:buAutoNum type="arabicPeriod"/>
            </a:pPr>
            <a:r>
              <a:rPr lang="en-US" sz="3200" b="1" dirty="0" smtClean="0"/>
              <a:t>Nausea </a:t>
            </a:r>
            <a:r>
              <a:rPr lang="en-US" sz="3200" b="1" dirty="0"/>
              <a:t>or abdominal distress</a:t>
            </a:r>
            <a:r>
              <a:rPr lang="en-US" sz="3200" b="1" dirty="0" smtClean="0"/>
              <a:t>.</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Content Placeholder 2"/>
          <p:cNvSpPr txBox="1">
            <a:spLocks/>
          </p:cNvSpPr>
          <p:nvPr/>
        </p:nvSpPr>
        <p:spPr>
          <a:xfrm>
            <a:off x="4648200" y="2514600"/>
            <a:ext cx="4114800" cy="3048000"/>
          </a:xfrm>
          <a:prstGeom prst="rect">
            <a:avLst/>
          </a:prstGeom>
        </p:spPr>
        <p:txBody>
          <a:bodyPr vert="horz" lIns="91440" tIns="45720" rIns="91440" bIns="45720" rtlCol="0">
            <a:normAutofit fontScale="62500" lnSpcReduction="20000"/>
          </a:bodyPr>
          <a:lstStyle/>
          <a:p>
            <a:pPr marL="514350" indent="-514350">
              <a:buFont typeface="+mj-lt"/>
              <a:buAutoNum type="arabicPeriod" startAt="8"/>
            </a:pPr>
            <a:r>
              <a:rPr lang="en-US" sz="3200" b="1" dirty="0" smtClean="0"/>
              <a:t>Feeling dizzy, unsteady, light-headed, or faint.</a:t>
            </a:r>
          </a:p>
          <a:p>
            <a:pPr marL="514350" indent="-514350">
              <a:buFont typeface="+mj-lt"/>
              <a:buAutoNum type="arabicPeriod" startAt="8"/>
            </a:pPr>
            <a:r>
              <a:rPr lang="en-US" sz="3200" b="1" dirty="0" err="1" smtClean="0"/>
              <a:t>Chilis</a:t>
            </a:r>
            <a:r>
              <a:rPr lang="en-US" sz="3200" b="1" dirty="0" smtClean="0"/>
              <a:t> </a:t>
            </a:r>
            <a:r>
              <a:rPr lang="en-US" sz="3200" b="1" dirty="0"/>
              <a:t>or heat sensations.</a:t>
            </a:r>
          </a:p>
          <a:p>
            <a:pPr marL="514350" indent="-514350">
              <a:buFont typeface="+mj-lt"/>
              <a:buAutoNum type="arabicPeriod" startAt="8"/>
            </a:pPr>
            <a:r>
              <a:rPr lang="en-US" sz="3200" b="1" dirty="0" err="1" smtClean="0"/>
              <a:t>Paresthesias</a:t>
            </a:r>
            <a:r>
              <a:rPr lang="en-US" sz="3200" b="1" dirty="0" smtClean="0"/>
              <a:t> </a:t>
            </a:r>
            <a:r>
              <a:rPr lang="en-US" sz="3200" b="1" dirty="0"/>
              <a:t>(numbness or tingling sensations).</a:t>
            </a:r>
          </a:p>
          <a:p>
            <a:pPr marL="514350" indent="-514350">
              <a:buFont typeface="+mj-lt"/>
              <a:buAutoNum type="arabicPeriod" startAt="8"/>
            </a:pPr>
            <a:r>
              <a:rPr lang="en-US" sz="3200" b="1" dirty="0" err="1" smtClean="0"/>
              <a:t>Derealization</a:t>
            </a:r>
            <a:r>
              <a:rPr lang="en-US" sz="3200" b="1" dirty="0" smtClean="0"/>
              <a:t> </a:t>
            </a:r>
            <a:r>
              <a:rPr lang="en-US" sz="3200" b="1" dirty="0"/>
              <a:t>(feelings of unreality) or depersonalization (being detached from oneself).</a:t>
            </a:r>
          </a:p>
          <a:p>
            <a:pPr marL="514350" indent="-514350">
              <a:buFont typeface="+mj-lt"/>
              <a:buAutoNum type="arabicPeriod" startAt="8"/>
            </a:pPr>
            <a:r>
              <a:rPr lang="en-US" sz="3200" b="1" dirty="0" smtClean="0"/>
              <a:t>Fear </a:t>
            </a:r>
            <a:r>
              <a:rPr lang="en-US" sz="3200" b="1" dirty="0"/>
              <a:t>of losing control or “going crazy.”</a:t>
            </a:r>
          </a:p>
          <a:p>
            <a:pPr marL="514350" indent="-514350">
              <a:buFont typeface="+mj-lt"/>
              <a:buAutoNum type="arabicPeriod" startAt="8"/>
            </a:pPr>
            <a:r>
              <a:rPr lang="en-US" sz="3200" b="1" dirty="0" smtClean="0"/>
              <a:t>Fear </a:t>
            </a:r>
            <a:r>
              <a:rPr lang="en-US" sz="3200" b="1" dirty="0"/>
              <a:t>of dying.</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7" name="Rectangle 6"/>
          <p:cNvSpPr/>
          <p:nvPr/>
        </p:nvSpPr>
        <p:spPr>
          <a:xfrm>
            <a:off x="304800" y="5657671"/>
            <a:ext cx="8534400" cy="1200329"/>
          </a:xfrm>
          <a:prstGeom prst="rect">
            <a:avLst/>
          </a:prstGeom>
        </p:spPr>
        <p:txBody>
          <a:bodyPr wrap="square">
            <a:spAutoFit/>
          </a:bodyPr>
          <a:lstStyle/>
          <a:p>
            <a:r>
              <a:rPr lang="en-US" b="1" dirty="0" smtClean="0"/>
              <a:t>Note: The abrupt surge can occur from a calm state or an anxious state.</a:t>
            </a:r>
            <a:endParaRPr lang="en-US" dirty="0" smtClean="0"/>
          </a:p>
          <a:p>
            <a:r>
              <a:rPr lang="en-US" b="1" dirty="0" smtClean="0"/>
              <a:t>Note</a:t>
            </a:r>
            <a:r>
              <a:rPr lang="en-US" b="1" dirty="0"/>
              <a:t>: Culture-specific symptoms (e.g., tinnitus, neck soreness, headache, uncontrollable</a:t>
            </a:r>
          </a:p>
          <a:p>
            <a:r>
              <a:rPr lang="en-US" b="1" dirty="0"/>
              <a:t>screaming or crying) may be seen. Such symptoms should not count as one of the four</a:t>
            </a:r>
          </a:p>
          <a:p>
            <a:r>
              <a:rPr lang="en-US" b="1" dirty="0"/>
              <a:t>required symptoms.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Panic Attack</a:t>
            </a:r>
            <a:endParaRPr lang="en-US" dirty="0"/>
          </a:p>
        </p:txBody>
      </p:sp>
      <p:sp>
        <p:nvSpPr>
          <p:cNvPr id="3" name="Content Placeholder 2"/>
          <p:cNvSpPr>
            <a:spLocks noGrp="1"/>
          </p:cNvSpPr>
          <p:nvPr>
            <p:ph idx="1"/>
          </p:nvPr>
        </p:nvSpPr>
        <p:spPr/>
        <p:txBody>
          <a:bodyPr/>
          <a:lstStyle/>
          <a:p>
            <a:r>
              <a:rPr lang="en-US" dirty="0" smtClean="0"/>
              <a:t>Lifetime prevalence in Asian countries:</a:t>
            </a:r>
            <a:br>
              <a:rPr lang="en-US" dirty="0" smtClean="0"/>
            </a:br>
            <a:r>
              <a:rPr lang="en-US" dirty="0" smtClean="0"/>
              <a:t>0.4% - 1.5%</a:t>
            </a:r>
          </a:p>
          <a:p>
            <a:r>
              <a:rPr lang="en-US" dirty="0" smtClean="0"/>
              <a:t>Women : Men = 1.5 – 2.5 : 1</a:t>
            </a:r>
          </a:p>
          <a:p>
            <a:r>
              <a:rPr lang="en-US" dirty="0" smtClean="0"/>
              <a:t>Typical age of onset: third decade of life</a:t>
            </a:r>
          </a:p>
          <a:p>
            <a:r>
              <a:rPr lang="en-US" dirty="0" smtClean="0"/>
              <a:t>Mean age of onset: around the age of 25 years</a:t>
            </a:r>
            <a:br>
              <a:rPr lang="en-US" dirty="0" smtClean="0"/>
            </a:br>
            <a:r>
              <a:rPr lang="en-US" dirty="0" smtClean="0"/>
              <a:t>Bimodal dist: 15 – 24 and 45 – 54</a:t>
            </a:r>
          </a:p>
          <a:p>
            <a:r>
              <a:rPr lang="en-US" dirty="0" smtClean="0"/>
              <a:t>Widowed, separated, divorced, less educated, urban dwellers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Panic Attack</a:t>
            </a:r>
            <a:endParaRPr lang="en-US" dirty="0"/>
          </a:p>
        </p:txBody>
      </p:sp>
      <p:sp>
        <p:nvSpPr>
          <p:cNvPr id="3" name="Content Placeholder 2"/>
          <p:cNvSpPr>
            <a:spLocks noGrp="1"/>
          </p:cNvSpPr>
          <p:nvPr>
            <p:ph idx="1"/>
          </p:nvPr>
        </p:nvSpPr>
        <p:spPr/>
        <p:txBody>
          <a:bodyPr/>
          <a:lstStyle/>
          <a:p>
            <a:r>
              <a:rPr lang="en-US" dirty="0" smtClean="0"/>
              <a:t>Medication choice: SSRI, TCA, </a:t>
            </a:r>
            <a:r>
              <a:rPr lang="en-US" dirty="0" err="1" smtClean="0"/>
              <a:t>alprazolam</a:t>
            </a:r>
            <a:r>
              <a:rPr lang="en-US" dirty="0" smtClean="0"/>
              <a:t>, </a:t>
            </a:r>
            <a:r>
              <a:rPr lang="en-US" dirty="0" err="1" smtClean="0"/>
              <a:t>clonazepam</a:t>
            </a:r>
            <a:r>
              <a:rPr lang="en-US" dirty="0" smtClean="0"/>
              <a:t>… which one?</a:t>
            </a:r>
          </a:p>
          <a:p>
            <a:r>
              <a:rPr lang="en-US" dirty="0" smtClean="0"/>
              <a:t>Short term and rapid response </a:t>
            </a:r>
            <a:r>
              <a:rPr lang="en-US" dirty="0" smtClean="0">
                <a:sym typeface="Wingdings" pitchFamily="2" charset="2"/>
              </a:rPr>
              <a:t> </a:t>
            </a:r>
            <a:r>
              <a:rPr lang="en-US" dirty="0" err="1" smtClean="0">
                <a:sym typeface="Wingdings" pitchFamily="2" charset="2"/>
              </a:rPr>
              <a:t>alprazolam</a:t>
            </a:r>
            <a:r>
              <a:rPr lang="en-US" dirty="0" smtClean="0">
                <a:sym typeface="Wingdings" pitchFamily="2" charset="2"/>
              </a:rPr>
              <a:t> and </a:t>
            </a:r>
            <a:r>
              <a:rPr lang="en-US" dirty="0" err="1" smtClean="0">
                <a:sym typeface="Wingdings" pitchFamily="2" charset="2"/>
              </a:rPr>
              <a:t>clonazepam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1600" dirty="0" err="1" smtClean="0"/>
              <a:t>Buccelletti</a:t>
            </a:r>
            <a:r>
              <a:rPr lang="en-US" sz="1600" dirty="0" smtClean="0"/>
              <a:t> F, </a:t>
            </a:r>
            <a:r>
              <a:rPr lang="en-US" sz="1600" dirty="0" err="1" smtClean="0"/>
              <a:t>Ojetti</a:t>
            </a:r>
            <a:r>
              <a:rPr lang="en-US" sz="1600" dirty="0" smtClean="0"/>
              <a:t> V, </a:t>
            </a:r>
            <a:r>
              <a:rPr lang="en-US" sz="1600" dirty="0" err="1" smtClean="0"/>
              <a:t>Merra</a:t>
            </a:r>
            <a:r>
              <a:rPr lang="en-US" sz="1600" dirty="0" smtClean="0"/>
              <a:t> G, </a:t>
            </a:r>
            <a:r>
              <a:rPr lang="en-US" sz="1600" dirty="0" err="1" smtClean="0"/>
              <a:t>Carroccia</a:t>
            </a:r>
            <a:r>
              <a:rPr lang="en-US" sz="1600" dirty="0" smtClean="0"/>
              <a:t> A, </a:t>
            </a:r>
            <a:r>
              <a:rPr lang="en-US" sz="1600" dirty="0" err="1" smtClean="0"/>
              <a:t>Marsiliani</a:t>
            </a:r>
            <a:r>
              <a:rPr lang="en-US" sz="1600" dirty="0" smtClean="0"/>
              <a:t> D, </a:t>
            </a:r>
            <a:r>
              <a:rPr lang="en-US" sz="1600" dirty="0" err="1" smtClean="0"/>
              <a:t>Mangiola</a:t>
            </a:r>
            <a:r>
              <a:rPr lang="en-US" sz="1600" dirty="0" smtClean="0"/>
              <a:t> F, et al. 2013. </a:t>
            </a:r>
            <a:r>
              <a:rPr lang="en-US" sz="2800" b="1" dirty="0" smtClean="0"/>
              <a:t>Recurrent </a:t>
            </a:r>
            <a:r>
              <a:rPr lang="en-US" sz="2800" b="1" dirty="0"/>
              <a:t>use of the Emergency </a:t>
            </a:r>
            <a:r>
              <a:rPr lang="en-US" sz="2800" b="1" dirty="0" smtClean="0"/>
              <a:t>Department in </a:t>
            </a:r>
            <a:r>
              <a:rPr lang="en-US" sz="2800" b="1" dirty="0"/>
              <a:t>patients with anxiety </a:t>
            </a:r>
            <a:r>
              <a:rPr lang="en-US" sz="2800" b="1" dirty="0" smtClean="0"/>
              <a:t>disorder</a:t>
            </a:r>
            <a:r>
              <a:rPr lang="en-US" sz="1600" dirty="0" smtClean="0"/>
              <a:t>. </a:t>
            </a:r>
            <a:r>
              <a:rPr lang="en-US" sz="1600" dirty="0" err="1" smtClean="0"/>
              <a:t>Eur</a:t>
            </a:r>
            <a:r>
              <a:rPr lang="en-US" sz="1600" dirty="0" smtClean="0"/>
              <a:t> Rev Med </a:t>
            </a:r>
            <a:r>
              <a:rPr lang="en-US" sz="1600" dirty="0" err="1" smtClean="0"/>
              <a:t>Pharmacol</a:t>
            </a:r>
            <a:r>
              <a:rPr lang="en-US" sz="1600" dirty="0" smtClean="0"/>
              <a:t> Sci. </a:t>
            </a:r>
            <a:r>
              <a:rPr lang="en-US" sz="1600" dirty="0"/>
              <a:t>17(</a:t>
            </a:r>
            <a:r>
              <a:rPr lang="en-US" sz="1600" dirty="0" err="1"/>
              <a:t>Suppl</a:t>
            </a:r>
            <a:r>
              <a:rPr lang="en-US" sz="1600" dirty="0"/>
              <a:t> 1): 100-106</a:t>
            </a:r>
          </a:p>
        </p:txBody>
      </p:sp>
      <p:sp>
        <p:nvSpPr>
          <p:cNvPr id="3" name="Content Placeholder 2"/>
          <p:cNvSpPr>
            <a:spLocks noGrp="1"/>
          </p:cNvSpPr>
          <p:nvPr>
            <p:ph idx="1"/>
          </p:nvPr>
        </p:nvSpPr>
        <p:spPr>
          <a:xfrm>
            <a:off x="381000" y="1600200"/>
            <a:ext cx="8382000" cy="4525963"/>
          </a:xfrm>
        </p:spPr>
        <p:txBody>
          <a:bodyPr>
            <a:normAutofit/>
          </a:bodyPr>
          <a:lstStyle/>
          <a:p>
            <a:pPr marL="0" indent="0">
              <a:buNone/>
            </a:pPr>
            <a:r>
              <a:rPr lang="en-US" sz="2000" dirty="0"/>
              <a:t>METHODS: </a:t>
            </a:r>
            <a:r>
              <a:rPr lang="en-US" sz="2000" b="1" dirty="0"/>
              <a:t>Case-control study</a:t>
            </a:r>
            <a:r>
              <a:rPr lang="en-US" sz="2000" dirty="0"/>
              <a:t>, in a </a:t>
            </a:r>
            <a:r>
              <a:rPr lang="en-US" sz="2000" dirty="0" smtClean="0"/>
              <a:t>tertiary care</a:t>
            </a:r>
            <a:r>
              <a:rPr lang="en-US" sz="2000" dirty="0"/>
              <a:t>, involving pts presenting to the ED and </a:t>
            </a:r>
            <a:r>
              <a:rPr lang="en-US" sz="2000" dirty="0" smtClean="0"/>
              <a:t>diagnosed with </a:t>
            </a:r>
            <a:r>
              <a:rPr lang="en-US" sz="2000" dirty="0"/>
              <a:t>panic attack according to the </a:t>
            </a:r>
            <a:r>
              <a:rPr lang="en-US" sz="2000" dirty="0" smtClean="0"/>
              <a:t>International Classification </a:t>
            </a:r>
            <a:r>
              <a:rPr lang="en-US" sz="2000" dirty="0"/>
              <a:t>of Diseases 9nt </a:t>
            </a:r>
            <a:r>
              <a:rPr lang="en-US" sz="2000" dirty="0" smtClean="0"/>
              <a:t>Revision (</a:t>
            </a:r>
            <a:r>
              <a:rPr lang="en-US" sz="2000" b="1" dirty="0" smtClean="0"/>
              <a:t>ICD-9</a:t>
            </a:r>
            <a:r>
              <a:rPr lang="en-US" sz="2000" dirty="0"/>
              <a:t>). From January 2001 to Dec 2009 were </a:t>
            </a:r>
            <a:r>
              <a:rPr lang="en-US" sz="2000" dirty="0" smtClean="0"/>
              <a:t>extracted from </a:t>
            </a:r>
            <a:r>
              <a:rPr lang="en-US" sz="2000" dirty="0"/>
              <a:t>the electronic clinical database </a:t>
            </a:r>
            <a:r>
              <a:rPr lang="en-US" sz="2000" dirty="0" smtClean="0"/>
              <a:t>469 pts </a:t>
            </a:r>
            <a:r>
              <a:rPr lang="en-US" sz="2000" dirty="0"/>
              <a:t>and were divided into “</a:t>
            </a:r>
            <a:r>
              <a:rPr lang="en-US" sz="2000" b="1" dirty="0"/>
              <a:t>recurrent ED visit</a:t>
            </a:r>
            <a:r>
              <a:rPr lang="en-US" sz="2000" dirty="0" smtClean="0"/>
              <a:t>” (</a:t>
            </a:r>
            <a:r>
              <a:rPr lang="en-US" sz="2000" dirty="0"/>
              <a:t>multiple ED access for panic attack) (</a:t>
            </a:r>
            <a:r>
              <a:rPr lang="en-US" sz="2000" dirty="0" smtClean="0"/>
              <a:t>N=361) and </a:t>
            </a:r>
            <a:r>
              <a:rPr lang="en-US" sz="2000" dirty="0"/>
              <a:t>“</a:t>
            </a:r>
            <a:r>
              <a:rPr lang="en-US" sz="2000" b="1" dirty="0"/>
              <a:t>no recurrent ED visit</a:t>
            </a:r>
            <a:r>
              <a:rPr lang="en-US" sz="2000" dirty="0"/>
              <a:t>” (only one ED </a:t>
            </a:r>
            <a:r>
              <a:rPr lang="en-US" sz="2000" dirty="0" smtClean="0"/>
              <a:t>access for </a:t>
            </a:r>
            <a:r>
              <a:rPr lang="en-US" sz="2000" dirty="0"/>
              <a:t>panic attack in 9 years) (N=108).</a:t>
            </a:r>
          </a:p>
        </p:txBody>
      </p:sp>
      <p:pic>
        <p:nvPicPr>
          <p:cNvPr id="7" name="Picture 3"/>
          <p:cNvPicPr>
            <a:picLocks noChangeAspect="1" noChangeArrowheads="1"/>
          </p:cNvPicPr>
          <p:nvPr/>
        </p:nvPicPr>
        <p:blipFill>
          <a:blip r:embed="rId2"/>
          <a:srcRect/>
          <a:stretch>
            <a:fillRect/>
          </a:stretch>
        </p:blipFill>
        <p:spPr bwMode="auto">
          <a:xfrm>
            <a:off x="457200" y="3574350"/>
            <a:ext cx="8229600" cy="32836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1600" dirty="0" err="1" smtClean="0"/>
              <a:t>Buccelletti</a:t>
            </a:r>
            <a:r>
              <a:rPr lang="en-US" sz="1600" dirty="0" smtClean="0"/>
              <a:t> F, </a:t>
            </a:r>
            <a:r>
              <a:rPr lang="en-US" sz="1600" dirty="0" err="1" smtClean="0"/>
              <a:t>Ojetti</a:t>
            </a:r>
            <a:r>
              <a:rPr lang="en-US" sz="1600" dirty="0" smtClean="0"/>
              <a:t> V, </a:t>
            </a:r>
            <a:r>
              <a:rPr lang="en-US" sz="1600" dirty="0" err="1" smtClean="0"/>
              <a:t>Merra</a:t>
            </a:r>
            <a:r>
              <a:rPr lang="en-US" sz="1600" dirty="0" smtClean="0"/>
              <a:t> G, </a:t>
            </a:r>
            <a:r>
              <a:rPr lang="en-US" sz="1600" dirty="0" err="1" smtClean="0"/>
              <a:t>Carroccia</a:t>
            </a:r>
            <a:r>
              <a:rPr lang="en-US" sz="1600" dirty="0" smtClean="0"/>
              <a:t> A, </a:t>
            </a:r>
            <a:r>
              <a:rPr lang="en-US" sz="1600" dirty="0" err="1" smtClean="0"/>
              <a:t>Marsiliani</a:t>
            </a:r>
            <a:r>
              <a:rPr lang="en-US" sz="1600" dirty="0" smtClean="0"/>
              <a:t> D, </a:t>
            </a:r>
            <a:r>
              <a:rPr lang="en-US" sz="1600" dirty="0" err="1" smtClean="0"/>
              <a:t>Mangiola</a:t>
            </a:r>
            <a:r>
              <a:rPr lang="en-US" sz="1600" dirty="0" smtClean="0"/>
              <a:t> F, et al. 2013. </a:t>
            </a:r>
            <a:r>
              <a:rPr lang="en-US" sz="2800" b="1" dirty="0" smtClean="0"/>
              <a:t>Recurrent use of the Emergency Department in patients with anxiety disorder</a:t>
            </a:r>
            <a:r>
              <a:rPr lang="en-US" sz="1600" dirty="0" smtClean="0"/>
              <a:t>. </a:t>
            </a:r>
            <a:r>
              <a:rPr lang="en-US" sz="1600" dirty="0" err="1" smtClean="0"/>
              <a:t>Eur</a:t>
            </a:r>
            <a:r>
              <a:rPr lang="en-US" sz="1600" dirty="0" smtClean="0"/>
              <a:t> Rev Med </a:t>
            </a:r>
            <a:r>
              <a:rPr lang="en-US" sz="1600" dirty="0" err="1" smtClean="0"/>
              <a:t>Pharmacol</a:t>
            </a:r>
            <a:r>
              <a:rPr lang="en-US" sz="1600" dirty="0" smtClean="0"/>
              <a:t> Sci. 17(</a:t>
            </a:r>
            <a:r>
              <a:rPr lang="en-US" sz="1600" dirty="0" err="1" smtClean="0"/>
              <a:t>Suppl</a:t>
            </a:r>
            <a:r>
              <a:rPr lang="en-US" sz="1600" dirty="0" smtClean="0"/>
              <a:t> 1): 100-106</a:t>
            </a:r>
            <a:endParaRPr lang="en-US" sz="1600" dirty="0"/>
          </a:p>
        </p:txBody>
      </p:sp>
      <p:pic>
        <p:nvPicPr>
          <p:cNvPr id="2050" name="Picture 2"/>
          <p:cNvPicPr>
            <a:picLocks noChangeAspect="1" noChangeArrowheads="1"/>
          </p:cNvPicPr>
          <p:nvPr/>
        </p:nvPicPr>
        <p:blipFill>
          <a:blip r:embed="rId2"/>
          <a:srcRect/>
          <a:stretch>
            <a:fillRect/>
          </a:stretch>
        </p:blipFill>
        <p:spPr bwMode="auto">
          <a:xfrm>
            <a:off x="228600" y="2895600"/>
            <a:ext cx="8686800" cy="2286000"/>
          </a:xfrm>
          <a:prstGeom prst="rect">
            <a:avLst/>
          </a:prstGeom>
          <a:noFill/>
          <a:ln w="9525">
            <a:noFill/>
            <a:miter lim="800000"/>
            <a:headEnd/>
            <a:tailEnd/>
          </a:ln>
          <a:effectLst/>
        </p:spPr>
      </p:pic>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US" sz="1600" dirty="0"/>
              <a:t>RESULTS: At </a:t>
            </a:r>
            <a:r>
              <a:rPr lang="en-US" sz="1600" dirty="0" err="1"/>
              <a:t>univariate</a:t>
            </a:r>
            <a:r>
              <a:rPr lang="en-US" sz="1600" dirty="0"/>
              <a:t> analysis cases and </a:t>
            </a:r>
            <a:r>
              <a:rPr lang="en-US" sz="1600" dirty="0" smtClean="0"/>
              <a:t>controls differed </a:t>
            </a:r>
            <a:r>
              <a:rPr lang="en-US" sz="1600" dirty="0"/>
              <a:t>for </a:t>
            </a:r>
            <a:r>
              <a:rPr lang="en-US" sz="1600" b="1" dirty="0"/>
              <a:t>male prevalence </a:t>
            </a:r>
            <a:r>
              <a:rPr lang="en-US" sz="1600" dirty="0"/>
              <a:t>(</a:t>
            </a:r>
            <a:r>
              <a:rPr lang="en-US" sz="1600" i="1" dirty="0"/>
              <a:t>p &lt; 0.01), </a:t>
            </a:r>
            <a:r>
              <a:rPr lang="en-US" sz="1600" i="1" dirty="0" smtClean="0"/>
              <a:t>neurological </a:t>
            </a:r>
            <a:r>
              <a:rPr lang="en-US" sz="1600" dirty="0" smtClean="0"/>
              <a:t>symptoms </a:t>
            </a:r>
            <a:r>
              <a:rPr lang="en-US" sz="1600" dirty="0"/>
              <a:t>at presentation (</a:t>
            </a:r>
            <a:r>
              <a:rPr lang="en-US" sz="1600" i="1" dirty="0"/>
              <a:t>p = 0.02) </a:t>
            </a:r>
            <a:r>
              <a:rPr lang="en-US" sz="1600" b="1" i="1" dirty="0" smtClean="0"/>
              <a:t>and</a:t>
            </a:r>
            <a:r>
              <a:rPr lang="en-US" sz="1600" i="1" dirty="0" smtClean="0"/>
              <a:t> </a:t>
            </a:r>
            <a:r>
              <a:rPr lang="en-US" sz="1600" b="1" dirty="0" smtClean="0"/>
              <a:t>history </a:t>
            </a:r>
            <a:r>
              <a:rPr lang="en-US" sz="1600" b="1" dirty="0"/>
              <a:t>of other psychiatry disorder </a:t>
            </a:r>
            <a:r>
              <a:rPr lang="en-US" sz="1600" dirty="0"/>
              <a:t>(</a:t>
            </a:r>
            <a:r>
              <a:rPr lang="en-US" sz="1600" i="1" dirty="0"/>
              <a:t>p &lt; 0.01</a:t>
            </a:r>
            <a:r>
              <a:rPr lang="en-US" sz="1600" i="1" dirty="0" smtClean="0"/>
              <a:t>). </a:t>
            </a:r>
            <a:r>
              <a:rPr lang="en-US" sz="1600" dirty="0" smtClean="0"/>
              <a:t>In </a:t>
            </a:r>
            <a:r>
              <a:rPr lang="en-US" sz="1600" b="1" dirty="0"/>
              <a:t>multivariate analysis independent </a:t>
            </a:r>
            <a:r>
              <a:rPr lang="en-US" sz="1600" b="1" dirty="0" smtClean="0"/>
              <a:t>predictors </a:t>
            </a:r>
            <a:r>
              <a:rPr lang="en-US" sz="1600" dirty="0" smtClean="0"/>
              <a:t>were </a:t>
            </a:r>
            <a:r>
              <a:rPr lang="en-US" sz="1600" dirty="0"/>
              <a:t>male gender, age under 40 year old, </a:t>
            </a:r>
            <a:r>
              <a:rPr lang="en-US" sz="1600" dirty="0" smtClean="0"/>
              <a:t>palpitations at </a:t>
            </a:r>
            <a:r>
              <a:rPr lang="en-US" sz="1600" dirty="0"/>
              <a:t>presentations, 1 or more cardiovascular </a:t>
            </a:r>
            <a:r>
              <a:rPr lang="en-US" sz="1600" dirty="0" smtClean="0"/>
              <a:t>risk factors </a:t>
            </a:r>
            <a:r>
              <a:rPr lang="en-US" sz="1600" dirty="0"/>
              <a:t>and previous other psychiatry conditions</a:t>
            </a:r>
            <a:r>
              <a:rPr lang="en-US" sz="1600" dirty="0" smtClean="0"/>
              <a:t>.</a:t>
            </a:r>
          </a:p>
          <a:p>
            <a:pPr marL="0" indent="0">
              <a:buNone/>
            </a:pPr>
            <a:endParaRPr lang="en-US" sz="1600" dirty="0" smtClean="0"/>
          </a:p>
          <a:p>
            <a:pPr marL="0" indent="0">
              <a:buNone/>
            </a:pPr>
            <a:endParaRPr lang="en-US" sz="1600" dirty="0"/>
          </a:p>
          <a:p>
            <a:pPr marL="0" indent="0">
              <a:buNone/>
            </a:pPr>
            <a:endParaRPr lang="en-US" sz="1600" dirty="0" smtClean="0"/>
          </a:p>
          <a:p>
            <a:pPr marL="0" indent="0">
              <a:buNone/>
            </a:pPr>
            <a:endParaRPr lang="en-US" sz="1600" dirty="0"/>
          </a:p>
          <a:p>
            <a:pPr marL="0" indent="0">
              <a:buNone/>
            </a:pPr>
            <a:endParaRPr lang="en-US" sz="1600" dirty="0" smtClean="0"/>
          </a:p>
          <a:p>
            <a:pPr marL="0" indent="0">
              <a:buNone/>
            </a:pPr>
            <a:endParaRPr lang="en-US" sz="1600" dirty="0"/>
          </a:p>
          <a:p>
            <a:pPr marL="0" indent="0">
              <a:buNone/>
            </a:pPr>
            <a:endParaRPr lang="en-US" sz="1600" dirty="0" smtClean="0"/>
          </a:p>
          <a:p>
            <a:pPr marL="0" indent="0">
              <a:buNone/>
            </a:pPr>
            <a:endParaRPr lang="en-US" sz="1600" dirty="0"/>
          </a:p>
          <a:p>
            <a:pPr marL="0" indent="0">
              <a:buNone/>
            </a:pPr>
            <a:r>
              <a:rPr lang="en-US" sz="1600" dirty="0" smtClean="0"/>
              <a:t>CONCLUSIONS</a:t>
            </a:r>
            <a:r>
              <a:rPr lang="en-US" sz="1600" dirty="0"/>
              <a:t>: Male under 40 years old with </a:t>
            </a:r>
            <a:r>
              <a:rPr lang="en-US" sz="1600" dirty="0" smtClean="0"/>
              <a:t>palpitations or </a:t>
            </a:r>
            <a:r>
              <a:rPr lang="en-US" sz="1600" dirty="0"/>
              <a:t>cardiovascular risk and other </a:t>
            </a:r>
            <a:r>
              <a:rPr lang="en-US" sz="1600" dirty="0" smtClean="0"/>
              <a:t>psychiatric diseases</a:t>
            </a:r>
            <a:r>
              <a:rPr lang="en-US" sz="1600" dirty="0"/>
              <a:t>, have a higher recurrence of panic </a:t>
            </a:r>
            <a:r>
              <a:rPr lang="en-US" sz="1600" dirty="0" smtClean="0"/>
              <a:t>attacks. </a:t>
            </a:r>
            <a:r>
              <a:rPr lang="en-US" sz="1600" b="1" dirty="0" smtClean="0"/>
              <a:t>General </a:t>
            </a:r>
            <a:r>
              <a:rPr lang="en-US" sz="1600" b="1" dirty="0"/>
              <a:t>psychiatric evaluation and </a:t>
            </a:r>
            <a:r>
              <a:rPr lang="en-US" sz="1600" b="1" dirty="0" smtClean="0"/>
              <a:t>treatment with </a:t>
            </a:r>
            <a:r>
              <a:rPr lang="en-US" sz="1600" b="1" dirty="0"/>
              <a:t>benzodiazepine in ED is not useful to </a:t>
            </a:r>
            <a:r>
              <a:rPr lang="en-US" sz="1600" b="1" dirty="0" smtClean="0"/>
              <a:t>prevent recurrences</a:t>
            </a:r>
            <a:r>
              <a:rPr lang="en-US" sz="1600" dirty="0"/>
              <a:t>. </a:t>
            </a:r>
            <a:r>
              <a:rPr lang="en-US" sz="1600" b="1" dirty="0"/>
              <a:t>Identifying </a:t>
            </a:r>
            <a:r>
              <a:rPr lang="en-US" sz="1600" dirty="0"/>
              <a:t>those patients at high </a:t>
            </a:r>
            <a:r>
              <a:rPr lang="en-US" sz="1600" dirty="0" smtClean="0"/>
              <a:t>risk of </a:t>
            </a:r>
            <a:r>
              <a:rPr lang="en-US" sz="1600" dirty="0"/>
              <a:t>panic attack and ED visit recurrence might </a:t>
            </a:r>
            <a:r>
              <a:rPr lang="en-US" sz="1600" dirty="0" smtClean="0"/>
              <a:t>be useful </a:t>
            </a:r>
            <a:r>
              <a:rPr lang="en-US" sz="1600" b="1" dirty="0"/>
              <a:t>to establish ad-hoc interventions</a:t>
            </a:r>
            <a:r>
              <a:rPr lang="en-US" sz="1600" dirty="0"/>
              <a:t>, </a:t>
            </a:r>
            <a:r>
              <a:rPr lang="en-US" sz="1600" b="1" dirty="0" smtClean="0"/>
              <a:t>improve patients</a:t>
            </a:r>
            <a:r>
              <a:rPr lang="en-US" sz="1600" b="1" dirty="0"/>
              <a:t>’ morbidity </a:t>
            </a:r>
            <a:r>
              <a:rPr lang="en-US" sz="1600" dirty="0"/>
              <a:t>and </a:t>
            </a:r>
            <a:r>
              <a:rPr lang="en-US" sz="1600" b="1" dirty="0"/>
              <a:t>save precious resources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1400" dirty="0" err="1" smtClean="0"/>
              <a:t>Foldes-Busque</a:t>
            </a:r>
            <a:r>
              <a:rPr lang="en-US" sz="1400" dirty="0" smtClean="0"/>
              <a:t> G, Denis I, </a:t>
            </a:r>
            <a:r>
              <a:rPr lang="en-US" sz="1400" dirty="0" err="1" smtClean="0"/>
              <a:t>Poitras</a:t>
            </a:r>
            <a:r>
              <a:rPr lang="en-US" sz="1400" dirty="0" smtClean="0"/>
              <a:t> J, et al. </a:t>
            </a:r>
            <a:r>
              <a:rPr lang="en-US" sz="2000" b="1" dirty="0" smtClean="0"/>
              <a:t>A prospective cohort study to refine and validate the Panic Screening Score for identifying panic attacks associated with unexplained chest pain in the emergency department</a:t>
            </a:r>
            <a:r>
              <a:rPr lang="en-US" sz="1400" dirty="0" smtClean="0"/>
              <a:t>. BMJ Open 2013;3:e003877. doi:10.1136/bmjopen-2013-003877</a:t>
            </a:r>
            <a:endParaRPr lang="en-US" sz="1400"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a:t>Methods and analysis: The goals of </a:t>
            </a:r>
            <a:r>
              <a:rPr lang="en-US" dirty="0" smtClean="0"/>
              <a:t>this prospective cohort </a:t>
            </a:r>
            <a:r>
              <a:rPr lang="en-US" dirty="0"/>
              <a:t>study were to </a:t>
            </a:r>
            <a:r>
              <a:rPr lang="en-US" b="1" dirty="0"/>
              <a:t>(1) refine the PSS</a:t>
            </a:r>
            <a:r>
              <a:rPr lang="en-US" b="1" dirty="0" smtClean="0"/>
              <a:t>; (</a:t>
            </a:r>
            <a:r>
              <a:rPr lang="en-US" b="1" dirty="0"/>
              <a:t>2) validate the revised version of the PSS; (</a:t>
            </a:r>
            <a:r>
              <a:rPr lang="en-US" b="1" dirty="0" smtClean="0"/>
              <a:t>3) measure </a:t>
            </a:r>
            <a:r>
              <a:rPr lang="en-US" b="1" dirty="0"/>
              <a:t>the reliability of the revised version of </a:t>
            </a:r>
            <a:r>
              <a:rPr lang="en-US" b="1" dirty="0" smtClean="0"/>
              <a:t>the PSS </a:t>
            </a:r>
            <a:r>
              <a:rPr lang="en-US" b="1" dirty="0"/>
              <a:t>and (4) assess the acceptability of the </a:t>
            </a:r>
            <a:r>
              <a:rPr lang="en-US" b="1" dirty="0" smtClean="0"/>
              <a:t>instrument among </a:t>
            </a:r>
            <a:r>
              <a:rPr lang="en-US" b="1" dirty="0"/>
              <a:t>emergency physicians</a:t>
            </a:r>
            <a:r>
              <a:rPr lang="en-US" dirty="0"/>
              <a:t>. Eligible and </a:t>
            </a:r>
            <a:r>
              <a:rPr lang="en-US" dirty="0" smtClean="0"/>
              <a:t>consenting patients </a:t>
            </a:r>
            <a:r>
              <a:rPr lang="en-US" dirty="0"/>
              <a:t>will be administered the PSS in a </a:t>
            </a:r>
            <a:r>
              <a:rPr lang="en-US" dirty="0" smtClean="0"/>
              <a:t>large emergency </a:t>
            </a:r>
            <a:r>
              <a:rPr lang="en-US" dirty="0"/>
              <a:t>department. Patients will be contacted </a:t>
            </a:r>
            <a:r>
              <a:rPr lang="en-US" dirty="0" smtClean="0"/>
              <a:t>by phone </a:t>
            </a:r>
            <a:r>
              <a:rPr lang="en-US" dirty="0"/>
              <a:t>for administration of the criterion standard </a:t>
            </a:r>
            <a:r>
              <a:rPr lang="en-US" dirty="0" smtClean="0"/>
              <a:t>for panic </a:t>
            </a:r>
            <a:r>
              <a:rPr lang="en-US" dirty="0"/>
              <a:t>attacks as well as by a </a:t>
            </a:r>
            <a:r>
              <a:rPr lang="en-US" dirty="0" err="1"/>
              <a:t>standardised</a:t>
            </a:r>
            <a:r>
              <a:rPr lang="en-US" dirty="0"/>
              <a:t> interview </a:t>
            </a:r>
            <a:r>
              <a:rPr lang="en-US" dirty="0" smtClean="0"/>
              <a:t>to collect </a:t>
            </a:r>
            <a:r>
              <a:rPr lang="en-US" dirty="0"/>
              <a:t>information for other predictors of </a:t>
            </a:r>
            <a:r>
              <a:rPr lang="en-US" dirty="0" smtClean="0"/>
              <a:t>panic attacks</a:t>
            </a:r>
            <a:r>
              <a:rPr lang="en-US" dirty="0"/>
              <a:t>. </a:t>
            </a:r>
            <a:r>
              <a:rPr lang="en-US" b="1" dirty="0"/>
              <a:t>Multivariate analysis will be used to refine </a:t>
            </a:r>
            <a:r>
              <a:rPr lang="en-US" b="1" dirty="0" smtClean="0"/>
              <a:t>the PSS</a:t>
            </a:r>
            <a:r>
              <a:rPr lang="en-US" dirty="0"/>
              <a:t>. The new version will be prospectively </a:t>
            </a:r>
            <a:r>
              <a:rPr lang="en-US" b="1" dirty="0"/>
              <a:t>validated</a:t>
            </a:r>
            <a:r>
              <a:rPr lang="en-US" dirty="0"/>
              <a:t> </a:t>
            </a:r>
            <a:r>
              <a:rPr lang="en-US" dirty="0" smtClean="0"/>
              <a:t>in an </a:t>
            </a:r>
            <a:r>
              <a:rPr lang="en-US" dirty="0"/>
              <a:t>independent sample and inter-rater agreement </a:t>
            </a:r>
            <a:r>
              <a:rPr lang="en-US" dirty="0" smtClean="0"/>
              <a:t>will be </a:t>
            </a:r>
            <a:r>
              <a:rPr lang="en-US" dirty="0"/>
              <a:t>assessed in 10% of cases. The </a:t>
            </a:r>
            <a:r>
              <a:rPr lang="en-US" dirty="0" smtClean="0"/>
              <a:t>screening instrument </a:t>
            </a:r>
            <a:r>
              <a:rPr lang="en-US" b="1" dirty="0"/>
              <a:t>acceptability</a:t>
            </a:r>
            <a:r>
              <a:rPr lang="en-US" dirty="0"/>
              <a:t> will be assessed with </a:t>
            </a:r>
            <a:r>
              <a:rPr lang="en-US" dirty="0" smtClean="0"/>
              <a:t>the Ottawa </a:t>
            </a:r>
            <a:r>
              <a:rPr lang="en-US" dirty="0"/>
              <a:t>Acceptability of Decision Rules Instrument.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Panic Screening Score (PSS) questionnaire</a:t>
            </a:r>
          </a:p>
        </p:txBody>
      </p:sp>
      <p:pic>
        <p:nvPicPr>
          <p:cNvPr id="3076" name="Picture 4"/>
          <p:cNvPicPr>
            <a:picLocks noGrp="1" noChangeAspect="1" noChangeArrowheads="1"/>
          </p:cNvPicPr>
          <p:nvPr>
            <p:ph idx="1"/>
          </p:nvPr>
        </p:nvPicPr>
        <p:blipFill>
          <a:blip r:embed="rId2" cstate="print"/>
          <a:srcRect/>
          <a:stretch>
            <a:fillRect/>
          </a:stretch>
        </p:blipFill>
        <p:spPr bwMode="auto">
          <a:xfrm>
            <a:off x="1919759" y="1600200"/>
            <a:ext cx="5304481"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Emergency Psychiatry</a:t>
            </a:r>
            <a:br>
              <a:rPr lang="en-US" dirty="0" smtClean="0"/>
            </a:br>
            <a:r>
              <a:rPr lang="en-US" dirty="0" smtClean="0"/>
              <a:t>Why So Special?</a:t>
            </a:r>
            <a:endParaRPr lang="en-US" dirty="0"/>
          </a:p>
        </p:txBody>
      </p:sp>
      <p:sp>
        <p:nvSpPr>
          <p:cNvPr id="3" name="Content Placeholder 2"/>
          <p:cNvSpPr>
            <a:spLocks noGrp="1"/>
          </p:cNvSpPr>
          <p:nvPr>
            <p:ph idx="1"/>
          </p:nvPr>
        </p:nvSpPr>
        <p:spPr/>
        <p:txBody>
          <a:bodyPr/>
          <a:lstStyle/>
          <a:p>
            <a:r>
              <a:rPr lang="en-US" dirty="0" smtClean="0"/>
              <a:t>Emergency in Psychiatry has a unique property, that is the danger spreads outward from the patient</a:t>
            </a:r>
          </a:p>
          <a:p>
            <a:r>
              <a:rPr lang="en-US" dirty="0" smtClean="0"/>
              <a:t>Patients and situations are interrelating</a:t>
            </a:r>
          </a:p>
          <a:p>
            <a:r>
              <a:rPr lang="en-US" dirty="0" smtClean="0"/>
              <a:t>Number is rising: incidence of violence, appreciation of the role of medical disease, epidemic of substance abuse</a:t>
            </a:r>
          </a:p>
          <a:p>
            <a:r>
              <a:rPr lang="en-US" dirty="0" smtClean="0"/>
              <a:t>And going on: abuse, violence, social issues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1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1400" dirty="0" err="1" smtClean="0"/>
              <a:t>Foldes-Busque</a:t>
            </a:r>
            <a:r>
              <a:rPr lang="en-US" sz="1400" dirty="0" smtClean="0"/>
              <a:t> G, Denis I, </a:t>
            </a:r>
            <a:r>
              <a:rPr lang="en-US" sz="1400" dirty="0" err="1" smtClean="0"/>
              <a:t>Poitras</a:t>
            </a:r>
            <a:r>
              <a:rPr lang="en-US" sz="1400" dirty="0" smtClean="0"/>
              <a:t> J, et al. </a:t>
            </a:r>
            <a:r>
              <a:rPr lang="en-US" sz="2000" b="1" dirty="0" smtClean="0"/>
              <a:t>A prospective cohort study to refine and validate the Panic Screening Score for identifying panic attacks associated with unexplained chest pain in the emergency department</a:t>
            </a:r>
            <a:r>
              <a:rPr lang="en-US" sz="1400" dirty="0" smtClean="0"/>
              <a:t>. BMJ Open 2013;3:e003877. doi:10.1136/bmjopen-2013-003877</a:t>
            </a:r>
            <a:endParaRPr lang="en-US" sz="2000" dirty="0"/>
          </a:p>
        </p:txBody>
      </p:sp>
      <p:pic>
        <p:nvPicPr>
          <p:cNvPr id="4" name="Content Placeholder 3"/>
          <p:cNvPicPr>
            <a:picLocks noGrp="1" noChangeAspect="1" noChangeArrowheads="1"/>
          </p:cNvPicPr>
          <p:nvPr>
            <p:ph idx="1"/>
          </p:nvPr>
        </p:nvPicPr>
        <p:blipFill>
          <a:blip r:embed="rId2"/>
          <a:srcRect/>
          <a:stretch>
            <a:fillRect/>
          </a:stretch>
        </p:blipFill>
        <p:spPr bwMode="auto">
          <a:xfrm>
            <a:off x="186004" y="2450846"/>
            <a:ext cx="8771992" cy="23497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190500" y="604838"/>
            <a:ext cx="8763000" cy="5648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206550" y="1371601"/>
            <a:ext cx="8730900" cy="4114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155303" y="304800"/>
            <a:ext cx="8833396" cy="6248400"/>
          </a:xfrm>
          <a:prstGeom prst="rect">
            <a:avLst/>
          </a:prstGeom>
          <a:noFill/>
          <a:ln w="9525">
            <a:noFill/>
            <a:miter lim="800000"/>
            <a:headEnd/>
            <a:tailEnd/>
          </a:ln>
          <a:effectLst/>
        </p:spPr>
      </p:pic>
      <p:sp>
        <p:nvSpPr>
          <p:cNvPr id="3" name="Rectangle 2"/>
          <p:cNvSpPr/>
          <p:nvPr/>
        </p:nvSpPr>
        <p:spPr>
          <a:xfrm>
            <a:off x="0" y="4800600"/>
            <a:ext cx="9144000" cy="2057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4" name="Rectangle 3"/>
          <p:cNvSpPr/>
          <p:nvPr/>
        </p:nvSpPr>
        <p:spPr>
          <a:xfrm>
            <a:off x="0" y="838200"/>
            <a:ext cx="9144000" cy="55626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0" nodeType="clickEffect">
                                  <p:stCondLst>
                                    <p:cond delay="0"/>
                                  </p:stCondLst>
                                  <p:childTnLst>
                                    <p:animEffect transition="out" filter="blinds(horizontal)">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animBg="1"/>
      <p:bldP spid="4" grpId="0" uiExpan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Dissociative (Conversion) Disorder [ICD-10]</a:t>
            </a:r>
            <a:endParaRPr lang="en-US" dirty="0"/>
          </a:p>
        </p:txBody>
      </p:sp>
      <p:sp>
        <p:nvSpPr>
          <p:cNvPr id="3" name="Content Placeholder 2"/>
          <p:cNvSpPr>
            <a:spLocks noGrp="1"/>
          </p:cNvSpPr>
          <p:nvPr>
            <p:ph idx="1"/>
          </p:nvPr>
        </p:nvSpPr>
        <p:spPr/>
        <p:txBody>
          <a:bodyPr/>
          <a:lstStyle/>
          <a:p>
            <a:r>
              <a:rPr lang="en-US" dirty="0" smtClean="0"/>
              <a:t>A partial or complete loss of the normal integration between memories of the past, awareness of identity and immediate sensations, and control of bodily movements</a:t>
            </a:r>
          </a:p>
          <a:p>
            <a:r>
              <a:rPr lang="en-US" dirty="0" smtClean="0"/>
              <a:t>Includes: Diss. amnesia, Diss. fugue, Diss. stupor, Trance and possession dis., Diss. Dis. of movement and sensation, mixed, other (inc. Multiple Personality Disorder), unspecified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Management</a:t>
            </a:r>
            <a:endParaRPr lang="en-US" dirty="0"/>
          </a:p>
        </p:txBody>
      </p:sp>
      <p:sp>
        <p:nvSpPr>
          <p:cNvPr id="3" name="Content Placeholder 2"/>
          <p:cNvSpPr>
            <a:spLocks noGrp="1"/>
          </p:cNvSpPr>
          <p:nvPr>
            <p:ph idx="1"/>
          </p:nvPr>
        </p:nvSpPr>
        <p:spPr/>
        <p:txBody>
          <a:bodyPr/>
          <a:lstStyle/>
          <a:p>
            <a:r>
              <a:rPr lang="en-US" dirty="0" smtClean="0"/>
              <a:t>Cognitive therapy, hypnosis, group psychotherapy</a:t>
            </a:r>
          </a:p>
          <a:p>
            <a:r>
              <a:rPr lang="en-US" dirty="0" smtClean="0"/>
              <a:t>Somatic therapy: to facilitate interviews</a:t>
            </a:r>
          </a:p>
          <a:p>
            <a:r>
              <a:rPr lang="en-US" dirty="0" err="1" smtClean="0"/>
              <a:t>Comorbidity</a:t>
            </a:r>
            <a:r>
              <a:rPr lang="en-US" dirty="0" smtClean="0"/>
              <a:t> when present</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Malingering and Factitious</a:t>
            </a:r>
            <a:endParaRPr lang="en-US" dirty="0"/>
          </a:p>
        </p:txBody>
      </p:sp>
      <p:sp>
        <p:nvSpPr>
          <p:cNvPr id="3" name="Content Placeholder 2"/>
          <p:cNvSpPr>
            <a:spLocks noGrp="1"/>
          </p:cNvSpPr>
          <p:nvPr>
            <p:ph idx="1"/>
          </p:nvPr>
        </p:nvSpPr>
        <p:spPr/>
        <p:txBody>
          <a:bodyPr>
            <a:normAutofit/>
          </a:bodyPr>
          <a:lstStyle/>
          <a:p>
            <a:r>
              <a:rPr lang="en-US" dirty="0" smtClean="0"/>
              <a:t>“The True False Emergency”</a:t>
            </a:r>
          </a:p>
          <a:p>
            <a:r>
              <a:rPr lang="en-US" dirty="0" smtClean="0"/>
              <a:t>Factitious is coded as psychiatric diagnosis (F68.1 in ICD 10; 300.19 in DSM 5), but malingering is not (Z76.5 in ICD 10, V65.2 in DSM 5 in “Other Conditions That May Be a Focus of Clinical Attention”)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A1C16FF2.png"/>
          <p:cNvPicPr>
            <a:picLocks noChangeAspect="1"/>
          </p:cNvPicPr>
          <p:nvPr/>
        </p:nvPicPr>
        <p:blipFill>
          <a:blip r:embed="rId2"/>
          <a:stretch>
            <a:fillRect/>
          </a:stretch>
        </p:blipFill>
        <p:spPr>
          <a:xfrm>
            <a:off x="533400" y="1828800"/>
            <a:ext cx="8135230" cy="4572000"/>
          </a:xfrm>
          <a:prstGeom prst="rect">
            <a:avLst/>
          </a:prstGeom>
        </p:spPr>
      </p:pic>
      <p:sp>
        <p:nvSpPr>
          <p:cNvPr id="6" name="Title 5"/>
          <p:cNvSpPr>
            <a:spLocks noGrp="1"/>
          </p:cNvSpPr>
          <p:nvPr>
            <p:ph type="title"/>
          </p:nvPr>
        </p:nvSpPr>
        <p:spPr/>
        <p:txBody>
          <a:bodyPr/>
          <a:lstStyle/>
          <a:p>
            <a:r>
              <a:rPr lang="en-US" dirty="0" smtClean="0"/>
              <a:t>The Differences?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Malingering Defined</a:t>
            </a:r>
            <a:endParaRPr lang="en-US" dirty="0"/>
          </a:p>
        </p:txBody>
      </p:sp>
      <p:sp>
        <p:nvSpPr>
          <p:cNvPr id="3" name="Content Placeholder 2"/>
          <p:cNvSpPr>
            <a:spLocks noGrp="1"/>
          </p:cNvSpPr>
          <p:nvPr>
            <p:ph idx="1"/>
          </p:nvPr>
        </p:nvSpPr>
        <p:spPr/>
        <p:txBody>
          <a:bodyPr/>
          <a:lstStyle/>
          <a:p>
            <a:r>
              <a:rPr lang="en-US" dirty="0" smtClean="0"/>
              <a:t>Intentional production of false or grossly exaggerated physical or psychological symptoms, motivated by external incentives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Suspect Malingering if</a:t>
            </a:r>
            <a:endParaRPr lang="en-US" dirty="0"/>
          </a:p>
        </p:txBody>
      </p:sp>
      <p:sp>
        <p:nvSpPr>
          <p:cNvPr id="3" name="Content Placeholder 2"/>
          <p:cNvSpPr>
            <a:spLocks noGrp="1"/>
          </p:cNvSpPr>
          <p:nvPr>
            <p:ph idx="1"/>
          </p:nvPr>
        </p:nvSpPr>
        <p:spPr/>
        <p:txBody>
          <a:bodyPr>
            <a:normAutofit fontScale="85000" lnSpcReduction="10000"/>
          </a:bodyPr>
          <a:lstStyle/>
          <a:p>
            <a:pPr marL="514350" indent="-514350">
              <a:buFont typeface="+mj-lt"/>
              <a:buAutoNum type="arabicPeriod"/>
            </a:pPr>
            <a:r>
              <a:rPr lang="en-US" dirty="0" err="1" smtClean="0"/>
              <a:t>Medicolegal</a:t>
            </a:r>
            <a:r>
              <a:rPr lang="en-US" dirty="0" smtClean="0"/>
              <a:t> </a:t>
            </a:r>
            <a:r>
              <a:rPr lang="en-US" dirty="0"/>
              <a:t>context of presentation (e.g., the individual is referred by an attorney </a:t>
            </a:r>
            <a:r>
              <a:rPr lang="en-US" dirty="0" smtClean="0"/>
              <a:t>to the </a:t>
            </a:r>
            <a:r>
              <a:rPr lang="en-US" dirty="0"/>
              <a:t>clinician for examination, or the individual self-refers while litigation or </a:t>
            </a:r>
            <a:r>
              <a:rPr lang="en-US" dirty="0" smtClean="0"/>
              <a:t>criminal charges </a:t>
            </a:r>
            <a:r>
              <a:rPr lang="en-US" dirty="0"/>
              <a:t>are pending).</a:t>
            </a:r>
          </a:p>
          <a:p>
            <a:pPr marL="514350" indent="-514350">
              <a:buFont typeface="+mj-lt"/>
              <a:buAutoNum type="arabicPeriod"/>
            </a:pPr>
            <a:r>
              <a:rPr lang="en-US" dirty="0" smtClean="0"/>
              <a:t>Marked </a:t>
            </a:r>
            <a:r>
              <a:rPr lang="en-US" dirty="0"/>
              <a:t>discrepancy between the individual's claimed stress or disability and the </a:t>
            </a:r>
            <a:r>
              <a:rPr lang="en-US" dirty="0" smtClean="0"/>
              <a:t>objective findings </a:t>
            </a:r>
            <a:r>
              <a:rPr lang="en-US" dirty="0"/>
              <a:t>and observations.</a:t>
            </a:r>
          </a:p>
          <a:p>
            <a:pPr marL="514350" indent="-514350">
              <a:buFont typeface="+mj-lt"/>
              <a:buAutoNum type="arabicPeriod"/>
            </a:pPr>
            <a:r>
              <a:rPr lang="en-US" dirty="0" smtClean="0"/>
              <a:t>Lack </a:t>
            </a:r>
            <a:r>
              <a:rPr lang="en-US" dirty="0"/>
              <a:t>of cooperation during the diagnostic evaluation and in complying with the </a:t>
            </a:r>
            <a:r>
              <a:rPr lang="en-US" dirty="0" smtClean="0"/>
              <a:t>prescribed treatment </a:t>
            </a:r>
            <a:r>
              <a:rPr lang="en-US" dirty="0"/>
              <a:t>regimen.</a:t>
            </a:r>
          </a:p>
          <a:p>
            <a:pPr marL="514350" indent="-514350">
              <a:buFont typeface="+mj-lt"/>
              <a:buAutoNum type="arabicPeriod"/>
            </a:pPr>
            <a:r>
              <a:rPr lang="en-US" dirty="0" smtClean="0"/>
              <a:t>The </a:t>
            </a:r>
            <a:r>
              <a:rPr lang="en-US" dirty="0"/>
              <a:t>presence of antisocial personality disorder.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and Specialized ER</a:t>
            </a:r>
            <a:endParaRPr lang="en-US" dirty="0"/>
          </a:p>
        </p:txBody>
      </p:sp>
      <p:sp>
        <p:nvSpPr>
          <p:cNvPr id="3" name="Content Placeholder 2"/>
          <p:cNvSpPr>
            <a:spLocks noGrp="1"/>
          </p:cNvSpPr>
          <p:nvPr>
            <p:ph idx="1"/>
          </p:nvPr>
        </p:nvSpPr>
        <p:spPr/>
        <p:txBody>
          <a:bodyPr>
            <a:normAutofit/>
          </a:bodyPr>
          <a:lstStyle/>
          <a:p>
            <a:r>
              <a:rPr lang="en-US" dirty="0" smtClean="0"/>
              <a:t>Assessor and Evaluation Conductor</a:t>
            </a:r>
          </a:p>
          <a:p>
            <a:r>
              <a:rPr lang="en-US" dirty="0" smtClean="0"/>
              <a:t>Waiting and Evaluation Room</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Malingering and Emergency Facilities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May be the only resource with easy access</a:t>
            </a:r>
          </a:p>
          <a:p>
            <a:r>
              <a:rPr lang="en-US" dirty="0" smtClean="0"/>
              <a:t>Careful diagnostic assessment of emergent, urgent, and longer-term needs is critical</a:t>
            </a:r>
          </a:p>
          <a:p>
            <a:r>
              <a:rPr lang="en-US" dirty="0" smtClean="0"/>
              <a:t>The assistance of social services, particularly if immediate shelter is needed, can be an important resource</a:t>
            </a:r>
          </a:p>
          <a:p>
            <a:r>
              <a:rPr lang="en-US" dirty="0" smtClean="0"/>
              <a:t>Whether or not malingering, in addition to other problems, is believed to be present, clinical judgment must dictate the appropriate disposition of these cases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Clinical Presentations</a:t>
            </a:r>
            <a:endParaRPr lang="en-US" dirty="0"/>
          </a:p>
        </p:txBody>
      </p:sp>
      <p:sp>
        <p:nvSpPr>
          <p:cNvPr id="3" name="Content Placeholder 2"/>
          <p:cNvSpPr>
            <a:spLocks noGrp="1"/>
          </p:cNvSpPr>
          <p:nvPr>
            <p:ph idx="1"/>
          </p:nvPr>
        </p:nvSpPr>
        <p:spPr/>
        <p:txBody>
          <a:bodyPr>
            <a:normAutofit fontScale="92500"/>
          </a:bodyPr>
          <a:lstStyle/>
          <a:p>
            <a:r>
              <a:rPr lang="en-US" dirty="0" smtClean="0"/>
              <a:t>Physical: Pain and incapacity due to injury or chronic medical condition; </a:t>
            </a:r>
            <a:r>
              <a:rPr lang="en-US" dirty="0" err="1" smtClean="0"/>
              <a:t>Pseudoseizures</a:t>
            </a:r>
            <a:r>
              <a:rPr lang="en-US" dirty="0" smtClean="0"/>
              <a:t> </a:t>
            </a:r>
          </a:p>
          <a:p>
            <a:r>
              <a:rPr lang="en-US" dirty="0" smtClean="0"/>
              <a:t>Psychological: Posttraumatic stress disorder; Depression; Amnesia; Psychosis; Intellectual disabilities, mental retardation, borderline intellectual functioning, dementia, Miscellaneous disorders: Attention-deficit/hyperactivity disorder </a:t>
            </a:r>
          </a:p>
          <a:p>
            <a:r>
              <a:rPr lang="en-US" dirty="0" err="1" smtClean="0"/>
              <a:t>Neurocognitive</a:t>
            </a:r>
            <a:r>
              <a:rPr lang="en-US" dirty="0" smtClean="0"/>
              <a:t> Presentations </a:t>
            </a:r>
          </a:p>
          <a:p>
            <a:r>
              <a:rPr lang="en-US" dirty="0" err="1" smtClean="0"/>
              <a:t>Ganser’s</a:t>
            </a:r>
            <a:r>
              <a:rPr lang="en-US" dirty="0" smtClean="0"/>
              <a:t> Syndrome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Degrees of Certainty</a:t>
            </a:r>
            <a:br>
              <a:rPr lang="en-US" dirty="0" smtClean="0"/>
            </a:br>
            <a:r>
              <a:rPr lang="en-US" dirty="0" smtClean="0"/>
              <a:t>for Coding Malingering</a:t>
            </a:r>
            <a:endParaRPr lang="en-US" dirty="0"/>
          </a:p>
        </p:txBody>
      </p:sp>
      <p:sp>
        <p:nvSpPr>
          <p:cNvPr id="3" name="Content Placeholder 2"/>
          <p:cNvSpPr>
            <a:spLocks noGrp="1"/>
          </p:cNvSpPr>
          <p:nvPr>
            <p:ph idx="1"/>
          </p:nvPr>
        </p:nvSpPr>
        <p:spPr/>
        <p:txBody>
          <a:bodyPr>
            <a:normAutofit fontScale="85000" lnSpcReduction="10000"/>
          </a:bodyPr>
          <a:lstStyle/>
          <a:p>
            <a:r>
              <a:rPr lang="en-US" i="1" dirty="0" smtClean="0"/>
              <a:t>Indeterminate</a:t>
            </a:r>
            <a:r>
              <a:rPr lang="en-US" dirty="0" smtClean="0"/>
              <a:t>: Findings suggest the possible presence of malingering according to DSM-IV-TR guidelines but are too ambiguous, insufficient, and unsupported by collateral evidence. </a:t>
            </a:r>
          </a:p>
          <a:p>
            <a:r>
              <a:rPr lang="en-US" i="1" dirty="0" smtClean="0"/>
              <a:t>Strongly suspected</a:t>
            </a:r>
            <a:r>
              <a:rPr lang="en-US" dirty="0" smtClean="0"/>
              <a:t>: Findings are consistent with basic DSM-IV-TR guidelines but lack typically associated features and contexts; collateral support is equivocal. </a:t>
            </a:r>
          </a:p>
          <a:p>
            <a:r>
              <a:rPr lang="en-US" i="1" dirty="0" smtClean="0"/>
              <a:t>Provisional</a:t>
            </a:r>
            <a:r>
              <a:rPr lang="en-US" dirty="0" smtClean="0"/>
              <a:t>: Findings are consistent with basic DSM-IV-TR guidelines although incomplete or of too brief a duration, yet a strong presumption exists that more complete indicators will be found over time.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Degrees of Certainty</a:t>
            </a:r>
            <a:br>
              <a:rPr lang="en-US" dirty="0" smtClean="0"/>
            </a:br>
            <a:r>
              <a:rPr lang="en-US" dirty="0" smtClean="0"/>
              <a:t>for Coding Malingering</a:t>
            </a:r>
            <a:endParaRPr lang="en-US" dirty="0"/>
          </a:p>
        </p:txBody>
      </p:sp>
      <p:sp>
        <p:nvSpPr>
          <p:cNvPr id="3" name="Content Placeholder 2"/>
          <p:cNvSpPr>
            <a:spLocks noGrp="1"/>
          </p:cNvSpPr>
          <p:nvPr>
            <p:ph idx="1"/>
          </p:nvPr>
        </p:nvSpPr>
        <p:spPr/>
        <p:txBody>
          <a:bodyPr>
            <a:normAutofit fontScale="92500"/>
          </a:bodyPr>
          <a:lstStyle/>
          <a:p>
            <a:r>
              <a:rPr lang="en-US" i="1" dirty="0" smtClean="0"/>
              <a:t>Probable</a:t>
            </a:r>
            <a:r>
              <a:rPr lang="en-US" dirty="0" smtClean="0"/>
              <a:t>: Findings are consistent with basic DSM-IV-TR guidelines, associated features and contexts are present, but there is a lack strong of confirmation from collateral sources, especially psychological testing. </a:t>
            </a:r>
          </a:p>
          <a:p>
            <a:r>
              <a:rPr lang="en-US" i="1" dirty="0" smtClean="0"/>
              <a:t>Present</a:t>
            </a:r>
            <a:r>
              <a:rPr lang="en-US" dirty="0" smtClean="0"/>
              <a:t>: Findings are consistent with basic DSM-IV-TR guidelines, associated features and contexts, and are supported by a preponderance of evidence from most collateral sources.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Do?</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nonthreatening approach of concerned neutrality and the avoidance of any abrupt confrontation or accusations of lying</a:t>
            </a:r>
          </a:p>
          <a:p>
            <a:r>
              <a:rPr lang="en-US" dirty="0" smtClean="0"/>
              <a:t>Clear recognition of issues of </a:t>
            </a:r>
            <a:r>
              <a:rPr lang="en-US" dirty="0" err="1" smtClean="0"/>
              <a:t>countertransference</a:t>
            </a:r>
            <a:r>
              <a:rPr lang="en-US" dirty="0" smtClean="0"/>
              <a:t> reactions and awareness of the possible subtle effect of projective identification</a:t>
            </a:r>
          </a:p>
          <a:p>
            <a:r>
              <a:rPr lang="en-US" dirty="0" smtClean="0"/>
              <a:t>The clinician might discuss that all findings indicate that no medical basis for the patient's symptoms can be found, and hence no medical or psychiatric diagnoses can be established</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Do?</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Suggesting that the patient's history appears incomplete or that something very important has been left out may offer the patient a last opportunity to reveal the illness deception or, perhaps, devise an explanation to save face</a:t>
            </a:r>
          </a:p>
          <a:p>
            <a:r>
              <a:rPr lang="en-US" dirty="0" smtClean="0"/>
              <a:t>Parsimonious, sensitive feedback might then encourage the patient to shed further light on his or her motivations</a:t>
            </a:r>
          </a:p>
          <a:p>
            <a:r>
              <a:rPr lang="en-US" dirty="0" smtClean="0"/>
              <a:t>In some cases, the patient may become angry, respond defensively, and decide to go elsewhere; it is not often that a patient will openly admit to malingering</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Factitious Disorder</a:t>
            </a:r>
            <a:endParaRPr lang="en-US" dirty="0"/>
          </a:p>
        </p:txBody>
      </p:sp>
      <p:sp>
        <p:nvSpPr>
          <p:cNvPr id="3" name="Content Placeholder 2"/>
          <p:cNvSpPr>
            <a:spLocks noGrp="1"/>
          </p:cNvSpPr>
          <p:nvPr>
            <p:ph idx="1"/>
          </p:nvPr>
        </p:nvSpPr>
        <p:spPr/>
        <p:txBody>
          <a:bodyPr>
            <a:normAutofit lnSpcReduction="10000"/>
          </a:bodyPr>
          <a:lstStyle/>
          <a:p>
            <a:r>
              <a:rPr lang="en-US" dirty="0" smtClean="0"/>
              <a:t>Falsification </a:t>
            </a:r>
            <a:r>
              <a:rPr lang="en-US" dirty="0"/>
              <a:t>of medical or psychological </a:t>
            </a:r>
            <a:r>
              <a:rPr lang="en-US" dirty="0" smtClean="0"/>
              <a:t>signs and </a:t>
            </a:r>
            <a:r>
              <a:rPr lang="en-US" dirty="0"/>
              <a:t>symptoms in oneself or others that are associated with the identified </a:t>
            </a:r>
            <a:r>
              <a:rPr lang="en-US" dirty="0" smtClean="0"/>
              <a:t>deception</a:t>
            </a:r>
          </a:p>
          <a:p>
            <a:r>
              <a:rPr lang="en-US" dirty="0"/>
              <a:t>Methods of illness </a:t>
            </a:r>
            <a:r>
              <a:rPr lang="en-US" dirty="0" smtClean="0"/>
              <a:t>falsification can </a:t>
            </a:r>
            <a:r>
              <a:rPr lang="en-US" dirty="0"/>
              <a:t>include exaggeration, fabrication, simulation, and </a:t>
            </a:r>
            <a:r>
              <a:rPr lang="en-US" dirty="0" smtClean="0"/>
              <a:t>induction</a:t>
            </a:r>
            <a:endParaRPr lang="en-US" dirty="0"/>
          </a:p>
          <a:p>
            <a:r>
              <a:rPr lang="en-US" dirty="0" smtClean="0"/>
              <a:t>Most severe cases: Munchausen Syndrome with </a:t>
            </a:r>
            <a:r>
              <a:rPr lang="en-US" i="1" dirty="0" err="1" smtClean="0"/>
              <a:t>pseudologia</a:t>
            </a:r>
            <a:r>
              <a:rPr lang="en-US" i="1" dirty="0" smtClean="0"/>
              <a:t> </a:t>
            </a:r>
            <a:r>
              <a:rPr lang="en-US" i="1" dirty="0" err="1" smtClean="0"/>
              <a:t>fantastica</a:t>
            </a:r>
            <a:r>
              <a:rPr lang="en-US" i="1" dirty="0" smtClean="0"/>
              <a:t> </a:t>
            </a:r>
            <a:r>
              <a:rPr lang="en-US" dirty="0" smtClean="0"/>
              <a:t> and </a:t>
            </a:r>
            <a:r>
              <a:rPr lang="en-US" i="1" dirty="0" smtClean="0"/>
              <a:t>peregrination</a:t>
            </a:r>
            <a:r>
              <a:rPr lang="en-US" dirty="0" smtClean="0"/>
              <a:t> the distinguishing feature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Clues That Should Trigger Suspicion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Unusual, dramatic presentation of symptoms that defy conventional medical or psychiatric understanding</a:t>
            </a:r>
          </a:p>
          <a:p>
            <a:r>
              <a:rPr lang="en-US" dirty="0" smtClean="0"/>
              <a:t>Symptoms do not respond appropriately to usual treatment or medications</a:t>
            </a:r>
          </a:p>
          <a:p>
            <a:r>
              <a:rPr lang="en-US" dirty="0" smtClean="0"/>
              <a:t>Emergence of new, unusual symptoms when other symptoms resolve</a:t>
            </a:r>
          </a:p>
          <a:p>
            <a:r>
              <a:rPr lang="en-US" dirty="0" smtClean="0"/>
              <a:t>Eagerness to undergo procedures or testing or to recount symptoms</a:t>
            </a:r>
          </a:p>
          <a:p>
            <a:r>
              <a:rPr lang="en-US" dirty="0" smtClean="0"/>
              <a:t>Extensive medical history or evidence of multiple surgeries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Clues That Should Trigger Suspicion</a:t>
            </a:r>
            <a:endParaRPr lang="en-US" dirty="0"/>
          </a:p>
        </p:txBody>
      </p:sp>
      <p:sp>
        <p:nvSpPr>
          <p:cNvPr id="3" name="Content Placeholder 2"/>
          <p:cNvSpPr>
            <a:spLocks noGrp="1"/>
          </p:cNvSpPr>
          <p:nvPr>
            <p:ph idx="1"/>
          </p:nvPr>
        </p:nvSpPr>
        <p:spPr/>
        <p:txBody>
          <a:bodyPr>
            <a:normAutofit lnSpcReduction="10000"/>
          </a:bodyPr>
          <a:lstStyle/>
          <a:p>
            <a:r>
              <a:rPr lang="en-US" dirty="0" smtClean="0"/>
              <a:t>Reluctance to give access to collateral sources of information, i.e., refusing to sign releases of information or to give contact information for family and friends</a:t>
            </a:r>
          </a:p>
          <a:p>
            <a:r>
              <a:rPr lang="en-US" dirty="0" smtClean="0"/>
              <a:t>Ability to forecast unusual progression of symptoms or unusual response to treatment</a:t>
            </a:r>
          </a:p>
          <a:p>
            <a:r>
              <a:rPr lang="en-US" dirty="0" smtClean="0"/>
              <a:t>Multiple drug allergies</a:t>
            </a:r>
          </a:p>
          <a:p>
            <a:r>
              <a:rPr lang="en-US" dirty="0" smtClean="0"/>
              <a:t>Medical profession</a:t>
            </a:r>
          </a:p>
          <a:p>
            <a:r>
              <a:rPr lang="en-US" dirty="0" smtClean="0"/>
              <a:t>Few visitors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Factitious with</a:t>
            </a:r>
            <a:br>
              <a:rPr lang="en-US" dirty="0" smtClean="0"/>
            </a:br>
            <a:r>
              <a:rPr lang="en-US" dirty="0" smtClean="0"/>
              <a:t>Psychological Signs and Symptoms</a:t>
            </a:r>
            <a:endParaRPr lang="en-US" dirty="0"/>
          </a:p>
        </p:txBody>
      </p:sp>
      <p:sp>
        <p:nvSpPr>
          <p:cNvPr id="3" name="Content Placeholder 2"/>
          <p:cNvSpPr>
            <a:spLocks noGrp="1"/>
          </p:cNvSpPr>
          <p:nvPr>
            <p:ph idx="1"/>
          </p:nvPr>
        </p:nvSpPr>
        <p:spPr/>
        <p:txBody>
          <a:bodyPr/>
          <a:lstStyle/>
          <a:p>
            <a:pPr>
              <a:buNone/>
            </a:pPr>
            <a:r>
              <a:rPr lang="en-US" dirty="0" smtClean="0"/>
              <a:t>More challenging to diagnose</a:t>
            </a:r>
          </a:p>
          <a:p>
            <a:r>
              <a:rPr lang="en-US" dirty="0" smtClean="0"/>
              <a:t>Unusual symptoms that fail to enter diagnosis</a:t>
            </a:r>
          </a:p>
          <a:p>
            <a:r>
              <a:rPr lang="en-US" dirty="0" smtClean="0"/>
              <a:t>Worsening of symptoms when observed</a:t>
            </a:r>
          </a:p>
          <a:p>
            <a:r>
              <a:rPr lang="en-US" dirty="0" smtClean="0"/>
              <a:t>Inconsistencies in story over time</a:t>
            </a:r>
          </a:p>
          <a:p>
            <a:r>
              <a:rPr lang="en-US" dirty="0" err="1" smtClean="0"/>
              <a:t>Overeagerness</a:t>
            </a:r>
            <a:r>
              <a:rPr lang="en-US" dirty="0" smtClean="0"/>
              <a:t> to recount symptoms</a:t>
            </a:r>
          </a:p>
          <a:p>
            <a:r>
              <a:rPr lang="en-US" dirty="0" smtClean="0"/>
              <a:t>Often suggestible and readily admit additional symptoms upon questioned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should be there?</a:t>
            </a:r>
            <a:endParaRPr lang="en-US" dirty="0"/>
          </a:p>
        </p:txBody>
      </p:sp>
      <p:sp>
        <p:nvSpPr>
          <p:cNvPr id="3" name="Content Placeholder 2"/>
          <p:cNvSpPr>
            <a:spLocks noGrp="1"/>
          </p:cNvSpPr>
          <p:nvPr>
            <p:ph idx="1"/>
          </p:nvPr>
        </p:nvSpPr>
        <p:spPr/>
        <p:txBody>
          <a:bodyPr/>
          <a:lstStyle/>
          <a:p>
            <a:r>
              <a:rPr lang="en-US" dirty="0" smtClean="0"/>
              <a:t>Atmosphere of safety and security</a:t>
            </a:r>
          </a:p>
          <a:p>
            <a:r>
              <a:rPr lang="en-US" dirty="0" smtClean="0"/>
              <a:t>Adequate number of staff</a:t>
            </a:r>
          </a:p>
          <a:p>
            <a:r>
              <a:rPr lang="en-US" dirty="0" smtClean="0"/>
              <a:t>Immediate access to the medical emergency room and to appropriate diagnostic services</a:t>
            </a:r>
          </a:p>
          <a:p>
            <a:r>
              <a:rPr lang="en-US" dirty="0" smtClean="0"/>
              <a:t>Full spectrum of psychopharmacological options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Factitious with</a:t>
            </a:r>
            <a:br>
              <a:rPr lang="en-US" dirty="0" smtClean="0"/>
            </a:br>
            <a:r>
              <a:rPr lang="en-US" dirty="0" smtClean="0"/>
              <a:t>Psychological Signs and Symptoms</a:t>
            </a:r>
            <a:endParaRPr lang="en-US" dirty="0"/>
          </a:p>
        </p:txBody>
      </p:sp>
      <p:sp>
        <p:nvSpPr>
          <p:cNvPr id="3" name="Content Placeholder 2"/>
          <p:cNvSpPr>
            <a:spLocks noGrp="1"/>
          </p:cNvSpPr>
          <p:nvPr>
            <p:ph idx="1"/>
          </p:nvPr>
        </p:nvSpPr>
        <p:spPr/>
        <p:txBody>
          <a:bodyPr>
            <a:normAutofit lnSpcReduction="10000"/>
          </a:bodyPr>
          <a:lstStyle/>
          <a:p>
            <a:r>
              <a:rPr lang="en-US" dirty="0" smtClean="0"/>
              <a:t>Refuse to cooperate with obtaining collateral information</a:t>
            </a:r>
          </a:p>
          <a:p>
            <a:r>
              <a:rPr lang="en-US" dirty="0" smtClean="0"/>
              <a:t>Untraceable prior health care providers</a:t>
            </a:r>
          </a:p>
          <a:p>
            <a:r>
              <a:rPr lang="en-US" dirty="0" smtClean="0"/>
              <a:t>Reveal familiarity with hospital routine while denying previous hospitalization</a:t>
            </a:r>
          </a:p>
          <a:p>
            <a:r>
              <a:rPr lang="en-US" dirty="0" smtClean="0"/>
              <a:t>Exhibit dramatic and unusual reaction to medications</a:t>
            </a:r>
          </a:p>
          <a:p>
            <a:r>
              <a:rPr lang="en-US" dirty="0" smtClean="0"/>
              <a:t>Demonstrate attention-getting tactics by breaking ward rules</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Factitious with</a:t>
            </a:r>
            <a:br>
              <a:rPr lang="en-US" dirty="0" smtClean="0"/>
            </a:br>
            <a:r>
              <a:rPr lang="en-US" dirty="0" smtClean="0"/>
              <a:t>Psychological Signs and Symptoms</a:t>
            </a:r>
            <a:endParaRPr lang="en-US" dirty="0"/>
          </a:p>
        </p:txBody>
      </p:sp>
      <p:sp>
        <p:nvSpPr>
          <p:cNvPr id="3" name="Content Placeholder 2"/>
          <p:cNvSpPr>
            <a:spLocks noGrp="1"/>
          </p:cNvSpPr>
          <p:nvPr>
            <p:ph idx="1"/>
          </p:nvPr>
        </p:nvSpPr>
        <p:spPr/>
        <p:txBody>
          <a:bodyPr/>
          <a:lstStyle/>
          <a:p>
            <a:r>
              <a:rPr lang="en-US" dirty="0" smtClean="0"/>
              <a:t>Visitors are usually few or absent</a:t>
            </a:r>
          </a:p>
          <a:p>
            <a:r>
              <a:rPr lang="en-US" dirty="0" smtClean="0"/>
              <a:t>Feigned bereavement and then psychosis appear to be the most common presenting symptoms</a:t>
            </a:r>
          </a:p>
          <a:p>
            <a:r>
              <a:rPr lang="en-US" dirty="0" smtClean="0"/>
              <a:t>History of factitious physical symptoms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 for Management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Keep in mind that active pursuit of a prompt diagnosis can minimize the risk of morbidity and mortality</a:t>
            </a:r>
          </a:p>
          <a:p>
            <a:r>
              <a:rPr lang="en-US" dirty="0" smtClean="0"/>
              <a:t>Minimize harm. Avoid unnecessary tests and procedures, especially if they are invasive. Treat according to clinical judgment, keeping in mind that subjective complaints may be deceptive</a:t>
            </a:r>
          </a:p>
          <a:p>
            <a:r>
              <a:rPr lang="en-US" dirty="0" smtClean="0"/>
              <a:t>Arrange regular interdisciplinary meetings to reduce conflict and splitting among staff. Manage staff </a:t>
            </a:r>
            <a:r>
              <a:rPr lang="en-US" dirty="0" err="1" smtClean="0"/>
              <a:t>countertransference</a:t>
            </a:r>
            <a:endParaRPr lang="en-US" dirty="0" smtClean="0"/>
          </a:p>
          <a:p>
            <a:r>
              <a:rPr lang="en-US" dirty="0" smtClean="0"/>
              <a:t>Consider facilitating healing by using the double-bind technique or face-saving behavioral strategies such a self-hypnosis or biofeedback</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 for Management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Steer the patient toward psychiatric treatment in an empathic, </a:t>
            </a:r>
            <a:r>
              <a:rPr lang="en-US" dirty="0" err="1" smtClean="0"/>
              <a:t>nonconfrontational</a:t>
            </a:r>
            <a:r>
              <a:rPr lang="en-US" dirty="0" smtClean="0"/>
              <a:t>, face-saving manner. Avoid aggressive direct confrontation</a:t>
            </a:r>
          </a:p>
          <a:p>
            <a:r>
              <a:rPr lang="en-US" dirty="0" smtClean="0"/>
              <a:t>Treat underlying psychiatric disturbances such as Axis I disorders and Axis II disorders. In psychotherapy, address coping strategies and emotional conflicts</a:t>
            </a:r>
          </a:p>
          <a:p>
            <a:r>
              <a:rPr lang="en-US" dirty="0" smtClean="0"/>
              <a:t>Appoint a primary care provider as a gatekeeper for all medical and psychiatric treatment</a:t>
            </a:r>
          </a:p>
          <a:p>
            <a:r>
              <a:rPr lang="en-US" dirty="0" smtClean="0"/>
              <a:t>Consider involving risk management and bioethicists from an early point</a:t>
            </a:r>
          </a:p>
          <a:p>
            <a:r>
              <a:rPr lang="en-US" dirty="0" smtClean="0"/>
              <a:t>Consider appointing a guardian for medical and psychiatric decisions</a:t>
            </a:r>
          </a:p>
          <a:p>
            <a:r>
              <a:rPr lang="en-US" dirty="0" smtClean="0"/>
              <a:t>As a behavioral disincentive, consider prosecution for fraud.</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990600"/>
            <a:ext cx="9144000" cy="1862048"/>
          </a:xfrm>
          <a:prstGeom prst="rect">
            <a:avLst/>
          </a:prstGeom>
          <a:noFill/>
        </p:spPr>
        <p:txBody>
          <a:bodyPr wrap="square" lIns="91440" tIns="45720" rIns="91440" bIns="45720">
            <a:spAutoFit/>
          </a:bodyPr>
          <a:lstStyle/>
          <a:p>
            <a:pPr algn="ctr"/>
            <a:r>
              <a:rPr lang="en-US" sz="11500" b="1" cap="none" spc="0" dirty="0" smtClean="0">
                <a:ln w="18415" cmpd="sng">
                  <a:solidFill>
                    <a:schemeClr val="tx1"/>
                  </a:solidFill>
                  <a:prstDash val="solid"/>
                </a:ln>
                <a:noFill/>
                <a:effectLst>
                  <a:glow rad="228600">
                    <a:schemeClr val="accent5">
                      <a:satMod val="175000"/>
                      <a:alpha val="40000"/>
                    </a:schemeClr>
                  </a:glow>
                  <a:outerShdw blurRad="63500" dir="3600000" algn="tl" rotWithShape="0">
                    <a:srgbClr val="000000">
                      <a:alpha val="70000"/>
                    </a:srgbClr>
                  </a:outerShdw>
                </a:effectLst>
              </a:rPr>
              <a:t>THANK YOU</a:t>
            </a:r>
            <a:endParaRPr lang="en-US" sz="11500" b="1" cap="none" spc="0" dirty="0">
              <a:ln w="18415" cmpd="sng">
                <a:solidFill>
                  <a:schemeClr val="tx1"/>
                </a:solidFill>
                <a:prstDash val="solid"/>
              </a:ln>
              <a:noFill/>
              <a:effectLst>
                <a:glow rad="228600">
                  <a:schemeClr val="accent5">
                    <a:satMod val="175000"/>
                    <a:alpha val="40000"/>
                  </a:schemeClr>
                </a:glow>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Personnel</a:t>
            </a:r>
            <a:endParaRPr lang="en-US" dirty="0"/>
          </a:p>
        </p:txBody>
      </p:sp>
      <p:sp>
        <p:nvSpPr>
          <p:cNvPr id="3" name="Content Placeholder 2"/>
          <p:cNvSpPr>
            <a:spLocks noGrp="1"/>
          </p:cNvSpPr>
          <p:nvPr>
            <p:ph idx="1"/>
          </p:nvPr>
        </p:nvSpPr>
        <p:spPr/>
        <p:txBody>
          <a:bodyPr/>
          <a:lstStyle/>
          <a:p>
            <a:r>
              <a:rPr lang="en-US" dirty="0" smtClean="0"/>
              <a:t>Psychiatrists, nurses, aides, social workers</a:t>
            </a:r>
          </a:p>
          <a:p>
            <a:r>
              <a:rPr lang="en-US" dirty="0" smtClean="0"/>
              <a:t>Additional personnel for overcrowding times</a:t>
            </a:r>
          </a:p>
          <a:p>
            <a:r>
              <a:rPr lang="en-US" dirty="0" smtClean="0"/>
              <a:t>Competent in specific responsibilities</a:t>
            </a:r>
          </a:p>
          <a:p>
            <a:r>
              <a:rPr lang="en-US" dirty="0" smtClean="0"/>
              <a:t>Organized in multidisciplinary teams</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 This</a:t>
            </a:r>
            <a:endParaRPr lang="en-US" dirty="0"/>
          </a:p>
        </p:txBody>
      </p:sp>
      <p:sp>
        <p:nvSpPr>
          <p:cNvPr id="3" name="Content Placeholder 2"/>
          <p:cNvSpPr>
            <a:spLocks noGrp="1"/>
          </p:cNvSpPr>
          <p:nvPr>
            <p:ph idx="1"/>
          </p:nvPr>
        </p:nvSpPr>
        <p:spPr/>
        <p:txBody>
          <a:bodyPr/>
          <a:lstStyle/>
          <a:p>
            <a:r>
              <a:rPr lang="en-US" dirty="0" smtClean="0"/>
              <a:t>Fragile souls with unrealistic fantasies</a:t>
            </a:r>
          </a:p>
          <a:p>
            <a:r>
              <a:rPr lang="en-US" dirty="0" smtClean="0"/>
              <a:t>Refusal to discussion</a:t>
            </a:r>
          </a:p>
          <a:p>
            <a:r>
              <a:rPr lang="en-US" dirty="0" smtClean="0"/>
              <a:t>Inaccurate understanding of patient’s rights</a:t>
            </a:r>
          </a:p>
          <a:p>
            <a:pPr>
              <a:buNone/>
            </a:pPr>
            <a:endParaRPr lang="en-US" dirty="0" smtClean="0"/>
          </a:p>
          <a:p>
            <a:pPr>
              <a:buNone/>
            </a:pPr>
            <a:r>
              <a:rPr lang="en-US" dirty="0" smtClean="0">
                <a:sym typeface="Wingdings" pitchFamily="2" charset="2"/>
              </a:rPr>
              <a:t> MINIMIZE MISUNDERSTANDING AND CONSEQUENT PROBLEMS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Eruption of Violence</a:t>
            </a:r>
            <a:endParaRPr lang="en-US" dirty="0"/>
          </a:p>
        </p:txBody>
      </p:sp>
      <p:sp>
        <p:nvSpPr>
          <p:cNvPr id="3" name="Content Placeholder 2"/>
          <p:cNvSpPr>
            <a:spLocks noGrp="1"/>
          </p:cNvSpPr>
          <p:nvPr>
            <p:ph idx="1"/>
          </p:nvPr>
        </p:nvSpPr>
        <p:spPr/>
        <p:txBody>
          <a:bodyPr/>
          <a:lstStyle/>
          <a:p>
            <a:r>
              <a:rPr lang="en-US" dirty="0" smtClean="0"/>
              <a:t>Cannot be condoned or tolerated</a:t>
            </a:r>
          </a:p>
          <a:p>
            <a:r>
              <a:rPr lang="en-US" dirty="0" smtClean="0"/>
              <a:t>Security is managed as a clinical issue by the clinical staff not by law enforcer</a:t>
            </a:r>
          </a:p>
          <a:p>
            <a:r>
              <a:rPr lang="en-US" dirty="0" smtClean="0"/>
              <a:t>Sequester agitated and threatening from the non-</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Emergency Department</a:t>
            </a:r>
            <a:endParaRPr lang="en-US" dirty="0"/>
          </a:p>
        </p:txBody>
      </p:sp>
      <p:sp>
        <p:nvSpPr>
          <p:cNvPr id="3" name="Content Placeholder 2"/>
          <p:cNvSpPr>
            <a:spLocks noGrp="1"/>
          </p:cNvSpPr>
          <p:nvPr>
            <p:ph idx="1"/>
          </p:nvPr>
        </p:nvSpPr>
        <p:spPr/>
        <p:txBody>
          <a:bodyPr>
            <a:normAutofit/>
          </a:bodyPr>
          <a:lstStyle/>
          <a:p>
            <a:r>
              <a:rPr lang="en-US" dirty="0" smtClean="0"/>
              <a:t>Space, sound, and sharps accounted for</a:t>
            </a:r>
          </a:p>
          <a:p>
            <a:r>
              <a:rPr lang="en-US" dirty="0" smtClean="0"/>
              <a:t>Ability to observe the entire area with a secure site for the observer</a:t>
            </a:r>
          </a:p>
          <a:p>
            <a:r>
              <a:rPr lang="en-US" dirty="0" smtClean="0"/>
              <a:t>Load bearing test for “</a:t>
            </a:r>
            <a:r>
              <a:rPr lang="en-US" dirty="0" err="1" smtClean="0"/>
              <a:t>hangable</a:t>
            </a:r>
            <a:r>
              <a:rPr lang="en-US" dirty="0" smtClean="0"/>
              <a:t>” site</a:t>
            </a:r>
          </a:p>
          <a:p>
            <a:r>
              <a:rPr lang="en-US" dirty="0" smtClean="0"/>
              <a:t>Doors with lock and swings both ways</a:t>
            </a:r>
          </a:p>
          <a:p>
            <a:r>
              <a:rPr lang="en-US" dirty="0" smtClean="0"/>
              <a:t>Dimmable light, distracters, telephone, toiletries, but no electrical outlet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1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1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Facilities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Exam room furnished with an adequate locked storage, kept secured when unused</a:t>
            </a:r>
          </a:p>
          <a:p>
            <a:r>
              <a:rPr lang="en-US" dirty="0" smtClean="0"/>
              <a:t>A special room for voluntary and unlocked seclusion, locked seclusion, and restraint without permanent furnishings or </a:t>
            </a:r>
            <a:r>
              <a:rPr lang="en-US" dirty="0" err="1" smtClean="0"/>
              <a:t>appertunances</a:t>
            </a:r>
            <a:endParaRPr lang="en-US" dirty="0" smtClean="0"/>
          </a:p>
          <a:p>
            <a:r>
              <a:rPr lang="en-US" dirty="0" smtClean="0"/>
              <a:t>Crisis Evaluation Service: Hybridized or Independent Area</a:t>
            </a:r>
          </a:p>
          <a:p>
            <a:r>
              <a:rPr lang="en-US" dirty="0" smtClean="0"/>
              <a:t>Mobile Response: Available on a 24-hour basis with far reach</a:t>
            </a:r>
            <a:endParaRPr lang="en-US" dirty="0"/>
          </a:p>
          <a:p>
            <a:r>
              <a:rPr lang="en-US" dirty="0" smtClean="0"/>
              <a:t>Psychiatric holding (observation) and crisis (extended observation) bed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TotalTime>
  <Words>2319</Words>
  <Application>Microsoft Office PowerPoint</Application>
  <PresentationFormat>On-screen Show (4:3)</PresentationFormat>
  <Paragraphs>190</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Psychiatric Emergency Setting  and False Emergencies</vt:lpstr>
      <vt:lpstr>Emergency Psychiatry Why So Special?</vt:lpstr>
      <vt:lpstr>Common and Specialized ER</vt:lpstr>
      <vt:lpstr>What should be there?</vt:lpstr>
      <vt:lpstr>Personnel</vt:lpstr>
      <vt:lpstr>Expect This</vt:lpstr>
      <vt:lpstr>An Eruption of Violence</vt:lpstr>
      <vt:lpstr>The Emergency Department</vt:lpstr>
      <vt:lpstr>The Facilities</vt:lpstr>
      <vt:lpstr>Just An Example Bellevue Hospital CPEP</vt:lpstr>
      <vt:lpstr>Mobile Response</vt:lpstr>
      <vt:lpstr>False Emergency</vt:lpstr>
      <vt:lpstr>Panic Attack (DSM5)</vt:lpstr>
      <vt:lpstr>Panic Attack</vt:lpstr>
      <vt:lpstr>Panic Attack</vt:lpstr>
      <vt:lpstr>Buccelletti F, Ojetti V, Merra G, Carroccia A, Marsiliani D, Mangiola F, et al. 2013. Recurrent use of the Emergency Department in patients with anxiety disorder. Eur Rev Med Pharmacol Sci. 17(Suppl 1): 100-106</vt:lpstr>
      <vt:lpstr>Buccelletti F, Ojetti V, Merra G, Carroccia A, Marsiliani D, Mangiola F, et al. 2013. Recurrent use of the Emergency Department in patients with anxiety disorder. Eur Rev Med Pharmacol Sci. 17(Suppl 1): 100-106</vt:lpstr>
      <vt:lpstr>Foldes-Busque G, Denis I, Poitras J, et al. A prospective cohort study to refine and validate the Panic Screening Score for identifying panic attacks associated with unexplained chest pain in the emergency department. BMJ Open 2013;3:e003877. doi:10.1136/bmjopen-2013-003877</vt:lpstr>
      <vt:lpstr>The Panic Screening Score (PSS) questionnaire</vt:lpstr>
      <vt:lpstr>Foldes-Busque G, Denis I, Poitras J, et al. A prospective cohort study to refine and validate the Panic Screening Score for identifying panic attacks associated with unexplained chest pain in the emergency department. BMJ Open 2013;3:e003877. doi:10.1136/bmjopen-2013-003877</vt:lpstr>
      <vt:lpstr>Slide 21</vt:lpstr>
      <vt:lpstr>Slide 22</vt:lpstr>
      <vt:lpstr>Slide 23</vt:lpstr>
      <vt:lpstr>Dissociative (Conversion) Disorder [ICD-10]</vt:lpstr>
      <vt:lpstr>Management</vt:lpstr>
      <vt:lpstr>Malingering and Factitious</vt:lpstr>
      <vt:lpstr>The Differences?</vt:lpstr>
      <vt:lpstr>Malingering Defined</vt:lpstr>
      <vt:lpstr>Suspect Malingering if</vt:lpstr>
      <vt:lpstr>Malingering and Emergency Facilities</vt:lpstr>
      <vt:lpstr>Clinical Presentations</vt:lpstr>
      <vt:lpstr>Degrees of Certainty for Coding Malingering</vt:lpstr>
      <vt:lpstr>Degrees of Certainty for Coding Malingering</vt:lpstr>
      <vt:lpstr>What to Do?</vt:lpstr>
      <vt:lpstr>What to Do?</vt:lpstr>
      <vt:lpstr>Factitious Disorder</vt:lpstr>
      <vt:lpstr>Clues That Should Trigger Suspicion</vt:lpstr>
      <vt:lpstr>Clues That Should Trigger Suspicion</vt:lpstr>
      <vt:lpstr>Factitious with Psychological Signs and Symptoms</vt:lpstr>
      <vt:lpstr>Factitious with Psychological Signs and Symptoms</vt:lpstr>
      <vt:lpstr>Factitious with Psychological Signs and Symptoms</vt:lpstr>
      <vt:lpstr>Guideline for Management</vt:lpstr>
      <vt:lpstr>Guideline for Management</vt:lpstr>
      <vt:lpstr>Slide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Psychiatric Emergency Setting  and False Emergencies</dc:title>
  <dc:creator>LORDz</dc:creator>
  <cp:lastModifiedBy>LORDz</cp:lastModifiedBy>
  <cp:revision>26</cp:revision>
  <dcterms:created xsi:type="dcterms:W3CDTF">2013-11-14T08:36:15Z</dcterms:created>
  <dcterms:modified xsi:type="dcterms:W3CDTF">2013-11-15T07:47:38Z</dcterms:modified>
</cp:coreProperties>
</file>