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1"/>
  </p:notesMasterIdLst>
  <p:sldIdLst>
    <p:sldId id="256" r:id="rId2"/>
    <p:sldId id="257" r:id="rId3"/>
    <p:sldId id="263" r:id="rId4"/>
    <p:sldId id="264" r:id="rId5"/>
    <p:sldId id="258" r:id="rId6"/>
    <p:sldId id="265" r:id="rId7"/>
    <p:sldId id="266" r:id="rId8"/>
    <p:sldId id="350" r:id="rId9"/>
    <p:sldId id="262" r:id="rId10"/>
    <p:sldId id="269" r:id="rId11"/>
    <p:sldId id="270" r:id="rId12"/>
    <p:sldId id="271" r:id="rId13"/>
    <p:sldId id="305" r:id="rId14"/>
    <p:sldId id="306" r:id="rId15"/>
    <p:sldId id="272" r:id="rId16"/>
    <p:sldId id="307" r:id="rId17"/>
    <p:sldId id="308" r:id="rId18"/>
    <p:sldId id="309" r:id="rId19"/>
    <p:sldId id="310" r:id="rId20"/>
    <p:sldId id="332" r:id="rId21"/>
    <p:sldId id="312" r:id="rId22"/>
    <p:sldId id="313" r:id="rId23"/>
    <p:sldId id="317" r:id="rId24"/>
    <p:sldId id="274" r:id="rId25"/>
    <p:sldId id="314" r:id="rId26"/>
    <p:sldId id="333" r:id="rId27"/>
    <p:sldId id="276" r:id="rId28"/>
    <p:sldId id="277" r:id="rId29"/>
    <p:sldId id="278" r:id="rId30"/>
    <p:sldId id="320" r:id="rId31"/>
    <p:sldId id="321" r:id="rId32"/>
    <p:sldId id="279" r:id="rId33"/>
    <p:sldId id="316" r:id="rId34"/>
    <p:sldId id="280" r:id="rId35"/>
    <p:sldId id="322" r:id="rId36"/>
    <p:sldId id="323" r:id="rId37"/>
    <p:sldId id="281" r:id="rId38"/>
    <p:sldId id="324" r:id="rId39"/>
    <p:sldId id="282" r:id="rId40"/>
    <p:sldId id="283" r:id="rId41"/>
    <p:sldId id="284" r:id="rId42"/>
    <p:sldId id="325" r:id="rId43"/>
    <p:sldId id="286" r:id="rId44"/>
    <p:sldId id="287" r:id="rId45"/>
    <p:sldId id="326" r:id="rId46"/>
    <p:sldId id="288" r:id="rId47"/>
    <p:sldId id="328" r:id="rId48"/>
    <p:sldId id="331" r:id="rId49"/>
    <p:sldId id="329" r:id="rId50"/>
    <p:sldId id="334" r:id="rId51"/>
    <p:sldId id="335" r:id="rId52"/>
    <p:sldId id="336" r:id="rId53"/>
    <p:sldId id="337" r:id="rId54"/>
    <p:sldId id="289" r:id="rId55"/>
    <p:sldId id="338" r:id="rId56"/>
    <p:sldId id="290" r:id="rId57"/>
    <p:sldId id="341" r:id="rId58"/>
    <p:sldId id="339" r:id="rId59"/>
    <p:sldId id="291" r:id="rId60"/>
    <p:sldId id="292" r:id="rId61"/>
    <p:sldId id="342" r:id="rId62"/>
    <p:sldId id="344" r:id="rId63"/>
    <p:sldId id="343" r:id="rId64"/>
    <p:sldId id="340" r:id="rId65"/>
    <p:sldId id="294" r:id="rId66"/>
    <p:sldId id="295" r:id="rId67"/>
    <p:sldId id="348" r:id="rId68"/>
    <p:sldId id="345" r:id="rId69"/>
    <p:sldId id="347" r:id="rId7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>
        <p:scale>
          <a:sx n="50" d="100"/>
          <a:sy n="50" d="100"/>
        </p:scale>
        <p:origin x="-1956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B29716-9332-4BEC-BAD1-39EBB9B7A6AF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26EB4B-978F-4939-9C55-FB3EABF19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068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>
                <a:sym typeface="Wingdings" pitchFamily="2" charset="2"/>
              </a:rPr>
              <a:t>Diantara</a:t>
            </a:r>
            <a:r>
              <a:rPr lang="en-US" dirty="0" smtClean="0">
                <a:sym typeface="Wingdings" pitchFamily="2" charset="2"/>
              </a:rPr>
              <a:t> 29 </a:t>
            </a:r>
            <a:r>
              <a:rPr lang="en-US" dirty="0" err="1" smtClean="0">
                <a:sym typeface="Wingdings" pitchFamily="2" charset="2"/>
              </a:rPr>
              <a:t>cucu</a:t>
            </a:r>
            <a:r>
              <a:rPr lang="en-US" dirty="0" smtClean="0">
                <a:sym typeface="Wingdings" pitchFamily="2" charset="2"/>
              </a:rPr>
              <a:t>: 1 orang </a:t>
            </a:r>
            <a:r>
              <a:rPr lang="en-US" dirty="0" err="1" smtClean="0">
                <a:sym typeface="Wingdings" pitchFamily="2" charset="2"/>
              </a:rPr>
              <a:t>kehilangan</a:t>
            </a:r>
            <a:r>
              <a:rPr lang="en-US" dirty="0" smtClean="0">
                <a:sym typeface="Wingdings" pitchFamily="2" charset="2"/>
              </a:rPr>
              <a:t> kaki </a:t>
            </a:r>
            <a:r>
              <a:rPr lang="en-US" dirty="0" err="1" smtClean="0">
                <a:sym typeface="Wingdings" pitchFamily="2" charset="2"/>
              </a:rPr>
              <a:t>krn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Ca</a:t>
            </a:r>
            <a:r>
              <a:rPr lang="en-US" dirty="0" smtClean="0">
                <a:sym typeface="Wingdings" pitchFamily="2" charset="2"/>
              </a:rPr>
              <a:t>, 1 orang </a:t>
            </a:r>
            <a:r>
              <a:rPr lang="en-US" dirty="0" err="1" smtClean="0">
                <a:sym typeface="Wingdings" pitchFamily="2" charset="2"/>
              </a:rPr>
              <a:t>meninggal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karena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overdosis</a:t>
            </a:r>
            <a:r>
              <a:rPr lang="en-US" dirty="0" smtClean="0">
                <a:sym typeface="Wingdings" pitchFamily="2" charset="2"/>
              </a:rPr>
              <a:t>, 4 orang </a:t>
            </a:r>
            <a:r>
              <a:rPr lang="en-US" dirty="0" err="1" smtClean="0">
                <a:sym typeface="Wingdings" pitchFamily="2" charset="2"/>
              </a:rPr>
              <a:t>ditahan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karena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penyalahgunaan</a:t>
            </a:r>
            <a:r>
              <a:rPr lang="en-US" dirty="0" smtClean="0">
                <a:sym typeface="Wingdings" pitchFamily="2" charset="2"/>
              </a:rPr>
              <a:t> obat2an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dirawat</a:t>
            </a:r>
            <a:r>
              <a:rPr lang="en-US" dirty="0" smtClean="0">
                <a:sym typeface="Wingdings" pitchFamily="2" charset="2"/>
              </a:rPr>
              <a:t> di RSJ.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26EB4B-978F-4939-9C55-FB3EABF19CA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1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07257E92-83C9-453C-9B1B-4039C30918E5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128D345C-6576-4E80-98AB-DFA397AF0B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57E92-83C9-453C-9B1B-4039C30918E5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D345C-6576-4E80-98AB-DFA397AF0B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57E92-83C9-453C-9B1B-4039C30918E5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D345C-6576-4E80-98AB-DFA397AF0B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57E92-83C9-453C-9B1B-4039C30918E5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D345C-6576-4E80-98AB-DFA397AF0B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57E92-83C9-453C-9B1B-4039C30918E5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D345C-6576-4E80-98AB-DFA397AF0B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57E92-83C9-453C-9B1B-4039C30918E5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D345C-6576-4E80-98AB-DFA397AF0B1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57E92-83C9-453C-9B1B-4039C30918E5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D345C-6576-4E80-98AB-DFA397AF0B1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57E92-83C9-453C-9B1B-4039C30918E5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D345C-6576-4E80-98AB-DFA397AF0B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57E92-83C9-453C-9B1B-4039C30918E5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D345C-6576-4E80-98AB-DFA397AF0B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07257E92-83C9-453C-9B1B-4039C30918E5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128D345C-6576-4E80-98AB-DFA397AF0B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07257E92-83C9-453C-9B1B-4039C30918E5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128D345C-6576-4E80-98AB-DFA397AF0B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07257E92-83C9-453C-9B1B-4039C30918E5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128D345C-6576-4E80-98AB-DFA397AF0B14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-76200"/>
            <a:ext cx="5723468" cy="1828090"/>
          </a:xfrm>
        </p:spPr>
        <p:txBody>
          <a:bodyPr>
            <a:normAutofit/>
          </a:bodyPr>
          <a:lstStyle/>
          <a:p>
            <a:r>
              <a:rPr lang="en-US" sz="3800" b="1" dirty="0" err="1" smtClean="0"/>
              <a:t>Intepreting</a:t>
            </a:r>
            <a:r>
              <a:rPr lang="en-US" sz="3800" b="1" dirty="0" smtClean="0"/>
              <a:t> Genograms</a:t>
            </a:r>
            <a:endParaRPr lang="en-US" sz="3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4800600"/>
            <a:ext cx="5712179" cy="1524000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Presentan</a:t>
            </a:r>
            <a:r>
              <a:rPr lang="en-US" dirty="0" smtClean="0">
                <a:solidFill>
                  <a:schemeClr val="tx1"/>
                </a:solidFill>
              </a:rPr>
              <a:t>: dr. </a:t>
            </a:r>
            <a:r>
              <a:rPr lang="en-US" dirty="0" err="1" smtClean="0">
                <a:solidFill>
                  <a:schemeClr val="tx1"/>
                </a:solidFill>
              </a:rPr>
              <a:t>Jans</a:t>
            </a:r>
            <a:r>
              <a:rPr lang="en-US" dirty="0" smtClean="0">
                <a:solidFill>
                  <a:schemeClr val="tx1"/>
                </a:solidFill>
              </a:rPr>
              <a:t> Juliana R.S</a:t>
            </a:r>
          </a:p>
          <a:p>
            <a:r>
              <a:rPr lang="en-US" dirty="0" err="1" smtClean="0">
                <a:solidFill>
                  <a:schemeClr val="tx1"/>
                </a:solidFill>
              </a:rPr>
              <a:t>Narasumber</a:t>
            </a:r>
            <a:r>
              <a:rPr lang="en-US" dirty="0" smtClean="0">
                <a:solidFill>
                  <a:schemeClr val="tx1"/>
                </a:solidFill>
              </a:rPr>
              <a:t>: dr. </a:t>
            </a:r>
            <a:r>
              <a:rPr lang="en-US" dirty="0" err="1" smtClean="0">
                <a:solidFill>
                  <a:schemeClr val="tx1"/>
                </a:solidFill>
              </a:rPr>
              <a:t>Feranindhya</a:t>
            </a:r>
            <a:r>
              <a:rPr lang="en-US" dirty="0" smtClean="0">
                <a:solidFill>
                  <a:schemeClr val="tx1"/>
                </a:solidFill>
              </a:rPr>
              <a:t> A. </a:t>
            </a:r>
            <a:r>
              <a:rPr lang="en-US" dirty="0" err="1" smtClean="0">
                <a:solidFill>
                  <a:schemeClr val="tx1"/>
                </a:solidFill>
              </a:rPr>
              <a:t>SpKJ</a:t>
            </a:r>
            <a:r>
              <a:rPr lang="en-US" dirty="0" smtClean="0">
                <a:solidFill>
                  <a:schemeClr val="tx1"/>
                </a:solidFill>
              </a:rPr>
              <a:t>(K)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828800"/>
            <a:ext cx="32004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828801"/>
            <a:ext cx="32766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882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228600" y="76199"/>
            <a:ext cx="93726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971800" y="304800"/>
            <a:ext cx="3664978" cy="369332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  <a:sym typeface="Wingdings" pitchFamily="2" charset="2"/>
              </a:rPr>
              <a:t>banyak</a:t>
            </a:r>
            <a:r>
              <a:rPr 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sym typeface="Wingdings" pitchFamily="2" charset="2"/>
              </a:rPr>
              <a:t>lahir</a:t>
            </a:r>
            <a:r>
              <a:rPr 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sym typeface="Wingdings" pitchFamily="2" charset="2"/>
              </a:rPr>
              <a:t>prematur</a:t>
            </a:r>
            <a:r>
              <a:rPr 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sym typeface="Wingdings" pitchFamily="2" charset="2"/>
              </a:rPr>
              <a:t>dan</a:t>
            </a:r>
            <a:r>
              <a:rPr 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sym typeface="Wingdings" pitchFamily="2" charset="2"/>
              </a:rPr>
              <a:t>tragedi</a:t>
            </a:r>
            <a:r>
              <a:rPr lang="en-US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34000" y="2057400"/>
            <a:ext cx="3810000" cy="92333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Empat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dari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9 </a:t>
            </a:r>
            <a:r>
              <a:rPr lang="en-US" dirty="0" err="1" smtClean="0">
                <a:solidFill>
                  <a:schemeClr val="bg1"/>
                </a:solidFill>
                <a:sym typeface="Wingdings" pitchFamily="2" charset="2"/>
              </a:rPr>
              <a:t>anak</a:t>
            </a:r>
            <a:r>
              <a:rPr lang="en-US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juga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sym typeface="Wingdings" pitchFamily="2" charset="2"/>
              </a:rPr>
              <a:t>pasangannya</a:t>
            </a:r>
            <a:r>
              <a:rPr lang="en-US" dirty="0" smtClean="0">
                <a:solidFill>
                  <a:schemeClr val="bg1"/>
                </a:solidFill>
                <a:sym typeface="Wingdings" pitchFamily="2" charset="2"/>
              </a:rPr>
              <a:t>  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meninggal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pd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usia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muda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( &lt;50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thn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).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81800" y="5124271"/>
            <a:ext cx="2362200" cy="1200329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Ted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cedera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sym typeface="Wingdings" pitchFamily="2" charset="2"/>
              </a:rPr>
              <a:t>punggung</a:t>
            </a:r>
            <a:endParaRPr lang="en-US" dirty="0" smtClean="0">
              <a:solidFill>
                <a:schemeClr val="bg1"/>
              </a:solidFill>
              <a:sym typeface="Wingdings" pitchFamily="2" charset="2"/>
            </a:endParaRPr>
          </a:p>
          <a:p>
            <a:r>
              <a:rPr lang="en-US" dirty="0" smtClean="0">
                <a:solidFill>
                  <a:schemeClr val="bg1"/>
                </a:solidFill>
                <a:sym typeface="Wingdings" pitchFamily="2" charset="2"/>
              </a:rPr>
              <a:t>(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kecelakaan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pswt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) </a:t>
            </a:r>
            <a:endParaRPr lang="en-US" dirty="0" smtClean="0">
              <a:solidFill>
                <a:schemeClr val="bg1"/>
              </a:solidFill>
              <a:sym typeface="Wingdings" pitchFamily="2" charset="2"/>
            </a:endParaRPr>
          </a:p>
          <a:p>
            <a:r>
              <a:rPr lang="en-US" dirty="0" smtClean="0">
                <a:solidFill>
                  <a:schemeClr val="bg1"/>
                </a:solidFill>
                <a:sym typeface="Wingdings" pitchFamily="2" charset="2"/>
              </a:rPr>
              <a:t>7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bulan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setelah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John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tertembak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,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" y="5334000"/>
            <a:ext cx="3962751" cy="369332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John </a:t>
            </a:r>
            <a:r>
              <a:rPr lang="en-US" dirty="0" err="1" smtClean="0">
                <a:solidFill>
                  <a:schemeClr val="bg1"/>
                </a:solidFill>
                <a:sym typeface="Wingdings" pitchFamily="2" charset="2"/>
              </a:rPr>
              <a:t>bbrp</a:t>
            </a:r>
            <a:r>
              <a:rPr lang="en-US" dirty="0" smtClean="0">
                <a:solidFill>
                  <a:schemeClr val="bg1"/>
                </a:solidFill>
                <a:sym typeface="Wingdings" pitchFamily="2" charset="2"/>
              </a:rPr>
              <a:t> kali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hampir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meninggal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dunia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2400" y="5742801"/>
            <a:ext cx="4572000" cy="646331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sym typeface="Wingdings" pitchFamily="2" charset="2"/>
              </a:rPr>
              <a:t>Pat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berpisah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(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bercerai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)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dari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suami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di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hari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terbunuhnya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John.</a:t>
            </a:r>
          </a:p>
        </p:txBody>
      </p:sp>
    </p:spTree>
    <p:extLst>
      <p:ext uri="{BB962C8B-B14F-4D97-AF65-F5344CB8AC3E}">
        <p14:creationId xmlns:p14="http://schemas.microsoft.com/office/powerpoint/2010/main" val="201357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410200" y="3352800"/>
            <a:ext cx="3581400" cy="1200329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Ibu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meninggal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-- </a:t>
            </a:r>
            <a:r>
              <a:rPr lang="en-US" dirty="0">
                <a:solidFill>
                  <a:schemeClr val="bg1"/>
                </a:solidFill>
              </a:rPr>
              <a:t>Eleanor </a:t>
            </a:r>
            <a:r>
              <a:rPr lang="en-US" dirty="0" err="1">
                <a:solidFill>
                  <a:schemeClr val="bg1"/>
                </a:solidFill>
              </a:rPr>
              <a:t>usia</a:t>
            </a:r>
            <a:r>
              <a:rPr lang="en-US" dirty="0">
                <a:solidFill>
                  <a:schemeClr val="bg1"/>
                </a:solidFill>
              </a:rPr>
              <a:t> 8 </a:t>
            </a:r>
            <a:r>
              <a:rPr lang="en-US" dirty="0" err="1">
                <a:solidFill>
                  <a:schemeClr val="bg1"/>
                </a:solidFill>
              </a:rPr>
              <a:t>th</a:t>
            </a:r>
            <a:r>
              <a:rPr lang="en-US" dirty="0" smtClean="0">
                <a:solidFill>
                  <a:schemeClr val="bg1"/>
                </a:solidFill>
              </a:rPr>
              <a:t>,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Ayah </a:t>
            </a:r>
            <a:r>
              <a:rPr lang="en-US" dirty="0" smtClean="0">
                <a:solidFill>
                  <a:schemeClr val="bg1"/>
                </a:solidFill>
              </a:rPr>
              <a:t>-- </a:t>
            </a:r>
            <a:r>
              <a:rPr lang="en-US" dirty="0">
                <a:solidFill>
                  <a:schemeClr val="bg1"/>
                </a:solidFill>
              </a:rPr>
              <a:t>Eleanor 10 </a:t>
            </a:r>
            <a:r>
              <a:rPr lang="en-US" dirty="0" err="1" smtClean="0">
                <a:solidFill>
                  <a:schemeClr val="bg1"/>
                </a:solidFill>
              </a:rPr>
              <a:t>thn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Adik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meninggal</a:t>
            </a:r>
            <a:r>
              <a:rPr lang="en-US" dirty="0" smtClean="0">
                <a:solidFill>
                  <a:schemeClr val="bg1"/>
                </a:solidFill>
              </a:rPr>
              <a:t>—Eleanor 9 </a:t>
            </a:r>
            <a:r>
              <a:rPr lang="en-US" dirty="0" err="1" smtClean="0">
                <a:solidFill>
                  <a:schemeClr val="bg1"/>
                </a:solidFill>
              </a:rPr>
              <a:t>thn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981200" y="2362200"/>
            <a:ext cx="762000" cy="1905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28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67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76200" y="3048000"/>
            <a:ext cx="2057400" cy="2585323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wanita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pertama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(</a:t>
            </a:r>
            <a:r>
              <a:rPr lang="en-US" dirty="0" err="1">
                <a:solidFill>
                  <a:schemeClr val="bg1"/>
                </a:solidFill>
              </a:rPr>
              <a:t>kandidat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wapres</a:t>
            </a:r>
            <a:r>
              <a:rPr lang="en-US" dirty="0" smtClean="0">
                <a:solidFill>
                  <a:schemeClr val="bg1"/>
                </a:solidFill>
              </a:rPr>
              <a:t>).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Kedua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siblings 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Meninggal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Ia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dinamakan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sesuai</a:t>
            </a:r>
            <a:r>
              <a:rPr lang="en-US" dirty="0" smtClean="0">
                <a:solidFill>
                  <a:schemeClr val="bg1"/>
                </a:solidFill>
              </a:rPr>
              <a:t>  </a:t>
            </a:r>
            <a:r>
              <a:rPr lang="en-US" dirty="0" err="1" smtClean="0">
                <a:solidFill>
                  <a:schemeClr val="bg1"/>
                </a:solidFill>
              </a:rPr>
              <a:t>nama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kakak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yg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meninggal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pada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usia</a:t>
            </a:r>
            <a:r>
              <a:rPr lang="en-US" dirty="0">
                <a:solidFill>
                  <a:schemeClr val="bg1"/>
                </a:solidFill>
              </a:rPr>
              <a:t> 3 </a:t>
            </a:r>
            <a:r>
              <a:rPr lang="en-US" dirty="0" err="1">
                <a:solidFill>
                  <a:schemeClr val="bg1"/>
                </a:solidFill>
              </a:rPr>
              <a:t>tahun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458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800"/>
            <a:ext cx="7620000" cy="5486399"/>
          </a:xfrm>
        </p:spPr>
        <p:txBody>
          <a:bodyPr/>
          <a:lstStyle/>
          <a:p>
            <a:pPr algn="just"/>
            <a:r>
              <a:rPr lang="en-US" dirty="0" err="1" smtClean="0"/>
              <a:t>Ketenaran</a:t>
            </a:r>
            <a:r>
              <a:rPr lang="en-US" dirty="0" smtClean="0"/>
              <a:t> </a:t>
            </a:r>
            <a:r>
              <a:rPr lang="en-US" dirty="0" err="1" smtClean="0"/>
              <a:t>salah</a:t>
            </a:r>
            <a:r>
              <a:rPr lang="en-US" dirty="0" smtClean="0"/>
              <a:t> </a:t>
            </a:r>
            <a:r>
              <a:rPr lang="en-US" dirty="0" err="1" smtClean="0"/>
              <a:t>seorang</a:t>
            </a:r>
            <a:r>
              <a:rPr lang="en-US" dirty="0" smtClean="0"/>
              <a:t> </a:t>
            </a:r>
            <a:r>
              <a:rPr lang="en-US" dirty="0" err="1" smtClean="0"/>
              <a:t>anggota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membawa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dampak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bagi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anggota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keluarga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lainnya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smtClean="0">
                <a:sym typeface="Wingdings" pitchFamily="2" charset="2"/>
              </a:rPr>
              <a:t>(</a:t>
            </a:r>
            <a:r>
              <a:rPr lang="en-US" dirty="0" err="1" smtClean="0">
                <a:sym typeface="Wingdings" pitchFamily="2" charset="2"/>
              </a:rPr>
              <a:t>hilangnya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privasi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tuntutan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sama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cemerlangnya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dengan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figur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dalam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keluarga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tsb</a:t>
            </a:r>
            <a:r>
              <a:rPr lang="en-US" dirty="0" smtClean="0">
                <a:sym typeface="Wingdings" pitchFamily="2" charset="2"/>
              </a:rPr>
              <a:t>). </a:t>
            </a:r>
            <a:r>
              <a:rPr lang="en-US" dirty="0" err="1" smtClean="0">
                <a:sym typeface="Wingdings" pitchFamily="2" charset="2"/>
              </a:rPr>
              <a:t>Contoh</a:t>
            </a:r>
            <a:r>
              <a:rPr lang="en-US" dirty="0" smtClean="0">
                <a:sym typeface="Wingdings" pitchFamily="2" charset="2"/>
              </a:rPr>
              <a:t>: Martin (</a:t>
            </a:r>
            <a:r>
              <a:rPr lang="en-US" dirty="0" err="1" smtClean="0">
                <a:sym typeface="Wingdings" pitchFamily="2" charset="2"/>
              </a:rPr>
              <a:t>anak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dari</a:t>
            </a:r>
            <a:r>
              <a:rPr lang="en-US" dirty="0" smtClean="0">
                <a:sym typeface="Wingdings" pitchFamily="2" charset="2"/>
              </a:rPr>
              <a:t> Sigmund Freud).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93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600" dirty="0" smtClean="0"/>
              <a:t>3. Anniversary Reactions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05000"/>
            <a:ext cx="7620000" cy="4129143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A</a:t>
            </a:r>
            <a:r>
              <a:rPr lang="id-ID" dirty="0" smtClean="0"/>
              <a:t>nggota keluarga </a:t>
            </a:r>
            <a:r>
              <a:rPr lang="id-ID" dirty="0"/>
              <a:t>bereaksi terhadap fakta bahwa tanggal </a:t>
            </a:r>
            <a:r>
              <a:rPr lang="en-US" dirty="0" err="1" smtClean="0"/>
              <a:t>tertentu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peringatan</a:t>
            </a:r>
            <a:r>
              <a:rPr lang="en-US" dirty="0" smtClean="0"/>
              <a:t> </a:t>
            </a:r>
            <a:r>
              <a:rPr lang="en-US" i="1" dirty="0" smtClean="0"/>
              <a:t>(anniversary</a:t>
            </a:r>
            <a:r>
              <a:rPr lang="en-US" dirty="0" smtClean="0"/>
              <a:t>)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id-ID" dirty="0" smtClean="0"/>
              <a:t>peristiwa </a:t>
            </a:r>
            <a:r>
              <a:rPr lang="en-US" dirty="0" err="1" smtClean="0"/>
              <a:t>penting</a:t>
            </a:r>
            <a:r>
              <a:rPr lang="en-US" dirty="0" smtClean="0"/>
              <a:t> (</a:t>
            </a:r>
            <a:r>
              <a:rPr lang="id-ID" dirty="0" smtClean="0"/>
              <a:t>kritis</a:t>
            </a:r>
            <a:r>
              <a:rPr lang="en-US" dirty="0" smtClean="0"/>
              <a:t>)</a:t>
            </a:r>
            <a:r>
              <a:rPr lang="id-ID" dirty="0" smtClean="0"/>
              <a:t> </a:t>
            </a:r>
            <a:r>
              <a:rPr lang="id-ID" dirty="0"/>
              <a:t>atau </a:t>
            </a:r>
            <a:r>
              <a:rPr lang="id-ID" dirty="0" smtClean="0"/>
              <a:t>traumatis.</a:t>
            </a:r>
            <a:endParaRPr lang="en-US" dirty="0" smtClean="0"/>
          </a:p>
          <a:p>
            <a:pPr algn="just"/>
            <a:r>
              <a:rPr lang="en-US" dirty="0" err="1" smtClean="0"/>
              <a:t>Contoh</a:t>
            </a:r>
            <a:r>
              <a:rPr lang="en-US" dirty="0" smtClean="0"/>
              <a:t>: </a:t>
            </a:r>
          </a:p>
          <a:p>
            <a:pPr lvl="1" algn="just">
              <a:buFontTx/>
              <a:buChar char="-"/>
            </a:pPr>
            <a:r>
              <a:rPr lang="en-US" dirty="0" err="1" smtClean="0"/>
              <a:t>Mengingat</a:t>
            </a:r>
            <a:r>
              <a:rPr lang="en-US" dirty="0" smtClean="0"/>
              <a:t> </a:t>
            </a:r>
            <a:r>
              <a:rPr lang="en-US" dirty="0" err="1" smtClean="0"/>
              <a:t>tanggal</a:t>
            </a:r>
            <a:r>
              <a:rPr lang="en-US" dirty="0" smtClean="0"/>
              <a:t> </a:t>
            </a: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orangtua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saudara</a:t>
            </a:r>
            <a:r>
              <a:rPr lang="en-US" dirty="0" smtClean="0"/>
              <a:t> </a:t>
            </a:r>
            <a:r>
              <a:rPr lang="en-US" dirty="0" err="1" smtClean="0"/>
              <a:t>kandung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meskipun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hal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t</a:t>
            </a:r>
            <a:r>
              <a:rPr lang="en-US" dirty="0" err="1" smtClean="0">
                <a:sym typeface="Wingdings" pitchFamily="2" charset="2"/>
              </a:rPr>
              <a:t>sb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i="1" dirty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bukan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mrp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i="1" dirty="0" err="1" smtClean="0">
                <a:sym typeface="Wingdings" pitchFamily="2" charset="2"/>
              </a:rPr>
              <a:t>concious</a:t>
            </a:r>
            <a:r>
              <a:rPr lang="en-US" i="1" dirty="0" smtClean="0">
                <a:sym typeface="Wingdings" pitchFamily="2" charset="2"/>
              </a:rPr>
              <a:t> connection.</a:t>
            </a:r>
          </a:p>
          <a:p>
            <a:pPr lvl="1" algn="just">
              <a:buFontTx/>
              <a:buChar char="-"/>
            </a:pPr>
            <a:r>
              <a:rPr lang="en-US" dirty="0" smtClean="0">
                <a:sym typeface="Wingdings" pitchFamily="2" charset="2"/>
              </a:rPr>
              <a:t>Martin Bateson </a:t>
            </a:r>
            <a:r>
              <a:rPr lang="en-US" dirty="0" err="1" smtClean="0">
                <a:sym typeface="Wingdings" pitchFamily="2" charset="2"/>
              </a:rPr>
              <a:t>bunuh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diri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tepat</a:t>
            </a:r>
            <a:r>
              <a:rPr lang="en-US" dirty="0" smtClean="0">
                <a:sym typeface="Wingdings" pitchFamily="2" charset="2"/>
              </a:rPr>
              <a:t> di </a:t>
            </a:r>
            <a:r>
              <a:rPr lang="en-US" dirty="0" err="1" smtClean="0">
                <a:sym typeface="Wingdings" pitchFamily="2" charset="2"/>
              </a:rPr>
              <a:t>hari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ulangtahun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saudara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laki-lakinya</a:t>
            </a:r>
            <a:r>
              <a:rPr lang="en-US" dirty="0" smtClean="0">
                <a:sym typeface="Wingdings" pitchFamily="2" charset="2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90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4" y="0"/>
            <a:ext cx="91440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286000" y="1066800"/>
            <a:ext cx="4572000" cy="92333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algn="just"/>
            <a:r>
              <a:rPr lang="en-US" i="1" dirty="0">
                <a:solidFill>
                  <a:schemeClr val="bg1"/>
                </a:solidFill>
                <a:sym typeface="Wingdings" pitchFamily="2" charset="2"/>
              </a:rPr>
              <a:t>anniversary reactions: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serangan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jantung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1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tahun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minus 1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hari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setelah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kematian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saudara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kembarnya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353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696200" cy="5113469"/>
          </a:xfrm>
        </p:spPr>
        <p:txBody>
          <a:bodyPr/>
          <a:lstStyle/>
          <a:p>
            <a:pPr algn="just"/>
            <a:r>
              <a:rPr lang="en-US" dirty="0" err="1" smtClean="0">
                <a:sym typeface="Wingdings" pitchFamily="2" charset="2"/>
              </a:rPr>
              <a:t>Tipe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dari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i="1" dirty="0">
                <a:sym typeface="Wingdings" pitchFamily="2" charset="2"/>
              </a:rPr>
              <a:t>anniversary </a:t>
            </a:r>
            <a:r>
              <a:rPr lang="en-US" i="1" dirty="0" smtClean="0">
                <a:sym typeface="Wingdings" pitchFamily="2" charset="2"/>
              </a:rPr>
              <a:t>reactions </a:t>
            </a:r>
            <a:r>
              <a:rPr lang="id-ID" dirty="0"/>
              <a:t>dapat </a:t>
            </a:r>
            <a:r>
              <a:rPr lang="en-US" dirty="0" err="1" smtClean="0"/>
              <a:t>berulang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id-ID" dirty="0" smtClean="0"/>
              <a:t>generasi berikutnya</a:t>
            </a:r>
            <a:r>
              <a:rPr lang="en-US" dirty="0" smtClean="0"/>
              <a:t>.</a:t>
            </a:r>
          </a:p>
          <a:p>
            <a:pPr algn="just"/>
            <a:r>
              <a:rPr lang="en-US" dirty="0" err="1" smtClean="0">
                <a:sym typeface="Wingdings" pitchFamily="2" charset="2"/>
              </a:rPr>
              <a:t>Contoh</a:t>
            </a:r>
            <a:r>
              <a:rPr lang="en-US" dirty="0" smtClean="0">
                <a:sym typeface="Wingdings" pitchFamily="2" charset="2"/>
              </a:rPr>
              <a:t>: </a:t>
            </a:r>
            <a:r>
              <a:rPr lang="en-US" dirty="0" err="1" smtClean="0">
                <a:sym typeface="Wingdings" pitchFamily="2" charset="2"/>
              </a:rPr>
              <a:t>seorang</a:t>
            </a:r>
            <a:r>
              <a:rPr lang="en-US" dirty="0" smtClean="0">
                <a:sym typeface="Wingdings" pitchFamily="2" charset="2"/>
              </a:rPr>
              <a:t> ayah yang </a:t>
            </a:r>
            <a:r>
              <a:rPr lang="en-US" dirty="0" err="1" smtClean="0">
                <a:sym typeface="Wingdings" pitchFamily="2" charset="2"/>
              </a:rPr>
              <a:t>memiliki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hubungan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yg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tidak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baik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dengan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ayahnya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ia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juga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memiliki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pola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yang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sama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dengan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anaknya</a:t>
            </a:r>
            <a:r>
              <a:rPr lang="en-US" dirty="0" smtClean="0">
                <a:sym typeface="Wingdings" pitchFamily="2" charset="2"/>
              </a:rPr>
              <a:t>.  </a:t>
            </a:r>
            <a:r>
              <a:rPr lang="en-US" i="1" dirty="0" smtClean="0">
                <a:sym typeface="Wingdings" pitchFamily="2" charset="2"/>
              </a:rPr>
              <a:t>toxic point </a:t>
            </a:r>
            <a:r>
              <a:rPr lang="en-US" dirty="0" err="1" smtClean="0">
                <a:sym typeface="Wingdings" pitchFamily="2" charset="2"/>
              </a:rPr>
              <a:t>untuk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generasi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berikutnya</a:t>
            </a:r>
            <a:r>
              <a:rPr lang="en-US" dirty="0" smtClean="0">
                <a:sym typeface="Wingdings" pitchFamily="2" charset="2"/>
              </a:rPr>
              <a:t>.</a:t>
            </a:r>
          </a:p>
          <a:p>
            <a:pPr algn="just"/>
            <a:r>
              <a:rPr lang="en-US" dirty="0" err="1" smtClean="0">
                <a:sym typeface="Wingdings" pitchFamily="2" charset="2"/>
              </a:rPr>
              <a:t>Penting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mencatat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aspek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waktu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i="1" dirty="0" smtClean="0">
                <a:sym typeface="Wingdings" pitchFamily="2" charset="2"/>
              </a:rPr>
              <a:t>coincidence,</a:t>
            </a:r>
            <a:r>
              <a:rPr lang="en-US" dirty="0" smtClean="0">
                <a:sym typeface="Wingdings" pitchFamily="2" charset="2"/>
              </a:rPr>
              <a:t> detail </a:t>
            </a:r>
            <a:r>
              <a:rPr lang="en-US" dirty="0" err="1" smtClean="0">
                <a:sym typeface="Wingdings" pitchFamily="2" charset="2"/>
              </a:rPr>
              <a:t>sampai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tanggal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usia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titik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i="1" dirty="0" smtClean="0">
                <a:sym typeface="Wingdings" pitchFamily="2" charset="2"/>
              </a:rPr>
              <a:t>(point</a:t>
            </a:r>
            <a:r>
              <a:rPr lang="en-US" dirty="0" smtClean="0">
                <a:sym typeface="Wingdings" pitchFamily="2" charset="2"/>
              </a:rPr>
              <a:t>) </a:t>
            </a:r>
            <a:r>
              <a:rPr lang="en-US" dirty="0" err="1" smtClean="0">
                <a:sym typeface="Wingdings" pitchFamily="2" charset="2"/>
              </a:rPr>
              <a:t>dalam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siklus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kehidupan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keluarga</a:t>
            </a:r>
            <a:r>
              <a:rPr lang="en-US" dirty="0" smtClean="0">
                <a:sym typeface="Wingdings" pitchFamily="2" charset="2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191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600" dirty="0" smtClean="0"/>
              <a:t>4. Social, Economic, and Political Events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752600"/>
            <a:ext cx="7620000" cy="4495800"/>
          </a:xfrm>
        </p:spPr>
        <p:txBody>
          <a:bodyPr/>
          <a:lstStyle/>
          <a:p>
            <a:pPr algn="just"/>
            <a:r>
              <a:rPr lang="en-US" dirty="0" err="1" smtClean="0"/>
              <a:t>Situasi</a:t>
            </a:r>
            <a:r>
              <a:rPr lang="en-US" dirty="0" smtClean="0"/>
              <a:t> </a:t>
            </a:r>
            <a:r>
              <a:rPr lang="en-US" dirty="0" err="1" smtClean="0"/>
              <a:t>sosial</a:t>
            </a:r>
            <a:r>
              <a:rPr lang="en-US" dirty="0" smtClean="0"/>
              <a:t>, </a:t>
            </a:r>
            <a:r>
              <a:rPr lang="en-US" dirty="0" err="1" smtClean="0"/>
              <a:t>ekonomi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politik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berpengaruh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pd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/>
              <a:t>perkembangan</a:t>
            </a:r>
            <a:r>
              <a:rPr lang="en-US" dirty="0" smtClean="0"/>
              <a:t> </a:t>
            </a: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r>
              <a:rPr lang="en-US" dirty="0" smtClean="0"/>
              <a:t>.</a:t>
            </a:r>
          </a:p>
          <a:p>
            <a:pPr algn="just"/>
            <a:r>
              <a:rPr lang="en-US" dirty="0" err="1" smtClean="0"/>
              <a:t>Contoh</a:t>
            </a:r>
            <a:r>
              <a:rPr lang="en-US" dirty="0" smtClean="0"/>
              <a:t>: </a:t>
            </a:r>
            <a:r>
              <a:rPr lang="en-US" dirty="0" err="1" smtClean="0"/>
              <a:t>bunuh</a:t>
            </a:r>
            <a:r>
              <a:rPr lang="en-US" dirty="0" smtClean="0"/>
              <a:t> </a:t>
            </a:r>
            <a:r>
              <a:rPr lang="en-US" dirty="0" err="1" smtClean="0"/>
              <a:t>diri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tahun</a:t>
            </a:r>
            <a:r>
              <a:rPr lang="en-US" dirty="0" smtClean="0"/>
              <a:t> 1929 (PD II) </a:t>
            </a: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makna</a:t>
            </a:r>
            <a:r>
              <a:rPr lang="en-US" dirty="0" smtClean="0"/>
              <a:t> </a:t>
            </a:r>
            <a:r>
              <a:rPr lang="en-US" dirty="0" err="1" smtClean="0"/>
              <a:t>tersendiri</a:t>
            </a:r>
            <a:r>
              <a:rPr lang="en-US" dirty="0" smtClean="0"/>
              <a:t> </a:t>
            </a:r>
            <a:r>
              <a:rPr lang="en-US" dirty="0" err="1" smtClean="0"/>
              <a:t>dibandingkan</a:t>
            </a:r>
            <a:r>
              <a:rPr lang="en-US" dirty="0" smtClean="0"/>
              <a:t> </a:t>
            </a:r>
            <a:r>
              <a:rPr lang="en-US" dirty="0" err="1" smtClean="0"/>
              <a:t>tahun-tahun</a:t>
            </a:r>
            <a:r>
              <a:rPr lang="en-US" dirty="0" smtClean="0"/>
              <a:t> </a:t>
            </a:r>
            <a:r>
              <a:rPr lang="en-US" dirty="0" err="1" smtClean="0"/>
              <a:t>yg</a:t>
            </a:r>
            <a:r>
              <a:rPr lang="en-US" dirty="0" smtClean="0"/>
              <a:t> lain.</a:t>
            </a:r>
          </a:p>
          <a:p>
            <a:pPr algn="just"/>
            <a:r>
              <a:rPr lang="en-US" dirty="0" err="1"/>
              <a:t>K</a:t>
            </a:r>
            <a:r>
              <a:rPr lang="en-US" dirty="0" err="1" smtClean="0"/>
              <a:t>eluarga</a:t>
            </a:r>
            <a:r>
              <a:rPr lang="en-US" dirty="0" smtClean="0"/>
              <a:t> Kennedy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kematian</a:t>
            </a:r>
            <a:r>
              <a:rPr lang="en-US" dirty="0" smtClean="0">
                <a:sym typeface="Wingdings" pitchFamily="2" charset="2"/>
              </a:rPr>
              <a:t> John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Robert yang </a:t>
            </a:r>
            <a:r>
              <a:rPr lang="en-US" dirty="0" err="1" smtClean="0">
                <a:sym typeface="Wingdings" pitchFamily="2" charset="2"/>
              </a:rPr>
              <a:t>tragis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ikut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diperingati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oleh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negara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dampak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bagi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keluarga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sangat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besar</a:t>
            </a:r>
            <a:r>
              <a:rPr lang="en-US" dirty="0" smtClean="0">
                <a:sym typeface="Wingdings" pitchFamily="2" charset="2"/>
              </a:rPr>
              <a:t> (</a:t>
            </a:r>
            <a:r>
              <a:rPr lang="en-US" dirty="0" err="1" smtClean="0">
                <a:sym typeface="Wingdings" pitchFamily="2" charset="2"/>
              </a:rPr>
              <a:t>penerimaan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thd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kejadian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kehilangan</a:t>
            </a:r>
            <a:r>
              <a:rPr lang="en-US" dirty="0" smtClean="0">
                <a:sym typeface="Wingdings" pitchFamily="2" charset="2"/>
              </a:rPr>
              <a:t>)  </a:t>
            </a:r>
            <a:r>
              <a:rPr lang="en-US" dirty="0" err="1" smtClean="0">
                <a:sym typeface="Wingdings" pitchFamily="2" charset="2"/>
              </a:rPr>
              <a:t>terlihat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pada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generasi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berikutnya</a:t>
            </a:r>
            <a:r>
              <a:rPr lang="en-US" dirty="0" smtClean="0">
                <a:sym typeface="Wingdings" pitchFamily="2" charset="2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3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3" y="-1"/>
            <a:ext cx="9143999" cy="6810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455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09600"/>
            <a:ext cx="7620000" cy="5113469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dirty="0" err="1" smtClean="0"/>
              <a:t>Migrasi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dampak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besar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bagi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keluarga</a:t>
            </a:r>
            <a:r>
              <a:rPr lang="en-US" dirty="0" smtClean="0">
                <a:sym typeface="Wingdings" pitchFamily="2" charset="2"/>
              </a:rPr>
              <a:t>. </a:t>
            </a:r>
            <a:r>
              <a:rPr lang="en-US" dirty="0" err="1" smtClean="0">
                <a:sym typeface="Wingdings" pitchFamily="2" charset="2"/>
              </a:rPr>
              <a:t>Kapan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waktu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migrasi</a:t>
            </a:r>
            <a:r>
              <a:rPr lang="en-US" dirty="0" smtClean="0">
                <a:sym typeface="Wingdings" pitchFamily="2" charset="2"/>
              </a:rPr>
              <a:t>? </a:t>
            </a:r>
            <a:r>
              <a:rPr lang="en-US" dirty="0" err="1" smtClean="0">
                <a:sym typeface="Wingdings" pitchFamily="2" charset="2"/>
              </a:rPr>
              <a:t>Evaluasi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ttg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hubungan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dengan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saudara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kandung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thd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peristiwa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migrasi</a:t>
            </a:r>
            <a:r>
              <a:rPr lang="en-US" dirty="0" smtClean="0">
                <a:sym typeface="Wingdings" pitchFamily="2" charset="2"/>
              </a:rPr>
              <a:t>  </a:t>
            </a:r>
            <a:r>
              <a:rPr lang="en-US" dirty="0" err="1" smtClean="0">
                <a:sym typeface="Wingdings" pitchFamily="2" charset="2"/>
              </a:rPr>
              <a:t>anak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lahir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setelah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atau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sebelum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migrasi</a:t>
            </a:r>
            <a:r>
              <a:rPr lang="en-US" dirty="0" smtClean="0">
                <a:sym typeface="Wingdings" pitchFamily="2" charset="2"/>
              </a:rPr>
              <a:t>.</a:t>
            </a:r>
          </a:p>
          <a:p>
            <a:pPr algn="just"/>
            <a:r>
              <a:rPr lang="en-US" dirty="0" err="1" smtClean="0">
                <a:sym typeface="Wingdings" pitchFamily="2" charset="2"/>
              </a:rPr>
              <a:t>Lahir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setelah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migrasi</a:t>
            </a:r>
            <a:r>
              <a:rPr lang="en-US" dirty="0" smtClean="0">
                <a:sym typeface="Wingdings" pitchFamily="2" charset="2"/>
              </a:rPr>
              <a:t>  </a:t>
            </a:r>
            <a:r>
              <a:rPr lang="en-US" dirty="0" err="1" smtClean="0">
                <a:sym typeface="Wingdings" pitchFamily="2" charset="2"/>
              </a:rPr>
              <a:t>penuh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harapan</a:t>
            </a:r>
            <a:r>
              <a:rPr lang="en-US" dirty="0" smtClean="0">
                <a:sym typeface="Wingdings" pitchFamily="2" charset="2"/>
              </a:rPr>
              <a:t> / </a:t>
            </a:r>
            <a:r>
              <a:rPr lang="en-US" dirty="0" err="1" smtClean="0">
                <a:sym typeface="Wingdings" pitchFamily="2" charset="2"/>
              </a:rPr>
              <a:t>sebaliknya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kesulitan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ekonomi</a:t>
            </a:r>
            <a:r>
              <a:rPr lang="en-US" dirty="0" smtClean="0">
                <a:sym typeface="Wingdings" pitchFamily="2" charset="2"/>
              </a:rPr>
              <a:t> (</a:t>
            </a:r>
            <a:r>
              <a:rPr lang="en-US" dirty="0" err="1" smtClean="0">
                <a:sym typeface="Wingdings" pitchFamily="2" charset="2"/>
              </a:rPr>
              <a:t>pengungsi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Kuba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pada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tahun</a:t>
            </a:r>
            <a:r>
              <a:rPr lang="en-US" dirty="0" smtClean="0">
                <a:sym typeface="Wingdings" pitchFamily="2" charset="2"/>
              </a:rPr>
              <a:t> 50-an).</a:t>
            </a:r>
          </a:p>
          <a:p>
            <a:pPr algn="just"/>
            <a:r>
              <a:rPr lang="en-US" dirty="0" smtClean="0">
                <a:sym typeface="Wingdings" pitchFamily="2" charset="2"/>
              </a:rPr>
              <a:t>Maria Callas, </a:t>
            </a:r>
            <a:r>
              <a:rPr lang="en-US" dirty="0" err="1" smtClean="0">
                <a:sym typeface="Wingdings" pitchFamily="2" charset="2"/>
              </a:rPr>
              <a:t>anak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yg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lahir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setelah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migrasi</a:t>
            </a:r>
            <a:r>
              <a:rPr lang="en-US" dirty="0" smtClean="0">
                <a:sym typeface="Wingdings" pitchFamily="2" charset="2"/>
              </a:rPr>
              <a:t>. </a:t>
            </a:r>
            <a:r>
              <a:rPr lang="en-US" dirty="0" err="1" smtClean="0">
                <a:sym typeface="Wingdings" pitchFamily="2" charset="2"/>
              </a:rPr>
              <a:t>Imigrasi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memiliki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dampak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besar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bagi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keluarga</a:t>
            </a:r>
            <a:r>
              <a:rPr lang="en-US" dirty="0" smtClean="0">
                <a:sym typeface="Wingdings" pitchFamily="2" charset="2"/>
              </a:rPr>
              <a:t> Callas. </a:t>
            </a:r>
            <a:r>
              <a:rPr lang="en-US" dirty="0" err="1" smtClean="0">
                <a:sym typeface="Wingdings" pitchFamily="2" charset="2"/>
              </a:rPr>
              <a:t>Klrga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tsb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meninggalkan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negaranya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</a:t>
            </a:r>
            <a:r>
              <a:rPr lang="en-US" dirty="0" smtClean="0">
                <a:sym typeface="Wingdings" pitchFamily="2" charset="2"/>
              </a:rPr>
              <a:t> AS  </a:t>
            </a:r>
            <a:r>
              <a:rPr lang="en-US" dirty="0" err="1" smtClean="0">
                <a:sym typeface="Wingdings" pitchFamily="2" charset="2"/>
              </a:rPr>
              <a:t>tidak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tahu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bahasanya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penyesuaian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sulit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karena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jauh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dari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keluarga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besar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negara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asalnya</a:t>
            </a:r>
            <a:r>
              <a:rPr lang="en-US" dirty="0" smtClean="0">
                <a:sym typeface="Wingdings" pitchFamily="2" charset="2"/>
              </a:rPr>
              <a:t>.</a:t>
            </a:r>
          </a:p>
          <a:p>
            <a:pPr algn="just"/>
            <a:r>
              <a:rPr lang="en-US" dirty="0" smtClean="0">
                <a:sym typeface="Wingdings" pitchFamily="2" charset="2"/>
              </a:rPr>
              <a:t>Ayah </a:t>
            </a:r>
            <a:r>
              <a:rPr lang="en-US" dirty="0" err="1" smtClean="0">
                <a:sym typeface="Wingdings" pitchFamily="2" charset="2"/>
              </a:rPr>
              <a:t>fokus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pada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perjuangan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ditmp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baru</a:t>
            </a:r>
            <a:r>
              <a:rPr lang="en-US" dirty="0" smtClean="0">
                <a:sym typeface="Wingdings" pitchFamily="2" charset="2"/>
              </a:rPr>
              <a:t>. </a:t>
            </a:r>
            <a:r>
              <a:rPr lang="en-US" dirty="0" err="1" smtClean="0">
                <a:sym typeface="Wingdings" pitchFamily="2" charset="2"/>
              </a:rPr>
              <a:t>Ibu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fokus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pada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anak</a:t>
            </a:r>
            <a:r>
              <a:rPr lang="en-US" dirty="0" smtClean="0">
                <a:sym typeface="Wingdings" pitchFamily="2" charset="2"/>
              </a:rPr>
              <a:t> (Maria) </a:t>
            </a:r>
            <a:r>
              <a:rPr lang="en-US" dirty="0" err="1" smtClean="0">
                <a:sym typeface="Wingdings" pitchFamily="2" charset="2"/>
              </a:rPr>
              <a:t>yg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lahir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setelah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kematian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anak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sebelumnya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karena</a:t>
            </a:r>
            <a:r>
              <a:rPr lang="en-US" dirty="0" smtClean="0">
                <a:sym typeface="Wingdings" pitchFamily="2" charset="2"/>
              </a:rPr>
              <a:t> Typhoid  </a:t>
            </a:r>
            <a:r>
              <a:rPr lang="en-US" dirty="0" err="1" smtClean="0">
                <a:sym typeface="Wingdings" pitchFamily="2" charset="2"/>
              </a:rPr>
              <a:t>anak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istimewa</a:t>
            </a:r>
            <a:r>
              <a:rPr lang="en-US" dirty="0" smtClean="0">
                <a:sym typeface="Wingdings" pitchFamily="2" charset="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8024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1752600"/>
            <a:ext cx="6196405" cy="3603812"/>
          </a:xfrm>
        </p:spPr>
        <p:txBody>
          <a:bodyPr/>
          <a:lstStyle/>
          <a:p>
            <a:pPr marL="0" indent="0" algn="ctr">
              <a:lnSpc>
                <a:spcPct val="200000"/>
              </a:lnSpc>
              <a:buNone/>
            </a:pPr>
            <a:r>
              <a:rPr lang="en-US" b="1" i="1" dirty="0" smtClean="0"/>
              <a:t>4. Life Events and Family Functioning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en-US" b="1" i="1" dirty="0" smtClean="0"/>
              <a:t>5. Relational Patterns and Triangles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en-US" b="1" i="1" dirty="0" smtClean="0"/>
              <a:t>6. Family Balance and Imbalance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342556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b="1" dirty="0" err="1" smtClean="0"/>
              <a:t>Ringkasan</a:t>
            </a:r>
            <a:endParaRPr lang="en-US" sz="3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696200" cy="3894269"/>
          </a:xfrm>
        </p:spPr>
        <p:txBody>
          <a:bodyPr>
            <a:normAutofit/>
          </a:bodyPr>
          <a:lstStyle/>
          <a:p>
            <a:pPr algn="just"/>
            <a:r>
              <a:rPr lang="en-US" dirty="0" err="1" smtClean="0"/>
              <a:t>Penelusuran</a:t>
            </a:r>
            <a:r>
              <a:rPr lang="en-US" dirty="0" smtClean="0"/>
              <a:t>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peristiwa</a:t>
            </a:r>
            <a:r>
              <a:rPr lang="en-US" dirty="0" smtClean="0"/>
              <a:t> </a:t>
            </a:r>
            <a:r>
              <a:rPr lang="en-US" dirty="0" err="1" smtClean="0"/>
              <a:t>kritis</a:t>
            </a:r>
            <a:r>
              <a:rPr lang="en-US" dirty="0" smtClean="0"/>
              <a:t> </a:t>
            </a:r>
            <a:r>
              <a:rPr lang="en-US" i="1" dirty="0" smtClean="0"/>
              <a:t>(</a:t>
            </a:r>
            <a:r>
              <a:rPr lang="en-US" i="1" dirty="0"/>
              <a:t>critical </a:t>
            </a:r>
            <a:r>
              <a:rPr lang="en-US" i="1" dirty="0" smtClean="0"/>
              <a:t>events) </a:t>
            </a:r>
            <a:r>
              <a:rPr lang="en-US" dirty="0" err="1" smtClean="0"/>
              <a:t>dan</a:t>
            </a:r>
            <a:r>
              <a:rPr lang="en-US" i="1" dirty="0" smtClean="0"/>
              <a:t> </a:t>
            </a:r>
            <a:r>
              <a:rPr lang="id-ID" dirty="0" smtClean="0"/>
              <a:t>perubahan </a:t>
            </a:r>
            <a:r>
              <a:rPr lang="id-ID" dirty="0"/>
              <a:t>fungsi </a:t>
            </a:r>
            <a:r>
              <a:rPr lang="id-ID" dirty="0" smtClean="0"/>
              <a:t>keluarga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memperoleh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hubungan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koinsidens</a:t>
            </a:r>
            <a:r>
              <a:rPr lang="en-US" dirty="0" smtClean="0">
                <a:sym typeface="Wingdings" pitchFamily="2" charset="2"/>
              </a:rPr>
              <a:t>,</a:t>
            </a:r>
            <a:r>
              <a:rPr lang="id-ID" dirty="0" smtClean="0"/>
              <a:t> </a:t>
            </a:r>
            <a:r>
              <a:rPr lang="id-ID" dirty="0"/>
              <a:t>menilai dampak </a:t>
            </a:r>
            <a:r>
              <a:rPr lang="en-US" dirty="0" err="1" smtClean="0"/>
              <a:t>kejadian</a:t>
            </a:r>
            <a:r>
              <a:rPr lang="en-US" dirty="0" smtClean="0"/>
              <a:t> </a:t>
            </a:r>
            <a:r>
              <a:rPr lang="id-ID" dirty="0" smtClean="0"/>
              <a:t>traumatis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id-ID" dirty="0" smtClean="0"/>
              <a:t>fungsi </a:t>
            </a:r>
            <a:r>
              <a:rPr lang="id-ID" dirty="0"/>
              <a:t>keluarga dan kerentanan terhadap </a:t>
            </a:r>
            <a:r>
              <a:rPr lang="en-US" dirty="0" err="1" smtClean="0"/>
              <a:t>stresor</a:t>
            </a:r>
            <a:r>
              <a:rPr lang="en-US" dirty="0" smtClean="0"/>
              <a:t>, </a:t>
            </a:r>
            <a:r>
              <a:rPr lang="en-US" i="1" dirty="0" smtClean="0"/>
              <a:t>anniversary reactions</a:t>
            </a:r>
            <a:r>
              <a:rPr lang="en-US" dirty="0" smtClean="0"/>
              <a:t>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id-ID" dirty="0" smtClean="0"/>
              <a:t>mencoba </a:t>
            </a:r>
            <a:r>
              <a:rPr lang="id-ID" dirty="0"/>
              <a:t>untuk memahami peristiwa </a:t>
            </a:r>
            <a:r>
              <a:rPr lang="id-ID" dirty="0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konteks</a:t>
            </a:r>
            <a:r>
              <a:rPr lang="en-US" dirty="0" smtClean="0"/>
              <a:t> yang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luas</a:t>
            </a:r>
            <a:r>
              <a:rPr lang="en-US" dirty="0" smtClean="0"/>
              <a:t> </a:t>
            </a:r>
            <a:r>
              <a:rPr lang="en-US" dirty="0" err="1" smtClean="0"/>
              <a:t>yaitu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segi</a:t>
            </a:r>
            <a:r>
              <a:rPr lang="id-ID" dirty="0" smtClean="0"/>
              <a:t>  </a:t>
            </a:r>
            <a:r>
              <a:rPr lang="id-ID" dirty="0"/>
              <a:t>sosial, ekonomi, dan </a:t>
            </a:r>
            <a:r>
              <a:rPr lang="id-ID" dirty="0" smtClean="0"/>
              <a:t>politik</a:t>
            </a:r>
            <a:r>
              <a:rPr lang="en-US" dirty="0" smtClean="0"/>
              <a:t>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76005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2378915"/>
            <a:ext cx="6965245" cy="1202485"/>
          </a:xfrm>
        </p:spPr>
        <p:txBody>
          <a:bodyPr>
            <a:normAutofit/>
          </a:bodyPr>
          <a:lstStyle/>
          <a:p>
            <a:r>
              <a:rPr lang="en-US" sz="3000" b="1" i="1" dirty="0"/>
              <a:t>Relational Patterns and Triangles</a:t>
            </a:r>
            <a:endParaRPr lang="en-US" sz="3000" b="1" dirty="0"/>
          </a:p>
        </p:txBody>
      </p:sp>
    </p:spTree>
    <p:extLst>
      <p:ext uri="{BB962C8B-B14F-4D97-AF65-F5344CB8AC3E}">
        <p14:creationId xmlns:p14="http://schemas.microsoft.com/office/powerpoint/2010/main" val="394792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Pola</a:t>
            </a:r>
            <a:r>
              <a:rPr lang="en-US" dirty="0" smtClean="0"/>
              <a:t> </a:t>
            </a:r>
            <a:r>
              <a:rPr lang="en-US" dirty="0" err="1" smtClean="0"/>
              <a:t>relasi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r>
              <a:rPr lang="en-US" dirty="0" smtClean="0"/>
              <a:t>: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err="1" smtClean="0"/>
              <a:t>Dekat</a:t>
            </a:r>
            <a:endParaRPr lang="en-US" sz="2400" dirty="0" smtClean="0"/>
          </a:p>
          <a:p>
            <a:pPr lvl="1">
              <a:buFont typeface="Wingdings" pitchFamily="2" charset="2"/>
              <a:buChar char="ü"/>
            </a:pPr>
            <a:r>
              <a:rPr lang="en-US" sz="2400" dirty="0" err="1" smtClean="0"/>
              <a:t>Menyatu</a:t>
            </a:r>
            <a:r>
              <a:rPr lang="en-US" sz="2400" dirty="0" smtClean="0"/>
              <a:t> </a:t>
            </a:r>
            <a:r>
              <a:rPr lang="en-US" sz="2400" i="1" dirty="0" smtClean="0"/>
              <a:t>(Fused)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err="1" smtClean="0"/>
              <a:t>Bermusuhan</a:t>
            </a:r>
            <a:endParaRPr lang="en-US" sz="2400" dirty="0" smtClean="0"/>
          </a:p>
          <a:p>
            <a:pPr lvl="1">
              <a:buFont typeface="Wingdings" pitchFamily="2" charset="2"/>
              <a:buChar char="ü"/>
            </a:pPr>
            <a:r>
              <a:rPr lang="en-US" sz="2400" dirty="0" err="1" smtClean="0"/>
              <a:t>Berkonflik</a:t>
            </a:r>
            <a:endParaRPr lang="en-US" sz="2400" dirty="0" smtClean="0"/>
          </a:p>
          <a:p>
            <a:pPr lvl="1">
              <a:buFont typeface="Wingdings" pitchFamily="2" charset="2"/>
              <a:buChar char="ü"/>
            </a:pPr>
            <a:r>
              <a:rPr lang="en-US" sz="2400" dirty="0" err="1" smtClean="0"/>
              <a:t>Berjarak</a:t>
            </a:r>
            <a:endParaRPr lang="en-US" sz="2400" dirty="0" smtClean="0"/>
          </a:p>
          <a:p>
            <a:pPr lvl="1">
              <a:buFont typeface="Wingdings" pitchFamily="2" charset="2"/>
              <a:buChar char="ü"/>
            </a:pPr>
            <a:r>
              <a:rPr lang="en-US" sz="2400" dirty="0" err="1" smtClean="0"/>
              <a:t>Terputus</a:t>
            </a:r>
            <a:endParaRPr lang="en-US" sz="2400" dirty="0" smtClean="0"/>
          </a:p>
          <a:p>
            <a:pPr marL="0" indent="0">
              <a:buNone/>
            </a:pPr>
            <a:r>
              <a:rPr lang="en-US" sz="2600" dirty="0" err="1" smtClean="0"/>
              <a:t>Relasi</a:t>
            </a:r>
            <a:r>
              <a:rPr lang="en-US" sz="2600" dirty="0" smtClean="0"/>
              <a:t> dyadic</a:t>
            </a:r>
          </a:p>
        </p:txBody>
      </p:sp>
    </p:spTree>
    <p:extLst>
      <p:ext uri="{BB962C8B-B14F-4D97-AF65-F5344CB8AC3E}">
        <p14:creationId xmlns:p14="http://schemas.microsoft.com/office/powerpoint/2010/main" val="276336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914400"/>
            <a:ext cx="7620000" cy="4808669"/>
          </a:xfrm>
        </p:spPr>
        <p:txBody>
          <a:bodyPr/>
          <a:lstStyle/>
          <a:p>
            <a:pPr algn="just"/>
            <a:r>
              <a:rPr lang="en-US" dirty="0" err="1" smtClean="0"/>
              <a:t>Hubungan</a:t>
            </a:r>
            <a:r>
              <a:rPr lang="en-US" dirty="0" smtClean="0"/>
              <a:t> triangle </a:t>
            </a:r>
            <a:r>
              <a:rPr lang="en-US" dirty="0" err="1" smtClean="0"/>
              <a:t>kecil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trangle</a:t>
            </a:r>
            <a:r>
              <a:rPr lang="en-US" dirty="0" smtClean="0"/>
              <a:t> yang </a:t>
            </a:r>
            <a:r>
              <a:rPr lang="en-US" dirty="0" err="1" smtClean="0"/>
              <a:t>besar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seorang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anak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mengalami</a:t>
            </a:r>
            <a:r>
              <a:rPr lang="en-US" dirty="0" smtClean="0">
                <a:sym typeface="Wingdings" pitchFamily="2" charset="2"/>
              </a:rPr>
              <a:t> tantrum  </a:t>
            </a:r>
            <a:r>
              <a:rPr lang="en-US" dirty="0" err="1" smtClean="0">
                <a:sym typeface="Wingdings" pitchFamily="2" charset="2"/>
              </a:rPr>
              <a:t>ibu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i="1" dirty="0" smtClean="0">
                <a:sym typeface="Wingdings" pitchFamily="2" charset="2"/>
              </a:rPr>
              <a:t>overburdened, </a:t>
            </a:r>
            <a:r>
              <a:rPr lang="en-US" dirty="0" err="1" smtClean="0">
                <a:sym typeface="Wingdings" pitchFamily="2" charset="2"/>
              </a:rPr>
              <a:t>hubungan</a:t>
            </a:r>
            <a:r>
              <a:rPr lang="en-US" dirty="0" smtClean="0">
                <a:sym typeface="Wingdings" pitchFamily="2" charset="2"/>
              </a:rPr>
              <a:t> ayah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ibu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berjarak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kakek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yg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i="1" dirty="0" smtClean="0">
                <a:sym typeface="Wingdings" pitchFamily="2" charset="2"/>
              </a:rPr>
              <a:t>overinvolved, </a:t>
            </a:r>
            <a:r>
              <a:rPr lang="en-US" dirty="0" smtClean="0">
                <a:sym typeface="Wingdings" pitchFamily="2" charset="2"/>
              </a:rPr>
              <a:t>orang </a:t>
            </a:r>
            <a:r>
              <a:rPr lang="en-US" dirty="0" err="1" smtClean="0">
                <a:sym typeface="Wingdings" pitchFamily="2" charset="2"/>
              </a:rPr>
              <a:t>dewasa</a:t>
            </a:r>
            <a:r>
              <a:rPr lang="en-US" dirty="0" smtClean="0">
                <a:sym typeface="Wingdings" pitchFamily="2" charset="2"/>
              </a:rPr>
              <a:t> lain </a:t>
            </a:r>
            <a:r>
              <a:rPr lang="en-US" dirty="0" err="1" smtClean="0">
                <a:sym typeface="Wingdings" pitchFamily="2" charset="2"/>
              </a:rPr>
              <a:t>atau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saudara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sekandung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dituntut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untuk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lebih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cepat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dewasa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dari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usianya</a:t>
            </a:r>
            <a:r>
              <a:rPr lang="en-US" dirty="0" smtClean="0">
                <a:sym typeface="Wingdings" pitchFamily="2" charset="2"/>
              </a:rPr>
              <a:t>.</a:t>
            </a:r>
          </a:p>
          <a:p>
            <a:pPr algn="just"/>
            <a:endParaRPr lang="en-US" dirty="0">
              <a:sym typeface="Wingdings" pitchFamily="2" charset="2"/>
            </a:endParaRPr>
          </a:p>
          <a:p>
            <a:pPr algn="just"/>
            <a:r>
              <a:rPr lang="en-US" dirty="0" err="1" smtClean="0">
                <a:sym typeface="Wingdings" pitchFamily="2" charset="2"/>
              </a:rPr>
              <a:t>Menurut</a:t>
            </a:r>
            <a:r>
              <a:rPr lang="en-US" dirty="0" smtClean="0">
                <a:sym typeface="Wingdings" pitchFamily="2" charset="2"/>
              </a:rPr>
              <a:t> Bowen: </a:t>
            </a:r>
            <a:r>
              <a:rPr lang="en-US" dirty="0" err="1" smtClean="0">
                <a:sym typeface="Wingdings" pitchFamily="2" charset="2"/>
              </a:rPr>
              <a:t>perkembangan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sehat</a:t>
            </a:r>
            <a:r>
              <a:rPr lang="en-US" dirty="0" smtClean="0">
                <a:sym typeface="Wingdings" pitchFamily="2" charset="2"/>
              </a:rPr>
              <a:t>  </a:t>
            </a:r>
            <a:r>
              <a:rPr lang="en-US" dirty="0" err="1" smtClean="0">
                <a:sym typeface="Wingdings" pitchFamily="2" charset="2"/>
              </a:rPr>
              <a:t>seseorang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dapat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berfungsi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secara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independen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dalam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setiap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relasinya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tidak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terpengaruh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pada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pola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tertentu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telah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terbentuk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sebelumnya</a:t>
            </a:r>
            <a:r>
              <a:rPr lang="en-US" dirty="0" smtClean="0">
                <a:sym typeface="Wingdings" pitchFamily="2" charset="2"/>
              </a:rPr>
              <a:t> (</a:t>
            </a:r>
            <a:r>
              <a:rPr lang="en-US" dirty="0" err="1" smtClean="0">
                <a:sym typeface="Wingdings" pitchFamily="2" charset="2"/>
              </a:rPr>
              <a:t>dalam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berinteraksi</a:t>
            </a:r>
            <a:r>
              <a:rPr lang="en-US" dirty="0" smtClean="0">
                <a:sym typeface="Wingdings" pitchFamily="2" charset="2"/>
              </a:rPr>
              <a:t>/</a:t>
            </a:r>
            <a:r>
              <a:rPr lang="en-US" dirty="0" err="1" smtClean="0">
                <a:sym typeface="Wingdings" pitchFamily="2" charset="2"/>
              </a:rPr>
              <a:t>berhubungan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dengan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seseorang</a:t>
            </a:r>
            <a:r>
              <a:rPr lang="en-US" dirty="0" smtClean="0">
                <a:sym typeface="Wingdings" pitchFamily="2" charset="2"/>
              </a:rPr>
              <a:t>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50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0"/>
            <a:ext cx="914399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76200" y="5436513"/>
            <a:ext cx="2685992" cy="430887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en-US" sz="2200" b="1" i="1" dirty="0">
                <a:solidFill>
                  <a:schemeClr val="bg1"/>
                </a:solidFill>
              </a:rPr>
              <a:t>Interlocking triangles</a:t>
            </a:r>
          </a:p>
        </p:txBody>
      </p:sp>
    </p:spTree>
    <p:extLst>
      <p:ext uri="{BB962C8B-B14F-4D97-AF65-F5344CB8AC3E}">
        <p14:creationId xmlns:p14="http://schemas.microsoft.com/office/powerpoint/2010/main" val="127233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600" i="1" dirty="0" smtClean="0"/>
              <a:t>1. Triangles-Parent/Child </a:t>
            </a:r>
            <a:r>
              <a:rPr lang="en-US" sz="2600" i="1" dirty="0"/>
              <a:t>T</a:t>
            </a:r>
            <a:r>
              <a:rPr lang="en-US" sz="2600" i="1" dirty="0" smtClean="0"/>
              <a:t>riangles</a:t>
            </a:r>
            <a:endParaRPr lang="en-US" sz="26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744531"/>
            <a:ext cx="7620000" cy="4122869"/>
          </a:xfrm>
        </p:spPr>
        <p:txBody>
          <a:bodyPr>
            <a:normAutofit/>
          </a:bodyPr>
          <a:lstStyle/>
          <a:p>
            <a:pPr algn="just"/>
            <a:r>
              <a:rPr lang="en-US" dirty="0" err="1" smtClean="0"/>
              <a:t>Hubungan</a:t>
            </a:r>
            <a:r>
              <a:rPr lang="en-US" dirty="0" smtClean="0"/>
              <a:t> </a:t>
            </a:r>
            <a:r>
              <a:rPr lang="en-US" dirty="0" err="1" smtClean="0"/>
              <a:t>antar</a:t>
            </a:r>
            <a:r>
              <a:rPr lang="en-US" dirty="0" smtClean="0"/>
              <a:t> </a:t>
            </a:r>
            <a:r>
              <a:rPr lang="en-US" dirty="0" err="1" smtClean="0"/>
              <a:t>orangtua</a:t>
            </a:r>
            <a:r>
              <a:rPr lang="en-US" dirty="0" smtClean="0"/>
              <a:t> </a:t>
            </a:r>
            <a:r>
              <a:rPr lang="en-US" dirty="0" err="1" smtClean="0"/>
              <a:t>yg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baik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fokus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pada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anak</a:t>
            </a:r>
            <a:r>
              <a:rPr lang="en-US" dirty="0" smtClean="0">
                <a:sym typeface="Wingdings" pitchFamily="2" charset="2"/>
              </a:rPr>
              <a:t> (</a:t>
            </a:r>
            <a:r>
              <a:rPr lang="en-US" dirty="0" err="1" smtClean="0">
                <a:sym typeface="Wingdings" pitchFamily="2" charset="2"/>
              </a:rPr>
              <a:t>hubungan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baik</a:t>
            </a:r>
            <a:r>
              <a:rPr lang="en-US" dirty="0" smtClean="0">
                <a:sym typeface="Wingdings" pitchFamily="2" charset="2"/>
              </a:rPr>
              <a:t>)</a:t>
            </a:r>
          </a:p>
          <a:p>
            <a:pPr algn="just"/>
            <a:r>
              <a:rPr lang="en-US" i="1" dirty="0" smtClean="0">
                <a:sym typeface="Wingdings" pitchFamily="2" charset="2"/>
              </a:rPr>
              <a:t>Anger, love, clinging dependency</a:t>
            </a:r>
          </a:p>
          <a:p>
            <a:pPr algn="just"/>
            <a:r>
              <a:rPr lang="en-US" dirty="0" err="1" smtClean="0">
                <a:sym typeface="Wingdings" pitchFamily="2" charset="2"/>
              </a:rPr>
              <a:t>Hubungan</a:t>
            </a:r>
            <a:r>
              <a:rPr lang="en-US" dirty="0" smtClean="0">
                <a:sym typeface="Wingdings" pitchFamily="2" charset="2"/>
              </a:rPr>
              <a:t> John Quincy Adams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istri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berkonflik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dengan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anak</a:t>
            </a:r>
            <a:r>
              <a:rPr lang="en-US" dirty="0" smtClean="0">
                <a:sym typeface="Wingdings" pitchFamily="2" charset="2"/>
              </a:rPr>
              <a:t> I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II </a:t>
            </a:r>
            <a:r>
              <a:rPr lang="en-US" dirty="0" err="1" smtClean="0">
                <a:sym typeface="Wingdings" pitchFamily="2" charset="2"/>
              </a:rPr>
              <a:t>juga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dekat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namun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berkonflik</a:t>
            </a:r>
            <a:r>
              <a:rPr lang="en-US" dirty="0" smtClean="0">
                <a:sym typeface="Wingdings" pitchFamily="2" charset="2"/>
              </a:rPr>
              <a:t>. </a:t>
            </a:r>
            <a:r>
              <a:rPr lang="en-US" dirty="0" err="1" smtClean="0">
                <a:sym typeface="Wingdings" pitchFamily="2" charset="2"/>
              </a:rPr>
              <a:t>Anak</a:t>
            </a:r>
            <a:r>
              <a:rPr lang="en-US" dirty="0" smtClean="0">
                <a:sym typeface="Wingdings" pitchFamily="2" charset="2"/>
              </a:rPr>
              <a:t> I (George Washington Adams—</a:t>
            </a:r>
            <a:r>
              <a:rPr lang="en-US" dirty="0" err="1" smtClean="0">
                <a:sym typeface="Wingdings" pitchFamily="2" charset="2"/>
              </a:rPr>
              <a:t>dinamakan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sesuai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nama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Presiden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tidak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disukai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oleh</a:t>
            </a:r>
            <a:r>
              <a:rPr lang="en-US" dirty="0" smtClean="0">
                <a:sym typeface="Wingdings" pitchFamily="2" charset="2"/>
              </a:rPr>
              <a:t> John </a:t>
            </a:r>
            <a:r>
              <a:rPr lang="en-US" dirty="0" err="1" smtClean="0">
                <a:sym typeface="Wingdings" pitchFamily="2" charset="2"/>
              </a:rPr>
              <a:t>sendiri</a:t>
            </a:r>
            <a:r>
              <a:rPr lang="en-US" dirty="0" smtClean="0">
                <a:sym typeface="Wingdings" pitchFamily="2" charset="2"/>
              </a:rPr>
              <a:t>). </a:t>
            </a:r>
            <a:r>
              <a:rPr lang="en-US" dirty="0" err="1" smtClean="0">
                <a:sym typeface="Wingdings" pitchFamily="2" charset="2"/>
              </a:rPr>
              <a:t>Anak</a:t>
            </a:r>
            <a:r>
              <a:rPr lang="en-US" dirty="0" smtClean="0">
                <a:sym typeface="Wingdings" pitchFamily="2" charset="2"/>
              </a:rPr>
              <a:t> III (Charles Francis) </a:t>
            </a:r>
            <a:r>
              <a:rPr lang="en-US" dirty="0" err="1" smtClean="0">
                <a:sym typeface="Wingdings" pitchFamily="2" charset="2"/>
              </a:rPr>
              <a:t>keduanya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sangat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dekat</a:t>
            </a:r>
            <a:r>
              <a:rPr lang="en-US" dirty="0" smtClean="0">
                <a:sym typeface="Wingdings" pitchFamily="2" charset="2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95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0"/>
            <a:ext cx="90678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130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9" b="195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6019800" y="4572000"/>
            <a:ext cx="1782924" cy="430887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en-US" sz="2200" b="1" i="1" dirty="0">
                <a:solidFill>
                  <a:schemeClr val="bg1"/>
                </a:solidFill>
              </a:rPr>
              <a:t>Sibling rivalry</a:t>
            </a:r>
          </a:p>
        </p:txBody>
      </p:sp>
      <p:sp>
        <p:nvSpPr>
          <p:cNvPr id="4" name="Rectangle 3"/>
          <p:cNvSpPr/>
          <p:nvPr/>
        </p:nvSpPr>
        <p:spPr>
          <a:xfrm>
            <a:off x="5397142" y="3244334"/>
            <a:ext cx="3365858" cy="369332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Refleksi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dari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hubungan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orangtua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4800600" y="1752600"/>
            <a:ext cx="2110662" cy="149173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4419600" y="3396734"/>
            <a:ext cx="2644062" cy="102286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430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2" y="-152400"/>
            <a:ext cx="9144002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24000" y="4923472"/>
            <a:ext cx="2743200" cy="1477328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just"/>
            <a:r>
              <a:rPr lang="en-US" dirty="0">
                <a:solidFill>
                  <a:schemeClr val="bg1"/>
                </a:solidFill>
              </a:rPr>
              <a:t>Scott </a:t>
            </a:r>
            <a:r>
              <a:rPr lang="en-US" dirty="0" err="1">
                <a:solidFill>
                  <a:schemeClr val="bg1"/>
                </a:solidFill>
              </a:rPr>
              <a:t>sangat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dimanja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</a:p>
          <a:p>
            <a:pPr algn="just"/>
            <a:r>
              <a:rPr lang="en-US" dirty="0" err="1" smtClean="0">
                <a:solidFill>
                  <a:schemeClr val="bg1"/>
                </a:solidFill>
              </a:rPr>
              <a:t>oleh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ibu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i="1" dirty="0">
                <a:solidFill>
                  <a:schemeClr val="bg1"/>
                </a:solidFill>
              </a:rPr>
              <a:t>(overprotective</a:t>
            </a:r>
            <a:r>
              <a:rPr lang="en-US" dirty="0" smtClean="0">
                <a:solidFill>
                  <a:schemeClr val="bg1"/>
                </a:solidFill>
              </a:rPr>
              <a:t>).</a:t>
            </a:r>
          </a:p>
          <a:p>
            <a:pPr algn="just"/>
            <a:r>
              <a:rPr lang="en-US" dirty="0" err="1" smtClean="0">
                <a:solidFill>
                  <a:schemeClr val="bg1"/>
                </a:solidFill>
              </a:rPr>
              <a:t>Kedua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anak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sebelumnya</a:t>
            </a:r>
            <a:r>
              <a:rPr lang="en-US" dirty="0">
                <a:solidFill>
                  <a:schemeClr val="bg1"/>
                </a:solidFill>
              </a:rPr>
              <a:t> 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en-US" dirty="0" err="1" smtClean="0">
                <a:solidFill>
                  <a:schemeClr val="bg1"/>
                </a:solidFill>
              </a:rPr>
              <a:t>meninggal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dunia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en-US" dirty="0" smtClean="0">
                <a:solidFill>
                  <a:schemeClr val="bg1"/>
                </a:solidFill>
              </a:rPr>
              <a:t>(</a:t>
            </a:r>
            <a:r>
              <a:rPr lang="en-US" dirty="0" err="1">
                <a:solidFill>
                  <a:schemeClr val="bg1"/>
                </a:solidFill>
              </a:rPr>
              <a:t>epidemi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penyakit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" y="3170872"/>
            <a:ext cx="2590800" cy="1477328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just"/>
            <a:r>
              <a:rPr lang="en-US" dirty="0" err="1" smtClean="0">
                <a:solidFill>
                  <a:schemeClr val="bg1"/>
                </a:solidFill>
              </a:rPr>
              <a:t>Tinggal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dengan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</a:p>
          <a:p>
            <a:pPr algn="just"/>
            <a:r>
              <a:rPr lang="en-US" dirty="0" err="1" smtClean="0">
                <a:solidFill>
                  <a:schemeClr val="bg1"/>
                </a:solidFill>
              </a:rPr>
              <a:t>keluarga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besar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ibu</a:t>
            </a: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en-US" dirty="0" err="1" smtClean="0">
                <a:solidFill>
                  <a:schemeClr val="bg1"/>
                </a:solidFill>
                <a:sym typeface="Wingdings" pitchFamily="2" charset="2"/>
              </a:rPr>
              <a:t>ibu</a:t>
            </a:r>
            <a:r>
              <a:rPr 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sym typeface="Wingdings" pitchFamily="2" charset="2"/>
              </a:rPr>
              <a:t>kecewa</a:t>
            </a:r>
            <a:r>
              <a:rPr 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sym typeface="Wingdings" pitchFamily="2" charset="2"/>
              </a:rPr>
              <a:t>thd</a:t>
            </a:r>
            <a:r>
              <a:rPr lang="en-US" dirty="0" smtClean="0">
                <a:solidFill>
                  <a:schemeClr val="bg1"/>
                </a:solidFill>
                <a:sym typeface="Wingdings" pitchFamily="2" charset="2"/>
              </a:rPr>
              <a:t> ayah</a:t>
            </a:r>
          </a:p>
          <a:p>
            <a:pPr algn="just"/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Ibu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sym typeface="Wingdings" pitchFamily="2" charset="2"/>
              </a:rPr>
              <a:t>sangat</a:t>
            </a:r>
            <a:r>
              <a:rPr 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dominan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endParaRPr lang="en-US" dirty="0" smtClean="0">
              <a:solidFill>
                <a:schemeClr val="bg1"/>
              </a:solidFill>
              <a:sym typeface="Wingdings" pitchFamily="2" charset="2"/>
            </a:endParaRPr>
          </a:p>
          <a:p>
            <a:pPr algn="just"/>
            <a:r>
              <a:rPr lang="en-US" dirty="0" err="1" smtClean="0">
                <a:solidFill>
                  <a:schemeClr val="bg1"/>
                </a:solidFill>
                <a:sym typeface="Wingdings" pitchFamily="2" charset="2"/>
              </a:rPr>
              <a:t>dan</a:t>
            </a:r>
            <a:r>
              <a:rPr lang="en-US" dirty="0" smtClean="0">
                <a:solidFill>
                  <a:schemeClr val="bg1"/>
                </a:solidFill>
                <a:sym typeface="Wingdings" pitchFamily="2" charset="2"/>
              </a:rPr>
              <a:t> ayah </a:t>
            </a:r>
            <a:r>
              <a:rPr lang="en-US" dirty="0" err="1" smtClean="0">
                <a:solidFill>
                  <a:schemeClr val="bg1"/>
                </a:solidFill>
                <a:sym typeface="Wingdings" pitchFamily="2" charset="2"/>
              </a:rPr>
              <a:t>lemah</a:t>
            </a:r>
            <a:r>
              <a:rPr lang="en-US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00600" y="57912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Sikap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anak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ambivalen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sayang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terhadap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ayah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namun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sekaligus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berjarak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52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67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1752600"/>
            <a:ext cx="2667000" cy="1631216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chemeClr val="bg1"/>
                </a:solidFill>
              </a:rPr>
              <a:t>Eleanor </a:t>
            </a:r>
            <a:r>
              <a:rPr lang="en-US" sz="2000" dirty="0" err="1">
                <a:solidFill>
                  <a:schemeClr val="bg1"/>
                </a:solidFill>
              </a:rPr>
              <a:t>dekat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dengan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endParaRPr lang="en-US" sz="2000" dirty="0" smtClean="0">
              <a:solidFill>
                <a:schemeClr val="bg1"/>
              </a:solidFill>
            </a:endParaRPr>
          </a:p>
          <a:p>
            <a:pPr algn="just"/>
            <a:r>
              <a:rPr lang="en-US" sz="2000" dirty="0" smtClean="0">
                <a:solidFill>
                  <a:schemeClr val="bg1"/>
                </a:solidFill>
              </a:rPr>
              <a:t>Ayah </a:t>
            </a:r>
            <a:r>
              <a:rPr lang="en-US" sz="2000" dirty="0" err="1" smtClean="0">
                <a:solidFill>
                  <a:schemeClr val="bg1"/>
                </a:solidFill>
              </a:rPr>
              <a:t>dan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berkonflik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endParaRPr lang="en-US" sz="2000" dirty="0" smtClean="0">
              <a:solidFill>
                <a:schemeClr val="bg1"/>
              </a:solidFill>
            </a:endParaRPr>
          </a:p>
          <a:p>
            <a:pPr algn="just"/>
            <a:r>
              <a:rPr lang="en-US" sz="2000" dirty="0" err="1" smtClean="0">
                <a:solidFill>
                  <a:schemeClr val="bg1"/>
                </a:solidFill>
              </a:rPr>
              <a:t>dengan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ibu</a:t>
            </a:r>
            <a:endParaRPr lang="en-US" sz="2000" dirty="0" smtClean="0">
              <a:solidFill>
                <a:schemeClr val="bg1"/>
              </a:solidFill>
            </a:endParaRPr>
          </a:p>
          <a:p>
            <a:pPr algn="just"/>
            <a:r>
              <a:rPr lang="en-US" sz="2000" dirty="0" smtClean="0">
                <a:solidFill>
                  <a:schemeClr val="bg1"/>
                </a:solidFill>
                <a:sym typeface="Wingdings" pitchFamily="2" charset="2"/>
              </a:rPr>
              <a:t>Eleanor </a:t>
            </a:r>
            <a:r>
              <a:rPr lang="en-US" sz="2000" dirty="0" err="1" smtClean="0">
                <a:solidFill>
                  <a:schemeClr val="bg1"/>
                </a:solidFill>
                <a:sym typeface="Wingdings" pitchFamily="2" charset="2"/>
              </a:rPr>
              <a:t>berada</a:t>
            </a:r>
            <a:endParaRPr lang="en-US" sz="2000" dirty="0" smtClean="0">
              <a:solidFill>
                <a:schemeClr val="bg1"/>
              </a:solidFill>
              <a:sym typeface="Wingdings" pitchFamily="2" charset="2"/>
            </a:endParaRPr>
          </a:p>
          <a:p>
            <a:pPr algn="just"/>
            <a:r>
              <a:rPr lang="en-US" sz="2000" dirty="0" smtClean="0">
                <a:solidFill>
                  <a:schemeClr val="bg1"/>
                </a:solidFill>
                <a:sym typeface="Wingdings" pitchFamily="2" charset="2"/>
              </a:rPr>
              <a:t>di </a:t>
            </a:r>
            <a:r>
              <a:rPr lang="en-US" sz="2000" dirty="0" err="1">
                <a:solidFill>
                  <a:schemeClr val="bg1"/>
                </a:solidFill>
                <a:sym typeface="Wingdings" pitchFamily="2" charset="2"/>
              </a:rPr>
              <a:t>pihak</a:t>
            </a:r>
            <a:r>
              <a:rPr lang="en-US" sz="2000" dirty="0">
                <a:solidFill>
                  <a:schemeClr val="bg1"/>
                </a:solidFill>
                <a:sym typeface="Wingdings" pitchFamily="2" charset="2"/>
              </a:rPr>
              <a:t> ayah.</a:t>
            </a:r>
          </a:p>
        </p:txBody>
      </p:sp>
    </p:spTree>
    <p:extLst>
      <p:ext uri="{BB962C8B-B14F-4D97-AF65-F5344CB8AC3E}">
        <p14:creationId xmlns:p14="http://schemas.microsoft.com/office/powerpoint/2010/main" val="111656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2607515"/>
            <a:ext cx="6965245" cy="1202485"/>
          </a:xfrm>
        </p:spPr>
        <p:txBody>
          <a:bodyPr>
            <a:normAutofit/>
          </a:bodyPr>
          <a:lstStyle/>
          <a:p>
            <a:r>
              <a:rPr lang="en-US" sz="3200" b="1" i="1" dirty="0"/>
              <a:t>Life Events and Family Functioning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1192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7620000" cy="5486400"/>
          </a:xfrm>
        </p:spPr>
        <p:txBody>
          <a:bodyPr/>
          <a:lstStyle/>
          <a:p>
            <a:pPr marL="0" indent="0" algn="just">
              <a:buNone/>
            </a:pPr>
            <a:endParaRPr lang="en-US" dirty="0" smtClean="0">
              <a:sym typeface="Wingdings" pitchFamily="2" charset="2"/>
            </a:endParaRPr>
          </a:p>
          <a:p>
            <a:pPr algn="just"/>
            <a:r>
              <a:rPr lang="en-US" dirty="0" err="1" smtClean="0">
                <a:sym typeface="Wingdings" pitchFamily="2" charset="2"/>
              </a:rPr>
              <a:t>Anak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digunakan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untuk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mengekspresikan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perasaan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salah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satu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pasangan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thd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pasangan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lainnya</a:t>
            </a:r>
            <a:r>
              <a:rPr lang="en-US" dirty="0" smtClean="0">
                <a:sym typeface="Wingdings" pitchFamily="2" charset="2"/>
              </a:rPr>
              <a:t>.  </a:t>
            </a:r>
            <a:r>
              <a:rPr lang="en-US" dirty="0" err="1" smtClean="0">
                <a:sym typeface="Wingdings" pitchFamily="2" charset="2"/>
              </a:rPr>
              <a:t>anak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terlibat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dalam</a:t>
            </a:r>
            <a:r>
              <a:rPr lang="en-US" dirty="0" smtClean="0">
                <a:sym typeface="Wingdings" pitchFamily="2" charset="2"/>
              </a:rPr>
              <a:t>  </a:t>
            </a:r>
            <a:r>
              <a:rPr lang="en-US" i="1" dirty="0" smtClean="0">
                <a:sym typeface="Wingdings" pitchFamily="2" charset="2"/>
              </a:rPr>
              <a:t>loyalty conflict  </a:t>
            </a:r>
            <a:r>
              <a:rPr lang="en-US" dirty="0" err="1" smtClean="0">
                <a:sym typeface="Wingdings" pitchFamily="2" charset="2"/>
              </a:rPr>
              <a:t>anak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berusaha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mendamaikan</a:t>
            </a:r>
            <a:r>
              <a:rPr lang="en-US" dirty="0" smtClean="0">
                <a:sym typeface="Wingdings" pitchFamily="2" charset="2"/>
              </a:rPr>
              <a:t> /</a:t>
            </a:r>
            <a:r>
              <a:rPr lang="en-US" dirty="0" err="1" smtClean="0">
                <a:sym typeface="Wingdings" pitchFamily="2" charset="2"/>
              </a:rPr>
              <a:t>menentramkan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atau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memediasi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orangtua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suatu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posisi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sulit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87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600" i="1" dirty="0" smtClean="0"/>
              <a:t>2. Common Couple Triangles</a:t>
            </a:r>
            <a:endParaRPr lang="en-US" sz="26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828800"/>
            <a:ext cx="7620000" cy="4343400"/>
          </a:xfrm>
        </p:spPr>
        <p:txBody>
          <a:bodyPr/>
          <a:lstStyle/>
          <a:p>
            <a:r>
              <a:rPr lang="en-US" i="1" dirty="0" smtClean="0"/>
              <a:t>In-law triangles</a:t>
            </a:r>
          </a:p>
          <a:p>
            <a:r>
              <a:rPr lang="en-US" dirty="0" err="1" smtClean="0"/>
              <a:t>Hubungan</a:t>
            </a:r>
            <a:r>
              <a:rPr lang="en-US" dirty="0" smtClean="0"/>
              <a:t> </a:t>
            </a:r>
            <a:r>
              <a:rPr lang="en-US" dirty="0" err="1" smtClean="0"/>
              <a:t>menantu-mertua</a:t>
            </a:r>
            <a:r>
              <a:rPr lang="en-US" dirty="0" smtClean="0"/>
              <a:t>,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laki-laki</a:t>
            </a:r>
            <a:r>
              <a:rPr lang="en-US" dirty="0" smtClean="0"/>
              <a:t> </a:t>
            </a:r>
            <a:r>
              <a:rPr lang="en-US" dirty="0" err="1" smtClean="0"/>
              <a:t>favorit</a:t>
            </a:r>
            <a:endParaRPr lang="en-US" dirty="0" smtClean="0"/>
          </a:p>
          <a:p>
            <a:r>
              <a:rPr lang="en-US" dirty="0" err="1" smtClean="0"/>
              <a:t>Contoh</a:t>
            </a:r>
            <a:r>
              <a:rPr lang="en-US" dirty="0" smtClean="0"/>
              <a:t>:  </a:t>
            </a:r>
            <a:r>
              <a:rPr lang="en-US" dirty="0" err="1" smtClean="0"/>
              <a:t>keluarga</a:t>
            </a:r>
            <a:r>
              <a:rPr lang="en-US" dirty="0" smtClean="0"/>
              <a:t> Eleanor Roosevelt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53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6200" y="-1"/>
            <a:ext cx="90678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445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600" i="1" dirty="0" smtClean="0"/>
              <a:t>Common Couple Triangles</a:t>
            </a:r>
            <a:endParaRPr lang="en-US" sz="26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7620000" cy="4572000"/>
          </a:xfrm>
        </p:spPr>
        <p:txBody>
          <a:bodyPr/>
          <a:lstStyle/>
          <a:p>
            <a:pPr algn="just"/>
            <a:r>
              <a:rPr lang="en-US" dirty="0" smtClean="0"/>
              <a:t>Sara Delano (</a:t>
            </a:r>
            <a:r>
              <a:rPr lang="en-US" dirty="0" err="1" smtClean="0"/>
              <a:t>ibu</a:t>
            </a:r>
            <a:r>
              <a:rPr lang="en-US" dirty="0" smtClean="0"/>
              <a:t> Franklin) </a:t>
            </a:r>
            <a:r>
              <a:rPr lang="en-US" dirty="0" err="1" smtClean="0"/>
              <a:t>kehilangan</a:t>
            </a:r>
            <a:r>
              <a:rPr lang="en-US" dirty="0" smtClean="0"/>
              <a:t> </a:t>
            </a:r>
            <a:r>
              <a:rPr lang="en-US" dirty="0" err="1" smtClean="0"/>
              <a:t>suami</a:t>
            </a:r>
            <a:r>
              <a:rPr lang="en-US" dirty="0" smtClean="0"/>
              <a:t> </a:t>
            </a:r>
            <a:r>
              <a:rPr lang="en-US" dirty="0" err="1" smtClean="0"/>
              <a:t>dgn</a:t>
            </a:r>
            <a:r>
              <a:rPr lang="en-US" dirty="0" smtClean="0"/>
              <a:t> </a:t>
            </a:r>
            <a:r>
              <a:rPr lang="en-US" dirty="0" err="1" smtClean="0"/>
              <a:t>begitu</a:t>
            </a:r>
            <a:r>
              <a:rPr lang="en-US" dirty="0" smtClean="0"/>
              <a:t> </a:t>
            </a:r>
            <a:r>
              <a:rPr lang="en-US" dirty="0" err="1" smtClean="0"/>
              <a:t>cepat</a:t>
            </a:r>
            <a:r>
              <a:rPr lang="en-US" dirty="0" smtClean="0"/>
              <a:t> (10 </a:t>
            </a:r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pernikahan</a:t>
            </a:r>
            <a:r>
              <a:rPr lang="en-US" dirty="0" smtClean="0"/>
              <a:t>).</a:t>
            </a:r>
          </a:p>
          <a:p>
            <a:pPr algn="just"/>
            <a:r>
              <a:rPr lang="en-US" dirty="0" smtClean="0"/>
              <a:t>Sara </a:t>
            </a:r>
            <a:r>
              <a:rPr lang="en-US" dirty="0" err="1" smtClean="0"/>
              <a:t>sangat</a:t>
            </a:r>
            <a:r>
              <a:rPr lang="en-US" dirty="0" smtClean="0"/>
              <a:t> </a:t>
            </a:r>
            <a:r>
              <a:rPr lang="en-US" dirty="0" err="1" smtClean="0"/>
              <a:t>dekat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Franklin,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menyetujui</a:t>
            </a:r>
            <a:r>
              <a:rPr lang="en-US" dirty="0" smtClean="0"/>
              <a:t> </a:t>
            </a:r>
            <a:r>
              <a:rPr lang="en-US" dirty="0" err="1" smtClean="0"/>
              <a:t>pernikahannya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Eleanor (</a:t>
            </a:r>
            <a:r>
              <a:rPr lang="en-US" dirty="0" err="1" smtClean="0"/>
              <a:t>berkonflik</a:t>
            </a:r>
            <a:r>
              <a:rPr lang="en-US" dirty="0" smtClean="0"/>
              <a:t>)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hubungan</a:t>
            </a:r>
            <a:r>
              <a:rPr lang="en-US" dirty="0" smtClean="0">
                <a:sym typeface="Wingdings" pitchFamily="2" charset="2"/>
              </a:rPr>
              <a:t> Franklin </a:t>
            </a:r>
            <a:r>
              <a:rPr lang="en-US" dirty="0" err="1" smtClean="0">
                <a:sym typeface="Wingdings" pitchFamily="2" charset="2"/>
              </a:rPr>
              <a:t>dengan</a:t>
            </a:r>
            <a:r>
              <a:rPr lang="en-US" dirty="0" smtClean="0">
                <a:sym typeface="Wingdings" pitchFamily="2" charset="2"/>
              </a:rPr>
              <a:t> Eleanor </a:t>
            </a:r>
            <a:r>
              <a:rPr lang="en-US" dirty="0" err="1" smtClean="0">
                <a:sym typeface="Wingdings" pitchFamily="2" charset="2"/>
              </a:rPr>
              <a:t>bermasalah</a:t>
            </a:r>
            <a:r>
              <a:rPr lang="en-US" dirty="0" smtClean="0">
                <a:sym typeface="Wingdings" pitchFamily="2" charset="2"/>
              </a:rPr>
              <a:t>.</a:t>
            </a:r>
          </a:p>
          <a:p>
            <a:pPr algn="just"/>
            <a:r>
              <a:rPr lang="en-US" i="1" dirty="0" smtClean="0">
                <a:sym typeface="Wingdings" pitchFamily="2" charset="2"/>
              </a:rPr>
              <a:t>Let’s you and her fight</a:t>
            </a:r>
          </a:p>
          <a:p>
            <a:pPr algn="just"/>
            <a:r>
              <a:rPr lang="en-US" i="1" dirty="0" smtClean="0">
                <a:sym typeface="Wingdings" pitchFamily="2" charset="2"/>
              </a:rPr>
              <a:t>Couple triangles </a:t>
            </a:r>
            <a:r>
              <a:rPr lang="en-US" dirty="0" err="1" smtClean="0">
                <a:sym typeface="Wingdings" pitchFamily="2" charset="2"/>
              </a:rPr>
              <a:t>yg</a:t>
            </a:r>
            <a:r>
              <a:rPr lang="en-US" dirty="0" smtClean="0">
                <a:sym typeface="Wingdings" pitchFamily="2" charset="2"/>
              </a:rPr>
              <a:t> lain : </a:t>
            </a:r>
            <a:r>
              <a:rPr lang="en-US" dirty="0" err="1" smtClean="0">
                <a:sym typeface="Wingdings" pitchFamily="2" charset="2"/>
              </a:rPr>
              <a:t>hubungan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i="1" dirty="0" smtClean="0">
                <a:sym typeface="Wingdings" pitchFamily="2" charset="2"/>
              </a:rPr>
              <a:t>affair (extramarital relationship), </a:t>
            </a:r>
            <a:r>
              <a:rPr lang="en-US" i="1" dirty="0" err="1" smtClean="0">
                <a:sym typeface="Wingdings" pitchFamily="2" charset="2"/>
              </a:rPr>
              <a:t>Contoh</a:t>
            </a:r>
            <a:r>
              <a:rPr lang="en-US" i="1" dirty="0" smtClean="0">
                <a:sym typeface="Wingdings" pitchFamily="2" charset="2"/>
              </a:rPr>
              <a:t> Reich family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87070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205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90600"/>
            <a:ext cx="7772400" cy="5257800"/>
          </a:xfrm>
        </p:spPr>
        <p:txBody>
          <a:bodyPr/>
          <a:lstStyle/>
          <a:p>
            <a:pPr algn="just"/>
            <a:r>
              <a:rPr lang="en-US" dirty="0" err="1" smtClean="0"/>
              <a:t>Hubungan</a:t>
            </a:r>
            <a:r>
              <a:rPr lang="en-US" dirty="0" smtClean="0"/>
              <a:t> affair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pola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yg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tragis</a:t>
            </a:r>
            <a:r>
              <a:rPr lang="en-US" dirty="0" smtClean="0">
                <a:sym typeface="Wingdings" pitchFamily="2" charset="2"/>
              </a:rPr>
              <a:t> di </a:t>
            </a:r>
            <a:r>
              <a:rPr lang="en-US" dirty="0" err="1" smtClean="0">
                <a:sym typeface="Wingdings" pitchFamily="2" charset="2"/>
              </a:rPr>
              <a:t>dalam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sebuah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keluarga</a:t>
            </a:r>
            <a:r>
              <a:rPr lang="en-US" dirty="0" smtClean="0">
                <a:sym typeface="Wingdings" pitchFamily="2" charset="2"/>
              </a:rPr>
              <a:t>. </a:t>
            </a:r>
            <a:endParaRPr lang="en-US" dirty="0" smtClean="0">
              <a:sym typeface="Wingdings" pitchFamily="2" charset="2"/>
            </a:endParaRPr>
          </a:p>
          <a:p>
            <a:pPr marL="0" indent="0" algn="just">
              <a:buNone/>
            </a:pPr>
            <a:endParaRPr lang="en-US" dirty="0">
              <a:sym typeface="Wingdings" pitchFamily="2" charset="2"/>
            </a:endParaRPr>
          </a:p>
          <a:p>
            <a:pPr algn="just"/>
            <a:r>
              <a:rPr lang="en-US" dirty="0" err="1" smtClean="0">
                <a:sym typeface="Wingdings" pitchFamily="2" charset="2"/>
              </a:rPr>
              <a:t>Ibu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memiliki</a:t>
            </a:r>
            <a:r>
              <a:rPr lang="en-US" dirty="0" smtClean="0">
                <a:sym typeface="Wingdings" pitchFamily="2" charset="2"/>
              </a:rPr>
              <a:t> affair </a:t>
            </a:r>
            <a:r>
              <a:rPr lang="en-US" dirty="0" err="1" smtClean="0">
                <a:sym typeface="Wingdings" pitchFamily="2" charset="2"/>
              </a:rPr>
              <a:t>dengan</a:t>
            </a:r>
            <a:r>
              <a:rPr lang="en-US" dirty="0" smtClean="0">
                <a:sym typeface="Wingdings" pitchFamily="2" charset="2"/>
              </a:rPr>
              <a:t> guru Wilhelm, ayah </a:t>
            </a:r>
            <a:r>
              <a:rPr lang="en-US" dirty="0" err="1" smtClean="0">
                <a:sym typeface="Wingdings" pitchFamily="2" charset="2"/>
              </a:rPr>
              <a:t>mengetahui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hal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tsb</a:t>
            </a:r>
            <a:r>
              <a:rPr lang="en-US" dirty="0" smtClean="0">
                <a:sym typeface="Wingdings" pitchFamily="2" charset="2"/>
              </a:rPr>
              <a:t>  </a:t>
            </a:r>
            <a:r>
              <a:rPr lang="en-US" dirty="0" err="1" smtClean="0">
                <a:sym typeface="Wingdings" pitchFamily="2" charset="2"/>
              </a:rPr>
              <a:t>melakukan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bunuh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diri</a:t>
            </a:r>
            <a:r>
              <a:rPr lang="en-US" dirty="0" smtClean="0">
                <a:sym typeface="Wingdings" pitchFamily="2" charset="2"/>
              </a:rPr>
              <a:t> (</a:t>
            </a:r>
            <a:r>
              <a:rPr lang="en-US" dirty="0" err="1" smtClean="0">
                <a:sym typeface="Wingdings" pitchFamily="2" charset="2"/>
              </a:rPr>
              <a:t>sbg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respons</a:t>
            </a:r>
            <a:r>
              <a:rPr lang="en-US" dirty="0" smtClean="0">
                <a:sym typeface="Wingdings" pitchFamily="2" charset="2"/>
              </a:rPr>
              <a:t>).</a:t>
            </a:r>
          </a:p>
          <a:p>
            <a:pPr marL="0" indent="0" algn="just">
              <a:buNone/>
            </a:pPr>
            <a:endParaRPr lang="en-US" dirty="0" smtClean="0">
              <a:sym typeface="Wingdings" pitchFamily="2" charset="2"/>
            </a:endParaRPr>
          </a:p>
          <a:p>
            <a:pPr algn="just"/>
            <a:r>
              <a:rPr lang="en-US" dirty="0" err="1" smtClean="0">
                <a:sym typeface="Wingdings" pitchFamily="2" charset="2"/>
              </a:rPr>
              <a:t>Objek</a:t>
            </a:r>
            <a:r>
              <a:rPr lang="en-US" dirty="0" smtClean="0">
                <a:sym typeface="Wingdings" pitchFamily="2" charset="2"/>
              </a:rPr>
              <a:t> di </a:t>
            </a:r>
            <a:r>
              <a:rPr lang="en-US" dirty="0" err="1" smtClean="0">
                <a:sym typeface="Wingdings" pitchFamily="2" charset="2"/>
              </a:rPr>
              <a:t>luar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pernikahan</a:t>
            </a:r>
            <a:r>
              <a:rPr lang="en-US" dirty="0" smtClean="0">
                <a:sym typeface="Wingdings" pitchFamily="2" charset="2"/>
              </a:rPr>
              <a:t>: affair, </a:t>
            </a:r>
            <a:r>
              <a:rPr lang="en-US" dirty="0" err="1" smtClean="0">
                <a:sym typeface="Wingdings" pitchFamily="2" charset="2"/>
              </a:rPr>
              <a:t>hobi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pekerjaan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minuman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keras</a:t>
            </a:r>
            <a:r>
              <a:rPr lang="en-US" dirty="0" smtClean="0">
                <a:sym typeface="Wingdings" pitchFamily="2" charset="2"/>
              </a:rPr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50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620000" cy="1202485"/>
          </a:xfrm>
        </p:spPr>
        <p:txBody>
          <a:bodyPr>
            <a:normAutofit/>
          </a:bodyPr>
          <a:lstStyle/>
          <a:p>
            <a:pPr algn="l"/>
            <a:r>
              <a:rPr lang="en-US" sz="2600" i="1" dirty="0" smtClean="0"/>
              <a:t>3. </a:t>
            </a:r>
            <a:r>
              <a:rPr lang="en-US" sz="2400" b="1" i="1" dirty="0" smtClean="0"/>
              <a:t>Triangles in Divorced and Remarried Families</a:t>
            </a:r>
            <a:endParaRPr lang="en-US" sz="24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7620000" cy="4495800"/>
          </a:xfrm>
        </p:spPr>
        <p:txBody>
          <a:bodyPr/>
          <a:lstStyle/>
          <a:p>
            <a:r>
              <a:rPr lang="en-US" dirty="0" err="1" smtClean="0"/>
              <a:t>Perpisahan</a:t>
            </a:r>
            <a:r>
              <a:rPr lang="en-US" dirty="0" smtClean="0"/>
              <a:t> </a:t>
            </a:r>
            <a:r>
              <a:rPr lang="en-US" dirty="0" err="1" smtClean="0"/>
              <a:t>maupun</a:t>
            </a:r>
            <a:r>
              <a:rPr lang="en-US" dirty="0" smtClean="0"/>
              <a:t> </a:t>
            </a:r>
            <a:r>
              <a:rPr lang="en-US" dirty="0" err="1" smtClean="0"/>
              <a:t>perceraian</a:t>
            </a:r>
            <a:r>
              <a:rPr lang="en-US" dirty="0" smtClean="0"/>
              <a:t> </a:t>
            </a:r>
            <a:r>
              <a:rPr lang="en-US" dirty="0" err="1" smtClean="0"/>
              <a:t>yg</a:t>
            </a:r>
            <a:r>
              <a:rPr lang="en-US" dirty="0" smtClean="0"/>
              <a:t> </a:t>
            </a:r>
            <a:r>
              <a:rPr lang="en-US" dirty="0" err="1" smtClean="0"/>
              <a:t>digambarkan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genogram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memperkirakan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pola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mungkin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terdapat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dalam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keluarga</a:t>
            </a:r>
            <a:r>
              <a:rPr lang="en-US" dirty="0" smtClean="0">
                <a:sym typeface="Wingdings" pitchFamily="2" charset="2"/>
              </a:rPr>
              <a:t>.</a:t>
            </a:r>
          </a:p>
          <a:p>
            <a:r>
              <a:rPr lang="en-US" dirty="0" err="1" smtClean="0">
                <a:sym typeface="Wingdings" pitchFamily="2" charset="2"/>
              </a:rPr>
              <a:t>Contoh</a:t>
            </a:r>
            <a:r>
              <a:rPr lang="en-US" dirty="0" smtClean="0">
                <a:sym typeface="Wingdings" pitchFamily="2" charset="2"/>
              </a:rPr>
              <a:t>:</a:t>
            </a:r>
          </a:p>
          <a:p>
            <a:pPr marL="0" indent="0">
              <a:buNone/>
            </a:pPr>
            <a:r>
              <a:rPr lang="en-US" dirty="0">
                <a:sym typeface="Wingdings" pitchFamily="2" charset="2"/>
              </a:rPr>
              <a:t> </a:t>
            </a:r>
            <a:r>
              <a:rPr lang="en-US" dirty="0" smtClean="0">
                <a:sym typeface="Wingdings" pitchFamily="2" charset="2"/>
              </a:rPr>
              <a:t>   - </a:t>
            </a:r>
            <a:r>
              <a:rPr lang="en-US" dirty="0" err="1" smtClean="0">
                <a:sym typeface="Wingdings" pitchFamily="2" charset="2"/>
              </a:rPr>
              <a:t>anak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mengidolakan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orangtua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telah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berpisah</a:t>
            </a:r>
            <a:endParaRPr lang="en-US" dirty="0" smtClean="0">
              <a:sym typeface="Wingdings" pitchFamily="2" charset="2"/>
            </a:endParaRPr>
          </a:p>
          <a:p>
            <a:pPr marL="0" indent="0">
              <a:buNone/>
            </a:pPr>
            <a:r>
              <a:rPr lang="en-US" dirty="0">
                <a:sym typeface="Wingdings" pitchFamily="2" charset="2"/>
              </a:rPr>
              <a:t> </a:t>
            </a:r>
            <a:r>
              <a:rPr lang="en-US" dirty="0" smtClean="0">
                <a:sym typeface="Wingdings" pitchFamily="2" charset="2"/>
              </a:rPr>
              <a:t>   - </a:t>
            </a:r>
            <a:r>
              <a:rPr lang="en-US" dirty="0" err="1" smtClean="0">
                <a:sym typeface="Wingdings" pitchFamily="2" charset="2"/>
              </a:rPr>
              <a:t>menyalahkan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salah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satu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orangtua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mengapa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hal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tsb</a:t>
            </a:r>
            <a:r>
              <a:rPr lang="en-US" dirty="0" smtClean="0">
                <a:sym typeface="Wingdings" pitchFamily="2" charset="2"/>
              </a:rPr>
              <a:t> </a:t>
            </a:r>
          </a:p>
          <a:p>
            <a:pPr marL="0" indent="0">
              <a:buNone/>
            </a:pPr>
            <a:r>
              <a:rPr lang="en-US" dirty="0">
                <a:sym typeface="Wingdings" pitchFamily="2" charset="2"/>
              </a:rPr>
              <a:t> </a:t>
            </a:r>
            <a:r>
              <a:rPr lang="en-US" dirty="0" smtClean="0">
                <a:sym typeface="Wingdings" pitchFamily="2" charset="2"/>
              </a:rPr>
              <a:t>     </a:t>
            </a:r>
            <a:r>
              <a:rPr lang="en-US" dirty="0" err="1" smtClean="0">
                <a:sym typeface="Wingdings" pitchFamily="2" charset="2"/>
              </a:rPr>
              <a:t>dapat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terjadi</a:t>
            </a:r>
            <a:r>
              <a:rPr lang="en-US" dirty="0" smtClean="0">
                <a:sym typeface="Wingdings" pitchFamily="2" charset="2"/>
              </a:rPr>
              <a:t> (</a:t>
            </a:r>
            <a:r>
              <a:rPr lang="en-US" dirty="0" err="1" smtClean="0">
                <a:sym typeface="Wingdings" pitchFamily="2" charset="2"/>
              </a:rPr>
              <a:t>mereka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berpisah</a:t>
            </a:r>
            <a:r>
              <a:rPr lang="en-US" dirty="0" smtClean="0">
                <a:sym typeface="Wingdings" pitchFamily="2" charset="2"/>
              </a:rPr>
              <a:t>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08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789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696200" cy="5638800"/>
          </a:xfrm>
        </p:spPr>
        <p:txBody>
          <a:bodyPr/>
          <a:lstStyle/>
          <a:p>
            <a:pPr algn="just"/>
            <a:r>
              <a:rPr lang="en-US" dirty="0" err="1" smtClean="0"/>
              <a:t>Tahun</a:t>
            </a:r>
            <a:r>
              <a:rPr lang="en-US" dirty="0" smtClean="0"/>
              <a:t> 1936, </a:t>
            </a:r>
            <a:r>
              <a:rPr lang="en-US" dirty="0" err="1" smtClean="0"/>
              <a:t>orangtua</a:t>
            </a:r>
            <a:r>
              <a:rPr lang="en-US" dirty="0" smtClean="0"/>
              <a:t> Jackie </a:t>
            </a:r>
            <a:r>
              <a:rPr lang="en-US" dirty="0" err="1" smtClean="0"/>
              <a:t>Bouvier</a:t>
            </a:r>
            <a:r>
              <a:rPr lang="en-US" dirty="0" smtClean="0"/>
              <a:t> Kennedy </a:t>
            </a:r>
            <a:r>
              <a:rPr lang="en-US" dirty="0" err="1" smtClean="0"/>
              <a:t>berpisah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ibu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tidak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tahan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terhadap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kelakuan</a:t>
            </a:r>
            <a:r>
              <a:rPr lang="en-US" dirty="0" smtClean="0">
                <a:sym typeface="Wingdings" pitchFamily="2" charset="2"/>
              </a:rPr>
              <a:t> ayah </a:t>
            </a:r>
            <a:r>
              <a:rPr lang="en-US" dirty="0" err="1" smtClean="0">
                <a:sym typeface="Wingdings" pitchFamily="2" charset="2"/>
              </a:rPr>
              <a:t>yg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senang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dengan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perempuan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suka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minum-minum</a:t>
            </a:r>
            <a:r>
              <a:rPr lang="en-US" dirty="0" smtClean="0">
                <a:sym typeface="Wingdings" pitchFamily="2" charset="2"/>
              </a:rPr>
              <a:t>. </a:t>
            </a:r>
            <a:r>
              <a:rPr lang="en-US" dirty="0" err="1" smtClean="0">
                <a:sym typeface="Wingdings" pitchFamily="2" charset="2"/>
              </a:rPr>
              <a:t>Hubungan</a:t>
            </a:r>
            <a:r>
              <a:rPr lang="en-US" dirty="0" smtClean="0">
                <a:sym typeface="Wingdings" pitchFamily="2" charset="2"/>
              </a:rPr>
              <a:t> Jackie </a:t>
            </a:r>
            <a:r>
              <a:rPr lang="en-US" dirty="0" err="1" smtClean="0">
                <a:sym typeface="Wingdings" pitchFamily="2" charset="2"/>
              </a:rPr>
              <a:t>dengan</a:t>
            </a:r>
            <a:r>
              <a:rPr lang="en-US" dirty="0" smtClean="0">
                <a:sym typeface="Wingdings" pitchFamily="2" charset="2"/>
              </a:rPr>
              <a:t> ayah </a:t>
            </a:r>
            <a:r>
              <a:rPr lang="en-US" dirty="0" err="1" smtClean="0">
                <a:sym typeface="Wingdings" pitchFamily="2" charset="2"/>
              </a:rPr>
              <a:t>dekat</a:t>
            </a:r>
            <a:r>
              <a:rPr lang="en-US" dirty="0" smtClean="0">
                <a:sym typeface="Wingdings" pitchFamily="2" charset="2"/>
              </a:rPr>
              <a:t>.</a:t>
            </a:r>
          </a:p>
          <a:p>
            <a:pPr algn="just"/>
            <a:r>
              <a:rPr lang="en-US" dirty="0" err="1" smtClean="0">
                <a:sym typeface="Wingdings" pitchFamily="2" charset="2"/>
              </a:rPr>
              <a:t>Bila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salah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satu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atau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kedua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orangtua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menikah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lagi</a:t>
            </a:r>
            <a:r>
              <a:rPr lang="en-US" dirty="0" smtClean="0">
                <a:sym typeface="Wingdings" pitchFamily="2" charset="2"/>
              </a:rPr>
              <a:t>  </a:t>
            </a:r>
            <a:r>
              <a:rPr lang="en-US" dirty="0" err="1" smtClean="0">
                <a:sym typeface="Wingdings" pitchFamily="2" charset="2"/>
              </a:rPr>
              <a:t>eksplorasi</a:t>
            </a:r>
            <a:r>
              <a:rPr lang="en-US" dirty="0" smtClean="0">
                <a:sym typeface="Wingdings" pitchFamily="2" charset="2"/>
              </a:rPr>
              <a:t> triangle yang </a:t>
            </a:r>
            <a:r>
              <a:rPr lang="en-US" dirty="0" err="1" smtClean="0">
                <a:sym typeface="Wingdings" pitchFamily="2" charset="2"/>
              </a:rPr>
              <a:t>baru</a:t>
            </a:r>
            <a:r>
              <a:rPr lang="en-US" dirty="0" smtClean="0">
                <a:sym typeface="Wingdings" pitchFamily="2" charset="2"/>
              </a:rPr>
              <a:t>.</a:t>
            </a:r>
          </a:p>
          <a:p>
            <a:pPr algn="just"/>
            <a:r>
              <a:rPr lang="en-US" dirty="0" err="1" smtClean="0">
                <a:sym typeface="Wingdings" pitchFamily="2" charset="2"/>
              </a:rPr>
              <a:t>Anak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tidak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pernah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siap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kehilangan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orangtuanya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smtClean="0">
                <a:sym typeface="Wingdings" pitchFamily="2" charset="2"/>
              </a:rPr>
              <a:t>(</a:t>
            </a:r>
            <a:r>
              <a:rPr lang="en-US" dirty="0" err="1" smtClean="0">
                <a:sym typeface="Wingdings" pitchFamily="2" charset="2"/>
              </a:rPr>
              <a:t>perceraian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atau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kematyian</a:t>
            </a:r>
            <a:r>
              <a:rPr lang="en-US" dirty="0" smtClean="0">
                <a:sym typeface="Wingdings" pitchFamily="2" charset="2"/>
              </a:rPr>
              <a:t>). </a:t>
            </a:r>
            <a:r>
              <a:rPr lang="en-US" dirty="0" err="1" smtClean="0">
                <a:sym typeface="Wingdings" pitchFamily="2" charset="2"/>
              </a:rPr>
              <a:t>Orangtua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t</a:t>
            </a:r>
            <a:r>
              <a:rPr lang="en-US" dirty="0" err="1" smtClean="0">
                <a:sym typeface="Wingdings" pitchFamily="2" charset="2"/>
              </a:rPr>
              <a:t>idak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tergantikan</a:t>
            </a:r>
            <a:r>
              <a:rPr lang="en-US" dirty="0" smtClean="0">
                <a:sym typeface="Wingdings" pitchFamily="2" charset="2"/>
              </a:rPr>
              <a:t>.</a:t>
            </a:r>
          </a:p>
          <a:p>
            <a:pPr algn="just"/>
            <a:r>
              <a:rPr lang="en-US" dirty="0" err="1" smtClean="0">
                <a:sym typeface="Wingdings" pitchFamily="2" charset="2"/>
              </a:rPr>
              <a:t>Ibu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tiri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tidak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pernah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bisa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menggantikan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ibu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kandung</a:t>
            </a:r>
            <a:r>
              <a:rPr lang="en-US" dirty="0" smtClean="0">
                <a:sym typeface="Wingdings" pitchFamily="2" charset="2"/>
              </a:rPr>
              <a:t>.</a:t>
            </a:r>
          </a:p>
          <a:p>
            <a:pPr algn="just"/>
            <a:r>
              <a:rPr lang="en-US" dirty="0" smtClean="0">
                <a:sym typeface="Wingdings" pitchFamily="2" charset="2"/>
              </a:rPr>
              <a:t>Ayah </a:t>
            </a:r>
            <a:r>
              <a:rPr lang="en-US" dirty="0" err="1" smtClean="0">
                <a:sym typeface="Wingdings" pitchFamily="2" charset="2"/>
              </a:rPr>
              <a:t>berharap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dengan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istri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baru</a:t>
            </a:r>
            <a:r>
              <a:rPr lang="en-US" dirty="0" smtClean="0">
                <a:sym typeface="Wingdings" pitchFamily="2" charset="2"/>
              </a:rPr>
              <a:t>—</a:t>
            </a:r>
            <a:r>
              <a:rPr lang="en-US" dirty="0" err="1" smtClean="0">
                <a:sym typeface="Wingdings" pitchFamily="2" charset="2"/>
              </a:rPr>
              <a:t>harapan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baru</a:t>
            </a:r>
            <a:r>
              <a:rPr lang="en-US" dirty="0" smtClean="0">
                <a:sym typeface="Wingdings" pitchFamily="2" charset="2"/>
              </a:rPr>
              <a:t>  </a:t>
            </a:r>
            <a:r>
              <a:rPr lang="en-US" dirty="0" err="1" smtClean="0">
                <a:sym typeface="Wingdings" pitchFamily="2" charset="2"/>
              </a:rPr>
              <a:t>tidak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sama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dengan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dirasakan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anak</a:t>
            </a:r>
            <a:r>
              <a:rPr lang="en-US" dirty="0" smtClean="0">
                <a:sym typeface="Wingdings" pitchFamily="2" charset="2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86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-2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835493" y="4648200"/>
            <a:ext cx="3089307" cy="92333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Hostilitas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ibu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tiri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dengan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anak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Ibu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tiri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merasa</a:t>
            </a:r>
            <a:r>
              <a:rPr lang="en-US" dirty="0" smtClean="0">
                <a:solidFill>
                  <a:schemeClr val="bg1"/>
                </a:solidFill>
              </a:rPr>
              <a:t> ayah </a:t>
            </a:r>
            <a:r>
              <a:rPr lang="en-US" dirty="0" err="1" smtClean="0">
                <a:solidFill>
                  <a:schemeClr val="bg1"/>
                </a:solidFill>
              </a:rPr>
              <a:t>lebih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memperhatikan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anak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3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7620000" cy="5334000"/>
          </a:xfrm>
        </p:spPr>
        <p:txBody>
          <a:bodyPr>
            <a:normAutofit/>
          </a:bodyPr>
          <a:lstStyle/>
          <a:p>
            <a:pPr algn="just"/>
            <a:r>
              <a:rPr lang="id-ID" dirty="0" smtClean="0"/>
              <a:t>Peristiwa </a:t>
            </a:r>
            <a:r>
              <a:rPr lang="id-ID" dirty="0"/>
              <a:t>kehidupan dan perubahan fungsi keluarga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id-ID" dirty="0" smtClean="0"/>
              <a:t>saling berhubungan.</a:t>
            </a:r>
            <a:endParaRPr lang="en-US" dirty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G</a:t>
            </a:r>
            <a:r>
              <a:rPr lang="id-ID" dirty="0" smtClean="0"/>
              <a:t>enogram </a:t>
            </a:r>
            <a:r>
              <a:rPr lang="en-US" dirty="0" err="1" smtClean="0"/>
              <a:t>mencatat</a:t>
            </a:r>
            <a:r>
              <a:rPr lang="en-US" dirty="0" smtClean="0"/>
              <a:t> </a:t>
            </a:r>
            <a:r>
              <a:rPr lang="id-ID" dirty="0" smtClean="0"/>
              <a:t>tanggal </a:t>
            </a:r>
            <a:r>
              <a:rPr lang="en-US" dirty="0" err="1" smtClean="0"/>
              <a:t>kejadian</a:t>
            </a:r>
            <a:r>
              <a:rPr lang="en-US" dirty="0" smtClean="0"/>
              <a:t> </a:t>
            </a:r>
            <a:r>
              <a:rPr lang="id-ID" dirty="0" smtClean="0"/>
              <a:t>penting dalam</a:t>
            </a:r>
            <a:r>
              <a:rPr lang="en-US" dirty="0" smtClean="0"/>
              <a:t> </a:t>
            </a:r>
            <a:r>
              <a:rPr lang="en-US" i="1" dirty="0" smtClean="0"/>
              <a:t>family </a:t>
            </a:r>
            <a:r>
              <a:rPr lang="en-US" i="1" dirty="0"/>
              <a:t>history</a:t>
            </a:r>
            <a:r>
              <a:rPr lang="id-ID" i="1" dirty="0" smtClean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i="1" dirty="0" smtClean="0">
                <a:sym typeface="Wingdings" pitchFamily="2" charset="2"/>
              </a:rPr>
              <a:t>coincidence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id-ID" dirty="0" smtClean="0"/>
              <a:t>berbagai </a:t>
            </a:r>
            <a:r>
              <a:rPr lang="id-ID" dirty="0"/>
              <a:t>peristiwa kehidupan dan perubahan fungsi keluarga.</a:t>
            </a:r>
            <a:endParaRPr lang="en-US" dirty="0" smtClean="0">
              <a:sym typeface="Wingdings" pitchFamily="2" charset="2"/>
            </a:endParaRPr>
          </a:p>
          <a:p>
            <a:pPr algn="just"/>
            <a:endParaRPr lang="en-US" dirty="0" smtClean="0"/>
          </a:p>
          <a:p>
            <a:pPr algn="just"/>
            <a:r>
              <a:rPr lang="en-US" dirty="0" err="1" smtClean="0"/>
              <a:t>Lihat</a:t>
            </a:r>
            <a:r>
              <a:rPr lang="en-US" dirty="0" smtClean="0"/>
              <a:t> </a:t>
            </a:r>
            <a:r>
              <a:rPr lang="en-US" dirty="0" err="1" smtClean="0"/>
              <a:t>tumpukan</a:t>
            </a:r>
            <a:r>
              <a:rPr lang="en-US" dirty="0" smtClean="0"/>
              <a:t> </a:t>
            </a:r>
            <a:r>
              <a:rPr lang="en-US" dirty="0" err="1" smtClean="0"/>
              <a:t>stres</a:t>
            </a:r>
            <a:r>
              <a:rPr lang="en-US" dirty="0" smtClean="0"/>
              <a:t>, </a:t>
            </a:r>
            <a:r>
              <a:rPr lang="id-ID" dirty="0" smtClean="0"/>
              <a:t>dampak </a:t>
            </a:r>
            <a:r>
              <a:rPr lang="id-ID" dirty="0"/>
              <a:t>dari peristiwa </a:t>
            </a:r>
            <a:r>
              <a:rPr lang="id-ID" dirty="0" smtClean="0"/>
              <a:t>traumatik</a:t>
            </a:r>
            <a:r>
              <a:rPr lang="en-US" dirty="0" smtClean="0"/>
              <a:t>, </a:t>
            </a:r>
            <a:r>
              <a:rPr lang="en-US" i="1" dirty="0">
                <a:sym typeface="Wingdings" pitchFamily="2" charset="2"/>
              </a:rPr>
              <a:t>anniversary reactions </a:t>
            </a:r>
            <a:r>
              <a:rPr lang="id-ID" dirty="0" smtClean="0"/>
              <a:t>dan </a:t>
            </a:r>
            <a:r>
              <a:rPr lang="id-ID" dirty="0"/>
              <a:t>hubungan </a:t>
            </a:r>
            <a:r>
              <a:rPr lang="en-US" dirty="0" err="1" smtClean="0"/>
              <a:t>antara</a:t>
            </a:r>
            <a:r>
              <a:rPr lang="en-US" dirty="0" smtClean="0"/>
              <a:t> </a:t>
            </a:r>
            <a:r>
              <a:rPr lang="id-ID" dirty="0" smtClean="0"/>
              <a:t>pengalaman</a:t>
            </a:r>
            <a:r>
              <a:rPr lang="en-US" dirty="0" smtClean="0"/>
              <a:t> </a:t>
            </a:r>
            <a:r>
              <a:rPr lang="id-ID" dirty="0" smtClean="0"/>
              <a:t>keluarga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situasi</a:t>
            </a:r>
            <a:r>
              <a:rPr lang="en-US" dirty="0" smtClean="0"/>
              <a:t> </a:t>
            </a:r>
            <a:r>
              <a:rPr lang="id-ID" dirty="0" smtClean="0"/>
              <a:t>sosial</a:t>
            </a:r>
            <a:r>
              <a:rPr lang="id-ID" dirty="0"/>
              <a:t>, ekonomi dan </a:t>
            </a:r>
            <a:r>
              <a:rPr lang="id-ID" dirty="0" smtClean="0"/>
              <a:t>politik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id-ID" dirty="0" smtClean="0"/>
              <a:t>menilai </a:t>
            </a:r>
            <a:r>
              <a:rPr lang="id-ID" dirty="0"/>
              <a:t>dampak perubahan pada keluarga dan kerentanan </a:t>
            </a:r>
            <a:r>
              <a:rPr lang="en-US" dirty="0" err="1" smtClean="0"/>
              <a:t>thd</a:t>
            </a:r>
            <a:r>
              <a:rPr lang="en-US" dirty="0" smtClean="0"/>
              <a:t> </a:t>
            </a:r>
            <a:r>
              <a:rPr lang="en-US" dirty="0" err="1" smtClean="0"/>
              <a:t>sebuah</a:t>
            </a:r>
            <a:r>
              <a:rPr lang="id-ID" dirty="0" smtClean="0"/>
              <a:t> perubahan.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62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572000" y="4463296"/>
            <a:ext cx="4572000" cy="1785104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r>
              <a:rPr lang="en-US" sz="2200" dirty="0" err="1">
                <a:solidFill>
                  <a:schemeClr val="bg1"/>
                </a:solidFill>
              </a:rPr>
              <a:t>Anak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merasa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ibu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tiri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berusaha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menggantikan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posisi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ibu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</a:rPr>
              <a:t>kandung</a:t>
            </a:r>
            <a:endParaRPr lang="en-US" sz="2200" dirty="0" smtClean="0">
              <a:solidFill>
                <a:schemeClr val="bg1"/>
              </a:solidFill>
            </a:endParaRPr>
          </a:p>
          <a:p>
            <a:r>
              <a:rPr lang="en-US" sz="2200" dirty="0" err="1" smtClean="0">
                <a:solidFill>
                  <a:schemeClr val="bg1"/>
                </a:solidFill>
              </a:rPr>
              <a:t>Istri</a:t>
            </a:r>
            <a:r>
              <a:rPr lang="en-US" sz="2200" dirty="0" smtClean="0">
                <a:solidFill>
                  <a:schemeClr val="bg1"/>
                </a:solidFill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</a:rPr>
              <a:t>yg</a:t>
            </a:r>
            <a:r>
              <a:rPr lang="en-US" sz="2200" dirty="0" smtClean="0">
                <a:solidFill>
                  <a:schemeClr val="bg1"/>
                </a:solidFill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</a:rPr>
              <a:t>baru</a:t>
            </a:r>
            <a:r>
              <a:rPr lang="en-US" sz="2200" dirty="0" smtClean="0">
                <a:solidFill>
                  <a:schemeClr val="bg1"/>
                </a:solidFill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</a:rPr>
              <a:t>merasa</a:t>
            </a:r>
            <a:r>
              <a:rPr lang="en-US" sz="2200" dirty="0" smtClean="0">
                <a:solidFill>
                  <a:schemeClr val="bg1"/>
                </a:solidFill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</a:rPr>
              <a:t>tdk</a:t>
            </a:r>
            <a:r>
              <a:rPr lang="en-US" sz="2200" dirty="0" smtClean="0">
                <a:solidFill>
                  <a:schemeClr val="bg1"/>
                </a:solidFill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</a:rPr>
              <a:t>diterima</a:t>
            </a:r>
            <a:r>
              <a:rPr lang="en-US" sz="2200" dirty="0" smtClean="0">
                <a:solidFill>
                  <a:schemeClr val="bg1"/>
                </a:solidFill>
              </a:rPr>
              <a:t>, </a:t>
            </a:r>
            <a:r>
              <a:rPr lang="en-US" sz="2200" dirty="0" err="1" smtClean="0">
                <a:solidFill>
                  <a:schemeClr val="bg1"/>
                </a:solidFill>
              </a:rPr>
              <a:t>Istri</a:t>
            </a:r>
            <a:r>
              <a:rPr lang="en-US" sz="2200" dirty="0" smtClean="0">
                <a:solidFill>
                  <a:schemeClr val="bg1"/>
                </a:solidFill>
              </a:rPr>
              <a:t> lama </a:t>
            </a:r>
            <a:r>
              <a:rPr lang="en-US" sz="2200" dirty="0" err="1" smtClean="0">
                <a:solidFill>
                  <a:schemeClr val="bg1"/>
                </a:solidFill>
              </a:rPr>
              <a:t>merasa</a:t>
            </a:r>
            <a:r>
              <a:rPr lang="en-US" sz="2200" dirty="0" smtClean="0">
                <a:solidFill>
                  <a:schemeClr val="bg1"/>
                </a:solidFill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</a:rPr>
              <a:t>terancam</a:t>
            </a:r>
            <a:r>
              <a:rPr lang="en-US" sz="2200" dirty="0" smtClean="0">
                <a:solidFill>
                  <a:schemeClr val="bg1"/>
                </a:solidFill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</a:rPr>
              <a:t>atas</a:t>
            </a:r>
            <a:r>
              <a:rPr lang="en-US" sz="2200" dirty="0" smtClean="0">
                <a:solidFill>
                  <a:schemeClr val="bg1"/>
                </a:solidFill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</a:rPr>
              <a:t>keberadaan</a:t>
            </a:r>
            <a:r>
              <a:rPr lang="en-US" sz="2200" dirty="0" smtClean="0">
                <a:solidFill>
                  <a:schemeClr val="bg1"/>
                </a:solidFill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</a:rPr>
              <a:t>istri</a:t>
            </a:r>
            <a:r>
              <a:rPr lang="en-US" sz="2200" dirty="0" smtClean="0">
                <a:solidFill>
                  <a:schemeClr val="bg1"/>
                </a:solidFill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</a:rPr>
              <a:t>baru</a:t>
            </a:r>
            <a:endParaRPr lang="en-US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85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572000" y="5096470"/>
            <a:ext cx="4572000" cy="92333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Istri</a:t>
            </a:r>
            <a:r>
              <a:rPr lang="en-US" dirty="0">
                <a:solidFill>
                  <a:schemeClr val="bg1"/>
                </a:solidFill>
              </a:rPr>
              <a:t> lama </a:t>
            </a:r>
            <a:r>
              <a:rPr lang="en-US" dirty="0" err="1">
                <a:solidFill>
                  <a:schemeClr val="bg1"/>
                </a:solidFill>
              </a:rPr>
              <a:t>dan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baru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konflik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terbuka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dirty="0" err="1">
                <a:solidFill>
                  <a:schemeClr val="bg1"/>
                </a:solidFill>
              </a:rPr>
              <a:t>Suami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istri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menghalau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istri</a:t>
            </a:r>
            <a:r>
              <a:rPr lang="en-US" dirty="0">
                <a:solidFill>
                  <a:schemeClr val="bg1"/>
                </a:solidFill>
              </a:rPr>
              <a:t> lama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sebagai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pembuat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Wingdings" pitchFamily="2" charset="2"/>
              </a:rPr>
              <a:t>masalah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583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600" b="1" i="1" dirty="0" smtClean="0"/>
              <a:t>4. Triangles in Families with Foster or Adopted Children</a:t>
            </a:r>
            <a:endParaRPr lang="en-US" sz="26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119256"/>
            <a:ext cx="7620000" cy="4129143"/>
          </a:xfrm>
        </p:spPr>
        <p:txBody>
          <a:bodyPr/>
          <a:lstStyle/>
          <a:p>
            <a:r>
              <a:rPr lang="en-US" dirty="0" smtClean="0"/>
              <a:t>Triangle </a:t>
            </a:r>
            <a:r>
              <a:rPr lang="en-US" dirty="0" err="1" smtClean="0"/>
              <a:t>anak-orangtua</a:t>
            </a:r>
            <a:r>
              <a:rPr lang="en-US" dirty="0" smtClean="0"/>
              <a:t> </a:t>
            </a:r>
            <a:r>
              <a:rPr lang="en-US" dirty="0" err="1" smtClean="0"/>
              <a:t>dimana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diasuh</a:t>
            </a:r>
            <a:r>
              <a:rPr lang="en-US" dirty="0" smtClean="0"/>
              <a:t> / </a:t>
            </a:r>
            <a:r>
              <a:rPr lang="en-US" dirty="0" err="1" smtClean="0"/>
              <a:t>adopsi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Bila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kandung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anak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adopsi</a:t>
            </a:r>
            <a:r>
              <a:rPr lang="en-US" dirty="0" smtClean="0">
                <a:sym typeface="Wingdings" pitchFamily="2" charset="2"/>
              </a:rPr>
              <a:t> – </a:t>
            </a:r>
            <a:r>
              <a:rPr lang="en-US" dirty="0" err="1" smtClean="0">
                <a:sym typeface="Wingdings" pitchFamily="2" charset="2"/>
              </a:rPr>
              <a:t>posisi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unik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20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307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2" y="0"/>
            <a:ext cx="90677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57200" y="4038600"/>
            <a:ext cx="4572000" cy="1785104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</a:rPr>
              <a:t>- </a:t>
            </a:r>
            <a:r>
              <a:rPr lang="en-US" sz="2200" dirty="0" err="1" smtClean="0">
                <a:solidFill>
                  <a:schemeClr val="bg1"/>
                </a:solidFill>
              </a:rPr>
              <a:t>Orangtua</a:t>
            </a:r>
            <a:r>
              <a:rPr lang="en-US" sz="2200" dirty="0" smtClean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asuh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</a:rPr>
              <a:t>menyalahkan</a:t>
            </a:r>
            <a:r>
              <a:rPr lang="en-US" sz="2200" dirty="0" smtClean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perilaku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buruk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anak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asuh</a:t>
            </a:r>
            <a:r>
              <a:rPr lang="en-US" sz="2200" dirty="0">
                <a:solidFill>
                  <a:schemeClr val="bg1"/>
                </a:solidFill>
              </a:rPr>
              <a:t> (gen </a:t>
            </a:r>
            <a:r>
              <a:rPr lang="en-US" sz="2200" dirty="0" err="1">
                <a:solidFill>
                  <a:schemeClr val="bg1"/>
                </a:solidFill>
              </a:rPr>
              <a:t>yg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buruk</a:t>
            </a:r>
            <a:r>
              <a:rPr lang="en-US" sz="2200" dirty="0" smtClean="0">
                <a:solidFill>
                  <a:schemeClr val="bg1"/>
                </a:solidFill>
              </a:rPr>
              <a:t>).</a:t>
            </a:r>
          </a:p>
          <a:p>
            <a:r>
              <a:rPr lang="en-US" sz="2200" dirty="0" smtClean="0">
                <a:solidFill>
                  <a:schemeClr val="bg1"/>
                </a:solidFill>
              </a:rPr>
              <a:t>- </a:t>
            </a:r>
            <a:r>
              <a:rPr lang="en-US" sz="2200" dirty="0" err="1" smtClean="0">
                <a:solidFill>
                  <a:schemeClr val="bg1"/>
                </a:solidFill>
              </a:rPr>
              <a:t>Bila</a:t>
            </a:r>
            <a:r>
              <a:rPr lang="en-US" sz="2200" dirty="0" smtClean="0">
                <a:solidFill>
                  <a:schemeClr val="bg1"/>
                </a:solidFill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</a:rPr>
              <a:t>ada</a:t>
            </a:r>
            <a:r>
              <a:rPr lang="en-US" sz="2200" dirty="0" smtClean="0">
                <a:solidFill>
                  <a:schemeClr val="bg1"/>
                </a:solidFill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</a:rPr>
              <a:t>anak</a:t>
            </a:r>
            <a:r>
              <a:rPr lang="en-US" sz="2200" dirty="0" smtClean="0">
                <a:solidFill>
                  <a:schemeClr val="bg1"/>
                </a:solidFill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</a:rPr>
              <a:t>kandung</a:t>
            </a:r>
            <a:r>
              <a:rPr lang="en-US" sz="2200" dirty="0" smtClean="0">
                <a:solidFill>
                  <a:schemeClr val="bg1"/>
                </a:solidFill>
              </a:rPr>
              <a:t> </a:t>
            </a:r>
            <a:r>
              <a:rPr lang="en-US" sz="2200" dirty="0" smtClean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en-US" sz="2200" dirty="0" err="1" smtClean="0">
                <a:solidFill>
                  <a:schemeClr val="bg1"/>
                </a:solidFill>
                <a:sym typeface="Wingdings" pitchFamily="2" charset="2"/>
              </a:rPr>
              <a:t>muncul</a:t>
            </a:r>
            <a:r>
              <a:rPr lang="en-US" sz="22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200" i="1" dirty="0" smtClean="0">
                <a:solidFill>
                  <a:schemeClr val="bg1"/>
                </a:solidFill>
                <a:sym typeface="Wingdings" pitchFamily="2" charset="2"/>
              </a:rPr>
              <a:t>rivalry</a:t>
            </a:r>
            <a:endParaRPr lang="en-US" sz="22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41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600" i="1" dirty="0" smtClean="0"/>
              <a:t>5. Multigenerational Triangles</a:t>
            </a:r>
            <a:endParaRPr lang="en-US" sz="26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119256"/>
            <a:ext cx="7620000" cy="4205343"/>
          </a:xfrm>
        </p:spPr>
        <p:txBody>
          <a:bodyPr/>
          <a:lstStyle/>
          <a:p>
            <a:pPr algn="just"/>
            <a:r>
              <a:rPr lang="en-US" i="1" dirty="0" smtClean="0"/>
              <a:t>Triangles</a:t>
            </a:r>
            <a:r>
              <a:rPr lang="en-US" dirty="0" smtClean="0"/>
              <a:t>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trj</a:t>
            </a:r>
            <a:r>
              <a:rPr lang="en-US" dirty="0" smtClean="0"/>
              <a:t> </a:t>
            </a:r>
            <a:r>
              <a:rPr lang="en-US" dirty="0" err="1" smtClean="0"/>
              <a:t>antar</a:t>
            </a:r>
            <a:r>
              <a:rPr lang="en-US" dirty="0" smtClean="0"/>
              <a:t> </a:t>
            </a:r>
            <a:r>
              <a:rPr lang="en-US" dirty="0" err="1" smtClean="0"/>
              <a:t>generasi</a:t>
            </a:r>
            <a:r>
              <a:rPr lang="en-US" dirty="0" smtClean="0"/>
              <a:t> (</a:t>
            </a:r>
            <a:r>
              <a:rPr lang="en-US" i="1" dirty="0" smtClean="0"/>
              <a:t>cross generation)</a:t>
            </a:r>
          </a:p>
          <a:p>
            <a:pPr algn="just"/>
            <a:r>
              <a:rPr lang="en-US" dirty="0" smtClean="0"/>
              <a:t>Paling </a:t>
            </a:r>
            <a:r>
              <a:rPr lang="en-US" dirty="0" err="1" smtClean="0"/>
              <a:t>sering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</a:t>
            </a:r>
            <a:r>
              <a:rPr lang="en-US" dirty="0" err="1" smtClean="0"/>
              <a:t>kakek</a:t>
            </a:r>
            <a:r>
              <a:rPr lang="en-US" dirty="0" smtClean="0"/>
              <a:t>/</a:t>
            </a:r>
            <a:r>
              <a:rPr lang="en-US" dirty="0" err="1" smtClean="0"/>
              <a:t>nenek</a:t>
            </a:r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dirty="0" err="1" smtClean="0"/>
              <a:t>cucu</a:t>
            </a:r>
            <a:r>
              <a:rPr lang="en-US" dirty="0" smtClean="0"/>
              <a:t> </a:t>
            </a:r>
            <a:r>
              <a:rPr lang="en-US" dirty="0" err="1" smtClean="0"/>
              <a:t>melawan</a:t>
            </a:r>
            <a:r>
              <a:rPr lang="en-US" dirty="0" smtClean="0"/>
              <a:t> </a:t>
            </a:r>
            <a:r>
              <a:rPr lang="en-US" dirty="0" err="1" smtClean="0"/>
              <a:t>orangtua</a:t>
            </a:r>
            <a:r>
              <a:rPr lang="en-US" dirty="0" smtClean="0"/>
              <a:t>.</a:t>
            </a:r>
          </a:p>
          <a:p>
            <a:pPr algn="just"/>
            <a:r>
              <a:rPr lang="en-US" dirty="0" err="1" smtClean="0"/>
              <a:t>Pola</a:t>
            </a:r>
            <a:r>
              <a:rPr lang="en-US" dirty="0" smtClean="0"/>
              <a:t> </a:t>
            </a:r>
            <a:r>
              <a:rPr lang="en-US" dirty="0" err="1" smtClean="0"/>
              <a:t>yg</a:t>
            </a:r>
            <a:r>
              <a:rPr lang="en-US" dirty="0" smtClean="0"/>
              <a:t> </a:t>
            </a:r>
            <a:r>
              <a:rPr lang="en-US" dirty="0" err="1" smtClean="0"/>
              <a:t>sering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 smtClean="0"/>
              <a:t>: </a:t>
            </a:r>
            <a:r>
              <a:rPr lang="en-US" dirty="0" err="1" smtClean="0"/>
              <a:t>seorang</a:t>
            </a:r>
            <a:r>
              <a:rPr lang="en-US" dirty="0" smtClean="0"/>
              <a:t> </a:t>
            </a:r>
            <a:r>
              <a:rPr lang="en-US" i="1" dirty="0" smtClean="0"/>
              <a:t>single mother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anaknya</a:t>
            </a:r>
            <a:r>
              <a:rPr lang="en-US" dirty="0" smtClean="0"/>
              <a:t> </a:t>
            </a:r>
            <a:r>
              <a:rPr lang="en-US" dirty="0" err="1" smtClean="0"/>
              <a:t>tinggal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orangtua</a:t>
            </a:r>
            <a:r>
              <a:rPr lang="en-US" dirty="0" smtClean="0"/>
              <a:t> </a:t>
            </a:r>
            <a:r>
              <a:rPr lang="en-US" dirty="0" err="1" smtClean="0"/>
              <a:t>ibu</a:t>
            </a:r>
            <a:r>
              <a:rPr lang="en-US" dirty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ibu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kehilangan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kuasa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atas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anaknya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dimana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kakek-nenek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mengambil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tanggung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jawab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pengasuhan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menjadi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sepihak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dengan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cucunya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melawan</a:t>
            </a:r>
            <a:r>
              <a:rPr lang="en-US" dirty="0" smtClean="0">
                <a:sym typeface="Wingdings" pitchFamily="2" charset="2"/>
              </a:rPr>
              <a:t> sang </a:t>
            </a:r>
            <a:r>
              <a:rPr lang="en-US" dirty="0" err="1" smtClean="0">
                <a:sym typeface="Wingdings" pitchFamily="2" charset="2"/>
              </a:rPr>
              <a:t>ibu</a:t>
            </a:r>
            <a:r>
              <a:rPr lang="en-US" dirty="0" smtClean="0">
                <a:sym typeface="Wingdings" pitchFamily="2" charset="2"/>
              </a:rPr>
              <a:t>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21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02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-33743" y="5695890"/>
            <a:ext cx="3526863" cy="707886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Margaret </a:t>
            </a:r>
            <a:r>
              <a:rPr lang="en-US" sz="2000" dirty="0" err="1">
                <a:solidFill>
                  <a:schemeClr val="bg1"/>
                </a:solidFill>
              </a:rPr>
              <a:t>dekat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dengan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nenek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sz="2000" i="1" dirty="0" smtClean="0">
                <a:solidFill>
                  <a:schemeClr val="bg1"/>
                </a:solidFill>
                <a:sym typeface="Wingdings" pitchFamily="2" charset="2"/>
              </a:rPr>
              <a:t> Cross-generational alliance</a:t>
            </a:r>
            <a:endParaRPr lang="en-US" sz="2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96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2" y="-1"/>
            <a:ext cx="9144002" cy="6400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-25864" y="6164759"/>
            <a:ext cx="9169863" cy="769441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en-US" sz="2200" b="1" i="1" dirty="0" smtClean="0">
                <a:solidFill>
                  <a:schemeClr val="bg1"/>
                </a:solidFill>
              </a:rPr>
              <a:t>IP Schizophrenia </a:t>
            </a:r>
            <a:r>
              <a:rPr lang="en-US" sz="2200" b="1" i="1" dirty="0" smtClean="0">
                <a:solidFill>
                  <a:schemeClr val="bg1"/>
                </a:solidFill>
                <a:sym typeface="Wingdings" pitchFamily="2" charset="2"/>
              </a:rPr>
              <a:t> emotional fusion with opposite sex  and poor relation  </a:t>
            </a:r>
          </a:p>
          <a:p>
            <a:r>
              <a:rPr lang="en-US" sz="2200" b="1" i="1" dirty="0" smtClean="0">
                <a:solidFill>
                  <a:schemeClr val="bg1"/>
                </a:solidFill>
                <a:sym typeface="Wingdings" pitchFamily="2" charset="2"/>
              </a:rPr>
              <a:t>with same-sex</a:t>
            </a:r>
            <a:endParaRPr lang="en-US" sz="22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39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b="1" dirty="0" err="1" smtClean="0"/>
              <a:t>Ringkas</a:t>
            </a:r>
            <a:r>
              <a:rPr lang="en-US" sz="3000" b="1" dirty="0" err="1" smtClean="0"/>
              <a:t>an</a:t>
            </a:r>
            <a:endParaRPr lang="en-US" sz="3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05000"/>
            <a:ext cx="7620000" cy="434339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G</a:t>
            </a:r>
            <a:r>
              <a:rPr lang="id-ID" dirty="0" smtClean="0"/>
              <a:t>enogram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id-ID" dirty="0" smtClean="0"/>
              <a:t>mendeteksi </a:t>
            </a:r>
            <a:r>
              <a:rPr lang="en-US" dirty="0" err="1" smtClean="0"/>
              <a:t>relasi</a:t>
            </a:r>
            <a:r>
              <a:rPr lang="en-US" dirty="0" smtClean="0"/>
              <a:t> </a:t>
            </a:r>
            <a:r>
              <a:rPr lang="en-US" dirty="0" err="1" smtClean="0"/>
              <a:t>yg</a:t>
            </a:r>
            <a:r>
              <a:rPr lang="id-ID" dirty="0" smtClean="0"/>
              <a:t> </a:t>
            </a:r>
            <a:r>
              <a:rPr lang="id-ID" dirty="0"/>
              <a:t>intens dalam </a:t>
            </a:r>
            <a:r>
              <a:rPr lang="id-ID" dirty="0" smtClean="0"/>
              <a:t>keluarga</a:t>
            </a:r>
            <a:r>
              <a:rPr lang="en-US" dirty="0" smtClean="0"/>
              <a:t>, </a:t>
            </a:r>
            <a:r>
              <a:rPr lang="id-ID" dirty="0" smtClean="0"/>
              <a:t>struktur </a:t>
            </a:r>
            <a:r>
              <a:rPr lang="id-ID" dirty="0"/>
              <a:t>keluarga dan posisi </a:t>
            </a:r>
            <a:r>
              <a:rPr lang="en-US" dirty="0" err="1" smtClean="0"/>
              <a:t>seseorang</a:t>
            </a:r>
            <a:r>
              <a:rPr lang="en-US" dirty="0" smtClean="0"/>
              <a:t> </a:t>
            </a:r>
            <a:r>
              <a:rPr lang="id-ID" dirty="0" smtClean="0"/>
              <a:t>dalam </a:t>
            </a:r>
            <a:r>
              <a:rPr lang="id-ID" dirty="0"/>
              <a:t>siklus hidup</a:t>
            </a:r>
            <a:r>
              <a:rPr lang="id-ID" dirty="0" smtClean="0"/>
              <a:t>,</a:t>
            </a:r>
            <a:r>
              <a:rPr lang="en-US" dirty="0" smtClean="0"/>
              <a:t>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hipotesis</a:t>
            </a:r>
            <a:r>
              <a:rPr lang="en-US" dirty="0" smtClean="0"/>
              <a:t> </a:t>
            </a:r>
            <a:r>
              <a:rPr lang="en-US" dirty="0" err="1" smtClean="0"/>
              <a:t>ttg</a:t>
            </a:r>
            <a:r>
              <a:rPr lang="en-US" dirty="0" smtClean="0"/>
              <a:t> </a:t>
            </a:r>
            <a:r>
              <a:rPr lang="en-US" dirty="0" err="1" smtClean="0"/>
              <a:t>pola</a:t>
            </a:r>
            <a:r>
              <a:rPr lang="en-US" dirty="0" smtClean="0"/>
              <a:t> triangular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i="1" dirty="0" smtClean="0"/>
              <a:t>boundaries</a:t>
            </a:r>
            <a:r>
              <a:rPr lang="en-US" dirty="0" smtClean="0"/>
              <a:t> di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err="1" smtClean="0"/>
              <a:t>Penting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/>
              <a:t>m</a:t>
            </a:r>
            <a:r>
              <a:rPr lang="id-ID" dirty="0" smtClean="0"/>
              <a:t>emahami </a:t>
            </a:r>
            <a:r>
              <a:rPr lang="id-ID" dirty="0"/>
              <a:t>pola </a:t>
            </a:r>
            <a:r>
              <a:rPr lang="en-US" dirty="0" smtClean="0"/>
              <a:t>triangular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id-ID" dirty="0" smtClean="0"/>
              <a:t>perencanaan </a:t>
            </a:r>
            <a:r>
              <a:rPr lang="id-ID" dirty="0"/>
              <a:t>intervensi klinis</a:t>
            </a:r>
            <a:r>
              <a:rPr lang="id-ID" dirty="0" smtClean="0"/>
              <a:t>.</a:t>
            </a:r>
            <a:endParaRPr lang="en-US" dirty="0" smtClean="0"/>
          </a:p>
          <a:p>
            <a:endParaRPr lang="en-US" dirty="0" smtClean="0"/>
          </a:p>
          <a:p>
            <a:r>
              <a:rPr lang="id-ID" dirty="0" smtClean="0"/>
              <a:t> </a:t>
            </a:r>
            <a:r>
              <a:rPr lang="id-ID" dirty="0"/>
              <a:t>"Detriangling"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id-ID" dirty="0" smtClean="0"/>
              <a:t>proses </a:t>
            </a:r>
            <a:r>
              <a:rPr lang="id-ID" dirty="0"/>
              <a:t>klinis yang </a:t>
            </a:r>
            <a:r>
              <a:rPr lang="id-ID" dirty="0" smtClean="0"/>
              <a:t>penting</a:t>
            </a:r>
            <a:r>
              <a:rPr lang="en-US" dirty="0" smtClean="0"/>
              <a:t>. </a:t>
            </a:r>
            <a:r>
              <a:rPr lang="en-US" dirty="0"/>
              <a:t>A</a:t>
            </a:r>
            <a:r>
              <a:rPr lang="id-ID" dirty="0" smtClean="0"/>
              <a:t>nggota </a:t>
            </a:r>
            <a:r>
              <a:rPr lang="id-ID" dirty="0"/>
              <a:t>keluarga dilatih untuk membebaskan diri dari pola </a:t>
            </a:r>
            <a:r>
              <a:rPr lang="en-US" dirty="0" smtClean="0"/>
              <a:t>triangular yang rigid/</a:t>
            </a:r>
            <a:r>
              <a:rPr lang="id-ID" dirty="0" smtClean="0"/>
              <a:t> </a:t>
            </a:r>
            <a:r>
              <a:rPr lang="id-ID" dirty="0"/>
              <a:t>kaku.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41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i="1" dirty="0" smtClean="0"/>
              <a:t>6. Relationships Outside The Family</a:t>
            </a:r>
            <a:endParaRPr lang="en-US" sz="2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05000"/>
            <a:ext cx="7620000" cy="4343399"/>
          </a:xfrm>
        </p:spPr>
        <p:txBody>
          <a:bodyPr/>
          <a:lstStyle/>
          <a:p>
            <a:pPr algn="just"/>
            <a:r>
              <a:rPr lang="en-US" dirty="0" err="1" smtClean="0"/>
              <a:t>Tdp</a:t>
            </a:r>
            <a:r>
              <a:rPr lang="en-US" dirty="0" smtClean="0"/>
              <a:t> </a:t>
            </a:r>
            <a:r>
              <a:rPr lang="en-US" dirty="0" err="1" smtClean="0"/>
              <a:t>korelasi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</a:t>
            </a:r>
            <a:r>
              <a:rPr lang="en-US" dirty="0" err="1" smtClean="0"/>
              <a:t>intensitas</a:t>
            </a:r>
            <a:r>
              <a:rPr lang="en-US" dirty="0" smtClean="0"/>
              <a:t> </a:t>
            </a:r>
            <a:r>
              <a:rPr lang="en-US" dirty="0" err="1" smtClean="0"/>
              <a:t>relasi</a:t>
            </a:r>
            <a:r>
              <a:rPr lang="en-US" dirty="0" smtClean="0"/>
              <a:t> di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relasi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orang di </a:t>
            </a:r>
            <a:r>
              <a:rPr lang="en-US" dirty="0" err="1" smtClean="0"/>
              <a:t>luar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r>
              <a:rPr lang="en-US" dirty="0" smtClean="0"/>
              <a:t>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err="1" smtClean="0"/>
              <a:t>Semakin</a:t>
            </a:r>
            <a:r>
              <a:rPr lang="en-US" dirty="0" smtClean="0"/>
              <a:t> </a:t>
            </a:r>
            <a:r>
              <a:rPr lang="en-US" dirty="0" err="1" smtClean="0"/>
              <a:t>intens</a:t>
            </a:r>
            <a:r>
              <a:rPr lang="en-US" dirty="0" smtClean="0"/>
              <a:t> </a:t>
            </a:r>
            <a:r>
              <a:rPr lang="en-US" dirty="0" err="1" smtClean="0"/>
              <a:t>relasi</a:t>
            </a:r>
            <a:r>
              <a:rPr lang="en-US" dirty="0" smtClean="0"/>
              <a:t> </a:t>
            </a: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r>
              <a:rPr lang="en-US" dirty="0" smtClean="0"/>
              <a:t>, </a:t>
            </a: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semakin</a:t>
            </a:r>
            <a:r>
              <a:rPr lang="en-US" dirty="0" smtClean="0"/>
              <a:t> </a:t>
            </a:r>
            <a:r>
              <a:rPr lang="en-US" dirty="0" err="1" smtClean="0"/>
              <a:t>tertutup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relasi</a:t>
            </a:r>
            <a:r>
              <a:rPr lang="en-US" dirty="0" smtClean="0"/>
              <a:t> di </a:t>
            </a:r>
            <a:r>
              <a:rPr lang="en-US" dirty="0" err="1" smtClean="0"/>
              <a:t>luar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menggambarkan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i="1" dirty="0" smtClean="0">
                <a:sym typeface="Wingdings" pitchFamily="2" charset="2"/>
              </a:rPr>
              <a:t>boundaries</a:t>
            </a:r>
            <a:r>
              <a:rPr lang="en-US" dirty="0" smtClean="0">
                <a:sym typeface="Wingdings" pitchFamily="2" charset="2"/>
              </a:rPr>
              <a:t> di </a:t>
            </a:r>
            <a:r>
              <a:rPr lang="en-US" dirty="0" err="1" smtClean="0">
                <a:sym typeface="Wingdings" pitchFamily="2" charset="2"/>
              </a:rPr>
              <a:t>dalam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keluarga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tsb</a:t>
            </a:r>
            <a:r>
              <a:rPr lang="en-US" dirty="0" smtClean="0">
                <a:sym typeface="Wingdings" pitchFamily="2" charset="2"/>
              </a:rPr>
              <a:t>.</a:t>
            </a:r>
          </a:p>
          <a:p>
            <a:pPr marL="0" indent="0" algn="just">
              <a:buNone/>
            </a:pPr>
            <a:r>
              <a:rPr lang="en-US" dirty="0">
                <a:sym typeface="Wingdings" pitchFamily="2" charset="2"/>
              </a:rPr>
              <a:t> </a:t>
            </a:r>
            <a:r>
              <a:rPr lang="en-US" dirty="0" smtClean="0">
                <a:sym typeface="Wingdings" pitchFamily="2" charset="2"/>
              </a:rPr>
              <a:t>   </a:t>
            </a:r>
            <a:r>
              <a:rPr lang="en-US" dirty="0" err="1" smtClean="0">
                <a:sym typeface="Wingdings" pitchFamily="2" charset="2"/>
              </a:rPr>
              <a:t>Contoh</a:t>
            </a:r>
            <a:r>
              <a:rPr lang="en-US" dirty="0" smtClean="0">
                <a:sym typeface="Wingdings" pitchFamily="2" charset="2"/>
              </a:rPr>
              <a:t>: </a:t>
            </a:r>
            <a:r>
              <a:rPr lang="en-US" dirty="0" err="1" smtClean="0">
                <a:sym typeface="Wingdings" pitchFamily="2" charset="2"/>
              </a:rPr>
              <a:t>keluarga</a:t>
            </a:r>
            <a:r>
              <a:rPr lang="en-US" dirty="0" smtClean="0">
                <a:sym typeface="Wingdings" pitchFamily="2" charset="2"/>
              </a:rPr>
              <a:t> Bronte.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1602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3200" b="1" i="1" dirty="0" smtClean="0"/>
              <a:t/>
            </a:r>
            <a:br>
              <a:rPr lang="en-US" sz="3200" b="1" i="1" dirty="0" smtClean="0"/>
            </a:br>
            <a:r>
              <a:rPr lang="en-US" sz="3200" b="1" i="1" dirty="0" smtClean="0"/>
              <a:t>1.The </a:t>
            </a:r>
            <a:r>
              <a:rPr lang="en-US" sz="3200" b="1" i="1" dirty="0"/>
              <a:t>Coincidences of Life Events</a:t>
            </a:r>
            <a:br>
              <a:rPr lang="en-US" sz="3200" b="1" i="1" dirty="0"/>
            </a:br>
            <a:endParaRPr lang="en-US" sz="3000" b="1" i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752600"/>
            <a:ext cx="7620000" cy="4495800"/>
          </a:xfrm>
        </p:spPr>
        <p:txBody>
          <a:bodyPr>
            <a:normAutofit/>
          </a:bodyPr>
          <a:lstStyle/>
          <a:p>
            <a:pPr algn="just"/>
            <a:endParaRPr lang="en-US" dirty="0" smtClean="0"/>
          </a:p>
          <a:p>
            <a:pPr algn="just"/>
            <a:r>
              <a:rPr lang="id-ID" dirty="0" smtClean="0"/>
              <a:t>Beberapa </a:t>
            </a:r>
            <a:r>
              <a:rPr lang="id-ID" dirty="0"/>
              <a:t>pengalaman </a:t>
            </a:r>
            <a:r>
              <a:rPr lang="en-US" dirty="0" err="1" smtClean="0"/>
              <a:t>penting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id-ID" dirty="0" smtClean="0"/>
              <a:t>keluarga </a:t>
            </a:r>
            <a:r>
              <a:rPr lang="id-ID" dirty="0"/>
              <a:t>terjadi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id-ID" dirty="0" smtClean="0"/>
              <a:t>waktu </a:t>
            </a:r>
            <a:r>
              <a:rPr lang="en-US" dirty="0" err="1" smtClean="0"/>
              <a:t>ber</a:t>
            </a:r>
            <a:r>
              <a:rPr lang="id-ID" dirty="0" smtClean="0"/>
              <a:t>sama</a:t>
            </a:r>
            <a:r>
              <a:rPr lang="en-US" dirty="0" smtClean="0"/>
              <a:t>an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gambaran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yg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rinci</a:t>
            </a:r>
            <a:r>
              <a:rPr lang="en-US" dirty="0" smtClean="0">
                <a:sym typeface="Wingdings" pitchFamily="2" charset="2"/>
              </a:rPr>
              <a:t>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err="1" smtClean="0"/>
              <a:t>Dapatkan</a:t>
            </a:r>
            <a:r>
              <a:rPr lang="en-US" dirty="0" smtClean="0"/>
              <a:t> </a:t>
            </a:r>
            <a:r>
              <a:rPr lang="en-US" dirty="0" err="1" smtClean="0"/>
              <a:t>gambaran</a:t>
            </a:r>
            <a:r>
              <a:rPr lang="en-US" dirty="0" smtClean="0"/>
              <a:t>/</a:t>
            </a:r>
            <a:r>
              <a:rPr lang="id-ID" dirty="0" smtClean="0"/>
              <a:t>pola </a:t>
            </a:r>
            <a:r>
              <a:rPr lang="id-ID" dirty="0"/>
              <a:t>emosional dan sistemik </a:t>
            </a:r>
            <a:r>
              <a:rPr lang="en-US" dirty="0" err="1" smtClean="0"/>
              <a:t>yg</a:t>
            </a:r>
            <a:r>
              <a:rPr lang="en-US" dirty="0" smtClean="0"/>
              <a:t> </a:t>
            </a:r>
            <a:r>
              <a:rPr lang="en-US" dirty="0" err="1" smtClean="0"/>
              <a:t>tdp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r>
              <a:rPr lang="en-US" dirty="0" smtClean="0"/>
              <a:t>. </a:t>
            </a:r>
          </a:p>
          <a:p>
            <a:pPr algn="just"/>
            <a:endParaRPr lang="en-US" dirty="0" smtClean="0"/>
          </a:p>
          <a:p>
            <a:pPr algn="just"/>
            <a:r>
              <a:rPr lang="en-US" i="1" dirty="0" smtClean="0"/>
              <a:t>Coincidence</a:t>
            </a:r>
            <a:r>
              <a:rPr lang="en-US" dirty="0" smtClean="0"/>
              <a:t> </a:t>
            </a:r>
            <a:r>
              <a:rPr lang="id-ID" dirty="0"/>
              <a:t>menunjukkan periode stres dalam</a:t>
            </a:r>
            <a:r>
              <a:rPr lang="en-US" dirty="0" smtClean="0"/>
              <a:t> </a:t>
            </a:r>
            <a:r>
              <a:rPr lang="en-US" dirty="0" err="1" smtClean="0"/>
              <a:t>riwayat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r>
              <a:rPr lang="en-US" dirty="0"/>
              <a:t> </a:t>
            </a:r>
            <a:r>
              <a:rPr lang="en-US" i="1" dirty="0" smtClean="0"/>
              <a:t>(family’s history</a:t>
            </a:r>
            <a:r>
              <a:rPr lang="en-US" dirty="0" smtClean="0"/>
              <a:t>)</a:t>
            </a:r>
            <a:r>
              <a:rPr lang="en-US" i="1" dirty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mempengaruhi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perkembangan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pola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dalam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keluarga</a:t>
            </a:r>
            <a:r>
              <a:rPr lang="en-US" dirty="0" smtClean="0">
                <a:sym typeface="Wingdings" pitchFamily="2" charset="2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4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Sisipkan</a:t>
            </a:r>
            <a:r>
              <a:rPr lang="en-US" dirty="0" smtClean="0"/>
              <a:t> </a:t>
            </a:r>
            <a:r>
              <a:rPr lang="en-US" dirty="0" err="1" smtClean="0"/>
              <a:t>gambar</a:t>
            </a:r>
            <a:r>
              <a:rPr lang="en-US" dirty="0" smtClean="0"/>
              <a:t> </a:t>
            </a:r>
            <a:r>
              <a:rPr lang="en-US" dirty="0" err="1" smtClean="0"/>
              <a:t>hal</a:t>
            </a:r>
            <a:r>
              <a:rPr lang="en-US" dirty="0" smtClean="0"/>
              <a:t> 73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3" y="-1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26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2455115"/>
            <a:ext cx="6965245" cy="1202485"/>
          </a:xfrm>
        </p:spPr>
        <p:txBody>
          <a:bodyPr>
            <a:normAutofit/>
          </a:bodyPr>
          <a:lstStyle/>
          <a:p>
            <a:r>
              <a:rPr lang="en-US" sz="3000" b="1" i="1" dirty="0" smtClean="0"/>
              <a:t>Family Balance and Imbalance</a:t>
            </a:r>
            <a:endParaRPr lang="en-US" sz="3000" b="1" i="1" dirty="0"/>
          </a:p>
        </p:txBody>
      </p:sp>
    </p:spTree>
    <p:extLst>
      <p:ext uri="{BB962C8B-B14F-4D97-AF65-F5344CB8AC3E}">
        <p14:creationId xmlns:p14="http://schemas.microsoft.com/office/powerpoint/2010/main" val="313707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09600"/>
            <a:ext cx="7620000" cy="5113469"/>
          </a:xfrm>
        </p:spPr>
        <p:txBody>
          <a:bodyPr>
            <a:normAutofit/>
          </a:bodyPr>
          <a:lstStyle/>
          <a:p>
            <a:r>
              <a:rPr lang="en-US" dirty="0" err="1" smtClean="0"/>
              <a:t>Analisis</a:t>
            </a:r>
            <a:r>
              <a:rPr lang="en-US" dirty="0" smtClean="0"/>
              <a:t> data genogram </a:t>
            </a:r>
            <a:r>
              <a:rPr lang="en-US" dirty="0" smtClean="0">
                <a:sym typeface="Wingdings" pitchFamily="2" charset="2"/>
              </a:rPr>
              <a:t></a:t>
            </a:r>
            <a:r>
              <a:rPr lang="en-US" dirty="0" smtClean="0"/>
              <a:t> </a:t>
            </a:r>
            <a:r>
              <a:rPr lang="en-US" dirty="0" err="1" smtClean="0"/>
              <a:t>abstraksi</a:t>
            </a:r>
            <a:r>
              <a:rPr lang="en-US" dirty="0" smtClean="0"/>
              <a:t> yang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r>
              <a:rPr lang="en-US" dirty="0" smtClean="0"/>
              <a:t>:</a:t>
            </a:r>
          </a:p>
          <a:p>
            <a:pPr lvl="1">
              <a:buFont typeface="Wingdings" pitchFamily="2" charset="2"/>
              <a:buChar char="v"/>
            </a:pPr>
            <a:r>
              <a:rPr lang="en-US" dirty="0" err="1" smtClean="0"/>
              <a:t>Struktur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endParaRPr lang="en-US" dirty="0" smtClean="0"/>
          </a:p>
          <a:p>
            <a:pPr lvl="1">
              <a:buFont typeface="Wingdings" pitchFamily="2" charset="2"/>
              <a:buChar char="v"/>
            </a:pPr>
            <a:r>
              <a:rPr lang="en-US" dirty="0" err="1" smtClean="0"/>
              <a:t>Peran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endParaRPr lang="en-US" dirty="0" smtClean="0"/>
          </a:p>
          <a:p>
            <a:pPr lvl="1">
              <a:buFont typeface="Wingdings" pitchFamily="2" charset="2"/>
              <a:buChar char="v"/>
            </a:pPr>
            <a:r>
              <a:rPr lang="en-US" dirty="0" err="1" smtClean="0"/>
              <a:t>Tingkatan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endParaRPr lang="en-US" dirty="0" smtClean="0"/>
          </a:p>
          <a:p>
            <a:pPr lvl="1">
              <a:buFont typeface="Wingdings" pitchFamily="2" charset="2"/>
              <a:buChar char="v"/>
            </a:pPr>
            <a:r>
              <a:rPr lang="en-US" dirty="0" err="1" smtClean="0"/>
              <a:t>Sumber</a:t>
            </a:r>
            <a:endParaRPr lang="en-US" dirty="0" smtClean="0"/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Balance / imbalance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fungsi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keseluruhan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dalam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sistem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keluarga</a:t>
            </a:r>
            <a:r>
              <a:rPr lang="en-US" dirty="0" smtClean="0">
                <a:sym typeface="Wingdings" pitchFamily="2" charset="2"/>
              </a:rPr>
              <a:t>.</a:t>
            </a:r>
          </a:p>
          <a:p>
            <a:pPr>
              <a:buFont typeface="Wingdings" pitchFamily="2" charset="2"/>
              <a:buChar char="v"/>
            </a:pPr>
            <a:r>
              <a:rPr lang="en-US" dirty="0" err="1" smtClean="0">
                <a:sym typeface="Wingdings" pitchFamily="2" charset="2"/>
              </a:rPr>
              <a:t>Sistem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dalam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keluarga</a:t>
            </a:r>
            <a:r>
              <a:rPr lang="en-US" dirty="0" smtClean="0">
                <a:sym typeface="Wingdings" pitchFamily="2" charset="2"/>
              </a:rPr>
              <a:t> : </a:t>
            </a:r>
            <a:r>
              <a:rPr lang="en-US" dirty="0" err="1" smtClean="0">
                <a:sym typeface="Wingdings" pitchFamily="2" charset="2"/>
              </a:rPr>
              <a:t>tidak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homogen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biasanya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terdapat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karakter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kontras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bersifat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menetap</a:t>
            </a:r>
            <a:r>
              <a:rPr lang="en-US" dirty="0" smtClean="0">
                <a:sym typeface="Wingdings" pitchFamily="2" charset="2"/>
              </a:rPr>
              <a:t>. </a:t>
            </a:r>
            <a:r>
              <a:rPr lang="en-US" dirty="0" err="1" smtClean="0">
                <a:sym typeface="Wingdings" pitchFamily="2" charset="2"/>
              </a:rPr>
              <a:t>Contoh</a:t>
            </a:r>
            <a:r>
              <a:rPr lang="en-US" dirty="0" smtClean="0">
                <a:sym typeface="Wingdings" pitchFamily="2" charset="2"/>
              </a:rPr>
              <a:t>: </a:t>
            </a:r>
            <a:r>
              <a:rPr lang="en-US" dirty="0" err="1" smtClean="0">
                <a:sym typeface="Wingdings" pitchFamily="2" charset="2"/>
              </a:rPr>
              <a:t>anak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tertua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cenderung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mengasuh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anak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lebih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muda</a:t>
            </a:r>
            <a:r>
              <a:rPr lang="en-US" dirty="0" smtClean="0">
                <a:sym typeface="Wingdings" pitchFamily="2" charset="2"/>
              </a:rPr>
              <a:t> (</a:t>
            </a:r>
            <a:r>
              <a:rPr lang="en-US" dirty="0" err="1" smtClean="0">
                <a:sym typeface="Wingdings" pitchFamily="2" charset="2"/>
              </a:rPr>
              <a:t>komplementer</a:t>
            </a:r>
            <a:r>
              <a:rPr lang="en-US" dirty="0" smtClean="0">
                <a:sym typeface="Wingdings" pitchFamily="2" charset="2"/>
              </a:rPr>
              <a:t>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03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i="1" dirty="0" smtClean="0"/>
              <a:t>1. Family Structure</a:t>
            </a:r>
            <a:endParaRPr lang="en-US" sz="2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Sibling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jenis</a:t>
            </a:r>
            <a:r>
              <a:rPr lang="en-US" dirty="0" smtClean="0"/>
              <a:t> </a:t>
            </a:r>
            <a:r>
              <a:rPr lang="en-US" dirty="0" err="1" smtClean="0"/>
              <a:t>kelamin</a:t>
            </a:r>
            <a:r>
              <a:rPr lang="en-US" dirty="0" smtClean="0"/>
              <a:t> yang </a:t>
            </a:r>
            <a:r>
              <a:rPr lang="en-US" dirty="0" err="1" smtClean="0"/>
              <a:t>sama</a:t>
            </a:r>
            <a:endParaRPr lang="en-US" dirty="0" smtClean="0"/>
          </a:p>
          <a:p>
            <a:r>
              <a:rPr lang="en-US" dirty="0" smtClean="0"/>
              <a:t>Sibling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jenis</a:t>
            </a:r>
            <a:r>
              <a:rPr lang="en-US" dirty="0" smtClean="0"/>
              <a:t> </a:t>
            </a:r>
            <a:r>
              <a:rPr lang="en-US" dirty="0" err="1" smtClean="0"/>
              <a:t>kelamin</a:t>
            </a:r>
            <a:r>
              <a:rPr lang="en-US" dirty="0" smtClean="0"/>
              <a:t> yang </a:t>
            </a:r>
            <a:r>
              <a:rPr lang="en-US" dirty="0" err="1" smtClean="0"/>
              <a:t>berbeda</a:t>
            </a:r>
            <a:endParaRPr lang="en-US" dirty="0" smtClean="0"/>
          </a:p>
          <a:p>
            <a:r>
              <a:rPr lang="en-US" dirty="0" err="1" smtClean="0"/>
              <a:t>Kedudukan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tertua</a:t>
            </a:r>
            <a:r>
              <a:rPr lang="en-US" dirty="0" smtClean="0"/>
              <a:t> </a:t>
            </a:r>
            <a:r>
              <a:rPr lang="en-US" dirty="0" err="1" smtClean="0"/>
              <a:t>vs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paling </a:t>
            </a:r>
            <a:r>
              <a:rPr lang="en-US" dirty="0" err="1" smtClean="0"/>
              <a:t>kecil</a:t>
            </a:r>
            <a:endParaRPr lang="en-US" dirty="0" smtClean="0"/>
          </a:p>
          <a:p>
            <a:r>
              <a:rPr lang="en-US" dirty="0" err="1" smtClean="0"/>
              <a:t>Berasal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r>
              <a:rPr lang="en-US" dirty="0" smtClean="0"/>
              <a:t> </a:t>
            </a:r>
            <a:r>
              <a:rPr lang="en-US" dirty="0" err="1" smtClean="0"/>
              <a:t>besar</a:t>
            </a:r>
            <a:r>
              <a:rPr lang="en-US" dirty="0" smtClean="0"/>
              <a:t> </a:t>
            </a:r>
            <a:r>
              <a:rPr lang="en-US" dirty="0" err="1" smtClean="0"/>
              <a:t>vs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r>
              <a:rPr lang="en-US" dirty="0" smtClean="0"/>
              <a:t> </a:t>
            </a:r>
            <a:r>
              <a:rPr lang="en-US" dirty="0" err="1" smtClean="0"/>
              <a:t>kecil</a:t>
            </a: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Tiap</a:t>
            </a:r>
            <a:r>
              <a:rPr lang="en-US" dirty="0" smtClean="0"/>
              <a:t> </a:t>
            </a:r>
            <a:r>
              <a:rPr lang="en-US" dirty="0" err="1" smtClean="0"/>
              <a:t>pasangan</a:t>
            </a:r>
            <a:r>
              <a:rPr lang="en-US" dirty="0" smtClean="0"/>
              <a:t> </a:t>
            </a:r>
            <a:r>
              <a:rPr lang="en-US" dirty="0" err="1" smtClean="0"/>
              <a:t>mungkin</a:t>
            </a:r>
            <a:r>
              <a:rPr lang="en-US" dirty="0" smtClean="0"/>
              <a:t> </a:t>
            </a:r>
            <a:r>
              <a:rPr lang="en-US" dirty="0" err="1" smtClean="0"/>
              <a:t>tertarik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keadaan</a:t>
            </a:r>
            <a:r>
              <a:rPr lang="en-US" dirty="0" smtClean="0"/>
              <a:t> </a:t>
            </a:r>
            <a:r>
              <a:rPr lang="en-US" dirty="0" err="1" smtClean="0"/>
              <a:t>pasangannya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86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5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3962400"/>
            <a:ext cx="4038600" cy="255454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-</a:t>
            </a:r>
            <a:r>
              <a:rPr lang="en-US" sz="2000" dirty="0" err="1" smtClean="0">
                <a:solidFill>
                  <a:schemeClr val="bg1"/>
                </a:solidFill>
              </a:rPr>
              <a:t>Tiap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pasangan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mungkin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tertarik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pada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pengalaman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pasangannya</a:t>
            </a:r>
            <a:r>
              <a:rPr lang="en-US" sz="2000" dirty="0" smtClean="0">
                <a:solidFill>
                  <a:schemeClr val="bg1"/>
                </a:solidFill>
              </a:rPr>
              <a:t>.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-</a:t>
            </a:r>
            <a:r>
              <a:rPr lang="en-US" sz="2000" dirty="0" err="1" smtClean="0">
                <a:solidFill>
                  <a:schemeClr val="bg1"/>
                </a:solidFill>
              </a:rPr>
              <a:t>Satu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pihak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terbiasa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dgn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keluarga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yg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besar</a:t>
            </a:r>
            <a:r>
              <a:rPr lang="en-US" sz="2000" dirty="0" smtClean="0">
                <a:solidFill>
                  <a:schemeClr val="bg1"/>
                </a:solidFill>
              </a:rPr>
              <a:t>, yang </a:t>
            </a:r>
            <a:r>
              <a:rPr lang="en-US" sz="2000" dirty="0" err="1" smtClean="0">
                <a:solidFill>
                  <a:schemeClr val="bg1"/>
                </a:solidFill>
              </a:rPr>
              <a:t>lainnya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terbiasa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dengan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keadaan</a:t>
            </a:r>
            <a:r>
              <a:rPr lang="en-US" sz="2000" dirty="0" smtClean="0">
                <a:solidFill>
                  <a:schemeClr val="bg1"/>
                </a:solidFill>
              </a:rPr>
              <a:t> yang </a:t>
            </a:r>
            <a:r>
              <a:rPr lang="en-US" sz="2000" dirty="0" err="1" smtClean="0">
                <a:solidFill>
                  <a:schemeClr val="bg1"/>
                </a:solidFill>
              </a:rPr>
              <a:t>lebih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i="1" dirty="0" smtClean="0">
                <a:solidFill>
                  <a:schemeClr val="bg1"/>
                </a:solidFill>
              </a:rPr>
              <a:t>private</a:t>
            </a:r>
            <a:r>
              <a:rPr lang="en-US" sz="2000" dirty="0" smtClean="0">
                <a:solidFill>
                  <a:schemeClr val="bg1"/>
                </a:solidFill>
              </a:rPr>
              <a:t>.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-</a:t>
            </a:r>
            <a:r>
              <a:rPr lang="en-US" sz="2000" dirty="0" err="1" smtClean="0">
                <a:solidFill>
                  <a:schemeClr val="bg1"/>
                </a:solidFill>
              </a:rPr>
              <a:t>Satu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pihak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berasal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dari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keluarga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yg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bercerai</a:t>
            </a:r>
            <a:r>
              <a:rPr lang="en-US" sz="2000" dirty="0" smtClean="0">
                <a:solidFill>
                  <a:schemeClr val="bg1"/>
                </a:solidFill>
              </a:rPr>
              <a:t>, </a:t>
            </a:r>
            <a:r>
              <a:rPr lang="en-US" sz="2000" dirty="0" err="1" smtClean="0">
                <a:solidFill>
                  <a:schemeClr val="bg1"/>
                </a:solidFill>
              </a:rPr>
              <a:t>pihak</a:t>
            </a:r>
            <a:r>
              <a:rPr lang="en-US" sz="2000" dirty="0" smtClean="0">
                <a:solidFill>
                  <a:schemeClr val="bg1"/>
                </a:solidFill>
              </a:rPr>
              <a:t> lain </a:t>
            </a:r>
            <a:r>
              <a:rPr lang="en-US" sz="2000" dirty="0" err="1" smtClean="0">
                <a:solidFill>
                  <a:schemeClr val="bg1"/>
                </a:solidFill>
              </a:rPr>
              <a:t>berasal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dari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keluarga</a:t>
            </a:r>
            <a:r>
              <a:rPr lang="en-US" sz="2000" dirty="0" smtClean="0">
                <a:solidFill>
                  <a:schemeClr val="bg1"/>
                </a:solidFill>
              </a:rPr>
              <a:t> yang </a:t>
            </a:r>
            <a:r>
              <a:rPr lang="en-US" sz="2000" dirty="0" err="1" smtClean="0">
                <a:solidFill>
                  <a:schemeClr val="bg1"/>
                </a:solidFill>
              </a:rPr>
              <a:t>intak</a:t>
            </a:r>
            <a:r>
              <a:rPr lang="en-US" sz="2000" dirty="0" smtClean="0">
                <a:solidFill>
                  <a:schemeClr val="bg1"/>
                </a:solidFill>
              </a:rPr>
              <a:t>.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77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i="1" dirty="0" smtClean="0"/>
              <a:t>2. Roles</a:t>
            </a:r>
            <a:endParaRPr lang="en-US" sz="2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76400"/>
            <a:ext cx="7772400" cy="5181600"/>
          </a:xfrm>
        </p:spPr>
        <p:txBody>
          <a:bodyPr/>
          <a:lstStyle/>
          <a:p>
            <a:pPr algn="just"/>
            <a:r>
              <a:rPr lang="en-US" dirty="0" err="1" smtClean="0"/>
              <a:t>Keluarga</a:t>
            </a:r>
            <a:r>
              <a:rPr lang="en-US" dirty="0" smtClean="0"/>
              <a:t> yang </a:t>
            </a:r>
            <a:r>
              <a:rPr lang="en-US" dirty="0" err="1" smtClean="0"/>
              <a:t>berfungsi</a:t>
            </a:r>
            <a:r>
              <a:rPr lang="en-US" dirty="0" smtClean="0"/>
              <a:t> </a:t>
            </a:r>
            <a:r>
              <a:rPr lang="en-US" dirty="0" err="1" smtClean="0"/>
              <a:t>baik</a:t>
            </a:r>
            <a:r>
              <a:rPr lang="en-US" dirty="0" smtClean="0"/>
              <a:t>, </a:t>
            </a:r>
            <a:r>
              <a:rPr lang="en-US" dirty="0" err="1" smtClean="0"/>
              <a:t>masing-masing</a:t>
            </a:r>
            <a:r>
              <a:rPr lang="en-US" dirty="0" smtClean="0"/>
              <a:t> </a:t>
            </a: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peran</a:t>
            </a:r>
            <a:r>
              <a:rPr lang="en-US" dirty="0" smtClean="0"/>
              <a:t>: </a:t>
            </a:r>
            <a:r>
              <a:rPr lang="en-US" i="1" dirty="0" smtClean="0"/>
              <a:t>caretaker, dependent, provider, </a:t>
            </a:r>
            <a:r>
              <a:rPr lang="en-US" dirty="0" err="1" smtClean="0"/>
              <a:t>juru</a:t>
            </a:r>
            <a:r>
              <a:rPr lang="en-US" dirty="0" smtClean="0"/>
              <a:t> </a:t>
            </a:r>
            <a:r>
              <a:rPr lang="en-US" dirty="0" err="1" smtClean="0"/>
              <a:t>bicara</a:t>
            </a:r>
            <a:r>
              <a:rPr lang="en-US" dirty="0" smtClean="0"/>
              <a:t> </a:t>
            </a:r>
            <a:r>
              <a:rPr lang="en-US" i="1" dirty="0" smtClean="0"/>
              <a:t>(spokesman).</a:t>
            </a:r>
          </a:p>
          <a:p>
            <a:pPr algn="just"/>
            <a:endParaRPr lang="en-US" i="1" dirty="0" smtClean="0"/>
          </a:p>
          <a:p>
            <a:pPr algn="just"/>
            <a:r>
              <a:rPr lang="en-US" dirty="0" err="1" smtClean="0"/>
              <a:t>Zaman</a:t>
            </a:r>
            <a:r>
              <a:rPr lang="en-US" dirty="0" smtClean="0"/>
              <a:t> modern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pembagian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peran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dalam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keluarga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tidak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semata-mata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berdasarkan</a:t>
            </a:r>
            <a:r>
              <a:rPr lang="en-US" dirty="0" smtClean="0">
                <a:sym typeface="Wingdings" pitchFamily="2" charset="2"/>
              </a:rPr>
              <a:t> gender.</a:t>
            </a:r>
          </a:p>
          <a:p>
            <a:pPr marL="0" indent="0" algn="just">
              <a:buNone/>
            </a:pPr>
            <a:r>
              <a:rPr lang="en-US" dirty="0">
                <a:sym typeface="Wingdings" pitchFamily="2" charset="2"/>
              </a:rPr>
              <a:t> </a:t>
            </a:r>
            <a:r>
              <a:rPr lang="en-US" dirty="0" smtClean="0">
                <a:sym typeface="Wingdings" pitchFamily="2" charset="2"/>
              </a:rPr>
              <a:t>   </a:t>
            </a:r>
            <a:r>
              <a:rPr lang="en-US" dirty="0" err="1" smtClean="0">
                <a:sym typeface="Wingdings" pitchFamily="2" charset="2"/>
              </a:rPr>
              <a:t>Kedua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orangtua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p</a:t>
            </a:r>
            <a:r>
              <a:rPr lang="en-US" dirty="0" err="1" smtClean="0">
                <a:sym typeface="Wingdings" pitchFamily="2" charset="2"/>
              </a:rPr>
              <a:t>unya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peran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yg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sama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sebagai</a:t>
            </a:r>
            <a:r>
              <a:rPr lang="en-US" dirty="0" smtClean="0">
                <a:sym typeface="Wingdings" pitchFamily="2" charset="2"/>
              </a:rPr>
              <a:t>  </a:t>
            </a:r>
          </a:p>
          <a:p>
            <a:pPr marL="0" indent="0" algn="just">
              <a:buNone/>
            </a:pPr>
            <a:r>
              <a:rPr lang="en-US" i="1" dirty="0">
                <a:sym typeface="Wingdings" pitchFamily="2" charset="2"/>
              </a:rPr>
              <a:t> </a:t>
            </a:r>
            <a:r>
              <a:rPr lang="en-US" i="1" dirty="0" smtClean="0">
                <a:sym typeface="Wingdings" pitchFamily="2" charset="2"/>
              </a:rPr>
              <a:t>   </a:t>
            </a:r>
            <a:r>
              <a:rPr lang="en-US" i="1" dirty="0" smtClean="0"/>
              <a:t>caretaker, </a:t>
            </a:r>
            <a:r>
              <a:rPr lang="en-US" dirty="0" smtClean="0"/>
              <a:t>provider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i="1" dirty="0" smtClean="0"/>
              <a:t>spokespeople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</a:p>
          <a:p>
            <a:pPr marL="0" indent="0" algn="just">
              <a:buNone/>
            </a:pPr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en-US" dirty="0" err="1" smtClean="0"/>
              <a:t>keluarga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tidak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mudah</a:t>
            </a:r>
            <a:r>
              <a:rPr lang="en-US" dirty="0" smtClean="0">
                <a:sym typeface="Wingdings" pitchFamily="2" charset="2"/>
              </a:rPr>
              <a:t>  </a:t>
            </a:r>
            <a:r>
              <a:rPr lang="en-US" dirty="0" err="1" smtClean="0">
                <a:sym typeface="Wingdings" pitchFamily="2" charset="2"/>
              </a:rPr>
              <a:t>mencapai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keseimbangan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bisa</a:t>
            </a:r>
            <a:r>
              <a:rPr lang="en-US" dirty="0" smtClean="0">
                <a:sym typeface="Wingdings" pitchFamily="2" charset="2"/>
              </a:rPr>
              <a:t> </a:t>
            </a:r>
          </a:p>
          <a:p>
            <a:pPr marL="0" indent="0" algn="just">
              <a:buNone/>
            </a:pPr>
            <a:r>
              <a:rPr lang="en-US" dirty="0">
                <a:sym typeface="Wingdings" pitchFamily="2" charset="2"/>
              </a:rPr>
              <a:t> </a:t>
            </a:r>
            <a:r>
              <a:rPr lang="en-US" dirty="0" smtClean="0">
                <a:sym typeface="Wingdings" pitchFamily="2" charset="2"/>
              </a:rPr>
              <a:t>   </a:t>
            </a:r>
            <a:r>
              <a:rPr lang="en-US" dirty="0" err="1" smtClean="0">
                <a:sym typeface="Wingdings" pitchFamily="2" charset="2"/>
              </a:rPr>
              <a:t>menjadi</a:t>
            </a:r>
            <a:r>
              <a:rPr lang="en-US" dirty="0" smtClean="0">
                <a:sym typeface="Wingdings" pitchFamily="2" charset="2"/>
              </a:rPr>
              <a:t> area </a:t>
            </a:r>
            <a:r>
              <a:rPr lang="en-US" dirty="0" err="1" smtClean="0">
                <a:sym typeface="Wingdings" pitchFamily="2" charset="2"/>
              </a:rPr>
              <a:t>konflik</a:t>
            </a:r>
            <a:r>
              <a:rPr lang="en-US" dirty="0" smtClean="0">
                <a:sym typeface="Wingdings" pitchFamily="2" charset="2"/>
              </a:rPr>
              <a:t>.</a:t>
            </a:r>
            <a:endParaRPr lang="en-US" dirty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99904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5495" y="0"/>
            <a:ext cx="90823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685800" y="6019800"/>
            <a:ext cx="7162800" cy="707886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just"/>
            <a:r>
              <a:rPr lang="en-US" sz="2000" dirty="0" err="1">
                <a:solidFill>
                  <a:schemeClr val="bg1"/>
                </a:solidFill>
                <a:sym typeface="Wingdings" pitchFamily="2" charset="2"/>
              </a:rPr>
              <a:t>anak</a:t>
            </a:r>
            <a:r>
              <a:rPr lang="en-US" sz="2000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000" dirty="0" err="1">
                <a:solidFill>
                  <a:schemeClr val="bg1"/>
                </a:solidFill>
                <a:sym typeface="Wingdings" pitchFamily="2" charset="2"/>
              </a:rPr>
              <a:t>dengan</a:t>
            </a:r>
            <a:r>
              <a:rPr lang="en-US" sz="2000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000" dirty="0" err="1">
                <a:solidFill>
                  <a:schemeClr val="bg1"/>
                </a:solidFill>
                <a:sym typeface="Wingdings" pitchFamily="2" charset="2"/>
              </a:rPr>
              <a:t>banyak</a:t>
            </a:r>
            <a:r>
              <a:rPr lang="en-US" sz="2000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000" dirty="0" err="1">
                <a:solidFill>
                  <a:schemeClr val="bg1"/>
                </a:solidFill>
                <a:sym typeface="Wingdings" pitchFamily="2" charset="2"/>
              </a:rPr>
              <a:t>figur</a:t>
            </a:r>
            <a:r>
              <a:rPr lang="en-US" sz="2000" i="1" dirty="0">
                <a:solidFill>
                  <a:schemeClr val="bg1"/>
                </a:solidFill>
                <a:sym typeface="Wingdings" pitchFamily="2" charset="2"/>
              </a:rPr>
              <a:t> parenting</a:t>
            </a:r>
            <a:r>
              <a:rPr lang="en-US" sz="2000" dirty="0">
                <a:solidFill>
                  <a:schemeClr val="bg1"/>
                </a:solidFill>
                <a:sym typeface="Wingdings" pitchFamily="2" charset="2"/>
              </a:rPr>
              <a:t> – </a:t>
            </a:r>
            <a:r>
              <a:rPr lang="en-US" sz="2000" dirty="0" err="1">
                <a:solidFill>
                  <a:schemeClr val="bg1"/>
                </a:solidFill>
                <a:sym typeface="Wingdings" pitchFamily="2" charset="2"/>
              </a:rPr>
              <a:t>berlomba-lomba</a:t>
            </a:r>
            <a:r>
              <a:rPr lang="en-US" sz="2000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000" dirty="0" err="1">
                <a:solidFill>
                  <a:schemeClr val="bg1"/>
                </a:solidFill>
                <a:sym typeface="Wingdings" pitchFamily="2" charset="2"/>
              </a:rPr>
              <a:t>menjadi</a:t>
            </a:r>
            <a:r>
              <a:rPr lang="en-US" sz="2000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000" dirty="0" err="1">
                <a:solidFill>
                  <a:schemeClr val="bg1"/>
                </a:solidFill>
                <a:sym typeface="Wingdings" pitchFamily="2" charset="2"/>
              </a:rPr>
              <a:t>figur</a:t>
            </a:r>
            <a:r>
              <a:rPr lang="en-US" sz="2000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000" dirty="0" err="1">
                <a:solidFill>
                  <a:schemeClr val="bg1"/>
                </a:solidFill>
                <a:sym typeface="Wingdings" pitchFamily="2" charset="2"/>
              </a:rPr>
              <a:t>pengasuh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31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782618"/>
          </a:xfrm>
        </p:spPr>
        <p:txBody>
          <a:bodyPr>
            <a:normAutofit/>
          </a:bodyPr>
          <a:lstStyle/>
          <a:p>
            <a:pPr algn="l"/>
            <a:r>
              <a:rPr lang="en-US" sz="2400" dirty="0" err="1" smtClean="0"/>
              <a:t>Contoh</a:t>
            </a:r>
            <a:r>
              <a:rPr lang="en-US" sz="2400" dirty="0" smtClean="0"/>
              <a:t> lain: </a:t>
            </a:r>
            <a:endParaRPr lang="en-US" sz="24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43747" y="0"/>
            <a:ext cx="9144000" cy="6857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743200" y="228600"/>
            <a:ext cx="12856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Contoh</a:t>
            </a:r>
            <a:r>
              <a:rPr lang="en-US" dirty="0">
                <a:solidFill>
                  <a:schemeClr val="bg1"/>
                </a:solidFill>
              </a:rPr>
              <a:t> lain</a:t>
            </a:r>
          </a:p>
        </p:txBody>
      </p:sp>
      <p:sp>
        <p:nvSpPr>
          <p:cNvPr id="6" name="Rectangle 5"/>
          <p:cNvSpPr/>
          <p:nvPr/>
        </p:nvSpPr>
        <p:spPr>
          <a:xfrm>
            <a:off x="304800" y="5334000"/>
            <a:ext cx="4572000" cy="1015663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Ted </a:t>
            </a:r>
            <a:r>
              <a:rPr lang="en-US" sz="2000" dirty="0">
                <a:solidFill>
                  <a:schemeClr val="bg1"/>
                </a:solidFill>
                <a:sym typeface="Wingdings" pitchFamily="2" charset="2"/>
              </a:rPr>
              <a:t> satu2nya </a:t>
            </a:r>
            <a:r>
              <a:rPr lang="en-US" sz="2000" dirty="0" err="1">
                <a:solidFill>
                  <a:schemeClr val="bg1"/>
                </a:solidFill>
                <a:sym typeface="Wingdings" pitchFamily="2" charset="2"/>
              </a:rPr>
              <a:t>laki-laki</a:t>
            </a:r>
            <a:r>
              <a:rPr lang="en-US" sz="2000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000" dirty="0" err="1">
                <a:solidFill>
                  <a:schemeClr val="bg1"/>
                </a:solidFill>
                <a:sym typeface="Wingdings" pitchFamily="2" charset="2"/>
              </a:rPr>
              <a:t>yg</a:t>
            </a:r>
            <a:r>
              <a:rPr lang="en-US" sz="2000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000" dirty="0" err="1">
                <a:solidFill>
                  <a:schemeClr val="bg1"/>
                </a:solidFill>
                <a:sym typeface="Wingdings" pitchFamily="2" charset="2"/>
              </a:rPr>
              <a:t>bertahan</a:t>
            </a:r>
            <a:r>
              <a:rPr lang="en-US" sz="2000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000" dirty="0" err="1">
                <a:solidFill>
                  <a:schemeClr val="bg1"/>
                </a:solidFill>
                <a:sym typeface="Wingdings" pitchFamily="2" charset="2"/>
              </a:rPr>
              <a:t>hidup</a:t>
            </a:r>
            <a:r>
              <a:rPr lang="en-US" sz="2000" dirty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en-US" sz="2000" dirty="0" err="1">
                <a:solidFill>
                  <a:schemeClr val="bg1"/>
                </a:solidFill>
                <a:sym typeface="Wingdings" pitchFamily="2" charset="2"/>
              </a:rPr>
              <a:t>mjd</a:t>
            </a:r>
            <a:r>
              <a:rPr lang="en-US" sz="2000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000" dirty="0" err="1">
                <a:solidFill>
                  <a:schemeClr val="bg1"/>
                </a:solidFill>
                <a:sym typeface="Wingdings" pitchFamily="2" charset="2"/>
              </a:rPr>
              <a:t>kepala</a:t>
            </a:r>
            <a:r>
              <a:rPr lang="en-US" sz="2000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000" dirty="0" err="1">
                <a:solidFill>
                  <a:schemeClr val="bg1"/>
                </a:solidFill>
                <a:sym typeface="Wingdings" pitchFamily="2" charset="2"/>
              </a:rPr>
              <a:t>keluarga</a:t>
            </a:r>
            <a:r>
              <a:rPr lang="en-US" sz="2000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000" dirty="0" err="1">
                <a:solidFill>
                  <a:schemeClr val="bg1"/>
                </a:solidFill>
                <a:sym typeface="Wingdings" pitchFamily="2" charset="2"/>
              </a:rPr>
              <a:t>dari</a:t>
            </a:r>
            <a:r>
              <a:rPr lang="en-US" sz="2000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000" dirty="0" err="1">
                <a:solidFill>
                  <a:schemeClr val="bg1"/>
                </a:solidFill>
                <a:sym typeface="Wingdings" pitchFamily="2" charset="2"/>
              </a:rPr>
              <a:t>keluarga</a:t>
            </a:r>
            <a:r>
              <a:rPr lang="en-US" sz="2000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000" dirty="0" err="1">
                <a:solidFill>
                  <a:schemeClr val="bg1"/>
                </a:solidFill>
                <a:sym typeface="Wingdings" pitchFamily="2" charset="2"/>
              </a:rPr>
              <a:t>kakak</a:t>
            </a:r>
            <a:r>
              <a:rPr lang="en-US" sz="2000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000" dirty="0" err="1">
                <a:solidFill>
                  <a:schemeClr val="bg1"/>
                </a:solidFill>
                <a:sym typeface="Wingdings" pitchFamily="2" charset="2"/>
              </a:rPr>
              <a:t>laki-lakinya</a:t>
            </a:r>
            <a:r>
              <a:rPr lang="en-US" sz="2000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000" dirty="0" err="1">
                <a:solidFill>
                  <a:schemeClr val="bg1"/>
                </a:solidFill>
                <a:sym typeface="Wingdings" pitchFamily="2" charset="2"/>
              </a:rPr>
              <a:t>yg</a:t>
            </a:r>
            <a:r>
              <a:rPr lang="en-US" sz="2000" dirty="0">
                <a:solidFill>
                  <a:schemeClr val="bg1"/>
                </a:solidFill>
                <a:sym typeface="Wingdings" pitchFamily="2" charset="2"/>
              </a:rPr>
              <a:t> lain.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4876800" y="3657600"/>
            <a:ext cx="2743200" cy="21842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394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i="1" dirty="0" smtClean="0"/>
              <a:t>3. Level and Style of Functioning</a:t>
            </a:r>
            <a:endParaRPr lang="en-US" sz="2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119256"/>
            <a:ext cx="7620000" cy="4129143"/>
          </a:xfrm>
        </p:spPr>
        <p:txBody>
          <a:bodyPr/>
          <a:lstStyle/>
          <a:p>
            <a:pPr algn="just"/>
            <a:r>
              <a:rPr lang="en-US" dirty="0" err="1" smtClean="0"/>
              <a:t>Masing-masing</a:t>
            </a:r>
            <a:r>
              <a:rPr lang="en-US" dirty="0" smtClean="0"/>
              <a:t> </a:t>
            </a:r>
            <a:r>
              <a:rPr lang="en-US" dirty="0" err="1" smtClean="0"/>
              <a:t>anggota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r>
              <a:rPr lang="en-US" dirty="0" smtClean="0"/>
              <a:t> </a:t>
            </a: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gaya</a:t>
            </a:r>
            <a:r>
              <a:rPr lang="en-US" dirty="0" smtClean="0"/>
              <a:t> / </a:t>
            </a:r>
            <a:r>
              <a:rPr lang="en-US" dirty="0" err="1" smtClean="0"/>
              <a:t>cara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tingkatan</a:t>
            </a:r>
            <a:r>
              <a:rPr lang="en-US" dirty="0" smtClean="0"/>
              <a:t> </a:t>
            </a:r>
            <a:r>
              <a:rPr lang="en-US" i="1" dirty="0" err="1" smtClean="0"/>
              <a:t>fungsi</a:t>
            </a:r>
            <a:r>
              <a:rPr lang="en-US" i="1" dirty="0" smtClean="0"/>
              <a:t> (level of functioning) </a:t>
            </a:r>
            <a:r>
              <a:rPr lang="en-US" dirty="0" smtClean="0"/>
              <a:t>yang </a:t>
            </a:r>
            <a:r>
              <a:rPr lang="en-US" dirty="0" err="1" smtClean="0"/>
              <a:t>berbeda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/>
              <a:t>Genogram </a:t>
            </a:r>
            <a:r>
              <a:rPr lang="en-US" dirty="0" err="1" smtClean="0"/>
              <a:t>melihat</a:t>
            </a:r>
            <a:r>
              <a:rPr lang="en-US" dirty="0" smtClean="0"/>
              <a:t> </a:t>
            </a:r>
            <a:r>
              <a:rPr lang="en-US" dirty="0" err="1" smtClean="0"/>
              <a:t>bagaimana</a:t>
            </a:r>
            <a:r>
              <a:rPr lang="en-US" dirty="0" smtClean="0"/>
              <a:t> </a:t>
            </a:r>
            <a:r>
              <a:rPr lang="en-US" dirty="0" err="1" smtClean="0"/>
              <a:t>keseluruhan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r>
              <a:rPr lang="en-US" dirty="0" smtClean="0"/>
              <a:t> </a:t>
            </a:r>
            <a:r>
              <a:rPr lang="en-US" dirty="0" err="1" smtClean="0"/>
              <a:t>berfungsi</a:t>
            </a:r>
            <a:r>
              <a:rPr lang="en-US" dirty="0" smtClean="0"/>
              <a:t>.</a:t>
            </a:r>
          </a:p>
          <a:p>
            <a:pPr algn="just"/>
            <a:endParaRPr lang="en-US" dirty="0"/>
          </a:p>
          <a:p>
            <a:pPr algn="just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0689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3888151" y="5086290"/>
            <a:ext cx="2207849" cy="40011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pPr algn="just"/>
            <a:r>
              <a:rPr lang="en-US" sz="2000" i="1" dirty="0">
                <a:solidFill>
                  <a:schemeClr val="bg1"/>
                </a:solidFill>
              </a:rPr>
              <a:t>Fortunate inheritor</a:t>
            </a:r>
          </a:p>
        </p:txBody>
      </p:sp>
    </p:spTree>
    <p:extLst>
      <p:ext uri="{BB962C8B-B14F-4D97-AF65-F5344CB8AC3E}">
        <p14:creationId xmlns:p14="http://schemas.microsoft.com/office/powerpoint/2010/main" val="174792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76200" y="4165937"/>
            <a:ext cx="2971800" cy="255454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- </a:t>
            </a:r>
            <a:r>
              <a:rPr lang="en-US" sz="2000" dirty="0" err="1" smtClean="0">
                <a:solidFill>
                  <a:schemeClr val="bg1"/>
                </a:solidFill>
              </a:rPr>
              <a:t>Waktu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o</a:t>
            </a:r>
            <a:r>
              <a:rPr lang="en-US" sz="2000" dirty="0" err="1" smtClean="0">
                <a:solidFill>
                  <a:schemeClr val="bg1"/>
                </a:solidFill>
              </a:rPr>
              <a:t>rangtua</a:t>
            </a:r>
            <a:r>
              <a:rPr lang="en-US" sz="2000" dirty="0" smtClean="0">
                <a:solidFill>
                  <a:schemeClr val="bg1"/>
                </a:solidFill>
              </a:rPr>
              <a:t>   </a:t>
            </a:r>
          </a:p>
          <a:p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menikah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berjarak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dekat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dgn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kematian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kakek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smtClean="0">
                <a:solidFill>
                  <a:schemeClr val="bg1"/>
                </a:solidFill>
                <a:sym typeface="Wingdings" pitchFamily="2" charset="2"/>
              </a:rPr>
              <a:t> </a:t>
            </a:r>
          </a:p>
          <a:p>
            <a:r>
              <a:rPr lang="en-US" sz="2000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0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sym typeface="Wingdings" pitchFamily="2" charset="2"/>
              </a:rPr>
              <a:t>rx</a:t>
            </a:r>
            <a:r>
              <a:rPr lang="en-US" sz="20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sym typeface="Wingdings" pitchFamily="2" charset="2"/>
              </a:rPr>
              <a:t>thd</a:t>
            </a:r>
            <a:r>
              <a:rPr lang="en-US" sz="2000" dirty="0" smtClean="0">
                <a:solidFill>
                  <a:schemeClr val="bg1"/>
                </a:solidFill>
                <a:sym typeface="Wingdings" pitchFamily="2" charset="2"/>
              </a:rPr>
              <a:t> ayah B </a:t>
            </a:r>
            <a:r>
              <a:rPr lang="en-US" sz="2000" dirty="0" err="1" smtClean="0">
                <a:solidFill>
                  <a:schemeClr val="bg1"/>
                </a:solidFill>
                <a:sym typeface="Wingdings" pitchFamily="2" charset="2"/>
              </a:rPr>
              <a:t>yg</a:t>
            </a:r>
            <a:r>
              <a:rPr lang="en-US" sz="20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sym typeface="Wingdings" pitchFamily="2" charset="2"/>
              </a:rPr>
              <a:t>Alc</a:t>
            </a:r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sz="2000" dirty="0" smtClean="0">
                <a:solidFill>
                  <a:schemeClr val="bg1"/>
                </a:solidFill>
              </a:rPr>
              <a:t> -Martin </a:t>
            </a:r>
            <a:r>
              <a:rPr lang="en-US" sz="2000" dirty="0" err="1" smtClean="0">
                <a:solidFill>
                  <a:schemeClr val="bg1"/>
                </a:solidFill>
              </a:rPr>
              <a:t>bunuh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diri</a:t>
            </a:r>
            <a:r>
              <a:rPr lang="en-US" sz="2000" dirty="0" smtClean="0">
                <a:solidFill>
                  <a:schemeClr val="bg1"/>
                </a:solidFill>
              </a:rPr>
              <a:t> (</a:t>
            </a:r>
            <a:r>
              <a:rPr lang="en-US" sz="2000" dirty="0" err="1" smtClean="0">
                <a:solidFill>
                  <a:schemeClr val="bg1"/>
                </a:solidFill>
              </a:rPr>
              <a:t>stlh</a:t>
            </a:r>
            <a:r>
              <a:rPr lang="en-US" sz="2000" dirty="0" smtClean="0">
                <a:solidFill>
                  <a:schemeClr val="bg1"/>
                </a:solidFill>
              </a:rPr>
              <a:t>   </a:t>
            </a:r>
          </a:p>
          <a:p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ditolak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wanita</a:t>
            </a:r>
            <a:r>
              <a:rPr lang="en-US" sz="2000" dirty="0" smtClean="0">
                <a:solidFill>
                  <a:schemeClr val="bg1"/>
                </a:solidFill>
              </a:rPr>
              <a:t>) di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</a:t>
            </a:r>
            <a:r>
              <a:rPr lang="en-US" sz="2000" dirty="0" smtClean="0">
                <a:solidFill>
                  <a:schemeClr val="bg1"/>
                </a:solidFill>
              </a:rPr>
              <a:t>HUT John, 4 </a:t>
            </a:r>
            <a:r>
              <a:rPr lang="en-US" sz="2000" dirty="0" err="1" smtClean="0">
                <a:solidFill>
                  <a:schemeClr val="bg1"/>
                </a:solidFill>
              </a:rPr>
              <a:t>thn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stlh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smtClean="0">
                <a:solidFill>
                  <a:schemeClr val="bg1"/>
                </a:solidFill>
              </a:rPr>
              <a:t> John </a:t>
            </a:r>
            <a:r>
              <a:rPr lang="en-US" sz="2000" dirty="0" err="1" smtClean="0">
                <a:solidFill>
                  <a:schemeClr val="bg1"/>
                </a:solidFill>
              </a:rPr>
              <a:t>meninggal</a:t>
            </a:r>
            <a:r>
              <a:rPr lang="en-US" sz="2000" dirty="0" err="1" smtClean="0">
                <a:solidFill>
                  <a:schemeClr val="bg1"/>
                </a:solidFill>
                <a:sym typeface="Wingdings" pitchFamily="2" charset="2"/>
              </a:rPr>
              <a:t>ann.rx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248400" y="3284993"/>
            <a:ext cx="2743200" cy="92333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Gregory </a:t>
            </a:r>
            <a:r>
              <a:rPr lang="en-US" dirty="0" err="1" smtClean="0">
                <a:solidFill>
                  <a:schemeClr val="bg1"/>
                </a:solidFill>
              </a:rPr>
              <a:t>berpacaran</a:t>
            </a:r>
            <a:r>
              <a:rPr lang="en-US" dirty="0" smtClean="0">
                <a:solidFill>
                  <a:schemeClr val="bg1"/>
                </a:solidFill>
              </a:rPr>
              <a:t> di </a:t>
            </a:r>
            <a:r>
              <a:rPr lang="en-US" dirty="0" err="1" smtClean="0">
                <a:solidFill>
                  <a:schemeClr val="bg1"/>
                </a:solidFill>
              </a:rPr>
              <a:t>tahun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yg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sama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>
                <a:solidFill>
                  <a:schemeClr val="bg1"/>
                </a:solidFill>
              </a:rPr>
              <a:t>p</a:t>
            </a:r>
            <a:r>
              <a:rPr lang="en-US" dirty="0" err="1" smtClean="0">
                <a:solidFill>
                  <a:schemeClr val="bg1"/>
                </a:solidFill>
              </a:rPr>
              <a:t>utus</a:t>
            </a:r>
            <a:r>
              <a:rPr lang="en-US" dirty="0" smtClean="0">
                <a:solidFill>
                  <a:schemeClr val="bg1"/>
                </a:solidFill>
              </a:rPr>
              <a:t> hub </a:t>
            </a:r>
            <a:r>
              <a:rPr lang="en-US" dirty="0" err="1">
                <a:solidFill>
                  <a:schemeClr val="bg1"/>
                </a:solidFill>
              </a:rPr>
              <a:t>dgn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ibu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491338" y="1905000"/>
            <a:ext cx="2424062" cy="646331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Ibu</a:t>
            </a:r>
            <a:r>
              <a:rPr lang="en-US" dirty="0">
                <a:solidFill>
                  <a:schemeClr val="bg1"/>
                </a:solidFill>
              </a:rPr>
              <a:t> WB </a:t>
            </a:r>
            <a:r>
              <a:rPr lang="en-US" dirty="0" err="1" smtClean="0">
                <a:solidFill>
                  <a:schemeClr val="bg1"/>
                </a:solidFill>
              </a:rPr>
              <a:t>meninggal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2 </a:t>
            </a:r>
            <a:r>
              <a:rPr lang="en-US" dirty="0" err="1">
                <a:solidFill>
                  <a:schemeClr val="bg1"/>
                </a:solidFill>
              </a:rPr>
              <a:t>bln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sblm</a:t>
            </a:r>
            <a:r>
              <a:rPr lang="en-US" dirty="0">
                <a:solidFill>
                  <a:schemeClr val="bg1"/>
                </a:solidFill>
              </a:rPr>
              <a:t> John (PD II)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3429000" y="457200"/>
            <a:ext cx="3062338" cy="17709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stCxn id="5" idx="1"/>
          </p:cNvCxnSpPr>
          <p:nvPr/>
        </p:nvCxnSpPr>
        <p:spPr>
          <a:xfrm flipH="1">
            <a:off x="1714500" y="2228166"/>
            <a:ext cx="4776838" cy="15184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5095772" y="3915646"/>
            <a:ext cx="1017024" cy="5696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5604284" y="3284993"/>
            <a:ext cx="644116" cy="6012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345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76196"/>
            <a:ext cx="9144000" cy="6858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251074" y="5798403"/>
            <a:ext cx="7137338" cy="830997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pPr algn="just"/>
            <a:r>
              <a:rPr lang="en-US" sz="2400" dirty="0" err="1">
                <a:solidFill>
                  <a:schemeClr val="bg1"/>
                </a:solidFill>
              </a:rPr>
              <a:t>Pola</a:t>
            </a:r>
            <a:r>
              <a:rPr lang="en-US" sz="2400" dirty="0">
                <a:solidFill>
                  <a:schemeClr val="bg1"/>
                </a:solidFill>
              </a:rPr>
              <a:t> yang </a:t>
            </a:r>
            <a:r>
              <a:rPr lang="en-US" sz="2400" dirty="0" err="1" smtClean="0">
                <a:solidFill>
                  <a:schemeClr val="bg1"/>
                </a:solidFill>
              </a:rPr>
              <a:t>komplementer</a:t>
            </a:r>
            <a:r>
              <a:rPr lang="en-US" sz="2400" dirty="0" smtClean="0">
                <a:solidFill>
                  <a:schemeClr val="bg1"/>
                </a:solidFill>
              </a:rPr>
              <a:t>: </a:t>
            </a:r>
          </a:p>
          <a:p>
            <a:pPr algn="just"/>
            <a:r>
              <a:rPr lang="en-US" sz="2400" i="1" dirty="0" err="1" smtClean="0">
                <a:solidFill>
                  <a:schemeClr val="bg1"/>
                </a:solidFill>
              </a:rPr>
              <a:t>overresponsible</a:t>
            </a:r>
            <a:r>
              <a:rPr lang="en-US" sz="2400" i="1" dirty="0" smtClean="0">
                <a:solidFill>
                  <a:schemeClr val="bg1"/>
                </a:solidFill>
              </a:rPr>
              <a:t> spouse </a:t>
            </a:r>
            <a:r>
              <a:rPr lang="en-US" sz="2400" i="1" dirty="0" err="1" smtClean="0">
                <a:solidFill>
                  <a:schemeClr val="bg1"/>
                </a:solidFill>
              </a:rPr>
              <a:t>vs</a:t>
            </a:r>
            <a:r>
              <a:rPr lang="en-US" sz="2400" i="1" dirty="0" smtClean="0">
                <a:solidFill>
                  <a:schemeClr val="bg1"/>
                </a:solidFill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</a:rPr>
              <a:t>underresponsible</a:t>
            </a:r>
            <a:r>
              <a:rPr lang="en-US" sz="2400" i="1" dirty="0" smtClean="0">
                <a:solidFill>
                  <a:schemeClr val="bg1"/>
                </a:solidFill>
              </a:rPr>
              <a:t> partners</a:t>
            </a:r>
            <a:endParaRPr lang="en-US" sz="2400" i="1" dirty="0">
              <a:solidFill>
                <a:schemeClr val="bg1"/>
              </a:solidFill>
            </a:endParaRPr>
          </a:p>
        </p:txBody>
      </p:sp>
      <p:cxnSp>
        <p:nvCxnSpPr>
          <p:cNvPr id="5" name="Straight Arrow Connector 4"/>
          <p:cNvCxnSpPr>
            <a:stCxn id="3" idx="0"/>
          </p:cNvCxnSpPr>
          <p:nvPr/>
        </p:nvCxnSpPr>
        <p:spPr>
          <a:xfrm flipH="1" flipV="1">
            <a:off x="2819401" y="4274405"/>
            <a:ext cx="2000342" cy="15239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4819743" y="4114801"/>
            <a:ext cx="1962057" cy="15239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-76200" y="4623137"/>
            <a:ext cx="2819400" cy="1015663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/>
            <a:r>
              <a:rPr lang="en-US" sz="2000" dirty="0" err="1">
                <a:solidFill>
                  <a:schemeClr val="bg1"/>
                </a:solidFill>
              </a:rPr>
              <a:t>Seluruh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anggota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klrga</a:t>
            </a:r>
            <a:endParaRPr lang="en-US" sz="2000" dirty="0" smtClean="0">
              <a:solidFill>
                <a:schemeClr val="bg1"/>
              </a:solidFill>
            </a:endParaRPr>
          </a:p>
          <a:p>
            <a:pPr algn="just"/>
            <a:r>
              <a:rPr lang="en-US" sz="2000" dirty="0" err="1" smtClean="0">
                <a:solidFill>
                  <a:schemeClr val="bg1"/>
                </a:solidFill>
              </a:rPr>
              <a:t>melengkapi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satu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smtClean="0">
                <a:solidFill>
                  <a:schemeClr val="bg1"/>
                </a:solidFill>
              </a:rPr>
              <a:t>orang</a:t>
            </a:r>
          </a:p>
          <a:p>
            <a:pPr algn="just"/>
            <a:r>
              <a:rPr lang="en-US" sz="2000" dirty="0" err="1" smtClean="0">
                <a:solidFill>
                  <a:schemeClr val="bg1"/>
                </a:solidFill>
              </a:rPr>
              <a:t>yg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disfungsi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44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09600"/>
            <a:ext cx="7620000" cy="5715000"/>
          </a:xfrm>
        </p:spPr>
        <p:txBody>
          <a:bodyPr/>
          <a:lstStyle/>
          <a:p>
            <a:pPr algn="just"/>
            <a:r>
              <a:rPr lang="en-US" dirty="0" err="1" smtClean="0"/>
              <a:t>Apabila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disfungsi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r>
              <a:rPr lang="en-US" dirty="0" smtClean="0"/>
              <a:t>,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kompensasi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hal</a:t>
            </a:r>
            <a:r>
              <a:rPr lang="en-US" dirty="0" smtClean="0"/>
              <a:t> </a:t>
            </a:r>
            <a:r>
              <a:rPr lang="en-US" dirty="0" err="1" smtClean="0"/>
              <a:t>tsb</a:t>
            </a:r>
            <a:endParaRPr lang="en-US" dirty="0" smtClean="0"/>
          </a:p>
          <a:p>
            <a:pPr marL="0" indent="0" algn="just">
              <a:buNone/>
            </a:pPr>
            <a:r>
              <a:rPr lang="en-US" dirty="0"/>
              <a:t> </a:t>
            </a:r>
            <a:r>
              <a:rPr lang="en-US" dirty="0" smtClean="0"/>
              <a:t>  </a:t>
            </a:r>
          </a:p>
          <a:p>
            <a:pPr marL="0" indent="0" algn="just">
              <a:buNone/>
            </a:pPr>
            <a:r>
              <a:rPr lang="en-US" dirty="0" err="1" smtClean="0"/>
              <a:t>Contoh</a:t>
            </a:r>
            <a:r>
              <a:rPr lang="en-US" dirty="0" smtClean="0"/>
              <a:t>: </a:t>
            </a:r>
            <a:endParaRPr lang="en-US" dirty="0"/>
          </a:p>
          <a:p>
            <a:pPr marL="0" indent="0" algn="just">
              <a:buNone/>
            </a:pPr>
            <a:r>
              <a:rPr lang="en-US" dirty="0" smtClean="0"/>
              <a:t>   </a:t>
            </a:r>
            <a:r>
              <a:rPr lang="en-US" dirty="0" err="1" smtClean="0"/>
              <a:t>Keluarga</a:t>
            </a:r>
            <a:r>
              <a:rPr lang="en-US" dirty="0" smtClean="0"/>
              <a:t> Alexander Graham Bell 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penemu</a:t>
            </a:r>
            <a:r>
              <a:rPr lang="en-US" dirty="0" smtClean="0">
                <a:sym typeface="Wingdings" pitchFamily="2" charset="2"/>
              </a:rPr>
              <a:t> </a:t>
            </a:r>
          </a:p>
          <a:p>
            <a:pPr marL="0" indent="0" algn="just">
              <a:buNone/>
            </a:pPr>
            <a:r>
              <a:rPr lang="en-US" dirty="0">
                <a:sym typeface="Wingdings" pitchFamily="2" charset="2"/>
              </a:rPr>
              <a:t> </a:t>
            </a:r>
            <a:r>
              <a:rPr lang="en-US" dirty="0" smtClean="0">
                <a:sym typeface="Wingdings" pitchFamily="2" charset="2"/>
              </a:rPr>
              <a:t>  </a:t>
            </a:r>
            <a:r>
              <a:rPr lang="en-US" dirty="0" err="1" smtClean="0">
                <a:sym typeface="Wingdings" pitchFamily="2" charset="2"/>
              </a:rPr>
              <a:t>telepon</a:t>
            </a:r>
            <a:r>
              <a:rPr lang="en-US" dirty="0" smtClean="0">
                <a:sym typeface="Wingdings" pitchFamily="2" charset="2"/>
              </a:rPr>
              <a:t>. </a:t>
            </a:r>
            <a:r>
              <a:rPr lang="en-US" dirty="0" err="1" smtClean="0">
                <a:sym typeface="Wingdings" pitchFamily="2" charset="2"/>
              </a:rPr>
              <a:t>Ibu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istri</a:t>
            </a:r>
            <a:r>
              <a:rPr lang="en-US" dirty="0" smtClean="0">
                <a:sym typeface="Wingdings" pitchFamily="2" charset="2"/>
              </a:rPr>
              <a:t> Bell – </a:t>
            </a:r>
            <a:r>
              <a:rPr lang="en-US" dirty="0" err="1" smtClean="0">
                <a:sym typeface="Wingdings" pitchFamily="2" charset="2"/>
              </a:rPr>
              <a:t>tuli</a:t>
            </a:r>
            <a:r>
              <a:rPr lang="en-US" dirty="0" smtClean="0">
                <a:sym typeface="Wingdings" pitchFamily="2" charset="2"/>
              </a:rPr>
              <a:t>. Ayah, </a:t>
            </a:r>
            <a:r>
              <a:rPr lang="en-US" dirty="0" err="1" smtClean="0">
                <a:sym typeface="Wingdings" pitchFamily="2" charset="2"/>
              </a:rPr>
              <a:t>paman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kakek</a:t>
            </a:r>
            <a:r>
              <a:rPr lang="en-US" dirty="0" smtClean="0">
                <a:sym typeface="Wingdings" pitchFamily="2" charset="2"/>
              </a:rPr>
              <a:t> </a:t>
            </a:r>
          </a:p>
          <a:p>
            <a:pPr marL="0" indent="0" algn="just">
              <a:buNone/>
            </a:pPr>
            <a:r>
              <a:rPr lang="en-US" dirty="0">
                <a:sym typeface="Wingdings" pitchFamily="2" charset="2"/>
              </a:rPr>
              <a:t> </a:t>
            </a:r>
            <a:r>
              <a:rPr lang="en-US" dirty="0" smtClean="0">
                <a:sym typeface="Wingdings" pitchFamily="2" charset="2"/>
              </a:rPr>
              <a:t>  Bell – </a:t>
            </a:r>
            <a:r>
              <a:rPr lang="en-US" dirty="0" err="1" smtClean="0">
                <a:sym typeface="Wingdings" pitchFamily="2" charset="2"/>
              </a:rPr>
              <a:t>ahli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dalam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berpidato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seni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deklamasi</a:t>
            </a:r>
            <a:r>
              <a:rPr lang="en-US" dirty="0" smtClean="0">
                <a:sym typeface="Wingdings" pitchFamily="2" charset="2"/>
              </a:rPr>
              <a:t>. </a:t>
            </a:r>
            <a:r>
              <a:rPr lang="en-US" dirty="0" err="1" smtClean="0">
                <a:sym typeface="Wingdings" pitchFamily="2" charset="2"/>
              </a:rPr>
              <a:t>Saat</a:t>
            </a:r>
            <a:r>
              <a:rPr lang="en-US" dirty="0" smtClean="0">
                <a:sym typeface="Wingdings" pitchFamily="2" charset="2"/>
              </a:rPr>
              <a:t> </a:t>
            </a:r>
          </a:p>
          <a:p>
            <a:pPr marL="0" indent="0" algn="just">
              <a:buNone/>
            </a:pPr>
            <a:r>
              <a:rPr lang="en-US" dirty="0">
                <a:sym typeface="Wingdings" pitchFamily="2" charset="2"/>
              </a:rPr>
              <a:t> </a:t>
            </a:r>
            <a:r>
              <a:rPr lang="en-US" dirty="0" smtClean="0">
                <a:sym typeface="Wingdings" pitchFamily="2" charset="2"/>
              </a:rPr>
              <a:t>  </a:t>
            </a:r>
            <a:r>
              <a:rPr lang="en-US" dirty="0" err="1" smtClean="0">
                <a:sym typeface="Wingdings" pitchFamily="2" charset="2"/>
              </a:rPr>
              <a:t>usia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muda</a:t>
            </a:r>
            <a:r>
              <a:rPr lang="en-US" dirty="0" smtClean="0">
                <a:sym typeface="Wingdings" pitchFamily="2" charset="2"/>
              </a:rPr>
              <a:t>, ayah Bell </a:t>
            </a:r>
            <a:r>
              <a:rPr lang="en-US" dirty="0" err="1" smtClean="0">
                <a:sym typeface="Wingdings" pitchFamily="2" charset="2"/>
              </a:rPr>
              <a:t>mendorong</a:t>
            </a:r>
            <a:r>
              <a:rPr lang="en-US" dirty="0" smtClean="0">
                <a:sym typeface="Wingdings" pitchFamily="2" charset="2"/>
              </a:rPr>
              <a:t> Bell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saudara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laki</a:t>
            </a:r>
            <a:r>
              <a:rPr lang="en-US" dirty="0" smtClean="0">
                <a:sym typeface="Wingdings" pitchFamily="2" charset="2"/>
              </a:rPr>
              <a:t>-</a:t>
            </a:r>
          </a:p>
          <a:p>
            <a:pPr marL="0" indent="0" algn="just">
              <a:buNone/>
            </a:pPr>
            <a:r>
              <a:rPr lang="en-US" dirty="0">
                <a:sym typeface="Wingdings" pitchFamily="2" charset="2"/>
              </a:rPr>
              <a:t> </a:t>
            </a:r>
            <a:r>
              <a:rPr lang="en-US" dirty="0" smtClean="0">
                <a:sym typeface="Wingdings" pitchFamily="2" charset="2"/>
              </a:rPr>
              <a:t>  </a:t>
            </a:r>
            <a:r>
              <a:rPr lang="en-US" dirty="0" err="1" smtClean="0">
                <a:sym typeface="Wingdings" pitchFamily="2" charset="2"/>
              </a:rPr>
              <a:t>laki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menciptakan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mesin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bicara</a:t>
            </a:r>
            <a:r>
              <a:rPr lang="en-US" dirty="0" smtClean="0">
                <a:sym typeface="Wingdings" pitchFamily="2" charset="2"/>
              </a:rPr>
              <a:t>.</a:t>
            </a:r>
          </a:p>
          <a:p>
            <a:pPr algn="just">
              <a:buFont typeface="Wingdings" pitchFamily="2" charset="2"/>
              <a:buChar char="v"/>
            </a:pPr>
            <a:endParaRPr lang="en-US" dirty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34462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932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230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09600"/>
            <a:ext cx="7696200" cy="5638800"/>
          </a:xfrm>
        </p:spPr>
        <p:txBody>
          <a:bodyPr/>
          <a:lstStyle/>
          <a:p>
            <a:r>
              <a:rPr lang="en-US" dirty="0" err="1">
                <a:sym typeface="Wingdings" pitchFamily="2" charset="2"/>
              </a:rPr>
              <a:t>Apakah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keadaan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kontras</a:t>
            </a:r>
            <a:r>
              <a:rPr lang="en-US" dirty="0">
                <a:sym typeface="Wingdings" pitchFamily="2" charset="2"/>
              </a:rPr>
              <a:t> yang </a:t>
            </a:r>
            <a:r>
              <a:rPr lang="en-US" dirty="0" err="1">
                <a:sym typeface="Wingdings" pitchFamily="2" charset="2"/>
              </a:rPr>
              <a:t>ekstrim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dalam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keluarga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menghasilkan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sistem</a:t>
            </a:r>
            <a:r>
              <a:rPr lang="en-US" dirty="0">
                <a:sym typeface="Wingdings" pitchFamily="2" charset="2"/>
              </a:rPr>
              <a:t> yang </a:t>
            </a:r>
            <a:r>
              <a:rPr lang="en-US" dirty="0" err="1">
                <a:sym typeface="Wingdings" pitchFamily="2" charset="2"/>
              </a:rPr>
              <a:t>stabil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atau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mendorong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tercapainya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equlibrium</a:t>
            </a:r>
            <a:r>
              <a:rPr lang="en-US" dirty="0">
                <a:sym typeface="Wingdings" pitchFamily="2" charset="2"/>
              </a:rPr>
              <a:t> yang </a:t>
            </a:r>
            <a:r>
              <a:rPr lang="en-US" dirty="0" err="1">
                <a:sym typeface="Wingdings" pitchFamily="2" charset="2"/>
              </a:rPr>
              <a:t>berbeda</a:t>
            </a:r>
            <a:r>
              <a:rPr lang="en-US" dirty="0">
                <a:sym typeface="Wingdings" pitchFamily="2" charset="2"/>
              </a:rPr>
              <a:t>? </a:t>
            </a:r>
            <a:endParaRPr lang="en-US" dirty="0" smtClean="0">
              <a:sym typeface="Wingdings" pitchFamily="2" charset="2"/>
            </a:endParaRPr>
          </a:p>
          <a:p>
            <a:endParaRPr lang="en-US" dirty="0">
              <a:sym typeface="Wingdings" pitchFamily="2" charset="2"/>
            </a:endParaRPr>
          </a:p>
          <a:p>
            <a:r>
              <a:rPr lang="en-US" dirty="0" smtClean="0"/>
              <a:t>Salah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beberapa</a:t>
            </a:r>
            <a:r>
              <a:rPr lang="en-US" dirty="0" smtClean="0"/>
              <a:t> </a:t>
            </a:r>
            <a:r>
              <a:rPr lang="en-US" dirty="0" err="1" smtClean="0"/>
              <a:t>anggota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r>
              <a:rPr lang="en-US" dirty="0" smtClean="0"/>
              <a:t> </a:t>
            </a:r>
            <a:r>
              <a:rPr lang="en-US" dirty="0" err="1" smtClean="0"/>
              <a:t>mengalami</a:t>
            </a:r>
            <a:r>
              <a:rPr lang="en-US" dirty="0" smtClean="0"/>
              <a:t> chronic illness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tdp</a:t>
            </a:r>
            <a:r>
              <a:rPr lang="en-US" dirty="0" smtClean="0"/>
              <a:t> </a:t>
            </a:r>
            <a:r>
              <a:rPr lang="en-US" dirty="0" err="1" smtClean="0"/>
              <a:t>keadaan</a:t>
            </a:r>
            <a:r>
              <a:rPr lang="en-US" dirty="0" smtClean="0"/>
              <a:t> burnout </a:t>
            </a:r>
            <a:r>
              <a:rPr lang="en-US" dirty="0" err="1" smtClean="0"/>
              <a:t>dari</a:t>
            </a:r>
            <a:r>
              <a:rPr lang="en-US" dirty="0" smtClean="0"/>
              <a:t> caretakers? </a:t>
            </a:r>
            <a:r>
              <a:rPr lang="en-US" dirty="0" err="1" smtClean="0"/>
              <a:t>Gagal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yang lama </a:t>
            </a:r>
            <a:r>
              <a:rPr lang="en-US" dirty="0" err="1" smtClean="0"/>
              <a:t>menghadapi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r>
              <a:rPr lang="en-US" dirty="0" smtClean="0"/>
              <a:t> </a:t>
            </a:r>
            <a:r>
              <a:rPr lang="en-US" dirty="0" err="1" smtClean="0"/>
              <a:t>tsb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05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i="1" dirty="0" smtClean="0"/>
              <a:t>4. Resources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7620000" cy="4648200"/>
          </a:xfrm>
        </p:spPr>
        <p:txBody>
          <a:bodyPr/>
          <a:lstStyle/>
          <a:p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anggota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r>
              <a:rPr lang="en-US" dirty="0" smtClean="0"/>
              <a:t> </a:t>
            </a:r>
            <a:r>
              <a:rPr lang="en-US" dirty="0" err="1" smtClean="0"/>
              <a:t>berbeda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hal</a:t>
            </a:r>
            <a:r>
              <a:rPr lang="en-US" dirty="0" smtClean="0"/>
              <a:t> </a:t>
            </a:r>
            <a:r>
              <a:rPr lang="en-US" i="1" dirty="0" smtClean="0"/>
              <a:t>resources</a:t>
            </a:r>
            <a:r>
              <a:rPr lang="en-US" dirty="0" smtClean="0"/>
              <a:t>:</a:t>
            </a:r>
          </a:p>
          <a:p>
            <a:pPr lvl="1">
              <a:buFont typeface="Wingdings" pitchFamily="2" charset="2"/>
              <a:buChar char="ü"/>
            </a:pPr>
            <a:r>
              <a:rPr lang="en-US" dirty="0" err="1" smtClean="0"/>
              <a:t>Uang</a:t>
            </a:r>
            <a:endParaRPr lang="en-US" dirty="0" smtClean="0"/>
          </a:p>
          <a:p>
            <a:pPr lvl="1">
              <a:buFont typeface="Wingdings" pitchFamily="2" charset="2"/>
              <a:buChar char="ü"/>
            </a:pPr>
            <a:r>
              <a:rPr lang="en-US" dirty="0" err="1" smtClean="0"/>
              <a:t>Kesehatan</a:t>
            </a:r>
            <a:endParaRPr lang="en-US" dirty="0" smtClean="0"/>
          </a:p>
          <a:p>
            <a:pPr lvl="1">
              <a:buFont typeface="Wingdings" pitchFamily="2" charset="2"/>
              <a:buChar char="ü"/>
            </a:pPr>
            <a:r>
              <a:rPr lang="en-US" dirty="0" err="1" smtClean="0"/>
              <a:t>Tenaga</a:t>
            </a:r>
            <a:endParaRPr lang="en-US" dirty="0" smtClean="0"/>
          </a:p>
          <a:p>
            <a:pPr lvl="1">
              <a:buFont typeface="Wingdings" pitchFamily="2" charset="2"/>
              <a:buChar char="ü"/>
            </a:pPr>
            <a:r>
              <a:rPr lang="en-US" dirty="0" err="1" smtClean="0"/>
              <a:t>Keterampilan</a:t>
            </a:r>
            <a:endParaRPr lang="en-US" dirty="0" smtClean="0"/>
          </a:p>
          <a:p>
            <a:pPr lvl="1">
              <a:buFont typeface="Wingdings" pitchFamily="2" charset="2"/>
              <a:buChar char="ü"/>
            </a:pPr>
            <a:r>
              <a:rPr lang="en-US" dirty="0" err="1" smtClean="0"/>
              <a:t>Pekerjaan</a:t>
            </a:r>
            <a:endParaRPr lang="en-US" dirty="0" smtClean="0"/>
          </a:p>
          <a:p>
            <a:pPr lvl="1">
              <a:buFont typeface="Wingdings" pitchFamily="2" charset="2"/>
              <a:buChar char="ü"/>
            </a:pPr>
            <a:r>
              <a:rPr lang="en-US" i="1" dirty="0" smtClean="0"/>
              <a:t>Support system</a:t>
            </a:r>
          </a:p>
          <a:p>
            <a:pPr marL="365760" lvl="1" indent="0">
              <a:buNone/>
            </a:pPr>
            <a:endParaRPr lang="en-US" i="1" dirty="0" smtClean="0"/>
          </a:p>
          <a:p>
            <a:pPr marL="365760" lvl="1" indent="0" algn="just">
              <a:buNone/>
            </a:pPr>
            <a:r>
              <a:rPr lang="en-US" dirty="0" err="1" smtClean="0"/>
              <a:t>Bila</a:t>
            </a:r>
            <a:r>
              <a:rPr lang="en-US" dirty="0" smtClean="0"/>
              <a:t> </a:t>
            </a:r>
            <a:r>
              <a:rPr lang="en-US" dirty="0" err="1" smtClean="0"/>
              <a:t>terdapat</a:t>
            </a:r>
            <a:r>
              <a:rPr lang="en-US" dirty="0" smtClean="0"/>
              <a:t> </a:t>
            </a:r>
            <a:r>
              <a:rPr lang="en-US" dirty="0" err="1" smtClean="0"/>
              <a:t>perbedaan</a:t>
            </a:r>
            <a:r>
              <a:rPr lang="en-US" dirty="0" smtClean="0"/>
              <a:t> yang </a:t>
            </a:r>
            <a:r>
              <a:rPr lang="en-US" dirty="0" err="1" smtClean="0"/>
              <a:t>besar</a:t>
            </a:r>
            <a:r>
              <a:rPr lang="en-US" dirty="0" smtClean="0"/>
              <a:t> (</a:t>
            </a:r>
            <a:r>
              <a:rPr lang="en-US" dirty="0" err="1" smtClean="0"/>
              <a:t>tergambar</a:t>
            </a:r>
            <a:r>
              <a:rPr lang="en-US" dirty="0" smtClean="0"/>
              <a:t> </a:t>
            </a:r>
            <a:r>
              <a:rPr lang="en-US" dirty="0" err="1" smtClean="0"/>
              <a:t>dlm</a:t>
            </a:r>
            <a:r>
              <a:rPr lang="en-US" dirty="0" smtClean="0"/>
              <a:t> Genogram)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eksplorasi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bagaimana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sistem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dalam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keluarga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mengatasi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ketimpangan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i="1" dirty="0" smtClean="0">
                <a:sym typeface="Wingdings" pitchFamily="2" charset="2"/>
              </a:rPr>
              <a:t>(imbalance).</a:t>
            </a:r>
            <a:endParaRPr lang="en-US" i="1" dirty="0" smtClean="0"/>
          </a:p>
          <a:p>
            <a:pPr marL="0" indent="0">
              <a:buNone/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79039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4800600"/>
            <a:ext cx="9144000" cy="156966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</a:rPr>
              <a:t>Bagaimana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pasangan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mengatasi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perbedaan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smtClean="0">
                <a:solidFill>
                  <a:schemeClr val="bg1"/>
                </a:solidFill>
              </a:rPr>
              <a:t>status, </a:t>
            </a:r>
            <a:r>
              <a:rPr lang="en-US" sz="2400" dirty="0" err="1" smtClean="0">
                <a:solidFill>
                  <a:schemeClr val="bg1"/>
                </a:solidFill>
              </a:rPr>
              <a:t>latar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belakang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perbedaan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pendapatan</a:t>
            </a:r>
            <a:r>
              <a:rPr lang="en-US" sz="2400" dirty="0">
                <a:solidFill>
                  <a:schemeClr val="bg1"/>
                </a:solidFill>
              </a:rPr>
              <a:t>, </a:t>
            </a:r>
            <a:r>
              <a:rPr lang="en-US" sz="2400" dirty="0" err="1">
                <a:solidFill>
                  <a:schemeClr val="bg1"/>
                </a:solidFill>
              </a:rPr>
              <a:t>perbedaan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standar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hidup</a:t>
            </a:r>
            <a:r>
              <a:rPr lang="en-US" sz="2400" dirty="0" smtClean="0">
                <a:solidFill>
                  <a:schemeClr val="bg1"/>
                </a:solidFill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</a:rPr>
              <a:t>apakah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timbul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kesepakatan</a:t>
            </a:r>
            <a:r>
              <a:rPr lang="en-US" sz="2400" dirty="0" smtClean="0">
                <a:solidFill>
                  <a:schemeClr val="bg1"/>
                </a:solidFill>
              </a:rPr>
              <a:t>/</a:t>
            </a:r>
            <a:r>
              <a:rPr lang="en-US" sz="2400" dirty="0" err="1" smtClean="0">
                <a:solidFill>
                  <a:schemeClr val="bg1"/>
                </a:solidFill>
              </a:rPr>
              <a:t>perbedaan?Pandangan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kedua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keluarga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thd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pernikahan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ini</a:t>
            </a:r>
            <a:r>
              <a:rPr lang="en-US" sz="2400" dirty="0" smtClean="0">
                <a:solidFill>
                  <a:schemeClr val="bg1"/>
                </a:solidFill>
              </a:rPr>
              <a:t>?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18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25684" y="76200"/>
            <a:ext cx="916968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304800" y="5257800"/>
            <a:ext cx="4572000" cy="1200329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</a:rPr>
              <a:t>Kesuksesan</a:t>
            </a:r>
            <a:r>
              <a:rPr lang="en-US" sz="2400" dirty="0">
                <a:solidFill>
                  <a:schemeClr val="bg1"/>
                </a:solidFill>
              </a:rPr>
              <a:t> yang </a:t>
            </a:r>
            <a:r>
              <a:rPr lang="en-US" sz="2400" dirty="0" err="1">
                <a:solidFill>
                  <a:schemeClr val="bg1"/>
                </a:solidFill>
              </a:rPr>
              <a:t>kontras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dengan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keadaan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pasangan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en-US" sz="2400" dirty="0" err="1">
                <a:solidFill>
                  <a:schemeClr val="bg1"/>
                </a:solidFill>
                <a:sym typeface="Wingdings" pitchFamily="2" charset="2"/>
              </a:rPr>
              <a:t>timbulkan</a:t>
            </a:r>
            <a:r>
              <a:rPr lang="en-US" sz="2400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400" dirty="0" err="1">
                <a:solidFill>
                  <a:schemeClr val="bg1"/>
                </a:solidFill>
                <a:sym typeface="Wingdings" pitchFamily="2" charset="2"/>
              </a:rPr>
              <a:t>masalah</a:t>
            </a:r>
            <a:endParaRPr lang="en-US" sz="2400" dirty="0">
              <a:solidFill>
                <a:schemeClr val="bg1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838200" y="3981450"/>
            <a:ext cx="1352550" cy="12763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325909" y="5627131"/>
            <a:ext cx="2589491" cy="1200329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</a:rPr>
              <a:t>Istri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ikut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sukses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sym typeface="Wingdings" pitchFamily="2" charset="2"/>
              </a:rPr>
              <a:t></a:t>
            </a:r>
          </a:p>
          <a:p>
            <a:r>
              <a:rPr lang="en-US" sz="2400" dirty="0" err="1" smtClean="0">
                <a:solidFill>
                  <a:schemeClr val="bg1"/>
                </a:solidFill>
                <a:sym typeface="Wingdings" pitchFamily="2" charset="2"/>
              </a:rPr>
              <a:t>timbul</a:t>
            </a:r>
            <a:r>
              <a:rPr lang="en-US" sz="24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400" dirty="0">
                <a:solidFill>
                  <a:schemeClr val="bg1"/>
                </a:solidFill>
                <a:sym typeface="Wingdings" pitchFamily="2" charset="2"/>
              </a:rPr>
              <a:t>rasa </a:t>
            </a:r>
            <a:r>
              <a:rPr lang="en-US" sz="2400" dirty="0" err="1">
                <a:solidFill>
                  <a:schemeClr val="bg1"/>
                </a:solidFill>
                <a:sym typeface="Wingdings" pitchFamily="2" charset="2"/>
              </a:rPr>
              <a:t>iri</a:t>
            </a:r>
            <a:r>
              <a:rPr lang="en-US" sz="2400" dirty="0">
                <a:solidFill>
                  <a:schemeClr val="bg1"/>
                </a:solidFill>
                <a:sym typeface="Wingdings" pitchFamily="2" charset="2"/>
              </a:rPr>
              <a:t> </a:t>
            </a:r>
            <a:endParaRPr lang="en-US" sz="2400" dirty="0" smtClean="0">
              <a:solidFill>
                <a:schemeClr val="bg1"/>
              </a:solidFill>
              <a:sym typeface="Wingdings" pitchFamily="2" charset="2"/>
            </a:endParaRPr>
          </a:p>
          <a:p>
            <a:r>
              <a:rPr lang="en-US" sz="2400" dirty="0" err="1" smtClean="0">
                <a:solidFill>
                  <a:schemeClr val="bg1"/>
                </a:solidFill>
                <a:sym typeface="Wingdings" pitchFamily="2" charset="2"/>
              </a:rPr>
              <a:t>pada</a:t>
            </a:r>
            <a:r>
              <a:rPr lang="en-US" sz="24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2400" dirty="0" err="1">
                <a:solidFill>
                  <a:schemeClr val="bg1"/>
                </a:solidFill>
                <a:sym typeface="Wingdings" pitchFamily="2" charset="2"/>
              </a:rPr>
              <a:t>suami</a:t>
            </a:r>
            <a:endParaRPr lang="en-US" sz="2400" dirty="0">
              <a:solidFill>
                <a:schemeClr val="bg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7467600" y="3981450"/>
            <a:ext cx="914400" cy="1645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230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7620000" cy="4961069"/>
          </a:xfrm>
        </p:spPr>
        <p:txBody>
          <a:bodyPr/>
          <a:lstStyle/>
          <a:p>
            <a:pPr algn="just"/>
            <a:r>
              <a:rPr lang="en-US" dirty="0" err="1" smtClean="0"/>
              <a:t>Kesuksesan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 </a:t>
            </a:r>
            <a:r>
              <a:rPr lang="en-US" dirty="0" err="1" smtClean="0"/>
              <a:t>salah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sibling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r>
              <a:rPr lang="en-US" dirty="0" smtClean="0"/>
              <a:t> </a:t>
            </a:r>
            <a:r>
              <a:rPr lang="en-US" dirty="0" err="1" smtClean="0"/>
              <a:t>bagi</a:t>
            </a:r>
            <a:r>
              <a:rPr lang="en-US" dirty="0" smtClean="0"/>
              <a:t> yang </a:t>
            </a:r>
            <a:r>
              <a:rPr lang="en-US" dirty="0" err="1" smtClean="0"/>
              <a:t>lainnya</a:t>
            </a:r>
            <a:r>
              <a:rPr lang="en-US" dirty="0" smtClean="0"/>
              <a:t>. </a:t>
            </a:r>
          </a:p>
          <a:p>
            <a:pPr algn="just"/>
            <a:r>
              <a:rPr lang="en-US" dirty="0" err="1" smtClean="0"/>
              <a:t>Sering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putusnya</a:t>
            </a:r>
            <a:r>
              <a:rPr lang="en-US" dirty="0" smtClean="0"/>
              <a:t> </a:t>
            </a:r>
            <a:r>
              <a:rPr lang="en-US" dirty="0" err="1" smtClean="0"/>
              <a:t>hubungan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r>
              <a:rPr lang="en-US" dirty="0" smtClean="0"/>
              <a:t>.</a:t>
            </a:r>
          </a:p>
          <a:p>
            <a:pPr algn="just"/>
            <a:r>
              <a:rPr lang="en-US" dirty="0" err="1" smtClean="0"/>
              <a:t>Pengasuhan</a:t>
            </a:r>
            <a:r>
              <a:rPr lang="en-US" dirty="0" smtClean="0"/>
              <a:t> </a:t>
            </a:r>
            <a:r>
              <a:rPr lang="en-US" dirty="0" err="1" smtClean="0"/>
              <a:t>orangtua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anggota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r>
              <a:rPr lang="en-US" dirty="0" smtClean="0"/>
              <a:t> yang </a:t>
            </a:r>
            <a:r>
              <a:rPr lang="en-US" dirty="0" err="1" smtClean="0"/>
              <a:t>sakit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salah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satu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pihak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dianggap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lebih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bertanggung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jawab</a:t>
            </a:r>
            <a:endParaRPr lang="en-US" dirty="0" smtClean="0">
              <a:sym typeface="Wingdings" pitchFamily="2" charset="2"/>
            </a:endParaRPr>
          </a:p>
          <a:p>
            <a:pPr algn="just"/>
            <a:r>
              <a:rPr lang="en-US" dirty="0" err="1" smtClean="0">
                <a:sym typeface="Wingdings" pitchFamily="2" charset="2"/>
              </a:rPr>
              <a:t>Berbeda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bila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banyak</a:t>
            </a:r>
            <a:r>
              <a:rPr lang="en-US" dirty="0" smtClean="0">
                <a:sym typeface="Wingdings" pitchFamily="2" charset="2"/>
              </a:rPr>
              <a:t> sibling yang </a:t>
            </a:r>
            <a:r>
              <a:rPr lang="en-US" dirty="0" err="1" smtClean="0">
                <a:sym typeface="Wingdings" pitchFamily="2" charset="2"/>
              </a:rPr>
              <a:t>sukses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hanya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satu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kurang</a:t>
            </a:r>
            <a:r>
              <a:rPr lang="en-US" dirty="0" smtClean="0">
                <a:sym typeface="Wingdings" pitchFamily="2" charset="2"/>
              </a:rPr>
              <a:t>  </a:t>
            </a:r>
            <a:r>
              <a:rPr lang="en-US" dirty="0" err="1" smtClean="0">
                <a:sym typeface="Wingdings" pitchFamily="2" charset="2"/>
              </a:rPr>
              <a:t>masalah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timbul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lebih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sedikit</a:t>
            </a:r>
            <a:r>
              <a:rPr lang="en-US" dirty="0" smtClean="0">
                <a:sym typeface="Wingdings" pitchFamily="2" charset="2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4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Ringkas</a:t>
            </a:r>
            <a:r>
              <a:rPr lang="en-US" b="1" dirty="0" err="1" smtClean="0"/>
              <a:t>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119256"/>
            <a:ext cx="7696200" cy="3900543"/>
          </a:xfrm>
        </p:spPr>
        <p:txBody>
          <a:bodyPr/>
          <a:lstStyle/>
          <a:p>
            <a:pPr algn="just"/>
            <a:r>
              <a:rPr lang="en-US" dirty="0" err="1" smtClean="0"/>
              <a:t>Membaca</a:t>
            </a:r>
            <a:r>
              <a:rPr lang="en-US" dirty="0" smtClean="0"/>
              <a:t> genogram: </a:t>
            </a:r>
            <a:r>
              <a:rPr lang="en-US" dirty="0" err="1" smtClean="0"/>
              <a:t>pola</a:t>
            </a:r>
            <a:r>
              <a:rPr lang="en-US" dirty="0" smtClean="0"/>
              <a:t> yang </a:t>
            </a:r>
            <a:r>
              <a:rPr lang="en-US" dirty="0" err="1" smtClean="0"/>
              <a:t>kontras</a:t>
            </a:r>
            <a:r>
              <a:rPr lang="en-US" dirty="0" smtClean="0"/>
              <a:t>, </a:t>
            </a:r>
            <a:r>
              <a:rPr lang="en-US" dirty="0" err="1" smtClean="0"/>
              <a:t>keseimbangan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struktur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r>
              <a:rPr lang="en-US" dirty="0" smtClean="0"/>
              <a:t>, </a:t>
            </a:r>
            <a:r>
              <a:rPr lang="en-US" dirty="0" err="1" smtClean="0"/>
              <a:t>peran</a:t>
            </a:r>
            <a:r>
              <a:rPr lang="en-US" dirty="0" smtClean="0"/>
              <a:t>, </a:t>
            </a:r>
            <a:r>
              <a:rPr lang="en-US" dirty="0" err="1" smtClean="0"/>
              <a:t>fungsi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sumber</a:t>
            </a:r>
            <a:r>
              <a:rPr lang="en-US" dirty="0" smtClean="0"/>
              <a:t> </a:t>
            </a:r>
            <a:r>
              <a:rPr lang="en-US" dirty="0" err="1" smtClean="0"/>
              <a:t>daya</a:t>
            </a:r>
            <a:r>
              <a:rPr lang="en-US" dirty="0" smtClean="0"/>
              <a:t> yang </a:t>
            </a:r>
            <a:r>
              <a:rPr lang="en-US" dirty="0" err="1" smtClean="0"/>
              <a:t>dimiliki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hipotesis</a:t>
            </a:r>
            <a:r>
              <a:rPr lang="en-US" dirty="0" smtClean="0">
                <a:sym typeface="Wingdings" pitchFamily="2" charset="2"/>
              </a:rPr>
              <a:t>: </a:t>
            </a:r>
            <a:r>
              <a:rPr lang="en-US" dirty="0" err="1" smtClean="0">
                <a:sym typeface="Wingdings" pitchFamily="2" charset="2"/>
              </a:rPr>
              <a:t>bagaimana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keluarga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menyesuaikan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diri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dalam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rangka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menciptakan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keseimbangan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dalam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sistem</a:t>
            </a:r>
            <a:r>
              <a:rPr lang="en-US" dirty="0" smtClean="0">
                <a:sym typeface="Wingdings" pitchFamily="2" charset="2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963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1277" y="228600"/>
            <a:ext cx="6965245" cy="1202485"/>
          </a:xfrm>
        </p:spPr>
        <p:txBody>
          <a:bodyPr/>
          <a:lstStyle/>
          <a:p>
            <a:r>
              <a:rPr lang="en-US" dirty="0" err="1" smtClean="0"/>
              <a:t>Terima</a:t>
            </a:r>
            <a:r>
              <a:rPr lang="en-US" dirty="0" smtClean="0"/>
              <a:t> </a:t>
            </a:r>
            <a:r>
              <a:rPr lang="en-US" dirty="0" err="1" smtClean="0"/>
              <a:t>kasih</a:t>
            </a:r>
            <a:endParaRPr lang="en-US" dirty="0"/>
          </a:p>
        </p:txBody>
      </p:sp>
      <p:sp>
        <p:nvSpPr>
          <p:cNvPr id="4" name="AutoShape 2" descr="Composite family portrait"/>
          <p:cNvSpPr>
            <a:spLocks noChangeAspect="1" noChangeArrowheads="1"/>
          </p:cNvSpPr>
          <p:nvPr/>
        </p:nvSpPr>
        <p:spPr bwMode="auto">
          <a:xfrm>
            <a:off x="155575" y="-1790700"/>
            <a:ext cx="47625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47800"/>
            <a:ext cx="76962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804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6248400" y="4343400"/>
            <a:ext cx="2467150" cy="646331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Msk</a:t>
            </a:r>
            <a:r>
              <a:rPr lang="en-US" dirty="0" smtClean="0">
                <a:solidFill>
                  <a:schemeClr val="bg1"/>
                </a:solidFill>
              </a:rPr>
              <a:t> RSJ-</a:t>
            </a:r>
            <a:r>
              <a:rPr lang="en-US" dirty="0" err="1" smtClean="0">
                <a:solidFill>
                  <a:schemeClr val="bg1"/>
                </a:solidFill>
              </a:rPr>
              <a:t>dekat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dengan</a:t>
            </a:r>
            <a:r>
              <a:rPr lang="en-US" dirty="0">
                <a:solidFill>
                  <a:schemeClr val="bg1"/>
                </a:solidFill>
              </a:rPr>
              <a:t> 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kematian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ayah </a:t>
            </a:r>
            <a:r>
              <a:rPr lang="en-US" dirty="0" err="1">
                <a:solidFill>
                  <a:schemeClr val="bg1"/>
                </a:solidFill>
              </a:rPr>
              <a:t>dan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ibu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 flipV="1">
            <a:off x="2514600" y="2362200"/>
            <a:ext cx="3886200" cy="3124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2133600" y="3733800"/>
            <a:ext cx="1447800" cy="9327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155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89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667000" y="838200"/>
            <a:ext cx="2057400" cy="1200329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Jakob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menikah</a:t>
            </a:r>
            <a:r>
              <a:rPr lang="en-US" dirty="0">
                <a:solidFill>
                  <a:schemeClr val="bg1"/>
                </a:solidFill>
              </a:rPr>
              <a:t> (1855) </a:t>
            </a:r>
            <a:r>
              <a:rPr lang="en-US" dirty="0" smtClean="0">
                <a:solidFill>
                  <a:schemeClr val="bg1"/>
                </a:solidFill>
              </a:rPr>
              <a:t>7bln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kmd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ayah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meninggal</a:t>
            </a:r>
            <a:r>
              <a:rPr lang="en-US" dirty="0" smtClean="0">
                <a:solidFill>
                  <a:schemeClr val="bg1"/>
                </a:solidFill>
              </a:rPr>
              <a:t> (1856)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7689850" y="4597400"/>
            <a:ext cx="698500" cy="1016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1066800" y="2286000"/>
            <a:ext cx="6400800" cy="3327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 flipH="1">
            <a:off x="1135382" y="5670550"/>
            <a:ext cx="236218" cy="196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12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2900" b="1" i="1" dirty="0" smtClean="0"/>
              <a:t>2. The </a:t>
            </a:r>
            <a:r>
              <a:rPr lang="en-US" sz="2900" b="1" i="1" dirty="0"/>
              <a:t>Impact of Life Changes, Transitions, and Traumas</a:t>
            </a:r>
            <a:r>
              <a:rPr lang="en-US" sz="3200" b="1" i="1" dirty="0"/>
              <a:t/>
            </a:r>
            <a:br>
              <a:rPr lang="en-US" sz="3200" b="1" i="1" dirty="0"/>
            </a:b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752600"/>
            <a:ext cx="7620000" cy="452350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err="1" smtClean="0"/>
              <a:t>Peristiwa</a:t>
            </a:r>
            <a:r>
              <a:rPr lang="en-US" sz="2000" dirty="0" smtClean="0"/>
              <a:t> </a:t>
            </a:r>
            <a:r>
              <a:rPr lang="en-US" sz="2000" dirty="0" err="1" smtClean="0"/>
              <a:t>penting</a:t>
            </a:r>
            <a:r>
              <a:rPr lang="id-ID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hidup</a:t>
            </a:r>
            <a:r>
              <a:rPr lang="id-ID" sz="2000" dirty="0" smtClean="0"/>
              <a:t>, tran</a:t>
            </a:r>
            <a:r>
              <a:rPr lang="en-US" sz="2000" dirty="0" err="1" smtClean="0"/>
              <a:t>sisi</a:t>
            </a:r>
            <a:r>
              <a:rPr lang="en-US" sz="2000" dirty="0" smtClean="0"/>
              <a:t>/</a:t>
            </a:r>
            <a:r>
              <a:rPr lang="en-US" sz="2000" dirty="0" err="1"/>
              <a:t>p</a:t>
            </a:r>
            <a:r>
              <a:rPr lang="en-US" sz="2000" dirty="0" err="1" smtClean="0"/>
              <a:t>erubahan</a:t>
            </a:r>
            <a:r>
              <a:rPr lang="id-ID" sz="2000" dirty="0" smtClean="0"/>
              <a:t> </a:t>
            </a:r>
            <a:r>
              <a:rPr lang="id-ID" sz="2000" dirty="0"/>
              <a:t>dan trauma </a:t>
            </a:r>
            <a:r>
              <a:rPr lang="en-US" sz="2000" dirty="0" err="1" smtClean="0"/>
              <a:t>kehidupan</a:t>
            </a:r>
            <a:r>
              <a:rPr lang="en-US" sz="2000" dirty="0" smtClean="0"/>
              <a:t> </a:t>
            </a:r>
            <a:r>
              <a:rPr lang="en-US" sz="2000" dirty="0" smtClean="0">
                <a:sym typeface="Wingdings" pitchFamily="2" charset="2"/>
              </a:rPr>
              <a:t> </a:t>
            </a:r>
            <a:r>
              <a:rPr lang="id-ID" sz="2000" dirty="0" smtClean="0"/>
              <a:t>dampak </a:t>
            </a:r>
            <a:r>
              <a:rPr lang="id-ID" sz="2000" dirty="0"/>
              <a:t>yang dramatis pada sistem keluarga dan </a:t>
            </a:r>
            <a:r>
              <a:rPr lang="id-ID" sz="2000" dirty="0" smtClean="0"/>
              <a:t>anggota</a:t>
            </a:r>
            <a:r>
              <a:rPr lang="en-US" sz="2000" dirty="0" smtClean="0"/>
              <a:t> </a:t>
            </a:r>
            <a:r>
              <a:rPr lang="en-US" sz="2000" dirty="0" err="1" smtClean="0"/>
              <a:t>keluarga</a:t>
            </a:r>
            <a:r>
              <a:rPr lang="id-ID" sz="2000" dirty="0" smtClean="0"/>
              <a:t>.</a:t>
            </a:r>
            <a:endParaRPr lang="en-US" sz="2000" dirty="0" smtClean="0"/>
          </a:p>
          <a:p>
            <a:endParaRPr lang="en-US" sz="2000" dirty="0"/>
          </a:p>
          <a:p>
            <a:pPr algn="just"/>
            <a:r>
              <a:rPr lang="en-US" sz="2000" dirty="0" err="1" smtClean="0"/>
              <a:t>Perhatian</a:t>
            </a:r>
            <a:r>
              <a:rPr lang="en-US" sz="2000" dirty="0" smtClean="0"/>
              <a:t> </a:t>
            </a:r>
            <a:r>
              <a:rPr lang="en-US" sz="2000" dirty="0" err="1" smtClean="0"/>
              <a:t>khusus</a:t>
            </a:r>
            <a:r>
              <a:rPr lang="en-US" sz="2000" dirty="0" smtClean="0"/>
              <a:t> </a:t>
            </a:r>
            <a:r>
              <a:rPr lang="en-US" sz="2000" dirty="0" err="1" smtClean="0"/>
              <a:t>thd</a:t>
            </a:r>
            <a:r>
              <a:rPr lang="en-US" sz="2000" dirty="0" smtClean="0"/>
              <a:t> </a:t>
            </a:r>
            <a:r>
              <a:rPr lang="en-US" sz="2000" dirty="0" err="1" smtClean="0"/>
              <a:t>dampak</a:t>
            </a:r>
            <a:r>
              <a:rPr lang="en-US" sz="2000" dirty="0" smtClean="0"/>
              <a:t> </a:t>
            </a:r>
            <a:r>
              <a:rPr lang="en-US" sz="2000" dirty="0" err="1" smtClean="0"/>
              <a:t>kehilangan</a:t>
            </a:r>
            <a:r>
              <a:rPr lang="en-US" sz="2000" dirty="0" smtClean="0"/>
              <a:t> </a:t>
            </a:r>
            <a:r>
              <a:rPr lang="en-US" sz="2000" dirty="0" smtClean="0">
                <a:sym typeface="Wingdings" pitchFamily="2" charset="2"/>
              </a:rPr>
              <a:t></a:t>
            </a:r>
            <a:r>
              <a:rPr lang="en-US" sz="2000" dirty="0" err="1" smtClean="0">
                <a:sym typeface="Wingdings" pitchFamily="2" charset="2"/>
              </a:rPr>
              <a:t>keluarga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lebih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sulit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melakukan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penyesuaian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i="1" dirty="0" smtClean="0">
                <a:sym typeface="Wingdings" pitchFamily="2" charset="2"/>
              </a:rPr>
              <a:t>(readjusting) </a:t>
            </a:r>
            <a:r>
              <a:rPr lang="en-US" sz="2000" dirty="0" err="1" smtClean="0">
                <a:sym typeface="Wingdings" pitchFamily="2" charset="2"/>
              </a:rPr>
              <a:t>pada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peristiwa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kehilangan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dibandingkan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dengan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perubahan-perubahan</a:t>
            </a:r>
            <a:r>
              <a:rPr lang="en-US" sz="2000" dirty="0" smtClean="0">
                <a:sym typeface="Wingdings" pitchFamily="2" charset="2"/>
              </a:rPr>
              <a:t> lain </a:t>
            </a:r>
            <a:r>
              <a:rPr lang="en-US" sz="2000" dirty="0" err="1" smtClean="0">
                <a:sym typeface="Wingdings" pitchFamily="2" charset="2"/>
              </a:rPr>
              <a:t>dalam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keluarga</a:t>
            </a:r>
            <a:r>
              <a:rPr lang="en-US" sz="2000" dirty="0" smtClean="0">
                <a:sym typeface="Wingdings" pitchFamily="2" charset="2"/>
              </a:rPr>
              <a:t>. C/: </a:t>
            </a:r>
            <a:r>
              <a:rPr lang="en-US" sz="2000" dirty="0" err="1" smtClean="0">
                <a:sym typeface="Wingdings" pitchFamily="2" charset="2"/>
              </a:rPr>
              <a:t>keluarga</a:t>
            </a:r>
            <a:r>
              <a:rPr lang="en-US" sz="2000" dirty="0" smtClean="0">
                <a:sym typeface="Wingdings" pitchFamily="2" charset="2"/>
              </a:rPr>
              <a:t> Bateson (Martin Bateson </a:t>
            </a:r>
            <a:r>
              <a:rPr lang="en-US" sz="2000" dirty="0" err="1" smtClean="0">
                <a:sym typeface="Wingdings" pitchFamily="2" charset="2"/>
              </a:rPr>
              <a:t>menembak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dirinya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pada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hari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ulangtahun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kakaknya</a:t>
            </a:r>
            <a:r>
              <a:rPr lang="en-US" sz="2000" dirty="0" smtClean="0">
                <a:sym typeface="Wingdings" pitchFamily="2" charset="2"/>
              </a:rPr>
              <a:t>, John, 4 </a:t>
            </a:r>
            <a:r>
              <a:rPr lang="en-US" sz="2000" dirty="0" err="1" smtClean="0">
                <a:sym typeface="Wingdings" pitchFamily="2" charset="2"/>
              </a:rPr>
              <a:t>tahun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setelah</a:t>
            </a:r>
            <a:r>
              <a:rPr lang="en-US" sz="2000" dirty="0" smtClean="0">
                <a:sym typeface="Wingdings" pitchFamily="2" charset="2"/>
              </a:rPr>
              <a:t> John </a:t>
            </a:r>
            <a:r>
              <a:rPr lang="en-US" sz="2000" dirty="0" err="1" smtClean="0">
                <a:sym typeface="Wingdings" pitchFamily="2" charset="2"/>
              </a:rPr>
              <a:t>meninggal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dunia</a:t>
            </a:r>
            <a:r>
              <a:rPr lang="en-US" sz="2000" dirty="0" smtClean="0">
                <a:sym typeface="Wingdings" pitchFamily="2" charset="2"/>
              </a:rPr>
              <a:t>).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7245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3216</TotalTime>
  <Words>2242</Words>
  <Application>Microsoft Office PowerPoint</Application>
  <PresentationFormat>On-screen Show (4:3)</PresentationFormat>
  <Paragraphs>250</Paragraphs>
  <Slides>69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0" baseType="lpstr">
      <vt:lpstr>Pushpin</vt:lpstr>
      <vt:lpstr>Intepreting Genograms</vt:lpstr>
      <vt:lpstr>PowerPoint Presentation</vt:lpstr>
      <vt:lpstr>Life Events and Family Functioning</vt:lpstr>
      <vt:lpstr>PowerPoint Presentation</vt:lpstr>
      <vt:lpstr> 1.The Coincidences of Life Events </vt:lpstr>
      <vt:lpstr>PowerPoint Presentation</vt:lpstr>
      <vt:lpstr>PowerPoint Presentation</vt:lpstr>
      <vt:lpstr>PowerPoint Presentation</vt:lpstr>
      <vt:lpstr>2. The Impact of Life Changes, Transitions, and Traumas </vt:lpstr>
      <vt:lpstr>PowerPoint Presentation</vt:lpstr>
      <vt:lpstr>PowerPoint Presentation</vt:lpstr>
      <vt:lpstr>PowerPoint Presentation</vt:lpstr>
      <vt:lpstr>PowerPoint Presentation</vt:lpstr>
      <vt:lpstr>3. Anniversary Reactions</vt:lpstr>
      <vt:lpstr>PowerPoint Presentation</vt:lpstr>
      <vt:lpstr>PowerPoint Presentation</vt:lpstr>
      <vt:lpstr>4. Social, Economic, and Political Events</vt:lpstr>
      <vt:lpstr>PowerPoint Presentation</vt:lpstr>
      <vt:lpstr>PowerPoint Presentation</vt:lpstr>
      <vt:lpstr>Ringkasan</vt:lpstr>
      <vt:lpstr>Relational Patterns and Triangles</vt:lpstr>
      <vt:lpstr>PowerPoint Presentation</vt:lpstr>
      <vt:lpstr>PowerPoint Presentation</vt:lpstr>
      <vt:lpstr>PowerPoint Presentation</vt:lpstr>
      <vt:lpstr>1. Triangles-Parent/Child Triangles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 Common Couple Triangles</vt:lpstr>
      <vt:lpstr>PowerPoint Presentation</vt:lpstr>
      <vt:lpstr>Common Couple Triangles</vt:lpstr>
      <vt:lpstr>PowerPoint Presentation</vt:lpstr>
      <vt:lpstr>PowerPoint Presentation</vt:lpstr>
      <vt:lpstr>3. Triangles in Divorced and Remarried Families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4. Triangles in Families with Foster or Adopted Children</vt:lpstr>
      <vt:lpstr>PowerPoint Presentation</vt:lpstr>
      <vt:lpstr>PowerPoint Presentation</vt:lpstr>
      <vt:lpstr>5. Multigenerational Triangles</vt:lpstr>
      <vt:lpstr>PowerPoint Presentation</vt:lpstr>
      <vt:lpstr>PowerPoint Presentation</vt:lpstr>
      <vt:lpstr>Ringkasan</vt:lpstr>
      <vt:lpstr>6. Relationships Outside The Family</vt:lpstr>
      <vt:lpstr>PowerPoint Presentation</vt:lpstr>
      <vt:lpstr>Family Balance and Imbalance</vt:lpstr>
      <vt:lpstr>PowerPoint Presentation</vt:lpstr>
      <vt:lpstr>1. Family Structure</vt:lpstr>
      <vt:lpstr>PowerPoint Presentation</vt:lpstr>
      <vt:lpstr>2. Roles</vt:lpstr>
      <vt:lpstr>PowerPoint Presentation</vt:lpstr>
      <vt:lpstr>Contoh lain: </vt:lpstr>
      <vt:lpstr>3. Level and Style of Functioning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4. Resources</vt:lpstr>
      <vt:lpstr>PowerPoint Presentation</vt:lpstr>
      <vt:lpstr>PowerPoint Presentation</vt:lpstr>
      <vt:lpstr>PowerPoint Presentation</vt:lpstr>
      <vt:lpstr>Ringkasan</vt:lpstr>
      <vt:lpstr>Terima kasih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Intepreting Genograms</dc:title>
  <dc:creator>Windows User</dc:creator>
  <cp:lastModifiedBy>Windows User</cp:lastModifiedBy>
  <cp:revision>87</cp:revision>
  <dcterms:created xsi:type="dcterms:W3CDTF">2015-02-24T00:18:16Z</dcterms:created>
  <dcterms:modified xsi:type="dcterms:W3CDTF">2015-03-11T11:32:08Z</dcterms:modified>
</cp:coreProperties>
</file>