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4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4/13/2015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4/13/2015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4/13/2015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4/13/2015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4/13/2015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4/13/2015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4/13/2015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4/13/2015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4/13/2015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4/13/2015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4/13/2015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4/13/2015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4/13/2015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4/13/2015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4/13/2015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dirty="0" smtClean="0"/>
              <a:t>Working with Aged Persons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6"/>
            <a:ext cx="10572000" cy="136465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dr. </a:t>
            </a:r>
            <a:r>
              <a:rPr lang="en-US" sz="2000" dirty="0" err="1" smtClean="0"/>
              <a:t>Suryo</a:t>
            </a:r>
            <a:r>
              <a:rPr lang="en-US" sz="2000" dirty="0" smtClean="0"/>
              <a:t> </a:t>
            </a:r>
            <a:r>
              <a:rPr lang="en-US" sz="2000" dirty="0" err="1" smtClean="0"/>
              <a:t>Dharmono</a:t>
            </a:r>
            <a:r>
              <a:rPr lang="en-US" sz="2000" dirty="0" smtClean="0"/>
              <a:t>, </a:t>
            </a:r>
            <a:r>
              <a:rPr lang="en-US" sz="2000" dirty="0" err="1" smtClean="0"/>
              <a:t>SpKJ</a:t>
            </a:r>
            <a:r>
              <a:rPr lang="en-US" sz="2000" dirty="0" smtClean="0"/>
              <a:t>(K)</a:t>
            </a:r>
          </a:p>
          <a:p>
            <a:r>
              <a:rPr lang="en-US" sz="2000" dirty="0" smtClean="0"/>
              <a:t>dr. </a:t>
            </a:r>
            <a:r>
              <a:rPr lang="en-US" sz="2000" dirty="0" err="1" smtClean="0"/>
              <a:t>Rizky</a:t>
            </a:r>
            <a:r>
              <a:rPr lang="en-US" sz="2000" dirty="0" smtClean="0"/>
              <a:t> </a:t>
            </a:r>
            <a:r>
              <a:rPr lang="en-US" sz="2000" dirty="0" err="1" smtClean="0"/>
              <a:t>Aniza</a:t>
            </a:r>
            <a:r>
              <a:rPr lang="en-US" sz="2000" dirty="0" smtClean="0"/>
              <a:t> </a:t>
            </a:r>
            <a:r>
              <a:rPr lang="en-US" sz="2000" dirty="0" err="1" smtClean="0"/>
              <a:t>Winanda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65876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Feelings of Insecurity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600" dirty="0" smtClean="0"/>
              <a:t>Having fewer resources, lessened ability to deal with crises </a:t>
            </a:r>
            <a:r>
              <a:rPr lang="en-US" sz="2600" dirty="0" smtClean="0">
                <a:sym typeface="Wingdings" panose="05000000000000000000" pitchFamily="2" charset="2"/>
              </a:rPr>
              <a:t> insecurity</a:t>
            </a:r>
          </a:p>
          <a:p>
            <a:pPr algn="just"/>
            <a:r>
              <a:rPr lang="en-US" sz="2600" dirty="0" smtClean="0">
                <a:sym typeface="Wingdings" panose="05000000000000000000" pitchFamily="2" charset="2"/>
              </a:rPr>
              <a:t>Lack of the ability to cope, less support from external sources</a:t>
            </a:r>
          </a:p>
          <a:p>
            <a:pPr algn="just"/>
            <a:r>
              <a:rPr lang="en-US" sz="2600" dirty="0" smtClean="0">
                <a:sym typeface="Wingdings" panose="05000000000000000000" pitchFamily="2" charset="2"/>
              </a:rPr>
              <a:t>Ex: London Jews </a:t>
            </a:r>
            <a:r>
              <a:rPr lang="en-US" sz="2600" dirty="0" err="1" smtClean="0">
                <a:sym typeface="Wingdings" panose="05000000000000000000" pitchFamily="2" charset="2"/>
              </a:rPr>
              <a:t>vs</a:t>
            </a:r>
            <a:r>
              <a:rPr lang="en-US" sz="2600" dirty="0" smtClean="0">
                <a:sym typeface="Wingdings" panose="05000000000000000000" pitchFamily="2" charset="2"/>
              </a:rPr>
              <a:t> Boston Jews in high-crime area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5765268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Psychotherapy for the Elderly :</a:t>
            </a:r>
            <a:br>
              <a:rPr lang="en-US" dirty="0" smtClean="0"/>
            </a:br>
            <a:r>
              <a:rPr lang="en-US" dirty="0" smtClean="0"/>
              <a:t>Practically Oriented, Brief Psychotherapy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4474727"/>
          </a:xfrm>
        </p:spPr>
        <p:txBody>
          <a:bodyPr>
            <a:noAutofit/>
          </a:bodyPr>
          <a:lstStyle/>
          <a:p>
            <a:pPr algn="just"/>
            <a:r>
              <a:rPr lang="en-US" sz="2800" dirty="0" smtClean="0"/>
              <a:t>Focus : practical aspects of life and realistic problems</a:t>
            </a:r>
          </a:p>
          <a:p>
            <a:pPr lvl="1" algn="just"/>
            <a:r>
              <a:rPr lang="en-US" sz="2800" dirty="0" smtClean="0"/>
              <a:t>Difficult to discuss </a:t>
            </a:r>
            <a:r>
              <a:rPr lang="en-US" sz="2800" dirty="0" err="1" smtClean="0"/>
              <a:t>intrapsychic</a:t>
            </a:r>
            <a:r>
              <a:rPr lang="en-US" sz="2800" dirty="0" smtClean="0"/>
              <a:t> material and discuss emotional matters</a:t>
            </a:r>
          </a:p>
          <a:p>
            <a:pPr lvl="1" algn="just"/>
            <a:r>
              <a:rPr lang="en-US" sz="2800" dirty="0" smtClean="0"/>
              <a:t>Aim : help the elderly deal with the problem, DEFINED BY THEM, and how to eliminate difficulties encountered AS THEY SEE IT</a:t>
            </a:r>
          </a:p>
          <a:p>
            <a:pPr lvl="1" algn="just"/>
            <a:r>
              <a:rPr lang="en-US" sz="2800" dirty="0" smtClean="0"/>
              <a:t>Ex: how to encourage children to call more often, how to deal with sleep problems, how to minimize somatic discomfort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302186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44" y="782038"/>
            <a:ext cx="10571998" cy="970450"/>
          </a:xfrm>
        </p:spPr>
        <p:txBody>
          <a:bodyPr/>
          <a:lstStyle/>
          <a:p>
            <a:r>
              <a:rPr lang="en-US" sz="3600" dirty="0" smtClean="0"/>
              <a:t>Psychotherapy for the Elderly :</a:t>
            </a:r>
            <a:br>
              <a:rPr lang="en-US" sz="3600" dirty="0" smtClean="0"/>
            </a:br>
            <a:r>
              <a:rPr lang="en-US" sz="3600" dirty="0" smtClean="0"/>
              <a:t>Relevant Attention to Therapist-Patient Relations &amp; Countertransference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123" y="2222287"/>
            <a:ext cx="11487955" cy="4448969"/>
          </a:xfrm>
        </p:spPr>
        <p:txBody>
          <a:bodyPr>
            <a:normAutofit/>
          </a:bodyPr>
          <a:lstStyle/>
          <a:p>
            <a:pPr algn="just"/>
            <a:r>
              <a:rPr lang="en-US" sz="2000" dirty="0" smtClean="0"/>
              <a:t>Get to know the patient’s cultural background</a:t>
            </a:r>
          </a:p>
          <a:p>
            <a:pPr lvl="1" algn="just"/>
            <a:r>
              <a:rPr lang="en-US" sz="2000" dirty="0" smtClean="0"/>
              <a:t>Views and expectations regarding authority-subordinate relations</a:t>
            </a:r>
          </a:p>
          <a:p>
            <a:pPr lvl="1" algn="just"/>
            <a:r>
              <a:rPr lang="en-US" sz="2000" dirty="0" smtClean="0"/>
              <a:t>Therapists will more likely be younger </a:t>
            </a:r>
            <a:r>
              <a:rPr lang="en-US" sz="2000" dirty="0" smtClean="0">
                <a:sym typeface="Wingdings" panose="05000000000000000000" pitchFamily="2" charset="2"/>
              </a:rPr>
              <a:t> how to show respect, perceive as equals</a:t>
            </a:r>
          </a:p>
          <a:p>
            <a:pPr algn="just"/>
            <a:r>
              <a:rPr lang="en-US" sz="2000" dirty="0" smtClean="0">
                <a:sym typeface="Wingdings" panose="05000000000000000000" pitchFamily="2" charset="2"/>
              </a:rPr>
              <a:t>Pay attention to gender</a:t>
            </a:r>
          </a:p>
          <a:p>
            <a:pPr lvl="1" algn="just"/>
            <a:r>
              <a:rPr lang="en-US" sz="2000" dirty="0" smtClean="0">
                <a:sym typeface="Wingdings" panose="05000000000000000000" pitchFamily="2" charset="2"/>
              </a:rPr>
              <a:t>Males need to protect their macho-ness  how to offer advice or suggestions without hurting their pride</a:t>
            </a:r>
          </a:p>
          <a:p>
            <a:pPr lvl="1" algn="just"/>
            <a:r>
              <a:rPr lang="en-US" sz="2000" dirty="0" smtClean="0">
                <a:sym typeface="Wingdings" panose="05000000000000000000" pitchFamily="2" charset="2"/>
              </a:rPr>
              <a:t>Ex: Matrilineal system in Micronesia</a:t>
            </a:r>
          </a:p>
          <a:p>
            <a:pPr algn="just"/>
            <a:r>
              <a:rPr lang="en-US" sz="2000" dirty="0" smtClean="0">
                <a:sym typeface="Wingdings" panose="05000000000000000000" pitchFamily="2" charset="2"/>
              </a:rPr>
              <a:t>Manage countertransference</a:t>
            </a:r>
          </a:p>
          <a:p>
            <a:pPr lvl="1" algn="just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390262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819" y="447188"/>
            <a:ext cx="11694017" cy="970450"/>
          </a:xfrm>
        </p:spPr>
        <p:txBody>
          <a:bodyPr/>
          <a:lstStyle/>
          <a:p>
            <a:r>
              <a:rPr lang="en-US" dirty="0" smtClean="0"/>
              <a:t>Psychotherapy for the Elderly :</a:t>
            </a:r>
            <a:br>
              <a:rPr lang="en-US" dirty="0" smtClean="0"/>
            </a:br>
            <a:r>
              <a:rPr lang="en-US" dirty="0" smtClean="0"/>
              <a:t>Application of Cultural Knowledge &amp; Empathy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3000" dirty="0" smtClean="0"/>
              <a:t>Potential cultural gap, time/era gap</a:t>
            </a:r>
          </a:p>
          <a:p>
            <a:pPr algn="just"/>
            <a:r>
              <a:rPr lang="en-US" sz="3000" dirty="0" smtClean="0"/>
              <a:t>“historical stories”</a:t>
            </a:r>
          </a:p>
          <a:p>
            <a:pPr algn="just"/>
            <a:r>
              <a:rPr lang="en-US" sz="3000" dirty="0" smtClean="0"/>
              <a:t>Technical challenge for building empathy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9069987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Psychotherapy for the Elderly :</a:t>
            </a:r>
            <a:br>
              <a:rPr lang="en-US" dirty="0" smtClean="0"/>
            </a:br>
            <a:r>
              <a:rPr lang="en-US" dirty="0" smtClean="0"/>
              <a:t>Encouragement to “Talk Story”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3200" dirty="0" smtClean="0"/>
              <a:t>Encouraging elder patient to tell their past experiences as a story</a:t>
            </a:r>
          </a:p>
          <a:p>
            <a:pPr algn="just"/>
            <a:r>
              <a:rPr lang="en-US" sz="3200" dirty="0" smtClean="0"/>
              <a:t>Promote cultural empathy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357363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487" y="447188"/>
            <a:ext cx="11578107" cy="970450"/>
          </a:xfrm>
        </p:spPr>
        <p:txBody>
          <a:bodyPr/>
          <a:lstStyle/>
          <a:p>
            <a:r>
              <a:rPr lang="en-US" dirty="0" smtClean="0"/>
              <a:t>Psychotherapy for the Elderly :</a:t>
            </a:r>
            <a:br>
              <a:rPr lang="en-US" dirty="0" smtClean="0"/>
            </a:br>
            <a:r>
              <a:rPr lang="en-US" dirty="0" smtClean="0"/>
              <a:t>Sensitive Avoidance of Mental Illness Stigma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dirty="0" smtClean="0"/>
              <a:t>Many people still have negative views about mental illness</a:t>
            </a:r>
          </a:p>
          <a:p>
            <a:pPr algn="just"/>
            <a:r>
              <a:rPr lang="en-US" sz="2400" dirty="0" smtClean="0"/>
              <a:t>Do not label the patient as mentally ill</a:t>
            </a:r>
          </a:p>
          <a:p>
            <a:pPr algn="just"/>
            <a:r>
              <a:rPr lang="en-US" sz="2400" dirty="0" smtClean="0"/>
              <a:t>Provide routine medical examinations : blood pressure, check with stethoscope</a:t>
            </a:r>
          </a:p>
          <a:p>
            <a:pPr lvl="1" algn="just"/>
            <a:r>
              <a:rPr lang="en-US" sz="2400" dirty="0" err="1" smtClean="0"/>
              <a:t>Destigmatize</a:t>
            </a:r>
            <a:r>
              <a:rPr lang="en-US" sz="2400" dirty="0" smtClean="0"/>
              <a:t> process</a:t>
            </a:r>
          </a:p>
          <a:p>
            <a:pPr lvl="1" algn="just"/>
            <a:r>
              <a:rPr lang="en-US" sz="2400" dirty="0" smtClean="0"/>
              <a:t>More of a medical treatment than psychological treatment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770308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Psychotherapy for the Elderly :</a:t>
            </a:r>
            <a:br>
              <a:rPr lang="en-US" dirty="0" smtClean="0"/>
            </a:br>
            <a:r>
              <a:rPr lang="en-US" dirty="0" smtClean="0"/>
              <a:t>Involvement of Family Therapy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Involve family, mainly spouse and adult children </a:t>
            </a:r>
          </a:p>
          <a:p>
            <a:pPr lvl="1"/>
            <a:r>
              <a:rPr lang="en-US" sz="2800" dirty="0" smtClean="0"/>
              <a:t>Whether they live together or not</a:t>
            </a:r>
          </a:p>
          <a:p>
            <a:r>
              <a:rPr lang="en-US" sz="2800" dirty="0" smtClean="0"/>
              <a:t>Provides support and pathway for family therapy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182321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Psychotherapy for the Elderly :</a:t>
            </a:r>
            <a:br>
              <a:rPr lang="en-US" dirty="0" smtClean="0"/>
            </a:br>
            <a:r>
              <a:rPr lang="en-US" dirty="0" smtClean="0"/>
              <a:t>Acceptance of Folk Healing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800" dirty="0" smtClean="0"/>
              <a:t>Reflection of a time of their life, be open to alternative treatments</a:t>
            </a:r>
          </a:p>
          <a:p>
            <a:pPr algn="just"/>
            <a:r>
              <a:rPr lang="en-US" sz="2800" dirty="0" smtClean="0"/>
              <a:t>Provide holistic treatment</a:t>
            </a:r>
          </a:p>
          <a:p>
            <a:pPr algn="just"/>
            <a:r>
              <a:rPr lang="en-US" sz="2800" dirty="0" smtClean="0"/>
              <a:t>Take interest in unorthodox treatment</a:t>
            </a:r>
          </a:p>
        </p:txBody>
      </p:sp>
    </p:spTree>
    <p:extLst>
      <p:ext uri="{BB962C8B-B14F-4D97-AF65-F5344CB8AC3E}">
        <p14:creationId xmlns:p14="http://schemas.microsoft.com/office/powerpoint/2010/main" val="2524920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424" y="447188"/>
            <a:ext cx="11900079" cy="1407370"/>
          </a:xfrm>
        </p:spPr>
        <p:txBody>
          <a:bodyPr/>
          <a:lstStyle/>
          <a:p>
            <a:r>
              <a:rPr lang="en-US" sz="3800" dirty="0" smtClean="0"/>
              <a:t>Psychotherapy for the Elderly :</a:t>
            </a:r>
            <a:br>
              <a:rPr lang="en-US" sz="3800" dirty="0" smtClean="0"/>
            </a:br>
            <a:r>
              <a:rPr lang="en-US" sz="3800" dirty="0" smtClean="0"/>
              <a:t>Utilization of Culturally Prescribed Coping Patterns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3335" y="2222287"/>
            <a:ext cx="11552349" cy="4088361"/>
          </a:xfrm>
        </p:spPr>
        <p:txBody>
          <a:bodyPr>
            <a:normAutofit/>
          </a:bodyPr>
          <a:lstStyle/>
          <a:p>
            <a:pPr algn="just"/>
            <a:r>
              <a:rPr lang="en-US" sz="2200" dirty="0" smtClean="0"/>
              <a:t>Make use of culturally learned coping methods</a:t>
            </a:r>
          </a:p>
          <a:p>
            <a:pPr algn="just"/>
            <a:r>
              <a:rPr lang="en-US" sz="2200" dirty="0" smtClean="0"/>
              <a:t>Understand the elder’s personal history and cultural background</a:t>
            </a:r>
          </a:p>
          <a:p>
            <a:pPr algn="just"/>
            <a:r>
              <a:rPr lang="en-US" sz="2200" dirty="0" smtClean="0"/>
              <a:t>Ex : Chinese women grieving husband’s death, depressed, overridden with guilt and regret that she was unable to help husband seek medical treatment</a:t>
            </a:r>
          </a:p>
          <a:p>
            <a:pPr lvl="1" algn="just"/>
            <a:r>
              <a:rPr lang="en-US" sz="2200" dirty="0" smtClean="0"/>
              <a:t>Coping: fulfilling husband’s wish to repair ancestor tombstones</a:t>
            </a:r>
          </a:p>
          <a:p>
            <a:pPr algn="just"/>
            <a:r>
              <a:rPr lang="en-US" sz="2200" dirty="0" smtClean="0"/>
              <a:t>Common proverbs : “To ask for help from one’s self is much more reliable than from others.”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6170617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Psychotherapy for the Elderly :</a:t>
            </a:r>
            <a:br>
              <a:rPr lang="en-US" dirty="0" smtClean="0"/>
            </a:br>
            <a:r>
              <a:rPr lang="en-US" dirty="0" smtClean="0"/>
              <a:t>Preparations for the 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003" y="2222287"/>
            <a:ext cx="11552349" cy="3972451"/>
          </a:xfrm>
        </p:spPr>
        <p:txBody>
          <a:bodyPr>
            <a:normAutofit/>
          </a:bodyPr>
          <a:lstStyle/>
          <a:p>
            <a:pPr algn="just"/>
            <a:r>
              <a:rPr lang="en-US" sz="2200" dirty="0" smtClean="0"/>
              <a:t>Views on death </a:t>
            </a:r>
            <a:r>
              <a:rPr lang="en-US" sz="2200" dirty="0" smtClean="0">
                <a:sym typeface="Wingdings" panose="05000000000000000000" pitchFamily="2" charset="2"/>
              </a:rPr>
              <a:t> depending on religious and cultural views</a:t>
            </a:r>
          </a:p>
          <a:p>
            <a:pPr algn="just"/>
            <a:r>
              <a:rPr lang="en-US" sz="2200" dirty="0" smtClean="0">
                <a:sym typeface="Wingdings" panose="05000000000000000000" pitchFamily="2" charset="2"/>
              </a:rPr>
              <a:t>Preparation of death  not only for the elder, but also the survivors</a:t>
            </a:r>
          </a:p>
          <a:p>
            <a:pPr lvl="1" algn="just"/>
            <a:r>
              <a:rPr lang="en-US" sz="2200" dirty="0" smtClean="0">
                <a:sym typeface="Wingdings" panose="05000000000000000000" pitchFamily="2" charset="2"/>
              </a:rPr>
              <a:t>How to prepare and make a will, making arrangements for surviving family</a:t>
            </a:r>
          </a:p>
          <a:p>
            <a:pPr lvl="2" algn="just"/>
            <a:r>
              <a:rPr lang="en-US" sz="2200" dirty="0" smtClean="0">
                <a:sym typeface="Wingdings" panose="05000000000000000000" pitchFamily="2" charset="2"/>
              </a:rPr>
              <a:t>Need to be faced and discussed openly among family members with attorney</a:t>
            </a:r>
          </a:p>
          <a:p>
            <a:pPr lvl="1" algn="just"/>
            <a:r>
              <a:rPr lang="en-US" sz="2200" dirty="0" smtClean="0">
                <a:sym typeface="Wingdings" panose="05000000000000000000" pitchFamily="2" charset="2"/>
              </a:rPr>
              <a:t>Proper preparation legally and psychologically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498490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910" y="447188"/>
            <a:ext cx="11771290" cy="970450"/>
          </a:xfrm>
        </p:spPr>
        <p:txBody>
          <a:bodyPr/>
          <a:lstStyle/>
          <a:p>
            <a:r>
              <a:rPr lang="en-US" sz="3600" dirty="0" smtClean="0"/>
              <a:t>Understanding Psychological Problems Encountered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061" y="2222287"/>
            <a:ext cx="11784169" cy="4410333"/>
          </a:xfrm>
        </p:spPr>
        <p:txBody>
          <a:bodyPr>
            <a:normAutofit/>
          </a:bodyPr>
          <a:lstStyle/>
          <a:p>
            <a:pPr algn="just"/>
            <a:r>
              <a:rPr lang="en-US" sz="2100" dirty="0" smtClean="0"/>
              <a:t>Aged persons </a:t>
            </a:r>
            <a:r>
              <a:rPr lang="en-US" sz="2100" dirty="0" smtClean="0">
                <a:sym typeface="Wingdings" panose="05000000000000000000" pitchFamily="2" charset="2"/>
              </a:rPr>
              <a:t> vulnerable to psychiatric disorders</a:t>
            </a:r>
          </a:p>
          <a:p>
            <a:pPr lvl="1" algn="just"/>
            <a:r>
              <a:rPr lang="en-US" sz="2100" dirty="0" smtClean="0">
                <a:sym typeface="Wingdings" panose="05000000000000000000" pitchFamily="2" charset="2"/>
              </a:rPr>
              <a:t>Biological factors : dementia</a:t>
            </a:r>
          </a:p>
          <a:p>
            <a:pPr lvl="1" algn="just"/>
            <a:r>
              <a:rPr lang="en-US" sz="2100" dirty="0" smtClean="0">
                <a:sym typeface="Wingdings" panose="05000000000000000000" pitchFamily="2" charset="2"/>
              </a:rPr>
              <a:t>Psychological factors : prolonged grief reaction to loss of spouse, insecurity due to aging, frustrations due to deteriorating physical condition</a:t>
            </a:r>
          </a:p>
          <a:p>
            <a:pPr lvl="2" algn="just"/>
            <a:r>
              <a:rPr lang="en-US" sz="2100" dirty="0" smtClean="0">
                <a:sym typeface="Wingdings" panose="05000000000000000000" pitchFamily="2" charset="2"/>
              </a:rPr>
              <a:t>Influenced by culture </a:t>
            </a:r>
          </a:p>
          <a:p>
            <a:pPr lvl="2" algn="just"/>
            <a:r>
              <a:rPr lang="en-US" sz="2100" dirty="0" smtClean="0">
                <a:sym typeface="Wingdings" panose="05000000000000000000" pitchFamily="2" charset="2"/>
              </a:rPr>
              <a:t>Depend on views and attitudes towards aging and death</a:t>
            </a:r>
          </a:p>
          <a:p>
            <a:pPr lvl="2" algn="just"/>
            <a:r>
              <a:rPr lang="en-US" sz="2100" dirty="0" smtClean="0">
                <a:sym typeface="Wingdings" panose="05000000000000000000" pitchFamily="2" charset="2"/>
              </a:rPr>
              <a:t>Interpersonal matters : adjusting to living with adult children</a:t>
            </a:r>
          </a:p>
          <a:p>
            <a:pPr lvl="2" algn="just"/>
            <a:r>
              <a:rPr lang="en-US" sz="2100" dirty="0" smtClean="0">
                <a:sym typeface="Wingdings" panose="05000000000000000000" pitchFamily="2" charset="2"/>
              </a:rPr>
              <a:t>Social factors : availability and utilization of support systems</a:t>
            </a: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8454125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141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9999" y="447188"/>
            <a:ext cx="10999927" cy="970450"/>
          </a:xfrm>
        </p:spPr>
        <p:txBody>
          <a:bodyPr/>
          <a:lstStyle/>
          <a:p>
            <a:r>
              <a:rPr lang="en-US" dirty="0" smtClean="0"/>
              <a:t>Negative Views and Attitudes about Aging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4281544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Shaped by cultural attitudes and values towards elderly</a:t>
            </a:r>
          </a:p>
          <a:p>
            <a:pPr algn="just"/>
            <a:r>
              <a:rPr lang="en-US" dirty="0" smtClean="0"/>
              <a:t>If viewed as negative </a:t>
            </a:r>
            <a:r>
              <a:rPr lang="en-US" dirty="0" smtClean="0">
                <a:sym typeface="Wingdings" panose="05000000000000000000" pitchFamily="2" charset="2"/>
              </a:rPr>
              <a:t> aging will become undesirable stage of life</a:t>
            </a:r>
          </a:p>
          <a:p>
            <a:pPr lvl="1" algn="just"/>
            <a:r>
              <a:rPr lang="en-US" sz="1800" dirty="0" smtClean="0">
                <a:sym typeface="Wingdings" panose="05000000000000000000" pitchFamily="2" charset="2"/>
              </a:rPr>
              <a:t>Modern, industrial, urban societies  contemporary Europe &amp; America</a:t>
            </a:r>
          </a:p>
          <a:p>
            <a:pPr lvl="1" algn="just"/>
            <a:r>
              <a:rPr lang="en-US" sz="1800" dirty="0" smtClean="0">
                <a:sym typeface="Wingdings" panose="05000000000000000000" pitchFamily="2" charset="2"/>
              </a:rPr>
              <a:t>Emphasis on youth  enjoy opportunities</a:t>
            </a:r>
          </a:p>
          <a:p>
            <a:pPr lvl="1" algn="just"/>
            <a:r>
              <a:rPr lang="en-US" sz="1800" dirty="0" smtClean="0">
                <a:sym typeface="Wingdings" panose="05000000000000000000" pitchFamily="2" charset="2"/>
              </a:rPr>
              <a:t>Aging  beginning of despair and hopelessness, unspoken fear of being alone, ignored, disabled</a:t>
            </a:r>
          </a:p>
          <a:p>
            <a:pPr algn="just"/>
            <a:r>
              <a:rPr lang="en-US" dirty="0" smtClean="0">
                <a:sym typeface="Wingdings" panose="05000000000000000000" pitchFamily="2" charset="2"/>
              </a:rPr>
              <a:t>If viewed as positive  later stages will be enjoyable and met with optimism</a:t>
            </a:r>
          </a:p>
          <a:p>
            <a:pPr lvl="1" algn="just"/>
            <a:r>
              <a:rPr lang="en-US" sz="1800" dirty="0" smtClean="0">
                <a:sym typeface="Wingdings" panose="05000000000000000000" pitchFamily="2" charset="2"/>
              </a:rPr>
              <a:t>Traditional, agricultural societies  Asia</a:t>
            </a:r>
          </a:p>
          <a:p>
            <a:pPr lvl="1" algn="just"/>
            <a:r>
              <a:rPr lang="en-US" sz="1800" dirty="0" smtClean="0">
                <a:sym typeface="Wingdings" panose="05000000000000000000" pitchFamily="2" charset="2"/>
              </a:rPr>
              <a:t>Wisdom of past experience seen as valuable for improvement of production and regulation of social interaction</a:t>
            </a:r>
          </a:p>
          <a:p>
            <a:pPr lvl="1" algn="just"/>
            <a:r>
              <a:rPr lang="en-US" sz="1800" dirty="0" smtClean="0">
                <a:sym typeface="Wingdings" panose="05000000000000000000" pitchFamily="2" charset="2"/>
              </a:rPr>
              <a:t>Becoming old = experienced in life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2261741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425" y="447188"/>
            <a:ext cx="11848564" cy="970450"/>
          </a:xfrm>
        </p:spPr>
        <p:txBody>
          <a:bodyPr/>
          <a:lstStyle/>
          <a:p>
            <a:r>
              <a:rPr lang="en-US" sz="3600" dirty="0" smtClean="0"/>
              <a:t>Psychological Preparation for the Late Stage of Life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dirty="0" smtClean="0"/>
              <a:t>Back then, death at 40-50. Now </a:t>
            </a:r>
            <a:r>
              <a:rPr lang="en-US" sz="2400" dirty="0" smtClean="0">
                <a:sym typeface="Wingdings" panose="05000000000000000000" pitchFamily="2" charset="2"/>
              </a:rPr>
              <a:t> 70-80 years</a:t>
            </a:r>
          </a:p>
          <a:p>
            <a:pPr lvl="1" algn="just"/>
            <a:r>
              <a:rPr lang="en-US" sz="2400" dirty="0">
                <a:sym typeface="Wingdings" panose="05000000000000000000" pitchFamily="2" charset="2"/>
              </a:rPr>
              <a:t>China  old age = time to be cared for and enjoy life</a:t>
            </a:r>
            <a:endParaRPr lang="en-US" sz="2400" dirty="0" smtClean="0">
              <a:sym typeface="Wingdings" panose="05000000000000000000" pitchFamily="2" charset="2"/>
            </a:endParaRPr>
          </a:p>
          <a:p>
            <a:pPr algn="just"/>
            <a:r>
              <a:rPr lang="en-US" sz="2400" dirty="0" smtClean="0">
                <a:sym typeface="Wingdings" panose="05000000000000000000" pitchFamily="2" charset="2"/>
              </a:rPr>
              <a:t>Many people are unprepared for long life after retirement</a:t>
            </a:r>
            <a:endParaRPr lang="en-US" sz="2400" dirty="0">
              <a:sym typeface="Wingdings" panose="05000000000000000000" pitchFamily="2" charset="2"/>
            </a:endParaRPr>
          </a:p>
          <a:p>
            <a:pPr lvl="1" algn="just"/>
            <a:r>
              <a:rPr lang="en-US" sz="2400" dirty="0" smtClean="0">
                <a:sym typeface="Wingdings" panose="05000000000000000000" pitchFamily="2" charset="2"/>
              </a:rPr>
              <a:t>Psychologically unprepared to live actively and enjoyably </a:t>
            </a:r>
          </a:p>
        </p:txBody>
      </p:sp>
    </p:spTree>
    <p:extLst>
      <p:ext uri="{BB962C8B-B14F-4D97-AF65-F5344CB8AC3E}">
        <p14:creationId xmlns:p14="http://schemas.microsoft.com/office/powerpoint/2010/main" val="3287447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 of Marital Partner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4635713"/>
          </a:xfrm>
        </p:spPr>
        <p:txBody>
          <a:bodyPr>
            <a:noAutofit/>
          </a:bodyPr>
          <a:lstStyle/>
          <a:p>
            <a:pPr algn="just"/>
            <a:r>
              <a:rPr lang="en-US" sz="2100" dirty="0" smtClean="0"/>
              <a:t>Depends on how much the marital relationship means to an individual person</a:t>
            </a:r>
          </a:p>
          <a:p>
            <a:pPr lvl="1" algn="just"/>
            <a:r>
              <a:rPr lang="en-US" sz="2100" dirty="0" smtClean="0"/>
              <a:t>If spouse is primary axis in family life </a:t>
            </a:r>
            <a:r>
              <a:rPr lang="en-US" sz="2100" dirty="0" smtClean="0">
                <a:sym typeface="Wingdings" panose="05000000000000000000" pitchFamily="2" charset="2"/>
              </a:rPr>
              <a:t> main source of emotional support  loss of partner significantly impacts life</a:t>
            </a:r>
          </a:p>
          <a:p>
            <a:pPr algn="just"/>
            <a:r>
              <a:rPr lang="en-US" sz="2100" dirty="0" smtClean="0">
                <a:sym typeface="Wingdings" panose="05000000000000000000" pitchFamily="2" charset="2"/>
              </a:rPr>
              <a:t>Fate of widow and widower depends on cultural expectations and regulations</a:t>
            </a:r>
          </a:p>
          <a:p>
            <a:pPr lvl="1" algn="just"/>
            <a:r>
              <a:rPr lang="en-US" sz="2100" dirty="0" smtClean="0">
                <a:sym typeface="Wingdings" panose="05000000000000000000" pitchFamily="2" charset="2"/>
              </a:rPr>
              <a:t>Ex: India  widow has restricted life and social activities  vulnerable to depression</a:t>
            </a:r>
          </a:p>
          <a:p>
            <a:pPr algn="just"/>
            <a:r>
              <a:rPr lang="en-US" sz="2100" dirty="0" smtClean="0">
                <a:sym typeface="Wingdings" panose="05000000000000000000" pitchFamily="2" charset="2"/>
              </a:rPr>
              <a:t>Depend on culture-defined role divisions</a:t>
            </a:r>
          </a:p>
          <a:p>
            <a:pPr lvl="1" algn="just"/>
            <a:r>
              <a:rPr lang="en-US" sz="2100" dirty="0" smtClean="0">
                <a:sym typeface="Wingdings" panose="05000000000000000000" pitchFamily="2" charset="2"/>
              </a:rPr>
              <a:t>Ex: Husbands in Korean &amp; Japan  taboo to step in the kitchen</a:t>
            </a:r>
          </a:p>
          <a:p>
            <a:pPr lvl="1" algn="just"/>
            <a:r>
              <a:rPr lang="en-US" sz="2100" dirty="0" smtClean="0">
                <a:sym typeface="Wingdings" panose="05000000000000000000" pitchFamily="2" charset="2"/>
              </a:rPr>
              <a:t>Problems of daily survival</a:t>
            </a:r>
          </a:p>
        </p:txBody>
      </p:sp>
    </p:spTree>
    <p:extLst>
      <p:ext uri="{BB962C8B-B14F-4D97-AF65-F5344CB8AC3E}">
        <p14:creationId xmlns:p14="http://schemas.microsoft.com/office/powerpoint/2010/main" val="22135642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Relationship Problems with Adult Children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000" dirty="0" smtClean="0"/>
              <a:t>Adult children </a:t>
            </a:r>
            <a:r>
              <a:rPr lang="en-US" sz="2000" dirty="0" smtClean="0">
                <a:sym typeface="Wingdings" panose="05000000000000000000" pitchFamily="2" charset="2"/>
              </a:rPr>
              <a:t> have their own views, different from parents’</a:t>
            </a:r>
          </a:p>
          <a:p>
            <a:pPr algn="just"/>
            <a:r>
              <a:rPr lang="en-US" sz="2000" dirty="0" smtClean="0">
                <a:sym typeface="Wingdings" panose="05000000000000000000" pitchFamily="2" charset="2"/>
              </a:rPr>
              <a:t>Locus of power shifts  parents to adult children  reversed relationship</a:t>
            </a:r>
          </a:p>
          <a:p>
            <a:pPr algn="just"/>
            <a:r>
              <a:rPr lang="en-US" sz="2000" dirty="0" smtClean="0">
                <a:sym typeface="Wingdings" panose="05000000000000000000" pitchFamily="2" charset="2"/>
              </a:rPr>
              <a:t>Migrations </a:t>
            </a:r>
          </a:p>
          <a:p>
            <a:pPr lvl="1" algn="just"/>
            <a:r>
              <a:rPr lang="en-US" sz="2000" dirty="0" smtClean="0">
                <a:sym typeface="Wingdings" panose="05000000000000000000" pitchFamily="2" charset="2"/>
              </a:rPr>
              <a:t>Vulnerable if host society is very different from known culture</a:t>
            </a:r>
          </a:p>
          <a:p>
            <a:pPr lvl="1" algn="just"/>
            <a:r>
              <a:rPr lang="en-US" sz="2000" dirty="0" smtClean="0">
                <a:sym typeface="Wingdings" panose="05000000000000000000" pitchFamily="2" charset="2"/>
              </a:rPr>
              <a:t>Communication obstacles  difficulty adapting</a:t>
            </a:r>
          </a:p>
          <a:p>
            <a:pPr lvl="1" algn="just"/>
            <a:r>
              <a:rPr lang="en-US" sz="2000" dirty="0" smtClean="0">
                <a:sym typeface="Wingdings" panose="05000000000000000000" pitchFamily="2" charset="2"/>
              </a:rPr>
              <a:t>Catching up to knowledge, technology</a:t>
            </a:r>
          </a:p>
          <a:p>
            <a:pPr lvl="1" algn="just"/>
            <a:r>
              <a:rPr lang="en-US" sz="2000" dirty="0" smtClean="0">
                <a:sym typeface="Wingdings" panose="05000000000000000000" pitchFamily="2" charset="2"/>
              </a:rPr>
              <a:t>Society has less emphasis on respect for elderly  cast out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405368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 of Friends and Social 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3000" dirty="0" smtClean="0"/>
              <a:t>Not very significant, mostly expected</a:t>
            </a:r>
          </a:p>
          <a:p>
            <a:pPr algn="just"/>
            <a:r>
              <a:rPr lang="en-US" sz="3000" dirty="0" smtClean="0"/>
              <a:t>Keep active and involved in a social network beyond the family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5681524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Support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200" dirty="0" smtClean="0"/>
              <a:t>Culturally-conservative society </a:t>
            </a:r>
            <a:r>
              <a:rPr lang="en-US" sz="2200" dirty="0" smtClean="0">
                <a:sym typeface="Wingdings" panose="05000000000000000000" pitchFamily="2" charset="2"/>
              </a:rPr>
              <a:t> elder prefer to live with family, die at home</a:t>
            </a:r>
          </a:p>
          <a:p>
            <a:pPr lvl="1" algn="just"/>
            <a:r>
              <a:rPr lang="en-US" sz="2200" dirty="0" smtClean="0">
                <a:sym typeface="Wingdings" panose="05000000000000000000" pitchFamily="2" charset="2"/>
              </a:rPr>
              <a:t>Ex: Asian culture</a:t>
            </a:r>
          </a:p>
          <a:p>
            <a:pPr lvl="1" algn="just"/>
            <a:r>
              <a:rPr lang="en-US" sz="2200" dirty="0" smtClean="0">
                <a:sym typeface="Wingdings" panose="05000000000000000000" pitchFamily="2" charset="2"/>
              </a:rPr>
              <a:t>Children also fear being criticized</a:t>
            </a:r>
          </a:p>
          <a:p>
            <a:pPr algn="just"/>
            <a:r>
              <a:rPr lang="en-US" sz="2200" dirty="0" smtClean="0">
                <a:sym typeface="Wingdings" panose="05000000000000000000" pitchFamily="2" charset="2"/>
              </a:rPr>
              <a:t>Modern societies  living in institution as an option</a:t>
            </a:r>
          </a:p>
          <a:p>
            <a:pPr lvl="1" algn="just"/>
            <a:r>
              <a:rPr lang="en-US" sz="2200" dirty="0" smtClean="0">
                <a:sym typeface="Wingdings" panose="05000000000000000000" pitchFamily="2" charset="2"/>
              </a:rPr>
              <a:t>Negative views are minimal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1143527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Somatic Conditions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800" dirty="0" smtClean="0"/>
              <a:t>Gradual loss of physical health, increased somatic dysfunction</a:t>
            </a:r>
          </a:p>
          <a:p>
            <a:pPr lvl="1" algn="just"/>
            <a:r>
              <a:rPr lang="en-US" sz="2800" dirty="0" smtClean="0"/>
              <a:t>Vision, hearing, motor activity</a:t>
            </a:r>
          </a:p>
          <a:p>
            <a:pPr lvl="1" algn="just"/>
            <a:r>
              <a:rPr lang="en-US" sz="2800" dirty="0" smtClean="0"/>
              <a:t>Feeling of inadequacy and frustration </a:t>
            </a:r>
          </a:p>
          <a:p>
            <a:pPr algn="just"/>
            <a:r>
              <a:rPr lang="en-US" sz="2800" dirty="0" smtClean="0"/>
              <a:t>Influenced by personality, attitudes towards aging, nature of physical problems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65765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Quotable</Template>
  <TotalTime>122</TotalTime>
  <Words>913</Words>
  <Application>Microsoft Office PowerPoint</Application>
  <PresentationFormat>Widescreen</PresentationFormat>
  <Paragraphs>107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Century Gothic</vt:lpstr>
      <vt:lpstr>Wingdings</vt:lpstr>
      <vt:lpstr>Wingdings 2</vt:lpstr>
      <vt:lpstr>Quotable</vt:lpstr>
      <vt:lpstr>Working with Aged Persons</vt:lpstr>
      <vt:lpstr>Understanding Psychological Problems Encountered</vt:lpstr>
      <vt:lpstr>Negative Views and Attitudes about Aging</vt:lpstr>
      <vt:lpstr>Psychological Preparation for the Late Stage of Life</vt:lpstr>
      <vt:lpstr>Loss of Marital Partner</vt:lpstr>
      <vt:lpstr>Relationship Problems with Adult Children</vt:lpstr>
      <vt:lpstr>Loss of Friends and Social Network</vt:lpstr>
      <vt:lpstr>Social Support Systems</vt:lpstr>
      <vt:lpstr>Somatic Conditions</vt:lpstr>
      <vt:lpstr>Feelings of Insecurity</vt:lpstr>
      <vt:lpstr>Psychotherapy for the Elderly : Practically Oriented, Brief Psychotherapy</vt:lpstr>
      <vt:lpstr>Psychotherapy for the Elderly : Relevant Attention to Therapist-Patient Relations &amp; Countertransference</vt:lpstr>
      <vt:lpstr>Psychotherapy for the Elderly : Application of Cultural Knowledge &amp; Empathy</vt:lpstr>
      <vt:lpstr>Psychotherapy for the Elderly : Encouragement to “Talk Story”</vt:lpstr>
      <vt:lpstr>Psychotherapy for the Elderly : Sensitive Avoidance of Mental Illness Stigma</vt:lpstr>
      <vt:lpstr>Psychotherapy for the Elderly : Involvement of Family Therapy</vt:lpstr>
      <vt:lpstr>Psychotherapy for the Elderly : Acceptance of Folk Healing</vt:lpstr>
      <vt:lpstr>Psychotherapy for the Elderly : Utilization of Culturally Prescribed Coping Patterns</vt:lpstr>
      <vt:lpstr>Psychotherapy for the Elderly : Preparations for the Future</vt:lpstr>
      <vt:lpstr>Thank You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Working with Aged Persons</dc:title>
  <dc:creator>Rizky Aniza Winanda</dc:creator>
  <cp:lastModifiedBy>Rizky Aniza Winanda</cp:lastModifiedBy>
  <cp:revision>17</cp:revision>
  <dcterms:created xsi:type="dcterms:W3CDTF">2015-04-13T04:21:42Z</dcterms:created>
  <dcterms:modified xsi:type="dcterms:W3CDTF">2015-04-13T06:24:01Z</dcterms:modified>
</cp:coreProperties>
</file>