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7" r:id="rId7"/>
    <p:sldId id="261" r:id="rId8"/>
    <p:sldId id="281" r:id="rId9"/>
    <p:sldId id="262" r:id="rId10"/>
    <p:sldId id="263" r:id="rId11"/>
    <p:sldId id="282" r:id="rId12"/>
    <p:sldId id="264" r:id="rId13"/>
    <p:sldId id="280" r:id="rId14"/>
    <p:sldId id="265" r:id="rId15"/>
    <p:sldId id="284" r:id="rId16"/>
    <p:sldId id="266" r:id="rId17"/>
    <p:sldId id="267" r:id="rId18"/>
    <p:sldId id="283" r:id="rId19"/>
    <p:sldId id="268" r:id="rId20"/>
    <p:sldId id="269" r:id="rId21"/>
    <p:sldId id="271" r:id="rId22"/>
    <p:sldId id="272" r:id="rId23"/>
    <p:sldId id="286" r:id="rId24"/>
    <p:sldId id="273" r:id="rId25"/>
    <p:sldId id="274" r:id="rId26"/>
    <p:sldId id="288" r:id="rId27"/>
    <p:sldId id="270" r:id="rId28"/>
    <p:sldId id="275" r:id="rId29"/>
    <p:sldId id="285" r:id="rId30"/>
    <p:sldId id="276" r:id="rId31"/>
    <p:sldId id="277" r:id="rId32"/>
    <p:sldId id="278" r:id="rId33"/>
    <p:sldId id="27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8CEE-A851-4917-837C-0304B83C2533}" type="datetimeFigureOut">
              <a:rPr lang="en-US" smtClean="0"/>
              <a:pPr/>
              <a:t>8/22/2014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1B92-4027-41FC-99D8-3265D6C464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8CEE-A851-4917-837C-0304B83C2533}" type="datetimeFigureOut">
              <a:rPr lang="en-US" smtClean="0"/>
              <a:pPr/>
              <a:t>8/22/2014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1B92-4027-41FC-99D8-3265D6C464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8CEE-A851-4917-837C-0304B83C2533}" type="datetimeFigureOut">
              <a:rPr lang="en-US" smtClean="0"/>
              <a:pPr/>
              <a:t>8/22/2014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1B92-4027-41FC-99D8-3265D6C464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8CEE-A851-4917-837C-0304B83C2533}" type="datetimeFigureOut">
              <a:rPr lang="en-US" smtClean="0"/>
              <a:pPr/>
              <a:t>8/22/2014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1B92-4027-41FC-99D8-3265D6C464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8CEE-A851-4917-837C-0304B83C2533}" type="datetimeFigureOut">
              <a:rPr lang="en-US" smtClean="0"/>
              <a:pPr/>
              <a:t>8/22/2014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1B92-4027-41FC-99D8-3265D6C464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8CEE-A851-4917-837C-0304B83C2533}" type="datetimeFigureOut">
              <a:rPr lang="en-US" smtClean="0"/>
              <a:pPr/>
              <a:t>8/22/2014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1B92-4027-41FC-99D8-3265D6C464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8CEE-A851-4917-837C-0304B83C2533}" type="datetimeFigureOut">
              <a:rPr lang="en-US" smtClean="0"/>
              <a:pPr/>
              <a:t>8/22/2014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1B92-4027-41FC-99D8-3265D6C464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8CEE-A851-4917-837C-0304B83C2533}" type="datetimeFigureOut">
              <a:rPr lang="en-US" smtClean="0"/>
              <a:pPr/>
              <a:t>8/22/2014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1B92-4027-41FC-99D8-3265D6C464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8CEE-A851-4917-837C-0304B83C2533}" type="datetimeFigureOut">
              <a:rPr lang="en-US" smtClean="0"/>
              <a:pPr/>
              <a:t>8/22/2014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1B92-4027-41FC-99D8-3265D6C464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8CEE-A851-4917-837C-0304B83C2533}" type="datetimeFigureOut">
              <a:rPr lang="en-US" smtClean="0"/>
              <a:pPr/>
              <a:t>8/22/2014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1B92-4027-41FC-99D8-3265D6C464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8CEE-A851-4917-837C-0304B83C2533}" type="datetimeFigureOut">
              <a:rPr lang="en-US" smtClean="0"/>
              <a:pPr/>
              <a:t>8/22/2014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01B92-4027-41FC-99D8-3265D6C464E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88CEE-A851-4917-837C-0304B83C2533}" type="datetimeFigureOut">
              <a:rPr lang="en-US" smtClean="0"/>
              <a:pPr/>
              <a:t>8/22/2014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01B92-4027-41FC-99D8-3265D6C464E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057400"/>
            <a:ext cx="7772400" cy="1470025"/>
          </a:xfrm>
        </p:spPr>
        <p:txBody>
          <a:bodyPr/>
          <a:lstStyle/>
          <a:p>
            <a:pPr algn="r"/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Makan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2971800"/>
            <a:ext cx="6400800" cy="1752600"/>
          </a:xfrm>
        </p:spPr>
        <p:txBody>
          <a:bodyPr/>
          <a:lstStyle/>
          <a:p>
            <a:pPr algn="r"/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3200400"/>
            <a:ext cx="571500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Definisi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Episode </a:t>
            </a:r>
            <a:r>
              <a:rPr lang="en-GB" i="1" dirty="0" smtClean="0"/>
              <a:t>binge</a:t>
            </a:r>
            <a:r>
              <a:rPr lang="en-GB" dirty="0" smtClean="0"/>
              <a:t>: episode </a:t>
            </a:r>
            <a:r>
              <a:rPr lang="en-GB" dirty="0" err="1" smtClean="0"/>
              <a:t>makan</a:t>
            </a:r>
            <a:r>
              <a:rPr lang="en-GB" dirty="0" smtClean="0"/>
              <a:t> </a:t>
            </a:r>
            <a:r>
              <a:rPr lang="en-GB" dirty="0" err="1" smtClean="0"/>
              <a:t>berlebih</a:t>
            </a:r>
            <a:r>
              <a:rPr lang="en-GB" dirty="0" smtClean="0"/>
              <a:t> (</a:t>
            </a:r>
            <a:r>
              <a:rPr lang="en-GB" dirty="0" err="1" smtClean="0">
                <a:sym typeface="Wingdings" pitchFamily="2" charset="2"/>
              </a:rPr>
              <a:t>subyektif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atau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obyektif</a:t>
            </a:r>
            <a:r>
              <a:rPr lang="en-GB" dirty="0" smtClean="0">
                <a:sym typeface="Wingdings" pitchFamily="2" charset="2"/>
              </a:rPr>
              <a:t>) </a:t>
            </a:r>
            <a:r>
              <a:rPr lang="en-GB" dirty="0" smtClean="0"/>
              <a:t>yang </a:t>
            </a:r>
            <a:r>
              <a:rPr lang="en-GB" dirty="0" err="1" smtClean="0"/>
              <a:t>berlangsung</a:t>
            </a:r>
            <a:r>
              <a:rPr lang="en-GB" dirty="0" smtClean="0"/>
              <a:t> </a:t>
            </a:r>
            <a:r>
              <a:rPr lang="en-GB" dirty="0" err="1" smtClean="0"/>
              <a:t>cepat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berulang</a:t>
            </a:r>
            <a:r>
              <a:rPr lang="en-GB" dirty="0" smtClean="0"/>
              <a:t>, </a:t>
            </a:r>
            <a:r>
              <a:rPr lang="en-GB" dirty="0" err="1" smtClean="0"/>
              <a:t>biasanya</a:t>
            </a:r>
            <a:r>
              <a:rPr lang="en-GB" dirty="0" smtClean="0"/>
              <a:t> </a:t>
            </a:r>
            <a:r>
              <a:rPr lang="en-GB" dirty="0" err="1" smtClean="0"/>
              <a:t>tertutup</a:t>
            </a:r>
            <a:r>
              <a:rPr lang="en-GB" dirty="0" smtClean="0"/>
              <a:t>, </a:t>
            </a:r>
            <a:r>
              <a:rPr lang="en-GB" dirty="0" err="1" smtClean="0"/>
              <a:t>diikuti</a:t>
            </a:r>
            <a:r>
              <a:rPr lang="en-GB" dirty="0" smtClean="0"/>
              <a:t> rasa </a:t>
            </a:r>
            <a:r>
              <a:rPr lang="en-GB" dirty="0" err="1" smtClean="0"/>
              <a:t>bersalah</a:t>
            </a:r>
            <a:endParaRPr lang="en-GB" dirty="0"/>
          </a:p>
          <a:p>
            <a:r>
              <a:rPr lang="en-GB" dirty="0" err="1" smtClean="0"/>
              <a:t>Makanan</a:t>
            </a:r>
            <a:r>
              <a:rPr lang="en-GB" dirty="0" smtClean="0"/>
              <a:t> </a:t>
            </a:r>
            <a:r>
              <a:rPr lang="en-GB" dirty="0" err="1" smtClean="0"/>
              <a:t>tinggi</a:t>
            </a:r>
            <a:r>
              <a:rPr lang="en-GB" dirty="0" smtClean="0"/>
              <a:t> </a:t>
            </a:r>
            <a:r>
              <a:rPr lang="en-GB" dirty="0" err="1" smtClean="0"/>
              <a:t>kalori</a:t>
            </a:r>
            <a:endParaRPr lang="en-GB" dirty="0" smtClean="0"/>
          </a:p>
          <a:p>
            <a:r>
              <a:rPr lang="en-GB" i="1" dirty="0" smtClean="0"/>
              <a:t>Binge</a:t>
            </a:r>
            <a:r>
              <a:rPr lang="en-GB" dirty="0" smtClean="0"/>
              <a:t> </a:t>
            </a:r>
            <a:r>
              <a:rPr lang="en-GB" dirty="0" err="1" smtClean="0"/>
              <a:t>tanpa</a:t>
            </a:r>
            <a:r>
              <a:rPr lang="en-GB" dirty="0" smtClean="0"/>
              <a:t> </a:t>
            </a:r>
            <a:r>
              <a:rPr lang="en-GB" dirty="0" err="1" smtClean="0"/>
              <a:t>kompensasi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BED (</a:t>
            </a:r>
            <a:r>
              <a:rPr lang="en-GB" dirty="0" err="1" smtClean="0">
                <a:sym typeface="Wingdings" pitchFamily="2" charset="2"/>
              </a:rPr>
              <a:t>usia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lebih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tua</a:t>
            </a:r>
            <a:r>
              <a:rPr lang="en-GB" dirty="0" smtClean="0">
                <a:sym typeface="Wingdings" pitchFamily="2" charset="2"/>
              </a:rPr>
              <a:t>, </a:t>
            </a:r>
            <a:r>
              <a:rPr lang="en-GB" dirty="0" err="1" smtClean="0">
                <a:sym typeface="Wingdings" pitchFamily="2" charset="2"/>
              </a:rPr>
              <a:t>laki-laki</a:t>
            </a:r>
            <a:r>
              <a:rPr lang="en-GB" dirty="0" smtClean="0">
                <a:sym typeface="Wingdings" pitchFamily="2" charset="2"/>
              </a:rPr>
              <a:t> = </a:t>
            </a:r>
            <a:r>
              <a:rPr lang="en-GB" dirty="0" err="1" smtClean="0">
                <a:sym typeface="Wingdings" pitchFamily="2" charset="2"/>
              </a:rPr>
              <a:t>perempuan</a:t>
            </a:r>
            <a:r>
              <a:rPr lang="en-GB" dirty="0" smtClean="0">
                <a:sym typeface="Wingdings" pitchFamily="2" charset="2"/>
              </a:rPr>
              <a:t>)</a:t>
            </a:r>
          </a:p>
          <a:p>
            <a:r>
              <a:rPr lang="en-GB" dirty="0" err="1" smtClean="0"/>
              <a:t>Lainnya</a:t>
            </a:r>
            <a:r>
              <a:rPr lang="en-GB" dirty="0" smtClean="0"/>
              <a:t>: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tergolongkan</a:t>
            </a:r>
            <a:endParaRPr lang="en-GB" dirty="0" smtClean="0"/>
          </a:p>
          <a:p>
            <a:r>
              <a:rPr lang="en-GB" dirty="0" err="1" smtClean="0"/>
              <a:t>Luaran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ekspektasi</a:t>
            </a:r>
            <a:r>
              <a:rPr lang="en-GB" dirty="0" smtClean="0"/>
              <a:t> </a:t>
            </a:r>
            <a:r>
              <a:rPr lang="en-GB" dirty="0" err="1" smtClean="0"/>
              <a:t>klinis</a:t>
            </a:r>
            <a:r>
              <a:rPr lang="en-GB" dirty="0" smtClean="0"/>
              <a:t> </a:t>
            </a:r>
            <a:r>
              <a:rPr lang="en-GB" dirty="0" err="1" smtClean="0"/>
              <a:t>sama</a:t>
            </a:r>
            <a:r>
              <a:rPr lang="en-GB" dirty="0" smtClean="0"/>
              <a:t> </a:t>
            </a:r>
            <a:r>
              <a:rPr lang="en-GB" dirty="0" err="1" smtClean="0"/>
              <a:t>saja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Binge Eating</a:t>
            </a:r>
            <a:endParaRPr lang="en-GB" dirty="0"/>
          </a:p>
        </p:txBody>
      </p:sp>
      <p:pic>
        <p:nvPicPr>
          <p:cNvPr id="5" name="Content Placeholder 4" descr="DP - the anatomy of a bin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7033" y="1676400"/>
            <a:ext cx="7809934" cy="437356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Konsep</a:t>
            </a:r>
            <a:r>
              <a:rPr lang="en-GB" dirty="0" smtClean="0"/>
              <a:t> </a:t>
            </a:r>
            <a:r>
              <a:rPr lang="en-GB" dirty="0" err="1" smtClean="0"/>
              <a:t>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Obsesional</a:t>
            </a:r>
            <a:r>
              <a:rPr lang="en-GB" dirty="0" smtClean="0"/>
              <a:t>, delusional; </a:t>
            </a:r>
            <a:r>
              <a:rPr lang="en-GB" u="sng" dirty="0" err="1" smtClean="0"/>
              <a:t>keyakinan</a:t>
            </a:r>
            <a:r>
              <a:rPr lang="en-GB" u="sng" dirty="0" smtClean="0"/>
              <a:t> </a:t>
            </a:r>
            <a:r>
              <a:rPr lang="en-GB" u="sng" dirty="0" err="1" smtClean="0"/>
              <a:t>berlebih</a:t>
            </a:r>
            <a:endParaRPr lang="en-GB" u="sng" dirty="0" smtClean="0"/>
          </a:p>
          <a:p>
            <a:r>
              <a:rPr lang="en-GB" dirty="0" err="1" smtClean="0"/>
              <a:t>Keyakinan</a:t>
            </a:r>
            <a:r>
              <a:rPr lang="en-GB" dirty="0" smtClean="0"/>
              <a:t> yang </a:t>
            </a:r>
            <a:r>
              <a:rPr lang="en-GB" dirty="0" err="1" smtClean="0"/>
              <a:t>secara</a:t>
            </a:r>
            <a:r>
              <a:rPr lang="en-GB" dirty="0" smtClean="0"/>
              <a:t> </a:t>
            </a:r>
            <a:r>
              <a:rPr lang="en-GB" dirty="0" err="1" smtClean="0"/>
              <a:t>budaya</a:t>
            </a:r>
            <a:r>
              <a:rPr lang="en-GB" dirty="0" smtClean="0"/>
              <a:t> </a:t>
            </a:r>
            <a:r>
              <a:rPr lang="en-GB" dirty="0" err="1" smtClean="0"/>
              <a:t>sebenarnya</a:t>
            </a:r>
            <a:r>
              <a:rPr lang="en-GB" dirty="0" smtClean="0"/>
              <a:t> </a:t>
            </a:r>
            <a:r>
              <a:rPr lang="en-GB" dirty="0" err="1" smtClean="0"/>
              <a:t>wajar</a:t>
            </a:r>
            <a:r>
              <a:rPr lang="en-GB" dirty="0" smtClean="0"/>
              <a:t> yang </a:t>
            </a:r>
            <a:r>
              <a:rPr lang="en-GB" dirty="0" err="1" smtClean="0"/>
              <a:t>diikuti</a:t>
            </a:r>
            <a:r>
              <a:rPr lang="en-GB" dirty="0" smtClean="0"/>
              <a:t> </a:t>
            </a:r>
            <a:r>
              <a:rPr lang="en-GB" dirty="0" err="1" smtClean="0"/>
              <a:t>penghayatan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serasi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menguasai</a:t>
            </a:r>
            <a:r>
              <a:rPr lang="en-GB" dirty="0" smtClean="0"/>
              <a:t> </a:t>
            </a:r>
            <a:r>
              <a:rPr lang="en-GB" dirty="0" err="1" smtClean="0"/>
              <a:t>pikiran</a:t>
            </a:r>
            <a:r>
              <a:rPr lang="en-GB" dirty="0" smtClean="0"/>
              <a:t>, </a:t>
            </a:r>
            <a:r>
              <a:rPr lang="en-GB" dirty="0" err="1" smtClean="0"/>
              <a:t>perasaan</a:t>
            </a:r>
            <a:r>
              <a:rPr lang="en-GB" dirty="0" smtClean="0"/>
              <a:t>, </a:t>
            </a:r>
            <a:r>
              <a:rPr lang="en-GB" dirty="0" err="1" smtClean="0"/>
              <a:t>perilaku</a:t>
            </a:r>
            <a:endParaRPr lang="en-GB" dirty="0" smtClean="0"/>
          </a:p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harus</a:t>
            </a:r>
            <a:r>
              <a:rPr lang="en-GB" dirty="0" smtClean="0"/>
              <a:t> </a:t>
            </a:r>
            <a:r>
              <a:rPr lang="en-GB" dirty="0" err="1" smtClean="0"/>
              <a:t>terfiksasi</a:t>
            </a:r>
            <a:r>
              <a:rPr lang="en-GB" dirty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salah</a:t>
            </a:r>
            <a:r>
              <a:rPr lang="en-GB" dirty="0" smtClean="0"/>
              <a:t> (delusional),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i="1" dirty="0" smtClean="0"/>
              <a:t>ego-</a:t>
            </a:r>
            <a:r>
              <a:rPr lang="en-GB" i="1" dirty="0" err="1" smtClean="0"/>
              <a:t>dystonic</a:t>
            </a:r>
            <a:r>
              <a:rPr lang="en-GB" i="1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obsesional</a:t>
            </a:r>
            <a:r>
              <a:rPr lang="en-GB" dirty="0" smtClean="0"/>
              <a:t>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Konsep</a:t>
            </a:r>
            <a:r>
              <a:rPr lang="en-GB" dirty="0" smtClean="0"/>
              <a:t> </a:t>
            </a:r>
            <a:r>
              <a:rPr lang="en-GB" dirty="0" err="1" smtClean="0"/>
              <a:t>Ide</a:t>
            </a:r>
            <a:endParaRPr lang="en-GB" dirty="0"/>
          </a:p>
        </p:txBody>
      </p:sp>
      <p:pic>
        <p:nvPicPr>
          <p:cNvPr id="39938" name="Picture 2" descr="http://farm1.static.flickr.com/35/119900915_4b25f18f65_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436211"/>
            <a:ext cx="5943600" cy="4853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Fokus</a:t>
            </a:r>
            <a:r>
              <a:rPr lang="en-GB" dirty="0" smtClean="0"/>
              <a:t> </a:t>
            </a:r>
            <a:r>
              <a:rPr lang="en-GB" dirty="0" err="1" smtClean="0"/>
              <a:t>Perkembangan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Batasan</a:t>
            </a:r>
            <a:r>
              <a:rPr lang="en-GB" dirty="0" smtClean="0"/>
              <a:t> yang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baik</a:t>
            </a:r>
            <a:r>
              <a:rPr lang="en-GB" dirty="0" smtClean="0"/>
              <a:t> </a:t>
            </a:r>
            <a:r>
              <a:rPr lang="en-GB" dirty="0" err="1" smtClean="0"/>
              <a:t>mengenai</a:t>
            </a:r>
            <a:r>
              <a:rPr lang="en-GB" dirty="0" smtClean="0"/>
              <a:t> BED </a:t>
            </a:r>
            <a:r>
              <a:rPr lang="en-GB" dirty="0" err="1" smtClean="0"/>
              <a:t>tanpa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kompensasi</a:t>
            </a:r>
            <a:endParaRPr lang="en-GB" dirty="0" smtClean="0"/>
          </a:p>
          <a:p>
            <a:r>
              <a:rPr lang="en-GB" dirty="0" err="1" smtClean="0"/>
              <a:t>Deskripsi</a:t>
            </a:r>
            <a:r>
              <a:rPr lang="en-GB" dirty="0" smtClean="0"/>
              <a:t> </a:t>
            </a:r>
            <a:r>
              <a:rPr lang="en-GB" dirty="0" err="1" smtClean="0"/>
              <a:t>prevalensi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karakteristik</a:t>
            </a:r>
            <a:r>
              <a:rPr lang="en-GB" dirty="0" smtClean="0"/>
              <a:t> </a:t>
            </a:r>
            <a:r>
              <a:rPr lang="en-GB" dirty="0" err="1" smtClean="0"/>
              <a:t>sindrom</a:t>
            </a:r>
            <a:r>
              <a:rPr lang="en-GB" dirty="0" smtClean="0"/>
              <a:t> yang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jelas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laki-laki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perempuan</a:t>
            </a:r>
            <a:endParaRPr lang="en-GB" dirty="0" smtClean="0"/>
          </a:p>
          <a:p>
            <a:r>
              <a:rPr lang="en-GB" dirty="0" err="1" smtClean="0"/>
              <a:t>Interaksi</a:t>
            </a:r>
            <a:r>
              <a:rPr lang="en-GB" dirty="0" smtClean="0"/>
              <a:t> </a:t>
            </a:r>
            <a:r>
              <a:rPr lang="en-GB" dirty="0" err="1" smtClean="0"/>
              <a:t>genetika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faktor</a:t>
            </a:r>
            <a:r>
              <a:rPr lang="en-GB" dirty="0" smtClean="0"/>
              <a:t> </a:t>
            </a:r>
            <a:r>
              <a:rPr lang="en-GB" dirty="0" err="1" smtClean="0"/>
              <a:t>neurobiologi</a:t>
            </a:r>
            <a:r>
              <a:rPr lang="en-GB" dirty="0" smtClean="0"/>
              <a:t> lain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norma-norma</a:t>
            </a:r>
            <a:r>
              <a:rPr lang="en-GB" dirty="0" smtClean="0"/>
              <a:t> </a:t>
            </a:r>
            <a:r>
              <a:rPr lang="en-GB" dirty="0" err="1" smtClean="0"/>
              <a:t>sosial</a:t>
            </a:r>
            <a:r>
              <a:rPr lang="en-GB" dirty="0" smtClean="0"/>
              <a:t> </a:t>
            </a:r>
            <a:r>
              <a:rPr lang="en-GB" dirty="0" err="1" smtClean="0"/>
              <a:t>budaya</a:t>
            </a:r>
            <a:endParaRPr lang="en-GB" dirty="0" smtClean="0"/>
          </a:p>
          <a:p>
            <a:r>
              <a:rPr lang="en-GB" dirty="0" err="1" smtClean="0"/>
              <a:t>Baru-baru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r>
              <a:rPr lang="en-GB" dirty="0" smtClean="0"/>
              <a:t>, </a:t>
            </a:r>
            <a:r>
              <a:rPr lang="en-GB" dirty="0" err="1" smtClean="0"/>
              <a:t>dikenal</a:t>
            </a:r>
            <a:r>
              <a:rPr lang="en-GB" dirty="0" smtClean="0"/>
              <a:t> </a:t>
            </a:r>
            <a:r>
              <a:rPr lang="en-GB" dirty="0" err="1" smtClean="0"/>
              <a:t>ide</a:t>
            </a:r>
            <a:r>
              <a:rPr lang="en-GB" dirty="0" smtClean="0"/>
              <a:t> yang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khusus</a:t>
            </a:r>
            <a:r>
              <a:rPr lang="en-GB" dirty="0" smtClean="0"/>
              <a:t> </a:t>
            </a:r>
            <a:r>
              <a:rPr lang="en-GB" dirty="0" err="1" smtClean="0"/>
              <a:t>mendorong</a:t>
            </a:r>
            <a:r>
              <a:rPr lang="en-GB" dirty="0" smtClean="0"/>
              <a:t> </a:t>
            </a:r>
            <a:r>
              <a:rPr lang="en-GB" dirty="0" err="1" smtClean="0"/>
              <a:t>laki-laki</a:t>
            </a:r>
            <a:r>
              <a:rPr lang="en-GB" dirty="0" smtClean="0"/>
              <a:t> 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i="1" dirty="0" smtClean="0">
                <a:sym typeface="Wingdings" pitchFamily="2" charset="2"/>
              </a:rPr>
              <a:t>reverse AN, </a:t>
            </a:r>
            <a:r>
              <a:rPr lang="en-GB" i="1" dirty="0" err="1" smtClean="0">
                <a:sym typeface="Wingdings" pitchFamily="2" charset="2"/>
              </a:rPr>
              <a:t>Adonic</a:t>
            </a:r>
            <a:r>
              <a:rPr lang="en-GB" i="1" dirty="0" smtClean="0">
                <a:sym typeface="Wingdings" pitchFamily="2" charset="2"/>
              </a:rPr>
              <a:t> complex</a:t>
            </a:r>
            <a:endParaRPr lang="en-GB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Fokus</a:t>
            </a:r>
            <a:r>
              <a:rPr lang="en-GB" dirty="0" smtClean="0"/>
              <a:t> </a:t>
            </a:r>
            <a:r>
              <a:rPr lang="en-GB" dirty="0" err="1" smtClean="0"/>
              <a:t>Perkembangan</a:t>
            </a:r>
            <a:endParaRPr lang="en-GB" dirty="0"/>
          </a:p>
        </p:txBody>
      </p:sp>
      <p:pic>
        <p:nvPicPr>
          <p:cNvPr id="44034" name="Picture 2" descr="http://dailytrojan.com/wp-content/uploads/2012/02/eating-disorders_we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Nosologi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makan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pandangan</a:t>
            </a:r>
            <a:r>
              <a:rPr lang="en-GB" dirty="0" smtClean="0"/>
              <a:t> </a:t>
            </a:r>
            <a:r>
              <a:rPr lang="en-GB" dirty="0" err="1" smtClean="0"/>
              <a:t>budaya</a:t>
            </a:r>
            <a:r>
              <a:rPr lang="en-GB" dirty="0" smtClean="0"/>
              <a:t> </a:t>
            </a:r>
            <a:r>
              <a:rPr lang="en-GB" dirty="0" err="1" smtClean="0"/>
              <a:t>mengenai</a:t>
            </a:r>
            <a:r>
              <a:rPr lang="en-GB" dirty="0" smtClean="0"/>
              <a:t> </a:t>
            </a:r>
            <a:r>
              <a:rPr lang="en-GB" dirty="0" err="1" smtClean="0"/>
              <a:t>citra</a:t>
            </a:r>
            <a:r>
              <a:rPr lang="en-GB" dirty="0" smtClean="0"/>
              <a:t> </a:t>
            </a:r>
            <a:r>
              <a:rPr lang="en-GB" dirty="0" err="1" smtClean="0"/>
              <a:t>tubuh</a:t>
            </a:r>
            <a:endParaRPr lang="en-GB" dirty="0" smtClean="0"/>
          </a:p>
          <a:p>
            <a:r>
              <a:rPr lang="en-GB" dirty="0" err="1" smtClean="0"/>
              <a:t>Gangguan</a:t>
            </a:r>
            <a:r>
              <a:rPr lang="en-GB" dirty="0" smtClean="0"/>
              <a:t> yang </a:t>
            </a:r>
            <a:r>
              <a:rPr lang="en-GB" dirty="0" err="1" smtClean="0"/>
              <a:t>merupakan</a:t>
            </a:r>
            <a:r>
              <a:rPr lang="en-GB" dirty="0" smtClean="0"/>
              <a:t> </a:t>
            </a:r>
            <a:r>
              <a:rPr lang="en-GB" dirty="0" err="1" smtClean="0"/>
              <a:t>sindrom</a:t>
            </a:r>
            <a:r>
              <a:rPr lang="en-GB" dirty="0" smtClean="0"/>
              <a:t> </a:t>
            </a:r>
            <a:r>
              <a:rPr lang="en-GB" dirty="0" err="1" smtClean="0"/>
              <a:t>tanpa</a:t>
            </a:r>
            <a:r>
              <a:rPr lang="en-GB" dirty="0" smtClean="0"/>
              <a:t> </a:t>
            </a:r>
            <a:r>
              <a:rPr lang="en-GB" dirty="0" err="1" smtClean="0"/>
              <a:t>kejelasan</a:t>
            </a:r>
            <a:r>
              <a:rPr lang="en-GB" dirty="0" smtClean="0"/>
              <a:t> </a:t>
            </a:r>
            <a:r>
              <a:rPr lang="en-GB" dirty="0" err="1" smtClean="0"/>
              <a:t>mekanisme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penyebab</a:t>
            </a:r>
            <a:endParaRPr lang="en-GB" dirty="0" smtClean="0"/>
          </a:p>
          <a:p>
            <a:r>
              <a:rPr lang="en-GB" dirty="0" smtClean="0"/>
              <a:t>Label yang </a:t>
            </a:r>
            <a:r>
              <a:rPr lang="en-GB" dirty="0" err="1" smtClean="0"/>
              <a:t>belum</a:t>
            </a:r>
            <a:r>
              <a:rPr lang="en-GB" dirty="0" smtClean="0"/>
              <a:t> </a:t>
            </a:r>
            <a:r>
              <a:rPr lang="en-GB" dirty="0" err="1" smtClean="0"/>
              <a:t>sepenuhnya</a:t>
            </a:r>
            <a:r>
              <a:rPr lang="en-GB" dirty="0" smtClean="0"/>
              <a:t> </a:t>
            </a:r>
            <a:r>
              <a:rPr lang="en-GB" dirty="0" err="1" smtClean="0"/>
              <a:t>mencakup</a:t>
            </a:r>
            <a:endParaRPr lang="en-GB" dirty="0" smtClean="0"/>
          </a:p>
          <a:p>
            <a:r>
              <a:rPr lang="en-GB" dirty="0" smtClean="0"/>
              <a:t>AN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berawal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kehilangan</a:t>
            </a:r>
            <a:r>
              <a:rPr lang="en-GB" dirty="0" smtClean="0"/>
              <a:t> </a:t>
            </a:r>
            <a:r>
              <a:rPr lang="en-GB" dirty="0" err="1" smtClean="0"/>
              <a:t>nafsu</a:t>
            </a:r>
            <a:r>
              <a:rPr lang="en-GB" dirty="0" smtClean="0"/>
              <a:t> </a:t>
            </a:r>
            <a:r>
              <a:rPr lang="en-GB" dirty="0" err="1" smtClean="0"/>
              <a:t>makan</a:t>
            </a:r>
            <a:endParaRPr lang="en-GB" dirty="0" smtClean="0"/>
          </a:p>
          <a:p>
            <a:r>
              <a:rPr lang="en-GB" dirty="0" err="1" smtClean="0"/>
              <a:t>Transisi</a:t>
            </a:r>
            <a:r>
              <a:rPr lang="en-GB" dirty="0" smtClean="0"/>
              <a:t> </a:t>
            </a:r>
            <a:r>
              <a:rPr lang="en-GB" dirty="0" err="1" smtClean="0"/>
              <a:t>berulang</a:t>
            </a:r>
            <a:r>
              <a:rPr lang="en-GB" dirty="0" smtClean="0"/>
              <a:t>, </a:t>
            </a:r>
            <a:r>
              <a:rPr lang="en-GB" dirty="0" err="1" smtClean="0"/>
              <a:t>kemungkinan</a:t>
            </a:r>
            <a:r>
              <a:rPr lang="en-GB" dirty="0" smtClean="0"/>
              <a:t> </a:t>
            </a:r>
            <a:r>
              <a:rPr lang="en-GB" dirty="0" err="1" smtClean="0"/>
              <a:t>transdiagnosis</a:t>
            </a:r>
            <a:endParaRPr lang="en-GB" dirty="0" smtClean="0"/>
          </a:p>
          <a:p>
            <a:r>
              <a:rPr lang="en-GB" dirty="0" err="1" smtClean="0"/>
              <a:t>Kesamaan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ide</a:t>
            </a:r>
            <a:r>
              <a:rPr lang="en-GB" dirty="0" smtClean="0"/>
              <a:t>, </a:t>
            </a:r>
            <a:r>
              <a:rPr lang="en-GB" dirty="0" err="1" smtClean="0"/>
              <a:t>perilaku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dampak</a:t>
            </a:r>
            <a:endParaRPr lang="en-GB" dirty="0" smtClean="0"/>
          </a:p>
          <a:p>
            <a:r>
              <a:rPr lang="en-GB" dirty="0" smtClean="0"/>
              <a:t>Diagnosis yang </a:t>
            </a:r>
            <a:r>
              <a:rPr lang="en-GB" dirty="0" err="1" smtClean="0"/>
              <a:t>gagal</a:t>
            </a:r>
            <a:r>
              <a:rPr lang="en-GB" dirty="0" smtClean="0"/>
              <a:t> </a:t>
            </a:r>
            <a:r>
              <a:rPr lang="en-GB" dirty="0" err="1" smtClean="0"/>
              <a:t>masuk</a:t>
            </a:r>
            <a:r>
              <a:rPr lang="en-GB" dirty="0" smtClean="0"/>
              <a:t> </a:t>
            </a:r>
            <a:r>
              <a:rPr lang="en-GB" dirty="0" err="1" smtClean="0"/>
              <a:t>ke</a:t>
            </a:r>
            <a:r>
              <a:rPr lang="en-GB" dirty="0" smtClean="0"/>
              <a:t> diagnosis lain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Epidemiologi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definisi</a:t>
            </a:r>
            <a:r>
              <a:rPr lang="en-GB" dirty="0" smtClean="0"/>
              <a:t> yang </a:t>
            </a:r>
            <a:r>
              <a:rPr lang="en-GB" dirty="0" err="1" smtClean="0"/>
              <a:t>berganti</a:t>
            </a:r>
            <a:r>
              <a:rPr lang="en-GB" dirty="0" smtClean="0"/>
              <a:t>, </a:t>
            </a:r>
            <a:r>
              <a:rPr lang="en-GB" dirty="0" err="1" smtClean="0"/>
              <a:t>konsekuensi</a:t>
            </a:r>
            <a:r>
              <a:rPr lang="en-GB" dirty="0" smtClean="0"/>
              <a:t> </a:t>
            </a:r>
            <a:r>
              <a:rPr lang="en-GB" dirty="0" err="1" smtClean="0"/>
              <a:t>fisik</a:t>
            </a:r>
            <a:r>
              <a:rPr lang="en-GB" dirty="0" smtClean="0"/>
              <a:t> </a:t>
            </a:r>
            <a:r>
              <a:rPr lang="en-GB" dirty="0" err="1" smtClean="0"/>
              <a:t>bagai</a:t>
            </a:r>
            <a:r>
              <a:rPr lang="en-GB" dirty="0" smtClean="0"/>
              <a:t> </a:t>
            </a:r>
            <a:r>
              <a:rPr lang="en-GB" dirty="0" err="1" smtClean="0"/>
              <a:t>hampir</a:t>
            </a:r>
            <a:r>
              <a:rPr lang="en-GB" dirty="0" smtClean="0"/>
              <a:t> </a:t>
            </a:r>
            <a:r>
              <a:rPr lang="en-GB" dirty="0" err="1" smtClean="0"/>
              <a:t>masuk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medis</a:t>
            </a:r>
            <a:r>
              <a:rPr lang="en-GB" dirty="0" smtClean="0"/>
              <a:t>, </a:t>
            </a:r>
            <a:r>
              <a:rPr lang="en-GB" dirty="0" err="1" smtClean="0"/>
              <a:t>pengenalan</a:t>
            </a:r>
            <a:r>
              <a:rPr lang="en-GB" dirty="0" smtClean="0"/>
              <a:t> </a:t>
            </a:r>
            <a:r>
              <a:rPr lang="en-GB" dirty="0" err="1" smtClean="0"/>
              <a:t>profesional</a:t>
            </a:r>
            <a:r>
              <a:rPr lang="en-GB" dirty="0" smtClean="0"/>
              <a:t> yang </a:t>
            </a:r>
            <a:r>
              <a:rPr lang="en-GB" dirty="0" err="1" smtClean="0"/>
              <a:t>kurang</a:t>
            </a:r>
            <a:endParaRPr lang="en-GB" dirty="0" smtClean="0"/>
          </a:p>
          <a:p>
            <a:r>
              <a:rPr lang="en-GB" dirty="0" err="1" smtClean="0"/>
              <a:t>Prevalensi</a:t>
            </a:r>
            <a:r>
              <a:rPr lang="en-GB" dirty="0" smtClean="0"/>
              <a:t> per </a:t>
            </a:r>
            <a:r>
              <a:rPr lang="en-GB" dirty="0" err="1" smtClean="0"/>
              <a:t>definisi</a:t>
            </a:r>
            <a:r>
              <a:rPr lang="en-GB" dirty="0" smtClean="0"/>
              <a:t> DSM-IV-TR AN, BN, BED 0.9, 1.5, 3.5 </a:t>
            </a:r>
            <a:r>
              <a:rPr lang="en-GB" dirty="0" err="1" smtClean="0"/>
              <a:t>persen</a:t>
            </a:r>
            <a:r>
              <a:rPr lang="en-GB" dirty="0" smtClean="0"/>
              <a:t> (P) </a:t>
            </a:r>
            <a:r>
              <a:rPr lang="en-GB" dirty="0" err="1" smtClean="0"/>
              <a:t>dan</a:t>
            </a:r>
            <a:r>
              <a:rPr lang="en-GB" dirty="0" smtClean="0"/>
              <a:t> 0.3, 0.5, 2.0 (L)</a:t>
            </a:r>
          </a:p>
          <a:p>
            <a:r>
              <a:rPr lang="en-GB" dirty="0" err="1" smtClean="0"/>
              <a:t>Sekitar</a:t>
            </a:r>
            <a:r>
              <a:rPr lang="en-GB" dirty="0" smtClean="0"/>
              <a:t> 70% </a:t>
            </a:r>
            <a:r>
              <a:rPr lang="en-GB" dirty="0" err="1" smtClean="0"/>
              <a:t>populasi</a:t>
            </a:r>
            <a:r>
              <a:rPr lang="en-GB" dirty="0" smtClean="0"/>
              <a:t> </a:t>
            </a:r>
            <a:r>
              <a:rPr lang="en-GB" dirty="0" err="1" smtClean="0"/>
              <a:t>memiliki</a:t>
            </a:r>
            <a:r>
              <a:rPr lang="en-GB" dirty="0" smtClean="0"/>
              <a:t> </a:t>
            </a:r>
            <a:r>
              <a:rPr lang="en-GB" dirty="0" err="1" smtClean="0"/>
              <a:t>preokupasi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citra</a:t>
            </a:r>
            <a:r>
              <a:rPr lang="en-GB" dirty="0" smtClean="0"/>
              <a:t> </a:t>
            </a:r>
            <a:r>
              <a:rPr lang="en-GB" dirty="0" err="1" smtClean="0"/>
              <a:t>tubuh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berat</a:t>
            </a:r>
            <a:r>
              <a:rPr lang="en-GB" dirty="0" smtClean="0"/>
              <a:t> </a:t>
            </a:r>
            <a:r>
              <a:rPr lang="en-GB" dirty="0" err="1" smtClean="0"/>
              <a:t>badan</a:t>
            </a:r>
            <a:endParaRPr lang="en-GB" dirty="0" smtClean="0"/>
          </a:p>
          <a:p>
            <a:r>
              <a:rPr lang="en-GB" dirty="0" err="1" smtClean="0"/>
              <a:t>Sebanyak</a:t>
            </a:r>
            <a:r>
              <a:rPr lang="en-GB" dirty="0" smtClean="0"/>
              <a:t> 20% </a:t>
            </a:r>
            <a:r>
              <a:rPr lang="en-GB" dirty="0" err="1" smtClean="0"/>
              <a:t>mahasiswi</a:t>
            </a:r>
            <a:r>
              <a:rPr lang="en-GB" dirty="0" smtClean="0"/>
              <a:t> </a:t>
            </a:r>
            <a:r>
              <a:rPr lang="en-GB" dirty="0" err="1" smtClean="0"/>
              <a:t>memiliki</a:t>
            </a:r>
            <a:r>
              <a:rPr lang="en-GB" dirty="0" smtClean="0"/>
              <a:t> </a:t>
            </a:r>
            <a:r>
              <a:rPr lang="en-GB" dirty="0" err="1" smtClean="0"/>
              <a:t>gejala</a:t>
            </a:r>
            <a:r>
              <a:rPr lang="en-GB" dirty="0" smtClean="0"/>
              <a:t> </a:t>
            </a:r>
            <a:r>
              <a:rPr lang="en-GB" dirty="0" err="1" smtClean="0"/>
              <a:t>bulimik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satu</a:t>
            </a:r>
            <a:r>
              <a:rPr lang="en-GB" dirty="0" smtClean="0"/>
              <a:t> </a:t>
            </a:r>
            <a:r>
              <a:rPr lang="en-GB" dirty="0" err="1" smtClean="0"/>
              <a:t>saat</a:t>
            </a:r>
            <a:r>
              <a:rPr lang="en-GB" dirty="0" smtClean="0"/>
              <a:t>, 5% AN </a:t>
            </a:r>
            <a:r>
              <a:rPr lang="en-GB" dirty="0" err="1" smtClean="0"/>
              <a:t>ringan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Epidemiologi</a:t>
            </a:r>
            <a:endParaRPr lang="en-GB" dirty="0"/>
          </a:p>
        </p:txBody>
      </p:sp>
      <p:pic>
        <p:nvPicPr>
          <p:cNvPr id="4" name="Content Placeholder 3" descr="eating-disorder-facts-SC-dept-mental-healt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8939" y="1600200"/>
            <a:ext cx="7406121" cy="452596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Epidemiologi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Gejala</a:t>
            </a:r>
            <a:r>
              <a:rPr lang="en-GB" dirty="0" smtClean="0"/>
              <a:t> yang </a:t>
            </a:r>
            <a:r>
              <a:rPr lang="en-GB" dirty="0" err="1" smtClean="0"/>
              <a:t>sementara</a:t>
            </a:r>
            <a:r>
              <a:rPr lang="en-GB" dirty="0" smtClean="0"/>
              <a:t> </a:t>
            </a:r>
            <a:r>
              <a:rPr lang="en-GB" dirty="0" err="1" smtClean="0"/>
              <a:t>sering</a:t>
            </a:r>
            <a:r>
              <a:rPr lang="en-GB" dirty="0" smtClean="0"/>
              <a:t> </a:t>
            </a:r>
            <a:r>
              <a:rPr lang="en-GB" dirty="0" err="1" smtClean="0"/>
              <a:t>ditemui</a:t>
            </a:r>
            <a:endParaRPr lang="en-GB" dirty="0" smtClean="0"/>
          </a:p>
          <a:p>
            <a:r>
              <a:rPr lang="en-GB" dirty="0" err="1" smtClean="0"/>
              <a:t>Prevalensi</a:t>
            </a:r>
            <a:r>
              <a:rPr lang="en-GB" dirty="0" smtClean="0"/>
              <a:t> </a:t>
            </a:r>
            <a:r>
              <a:rPr lang="en-GB" dirty="0" err="1" smtClean="0"/>
              <a:t>seumur</a:t>
            </a:r>
            <a:r>
              <a:rPr lang="en-GB" dirty="0" smtClean="0"/>
              <a:t> </a:t>
            </a:r>
            <a:r>
              <a:rPr lang="en-GB" dirty="0" err="1" smtClean="0"/>
              <a:t>hidup</a:t>
            </a:r>
            <a:r>
              <a:rPr lang="en-GB" dirty="0" smtClean="0"/>
              <a:t> </a:t>
            </a:r>
            <a:r>
              <a:rPr lang="en-GB" dirty="0" err="1" smtClean="0"/>
              <a:t>kira-kira</a:t>
            </a:r>
            <a:r>
              <a:rPr lang="en-GB" dirty="0" smtClean="0"/>
              <a:t> 3x </a:t>
            </a:r>
            <a:r>
              <a:rPr lang="en-GB" dirty="0" err="1" smtClean="0"/>
              <a:t>prevalensi</a:t>
            </a:r>
            <a:r>
              <a:rPr lang="en-GB" dirty="0" smtClean="0"/>
              <a:t> </a:t>
            </a:r>
            <a:r>
              <a:rPr lang="en-GB" dirty="0" err="1" smtClean="0"/>
              <a:t>sewaktu</a:t>
            </a:r>
            <a:endParaRPr lang="en-GB" dirty="0" smtClean="0"/>
          </a:p>
          <a:p>
            <a:r>
              <a:rPr lang="en-GB" dirty="0" err="1" smtClean="0"/>
              <a:t>Pengenalan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baik</a:t>
            </a:r>
            <a:r>
              <a:rPr lang="en-GB" dirty="0" smtClean="0"/>
              <a:t> </a:t>
            </a:r>
            <a:r>
              <a:rPr lang="en-GB" dirty="0" err="1" smtClean="0"/>
              <a:t>memungkinkan</a:t>
            </a:r>
            <a:r>
              <a:rPr lang="en-GB" dirty="0" smtClean="0"/>
              <a:t> </a:t>
            </a:r>
            <a:r>
              <a:rPr lang="en-GB" dirty="0" err="1" smtClean="0"/>
              <a:t>nilai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terus</a:t>
            </a:r>
            <a:r>
              <a:rPr lang="en-GB" dirty="0" smtClean="0"/>
              <a:t> </a:t>
            </a:r>
            <a:r>
              <a:rPr lang="en-GB" dirty="0" err="1" smtClean="0"/>
              <a:t>bertambah</a:t>
            </a:r>
            <a:endParaRPr lang="en-GB" dirty="0" smtClean="0"/>
          </a:p>
          <a:p>
            <a:r>
              <a:rPr lang="en-GB" dirty="0" err="1" smtClean="0"/>
              <a:t>Faktor</a:t>
            </a:r>
            <a:r>
              <a:rPr lang="en-GB" dirty="0" smtClean="0"/>
              <a:t> </a:t>
            </a:r>
            <a:r>
              <a:rPr lang="en-GB" dirty="0" err="1" smtClean="0"/>
              <a:t>terbesar</a:t>
            </a:r>
            <a:r>
              <a:rPr lang="en-GB" dirty="0" smtClean="0"/>
              <a:t> </a:t>
            </a:r>
            <a:r>
              <a:rPr lang="en-GB" dirty="0" err="1" smtClean="0"/>
              <a:t>adalah</a:t>
            </a:r>
            <a:r>
              <a:rPr lang="en-GB" dirty="0" smtClean="0"/>
              <a:t> </a:t>
            </a:r>
            <a:r>
              <a:rPr lang="en-GB" dirty="0" err="1" smtClean="0"/>
              <a:t>budaya</a:t>
            </a:r>
            <a:r>
              <a:rPr lang="en-GB" dirty="0" smtClean="0"/>
              <a:t> </a:t>
            </a:r>
            <a:r>
              <a:rPr lang="en-GB" dirty="0" err="1" smtClean="0"/>
              <a:t>citra</a:t>
            </a:r>
            <a:r>
              <a:rPr lang="en-GB" dirty="0" smtClean="0"/>
              <a:t> </a:t>
            </a:r>
            <a:r>
              <a:rPr lang="en-GB" dirty="0" err="1" smtClean="0"/>
              <a:t>tubuh</a:t>
            </a:r>
            <a:r>
              <a:rPr lang="en-GB" dirty="0" smtClean="0"/>
              <a:t>, </a:t>
            </a:r>
            <a:r>
              <a:rPr lang="en-GB" dirty="0" err="1" smtClean="0"/>
              <a:t>dimana</a:t>
            </a:r>
            <a:r>
              <a:rPr lang="en-GB" dirty="0" smtClean="0"/>
              <a:t> </a:t>
            </a:r>
            <a:r>
              <a:rPr lang="en-GB" dirty="0" err="1" smtClean="0"/>
              <a:t>tersedia</a:t>
            </a:r>
            <a:r>
              <a:rPr lang="en-GB" dirty="0" smtClean="0"/>
              <a:t> </a:t>
            </a:r>
            <a:r>
              <a:rPr lang="en-GB" dirty="0" err="1" smtClean="0"/>
              <a:t>cukup</a:t>
            </a:r>
            <a:r>
              <a:rPr lang="en-GB" dirty="0" smtClean="0"/>
              <a:t> </a:t>
            </a:r>
            <a:r>
              <a:rPr lang="en-GB" dirty="0" err="1" smtClean="0"/>
              <a:t>makanan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memungkinkan</a:t>
            </a:r>
            <a:r>
              <a:rPr lang="en-GB" dirty="0" smtClean="0"/>
              <a:t> </a:t>
            </a:r>
            <a:r>
              <a:rPr lang="en-GB" dirty="0" err="1" smtClean="0"/>
              <a:t>obesitas</a:t>
            </a:r>
            <a:r>
              <a:rPr lang="en-GB" dirty="0" smtClean="0"/>
              <a:t> </a:t>
            </a:r>
            <a:r>
              <a:rPr lang="en-GB" dirty="0" err="1" smtClean="0"/>
              <a:t>terjadi</a:t>
            </a:r>
            <a:endParaRPr lang="en-GB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Pendahuluan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makan</a:t>
            </a:r>
            <a:r>
              <a:rPr lang="en-GB" dirty="0" smtClean="0"/>
              <a:t>, </a:t>
            </a:r>
            <a:r>
              <a:rPr lang="en-GB" dirty="0" err="1" smtClean="0"/>
              <a:t>pikiran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, </a:t>
            </a:r>
            <a:r>
              <a:rPr lang="en-GB" dirty="0" err="1" smtClean="0"/>
              <a:t>sikap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emosi</a:t>
            </a:r>
            <a:r>
              <a:rPr lang="en-GB" dirty="0" smtClean="0"/>
              <a:t>, </a:t>
            </a:r>
            <a:r>
              <a:rPr lang="en-GB" dirty="0" err="1" smtClean="0"/>
              <a:t>serta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fisiologis</a:t>
            </a:r>
            <a:r>
              <a:rPr lang="en-GB" dirty="0" smtClean="0"/>
              <a:t> yang </a:t>
            </a:r>
            <a:r>
              <a:rPr lang="en-GB" dirty="0" err="1" smtClean="0"/>
              <a:t>diakibatkannya</a:t>
            </a:r>
            <a:endParaRPr lang="en-GB" dirty="0" smtClean="0"/>
          </a:p>
          <a:p>
            <a:r>
              <a:rPr lang="en-GB" dirty="0" smtClean="0"/>
              <a:t>Anorexia nervosa (AN) </a:t>
            </a:r>
            <a:r>
              <a:rPr lang="en-GB" dirty="0" err="1" smtClean="0"/>
              <a:t>dan</a:t>
            </a:r>
            <a:r>
              <a:rPr lang="en-GB" dirty="0" smtClean="0"/>
              <a:t> bulimia nervosa (BN), </a:t>
            </a:r>
            <a:r>
              <a:rPr lang="en-GB" i="1" dirty="0" smtClean="0"/>
              <a:t>binge-eating disorder </a:t>
            </a:r>
            <a:r>
              <a:rPr lang="en-GB" dirty="0" smtClean="0"/>
              <a:t>(BED)</a:t>
            </a:r>
            <a:endParaRPr lang="en-GB" i="1" dirty="0" smtClean="0"/>
          </a:p>
          <a:p>
            <a:r>
              <a:rPr lang="en-GB" dirty="0" err="1" smtClean="0"/>
              <a:t>Mewakili</a:t>
            </a:r>
            <a:r>
              <a:rPr lang="en-GB" dirty="0" smtClean="0"/>
              <a:t> </a:t>
            </a:r>
            <a:r>
              <a:rPr lang="en-GB" dirty="0" err="1" smtClean="0"/>
              <a:t>strategi</a:t>
            </a:r>
            <a:r>
              <a:rPr lang="en-GB" dirty="0" smtClean="0"/>
              <a:t> </a:t>
            </a:r>
            <a:r>
              <a:rPr lang="en-GB" dirty="0" err="1" smtClean="0"/>
              <a:t>koping</a:t>
            </a:r>
            <a:r>
              <a:rPr lang="en-GB" dirty="0" smtClean="0"/>
              <a:t> </a:t>
            </a:r>
            <a:r>
              <a:rPr lang="en-GB" dirty="0" err="1" smtClean="0"/>
              <a:t>emosional</a:t>
            </a:r>
            <a:r>
              <a:rPr lang="en-GB" dirty="0" smtClean="0"/>
              <a:t>, </a:t>
            </a:r>
            <a:r>
              <a:rPr lang="en-GB" dirty="0" err="1" smtClean="0"/>
              <a:t>kognitif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yang </a:t>
            </a:r>
            <a:r>
              <a:rPr lang="en-GB" dirty="0" err="1" smtClean="0"/>
              <a:t>disfungsional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kerentanan</a:t>
            </a:r>
            <a:r>
              <a:rPr lang="en-GB" dirty="0" smtClean="0"/>
              <a:t> </a:t>
            </a:r>
            <a:r>
              <a:rPr lang="en-GB" dirty="0" err="1" smtClean="0"/>
              <a:t>fisiologis</a:t>
            </a: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Epidemiologi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Stigma AN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kelas</a:t>
            </a:r>
            <a:r>
              <a:rPr lang="en-GB" dirty="0" smtClean="0"/>
              <a:t> </a:t>
            </a:r>
            <a:r>
              <a:rPr lang="en-GB" dirty="0" err="1" smtClean="0"/>
              <a:t>sosioekonomi</a:t>
            </a:r>
            <a:r>
              <a:rPr lang="en-GB" dirty="0" smtClean="0"/>
              <a:t> </a:t>
            </a:r>
            <a:r>
              <a:rPr lang="en-GB" dirty="0" err="1" smtClean="0"/>
              <a:t>tinggi</a:t>
            </a:r>
            <a:endParaRPr lang="en-GB" dirty="0" smtClean="0"/>
          </a:p>
          <a:p>
            <a:r>
              <a:rPr lang="en-GB" dirty="0" err="1" smtClean="0"/>
              <a:t>Rasio</a:t>
            </a:r>
            <a:r>
              <a:rPr lang="en-GB" dirty="0" smtClean="0"/>
              <a:t> 3 banding 1 </a:t>
            </a:r>
            <a:r>
              <a:rPr lang="en-GB" dirty="0" err="1" smtClean="0"/>
              <a:t>untuk</a:t>
            </a:r>
            <a:r>
              <a:rPr lang="en-GB" dirty="0" smtClean="0"/>
              <a:t> AN </a:t>
            </a:r>
            <a:r>
              <a:rPr lang="en-GB" dirty="0" err="1" smtClean="0"/>
              <a:t>dan</a:t>
            </a:r>
            <a:r>
              <a:rPr lang="en-GB" dirty="0" smtClean="0"/>
              <a:t> BN</a:t>
            </a:r>
          </a:p>
          <a:p>
            <a:r>
              <a:rPr lang="en-GB" dirty="0" err="1" smtClean="0"/>
              <a:t>Pandangan</a:t>
            </a:r>
            <a:r>
              <a:rPr lang="en-GB" dirty="0" smtClean="0"/>
              <a:t> gay: </a:t>
            </a:r>
            <a:r>
              <a:rPr lang="en-GB" dirty="0" err="1" smtClean="0"/>
              <a:t>langsing</a:t>
            </a:r>
            <a:r>
              <a:rPr lang="en-GB" dirty="0" smtClean="0"/>
              <a:t> </a:t>
            </a:r>
            <a:r>
              <a:rPr lang="en-GB" dirty="0" err="1" smtClean="0"/>
              <a:t>berotot</a:t>
            </a:r>
            <a:endParaRPr lang="en-GB" dirty="0" smtClean="0"/>
          </a:p>
          <a:p>
            <a:r>
              <a:rPr lang="en-GB" dirty="0" smtClean="0"/>
              <a:t>BED </a:t>
            </a:r>
            <a:r>
              <a:rPr lang="en-GB" dirty="0" err="1" smtClean="0"/>
              <a:t>ditemui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25% </a:t>
            </a:r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obesitas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50-75%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obesitas</a:t>
            </a:r>
            <a:r>
              <a:rPr lang="en-GB" dirty="0" smtClean="0"/>
              <a:t> </a:t>
            </a:r>
            <a:r>
              <a:rPr lang="en-GB" dirty="0" err="1" smtClean="0"/>
              <a:t>tingkat</a:t>
            </a:r>
            <a:r>
              <a:rPr lang="en-GB" dirty="0" smtClean="0"/>
              <a:t> III</a:t>
            </a:r>
          </a:p>
          <a:p>
            <a:r>
              <a:rPr lang="en-GB" dirty="0" err="1" smtClean="0"/>
              <a:t>Usia</a:t>
            </a:r>
            <a:r>
              <a:rPr lang="en-GB" dirty="0" smtClean="0"/>
              <a:t> </a:t>
            </a:r>
            <a:r>
              <a:rPr lang="en-GB" dirty="0" err="1" smtClean="0"/>
              <a:t>puncak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remaja</a:t>
            </a:r>
            <a:r>
              <a:rPr lang="en-GB" dirty="0" smtClean="0"/>
              <a:t> </a:t>
            </a:r>
            <a:r>
              <a:rPr lang="en-GB" dirty="0" err="1" smtClean="0"/>
              <a:t>awal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akhir</a:t>
            </a:r>
            <a:r>
              <a:rPr lang="en-GB" dirty="0" smtClean="0"/>
              <a:t>; </a:t>
            </a:r>
            <a:r>
              <a:rPr lang="en-GB" dirty="0" err="1" smtClean="0"/>
              <a:t>lainnya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Munch by proxy, </a:t>
            </a:r>
            <a:r>
              <a:rPr lang="en-GB" dirty="0" err="1" smtClean="0"/>
              <a:t>ekspresi</a:t>
            </a:r>
            <a:r>
              <a:rPr lang="en-GB" dirty="0" smtClean="0"/>
              <a:t> </a:t>
            </a:r>
            <a:r>
              <a:rPr lang="en-GB" dirty="0" err="1" smtClean="0"/>
              <a:t>marah</a:t>
            </a:r>
            <a:r>
              <a:rPr lang="en-GB" dirty="0" smtClean="0"/>
              <a:t>,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makan</a:t>
            </a:r>
            <a:r>
              <a:rPr lang="en-GB" dirty="0" smtClean="0"/>
              <a:t> </a:t>
            </a:r>
            <a:r>
              <a:rPr lang="en-GB" dirty="0" err="1" smtClean="0"/>
              <a:t>imitatif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Epidemiologi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Jarang</a:t>
            </a:r>
            <a:r>
              <a:rPr lang="en-GB" dirty="0" smtClean="0"/>
              <a:t> </a:t>
            </a:r>
            <a:r>
              <a:rPr lang="en-GB" dirty="0" err="1" smtClean="0"/>
              <a:t>dipandang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jiwa</a:t>
            </a:r>
            <a:r>
              <a:rPr lang="en-GB" dirty="0" smtClean="0"/>
              <a:t> </a:t>
            </a:r>
            <a:r>
              <a:rPr lang="en-GB" dirty="0" err="1" smtClean="0"/>
              <a:t>tunggal</a:t>
            </a:r>
            <a:r>
              <a:rPr lang="en-GB" dirty="0" smtClean="0"/>
              <a:t>;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sering</a:t>
            </a:r>
            <a:r>
              <a:rPr lang="en-GB" dirty="0" smtClean="0"/>
              <a:t> </a:t>
            </a:r>
            <a:r>
              <a:rPr lang="en-GB" dirty="0" err="1" smtClean="0"/>
              <a:t>komorbid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2-4 diagnosis lain, </a:t>
            </a:r>
            <a:r>
              <a:rPr lang="en-GB" dirty="0" err="1" smtClean="0"/>
              <a:t>terutama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suasana</a:t>
            </a:r>
            <a:r>
              <a:rPr lang="en-GB" dirty="0" smtClean="0"/>
              <a:t> </a:t>
            </a:r>
            <a:r>
              <a:rPr lang="en-GB" dirty="0" err="1" smtClean="0"/>
              <a:t>perasaan</a:t>
            </a:r>
            <a:r>
              <a:rPr lang="en-GB" dirty="0" smtClean="0"/>
              <a:t>, </a:t>
            </a:r>
            <a:r>
              <a:rPr lang="en-GB" dirty="0" err="1" smtClean="0"/>
              <a:t>cemas</a:t>
            </a:r>
            <a:r>
              <a:rPr lang="en-GB" dirty="0" smtClean="0"/>
              <a:t>, </a:t>
            </a:r>
            <a:r>
              <a:rPr lang="en-GB" dirty="0" err="1" smtClean="0"/>
              <a:t>obsesif-kompulsif</a:t>
            </a:r>
            <a:r>
              <a:rPr lang="en-GB" dirty="0" smtClean="0"/>
              <a:t>, </a:t>
            </a:r>
            <a:r>
              <a:rPr lang="en-GB" i="1" dirty="0" smtClean="0"/>
              <a:t>body </a:t>
            </a:r>
            <a:r>
              <a:rPr lang="en-GB" i="1" dirty="0" err="1" smtClean="0"/>
              <a:t>dysmorphic</a:t>
            </a:r>
            <a:r>
              <a:rPr lang="en-GB" dirty="0" smtClean="0"/>
              <a:t>, </a:t>
            </a:r>
            <a:r>
              <a:rPr lang="en-GB" dirty="0" err="1" smtClean="0"/>
              <a:t>penggunaan</a:t>
            </a:r>
            <a:r>
              <a:rPr lang="en-GB" dirty="0" smtClean="0"/>
              <a:t> </a:t>
            </a:r>
            <a:r>
              <a:rPr lang="en-GB" dirty="0" err="1" smtClean="0"/>
              <a:t>zat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kepribadian</a:t>
            </a:r>
            <a:endParaRPr lang="en-GB" dirty="0" smtClean="0"/>
          </a:p>
          <a:p>
            <a:r>
              <a:rPr lang="en-GB" dirty="0" smtClean="0"/>
              <a:t>AN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i="1" dirty="0" smtClean="0"/>
              <a:t>cluster C</a:t>
            </a:r>
            <a:r>
              <a:rPr lang="en-GB" dirty="0" smtClean="0"/>
              <a:t>, BN </a:t>
            </a:r>
            <a:r>
              <a:rPr lang="en-GB" i="1" dirty="0" smtClean="0"/>
              <a:t>cluster B</a:t>
            </a:r>
            <a:endParaRPr lang="en-GB" dirty="0" smtClean="0"/>
          </a:p>
          <a:p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kepribadian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mungkin</a:t>
            </a:r>
            <a:r>
              <a:rPr lang="en-GB" dirty="0" smtClean="0"/>
              <a:t> </a:t>
            </a:r>
            <a:r>
              <a:rPr lang="en-GB" dirty="0" err="1" smtClean="0"/>
              <a:t>ditemui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makan</a:t>
            </a:r>
            <a:endParaRPr lang="en-GB" dirty="0" smtClean="0"/>
          </a:p>
          <a:p>
            <a:r>
              <a:rPr lang="en-GB" dirty="0" err="1" smtClean="0"/>
              <a:t>Gangguan</a:t>
            </a:r>
            <a:r>
              <a:rPr lang="en-GB" dirty="0" smtClean="0"/>
              <a:t> mood </a:t>
            </a:r>
            <a:r>
              <a:rPr lang="en-GB" dirty="0" err="1" smtClean="0"/>
              <a:t>dan</a:t>
            </a:r>
            <a:r>
              <a:rPr lang="en-GB" dirty="0" smtClean="0"/>
              <a:t> BN, </a:t>
            </a:r>
            <a:r>
              <a:rPr lang="en-GB" dirty="0" err="1" smtClean="0"/>
              <a:t>saling</a:t>
            </a:r>
            <a:r>
              <a:rPr lang="en-GB" dirty="0" smtClean="0"/>
              <a:t> </a:t>
            </a:r>
            <a:r>
              <a:rPr lang="en-GB" dirty="0" err="1" smtClean="0"/>
              <a:t>mengawali</a:t>
            </a: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Etiologi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Prinsipnya</a:t>
            </a:r>
            <a:r>
              <a:rPr lang="en-GB" dirty="0" smtClean="0"/>
              <a:t>, </a:t>
            </a:r>
            <a:r>
              <a:rPr lang="en-GB" dirty="0" err="1" smtClean="0"/>
              <a:t>berupa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makan</a:t>
            </a:r>
            <a:r>
              <a:rPr lang="en-GB" dirty="0" smtClean="0"/>
              <a:t>;</a:t>
            </a:r>
            <a:br>
              <a:rPr lang="en-GB" dirty="0" smtClean="0"/>
            </a:br>
            <a:r>
              <a:rPr lang="en-GB" dirty="0" err="1" smtClean="0"/>
              <a:t>Pola</a:t>
            </a:r>
            <a:r>
              <a:rPr lang="en-GB" dirty="0" smtClean="0"/>
              <a:t> yang </a:t>
            </a:r>
            <a:r>
              <a:rPr lang="en-GB" dirty="0" err="1" smtClean="0"/>
              <a:t>mirip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akibat</a:t>
            </a:r>
            <a:r>
              <a:rPr lang="en-GB" dirty="0" smtClean="0"/>
              <a:t> </a:t>
            </a:r>
            <a:r>
              <a:rPr lang="en-GB" dirty="0" err="1" smtClean="0"/>
              <a:t>zat</a:t>
            </a:r>
            <a:r>
              <a:rPr lang="en-GB" dirty="0" smtClean="0"/>
              <a:t>;</a:t>
            </a:r>
            <a:br>
              <a:rPr lang="en-GB" dirty="0" smtClean="0"/>
            </a:b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struktural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tampak</a:t>
            </a:r>
            <a:r>
              <a:rPr lang="en-GB" dirty="0" smtClean="0"/>
              <a:t> </a:t>
            </a:r>
            <a:r>
              <a:rPr lang="en-GB" dirty="0" err="1" smtClean="0"/>
              <a:t>mengawali</a:t>
            </a:r>
            <a:endParaRPr lang="en-GB" dirty="0" smtClean="0"/>
          </a:p>
          <a:p>
            <a:r>
              <a:rPr lang="en-GB" dirty="0" err="1" smtClean="0"/>
              <a:t>Pandangan</a:t>
            </a:r>
            <a:r>
              <a:rPr lang="en-GB" dirty="0" smtClean="0"/>
              <a:t> </a:t>
            </a:r>
            <a:r>
              <a:rPr lang="en-GB" dirty="0" err="1" smtClean="0"/>
              <a:t>saat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r>
              <a:rPr lang="en-GB" dirty="0" smtClean="0"/>
              <a:t>: </a:t>
            </a:r>
            <a:r>
              <a:rPr lang="en-GB" dirty="0" err="1" smtClean="0"/>
              <a:t>diawali</a:t>
            </a:r>
            <a:r>
              <a:rPr lang="en-GB" dirty="0" smtClean="0"/>
              <a:t> </a:t>
            </a:r>
            <a:r>
              <a:rPr lang="en-GB" dirty="0" err="1" smtClean="0"/>
              <a:t>kerentanan</a:t>
            </a:r>
            <a:r>
              <a:rPr lang="en-GB" dirty="0" smtClean="0"/>
              <a:t>, </a:t>
            </a:r>
            <a:r>
              <a:rPr lang="en-GB" dirty="0" err="1" smtClean="0"/>
              <a:t>merespon</a:t>
            </a:r>
            <a:r>
              <a:rPr lang="en-GB" dirty="0" smtClean="0"/>
              <a:t> </a:t>
            </a:r>
            <a:r>
              <a:rPr lang="en-GB" dirty="0" err="1" smtClean="0"/>
              <a:t>kejadian</a:t>
            </a:r>
            <a:r>
              <a:rPr lang="en-GB" dirty="0"/>
              <a:t> </a:t>
            </a:r>
            <a:r>
              <a:rPr lang="en-GB" dirty="0" err="1" smtClean="0"/>
              <a:t>pencetus</a:t>
            </a:r>
            <a:r>
              <a:rPr lang="en-GB" dirty="0" smtClean="0"/>
              <a:t>, </a:t>
            </a:r>
            <a:r>
              <a:rPr lang="en-GB" dirty="0" err="1" smtClean="0"/>
              <a:t>dipelihara</a:t>
            </a:r>
            <a:r>
              <a:rPr lang="en-GB" dirty="0" smtClean="0"/>
              <a:t> </a:t>
            </a:r>
            <a:r>
              <a:rPr lang="en-GB" dirty="0" err="1" smtClean="0"/>
              <a:t>penguat</a:t>
            </a:r>
            <a:r>
              <a:rPr lang="en-GB" dirty="0" smtClean="0"/>
              <a:t> </a:t>
            </a:r>
            <a:r>
              <a:rPr lang="en-GB" dirty="0" err="1" smtClean="0"/>
              <a:t>sosial</a:t>
            </a:r>
            <a:r>
              <a:rPr lang="en-GB" dirty="0" smtClean="0"/>
              <a:t>, </a:t>
            </a:r>
            <a:r>
              <a:rPr lang="en-GB" dirty="0" err="1" smtClean="0"/>
              <a:t>psikologis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biomedis</a:t>
            </a:r>
            <a:endParaRPr lang="en-GB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Etiologi</a:t>
            </a:r>
            <a:endParaRPr lang="en-GB" dirty="0"/>
          </a:p>
        </p:txBody>
      </p:sp>
      <p:pic>
        <p:nvPicPr>
          <p:cNvPr id="46082" name="Picture 2" descr="http://www.bced.gov.bc.ca/specialed/edi/images/circle_of_abuse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65518" y="1219201"/>
            <a:ext cx="6612964" cy="5287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Kerentanan</a:t>
            </a:r>
            <a:r>
              <a:rPr lang="en-GB" dirty="0" smtClean="0"/>
              <a:t>: </a:t>
            </a:r>
            <a:r>
              <a:rPr lang="en-GB" dirty="0" err="1" smtClean="0"/>
              <a:t>Faktor</a:t>
            </a:r>
            <a:r>
              <a:rPr lang="en-GB" dirty="0" smtClean="0"/>
              <a:t> </a:t>
            </a:r>
            <a:r>
              <a:rPr lang="en-GB" dirty="0" err="1" smtClean="0"/>
              <a:t>Predisposisi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Biologis</a:t>
            </a:r>
            <a:r>
              <a:rPr lang="en-GB" dirty="0" smtClean="0"/>
              <a:t>: </a:t>
            </a:r>
            <a:r>
              <a:rPr lang="en-GB" dirty="0" err="1" smtClean="0"/>
              <a:t>genetik</a:t>
            </a:r>
            <a:r>
              <a:rPr lang="en-GB" dirty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studi</a:t>
            </a:r>
            <a:r>
              <a:rPr lang="en-GB" dirty="0" smtClean="0"/>
              <a:t> </a:t>
            </a:r>
            <a:r>
              <a:rPr lang="en-GB" dirty="0" err="1" smtClean="0"/>
              <a:t>kembaran</a:t>
            </a:r>
            <a:r>
              <a:rPr lang="en-GB" dirty="0" smtClean="0"/>
              <a:t>), </a:t>
            </a:r>
            <a:r>
              <a:rPr lang="en-GB" dirty="0" err="1" smtClean="0"/>
              <a:t>diperkirakan</a:t>
            </a:r>
            <a:r>
              <a:rPr lang="en-GB" dirty="0" smtClean="0"/>
              <a:t> </a:t>
            </a:r>
            <a:r>
              <a:rPr lang="en-GB" dirty="0" err="1" smtClean="0"/>
              <a:t>melalui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manifestasi</a:t>
            </a:r>
            <a:r>
              <a:rPr lang="en-GB" dirty="0" smtClean="0"/>
              <a:t> lain; serotonin, </a:t>
            </a:r>
            <a:r>
              <a:rPr lang="en-GB" dirty="0" err="1" smtClean="0"/>
              <a:t>mungkin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kerentanan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kondisi</a:t>
            </a:r>
            <a:r>
              <a:rPr lang="en-GB" dirty="0" smtClean="0"/>
              <a:t> </a:t>
            </a:r>
            <a:r>
              <a:rPr lang="en-GB" dirty="0" err="1" smtClean="0"/>
              <a:t>stres</a:t>
            </a:r>
            <a:r>
              <a:rPr lang="en-GB" dirty="0" smtClean="0"/>
              <a:t>; </a:t>
            </a:r>
            <a:r>
              <a:rPr lang="en-GB" dirty="0" err="1" smtClean="0"/>
              <a:t>terkini</a:t>
            </a:r>
            <a:r>
              <a:rPr lang="en-GB" dirty="0" smtClean="0"/>
              <a:t>, </a:t>
            </a:r>
            <a:r>
              <a:rPr lang="en-GB" dirty="0" err="1" smtClean="0"/>
              <a:t>kondisi</a:t>
            </a:r>
            <a:r>
              <a:rPr lang="en-GB" dirty="0" smtClean="0"/>
              <a:t> hormonal </a:t>
            </a:r>
            <a:r>
              <a:rPr lang="en-GB" dirty="0" err="1" smtClean="0"/>
              <a:t>intrauterin</a:t>
            </a:r>
            <a:endParaRPr lang="en-GB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Kerentanan</a:t>
            </a:r>
            <a:r>
              <a:rPr lang="en-GB" dirty="0" smtClean="0"/>
              <a:t>: </a:t>
            </a:r>
            <a:r>
              <a:rPr lang="en-GB" dirty="0" err="1" smtClean="0"/>
              <a:t>Faktor</a:t>
            </a:r>
            <a:r>
              <a:rPr lang="en-GB" dirty="0" smtClean="0"/>
              <a:t> </a:t>
            </a:r>
            <a:r>
              <a:rPr lang="en-GB" dirty="0" err="1" smtClean="0"/>
              <a:t>Predisposisi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Temperamen</a:t>
            </a:r>
            <a:r>
              <a:rPr lang="en-GB" dirty="0" smtClean="0"/>
              <a:t>, </a:t>
            </a:r>
            <a:r>
              <a:rPr lang="en-GB" dirty="0" err="1" smtClean="0"/>
              <a:t>psikologis</a:t>
            </a:r>
            <a:r>
              <a:rPr lang="en-GB" dirty="0" smtClean="0"/>
              <a:t>, </a:t>
            </a:r>
            <a:r>
              <a:rPr lang="en-GB" dirty="0" err="1" smtClean="0"/>
              <a:t>sosial</a:t>
            </a:r>
            <a:r>
              <a:rPr lang="en-GB" dirty="0" smtClean="0"/>
              <a:t>: </a:t>
            </a:r>
            <a:r>
              <a:rPr lang="en-GB" dirty="0" err="1" smtClean="0"/>
              <a:t>transmisi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r>
              <a:rPr lang="en-GB" dirty="0" smtClean="0"/>
              <a:t>, </a:t>
            </a:r>
            <a:r>
              <a:rPr lang="en-GB" dirty="0" err="1" smtClean="0"/>
              <a:t>termasuk</a:t>
            </a:r>
            <a:r>
              <a:rPr lang="en-GB" dirty="0" smtClean="0"/>
              <a:t> diagnosis lain; </a:t>
            </a:r>
            <a:r>
              <a:rPr lang="en-GB" dirty="0" err="1" smtClean="0"/>
              <a:t>endofenotip</a:t>
            </a:r>
            <a:r>
              <a:rPr lang="en-GB" dirty="0" smtClean="0"/>
              <a:t> </a:t>
            </a:r>
            <a:r>
              <a:rPr lang="en-GB" dirty="0" err="1" smtClean="0"/>
              <a:t>perhatian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detail &gt; gestalt, </a:t>
            </a:r>
            <a:r>
              <a:rPr lang="en-GB" dirty="0" err="1" smtClean="0"/>
              <a:t>kesulitan</a:t>
            </a:r>
            <a:r>
              <a:rPr lang="en-GB" dirty="0" smtClean="0"/>
              <a:t> </a:t>
            </a:r>
            <a:r>
              <a:rPr lang="en-GB" dirty="0" err="1" smtClean="0"/>
              <a:t>mengalihkan</a:t>
            </a:r>
            <a:r>
              <a:rPr lang="en-GB" dirty="0" smtClean="0"/>
              <a:t> </a:t>
            </a:r>
            <a:r>
              <a:rPr lang="en-GB" dirty="0" err="1" smtClean="0"/>
              <a:t>perangkat</a:t>
            </a:r>
            <a:r>
              <a:rPr lang="en-GB" dirty="0" smtClean="0"/>
              <a:t> mental;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mekanisme</a:t>
            </a:r>
            <a:r>
              <a:rPr lang="en-GB" dirty="0" smtClean="0"/>
              <a:t> </a:t>
            </a:r>
            <a:r>
              <a:rPr lang="en-GB" dirty="0" err="1" smtClean="0"/>
              <a:t>hedonis</a:t>
            </a:r>
            <a:r>
              <a:rPr lang="en-GB" dirty="0" smtClean="0"/>
              <a:t>; diagnosis </a:t>
            </a:r>
            <a:r>
              <a:rPr lang="en-GB" dirty="0" err="1" smtClean="0"/>
              <a:t>gangguan</a:t>
            </a:r>
            <a:r>
              <a:rPr lang="en-GB" dirty="0" smtClean="0"/>
              <a:t> mood, </a:t>
            </a:r>
            <a:r>
              <a:rPr lang="en-GB" dirty="0" err="1" smtClean="0"/>
              <a:t>cemas</a:t>
            </a:r>
            <a:r>
              <a:rPr lang="en-GB" dirty="0" smtClean="0"/>
              <a:t>, OCD, </a:t>
            </a:r>
            <a:r>
              <a:rPr lang="en-GB" dirty="0" err="1" smtClean="0"/>
              <a:t>anankastik</a:t>
            </a:r>
            <a:r>
              <a:rPr lang="en-GB" dirty="0" smtClean="0"/>
              <a:t> </a:t>
            </a:r>
            <a:r>
              <a:rPr lang="en-GB" dirty="0" err="1" smtClean="0"/>
              <a:t>sejak</a:t>
            </a:r>
            <a:r>
              <a:rPr lang="en-GB" dirty="0" smtClean="0"/>
              <a:t> </a:t>
            </a:r>
            <a:r>
              <a:rPr lang="en-GB" dirty="0" err="1" smtClean="0"/>
              <a:t>kanak</a:t>
            </a:r>
            <a:r>
              <a:rPr lang="en-GB" dirty="0" smtClean="0"/>
              <a:t>; </a:t>
            </a:r>
            <a:r>
              <a:rPr lang="en-GB" dirty="0" err="1" smtClean="0"/>
              <a:t>partisipasi</a:t>
            </a:r>
            <a:r>
              <a:rPr lang="en-GB" dirty="0" smtClean="0"/>
              <a:t> </a:t>
            </a:r>
            <a:r>
              <a:rPr lang="en-GB" dirty="0" err="1" smtClean="0"/>
              <a:t>aktivitas</a:t>
            </a:r>
            <a:r>
              <a:rPr lang="en-GB" dirty="0" smtClean="0"/>
              <a:t> </a:t>
            </a:r>
            <a:r>
              <a:rPr lang="en-GB" dirty="0" err="1" smtClean="0"/>
              <a:t>sosial</a:t>
            </a:r>
            <a:r>
              <a:rPr lang="en-GB" dirty="0" smtClean="0"/>
              <a:t>; trauma </a:t>
            </a:r>
            <a:r>
              <a:rPr lang="en-GB" dirty="0" err="1" smtClean="0"/>
              <a:t>masa</a:t>
            </a:r>
            <a:r>
              <a:rPr lang="en-GB" dirty="0" smtClean="0"/>
              <a:t> </a:t>
            </a:r>
            <a:r>
              <a:rPr lang="en-GB" dirty="0" err="1" smtClean="0"/>
              <a:t>kanak</a:t>
            </a:r>
            <a:r>
              <a:rPr lang="en-GB" dirty="0" smtClean="0"/>
              <a:t> (diagnosis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spesifik</a:t>
            </a:r>
            <a:r>
              <a:rPr lang="en-GB" dirty="0" smtClean="0"/>
              <a:t>); media; </a:t>
            </a:r>
            <a:r>
              <a:rPr lang="en-GB" dirty="0" err="1" smtClean="0"/>
              <a:t>orientasi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; </a:t>
            </a:r>
            <a:r>
              <a:rPr lang="en-GB" i="1" dirty="0" err="1" smtClean="0"/>
              <a:t>microcultures</a:t>
            </a:r>
            <a:endParaRPr lang="en-GB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Faktor</a:t>
            </a:r>
            <a:r>
              <a:rPr lang="en-GB" dirty="0" smtClean="0"/>
              <a:t> </a:t>
            </a:r>
            <a:r>
              <a:rPr lang="en-GB" dirty="0" err="1" smtClean="0"/>
              <a:t>Predisposisi</a:t>
            </a:r>
            <a:endParaRPr lang="en-GB" dirty="0"/>
          </a:p>
        </p:txBody>
      </p:sp>
      <p:pic>
        <p:nvPicPr>
          <p:cNvPr id="48130" name="Picture 2" descr="http://25.media.tumblr.com/b2cf63da0e34d719d9cb343d21066bb1/tumblr_mkxim0jgay1s8h5bjo1_500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19200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Faktor</a:t>
            </a:r>
            <a:r>
              <a:rPr lang="en-GB" dirty="0" smtClean="0"/>
              <a:t> </a:t>
            </a:r>
            <a:r>
              <a:rPr lang="en-GB" dirty="0" err="1" smtClean="0"/>
              <a:t>Pencetus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Bila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faktor</a:t>
            </a:r>
            <a:r>
              <a:rPr lang="en-GB" dirty="0" smtClean="0"/>
              <a:t> </a:t>
            </a:r>
            <a:r>
              <a:rPr lang="en-GB" dirty="0" err="1" smtClean="0"/>
              <a:t>predisposisi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ketika</a:t>
            </a:r>
            <a:r>
              <a:rPr lang="en-GB" dirty="0" smtClean="0"/>
              <a:t> </a:t>
            </a:r>
            <a:r>
              <a:rPr lang="en-GB" dirty="0" err="1" smtClean="0"/>
              <a:t>berhadapan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kejadian</a:t>
            </a:r>
            <a:r>
              <a:rPr lang="en-GB" dirty="0" smtClean="0"/>
              <a:t> (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harus</a:t>
            </a:r>
            <a:r>
              <a:rPr lang="en-GB" dirty="0" smtClean="0"/>
              <a:t> </a:t>
            </a:r>
            <a:r>
              <a:rPr lang="en-GB" dirty="0" err="1" smtClean="0"/>
              <a:t>stresor</a:t>
            </a:r>
            <a:r>
              <a:rPr lang="en-GB" dirty="0" smtClean="0"/>
              <a:t> </a:t>
            </a:r>
            <a:r>
              <a:rPr lang="en-GB" dirty="0" err="1" smtClean="0"/>
              <a:t>psikologis</a:t>
            </a:r>
            <a:r>
              <a:rPr lang="en-GB" dirty="0" smtClean="0"/>
              <a:t>) </a:t>
            </a:r>
            <a:r>
              <a:rPr lang="en-GB" dirty="0" err="1" smtClean="0"/>
              <a:t>direaksi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(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membutuhkan</a:t>
            </a:r>
            <a:r>
              <a:rPr lang="en-GB" dirty="0" smtClean="0"/>
              <a:t>) </a:t>
            </a:r>
            <a:r>
              <a:rPr lang="en-GB" dirty="0" err="1" smtClean="0"/>
              <a:t>pola</a:t>
            </a:r>
            <a:r>
              <a:rPr lang="en-GB" dirty="0" smtClean="0"/>
              <a:t>/program diet</a:t>
            </a:r>
          </a:p>
          <a:p>
            <a:r>
              <a:rPr lang="en-GB" dirty="0" err="1" smtClean="0"/>
              <a:t>Kombinasi</a:t>
            </a:r>
            <a:r>
              <a:rPr lang="en-GB" dirty="0" smtClean="0"/>
              <a:t> </a:t>
            </a:r>
            <a:r>
              <a:rPr lang="en-GB" dirty="0" err="1" smtClean="0"/>
              <a:t>berisiko</a:t>
            </a:r>
            <a:r>
              <a:rPr lang="en-GB" dirty="0" smtClean="0"/>
              <a:t>: </a:t>
            </a:r>
            <a:r>
              <a:rPr lang="en-GB" dirty="0" err="1" smtClean="0"/>
              <a:t>olahraga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diet </a:t>
            </a:r>
            <a:r>
              <a:rPr lang="en-GB" dirty="0" err="1" smtClean="0"/>
              <a:t>berlebih</a:t>
            </a:r>
            <a:endParaRPr lang="en-GB" dirty="0" smtClean="0"/>
          </a:p>
          <a:p>
            <a:r>
              <a:rPr lang="en-GB" dirty="0" err="1" smtClean="0"/>
              <a:t>Kejadian</a:t>
            </a:r>
            <a:r>
              <a:rPr lang="en-GB" dirty="0" smtClean="0"/>
              <a:t> </a:t>
            </a:r>
            <a:r>
              <a:rPr lang="en-GB" dirty="0" err="1" smtClean="0"/>
              <a:t>masa</a:t>
            </a:r>
            <a:r>
              <a:rPr lang="en-GB" dirty="0" smtClean="0"/>
              <a:t> </a:t>
            </a:r>
            <a:r>
              <a:rPr lang="en-GB" dirty="0" err="1" smtClean="0"/>
              <a:t>pubertas</a:t>
            </a:r>
            <a:r>
              <a:rPr lang="en-GB" dirty="0" smtClean="0"/>
              <a:t> (</a:t>
            </a:r>
            <a:r>
              <a:rPr lang="en-GB" dirty="0" err="1" smtClean="0"/>
              <a:t>terutama</a:t>
            </a:r>
            <a:r>
              <a:rPr lang="en-GB" dirty="0" smtClean="0"/>
              <a:t> </a:t>
            </a:r>
            <a:r>
              <a:rPr lang="en-GB" dirty="0" err="1" smtClean="0"/>
              <a:t>bila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awal</a:t>
            </a:r>
            <a:r>
              <a:rPr lang="en-GB" dirty="0" smtClean="0"/>
              <a:t>); </a:t>
            </a:r>
            <a:r>
              <a:rPr lang="en-GB" dirty="0" err="1" smtClean="0"/>
              <a:t>kritik</a:t>
            </a:r>
            <a:r>
              <a:rPr lang="en-GB" dirty="0" smtClean="0"/>
              <a:t> </a:t>
            </a:r>
            <a:r>
              <a:rPr lang="en-GB" dirty="0" err="1" smtClean="0"/>
              <a:t>atas</a:t>
            </a:r>
            <a:r>
              <a:rPr lang="en-GB" dirty="0" smtClean="0"/>
              <a:t> </a:t>
            </a:r>
            <a:r>
              <a:rPr lang="en-GB" dirty="0" err="1" smtClean="0"/>
              <a:t>berat</a:t>
            </a:r>
            <a:r>
              <a:rPr lang="en-GB" dirty="0" smtClean="0"/>
              <a:t> </a:t>
            </a:r>
            <a:r>
              <a:rPr lang="en-GB" dirty="0" err="1" smtClean="0"/>
              <a:t>badan</a:t>
            </a:r>
            <a:r>
              <a:rPr lang="en-GB" dirty="0" smtClean="0"/>
              <a:t>; </a:t>
            </a:r>
            <a:r>
              <a:rPr lang="en-GB" dirty="0" err="1" smtClean="0"/>
              <a:t>pindah</a:t>
            </a:r>
            <a:r>
              <a:rPr lang="en-GB" dirty="0" smtClean="0"/>
              <a:t> </a:t>
            </a:r>
            <a:r>
              <a:rPr lang="en-GB" dirty="0" err="1" smtClean="0"/>
              <a:t>lokasi</a:t>
            </a:r>
            <a:r>
              <a:rPr lang="en-GB" dirty="0" smtClean="0"/>
              <a:t>; </a:t>
            </a:r>
            <a:r>
              <a:rPr lang="en-GB" dirty="0" err="1" smtClean="0"/>
              <a:t>kompetisi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kekecewaan</a:t>
            </a:r>
            <a:r>
              <a:rPr lang="en-GB" dirty="0" smtClean="0"/>
              <a:t>; </a:t>
            </a:r>
            <a:r>
              <a:rPr lang="en-GB" dirty="0" err="1" smtClean="0"/>
              <a:t>dorongan</a:t>
            </a:r>
            <a:r>
              <a:rPr lang="en-GB" dirty="0" smtClean="0"/>
              <a:t> guru</a:t>
            </a:r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Faktor</a:t>
            </a:r>
            <a:r>
              <a:rPr lang="en-GB" dirty="0" smtClean="0"/>
              <a:t> </a:t>
            </a:r>
            <a:r>
              <a:rPr lang="en-GB" dirty="0" err="1" smtClean="0"/>
              <a:t>Pemelihara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Adanya</a:t>
            </a:r>
            <a:r>
              <a:rPr lang="en-GB" dirty="0" smtClean="0"/>
              <a:t> </a:t>
            </a:r>
            <a:r>
              <a:rPr lang="en-GB" dirty="0" err="1" smtClean="0"/>
              <a:t>penguat</a:t>
            </a:r>
            <a:r>
              <a:rPr lang="en-GB" dirty="0" smtClean="0"/>
              <a:t> </a:t>
            </a:r>
            <a:r>
              <a:rPr lang="en-GB" dirty="0" err="1" smtClean="0"/>
              <a:t>sosial</a:t>
            </a:r>
            <a:r>
              <a:rPr lang="en-GB" dirty="0" smtClean="0"/>
              <a:t>, </a:t>
            </a:r>
            <a:r>
              <a:rPr lang="en-GB" dirty="0" err="1" smtClean="0"/>
              <a:t>psiko</a:t>
            </a:r>
            <a:r>
              <a:rPr lang="en-GB" dirty="0" smtClean="0"/>
              <a:t>,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fisiologis</a:t>
            </a:r>
            <a:endParaRPr lang="en-GB" dirty="0" smtClean="0"/>
          </a:p>
          <a:p>
            <a:r>
              <a:rPr lang="en-GB" dirty="0" err="1" smtClean="0"/>
              <a:t>Pujian</a:t>
            </a:r>
            <a:r>
              <a:rPr lang="en-GB" dirty="0"/>
              <a:t> </a:t>
            </a:r>
            <a:r>
              <a:rPr lang="en-GB" dirty="0" err="1" smtClean="0"/>
              <a:t>atas</a:t>
            </a:r>
            <a:r>
              <a:rPr lang="en-GB" dirty="0" smtClean="0"/>
              <a:t> </a:t>
            </a:r>
            <a:r>
              <a:rPr lang="en-GB" dirty="0" err="1" smtClean="0"/>
              <a:t>turun</a:t>
            </a:r>
            <a:r>
              <a:rPr lang="en-GB" dirty="0" smtClean="0"/>
              <a:t> </a:t>
            </a:r>
            <a:r>
              <a:rPr lang="en-GB" dirty="0" err="1" smtClean="0"/>
              <a:t>berat</a:t>
            </a:r>
            <a:r>
              <a:rPr lang="en-GB" dirty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kemampuan</a:t>
            </a:r>
            <a:r>
              <a:rPr lang="en-GB" dirty="0" smtClean="0"/>
              <a:t> </a:t>
            </a:r>
            <a:r>
              <a:rPr lang="en-GB" dirty="0" err="1" smtClean="0"/>
              <a:t>mengontrol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masa</a:t>
            </a:r>
            <a:r>
              <a:rPr lang="en-GB" dirty="0" smtClean="0"/>
              <a:t> </a:t>
            </a:r>
            <a:r>
              <a:rPr lang="en-GB" dirty="0" err="1" smtClean="0"/>
              <a:t>pubertas</a:t>
            </a:r>
            <a:r>
              <a:rPr lang="en-GB" dirty="0" smtClean="0"/>
              <a:t>); </a:t>
            </a:r>
            <a:r>
              <a:rPr lang="en-GB" dirty="0" err="1" smtClean="0"/>
              <a:t>reaksi</a:t>
            </a:r>
            <a:r>
              <a:rPr lang="en-GB" dirty="0" smtClean="0"/>
              <a:t> </a:t>
            </a:r>
            <a:r>
              <a:rPr lang="en-GB" dirty="0" err="1" smtClean="0"/>
              <a:t>penyesuaian</a:t>
            </a:r>
            <a:r>
              <a:rPr lang="en-GB" dirty="0" smtClean="0"/>
              <a:t> </a:t>
            </a:r>
            <a:r>
              <a:rPr lang="en-GB" dirty="0" err="1" smtClean="0"/>
              <a:t>tubuh</a:t>
            </a:r>
            <a:r>
              <a:rPr lang="en-GB" dirty="0" smtClean="0"/>
              <a:t> </a:t>
            </a:r>
            <a:r>
              <a:rPr lang="en-GB" dirty="0" err="1" smtClean="0"/>
              <a:t>setelah</a:t>
            </a:r>
            <a:r>
              <a:rPr lang="en-GB" dirty="0" smtClean="0"/>
              <a:t> </a:t>
            </a:r>
            <a:r>
              <a:rPr lang="en-GB" dirty="0" err="1" smtClean="0"/>
              <a:t>kembali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diet</a:t>
            </a:r>
          </a:p>
          <a:p>
            <a:r>
              <a:rPr lang="en-GB" dirty="0" err="1" smtClean="0"/>
              <a:t>Ekspresi</a:t>
            </a:r>
            <a:r>
              <a:rPr lang="en-GB" dirty="0" smtClean="0"/>
              <a:t> </a:t>
            </a:r>
            <a:r>
              <a:rPr lang="en-GB" dirty="0" err="1" smtClean="0"/>
              <a:t>negatif</a:t>
            </a:r>
            <a:r>
              <a:rPr lang="en-GB" dirty="0" smtClean="0"/>
              <a:t> </a:t>
            </a:r>
            <a:r>
              <a:rPr lang="en-GB" dirty="0" err="1" smtClean="0"/>
              <a:t>emosi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endParaRPr lang="en-GB" dirty="0" smtClean="0"/>
          </a:p>
          <a:p>
            <a:r>
              <a:rPr lang="en-GB" dirty="0" err="1" smtClean="0"/>
              <a:t>Neurobiologi</a:t>
            </a:r>
            <a:r>
              <a:rPr lang="en-GB" dirty="0" smtClean="0"/>
              <a:t>: </a:t>
            </a:r>
            <a:r>
              <a:rPr lang="en-GB" dirty="0" err="1" smtClean="0"/>
              <a:t>asupan</a:t>
            </a:r>
            <a:r>
              <a:rPr lang="en-GB" dirty="0" smtClean="0"/>
              <a:t> </a:t>
            </a:r>
            <a:r>
              <a:rPr lang="en-GB" dirty="0" err="1" smtClean="0"/>
              <a:t>gula</a:t>
            </a:r>
            <a:r>
              <a:rPr lang="en-GB" dirty="0" smtClean="0"/>
              <a:t> </a:t>
            </a:r>
            <a:r>
              <a:rPr lang="en-GB" dirty="0" err="1" smtClean="0"/>
              <a:t>berlebih</a:t>
            </a:r>
            <a:r>
              <a:rPr lang="en-GB" dirty="0" smtClean="0"/>
              <a:t>, </a:t>
            </a:r>
            <a:r>
              <a:rPr lang="en-GB" dirty="0" err="1" smtClean="0"/>
              <a:t>sesaat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berulang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mengubah</a:t>
            </a:r>
            <a:r>
              <a:rPr lang="en-GB" dirty="0" smtClean="0"/>
              <a:t> </a:t>
            </a:r>
            <a:r>
              <a:rPr lang="en-GB" dirty="0" err="1" smtClean="0"/>
              <a:t>regulasi</a:t>
            </a:r>
            <a:r>
              <a:rPr lang="en-GB" dirty="0" smtClean="0"/>
              <a:t> </a:t>
            </a:r>
            <a:r>
              <a:rPr lang="en-GB" dirty="0" err="1" smtClean="0"/>
              <a:t>opioid</a:t>
            </a:r>
            <a:endParaRPr lang="en-GB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Faktor</a:t>
            </a:r>
            <a:r>
              <a:rPr lang="en-GB" dirty="0" smtClean="0"/>
              <a:t> </a:t>
            </a:r>
            <a:r>
              <a:rPr lang="en-GB" dirty="0" err="1" smtClean="0"/>
              <a:t>Pemelihara</a:t>
            </a:r>
            <a:endParaRPr lang="en-GB" dirty="0"/>
          </a:p>
        </p:txBody>
      </p:sp>
      <p:pic>
        <p:nvPicPr>
          <p:cNvPr id="45058" name="Picture 2" descr="http://images2.corriereobjects.it/methode_image/2014/04/10/Interni/Foto%20Gallery/uomini%20perfetti_MGZOO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1350" y="1600200"/>
            <a:ext cx="586129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Faktor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Penekanan</a:t>
            </a:r>
            <a:r>
              <a:rPr lang="en-GB" dirty="0" smtClean="0"/>
              <a:t> </a:t>
            </a:r>
            <a:r>
              <a:rPr lang="en-GB" dirty="0" err="1" smtClean="0"/>
              <a:t>berlebih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penurunan</a:t>
            </a:r>
            <a:r>
              <a:rPr lang="en-GB" dirty="0" smtClean="0"/>
              <a:t> </a:t>
            </a:r>
            <a:r>
              <a:rPr lang="en-GB" dirty="0" err="1" smtClean="0"/>
              <a:t>berat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perubahan</a:t>
            </a:r>
            <a:r>
              <a:rPr lang="en-GB" dirty="0" smtClean="0"/>
              <a:t> </a:t>
            </a:r>
            <a:r>
              <a:rPr lang="en-GB" dirty="0" err="1" smtClean="0"/>
              <a:t>rupa</a:t>
            </a:r>
            <a:endParaRPr lang="en-GB" dirty="0" smtClean="0"/>
          </a:p>
          <a:p>
            <a:r>
              <a:rPr lang="en-GB" dirty="0" err="1" smtClean="0"/>
              <a:t>Takut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gemuk</a:t>
            </a:r>
            <a:r>
              <a:rPr lang="en-GB" dirty="0" smtClean="0"/>
              <a:t>,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ketidaknyamanan</a:t>
            </a:r>
            <a:r>
              <a:rPr lang="en-GB" dirty="0" smtClean="0"/>
              <a:t> </a:t>
            </a:r>
            <a:r>
              <a:rPr lang="en-GB" dirty="0" err="1" smtClean="0"/>
              <a:t>akibat</a:t>
            </a:r>
            <a:r>
              <a:rPr lang="en-GB" dirty="0" smtClean="0"/>
              <a:t> </a:t>
            </a:r>
            <a:r>
              <a:rPr lang="en-GB" dirty="0" err="1" smtClean="0"/>
              <a:t>makan</a:t>
            </a:r>
            <a:endParaRPr lang="en-GB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Psikopatologi</a:t>
            </a:r>
            <a:r>
              <a:rPr lang="en-GB" dirty="0" smtClean="0"/>
              <a:t> </a:t>
            </a:r>
            <a:r>
              <a:rPr lang="en-GB" dirty="0" err="1" smtClean="0"/>
              <a:t>Awal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Lanjutan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Strategi</a:t>
            </a:r>
            <a:r>
              <a:rPr lang="en-GB" dirty="0" smtClean="0"/>
              <a:t> </a:t>
            </a:r>
            <a:r>
              <a:rPr lang="en-GB" dirty="0" err="1" smtClean="0"/>
              <a:t>koping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ketakutan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ibu</a:t>
            </a:r>
            <a:r>
              <a:rPr lang="en-GB" dirty="0" smtClean="0"/>
              <a:t>, </a:t>
            </a:r>
            <a:r>
              <a:rPr lang="en-GB" dirty="0" err="1" smtClean="0"/>
              <a:t>tekanan</a:t>
            </a:r>
            <a:r>
              <a:rPr lang="en-GB" dirty="0" smtClean="0"/>
              <a:t> </a:t>
            </a:r>
            <a:r>
              <a:rPr lang="en-GB" dirty="0" err="1" smtClean="0"/>
              <a:t>membangun</a:t>
            </a:r>
            <a:r>
              <a:rPr lang="en-GB" dirty="0" smtClean="0"/>
              <a:t> </a:t>
            </a:r>
            <a:r>
              <a:rPr lang="en-GB" dirty="0" err="1" smtClean="0"/>
              <a:t>identitas</a:t>
            </a:r>
            <a:r>
              <a:rPr lang="en-GB" dirty="0" smtClean="0"/>
              <a:t>, </a:t>
            </a:r>
            <a:r>
              <a:rPr lang="en-GB" dirty="0" err="1" smtClean="0"/>
              <a:t>kesulitan</a:t>
            </a:r>
            <a:r>
              <a:rPr lang="en-GB" dirty="0" smtClean="0"/>
              <a:t> </a:t>
            </a:r>
            <a:r>
              <a:rPr lang="en-GB" dirty="0" err="1" smtClean="0"/>
              <a:t>fungsi</a:t>
            </a:r>
            <a:r>
              <a:rPr lang="en-GB" dirty="0" smtClean="0"/>
              <a:t> </a:t>
            </a:r>
            <a:r>
              <a:rPr lang="en-GB" dirty="0" err="1" smtClean="0"/>
              <a:t>sosial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endParaRPr lang="en-GB" dirty="0"/>
          </a:p>
          <a:p>
            <a:r>
              <a:rPr lang="en-GB" dirty="0" err="1" smtClean="0"/>
              <a:t>Strategi</a:t>
            </a:r>
            <a:r>
              <a:rPr lang="en-GB" dirty="0" smtClean="0"/>
              <a:t> </a:t>
            </a:r>
            <a:r>
              <a:rPr lang="en-GB" dirty="0" err="1" smtClean="0"/>
              <a:t>koping</a:t>
            </a:r>
            <a:r>
              <a:rPr lang="en-GB" dirty="0" smtClean="0"/>
              <a:t> lama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lagi</a:t>
            </a:r>
            <a:r>
              <a:rPr lang="en-GB" dirty="0" smtClean="0"/>
              <a:t> </a:t>
            </a:r>
            <a:r>
              <a:rPr lang="en-GB" dirty="0" err="1" smtClean="0"/>
              <a:t>berlaku</a:t>
            </a:r>
            <a:endParaRPr lang="en-GB" dirty="0" smtClean="0"/>
          </a:p>
          <a:p>
            <a:r>
              <a:rPr lang="en-GB" dirty="0" err="1" smtClean="0"/>
              <a:t>Identitas</a:t>
            </a:r>
            <a:r>
              <a:rPr lang="en-GB" dirty="0" smtClean="0"/>
              <a:t> “</a:t>
            </a:r>
            <a:r>
              <a:rPr lang="en-GB" dirty="0" err="1" smtClean="0"/>
              <a:t>langsing</a:t>
            </a:r>
            <a:r>
              <a:rPr lang="en-GB" dirty="0" smtClean="0"/>
              <a:t>”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“</a:t>
            </a:r>
            <a:r>
              <a:rPr lang="en-GB" dirty="0" err="1" smtClean="0"/>
              <a:t>berotot</a:t>
            </a:r>
            <a:r>
              <a:rPr lang="en-GB" dirty="0" smtClean="0"/>
              <a:t>”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Psikopatologi</a:t>
            </a:r>
            <a:r>
              <a:rPr lang="en-GB" dirty="0" smtClean="0"/>
              <a:t> </a:t>
            </a:r>
            <a:r>
              <a:rPr lang="en-GB" dirty="0" err="1" smtClean="0"/>
              <a:t>Awal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Lanjutan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Psikodinamika</a:t>
            </a:r>
            <a:r>
              <a:rPr lang="en-GB" dirty="0" smtClean="0"/>
              <a:t> AN: </a:t>
            </a:r>
            <a:r>
              <a:rPr lang="en-GB" dirty="0" err="1" smtClean="0"/>
              <a:t>variasi</a:t>
            </a:r>
            <a:r>
              <a:rPr lang="en-GB" dirty="0" smtClean="0"/>
              <a:t> </a:t>
            </a:r>
            <a:r>
              <a:rPr lang="en-GB" dirty="0" err="1" smtClean="0"/>
              <a:t>antar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, </a:t>
            </a:r>
            <a:r>
              <a:rPr lang="en-GB" dirty="0" err="1" smtClean="0"/>
              <a:t>keluarga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jenis</a:t>
            </a:r>
            <a:r>
              <a:rPr lang="en-GB" dirty="0" smtClean="0"/>
              <a:t> </a:t>
            </a:r>
            <a:r>
              <a:rPr lang="en-GB" dirty="0" err="1" smtClean="0"/>
              <a:t>kelamin</a:t>
            </a:r>
            <a:r>
              <a:rPr lang="en-GB" dirty="0" smtClean="0"/>
              <a:t>; </a:t>
            </a:r>
            <a:r>
              <a:rPr lang="en-GB" dirty="0" err="1" smtClean="0"/>
              <a:t>cara</a:t>
            </a:r>
            <a:r>
              <a:rPr lang="en-GB" dirty="0" smtClean="0"/>
              <a:t> </a:t>
            </a:r>
            <a:r>
              <a:rPr lang="en-GB" dirty="0" err="1" smtClean="0"/>
              <a:t>mengatasi</a:t>
            </a:r>
            <a:r>
              <a:rPr lang="en-GB" dirty="0" smtClean="0"/>
              <a:t> </a:t>
            </a:r>
            <a:r>
              <a:rPr lang="en-GB" dirty="0" err="1" smtClean="0"/>
              <a:t>luka</a:t>
            </a:r>
            <a:r>
              <a:rPr lang="en-GB" dirty="0" smtClean="0"/>
              <a:t> </a:t>
            </a:r>
            <a:r>
              <a:rPr lang="en-GB" dirty="0" err="1" smtClean="0"/>
              <a:t>narsisistik</a:t>
            </a:r>
            <a:r>
              <a:rPr lang="en-GB" dirty="0" smtClean="0"/>
              <a:t>; </a:t>
            </a:r>
            <a:r>
              <a:rPr lang="en-GB" dirty="0" err="1" smtClean="0"/>
              <a:t>mencari</a:t>
            </a:r>
            <a:r>
              <a:rPr lang="en-GB" dirty="0" smtClean="0"/>
              <a:t> </a:t>
            </a:r>
            <a:r>
              <a:rPr lang="en-GB" dirty="0" err="1" smtClean="0"/>
              <a:t>aman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ketiadaan</a:t>
            </a:r>
            <a:r>
              <a:rPr lang="en-GB" dirty="0" smtClean="0"/>
              <a:t>; </a:t>
            </a:r>
            <a:r>
              <a:rPr lang="en-GB" dirty="0" err="1" smtClean="0"/>
              <a:t>berlari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dunia</a:t>
            </a:r>
            <a:r>
              <a:rPr lang="en-GB" dirty="0" smtClean="0"/>
              <a:t> </a:t>
            </a:r>
            <a:r>
              <a:rPr lang="en-GB" dirty="0" err="1" smtClean="0"/>
              <a:t>nyata</a:t>
            </a:r>
            <a:r>
              <a:rPr lang="en-GB" dirty="0" smtClean="0"/>
              <a:t>; </a:t>
            </a:r>
            <a:r>
              <a:rPr lang="en-GB" dirty="0" err="1" smtClean="0"/>
              <a:t>kurang</a:t>
            </a:r>
            <a:r>
              <a:rPr lang="en-GB" dirty="0" smtClean="0"/>
              <a:t> </a:t>
            </a:r>
            <a:r>
              <a:rPr lang="en-GB" dirty="0" err="1" smtClean="0"/>
              <a:t>terikat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hidup</a:t>
            </a:r>
            <a:endParaRPr lang="en-GB" dirty="0" smtClean="0"/>
          </a:p>
          <a:p>
            <a:r>
              <a:rPr lang="en-GB" dirty="0" err="1" smtClean="0"/>
              <a:t>Psikodinamika</a:t>
            </a:r>
            <a:r>
              <a:rPr lang="en-GB" dirty="0" smtClean="0"/>
              <a:t> BN: </a:t>
            </a:r>
            <a:r>
              <a:rPr lang="en-GB" dirty="0" err="1" smtClean="0"/>
              <a:t>solusi</a:t>
            </a:r>
            <a:r>
              <a:rPr lang="en-GB" dirty="0" smtClean="0"/>
              <a:t> </a:t>
            </a:r>
            <a:r>
              <a:rPr lang="en-GB" dirty="0" err="1" smtClean="0"/>
              <a:t>singkat</a:t>
            </a:r>
            <a:r>
              <a:rPr lang="en-GB" dirty="0" smtClean="0"/>
              <a:t>; </a:t>
            </a:r>
            <a:r>
              <a:rPr lang="en-GB" dirty="0" err="1" smtClean="0"/>
              <a:t>mekanisme</a:t>
            </a:r>
            <a:r>
              <a:rPr lang="en-GB" dirty="0" smtClean="0"/>
              <a:t> </a:t>
            </a:r>
            <a:r>
              <a:rPr lang="en-GB" dirty="0" err="1" smtClean="0"/>
              <a:t>koping</a:t>
            </a:r>
            <a:endParaRPr lang="en-GB" dirty="0"/>
          </a:p>
          <a:p>
            <a:r>
              <a:rPr lang="en-GB" dirty="0" smtClean="0"/>
              <a:t>Onset </a:t>
            </a:r>
            <a:r>
              <a:rPr lang="en-GB" dirty="0" err="1" smtClean="0"/>
              <a:t>lanjut</a:t>
            </a:r>
            <a:r>
              <a:rPr lang="en-GB" dirty="0" smtClean="0"/>
              <a:t> </a:t>
            </a:r>
            <a:r>
              <a:rPr lang="en-GB" dirty="0" err="1" smtClean="0"/>
              <a:t>berbeda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onset </a:t>
            </a:r>
            <a:r>
              <a:rPr lang="en-GB" dirty="0" err="1" smtClean="0"/>
              <a:t>awal</a:t>
            </a:r>
            <a:endParaRPr lang="en-GB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Psikopatologi</a:t>
            </a:r>
            <a:r>
              <a:rPr lang="en-GB" dirty="0" smtClean="0"/>
              <a:t> </a:t>
            </a:r>
            <a:r>
              <a:rPr lang="en-GB" dirty="0" err="1" smtClean="0"/>
              <a:t>Awal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Lanjutan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makan</a:t>
            </a:r>
            <a:r>
              <a:rPr lang="en-GB" dirty="0" smtClean="0"/>
              <a:t> </a:t>
            </a:r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dirty="0" err="1" smtClean="0"/>
              <a:t>kepuasan</a:t>
            </a:r>
            <a:r>
              <a:rPr lang="en-GB" dirty="0" smtClean="0"/>
              <a:t> </a:t>
            </a:r>
            <a:r>
              <a:rPr lang="en-GB" dirty="0" err="1" smtClean="0"/>
              <a:t>atas</a:t>
            </a:r>
            <a:r>
              <a:rPr lang="en-GB" dirty="0" smtClean="0"/>
              <a:t> </a:t>
            </a:r>
            <a:r>
              <a:rPr lang="en-GB" dirty="0" err="1" smtClean="0"/>
              <a:t>kebutuhan</a:t>
            </a:r>
            <a:r>
              <a:rPr lang="en-GB" dirty="0" smtClean="0"/>
              <a:t>, “</a:t>
            </a:r>
            <a:r>
              <a:rPr lang="en-GB" dirty="0" err="1" smtClean="0"/>
              <a:t>profesi</a:t>
            </a:r>
            <a:r>
              <a:rPr lang="en-GB" dirty="0" smtClean="0"/>
              <a:t>”, </a:t>
            </a:r>
            <a:r>
              <a:rPr lang="en-GB" dirty="0" err="1" smtClean="0"/>
              <a:t>identitas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aturan</a:t>
            </a:r>
            <a:r>
              <a:rPr lang="en-GB" dirty="0" smtClean="0"/>
              <a:t> </a:t>
            </a:r>
            <a:r>
              <a:rPr lang="en-GB" dirty="0" err="1" smtClean="0"/>
              <a:t>keseharian</a:t>
            </a:r>
            <a:endParaRPr lang="en-GB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5410200"/>
            <a:ext cx="8686800" cy="1015663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 H A N K   Y O U</a:t>
            </a:r>
          </a:p>
        </p:txBody>
      </p:sp>
      <p:pic>
        <p:nvPicPr>
          <p:cNvPr id="2050" name="Picture 2" descr="http://www.quickmeme.com/img/f7/f7af77e09b377753a8d25860d37b93ae37800eb676628eb2c303a717a8d76e8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0"/>
            <a:ext cx="7023100" cy="5267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Sejarah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Telah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sejak</a:t>
            </a:r>
            <a:r>
              <a:rPr lang="en-GB" dirty="0" smtClean="0"/>
              <a:t> lama,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berbagai</a:t>
            </a:r>
            <a:r>
              <a:rPr lang="en-GB" dirty="0" smtClean="0"/>
              <a:t> </a:t>
            </a:r>
            <a:r>
              <a:rPr lang="en-GB" dirty="0" err="1" smtClean="0"/>
              <a:t>bentuk</a:t>
            </a:r>
            <a:endParaRPr lang="en-GB" dirty="0" smtClean="0"/>
          </a:p>
          <a:p>
            <a:r>
              <a:rPr lang="en-GB" dirty="0" err="1" smtClean="0"/>
              <a:t>Meningkat</a:t>
            </a:r>
            <a:r>
              <a:rPr lang="en-GB" dirty="0" smtClean="0"/>
              <a:t> </a:t>
            </a:r>
            <a:r>
              <a:rPr lang="en-GB" dirty="0" err="1" smtClean="0"/>
              <a:t>sejak</a:t>
            </a:r>
            <a:r>
              <a:rPr lang="en-GB" dirty="0" smtClean="0"/>
              <a:t> 1950an, </a:t>
            </a:r>
            <a:r>
              <a:rPr lang="en-GB" dirty="0" err="1" smtClean="0"/>
              <a:t>belum</a:t>
            </a:r>
            <a:r>
              <a:rPr lang="en-GB" dirty="0" smtClean="0"/>
              <a:t> </a:t>
            </a:r>
            <a:r>
              <a:rPr lang="en-GB" dirty="0" err="1" smtClean="0"/>
              <a:t>tercakup</a:t>
            </a:r>
            <a:endParaRPr lang="en-GB" dirty="0" smtClean="0"/>
          </a:p>
          <a:p>
            <a:r>
              <a:rPr lang="en-GB" dirty="0" err="1" smtClean="0"/>
              <a:t>Biasanya</a:t>
            </a:r>
            <a:r>
              <a:rPr lang="en-GB" dirty="0" smtClean="0"/>
              <a:t> </a:t>
            </a:r>
            <a:r>
              <a:rPr lang="en-GB" dirty="0" err="1" smtClean="0"/>
              <a:t>mengunjungi</a:t>
            </a:r>
            <a:r>
              <a:rPr lang="en-GB" dirty="0" smtClean="0"/>
              <a:t> non-</a:t>
            </a:r>
            <a:r>
              <a:rPr lang="en-GB" dirty="0" err="1" smtClean="0"/>
              <a:t>psikiater</a:t>
            </a:r>
            <a:r>
              <a:rPr lang="en-GB" dirty="0" smtClean="0"/>
              <a:t>, </a:t>
            </a:r>
            <a:r>
              <a:rPr lang="en-GB" dirty="0" err="1" smtClean="0"/>
              <a:t>termasuk</a:t>
            </a:r>
            <a:r>
              <a:rPr lang="en-GB" dirty="0" smtClean="0"/>
              <a:t> </a:t>
            </a:r>
            <a:r>
              <a:rPr lang="en-GB" dirty="0" err="1" smtClean="0"/>
              <a:t>obgyn</a:t>
            </a:r>
            <a:r>
              <a:rPr lang="en-GB" dirty="0" smtClean="0"/>
              <a:t>, </a:t>
            </a:r>
            <a:r>
              <a:rPr lang="en-GB" dirty="0" err="1" smtClean="0"/>
              <a:t>gastroenterolog</a:t>
            </a:r>
            <a:r>
              <a:rPr lang="en-GB" dirty="0" smtClean="0"/>
              <a:t>, </a:t>
            </a:r>
            <a:r>
              <a:rPr lang="en-GB" dirty="0" err="1" smtClean="0"/>
              <a:t>endokrinolog</a:t>
            </a:r>
            <a:r>
              <a:rPr lang="en-GB" dirty="0" smtClean="0"/>
              <a:t>, </a:t>
            </a:r>
            <a:r>
              <a:rPr lang="en-GB" dirty="0" err="1" smtClean="0"/>
              <a:t>dokter</a:t>
            </a:r>
            <a:r>
              <a:rPr lang="en-GB" dirty="0" smtClean="0"/>
              <a:t> </a:t>
            </a:r>
            <a:r>
              <a:rPr lang="en-GB" dirty="0" err="1" smtClean="0"/>
              <a:t>gigi</a:t>
            </a:r>
            <a:endParaRPr lang="en-GB" dirty="0" smtClean="0"/>
          </a:p>
          <a:p>
            <a:r>
              <a:rPr lang="en-GB" dirty="0" err="1" smtClean="0"/>
              <a:t>Memungkinkan</a:t>
            </a:r>
            <a:r>
              <a:rPr lang="en-GB" dirty="0" smtClean="0"/>
              <a:t> </a:t>
            </a:r>
            <a:r>
              <a:rPr lang="en-GB" dirty="0" err="1" smtClean="0"/>
              <a:t>adanya</a:t>
            </a:r>
            <a:r>
              <a:rPr lang="en-GB" dirty="0" smtClean="0"/>
              <a:t> </a:t>
            </a:r>
            <a:r>
              <a:rPr lang="en-GB" dirty="0" err="1" smtClean="0"/>
              <a:t>transisi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satu</a:t>
            </a:r>
            <a:r>
              <a:rPr lang="en-GB" dirty="0" smtClean="0"/>
              <a:t> </a:t>
            </a:r>
            <a:r>
              <a:rPr lang="en-GB" dirty="0" err="1" smtClean="0"/>
              <a:t>ke</a:t>
            </a:r>
            <a:r>
              <a:rPr lang="en-GB" dirty="0" smtClean="0"/>
              <a:t> yang lain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Prinsip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Sindroma</a:t>
            </a:r>
            <a:r>
              <a:rPr lang="en-GB" dirty="0" smtClean="0"/>
              <a:t> yang </a:t>
            </a:r>
            <a:r>
              <a:rPr lang="en-GB" dirty="0" err="1" smtClean="0"/>
              <a:t>telah</a:t>
            </a:r>
            <a:r>
              <a:rPr lang="en-GB" dirty="0" smtClean="0"/>
              <a:t> </a:t>
            </a:r>
            <a:r>
              <a:rPr lang="en-GB" dirty="0" err="1" smtClean="0"/>
              <a:t>diketahui</a:t>
            </a:r>
            <a:r>
              <a:rPr lang="en-GB" dirty="0" smtClean="0"/>
              <a:t> </a:t>
            </a:r>
            <a:r>
              <a:rPr lang="en-GB" dirty="0" err="1" smtClean="0"/>
              <a:t>perjalanannya</a:t>
            </a:r>
            <a:r>
              <a:rPr lang="en-GB" dirty="0" smtClean="0"/>
              <a:t>, </a:t>
            </a:r>
            <a:r>
              <a:rPr lang="en-GB" dirty="0" err="1" smtClean="0"/>
              <a:t>namun</a:t>
            </a:r>
            <a:r>
              <a:rPr lang="en-GB" dirty="0" smtClean="0"/>
              <a:t> </a:t>
            </a:r>
            <a:r>
              <a:rPr lang="en-GB" dirty="0" err="1" smtClean="0"/>
              <a:t>belum</a:t>
            </a:r>
            <a:r>
              <a:rPr lang="en-GB" dirty="0" smtClean="0"/>
              <a:t> </a:t>
            </a:r>
            <a:r>
              <a:rPr lang="en-GB" dirty="0" err="1" smtClean="0"/>
              <a:t>didapat</a:t>
            </a:r>
            <a:r>
              <a:rPr lang="en-GB" dirty="0" smtClean="0"/>
              <a:t> </a:t>
            </a:r>
            <a:r>
              <a:rPr lang="en-GB" dirty="0" err="1" smtClean="0"/>
              <a:t>etiologinya</a:t>
            </a:r>
            <a:endParaRPr lang="en-GB" dirty="0" smtClean="0"/>
          </a:p>
          <a:p>
            <a:r>
              <a:rPr lang="en-GB" dirty="0" smtClean="0"/>
              <a:t>Limit </a:t>
            </a:r>
            <a:r>
              <a:rPr lang="en-GB" dirty="0" err="1" smtClean="0"/>
              <a:t>kategorikal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tampilan</a:t>
            </a:r>
            <a:r>
              <a:rPr lang="en-GB" dirty="0" smtClean="0"/>
              <a:t> dimensional</a:t>
            </a:r>
          </a:p>
          <a:p>
            <a:r>
              <a:rPr lang="en-GB" dirty="0" err="1" smtClean="0"/>
              <a:t>Jarang</a:t>
            </a:r>
            <a:r>
              <a:rPr lang="en-GB" dirty="0" smtClean="0"/>
              <a:t> </a:t>
            </a:r>
            <a:r>
              <a:rPr lang="en-GB" dirty="0" err="1" smtClean="0"/>
              <a:t>merupakan</a:t>
            </a:r>
            <a:r>
              <a:rPr lang="en-GB" dirty="0" smtClean="0"/>
              <a:t> </a:t>
            </a:r>
            <a:r>
              <a:rPr lang="en-GB" dirty="0" err="1" smtClean="0"/>
              <a:t>satu</a:t>
            </a:r>
            <a:r>
              <a:rPr lang="en-GB" dirty="0" smtClean="0"/>
              <a:t> diagnosis </a:t>
            </a:r>
            <a:r>
              <a:rPr lang="en-GB" dirty="0" err="1" smtClean="0"/>
              <a:t>tersendiri</a:t>
            </a:r>
            <a:r>
              <a:rPr lang="en-GB" dirty="0" smtClean="0"/>
              <a:t>,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sering</a:t>
            </a:r>
            <a:r>
              <a:rPr lang="en-GB" dirty="0" smtClean="0"/>
              <a:t> </a:t>
            </a:r>
            <a:r>
              <a:rPr lang="en-GB" dirty="0" err="1" smtClean="0"/>
              <a:t>merupakan</a:t>
            </a:r>
            <a:r>
              <a:rPr lang="en-GB" dirty="0" smtClean="0"/>
              <a:t> </a:t>
            </a:r>
            <a:r>
              <a:rPr lang="en-GB" dirty="0" err="1" smtClean="0"/>
              <a:t>bagian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komorbiditas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Definisi</a:t>
            </a:r>
            <a:endParaRPr lang="en-GB" dirty="0"/>
          </a:p>
        </p:txBody>
      </p:sp>
      <p:pic>
        <p:nvPicPr>
          <p:cNvPr id="47106" name="Picture 2" descr="http://cdn.someecards.com/someecards/usercards/MjAxMy03MjZhNGY2NGU0NmMwMmYz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21456" y="1447800"/>
            <a:ext cx="6901088" cy="4830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Definisi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Anorexia: “loss of appetite” </a:t>
            </a:r>
            <a:r>
              <a:rPr lang="en-GB" dirty="0" smtClean="0"/>
              <a:t>(</a:t>
            </a:r>
            <a:r>
              <a:rPr lang="en-GB" dirty="0" err="1" smtClean="0"/>
              <a:t>Yn</a:t>
            </a:r>
            <a:r>
              <a:rPr lang="en-GB" dirty="0" smtClean="0"/>
              <a:t>.)</a:t>
            </a:r>
            <a:br>
              <a:rPr lang="en-GB" dirty="0" smtClean="0"/>
            </a:br>
            <a:r>
              <a:rPr lang="en-GB" i="1" dirty="0" smtClean="0"/>
              <a:t>nervosa:</a:t>
            </a:r>
            <a:r>
              <a:rPr lang="en-GB" dirty="0" smtClean="0"/>
              <a:t> </a:t>
            </a:r>
            <a:r>
              <a:rPr lang="en-GB" dirty="0" err="1" smtClean="0"/>
              <a:t>penyebab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syaraf</a:t>
            </a:r>
            <a:r>
              <a:rPr lang="en-GB" dirty="0"/>
              <a:t> </a:t>
            </a:r>
            <a:r>
              <a:rPr lang="en-GB" dirty="0" smtClean="0"/>
              <a:t>(L.)</a:t>
            </a:r>
          </a:p>
          <a:p>
            <a:r>
              <a:rPr lang="en-GB" dirty="0" err="1" smtClean="0"/>
              <a:t>Perilaku</a:t>
            </a:r>
            <a:r>
              <a:rPr lang="en-GB" dirty="0" smtClean="0"/>
              <a:t>: </a:t>
            </a:r>
            <a:r>
              <a:rPr lang="en-GB" dirty="0" err="1" smtClean="0"/>
              <a:t>kelaparan</a:t>
            </a:r>
            <a:r>
              <a:rPr lang="en-GB" dirty="0" smtClean="0"/>
              <a:t> </a:t>
            </a:r>
            <a:r>
              <a:rPr lang="en-GB" dirty="0" err="1" smtClean="0"/>
              <a:t>disengaja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Psikopatologi</a:t>
            </a:r>
            <a:r>
              <a:rPr lang="en-GB" dirty="0" smtClean="0"/>
              <a:t>: </a:t>
            </a:r>
            <a:r>
              <a:rPr lang="en-GB" dirty="0" err="1" smtClean="0"/>
              <a:t>dorongan</a:t>
            </a:r>
            <a:r>
              <a:rPr lang="en-GB" dirty="0" smtClean="0"/>
              <a:t> </a:t>
            </a:r>
            <a:r>
              <a:rPr lang="en-GB" dirty="0" err="1" smtClean="0"/>
              <a:t>kuat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kurus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takut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gemuk</a:t>
            </a:r>
            <a:r>
              <a:rPr lang="en-GB" dirty="0" smtClean="0"/>
              <a:t> (~</a:t>
            </a:r>
            <a:r>
              <a:rPr lang="en-GB" dirty="0" err="1" smtClean="0"/>
              <a:t>ide</a:t>
            </a:r>
            <a:r>
              <a:rPr lang="en-GB" dirty="0" smtClean="0"/>
              <a:t> </a:t>
            </a:r>
            <a:r>
              <a:rPr lang="en-GB" dirty="0" err="1" smtClean="0"/>
              <a:t>berlebih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dirty="0" err="1" smtClean="0"/>
              <a:t>Gejala</a:t>
            </a:r>
            <a:r>
              <a:rPr lang="en-GB" dirty="0" smtClean="0"/>
              <a:t> </a:t>
            </a:r>
            <a:r>
              <a:rPr lang="en-GB" dirty="0" err="1" smtClean="0"/>
              <a:t>fisik</a:t>
            </a:r>
            <a:r>
              <a:rPr lang="en-GB" dirty="0" smtClean="0"/>
              <a:t>: </a:t>
            </a:r>
            <a:r>
              <a:rPr lang="en-GB" dirty="0" err="1" smtClean="0"/>
              <a:t>tanda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gejala</a:t>
            </a:r>
            <a:r>
              <a:rPr lang="en-GB" dirty="0" smtClean="0"/>
              <a:t> </a:t>
            </a:r>
            <a:r>
              <a:rPr lang="en-GB" dirty="0" err="1" smtClean="0"/>
              <a:t>kelaparan</a:t>
            </a:r>
            <a:endParaRPr lang="en-GB" dirty="0" smtClean="0"/>
          </a:p>
          <a:p>
            <a:r>
              <a:rPr lang="en-GB" dirty="0" err="1" smtClean="0"/>
              <a:t>Sering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citra</a:t>
            </a:r>
            <a:r>
              <a:rPr lang="en-GB" dirty="0" smtClean="0"/>
              <a:t> </a:t>
            </a:r>
            <a:r>
              <a:rPr lang="en-GB" dirty="0" err="1" smtClean="0"/>
              <a:t>tubuh</a:t>
            </a:r>
            <a:endParaRPr lang="en-GB" dirty="0" smtClean="0"/>
          </a:p>
          <a:p>
            <a:r>
              <a:rPr lang="en-GB" dirty="0" err="1" smtClean="0"/>
              <a:t>Dua</a:t>
            </a:r>
            <a:r>
              <a:rPr lang="en-GB" dirty="0" smtClean="0"/>
              <a:t> </a:t>
            </a:r>
            <a:r>
              <a:rPr lang="en-GB" dirty="0" err="1" smtClean="0"/>
              <a:t>subtipe</a:t>
            </a:r>
            <a:r>
              <a:rPr lang="en-GB" dirty="0" smtClean="0"/>
              <a:t>: </a:t>
            </a:r>
            <a:r>
              <a:rPr lang="en-GB" dirty="0" err="1" smtClean="0"/>
              <a:t>klasik</a:t>
            </a:r>
            <a:r>
              <a:rPr lang="en-GB" dirty="0" smtClean="0"/>
              <a:t>, </a:t>
            </a:r>
            <a:r>
              <a:rPr lang="en-GB" dirty="0" err="1" smtClean="0"/>
              <a:t>membatasi</a:t>
            </a:r>
            <a:r>
              <a:rPr lang="en-GB" dirty="0" smtClean="0"/>
              <a:t>; </a:t>
            </a:r>
            <a:r>
              <a:rPr lang="en-GB" dirty="0" err="1" smtClean="0"/>
              <a:t>lahap+luluh</a:t>
            </a:r>
            <a:endParaRPr lang="en-GB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Anorexia</a:t>
            </a:r>
            <a:endParaRPr lang="en-GB" dirty="0"/>
          </a:p>
        </p:txBody>
      </p:sp>
      <p:pic>
        <p:nvPicPr>
          <p:cNvPr id="4" name="Content Placeholder 3" descr="anorexi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Definisi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Bulimia: “ox-hunger” </a:t>
            </a:r>
            <a:r>
              <a:rPr lang="en-GB" dirty="0" smtClean="0"/>
              <a:t>(</a:t>
            </a:r>
            <a:r>
              <a:rPr lang="en-GB" dirty="0" err="1" smtClean="0"/>
              <a:t>Yn</a:t>
            </a:r>
            <a:r>
              <a:rPr lang="en-GB" dirty="0" smtClean="0"/>
              <a:t>.) + </a:t>
            </a:r>
            <a:r>
              <a:rPr lang="en-GB" i="1" dirty="0" smtClean="0"/>
              <a:t>nervosa</a:t>
            </a:r>
          </a:p>
          <a:p>
            <a:r>
              <a:rPr lang="en-GB" dirty="0" err="1" smtClean="0"/>
              <a:t>Kebanyakan</a:t>
            </a:r>
            <a:r>
              <a:rPr lang="en-GB" dirty="0" smtClean="0"/>
              <a:t> </a:t>
            </a:r>
            <a:r>
              <a:rPr lang="en-GB" dirty="0" err="1" smtClean="0"/>
              <a:t>gagal</a:t>
            </a:r>
            <a:r>
              <a:rPr lang="en-GB" dirty="0"/>
              <a:t> </a:t>
            </a:r>
            <a:r>
              <a:rPr lang="en-GB" dirty="0" err="1" smtClean="0"/>
              <a:t>menahan</a:t>
            </a:r>
            <a:r>
              <a:rPr lang="en-GB" dirty="0" smtClean="0"/>
              <a:t> </a:t>
            </a:r>
            <a:r>
              <a:rPr lang="en-GB" dirty="0" err="1" smtClean="0"/>
              <a:t>lapar</a:t>
            </a:r>
            <a:r>
              <a:rPr lang="en-GB" dirty="0" smtClean="0"/>
              <a:t> (</a:t>
            </a:r>
            <a:r>
              <a:rPr lang="en-GB" dirty="0" err="1" smtClean="0"/>
              <a:t>gagal</a:t>
            </a:r>
            <a:r>
              <a:rPr lang="en-GB" dirty="0" smtClean="0"/>
              <a:t> AN)</a:t>
            </a:r>
            <a:br>
              <a:rPr lang="en-GB" dirty="0" smtClean="0"/>
            </a:br>
            <a:r>
              <a:rPr lang="en-GB" dirty="0" err="1" smtClean="0"/>
              <a:t>Lainnya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episode </a:t>
            </a:r>
            <a:r>
              <a:rPr lang="en-GB" dirty="0" err="1" smtClean="0"/>
              <a:t>menyerah</a:t>
            </a:r>
            <a:r>
              <a:rPr lang="en-GB" dirty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batasan</a:t>
            </a:r>
            <a:r>
              <a:rPr lang="en-GB" dirty="0" smtClean="0"/>
              <a:t>,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menghibur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endParaRPr lang="en-GB" dirty="0" smtClean="0"/>
          </a:p>
          <a:p>
            <a:r>
              <a:rPr lang="en-GB" dirty="0" err="1" smtClean="0"/>
              <a:t>Merasa</a:t>
            </a:r>
            <a:r>
              <a:rPr lang="en-GB" dirty="0" smtClean="0"/>
              <a:t> </a:t>
            </a:r>
            <a:r>
              <a:rPr lang="en-GB" dirty="0" err="1" smtClean="0"/>
              <a:t>makan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terkendali</a:t>
            </a:r>
            <a:r>
              <a:rPr lang="en-GB" dirty="0" smtClean="0"/>
              <a:t>, </a:t>
            </a:r>
            <a:r>
              <a:rPr lang="en-GB" dirty="0" err="1" smtClean="0"/>
              <a:t>panik</a:t>
            </a:r>
            <a:endParaRPr lang="en-GB" dirty="0"/>
          </a:p>
          <a:p>
            <a:r>
              <a:rPr lang="en-GB" dirty="0" err="1" smtClean="0"/>
              <a:t>Konflik</a:t>
            </a:r>
            <a:r>
              <a:rPr lang="en-GB" dirty="0" smtClean="0"/>
              <a:t> </a:t>
            </a:r>
            <a:r>
              <a:rPr lang="en-GB" dirty="0" err="1" smtClean="0"/>
              <a:t>ingin</a:t>
            </a:r>
            <a:r>
              <a:rPr lang="en-GB" dirty="0" smtClean="0"/>
              <a:t> </a:t>
            </a:r>
            <a:r>
              <a:rPr lang="en-GB" dirty="0" err="1" smtClean="0"/>
              <a:t>makan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ingin</a:t>
            </a:r>
            <a:r>
              <a:rPr lang="en-GB" dirty="0" smtClean="0"/>
              <a:t> </a:t>
            </a:r>
            <a:r>
              <a:rPr lang="en-GB" dirty="0" err="1" smtClean="0"/>
              <a:t>kurus</a:t>
            </a:r>
            <a:endParaRPr lang="en-GB" dirty="0" smtClean="0"/>
          </a:p>
          <a:p>
            <a:r>
              <a:rPr lang="en-GB" dirty="0" err="1" smtClean="0"/>
              <a:t>Diikuti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kompensasi</a:t>
            </a:r>
            <a:r>
              <a:rPr lang="en-GB" dirty="0" smtClean="0"/>
              <a:t>; </a:t>
            </a:r>
            <a:r>
              <a:rPr lang="en-GB" dirty="0" err="1" smtClean="0"/>
              <a:t>peluluhan</a:t>
            </a:r>
            <a:r>
              <a:rPr lang="en-GB" dirty="0" smtClean="0"/>
              <a:t>, </a:t>
            </a:r>
            <a:r>
              <a:rPr lang="en-GB" dirty="0" err="1" smtClean="0"/>
              <a:t>atau</a:t>
            </a:r>
            <a:r>
              <a:rPr lang="en-GB" dirty="0" smtClean="0"/>
              <a:t> diet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ketat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olahraga</a:t>
            </a:r>
            <a:r>
              <a:rPr lang="en-GB" dirty="0" smtClean="0"/>
              <a:t> </a:t>
            </a:r>
            <a:r>
              <a:rPr lang="en-GB" dirty="0" err="1" smtClean="0"/>
              <a:t>berlebih</a:t>
            </a:r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905</Words>
  <Application>Microsoft Office PowerPoint</Application>
  <PresentationFormat>On-screen Show (4:3)</PresentationFormat>
  <Paragraphs>109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Gangguan Makan</vt:lpstr>
      <vt:lpstr>Pendahuluan</vt:lpstr>
      <vt:lpstr>Faktor</vt:lpstr>
      <vt:lpstr>Sejarah</vt:lpstr>
      <vt:lpstr>Prinsip</vt:lpstr>
      <vt:lpstr>Definisi</vt:lpstr>
      <vt:lpstr>Definisi</vt:lpstr>
      <vt:lpstr>Anorexia</vt:lpstr>
      <vt:lpstr>Definisi</vt:lpstr>
      <vt:lpstr>Definisi</vt:lpstr>
      <vt:lpstr>Binge Eating</vt:lpstr>
      <vt:lpstr>Konsep Ide</vt:lpstr>
      <vt:lpstr>Konsep Ide</vt:lpstr>
      <vt:lpstr>Fokus Perkembangan</vt:lpstr>
      <vt:lpstr>Fokus Perkembangan</vt:lpstr>
      <vt:lpstr>Nosologi</vt:lpstr>
      <vt:lpstr>Epidemiologi</vt:lpstr>
      <vt:lpstr>Epidemiologi</vt:lpstr>
      <vt:lpstr>Epidemiologi</vt:lpstr>
      <vt:lpstr>Epidemiologi</vt:lpstr>
      <vt:lpstr>Epidemiologi</vt:lpstr>
      <vt:lpstr>Etiologi</vt:lpstr>
      <vt:lpstr>Etiologi</vt:lpstr>
      <vt:lpstr>Kerentanan: Faktor Predisposisi</vt:lpstr>
      <vt:lpstr>Kerentanan: Faktor Predisposisi</vt:lpstr>
      <vt:lpstr>Faktor Predisposisi</vt:lpstr>
      <vt:lpstr>Faktor Pencetus</vt:lpstr>
      <vt:lpstr>Faktor Pemelihara</vt:lpstr>
      <vt:lpstr>Faktor Pemelihara</vt:lpstr>
      <vt:lpstr>Psikopatologi Awal dan Lanjutan</vt:lpstr>
      <vt:lpstr>Psikopatologi Awal dan Lanjutan</vt:lpstr>
      <vt:lpstr>Psikopatologi Awal dan Lanjutan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Gangguan Makan</dc:title>
  <dc:creator>LORDz</dc:creator>
  <cp:lastModifiedBy>LORDz</cp:lastModifiedBy>
  <cp:revision>20</cp:revision>
  <dcterms:created xsi:type="dcterms:W3CDTF">2014-08-17T13:56:03Z</dcterms:created>
  <dcterms:modified xsi:type="dcterms:W3CDTF">2014-08-22T01:13:01Z</dcterms:modified>
</cp:coreProperties>
</file>