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9"/>
  </p:notesMasterIdLst>
  <p:sldIdLst>
    <p:sldId id="256" r:id="rId2"/>
    <p:sldId id="258" r:id="rId3"/>
    <p:sldId id="277" r:id="rId4"/>
    <p:sldId id="257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81" r:id="rId14"/>
    <p:sldId id="282" r:id="rId15"/>
    <p:sldId id="283" r:id="rId16"/>
    <p:sldId id="284" r:id="rId17"/>
    <p:sldId id="285" r:id="rId18"/>
  </p:sldIdLst>
  <p:sldSz cx="9144000" cy="6858000" type="screen4x3"/>
  <p:notesSz cx="6858000" cy="9144000"/>
  <p:defaultTextStyle>
    <a:defPPr>
      <a:defRPr lang="id-ID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4176" autoAdjust="0"/>
    <p:restoredTop sz="94660"/>
  </p:normalViewPr>
  <p:slideViewPr>
    <p:cSldViewPr>
      <p:cViewPr varScale="1">
        <p:scale>
          <a:sx n="45" d="100"/>
          <a:sy n="45" d="100"/>
        </p:scale>
        <p:origin x="-978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d-ID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06E9C-C033-4BE0-BEC5-09816845CE7D}" type="datetimeFigureOut">
              <a:rPr lang="id-ID" smtClean="0"/>
              <a:t>19/03/2014</a:t>
            </a:fld>
            <a:endParaRPr lang="id-ID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d-ID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F48D91B-8FA8-4664-AE81-0AA1883DFA96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3827510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d-ID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48D91B-8FA8-4664-AE81-0AA1883DFA96}" type="slidenum">
              <a:rPr lang="id-ID" smtClean="0"/>
              <a:t>1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19049288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d-ID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48D91B-8FA8-4664-AE81-0AA1883DFA96}" type="slidenum">
              <a:rPr lang="id-ID" smtClean="0"/>
              <a:t>5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88150063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d-ID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48D91B-8FA8-4664-AE81-0AA1883DFA96}" type="slidenum">
              <a:rPr lang="id-ID" smtClean="0"/>
              <a:t>11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5282430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27E62-9CC7-4221-A2F1-B223F5C9B516}" type="datetimeFigureOut">
              <a:rPr lang="id-ID" smtClean="0"/>
              <a:t>19/03/2014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B702DE-2280-4982-9ED6-A070916AA356}" type="slidenum">
              <a:rPr lang="id-ID" smtClean="0"/>
              <a:t>‹#›</a:t>
            </a:fld>
            <a:endParaRPr lang="id-ID"/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27E62-9CC7-4221-A2F1-B223F5C9B516}" type="datetimeFigureOut">
              <a:rPr lang="id-ID" smtClean="0"/>
              <a:t>19/03/2014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B702DE-2280-4982-9ED6-A070916AA356}" type="slidenum">
              <a:rPr lang="id-ID" smtClean="0"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27E62-9CC7-4221-A2F1-B223F5C9B516}" type="datetimeFigureOut">
              <a:rPr lang="id-ID" smtClean="0"/>
              <a:t>19/03/2014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B702DE-2280-4982-9ED6-A070916AA356}" type="slidenum">
              <a:rPr lang="id-ID" smtClean="0"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27E62-9CC7-4221-A2F1-B223F5C9B516}" type="datetimeFigureOut">
              <a:rPr lang="id-ID" smtClean="0"/>
              <a:t>19/03/2014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B702DE-2280-4982-9ED6-A070916AA356}" type="slidenum">
              <a:rPr lang="id-ID" smtClean="0"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27E62-9CC7-4221-A2F1-B223F5C9B516}" type="datetimeFigureOut">
              <a:rPr lang="id-ID" smtClean="0"/>
              <a:t>19/03/2014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B702DE-2280-4982-9ED6-A070916AA356}" type="slidenum">
              <a:rPr lang="id-ID" smtClean="0"/>
              <a:t>‹#›</a:t>
            </a:fld>
            <a:endParaRPr lang="id-ID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27E62-9CC7-4221-A2F1-B223F5C9B516}" type="datetimeFigureOut">
              <a:rPr lang="id-ID" smtClean="0"/>
              <a:t>19/03/2014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B702DE-2280-4982-9ED6-A070916AA356}" type="slidenum">
              <a:rPr lang="id-ID" smtClean="0"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27E62-9CC7-4221-A2F1-B223F5C9B516}" type="datetimeFigureOut">
              <a:rPr lang="id-ID" smtClean="0"/>
              <a:t>19/03/2014</a:t>
            </a:fld>
            <a:endParaRPr lang="id-ID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B702DE-2280-4982-9ED6-A070916AA356}" type="slidenum">
              <a:rPr lang="id-ID" smtClean="0"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27E62-9CC7-4221-A2F1-B223F5C9B516}" type="datetimeFigureOut">
              <a:rPr lang="id-ID" smtClean="0"/>
              <a:t>19/03/2014</a:t>
            </a:fld>
            <a:endParaRPr lang="id-ID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B702DE-2280-4982-9ED6-A070916AA356}" type="slidenum">
              <a:rPr lang="id-ID" smtClean="0"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27E62-9CC7-4221-A2F1-B223F5C9B516}" type="datetimeFigureOut">
              <a:rPr lang="id-ID" smtClean="0"/>
              <a:t>19/03/2014</a:t>
            </a:fld>
            <a:endParaRPr lang="id-ID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B702DE-2280-4982-9ED6-A070916AA356}" type="slidenum">
              <a:rPr lang="id-ID" smtClean="0"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27E62-9CC7-4221-A2F1-B223F5C9B516}" type="datetimeFigureOut">
              <a:rPr lang="id-ID" smtClean="0"/>
              <a:t>19/03/2014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B702DE-2280-4982-9ED6-A070916AA356}" type="slidenum">
              <a:rPr lang="id-ID" smtClean="0"/>
              <a:t>‹#›</a:t>
            </a:fld>
            <a:endParaRPr lang="id-ID"/>
          </a:p>
        </p:txBody>
      </p:sp>
      <p:sp>
        <p:nvSpPr>
          <p:cNvPr id="12" name="Rectangle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CB227E62-9CC7-4221-A2F1-B223F5C9B516}" type="datetimeFigureOut">
              <a:rPr lang="id-ID" smtClean="0"/>
              <a:t>19/03/2014</a:t>
            </a:fld>
            <a:endParaRPr lang="id-ID"/>
          </a:p>
        </p:txBody>
      </p:sp>
      <p:sp>
        <p:nvSpPr>
          <p:cNvPr id="11" name="Rectangle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90B702DE-2280-4982-9ED6-A070916AA356}" type="slidenum">
              <a:rPr lang="id-ID" smtClean="0"/>
              <a:t>‹#›</a:t>
            </a:fld>
            <a:endParaRPr lang="id-ID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CB227E62-9CC7-4221-A2F1-B223F5C9B516}" type="datetimeFigureOut">
              <a:rPr lang="id-ID" smtClean="0"/>
              <a:t>19/03/2014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90B702DE-2280-4982-9ED6-A070916AA356}" type="slidenum">
              <a:rPr lang="id-ID" smtClean="0"/>
              <a:t>‹#›</a:t>
            </a:fld>
            <a:endParaRPr lang="id-ID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isst-d.org/downloads/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id-ID" dirty="0" smtClean="0"/>
              <a:t>TERAPI </a:t>
            </a:r>
            <a:br>
              <a:rPr lang="id-ID" dirty="0" smtClean="0"/>
            </a:br>
            <a:r>
              <a:rPr lang="id-ID" b="1" dirty="0" smtClean="0"/>
              <a:t>GANGGUAN DISOSIASI</a:t>
            </a:r>
            <a:endParaRPr lang="id-ID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d-ID" b="1" dirty="0"/>
          </a:p>
        </p:txBody>
      </p:sp>
    </p:spTree>
    <p:extLst>
      <p:ext uri="{BB962C8B-B14F-4D97-AF65-F5344CB8AC3E}">
        <p14:creationId xmlns:p14="http://schemas.microsoft.com/office/powerpoint/2010/main" val="2253097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dirty="0" smtClean="0"/>
              <a:t>ANTIPSIKOTIK ATIPIKAL</a:t>
            </a:r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id-ID" dirty="0" smtClean="0"/>
              <a:t>Diberikan pada dosis kecil untuk mengatasi :</a:t>
            </a:r>
          </a:p>
          <a:p>
            <a:pPr lvl="1"/>
            <a:r>
              <a:rPr lang="id-ID" dirty="0" smtClean="0"/>
              <a:t>Aktivitas berlebihan</a:t>
            </a:r>
          </a:p>
          <a:p>
            <a:pPr lvl="1"/>
            <a:r>
              <a:rPr lang="id-ID" dirty="0" smtClean="0"/>
              <a:t>Kekacauan pikiran</a:t>
            </a:r>
          </a:p>
          <a:p>
            <a:pPr lvl="1"/>
            <a:r>
              <a:rPr lang="id-ID" dirty="0" smtClean="0"/>
              <a:t>Gejala PTSD yg mengganggu</a:t>
            </a:r>
          </a:p>
          <a:p>
            <a:endParaRPr lang="id-ID" dirty="0" smtClean="0"/>
          </a:p>
          <a:p>
            <a:r>
              <a:rPr lang="id-ID" dirty="0" smtClean="0"/>
              <a:t>Perlu perhatian utk tidak terjadi kerancuan antara halusinasi auditorik yg merupakan gejala psikotik &amp; complex, personified, (mostly) inner voices pd pasien DID yg menunjukkan komunikasi antar identitas2 yg dimiliki </a:t>
            </a:r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4218439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dirty="0" smtClean="0"/>
              <a:t>MOOD STABILIZER</a:t>
            </a:r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75191"/>
            <a:ext cx="8229600" cy="5082809"/>
          </a:xfrm>
        </p:spPr>
        <p:txBody>
          <a:bodyPr>
            <a:normAutofit lnSpcReduction="10000"/>
          </a:bodyPr>
          <a:lstStyle/>
          <a:p>
            <a:r>
              <a:rPr lang="id-ID" dirty="0" smtClean="0"/>
              <a:t>Hanya utk pasien DID dng komorbid gangg bipolar</a:t>
            </a:r>
          </a:p>
          <a:p>
            <a:r>
              <a:rPr lang="id-ID" dirty="0" smtClean="0"/>
              <a:t>Banyak pasien DID menunjukkan perubahan mood yg cepat </a:t>
            </a:r>
            <a:r>
              <a:rPr lang="id-ID" dirty="0" smtClean="0">
                <a:sym typeface="Wingdings" panose="05000000000000000000" pitchFamily="2" charset="2"/>
              </a:rPr>
              <a:t> dpt terjadi misdiagnosis dng gangguan bipolar II atau siklus cepat</a:t>
            </a:r>
          </a:p>
          <a:p>
            <a:r>
              <a:rPr lang="id-ID" dirty="0" smtClean="0">
                <a:sym typeface="Wingdings" panose="05000000000000000000" pitchFamily="2" charset="2"/>
              </a:rPr>
              <a:t>Dng anamnesis cermat, perubahan mood pd DID :</a:t>
            </a:r>
          </a:p>
          <a:p>
            <a:pPr lvl="1"/>
            <a:r>
              <a:rPr lang="id-ID" dirty="0" smtClean="0">
                <a:sym typeface="Wingdings" panose="05000000000000000000" pitchFamily="2" charset="2"/>
              </a:rPr>
              <a:t>Disebabkan oleh gejala PTSD nya</a:t>
            </a:r>
          </a:p>
          <a:p>
            <a:pPr lvl="1"/>
            <a:r>
              <a:rPr lang="id-ID" dirty="0" smtClean="0">
                <a:sym typeface="Wingdings" panose="05000000000000000000" pitchFamily="2" charset="2"/>
              </a:rPr>
              <a:t>Merupakan disregulasi afek</a:t>
            </a:r>
          </a:p>
          <a:p>
            <a:pPr lvl="1"/>
            <a:r>
              <a:rPr lang="id-ID" dirty="0" smtClean="0">
                <a:sym typeface="Wingdings" panose="05000000000000000000" pitchFamily="2" charset="2"/>
              </a:rPr>
              <a:t>Perubahan tsb  saling mempengaruh antar identitas  yg berganti ganti</a:t>
            </a:r>
          </a:p>
          <a:p>
            <a:endParaRPr lang="id-ID" dirty="0" smtClean="0">
              <a:sym typeface="Wingdings" panose="05000000000000000000" pitchFamily="2" charset="2"/>
            </a:endParaRPr>
          </a:p>
          <a:p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1835745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dirty="0" smtClean="0"/>
              <a:t>OBAT LAIN</a:t>
            </a:r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d-ID" dirty="0" smtClean="0"/>
              <a:t>Naltrexone, opiat antagonis </a:t>
            </a:r>
            <a:r>
              <a:rPr lang="id-ID" dirty="0" smtClean="0">
                <a:sym typeface="Wingdings" panose="05000000000000000000" pitchFamily="2" charset="2"/>
              </a:rPr>
              <a:t> menurunkan dorongan utk menyakiti diri</a:t>
            </a:r>
            <a:endParaRPr lang="id-ID" dirty="0" smtClean="0"/>
          </a:p>
          <a:p>
            <a:r>
              <a:rPr lang="id-ID" dirty="0" smtClean="0"/>
              <a:t>Centrally active beta blocker spt propranolol </a:t>
            </a:r>
            <a:r>
              <a:rPr lang="id-ID" dirty="0" smtClean="0">
                <a:sym typeface="Wingdings" panose="05000000000000000000" pitchFamily="2" charset="2"/>
              </a:rPr>
              <a:t> utk hyperarousal &amp; panik krn PTSD</a:t>
            </a:r>
            <a:endParaRPr lang="id-ID" dirty="0" smtClean="0"/>
          </a:p>
          <a:p>
            <a:r>
              <a:rPr lang="id-ID" dirty="0" smtClean="0"/>
              <a:t>Centrally active agonis alpha spt Clonidin &amp; prazosin, </a:t>
            </a:r>
            <a:r>
              <a:rPr lang="id-ID" dirty="0" smtClean="0">
                <a:sym typeface="Wingdings" panose="05000000000000000000" pitchFamily="2" charset="2"/>
              </a:rPr>
              <a:t> hyperarousal &amp; perilaku mengganggu krn PTSD</a:t>
            </a:r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3402515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d-ID" dirty="0" smtClean="0"/>
              <a:t>Amnesia disosiatif &amp; disosiatif fugue</a:t>
            </a:r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d-ID" dirty="0" smtClean="0"/>
              <a:t>Thiopental (Pentothal)</a:t>
            </a:r>
          </a:p>
          <a:p>
            <a:r>
              <a:rPr lang="id-ID" dirty="0" smtClean="0"/>
              <a:t>Sodium amobarbital IV</a:t>
            </a:r>
          </a:p>
          <a:p>
            <a:r>
              <a:rPr lang="id-ID" dirty="0" smtClean="0"/>
              <a:t>Benzodiazepin</a:t>
            </a:r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945619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id-ID" dirty="0" smtClean="0"/>
              <a:t>NON-PSIKOFARMAKA</a:t>
            </a:r>
            <a:endParaRPr lang="id-ID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185553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dirty="0" smtClean="0"/>
              <a:t>Amnesia disosiatif</a:t>
            </a:r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d-ID" dirty="0" smtClean="0"/>
              <a:t>Hipnosis </a:t>
            </a:r>
            <a:r>
              <a:rPr lang="id-ID" dirty="0" smtClean="0">
                <a:sym typeface="Wingdings" panose="05000000000000000000" pitchFamily="2" charset="2"/>
              </a:rPr>
              <a:t> agar pasien dapat mengingat kembali</a:t>
            </a:r>
          </a:p>
          <a:p>
            <a:r>
              <a:rPr lang="id-ID" dirty="0" smtClean="0">
                <a:sym typeface="Wingdings" panose="05000000000000000000" pitchFamily="2" charset="2"/>
              </a:rPr>
              <a:t>Psikoterapi</a:t>
            </a:r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3927833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dirty="0" smtClean="0"/>
              <a:t>Disosiasi fugue</a:t>
            </a:r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d-ID" dirty="0" smtClean="0"/>
              <a:t>Psikoterapi psikodinamik ekspresif suportif</a:t>
            </a:r>
          </a:p>
          <a:p>
            <a:pPr lvl="2">
              <a:buFont typeface="Wingdings"/>
              <a:buChar char="à"/>
            </a:pPr>
            <a:r>
              <a:rPr lang="id-ID" dirty="0" smtClean="0">
                <a:sym typeface="Wingdings" panose="05000000000000000000" pitchFamily="2" charset="2"/>
              </a:rPr>
              <a:t>Treatment of choice</a:t>
            </a:r>
          </a:p>
          <a:p>
            <a:pPr lvl="2">
              <a:buFont typeface="Wingdings"/>
              <a:buChar char="à"/>
            </a:pPr>
            <a:endParaRPr lang="id-ID" dirty="0" smtClean="0"/>
          </a:p>
          <a:p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1211579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67808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dirty="0" smtClean="0"/>
              <a:t>REFERENSI</a:t>
            </a:r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d-ID" b="1" dirty="0"/>
              <a:t>Guidelines for Treating </a:t>
            </a:r>
            <a:r>
              <a:rPr lang="id-ID" b="1" dirty="0" smtClean="0"/>
              <a:t>Dissociative </a:t>
            </a:r>
            <a:r>
              <a:rPr lang="en-US" b="1" dirty="0" smtClean="0"/>
              <a:t>Identity </a:t>
            </a:r>
            <a:r>
              <a:rPr lang="en-US" b="1" dirty="0"/>
              <a:t>Disorder in Adults, </a:t>
            </a:r>
            <a:r>
              <a:rPr lang="en-US" b="1" dirty="0" smtClean="0"/>
              <a:t>Third</a:t>
            </a:r>
            <a:r>
              <a:rPr lang="id-ID" b="1" dirty="0" smtClean="0"/>
              <a:t> Revision, </a:t>
            </a:r>
            <a:r>
              <a:rPr lang="en-US" i="1" dirty="0" smtClean="0"/>
              <a:t>International </a:t>
            </a:r>
            <a:r>
              <a:rPr lang="en-US" i="1" dirty="0"/>
              <a:t>Society for the Study of Trauma and </a:t>
            </a:r>
            <a:r>
              <a:rPr lang="en-US" i="1" dirty="0" smtClean="0"/>
              <a:t>Dissociation</a:t>
            </a:r>
            <a:r>
              <a:rPr lang="id-ID" i="1" dirty="0"/>
              <a:t>, </a:t>
            </a:r>
            <a:r>
              <a:rPr lang="id-ID" i="1" dirty="0">
                <a:hlinkClick r:id="rId2"/>
              </a:rPr>
              <a:t>http://</a:t>
            </a:r>
            <a:r>
              <a:rPr lang="id-ID" i="1" dirty="0" smtClean="0">
                <a:hlinkClick r:id="rId2"/>
              </a:rPr>
              <a:t>www.isst-d.org/downloads/</a:t>
            </a:r>
            <a:r>
              <a:rPr lang="id-ID" i="1" dirty="0" smtClean="0"/>
              <a:t>, 2011.</a:t>
            </a:r>
          </a:p>
          <a:p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3960483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id-ID" dirty="0" smtClean="0"/>
              <a:t>PSIKOFARMAKA</a:t>
            </a:r>
            <a:endParaRPr lang="id-ID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965677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b="1" dirty="0" smtClean="0"/>
              <a:t>ANTIDEPRESAN</a:t>
            </a:r>
            <a:endParaRPr lang="id-ID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id-ID" dirty="0" smtClean="0"/>
              <a:t>Farmakoterapi bukan pengobatan utama utnutk gangguan disosiasi</a:t>
            </a:r>
          </a:p>
          <a:p>
            <a:r>
              <a:rPr lang="id-ID" dirty="0" smtClean="0"/>
              <a:t>Antidepresan paling sering digunakan untuk mengatasi gejala depresi atau PTSD.</a:t>
            </a:r>
          </a:p>
          <a:p>
            <a:r>
              <a:rPr lang="id-ID" dirty="0" smtClean="0"/>
              <a:t>Pemberian SSRI dititrasi sesuai rentang dosis standar yang diketahui, yaitu :</a:t>
            </a:r>
          </a:p>
          <a:p>
            <a:pPr lvl="1"/>
            <a:r>
              <a:rPr lang="id-ID" dirty="0" smtClean="0"/>
              <a:t>Dosis kecil : ansietas</a:t>
            </a:r>
          </a:p>
          <a:p>
            <a:pPr lvl="1"/>
            <a:r>
              <a:rPr lang="id-ID" dirty="0" smtClean="0"/>
              <a:t>Dosis sedang </a:t>
            </a:r>
            <a:r>
              <a:rPr lang="id-ID" dirty="0" smtClean="0">
                <a:sym typeface="Wingdings" panose="05000000000000000000" pitchFamily="2" charset="2"/>
              </a:rPr>
              <a:t> depresi</a:t>
            </a:r>
          </a:p>
          <a:p>
            <a:pPr lvl="1"/>
            <a:r>
              <a:rPr lang="id-ID" dirty="0" smtClean="0">
                <a:sym typeface="Wingdings" panose="05000000000000000000" pitchFamily="2" charset="2"/>
              </a:rPr>
              <a:t>Dosis besar  obsesif kompulsif / depresi yang refrakter</a:t>
            </a:r>
            <a:endParaRPr lang="id-ID" dirty="0" smtClean="0"/>
          </a:p>
          <a:p>
            <a:endParaRPr lang="id-ID" dirty="0" smtClean="0"/>
          </a:p>
          <a:p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3967623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dirty="0" smtClean="0"/>
              <a:t>ANTIDEPRESAN</a:t>
            </a:r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id-ID" dirty="0" smtClean="0"/>
              <a:t>MAOI dan antidepresan trisiklik tidak lagi menjadi pilihan digantikan oleh SSRI karena faktor efek samping &amp; keamanan, </a:t>
            </a:r>
          </a:p>
          <a:p>
            <a:r>
              <a:rPr lang="id-ID" dirty="0" smtClean="0"/>
              <a:t>Anti-obsesif trisiklik klomipramin (Anafranil) masih sangat membantu pada pasien yang tidak timbul efek samping.</a:t>
            </a:r>
          </a:p>
          <a:p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2250858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dirty="0" smtClean="0"/>
              <a:t>ANSIOLITIK</a:t>
            </a:r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id-ID" dirty="0"/>
              <a:t>Ansiolitik terutama dapat dipakai dalam terapi jangka pendek untuk  mengatasi ansietas. Hati-hati pada penggunaan benzodiazepin </a:t>
            </a:r>
            <a:r>
              <a:rPr lang="id-ID" dirty="0">
                <a:sym typeface="Wingdings" panose="05000000000000000000" pitchFamily="2" charset="2"/>
              </a:rPr>
              <a:t> berpotensi ketergantungan</a:t>
            </a:r>
            <a:endParaRPr lang="id-ID" dirty="0"/>
          </a:p>
          <a:p>
            <a:r>
              <a:rPr lang="id-ID" dirty="0" smtClean="0"/>
              <a:t>Pasien PTSD kemungkinan dapat mentoleransi benzodiazepin dosis tinggi karena hyperarousal kronik yg berat dan  dugaan penggantian pengikatan reseptor benzodiazepin </a:t>
            </a:r>
          </a:p>
          <a:p>
            <a:r>
              <a:rPr lang="id-ID" dirty="0" smtClean="0"/>
              <a:t>Sebagian pasien gangguan disosiasi  telah sukses dengan terapi pemeliharaan benzodiazepin jangka panjang. </a:t>
            </a:r>
          </a:p>
        </p:txBody>
      </p:sp>
    </p:spTree>
    <p:extLst>
      <p:ext uri="{BB962C8B-B14F-4D97-AF65-F5344CB8AC3E}">
        <p14:creationId xmlns:p14="http://schemas.microsoft.com/office/powerpoint/2010/main" val="3813778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d-ID" dirty="0"/>
              <a:t>Secara umum, benzodiazepin kerja-panjang (misalnya lorazepam, klonazepam) lebih aman dan efek sampingnya lebih sedikit daripada yg kerja singkat (alprazolam) atau hipnotik kerja sangat singkat </a:t>
            </a:r>
          </a:p>
          <a:p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4129428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dirty="0" smtClean="0"/>
              <a:t>OBAT HIPNOTIK-SEDATIF</a:t>
            </a:r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d-ID" dirty="0" smtClean="0"/>
              <a:t>Obat jenis ini digunakan untuk mengatasi masalah tidur</a:t>
            </a:r>
          </a:p>
          <a:p>
            <a:r>
              <a:rPr lang="id-ID" dirty="0" smtClean="0"/>
              <a:t>Jenis-jenisnya :</a:t>
            </a:r>
          </a:p>
          <a:p>
            <a:pPr lvl="1"/>
            <a:r>
              <a:rPr lang="id-ID" dirty="0" smtClean="0"/>
              <a:t>Trazodone</a:t>
            </a:r>
          </a:p>
          <a:p>
            <a:pPr lvl="1"/>
            <a:r>
              <a:rPr lang="id-ID" dirty="0" smtClean="0"/>
              <a:t>Difenhidramin</a:t>
            </a:r>
          </a:p>
          <a:p>
            <a:pPr lvl="1"/>
            <a:r>
              <a:rPr lang="id-ID" dirty="0" smtClean="0"/>
              <a:t>Mirtazapin</a:t>
            </a:r>
          </a:p>
          <a:p>
            <a:pPr lvl="1"/>
            <a:r>
              <a:rPr lang="id-ID" dirty="0" smtClean="0"/>
              <a:t>Antidepresan trisiklik dosis rendah</a:t>
            </a:r>
          </a:p>
          <a:p>
            <a:pPr lvl="1"/>
            <a:r>
              <a:rPr lang="id-ID" dirty="0" smtClean="0"/>
              <a:t>Quetiapin atau chlorpromazin dosis rendah</a:t>
            </a:r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3239978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d-ID" dirty="0" smtClean="0"/>
              <a:t>Pasien gangg disosiasi sering menderita gangguan tidur yg kompleks spt :</a:t>
            </a:r>
          </a:p>
          <a:p>
            <a:pPr lvl="1"/>
            <a:r>
              <a:rPr lang="id-ID" dirty="0" smtClean="0"/>
              <a:t>Mimpi buruk &amp; flashback PTSD</a:t>
            </a:r>
            <a:endParaRPr lang="id-ID" dirty="0"/>
          </a:p>
          <a:p>
            <a:pPr lvl="1"/>
            <a:r>
              <a:rPr lang="id-ID" dirty="0" smtClean="0"/>
              <a:t>Masalah tidur berkaitan dengan gangguan afektif</a:t>
            </a:r>
          </a:p>
          <a:p>
            <a:pPr lvl="1"/>
            <a:r>
              <a:rPr lang="id-ID" dirty="0" smtClean="0"/>
              <a:t>Reaksi ketakutan yg terpicu pada malam hari oleh ingatan terhadap penyiksaan yg terjadi pd malam hari</a:t>
            </a:r>
          </a:p>
          <a:p>
            <a:pPr lvl="1"/>
            <a:r>
              <a:rPr lang="id-ID" dirty="0" smtClean="0"/>
              <a:t>Aktivitas malam dari identitas pengganti</a:t>
            </a:r>
          </a:p>
        </p:txBody>
      </p:sp>
    </p:spTree>
    <p:extLst>
      <p:ext uri="{BB962C8B-B14F-4D97-AF65-F5344CB8AC3E}">
        <p14:creationId xmlns:p14="http://schemas.microsoft.com/office/powerpoint/2010/main" val="3365947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401</TotalTime>
  <Words>446</Words>
  <Application>Microsoft Office PowerPoint</Application>
  <PresentationFormat>On-screen Show (4:3)</PresentationFormat>
  <Paragraphs>64</Paragraphs>
  <Slides>17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Module</vt:lpstr>
      <vt:lpstr>TERAPI  GANGGUAN DISOSIASI</vt:lpstr>
      <vt:lpstr>REFERENSI</vt:lpstr>
      <vt:lpstr>PSIKOFARMAKA</vt:lpstr>
      <vt:lpstr>ANTIDEPRESAN</vt:lpstr>
      <vt:lpstr>ANTIDEPRESAN</vt:lpstr>
      <vt:lpstr>ANSIOLITIK</vt:lpstr>
      <vt:lpstr>PowerPoint Presentation</vt:lpstr>
      <vt:lpstr>OBAT HIPNOTIK-SEDATIF</vt:lpstr>
      <vt:lpstr>PowerPoint Presentation</vt:lpstr>
      <vt:lpstr>ANTIPSIKOTIK ATIPIKAL</vt:lpstr>
      <vt:lpstr>MOOD STABILIZER</vt:lpstr>
      <vt:lpstr>OBAT LAIN</vt:lpstr>
      <vt:lpstr>Amnesia disosiatif &amp; disosiatif fugue</vt:lpstr>
      <vt:lpstr>NON-PSIKOFARMAKA</vt:lpstr>
      <vt:lpstr>Amnesia disosiatif</vt:lpstr>
      <vt:lpstr>Disosiasi fugue</vt:lpstr>
      <vt:lpstr>PowerPoint Presentation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GANGGUAN DISOSIASI</dc:title>
  <dc:creator>Hp Mini 110</dc:creator>
  <cp:lastModifiedBy>Hp Mini 110</cp:lastModifiedBy>
  <cp:revision>24</cp:revision>
  <dcterms:created xsi:type="dcterms:W3CDTF">2014-02-23T19:24:42Z</dcterms:created>
  <dcterms:modified xsi:type="dcterms:W3CDTF">2014-03-19T04:23:20Z</dcterms:modified>
</cp:coreProperties>
</file>