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3"/>
  </p:notesMasterIdLst>
  <p:sldIdLst>
    <p:sldId id="256" r:id="rId3"/>
    <p:sldId id="25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58" r:id="rId13"/>
    <p:sldId id="259" r:id="rId14"/>
    <p:sldId id="260" r:id="rId15"/>
    <p:sldId id="298" r:id="rId16"/>
    <p:sldId id="299" r:id="rId17"/>
    <p:sldId id="300" r:id="rId18"/>
    <p:sldId id="266" r:id="rId19"/>
    <p:sldId id="271" r:id="rId20"/>
    <p:sldId id="272" r:id="rId21"/>
    <p:sldId id="273" r:id="rId22"/>
    <p:sldId id="274" r:id="rId23"/>
    <p:sldId id="275" r:id="rId24"/>
    <p:sldId id="276" r:id="rId25"/>
    <p:sldId id="278" r:id="rId26"/>
    <p:sldId id="279" r:id="rId27"/>
    <p:sldId id="261" r:id="rId28"/>
    <p:sldId id="263" r:id="rId29"/>
    <p:sldId id="264" r:id="rId30"/>
    <p:sldId id="262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16F79-AC2C-41B2-A3E6-82BCBFDF2B93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EB12-584C-4068-B933-E52D77DEAE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71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109E45-1470-49A1-8D40-C503A41C578E}" type="slidenum">
              <a:rPr lang="en-US"/>
              <a:pPr/>
              <a:t>4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Catatonia: stupor, posturing, staring, mutism, waxy flexibility</a:t>
            </a:r>
          </a:p>
        </p:txBody>
      </p:sp>
    </p:spTree>
    <p:extLst>
      <p:ext uri="{BB962C8B-B14F-4D97-AF65-F5344CB8AC3E}">
        <p14:creationId xmlns:p14="http://schemas.microsoft.com/office/powerpoint/2010/main" val="799272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4EF2B0-3FD7-445F-A1FD-E9D29370AA46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Renal failure confers mortality risk of 50%</a:t>
            </a:r>
          </a:p>
        </p:txBody>
      </p:sp>
    </p:spTree>
    <p:extLst>
      <p:ext uri="{BB962C8B-B14F-4D97-AF65-F5344CB8AC3E}">
        <p14:creationId xmlns:p14="http://schemas.microsoft.com/office/powerpoint/2010/main" val="370530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914CF1-D130-41DF-B61D-47DF43A9E227}" type="slidenum">
              <a:rPr lang="en-US"/>
              <a:pPr/>
              <a:t>9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Symptoms can last 10-20 days after discontinuation of offending agent.  Even longer in depot forms of neuroleptics</a:t>
            </a:r>
          </a:p>
        </p:txBody>
      </p:sp>
    </p:spTree>
    <p:extLst>
      <p:ext uri="{BB962C8B-B14F-4D97-AF65-F5344CB8AC3E}">
        <p14:creationId xmlns:p14="http://schemas.microsoft.com/office/powerpoint/2010/main" val="360359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08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2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58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7238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9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219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89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4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971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45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7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68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646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99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60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65100" ty="-7620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98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6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0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1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6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7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80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583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76F4BE0-E277-4AFA-8CD1-523EE755693C}" type="datetimeFigureOut">
              <a:rPr lang="en-US" smtClean="0"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3BB071-3F19-4AAF-988E-081C28F20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3007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82" y="4650588"/>
            <a:ext cx="6111922" cy="1463040"/>
          </a:xfrm>
        </p:spPr>
        <p:txBody>
          <a:bodyPr>
            <a:normAutofit/>
          </a:bodyPr>
          <a:lstStyle/>
          <a:p>
            <a:r>
              <a:rPr lang="en-US" b="1" dirty="0" smtClean="0"/>
              <a:t>Emergencies by Psychiatric Drugs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715000"/>
            <a:ext cx="7848600" cy="1122528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Presented by : dr. Rizky Aniza Winanda</a:t>
            </a:r>
          </a:p>
          <a:p>
            <a:r>
              <a:rPr lang="en-US" sz="2000" dirty="0" err="1" smtClean="0">
                <a:solidFill>
                  <a:schemeClr val="tx1"/>
                </a:solidFill>
              </a:rPr>
              <a:t>Narasumber</a:t>
            </a:r>
            <a:r>
              <a:rPr lang="en-US" sz="2000" dirty="0" smtClean="0">
                <a:solidFill>
                  <a:schemeClr val="tx1"/>
                </a:solidFill>
              </a:rPr>
              <a:t> : dr. </a:t>
            </a:r>
            <a:r>
              <a:rPr lang="en-US" sz="2000" dirty="0" err="1" smtClean="0">
                <a:solidFill>
                  <a:schemeClr val="tx1"/>
                </a:solidFill>
              </a:rPr>
              <a:t>Irmia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Kusumadewi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SpKJ</a:t>
            </a:r>
            <a:r>
              <a:rPr lang="en-US" sz="2000" dirty="0" smtClean="0">
                <a:solidFill>
                  <a:schemeClr val="tx1"/>
                </a:solidFill>
              </a:rPr>
              <a:t>(K)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Management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0"/>
            <a:ext cx="8229600" cy="402336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Dantrolene</a:t>
            </a:r>
            <a:r>
              <a:rPr lang="en-US" sz="2800" dirty="0" smtClean="0"/>
              <a:t> </a:t>
            </a:r>
            <a:r>
              <a:rPr lang="en-US" sz="2800" dirty="0"/>
              <a:t>– direct-acting muscle relaxant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Bromocriptine</a:t>
            </a:r>
            <a:r>
              <a:rPr lang="en-US" sz="2800" dirty="0" smtClean="0"/>
              <a:t> </a:t>
            </a:r>
            <a:r>
              <a:rPr lang="en-US" sz="2800" dirty="0"/>
              <a:t>– a dopamine agonist used to restore dopaminergic tone.  Can also use </a:t>
            </a:r>
            <a:r>
              <a:rPr lang="en-US" sz="2800" dirty="0" err="1"/>
              <a:t>amantidine</a:t>
            </a:r>
            <a:endParaRPr lang="en-US" sz="2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en-US" sz="2800" dirty="0" smtClean="0"/>
              <a:t> Benzodiazepines </a:t>
            </a:r>
            <a:r>
              <a:rPr lang="en-US" sz="2800" dirty="0"/>
              <a:t>– aid in muscle relaxation and anxiety</a:t>
            </a:r>
          </a:p>
        </p:txBody>
      </p:sp>
    </p:spTree>
    <p:extLst>
      <p:ext uri="{BB962C8B-B14F-4D97-AF65-F5344CB8AC3E}">
        <p14:creationId xmlns:p14="http://schemas.microsoft.com/office/powerpoint/2010/main" val="465596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93878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2. SEROTONIN SYNDROME : Causes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Increase serotonin synthesis </a:t>
            </a:r>
            <a:r>
              <a:rPr lang="en-US" sz="2800" dirty="0" smtClean="0">
                <a:sym typeface="Wingdings" pitchFamily="2" charset="2"/>
              </a:rPr>
              <a:t> L-Tryptophan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>
                <a:sym typeface="Wingdings" pitchFamily="2" charset="2"/>
              </a:rPr>
              <a:t> Decrease serotonin metabolism  MAO-I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>
                <a:sym typeface="Wingdings" pitchFamily="2" charset="2"/>
              </a:rPr>
              <a:t> Increase serotonin release  amphetamine, cocaine, MDMA, </a:t>
            </a:r>
            <a:r>
              <a:rPr lang="en-US" sz="2800" dirty="0" err="1" smtClean="0">
                <a:sym typeface="Wingdings" pitchFamily="2" charset="2"/>
              </a:rPr>
              <a:t>fenfluramine</a:t>
            </a:r>
            <a:r>
              <a:rPr lang="en-US" sz="2800" dirty="0" smtClean="0">
                <a:sym typeface="Wingdings" pitchFamily="2" charset="2"/>
              </a:rPr>
              <a:t>, reserpine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>
                <a:sym typeface="Wingdings" pitchFamily="2" charset="2"/>
              </a:rPr>
              <a:t> Inhibit serotonin reuptake  TCA, SSRIs, Dextromethorphan, Bupropion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>
                <a:sym typeface="Wingdings" pitchFamily="2" charset="2"/>
              </a:rPr>
              <a:t> Serotonin receptor agonists  </a:t>
            </a:r>
            <a:r>
              <a:rPr lang="en-US" sz="2800" dirty="0" err="1" smtClean="0">
                <a:sym typeface="Wingdings" pitchFamily="2" charset="2"/>
              </a:rPr>
              <a:t>Buspirone</a:t>
            </a:r>
            <a:r>
              <a:rPr lang="en-US" sz="2800" dirty="0" smtClean="0">
                <a:sym typeface="Wingdings" pitchFamily="2" charset="2"/>
              </a:rPr>
              <a:t>, LSD, </a:t>
            </a:r>
            <a:r>
              <a:rPr lang="en-US" sz="2800" dirty="0" err="1" smtClean="0">
                <a:sym typeface="Wingdings" pitchFamily="2" charset="2"/>
              </a:rPr>
              <a:t>sumatriptan</a:t>
            </a:r>
            <a:endParaRPr lang="en-US" sz="2800" dirty="0" smtClean="0">
              <a:sym typeface="Wingdings" pitchFamily="2" charset="2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>
                <a:sym typeface="Wingdings" pitchFamily="2" charset="2"/>
              </a:rPr>
              <a:t> Nonspecific increase of serotonin levels  ECT, lithium, dopamine agonists (levodopa)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8071104" cy="1499616"/>
          </a:xfrm>
        </p:spPr>
        <p:txBody>
          <a:bodyPr/>
          <a:lstStyle/>
          <a:p>
            <a:r>
              <a:rPr lang="en-US" b="1" dirty="0" smtClean="0"/>
              <a:t>Symptoms of </a:t>
            </a:r>
            <a:r>
              <a:rPr lang="en-US" b="1" dirty="0" smtClean="0"/>
              <a:t>Serotonin syndrome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Behavioral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>
                <a:sym typeface="Wingdings" pitchFamily="2" charset="2"/>
              </a:rPr>
              <a:t>c</a:t>
            </a:r>
            <a:r>
              <a:rPr lang="en-US" sz="2800" dirty="0" smtClean="0"/>
              <a:t>onfusion, agitation, anxiety, coma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Autonomic </a:t>
            </a:r>
            <a:r>
              <a:rPr lang="en-US" sz="2800" dirty="0" smtClean="0">
                <a:sym typeface="Wingdings" pitchFamily="2" charset="2"/>
              </a:rPr>
              <a:t> f</a:t>
            </a:r>
            <a:r>
              <a:rPr lang="en-US" sz="2800" dirty="0" smtClean="0"/>
              <a:t>ever, diaphoresis, tachycardia, hypertension, diarrhea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Neuromuscular </a:t>
            </a:r>
            <a:r>
              <a:rPr lang="en-US" sz="2800" dirty="0" smtClean="0">
                <a:sym typeface="Wingdings" pitchFamily="2" charset="2"/>
              </a:rPr>
              <a:t> m</a:t>
            </a:r>
            <a:r>
              <a:rPr lang="en-US" sz="2800" dirty="0" smtClean="0"/>
              <a:t>yoclonus, </a:t>
            </a:r>
            <a:r>
              <a:rPr lang="en-US" sz="2800" dirty="0" err="1" smtClean="0"/>
              <a:t>hyperreflex</a:t>
            </a:r>
            <a:r>
              <a:rPr lang="en-US" sz="2800" dirty="0" smtClean="0"/>
              <a:t>, muscular rigidity, ataxia, restlessness, shivering or tremors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4221163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Discontinuing </a:t>
            </a:r>
            <a:r>
              <a:rPr lang="en-US" sz="2800" dirty="0" smtClean="0"/>
              <a:t>all serotonin drugs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Lorazepam</a:t>
            </a:r>
            <a:r>
              <a:rPr lang="en-US" sz="2800" dirty="0" smtClean="0"/>
              <a:t> </a:t>
            </a:r>
            <a:r>
              <a:rPr lang="en-US" sz="2800" dirty="0" smtClean="0"/>
              <a:t>per oral (mild) or intravenous (severe) 0.5-1mg PO </a:t>
            </a:r>
            <a:r>
              <a:rPr lang="en-US" sz="2800" dirty="0" err="1" smtClean="0"/>
              <a:t>qid</a:t>
            </a:r>
            <a:endParaRPr lang="en-US" sz="28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Medications</a:t>
            </a:r>
            <a:endParaRPr lang="en-US" sz="2800" dirty="0" smtClean="0"/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800" dirty="0" err="1" smtClean="0"/>
              <a:t>Periactin</a:t>
            </a:r>
            <a:r>
              <a:rPr lang="en-US" sz="2800" dirty="0" smtClean="0"/>
              <a:t> (</a:t>
            </a:r>
            <a:r>
              <a:rPr lang="en-US" sz="2800" dirty="0" err="1" smtClean="0"/>
              <a:t>Cyproheptadine</a:t>
            </a:r>
            <a:r>
              <a:rPr lang="en-US" sz="2800" dirty="0" smtClean="0"/>
              <a:t>) </a:t>
            </a:r>
            <a:r>
              <a:rPr lang="en-US" sz="2800" dirty="0" smtClean="0">
                <a:sym typeface="Wingdings" pitchFamily="2" charset="2"/>
              </a:rPr>
              <a:t> specific serotonin blocker : 4mg PO </a:t>
            </a:r>
            <a:r>
              <a:rPr lang="en-US" sz="2800" dirty="0" err="1" smtClean="0">
                <a:sym typeface="Wingdings" pitchFamily="2" charset="2"/>
              </a:rPr>
              <a:t>qid</a:t>
            </a:r>
            <a:r>
              <a:rPr lang="en-US" sz="2800" dirty="0" smtClean="0">
                <a:sym typeface="Wingdings" pitchFamily="2" charset="2"/>
              </a:rPr>
              <a:t> (6hrs)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800" dirty="0" err="1" smtClean="0">
                <a:sym typeface="Wingdings" pitchFamily="2" charset="2"/>
              </a:rPr>
              <a:t>Propanolol</a:t>
            </a:r>
            <a:r>
              <a:rPr lang="en-US" sz="2800" dirty="0" smtClean="0">
                <a:sym typeface="Wingdings" pitchFamily="2" charset="2"/>
              </a:rPr>
              <a:t> : 1 mg IV q30-60mins or 40mg PO </a:t>
            </a:r>
            <a:r>
              <a:rPr lang="en-US" sz="2800" dirty="0" err="1" smtClean="0">
                <a:sym typeface="Wingdings" pitchFamily="2" charset="2"/>
              </a:rPr>
              <a:t>qid</a:t>
            </a:r>
            <a:r>
              <a:rPr lang="en-US" sz="2800" dirty="0" smtClean="0">
                <a:sym typeface="Wingdings" pitchFamily="2" charset="2"/>
              </a:rPr>
              <a:t> (6 hrs)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800" dirty="0" err="1" smtClean="0">
                <a:sym typeface="Wingdings" pitchFamily="2" charset="2"/>
              </a:rPr>
              <a:t>Methysergide</a:t>
            </a:r>
            <a:r>
              <a:rPr lang="en-US" sz="2800" dirty="0" smtClean="0">
                <a:sym typeface="Wingdings" pitchFamily="2" charset="2"/>
              </a:rPr>
              <a:t> (</a:t>
            </a:r>
            <a:r>
              <a:rPr lang="en-US" sz="2800" dirty="0" err="1" smtClean="0">
                <a:sym typeface="Wingdings" pitchFamily="2" charset="2"/>
              </a:rPr>
              <a:t>Sansert</a:t>
            </a:r>
            <a:r>
              <a:rPr lang="en-US" sz="2800" dirty="0" smtClean="0">
                <a:sym typeface="Wingdings" pitchFamily="2" charset="2"/>
              </a:rPr>
              <a:t>) : 2mg PO </a:t>
            </a:r>
            <a:r>
              <a:rPr lang="en-US" sz="2800" dirty="0" err="1" smtClean="0">
                <a:sym typeface="Wingdings" pitchFamily="2" charset="2"/>
              </a:rPr>
              <a:t>tid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304800" y="2349646"/>
            <a:ext cx="3566160" cy="4873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600" b="1" dirty="0" smtClean="0"/>
              <a:t>NMS</a:t>
            </a:r>
            <a:endParaRPr lang="en-US" sz="3600" b="1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304800" y="2895600"/>
            <a:ext cx="4029456" cy="365760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 Self-limiting condition once offending agent is discontinued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Resolves in 1-2 weeks unless a depot antipsychotic is involved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Admission to ICU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</a:t>
            </a:r>
            <a:r>
              <a:rPr lang="en-US" dirty="0" smtClean="0"/>
              <a:t>Symptom treatment 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4562475" y="2349646"/>
            <a:ext cx="3566160" cy="4873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600" b="1" dirty="0" smtClean="0"/>
              <a:t>SS</a:t>
            </a:r>
            <a:endParaRPr lang="en-US" sz="3600" b="1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4"/>
          </p:nvPr>
        </p:nvSpPr>
        <p:spPr>
          <a:xfrm>
            <a:off x="4491990" y="2895600"/>
            <a:ext cx="4271010" cy="3657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 Sign &amp; symptoms usually resolve within 1 week after discontinuation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err="1" smtClean="0"/>
              <a:t>Cyproheptadine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a serotonin &amp; histamine antagonist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Dantrolene</a:t>
            </a:r>
            <a:r>
              <a:rPr lang="en-US" dirty="0" smtClean="0">
                <a:sym typeface="Wingdings" panose="05000000000000000000" pitchFamily="2" charset="2"/>
              </a:rPr>
              <a:t>  hyperthermia induced by muscle contraction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Benzodiazepines  muscle rigidity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Anticonvulsants  seizures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Propanolol</a:t>
            </a:r>
            <a:r>
              <a:rPr lang="en-US" dirty="0" smtClean="0">
                <a:sym typeface="Wingdings" panose="05000000000000000000" pitchFamily="2" charset="2"/>
              </a:rPr>
              <a:t>  BP abnormalities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17328"/>
          <a:stretch/>
        </p:blipFill>
        <p:spPr>
          <a:xfrm>
            <a:off x="133350" y="109160"/>
            <a:ext cx="8858250" cy="202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675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Lithium </a:t>
            </a:r>
            <a:r>
              <a:rPr lang="en-US" b="1" dirty="0" smtClean="0"/>
              <a:t>Toxicity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/>
              <a:t> Plasma </a:t>
            </a:r>
            <a:r>
              <a:rPr lang="en-US" sz="2400" dirty="0" smtClean="0"/>
              <a:t>levels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smtClean="0"/>
              <a:t> Mild </a:t>
            </a:r>
            <a:r>
              <a:rPr lang="en-US" sz="2400" dirty="0" smtClean="0"/>
              <a:t>: 2-3mmol per L </a:t>
            </a:r>
            <a:r>
              <a:rPr lang="en-US" sz="2400" dirty="0" smtClean="0">
                <a:sym typeface="Wingdings" pitchFamily="2" charset="2"/>
              </a:rPr>
              <a:t> GI upset (diarrhea, nausea, anorexia), tremor, drowsiness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ym typeface="Wingdings" pitchFamily="2" charset="2"/>
              </a:rPr>
              <a:t> Toxic </a:t>
            </a:r>
            <a:r>
              <a:rPr lang="en-US" sz="2400" dirty="0" smtClean="0">
                <a:sym typeface="Wingdings" pitchFamily="2" charset="2"/>
              </a:rPr>
              <a:t>: &gt;3mmol per L  confusion, ataxia, seizures, coma, death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ym typeface="Wingdings" pitchFamily="2" charset="2"/>
              </a:rPr>
              <a:t> Treatment</a:t>
            </a:r>
            <a:endParaRPr lang="en-US" sz="2400" dirty="0" smtClean="0">
              <a:sym typeface="Wingdings" pitchFamily="2" charset="2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ym typeface="Wingdings" pitchFamily="2" charset="2"/>
              </a:rPr>
              <a:t>Immediate discontinuation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sym typeface="Wingdings" pitchFamily="2" charset="2"/>
              </a:rPr>
              <a:t>Supportive therapy : dialysis</a:t>
            </a:r>
          </a:p>
        </p:txBody>
      </p:sp>
    </p:spTree>
    <p:extLst>
      <p:ext uri="{BB962C8B-B14F-4D97-AF65-F5344CB8AC3E}">
        <p14:creationId xmlns:p14="http://schemas.microsoft.com/office/powerpoint/2010/main" val="362907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981200"/>
            <a:ext cx="3962400" cy="47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28600"/>
            <a:ext cx="86868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1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b="1" dirty="0"/>
              <a:t>4</a:t>
            </a:r>
            <a:r>
              <a:rPr lang="en-US" altLang="zh-TW" sz="4000" b="1" dirty="0" smtClean="0"/>
              <a:t>. Extrapyramidal </a:t>
            </a:r>
            <a:r>
              <a:rPr lang="en-US" altLang="zh-TW" sz="4000" b="1" dirty="0" smtClean="0"/>
              <a:t>Syndrome</a:t>
            </a:r>
            <a:endParaRPr lang="en-US" altLang="zh-TW" sz="40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altLang="zh-TW" sz="3200" dirty="0"/>
              <a:t>Neurologic syndromes in which abnormal movement occur due to a disturbance of fluency and speed of voluntary movement</a:t>
            </a:r>
            <a:r>
              <a:rPr lang="en-US" altLang="zh-TW" sz="3200" dirty="0">
                <a:solidFill>
                  <a:srgbClr val="FF0000"/>
                </a:solidFill>
              </a:rPr>
              <a:t> </a:t>
            </a:r>
            <a:r>
              <a:rPr lang="en-US" altLang="zh-TW" sz="3200" dirty="0"/>
              <a:t>or the presence of unintended extra movements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8096" y="585216"/>
            <a:ext cx="7290054" cy="862584"/>
          </a:xfrm>
        </p:spPr>
        <p:txBody>
          <a:bodyPr/>
          <a:lstStyle/>
          <a:p>
            <a:r>
              <a:rPr lang="en-US" altLang="zh-TW" sz="4000" b="1" dirty="0"/>
              <a:t>Drug-induced </a:t>
            </a:r>
            <a:r>
              <a:rPr lang="en-US" altLang="zh-TW" sz="4000" b="1" dirty="0" smtClean="0"/>
              <a:t>EPS</a:t>
            </a:r>
            <a:endParaRPr lang="en-US" altLang="zh-TW" sz="4000" b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05000"/>
            <a:ext cx="8686800" cy="4191000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/>
              <a:t>Five classes of drugs are known to affect central </a:t>
            </a:r>
            <a:r>
              <a:rPr lang="en-US" altLang="zh-TW" sz="2800" dirty="0" err="1"/>
              <a:t>dopaminergic</a:t>
            </a:r>
            <a:r>
              <a:rPr lang="en-US" altLang="zh-TW" sz="2800" dirty="0"/>
              <a:t> </a:t>
            </a:r>
            <a:r>
              <a:rPr lang="en-US" altLang="zh-TW" sz="2800" dirty="0" smtClean="0"/>
              <a:t>systems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 smtClean="0"/>
              <a:t>Central </a:t>
            </a:r>
            <a:r>
              <a:rPr lang="en-US" altLang="zh-TW" sz="2800" dirty="0"/>
              <a:t>stimulants</a:t>
            </a:r>
            <a:r>
              <a:rPr lang="zh-TW" altLang="en-US" sz="2800" dirty="0"/>
              <a:t>：</a:t>
            </a:r>
            <a:r>
              <a:rPr lang="en-US" altLang="zh-TW" sz="2800" dirty="0"/>
              <a:t>act as indirect dopamine agonist ex. </a:t>
            </a:r>
            <a:r>
              <a:rPr lang="en-US" altLang="zh-TW" sz="2800" dirty="0" smtClean="0"/>
              <a:t>Amphetamine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 err="1" smtClean="0"/>
              <a:t>Levodopa</a:t>
            </a:r>
            <a:r>
              <a:rPr lang="zh-TW" altLang="en-US" sz="2800" dirty="0"/>
              <a:t>：</a:t>
            </a:r>
            <a:r>
              <a:rPr lang="en-US" altLang="zh-TW" sz="2800" dirty="0"/>
              <a:t>a precursor of </a:t>
            </a:r>
            <a:r>
              <a:rPr lang="en-US" altLang="zh-TW" sz="2800" dirty="0" smtClean="0"/>
              <a:t>dopamine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 smtClean="0"/>
              <a:t>Direct </a:t>
            </a:r>
            <a:r>
              <a:rPr lang="en-US" altLang="zh-TW" sz="2800" dirty="0"/>
              <a:t>dopamine agonist</a:t>
            </a:r>
            <a:r>
              <a:rPr lang="zh-TW" altLang="en-US" sz="2800" dirty="0"/>
              <a:t>：</a:t>
            </a:r>
            <a:r>
              <a:rPr lang="en-US" altLang="zh-TW" sz="2800" dirty="0"/>
              <a:t>ex. </a:t>
            </a:r>
            <a:r>
              <a:rPr lang="en-US" altLang="zh-TW" sz="2800" dirty="0" err="1" smtClean="0"/>
              <a:t>Bromocriptine</a:t>
            </a:r>
            <a:endParaRPr lang="en-US" altLang="zh-TW" sz="2800" dirty="0" smtClean="0"/>
          </a:p>
          <a:p>
            <a:pPr lvl="1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 err="1" smtClean="0"/>
              <a:t>Presynaptic</a:t>
            </a:r>
            <a:r>
              <a:rPr lang="en-US" altLang="zh-TW" sz="2800" dirty="0" smtClean="0"/>
              <a:t> </a:t>
            </a:r>
            <a:r>
              <a:rPr lang="en-US" altLang="zh-TW" sz="2800" dirty="0"/>
              <a:t>dopamine antagonists</a:t>
            </a:r>
            <a:r>
              <a:rPr lang="zh-TW" altLang="en-US" sz="2800" dirty="0"/>
              <a:t>： </a:t>
            </a:r>
            <a:r>
              <a:rPr lang="en-US" altLang="zh-TW" sz="2800" dirty="0"/>
              <a:t>ex. </a:t>
            </a:r>
            <a:r>
              <a:rPr lang="en-US" altLang="zh-TW" sz="2800" dirty="0" err="1" smtClean="0"/>
              <a:t>Reserpine</a:t>
            </a:r>
            <a:endParaRPr lang="en-US" altLang="zh-TW" sz="2800" dirty="0" smtClean="0"/>
          </a:p>
          <a:p>
            <a:pPr lvl="1" algn="just">
              <a:buClr>
                <a:schemeClr val="tx1"/>
              </a:buClr>
              <a:buFont typeface="Wingdings" pitchFamily="2" charset="2"/>
              <a:buChar char="§"/>
            </a:pPr>
            <a:r>
              <a:rPr lang="en-US" altLang="zh-TW" sz="2800" dirty="0" smtClean="0"/>
              <a:t>Antagonize </a:t>
            </a:r>
            <a:r>
              <a:rPr lang="en-US" altLang="zh-TW" sz="2800" dirty="0"/>
              <a:t>or block central dopamine </a:t>
            </a:r>
            <a:r>
              <a:rPr lang="en-US" altLang="zh-TW" sz="2800" dirty="0" smtClean="0"/>
              <a:t>receptors</a:t>
            </a:r>
            <a:r>
              <a:rPr lang="zh-TW" altLang="en-US" sz="2800" dirty="0"/>
              <a:t> </a:t>
            </a:r>
            <a:r>
              <a:rPr lang="en-US" altLang="zh-TW" sz="2800" dirty="0" smtClean="0"/>
              <a:t>: </a:t>
            </a:r>
            <a:r>
              <a:rPr lang="en-US" altLang="zh-TW" sz="2800" dirty="0" err="1" smtClean="0"/>
              <a:t>neuroleptics</a:t>
            </a:r>
            <a:r>
              <a:rPr lang="en-US" altLang="zh-TW" sz="2800" dirty="0"/>
              <a:t>, </a:t>
            </a:r>
            <a:r>
              <a:rPr lang="en-US" altLang="zh-TW" sz="2800" dirty="0" err="1"/>
              <a:t>metoclopramide〈primperam</a:t>
            </a:r>
            <a:r>
              <a:rPr lang="en-US" altLang="zh-TW" sz="2800" dirty="0"/>
              <a:t>〉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b="1" dirty="0"/>
              <a:t>Manifestation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828800"/>
            <a:ext cx="7162800" cy="4267200"/>
          </a:xfrm>
        </p:spPr>
        <p:txBody>
          <a:bodyPr/>
          <a:lstStyle/>
          <a:p>
            <a:r>
              <a:rPr lang="en-US" altLang="zh-TW" sz="2800" dirty="0"/>
              <a:t>Acute dystonia</a:t>
            </a:r>
          </a:p>
          <a:p>
            <a:r>
              <a:rPr lang="en-US" altLang="zh-TW" sz="2800" dirty="0"/>
              <a:t>Parkinsonism</a:t>
            </a:r>
          </a:p>
          <a:p>
            <a:r>
              <a:rPr lang="en-US" altLang="zh-TW" sz="2800" dirty="0" err="1"/>
              <a:t>Akathisia</a:t>
            </a:r>
            <a:endParaRPr lang="en-US" altLang="zh-TW" sz="2800" dirty="0"/>
          </a:p>
          <a:p>
            <a:r>
              <a:rPr lang="en-US" altLang="zh-TW" sz="2800" dirty="0"/>
              <a:t>Tardive dyskinesia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167384"/>
          </a:xfrm>
        </p:spPr>
        <p:txBody>
          <a:bodyPr/>
          <a:lstStyle/>
          <a:p>
            <a:r>
              <a:rPr lang="en-US" b="1" dirty="0" smtClean="0"/>
              <a:t>Emergencies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2600"/>
            <a:ext cx="6991351" cy="45567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Serotonin syndrome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NMS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EP reactions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Emergencies by TCA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Priapism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Hyperadrenergic</a:t>
            </a:r>
            <a:r>
              <a:rPr lang="en-US" sz="2800" dirty="0" smtClean="0"/>
              <a:t> crisis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Anticholinergic symptoms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Lithium toxicity</a:t>
            </a: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001000" cy="914400"/>
          </a:xfrm>
        </p:spPr>
        <p:txBody>
          <a:bodyPr/>
          <a:lstStyle/>
          <a:p>
            <a:r>
              <a:rPr lang="en-US" altLang="zh-TW" sz="3600" b="1" dirty="0"/>
              <a:t>Acute </a:t>
            </a:r>
            <a:r>
              <a:rPr lang="en-US" altLang="zh-TW" sz="3600" b="1" dirty="0" err="1"/>
              <a:t>dystonia</a:t>
            </a:r>
            <a:endParaRPr lang="en-US" altLang="zh-TW" sz="2400" b="1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143000"/>
            <a:ext cx="8001000" cy="46482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altLang="zh-TW" sz="2800" dirty="0"/>
              <a:t> </a:t>
            </a:r>
            <a:r>
              <a:rPr lang="en-US" altLang="zh-TW" sz="2800" dirty="0" smtClean="0"/>
              <a:t>Definition </a:t>
            </a:r>
            <a:r>
              <a:rPr lang="en-US" altLang="zh-TW" sz="2800" dirty="0" smtClean="0">
                <a:sym typeface="Wingdings" pitchFamily="2" charset="2"/>
              </a:rPr>
              <a:t> </a:t>
            </a:r>
            <a:r>
              <a:rPr lang="en-US" altLang="zh-TW" sz="2800" dirty="0" smtClean="0"/>
              <a:t> </a:t>
            </a:r>
            <a:r>
              <a:rPr lang="en-US" altLang="zh-TW" sz="2800" dirty="0"/>
              <a:t>long-lasting contraction or spasm of </a:t>
            </a:r>
            <a:r>
              <a:rPr lang="en-US" altLang="zh-TW" sz="2800" dirty="0" smtClean="0"/>
              <a:t>musculature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800" dirty="0" smtClean="0"/>
              <a:t>young </a:t>
            </a:r>
            <a:r>
              <a:rPr lang="en-US" altLang="zh-TW" sz="2800" dirty="0"/>
              <a:t>age and male sex </a:t>
            </a:r>
            <a:r>
              <a:rPr lang="en-US" altLang="zh-TW" sz="2800" dirty="0" smtClean="0"/>
              <a:t>predominant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800" dirty="0" smtClean="0"/>
              <a:t>The </a:t>
            </a:r>
            <a:r>
              <a:rPr lang="en-US" altLang="zh-TW" sz="2800" dirty="0" err="1"/>
              <a:t>pathophysiological</a:t>
            </a:r>
            <a:r>
              <a:rPr lang="en-US" altLang="zh-TW" sz="2800" dirty="0"/>
              <a:t> mechanism is presently unknown </a:t>
            </a:r>
          </a:p>
          <a:p>
            <a:pPr algn="just">
              <a:buFont typeface="Wingdings" pitchFamily="2" charset="2"/>
              <a:buChar char="§"/>
            </a:pPr>
            <a:r>
              <a:rPr lang="en-US" altLang="zh-TW" sz="2800" dirty="0" smtClean="0"/>
              <a:t>Diagnosis </a:t>
            </a:r>
            <a:r>
              <a:rPr lang="en-US" altLang="zh-TW" sz="2800" dirty="0" smtClean="0">
                <a:sym typeface="Wingdings" pitchFamily="2" charset="2"/>
              </a:rPr>
              <a:t> </a:t>
            </a:r>
            <a:r>
              <a:rPr lang="en-US" altLang="zh-TW" sz="2800" dirty="0" smtClean="0"/>
              <a:t>The </a:t>
            </a:r>
            <a:r>
              <a:rPr lang="en-US" altLang="zh-TW" sz="2800" dirty="0"/>
              <a:t>most common muscle groups affected are the eyes, jaw, tongue, and </a:t>
            </a:r>
            <a:r>
              <a:rPr lang="en-US" altLang="zh-TW" sz="2800" dirty="0" smtClean="0"/>
              <a:t>neck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800" dirty="0" err="1" smtClean="0"/>
              <a:t>trismus</a:t>
            </a:r>
            <a:r>
              <a:rPr lang="en-US" altLang="zh-TW" sz="2800" dirty="0"/>
              <a:t>, </a:t>
            </a:r>
            <a:r>
              <a:rPr lang="en-US" altLang="zh-TW" sz="2800" dirty="0" err="1"/>
              <a:t>blepharospasm</a:t>
            </a:r>
            <a:r>
              <a:rPr lang="en-US" altLang="zh-TW" sz="2800" dirty="0"/>
              <a:t>, </a:t>
            </a:r>
            <a:r>
              <a:rPr lang="en-US" altLang="zh-TW" sz="2800" dirty="0" err="1"/>
              <a:t>oculogyric</a:t>
            </a:r>
            <a:r>
              <a:rPr lang="en-US" altLang="zh-TW" sz="2800" dirty="0"/>
              <a:t> crisis, </a:t>
            </a:r>
            <a:r>
              <a:rPr lang="en-US" altLang="zh-TW" sz="2800" dirty="0" err="1" smtClean="0"/>
              <a:t>torticollis</a:t>
            </a:r>
            <a:r>
              <a:rPr lang="en-US" altLang="zh-TW" sz="2800" dirty="0" smtClean="0"/>
              <a:t>,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800" dirty="0" err="1" smtClean="0"/>
              <a:t>opisthotonus</a:t>
            </a:r>
            <a:r>
              <a:rPr lang="en-US" altLang="zh-TW" sz="2800" dirty="0"/>
              <a:t>, laryngeal </a:t>
            </a:r>
            <a:r>
              <a:rPr lang="en-US" altLang="zh-TW" sz="2800" dirty="0" smtClean="0"/>
              <a:t>spasm (most dangerous)</a:t>
            </a:r>
            <a:endParaRPr lang="en-US" altLang="zh-TW" sz="2800" dirty="0"/>
          </a:p>
          <a:p>
            <a:pPr algn="just">
              <a:buFont typeface="Wingdings" pitchFamily="2" charset="2"/>
              <a:buChar char="§"/>
            </a:pPr>
            <a:r>
              <a:rPr lang="en-US" altLang="zh-TW" sz="2800" dirty="0" smtClean="0"/>
              <a:t>Treatment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800" dirty="0" err="1" smtClean="0"/>
              <a:t>anticholinergic</a:t>
            </a:r>
            <a:r>
              <a:rPr lang="en-US" altLang="zh-TW" sz="2800" dirty="0" smtClean="0"/>
              <a:t> </a:t>
            </a:r>
            <a:r>
              <a:rPr lang="en-US" altLang="zh-TW" sz="2800" dirty="0"/>
              <a:t>drug. Ex. </a:t>
            </a:r>
            <a:r>
              <a:rPr lang="en-US" altLang="zh-TW" sz="2800" dirty="0" smtClean="0"/>
              <a:t>THP</a:t>
            </a:r>
            <a:r>
              <a:rPr lang="en-US" altLang="zh-TW" sz="2800" dirty="0" smtClean="0"/>
              <a:t>, </a:t>
            </a:r>
            <a:r>
              <a:rPr lang="en-US" altLang="zh-TW" sz="2800" dirty="0"/>
              <a:t>diphenhydramine</a:t>
            </a:r>
          </a:p>
          <a:p>
            <a:pPr algn="just">
              <a:buFont typeface="Wingdings" pitchFamily="2" charset="2"/>
              <a:buChar char="§"/>
            </a:pPr>
            <a:endParaRPr lang="en-US" altLang="zh-TW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914400"/>
          </a:xfrm>
        </p:spPr>
        <p:txBody>
          <a:bodyPr/>
          <a:lstStyle/>
          <a:p>
            <a:r>
              <a:rPr lang="en-US" altLang="zh-TW" sz="4000" b="1" dirty="0" smtClean="0"/>
              <a:t>Parkinsonism</a:t>
            </a:r>
            <a:endParaRPr lang="en-US" altLang="zh-TW" sz="40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8153400" cy="54102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err="1" smtClean="0"/>
              <a:t>Pathophysiology</a:t>
            </a:r>
            <a:r>
              <a:rPr lang="en-US" altLang="zh-TW" sz="2000" dirty="0" smtClean="0"/>
              <a:t> </a:t>
            </a:r>
            <a:r>
              <a:rPr lang="en-US" altLang="zh-TW" sz="2000" dirty="0" smtClean="0">
                <a:sym typeface="Wingdings" pitchFamily="2" charset="2"/>
              </a:rPr>
              <a:t>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blockade of postsynaptic dopamine(D2) receptors in the corpus striatum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Diagnosis (three </a:t>
            </a:r>
            <a:r>
              <a:rPr lang="en-US" altLang="zh-TW" sz="2000" dirty="0"/>
              <a:t>cardinal </a:t>
            </a:r>
            <a:r>
              <a:rPr lang="en-US" altLang="zh-TW" sz="2000" dirty="0" smtClean="0"/>
              <a:t>symptoms)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Tremor</a:t>
            </a:r>
            <a:r>
              <a:rPr lang="zh-TW" altLang="en-US" sz="2000" dirty="0" smtClean="0"/>
              <a:t>：</a:t>
            </a:r>
            <a:endParaRPr lang="en-US" altLang="zh-TW" sz="2000" dirty="0" smtClean="0"/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steady</a:t>
            </a:r>
            <a:r>
              <a:rPr lang="en-US" altLang="zh-TW" sz="2000" dirty="0"/>
              <a:t>, rhythmical, oscillatory </a:t>
            </a:r>
            <a:r>
              <a:rPr lang="en-US" altLang="zh-TW" sz="2000" dirty="0" smtClean="0"/>
              <a:t>motion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the </a:t>
            </a:r>
            <a:r>
              <a:rPr lang="en-US" altLang="zh-TW" sz="2000" dirty="0"/>
              <a:t>most affected body area tends to be the upper </a:t>
            </a:r>
            <a:r>
              <a:rPr lang="en-US" altLang="zh-TW" sz="2000" dirty="0" smtClean="0"/>
              <a:t>extremities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Muscle rigidity</a:t>
            </a:r>
            <a:endParaRPr lang="en-US" altLang="zh-TW" sz="2000" dirty="0"/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firmness </a:t>
            </a:r>
            <a:r>
              <a:rPr lang="en-US" altLang="zh-TW" sz="2000" dirty="0"/>
              <a:t>and spasm of muscle at </a:t>
            </a:r>
            <a:r>
              <a:rPr lang="en-US" altLang="zh-TW" sz="2000" dirty="0" smtClean="0"/>
              <a:t>rest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generalized </a:t>
            </a:r>
            <a:r>
              <a:rPr lang="en-US" altLang="zh-TW" sz="2000" dirty="0"/>
              <a:t>muscle pain, body aches, and </a:t>
            </a:r>
            <a:r>
              <a:rPr lang="en-US" altLang="zh-TW" sz="2000" dirty="0" err="1"/>
              <a:t>discoordination</a:t>
            </a:r>
            <a:r>
              <a:rPr lang="en-US" altLang="zh-TW" sz="2000" dirty="0"/>
              <a:t> are associated features </a:t>
            </a:r>
            <a:r>
              <a:rPr lang="en-US" altLang="zh-TW" sz="2000" dirty="0" smtClean="0"/>
              <a:t> 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err="1" smtClean="0"/>
              <a:t>Akinesia</a:t>
            </a:r>
            <a:r>
              <a:rPr lang="zh-TW" altLang="en-US" sz="2000" dirty="0" smtClean="0"/>
              <a:t>：</a:t>
            </a:r>
            <a:endParaRPr lang="en-US" altLang="zh-TW" sz="2000" dirty="0" smtClean="0"/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decreased spontaneous motor activity and a global slowness in the initiation and execution of movements</a:t>
            </a:r>
          </a:p>
          <a:p>
            <a:pPr lvl="2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associated with drooling, bent over neck, stooped shoulders, and masked facial expression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b="1" dirty="0" smtClean="0"/>
              <a:t>Parkinsonism</a:t>
            </a:r>
            <a:endParaRPr lang="en-US" altLang="zh-TW" sz="4000" b="1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3600" dirty="0" smtClean="0"/>
              <a:t>Treatment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3600" dirty="0" smtClean="0"/>
              <a:t>Lower </a:t>
            </a:r>
            <a:r>
              <a:rPr lang="en-US" altLang="zh-TW" sz="3600" dirty="0"/>
              <a:t>dose of </a:t>
            </a:r>
            <a:r>
              <a:rPr lang="en-US" altLang="zh-TW" sz="3600" dirty="0" smtClean="0"/>
              <a:t>agent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3600" dirty="0" smtClean="0"/>
              <a:t>Switching </a:t>
            </a:r>
            <a:r>
              <a:rPr lang="en-US" altLang="zh-TW" sz="3600" dirty="0"/>
              <a:t>to a low potency </a:t>
            </a:r>
            <a:r>
              <a:rPr lang="en-US" altLang="zh-TW" sz="3600" dirty="0" smtClean="0"/>
              <a:t>agent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3600" dirty="0" err="1" smtClean="0"/>
              <a:t>Anticholinergic</a:t>
            </a:r>
            <a:r>
              <a:rPr lang="en-US" altLang="zh-TW" sz="3600" dirty="0" smtClean="0"/>
              <a:t> </a:t>
            </a:r>
            <a:r>
              <a:rPr lang="en-US" altLang="zh-TW" sz="3600" dirty="0"/>
              <a:t>drugs</a:t>
            </a:r>
          </a:p>
          <a:p>
            <a:pPr>
              <a:buFont typeface="Wingdings" pitchFamily="2" charset="2"/>
              <a:buChar char="§"/>
            </a:pPr>
            <a:endParaRPr lang="en-US" altLang="zh-TW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/>
          <a:lstStyle/>
          <a:p>
            <a:r>
              <a:rPr lang="en-US" altLang="zh-TW" sz="4000" b="1" dirty="0" err="1" smtClean="0"/>
              <a:t>Akathisia</a:t>
            </a:r>
            <a:endParaRPr lang="en-US" altLang="zh-TW" b="1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143000"/>
            <a:ext cx="8077200" cy="54102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Definition </a:t>
            </a:r>
            <a:r>
              <a:rPr lang="en-US" altLang="zh-TW" sz="2000" dirty="0" smtClean="0">
                <a:sym typeface="Wingdings" pitchFamily="2" charset="2"/>
              </a:rPr>
              <a:t>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a sense of motor restlessness in which the patient feels a constant need to move about.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/>
              <a:t>The most common type of EPS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Diagnosis 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tend </a:t>
            </a:r>
            <a:r>
              <a:rPr lang="en-US" altLang="zh-TW" sz="2000" dirty="0"/>
              <a:t>to have subjective complaints of ‘inner restlessness’ most often in legs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/>
              <a:t>They feel that they must move, and this manifests as frequent changes in posture, crossing and uncrossing of the </a:t>
            </a:r>
            <a:r>
              <a:rPr lang="en-US" altLang="zh-TW" sz="2000" dirty="0" smtClean="0"/>
              <a:t>legs</a:t>
            </a:r>
            <a:endParaRPr lang="en-US" altLang="zh-TW" sz="2000" dirty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/>
              <a:t>Often associated with severe </a:t>
            </a:r>
            <a:r>
              <a:rPr lang="en-US" altLang="zh-TW" sz="2000" dirty="0" err="1"/>
              <a:t>dysphoria</a:t>
            </a:r>
            <a:r>
              <a:rPr lang="en-US" altLang="zh-TW" sz="2000" dirty="0"/>
              <a:t>, anxiety, and </a:t>
            </a:r>
            <a:r>
              <a:rPr lang="en-US" altLang="zh-TW" sz="2000" dirty="0" smtClean="0"/>
              <a:t>irritability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Treatment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Lower dose of agent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smtClean="0"/>
              <a:t>Switching to a low potency agent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 err="1" smtClean="0"/>
              <a:t>Anticholinergic</a:t>
            </a:r>
            <a:r>
              <a:rPr lang="en-US" altLang="zh-TW" sz="2000" dirty="0" smtClean="0"/>
              <a:t> drugs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000" dirty="0"/>
              <a:t>B</a:t>
            </a:r>
            <a:r>
              <a:rPr lang="en-US" altLang="zh-TW" sz="2000" dirty="0" smtClean="0"/>
              <a:t>eta-adrenergic blockers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endParaRPr lang="en-US" altLang="zh-TW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715962"/>
          </a:xfrm>
        </p:spPr>
        <p:txBody>
          <a:bodyPr/>
          <a:lstStyle/>
          <a:p>
            <a:r>
              <a:rPr lang="en-US" altLang="zh-TW" sz="4000" b="1" dirty="0" err="1">
                <a:effectLst/>
              </a:rPr>
              <a:t>Tardive</a:t>
            </a:r>
            <a:r>
              <a:rPr lang="en-US" altLang="zh-TW" sz="4000" b="1" dirty="0">
                <a:effectLst/>
              </a:rPr>
              <a:t> </a:t>
            </a:r>
            <a:r>
              <a:rPr lang="en-US" altLang="zh-TW" sz="4000" b="1" dirty="0" err="1" smtClean="0">
                <a:effectLst/>
              </a:rPr>
              <a:t>dyskinesia</a:t>
            </a:r>
            <a:endParaRPr lang="en-US" altLang="zh-TW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066800"/>
            <a:ext cx="8305800" cy="5562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altLang="zh-TW" sz="2200" dirty="0" smtClean="0"/>
              <a:t>Definition </a:t>
            </a:r>
            <a:r>
              <a:rPr lang="en-US" altLang="zh-TW" sz="2200" dirty="0" smtClean="0">
                <a:sym typeface="Wingdings" pitchFamily="2" charset="2"/>
              </a:rPr>
              <a:t> </a:t>
            </a:r>
            <a:r>
              <a:rPr lang="en-US" altLang="zh-TW" sz="2200" dirty="0" smtClean="0"/>
              <a:t>a </a:t>
            </a:r>
            <a:r>
              <a:rPr lang="en-US" altLang="zh-TW" sz="2200" dirty="0"/>
              <a:t>syndrome of abnormal movements following at least six months and often many years of drug therapy</a:t>
            </a:r>
          </a:p>
          <a:p>
            <a:pPr algn="just">
              <a:buFont typeface="Wingdings" pitchFamily="2" charset="2"/>
              <a:buChar char="§"/>
            </a:pPr>
            <a:r>
              <a:rPr lang="en-US" altLang="zh-TW" sz="2200" dirty="0" err="1" smtClean="0"/>
              <a:t>Pathophysiology</a:t>
            </a:r>
            <a:endParaRPr lang="en-US" altLang="zh-TW" sz="2200" dirty="0" smtClean="0"/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err="1" smtClean="0"/>
              <a:t>denervation</a:t>
            </a:r>
            <a:r>
              <a:rPr lang="en-US" altLang="zh-TW" sz="2200" dirty="0" smtClean="0"/>
              <a:t>-hypersensitivity phenomenon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/>
              <a:t>i</a:t>
            </a:r>
            <a:r>
              <a:rPr lang="en-US" altLang="zh-TW" sz="2200" dirty="0" smtClean="0"/>
              <a:t>t </a:t>
            </a:r>
            <a:r>
              <a:rPr lang="en-US" altLang="zh-TW" sz="2200" dirty="0"/>
              <a:t>appears with prolonged receptor blockade, the receptors rebound, becoming </a:t>
            </a:r>
            <a:r>
              <a:rPr lang="en-US" altLang="zh-TW" sz="2200" dirty="0" err="1"/>
              <a:t>supersensitized</a:t>
            </a:r>
            <a:endParaRPr lang="en-US" altLang="zh-TW" sz="2200" dirty="0"/>
          </a:p>
          <a:p>
            <a:pPr algn="just">
              <a:buFont typeface="Wingdings" pitchFamily="2" charset="2"/>
              <a:buChar char="§"/>
            </a:pPr>
            <a:r>
              <a:rPr lang="en-US" altLang="zh-TW" sz="2200" dirty="0" smtClean="0"/>
              <a:t>Diagnosis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smtClean="0"/>
              <a:t>Characterized </a:t>
            </a:r>
            <a:r>
              <a:rPr lang="en-US" altLang="zh-TW" sz="2200" dirty="0"/>
              <a:t>by involuntary movement of the lips, tongue, jaw, and </a:t>
            </a:r>
            <a:r>
              <a:rPr lang="en-US" altLang="zh-TW" sz="2200" dirty="0" smtClean="0"/>
              <a:t>extremities </a:t>
            </a:r>
            <a:r>
              <a:rPr lang="en-US" altLang="zh-TW" sz="2200" dirty="0" smtClean="0">
                <a:sym typeface="Wingdings" pitchFamily="2" charset="2"/>
              </a:rPr>
              <a:t> </a:t>
            </a:r>
            <a:r>
              <a:rPr lang="en-US" altLang="zh-TW" sz="2200" dirty="0" err="1" smtClean="0"/>
              <a:t>Lipsmacking</a:t>
            </a:r>
            <a:r>
              <a:rPr lang="en-US" altLang="zh-TW" sz="2200" dirty="0" smtClean="0"/>
              <a:t>, facial and lingual </a:t>
            </a:r>
            <a:r>
              <a:rPr lang="en-US" altLang="zh-TW" sz="2200" dirty="0" err="1" smtClean="0"/>
              <a:t>masticatory</a:t>
            </a:r>
            <a:r>
              <a:rPr lang="en-US" altLang="zh-TW" sz="2200" dirty="0" smtClean="0"/>
              <a:t> movements, trunk rocking and restless foot movements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smtClean="0"/>
              <a:t>Reduced by voluntary movements of the affected areas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smtClean="0"/>
              <a:t>Increased by voluntary movements of unaffected areas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smtClean="0"/>
              <a:t>Increased with emotional arousal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altLang="zh-TW" sz="2200" dirty="0" smtClean="0"/>
              <a:t>Absent when the individual is asleep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altLang="zh-TW" sz="4000" b="1" dirty="0" err="1">
                <a:effectLst/>
              </a:rPr>
              <a:t>Tardive</a:t>
            </a:r>
            <a:r>
              <a:rPr lang="en-US" altLang="zh-TW" sz="4000" b="1" dirty="0">
                <a:effectLst/>
              </a:rPr>
              <a:t> </a:t>
            </a:r>
            <a:r>
              <a:rPr lang="en-US" altLang="zh-TW" sz="4000" b="1" dirty="0" err="1" smtClean="0">
                <a:effectLst/>
              </a:rPr>
              <a:t>dyskinesia</a:t>
            </a:r>
            <a:endParaRPr lang="en-US" altLang="zh-TW" sz="4000" b="1" dirty="0">
              <a:effectLst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7848600" cy="49530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Treatment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The </a:t>
            </a:r>
            <a:r>
              <a:rPr lang="en-US" altLang="zh-TW" sz="2800" dirty="0"/>
              <a:t>best treatment is </a:t>
            </a:r>
            <a:r>
              <a:rPr lang="en-US" altLang="zh-TW" sz="2800" dirty="0" smtClean="0"/>
              <a:t>prevention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gradual reduction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Low </a:t>
            </a:r>
            <a:r>
              <a:rPr lang="en-US" altLang="zh-TW" sz="2800" dirty="0"/>
              <a:t>dose of </a:t>
            </a:r>
            <a:r>
              <a:rPr lang="en-US" altLang="zh-TW" sz="2800" dirty="0" smtClean="0"/>
              <a:t>benzodiazepine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Dopamine antagonist</a:t>
            </a: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zh-TW" sz="2800" dirty="0" smtClean="0"/>
              <a:t>Dopamine </a:t>
            </a:r>
            <a:r>
              <a:rPr lang="en-US" altLang="zh-TW" sz="2800" dirty="0"/>
              <a:t>depleting agents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endParaRPr lang="en-US" altLang="zh-TW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8147304" cy="1499616"/>
          </a:xfrm>
        </p:spPr>
        <p:txBody>
          <a:bodyPr>
            <a:normAutofit/>
          </a:bodyPr>
          <a:lstStyle/>
          <a:p>
            <a:r>
              <a:rPr lang="en-US" sz="4000" b="1" dirty="0"/>
              <a:t>5</a:t>
            </a:r>
            <a:r>
              <a:rPr lang="en-US" sz="4000" b="1" dirty="0" smtClean="0"/>
              <a:t>. Emergency </a:t>
            </a:r>
            <a:r>
              <a:rPr lang="en-US" sz="4000" b="1" dirty="0" smtClean="0"/>
              <a:t>by </a:t>
            </a:r>
            <a:r>
              <a:rPr lang="en-US" sz="4000" b="1" dirty="0" smtClean="0"/>
              <a:t>TCA ANTIDEPRESSANTS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3600" dirty="0" smtClean="0"/>
              <a:t> Cardiac </a:t>
            </a:r>
            <a:r>
              <a:rPr lang="en-US" sz="3600" dirty="0" smtClean="0"/>
              <a:t>conduction block </a:t>
            </a:r>
            <a:r>
              <a:rPr lang="en-US" sz="3600" dirty="0" smtClean="0">
                <a:sym typeface="Wingdings" pitchFamily="2" charset="2"/>
              </a:rPr>
              <a:t> SA node dysfunction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600" dirty="0" smtClean="0">
                <a:sym typeface="Wingdings" pitchFamily="2" charset="2"/>
              </a:rPr>
              <a:t> Manifestations </a:t>
            </a:r>
            <a:r>
              <a:rPr lang="en-US" sz="3600" dirty="0" smtClean="0">
                <a:sym typeface="Wingdings" pitchFamily="2" charset="2"/>
              </a:rPr>
              <a:t> seizures, glaucoma, urinary retention, anticholinergic syndrome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6. Anticholinergic </a:t>
            </a:r>
            <a:r>
              <a:rPr lang="en-US" b="1" dirty="0" smtClean="0"/>
              <a:t>syndrome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534400" cy="402336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US" sz="2800" dirty="0" smtClean="0"/>
              <a:t>Associated with use of TCA, </a:t>
            </a:r>
            <a:r>
              <a:rPr lang="en-US" sz="2800" dirty="0" err="1" smtClean="0"/>
              <a:t>neuroleptics</a:t>
            </a:r>
            <a:r>
              <a:rPr lang="en-US" sz="2800" dirty="0" smtClean="0"/>
              <a:t>, </a:t>
            </a:r>
            <a:r>
              <a:rPr lang="en-US" sz="2800" dirty="0" err="1" smtClean="0"/>
              <a:t>benztropine</a:t>
            </a:r>
            <a:endParaRPr lang="en-US" sz="28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dirty="0" smtClean="0"/>
              <a:t>Manifestations </a:t>
            </a:r>
            <a:r>
              <a:rPr lang="en-US" sz="2800" dirty="0" smtClean="0">
                <a:sym typeface="Wingdings" pitchFamily="2" charset="2"/>
              </a:rPr>
              <a:t> tachycardia, dilated pupils, warm dry skin, fever, agitation, confusion, hallucination, delirium, seizures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dirty="0" smtClean="0">
                <a:sym typeface="Wingdings" pitchFamily="2" charset="2"/>
              </a:rPr>
              <a:t>Treatment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800" dirty="0" smtClean="0">
                <a:sym typeface="Wingdings" pitchFamily="2" charset="2"/>
              </a:rPr>
              <a:t>Discontinue </a:t>
            </a:r>
            <a:r>
              <a:rPr lang="en-US" sz="2800" dirty="0" err="1" smtClean="0">
                <a:sym typeface="Wingdings" pitchFamily="2" charset="2"/>
              </a:rPr>
              <a:t>anticholinergic</a:t>
            </a:r>
            <a:r>
              <a:rPr lang="en-US" sz="2800" dirty="0" smtClean="0">
                <a:sym typeface="Wingdings" pitchFamily="2" charset="2"/>
              </a:rPr>
              <a:t> and symptom management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800" dirty="0" err="1" smtClean="0">
                <a:sym typeface="Wingdings" pitchFamily="2" charset="2"/>
              </a:rPr>
              <a:t>Physostigmine</a:t>
            </a:r>
            <a:r>
              <a:rPr lang="en-US" sz="2800" dirty="0" smtClean="0">
                <a:sym typeface="Wingdings" pitchFamily="2" charset="2"/>
              </a:rPr>
              <a:t> : potentially serious adverse events</a:t>
            </a:r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7. </a:t>
            </a:r>
            <a:r>
              <a:rPr lang="en-US" b="1" dirty="0" err="1" smtClean="0"/>
              <a:t>Hyperadrenergic</a:t>
            </a:r>
            <a:r>
              <a:rPr lang="en-US" b="1" dirty="0" smtClean="0"/>
              <a:t> </a:t>
            </a:r>
            <a:r>
              <a:rPr lang="en-US" b="1" dirty="0" smtClean="0"/>
              <a:t>crisis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/>
              <a:t> Cause </a:t>
            </a:r>
            <a:r>
              <a:rPr lang="en-US" sz="2800" dirty="0" smtClean="0"/>
              <a:t>: concurrent use of MAO-I and </a:t>
            </a:r>
            <a:r>
              <a:rPr lang="en-US" sz="2800" dirty="0" err="1" smtClean="0"/>
              <a:t>tyramine</a:t>
            </a:r>
            <a:r>
              <a:rPr lang="en-US" sz="2800" dirty="0" smtClean="0"/>
              <a:t> containing foods and sympathomimetic agents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/>
              <a:t> Manifestations </a:t>
            </a:r>
            <a:r>
              <a:rPr lang="en-US" sz="2800" dirty="0" smtClean="0">
                <a:sym typeface="Wingdings" pitchFamily="2" charset="2"/>
              </a:rPr>
              <a:t> severe headaches, diaphoresis, hypertension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ym typeface="Wingdings" pitchFamily="2" charset="2"/>
              </a:rPr>
              <a:t> Treatment</a:t>
            </a:r>
            <a:endParaRPr lang="en-US" sz="2800" dirty="0" smtClean="0">
              <a:sym typeface="Wingdings" pitchFamily="2" charset="2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ym typeface="Wingdings" pitchFamily="2" charset="2"/>
              </a:rPr>
              <a:t>Phentolamine</a:t>
            </a:r>
            <a:endParaRPr lang="en-US" sz="2800" dirty="0" smtClean="0">
              <a:sym typeface="Wingdings" pitchFamily="2" charset="2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ym typeface="Wingdings" pitchFamily="2" charset="2"/>
              </a:rPr>
              <a:t>Chlorpromazine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ym typeface="Wingdings" pitchFamily="2" charset="2"/>
              </a:rPr>
              <a:t>Nifedipine</a:t>
            </a:r>
            <a:r>
              <a:rPr lang="en-US" sz="2800" dirty="0" smtClean="0">
                <a:sym typeface="Wingdings" pitchFamily="2" charset="2"/>
              </a:rPr>
              <a:t>  most effective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8. Priapism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 Emergency </a:t>
            </a:r>
            <a:r>
              <a:rPr lang="en-US" sz="3600" dirty="0" smtClean="0"/>
              <a:t>caused by </a:t>
            </a:r>
            <a:r>
              <a:rPr lang="en-US" sz="3600" dirty="0" err="1" smtClean="0"/>
              <a:t>Trazodone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 Definition </a:t>
            </a:r>
            <a:r>
              <a:rPr lang="en-US" sz="3600" dirty="0" smtClean="0"/>
              <a:t>: persistent penile erection associated with neuroleptic </a:t>
            </a:r>
            <a:r>
              <a:rPr lang="en-US" sz="3600" dirty="0" smtClean="0"/>
              <a:t>therapy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 smtClean="0"/>
              <a:t> Potentially </a:t>
            </a:r>
            <a:r>
              <a:rPr lang="en-US" sz="3600" dirty="0" smtClean="0"/>
              <a:t>causes impotence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05830" y="533400"/>
            <a:ext cx="8133370" cy="1499616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1. Neuroleptic </a:t>
            </a:r>
            <a:r>
              <a:rPr lang="en-US" sz="4000" b="1" dirty="0"/>
              <a:t>Malignant Syndrome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A </a:t>
            </a:r>
            <a:r>
              <a:rPr lang="en-US" sz="2800" dirty="0"/>
              <a:t>rare but life-threatening reaction to a neuroleptic medication characterized by: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800" dirty="0"/>
              <a:t>Mental status changes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800" dirty="0"/>
              <a:t>Severe muscle rigidity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800" dirty="0"/>
              <a:t>Fever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800" dirty="0"/>
              <a:t>Autonomic instability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Mortality </a:t>
            </a:r>
            <a:r>
              <a:rPr lang="en-US" sz="2800" dirty="0"/>
              <a:t>estimated to be 10-20%</a:t>
            </a:r>
          </a:p>
        </p:txBody>
      </p:sp>
    </p:spTree>
    <p:extLst>
      <p:ext uri="{BB962C8B-B14F-4D97-AF65-F5344CB8AC3E}">
        <p14:creationId xmlns:p14="http://schemas.microsoft.com/office/powerpoint/2010/main" val="35745189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THANK YOU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10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75867"/>
            <a:ext cx="7290054" cy="862584"/>
          </a:xfrm>
        </p:spPr>
        <p:txBody>
          <a:bodyPr/>
          <a:lstStyle/>
          <a:p>
            <a:r>
              <a:rPr lang="en-US" b="1" dirty="0"/>
              <a:t>Clinical Manifestations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153400" cy="518160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Mental status changes: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Initial symptom in 82%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Agitated delirium with confusion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Catatonic signs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 err="1"/>
              <a:t>Mutism</a:t>
            </a:r>
            <a:endParaRPr lang="en-US" sz="2000" dirty="0"/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Evolution to profound encephalopathy and coma is typical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Muscular rigidity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“Lead pipe rigidity” throughout range of motion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T</a:t>
            </a:r>
            <a:r>
              <a:rPr lang="en-US" sz="2000" dirty="0" smtClean="0"/>
              <a:t>remor</a:t>
            </a:r>
            <a:endParaRPr lang="en-US" sz="2000" dirty="0"/>
          </a:p>
          <a:p>
            <a:pPr marL="838200" lvl="1" indent="-381000">
              <a:lnSpc>
                <a:spcPct val="80000"/>
              </a:lnSpc>
            </a:pPr>
            <a:r>
              <a:rPr lang="en-US" sz="2000" dirty="0" err="1"/>
              <a:t>Sialorrhea</a:t>
            </a:r>
            <a:r>
              <a:rPr lang="en-US" sz="2000" dirty="0"/>
              <a:t>, </a:t>
            </a:r>
            <a:r>
              <a:rPr lang="en-US" sz="2000" dirty="0" err="1"/>
              <a:t>dysarthria</a:t>
            </a:r>
            <a:r>
              <a:rPr lang="en-US" sz="2000" dirty="0"/>
              <a:t>, </a:t>
            </a:r>
            <a:r>
              <a:rPr lang="en-US" sz="2000" dirty="0" err="1"/>
              <a:t>dysphagia</a:t>
            </a:r>
            <a:endParaRPr lang="en-US" sz="2000" dirty="0"/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Hyperthermia</a:t>
            </a:r>
          </a:p>
          <a:p>
            <a:pPr marL="457200" indent="-4572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Autonomic instability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Tachycardia most common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Labile blood pressure</a:t>
            </a:r>
          </a:p>
          <a:p>
            <a:pPr marL="838200" lvl="1" indent="-381000">
              <a:lnSpc>
                <a:spcPct val="80000"/>
              </a:lnSpc>
            </a:pPr>
            <a:r>
              <a:rPr lang="en-US" sz="2000" dirty="0" err="1"/>
              <a:t>Tachypnea</a:t>
            </a:r>
            <a:endParaRPr lang="en-US" sz="2000" dirty="0"/>
          </a:p>
          <a:p>
            <a:pPr marL="838200" lvl="1" indent="-381000">
              <a:lnSpc>
                <a:spcPct val="80000"/>
              </a:lnSpc>
            </a:pPr>
            <a:r>
              <a:rPr lang="en-US" sz="2000" dirty="0"/>
              <a:t>Diaphoresis</a:t>
            </a:r>
          </a:p>
          <a:p>
            <a:pPr marL="838200" lvl="1" indent="-381000">
              <a:lnSpc>
                <a:spcPct val="8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7757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>
          <a:xfrm>
            <a:off x="768096" y="585216"/>
            <a:ext cx="7290054" cy="948309"/>
          </a:xfrm>
        </p:spPr>
        <p:txBody>
          <a:bodyPr/>
          <a:lstStyle/>
          <a:p>
            <a:r>
              <a:rPr lang="en-US" b="1" dirty="0"/>
              <a:t>Pathophysiology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1533525"/>
            <a:ext cx="8991600" cy="457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2966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80416"/>
            <a:ext cx="7290054" cy="1167384"/>
          </a:xfrm>
        </p:spPr>
        <p:txBody>
          <a:bodyPr/>
          <a:lstStyle/>
          <a:p>
            <a:r>
              <a:rPr lang="en-US" b="1" dirty="0" smtClean="0"/>
              <a:t>Causes</a:t>
            </a:r>
            <a:endParaRPr lang="en-US" b="1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772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Most often seen with typical antipsychotics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Haloperidol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Fluphenazine</a:t>
            </a: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800" dirty="0"/>
              <a:t>Also seen with low potency and atypical antipsychotics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Chlorpromazine (</a:t>
            </a:r>
            <a:r>
              <a:rPr lang="en-US" sz="2400" dirty="0" err="1"/>
              <a:t>Thorazine</a:t>
            </a:r>
            <a:r>
              <a:rPr lang="en-US" sz="24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Risperidone</a:t>
            </a:r>
            <a:r>
              <a:rPr lang="en-US" sz="2400" dirty="0"/>
              <a:t> (</a:t>
            </a:r>
            <a:r>
              <a:rPr lang="en-US" sz="2400" dirty="0" err="1"/>
              <a:t>Risperdal</a:t>
            </a:r>
            <a:r>
              <a:rPr lang="en-US" sz="24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Olanzepine</a:t>
            </a:r>
            <a:r>
              <a:rPr lang="en-US" sz="2400" dirty="0"/>
              <a:t> (</a:t>
            </a:r>
            <a:r>
              <a:rPr lang="en-US" sz="2400" dirty="0" err="1"/>
              <a:t>Zyprexa</a:t>
            </a:r>
            <a:r>
              <a:rPr lang="en-US" sz="24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Clozapine</a:t>
            </a:r>
            <a:r>
              <a:rPr lang="en-US" sz="2400" dirty="0"/>
              <a:t> (</a:t>
            </a:r>
            <a:r>
              <a:rPr lang="en-US" sz="2400" dirty="0" err="1"/>
              <a:t>Clozaril</a:t>
            </a:r>
            <a:r>
              <a:rPr lang="en-US" sz="24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And antiemetic drugs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Promethazine</a:t>
            </a:r>
            <a:r>
              <a:rPr lang="en-US" sz="2400" dirty="0"/>
              <a:t> (</a:t>
            </a:r>
            <a:r>
              <a:rPr lang="en-US" sz="2400" dirty="0" err="1"/>
              <a:t>Phenergan</a:t>
            </a:r>
            <a:r>
              <a:rPr lang="en-US" sz="24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Metaclopramide</a:t>
            </a:r>
            <a:r>
              <a:rPr lang="en-US" sz="2400" dirty="0"/>
              <a:t> (</a:t>
            </a:r>
            <a:r>
              <a:rPr lang="en-US" sz="2400" dirty="0" err="1"/>
              <a:t>Reglan</a:t>
            </a:r>
            <a:r>
              <a:rPr lang="en-US" sz="24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400" dirty="0" err="1"/>
              <a:t>Prochlorperazine</a:t>
            </a:r>
            <a:r>
              <a:rPr lang="en-US" sz="2400" dirty="0"/>
              <a:t> (</a:t>
            </a:r>
            <a:r>
              <a:rPr lang="en-US" sz="2400" dirty="0" err="1"/>
              <a:t>Compazine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9245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8096" y="585216"/>
            <a:ext cx="7290054" cy="1243584"/>
          </a:xfrm>
        </p:spPr>
        <p:txBody>
          <a:bodyPr/>
          <a:lstStyle/>
          <a:p>
            <a:r>
              <a:rPr lang="en-US" b="1" dirty="0"/>
              <a:t>Risk factors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 err="1" smtClean="0"/>
              <a:t>Male:female</a:t>
            </a:r>
            <a:r>
              <a:rPr lang="en-US" sz="2800" dirty="0"/>
              <a:t>::2:1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Agitation </a:t>
            </a:r>
            <a:r>
              <a:rPr lang="en-US" sz="2800" dirty="0"/>
              <a:t>or catatonia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Rapid </a:t>
            </a:r>
            <a:r>
              <a:rPr lang="en-US" sz="2800" dirty="0"/>
              <a:t>initiation or dose escalation of neuroleptics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Parenteral </a:t>
            </a:r>
            <a:r>
              <a:rPr lang="en-US" sz="2800" dirty="0"/>
              <a:t>administration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Concomitant </a:t>
            </a:r>
            <a:r>
              <a:rPr lang="en-US" sz="2800" dirty="0"/>
              <a:t>use of lithium or </a:t>
            </a:r>
            <a:r>
              <a:rPr lang="en-US" sz="2800" dirty="0" err="1"/>
              <a:t>anticholinergics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History </a:t>
            </a:r>
            <a:r>
              <a:rPr lang="en-US" sz="2800" dirty="0"/>
              <a:t>of organic brain disorder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Dehydration</a:t>
            </a: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 Prior </a:t>
            </a:r>
            <a:r>
              <a:rPr lang="en-US" sz="2800" dirty="0"/>
              <a:t>episode of NMS</a:t>
            </a:r>
          </a:p>
        </p:txBody>
      </p:sp>
    </p:spTree>
    <p:extLst>
      <p:ext uri="{BB962C8B-B14F-4D97-AF65-F5344CB8AC3E}">
        <p14:creationId xmlns:p14="http://schemas.microsoft.com/office/powerpoint/2010/main" val="248897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Complications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68096" y="2078008"/>
            <a:ext cx="7290055" cy="402336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Rhabdomyolysis</a:t>
            </a:r>
            <a:endParaRPr lang="en-US" sz="28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Renal </a:t>
            </a:r>
            <a:r>
              <a:rPr lang="en-US" sz="2800" dirty="0"/>
              <a:t>failure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Seizures</a:t>
            </a:r>
            <a:endParaRPr lang="en-US" sz="2800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Respiratory </a:t>
            </a:r>
            <a:r>
              <a:rPr lang="en-US" sz="2800" dirty="0"/>
              <a:t>failure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Aspiration </a:t>
            </a:r>
            <a:r>
              <a:rPr lang="en-US" sz="2800" dirty="0"/>
              <a:t>pneumonia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Decompensation</a:t>
            </a:r>
            <a:r>
              <a:rPr lang="en-US" sz="2800" dirty="0" smtClean="0"/>
              <a:t> </a:t>
            </a:r>
            <a:r>
              <a:rPr lang="en-US" sz="2800" dirty="0"/>
              <a:t>of psychiatric disease with the withdrawal of </a:t>
            </a:r>
            <a:r>
              <a:rPr lang="en-US" sz="2800" dirty="0" smtClean="0"/>
              <a:t>neuroleptics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45192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Management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68096" y="1981200"/>
            <a:ext cx="7290055" cy="441960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 smtClean="0"/>
              <a:t> Admit </a:t>
            </a:r>
            <a:r>
              <a:rPr lang="en-US" sz="3200" dirty="0"/>
              <a:t>to ICU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 smtClean="0"/>
              <a:t> Stop </a:t>
            </a:r>
            <a:r>
              <a:rPr lang="en-US" sz="3200" dirty="0"/>
              <a:t>offending agent and potentially contributing psychotropic agents (lithium, </a:t>
            </a:r>
            <a:r>
              <a:rPr lang="en-US" sz="3200" dirty="0" err="1"/>
              <a:t>anticholinergics</a:t>
            </a:r>
            <a:r>
              <a:rPr lang="en-US" sz="3200" dirty="0"/>
              <a:t>, </a:t>
            </a:r>
            <a:r>
              <a:rPr lang="en-US" sz="3200" dirty="0" err="1"/>
              <a:t>serotonergics</a:t>
            </a:r>
            <a:r>
              <a:rPr lang="en-US" sz="3200" dirty="0"/>
              <a:t>)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 smtClean="0"/>
              <a:t> IVFD </a:t>
            </a:r>
            <a:r>
              <a:rPr lang="en-US" sz="3200" dirty="0"/>
              <a:t>to maintain </a:t>
            </a:r>
            <a:r>
              <a:rPr lang="en-US" sz="3200" dirty="0" err="1" smtClean="0"/>
              <a:t>euvolemia</a:t>
            </a:r>
            <a:endParaRPr lang="en-US" sz="32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/>
              <a:t> </a:t>
            </a:r>
            <a:r>
              <a:rPr lang="en-US" sz="3200" dirty="0" smtClean="0"/>
              <a:t>Cooling </a:t>
            </a:r>
            <a:r>
              <a:rPr lang="en-US" sz="3200" dirty="0"/>
              <a:t>methods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3200" dirty="0" smtClean="0"/>
              <a:t> Lower </a:t>
            </a:r>
            <a:r>
              <a:rPr lang="en-US" sz="3200" dirty="0"/>
              <a:t>BP with clonidine or </a:t>
            </a:r>
            <a:r>
              <a:rPr lang="en-US" sz="3200" dirty="0" err="1" smtClean="0"/>
              <a:t>nitroprusside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42316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C1C93EF2-4785-427F-84A5-F1666490E9CE}"/>
    </a:ext>
  </a:extLst>
</a:theme>
</file>

<file path=ppt/theme/theme2.xml><?xml version="1.0" encoding="utf-8"?>
<a:theme xmlns:a="http://schemas.openxmlformats.org/drawingml/2006/main" name="1_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118</TotalTime>
  <Words>1243</Words>
  <Application>Microsoft Office PowerPoint</Application>
  <PresentationFormat>On-screen Show (4:3)</PresentationFormat>
  <Paragraphs>210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微軟正黑體</vt:lpstr>
      <vt:lpstr>Arial</vt:lpstr>
      <vt:lpstr>Calibri</vt:lpstr>
      <vt:lpstr>Courier New</vt:lpstr>
      <vt:lpstr>Tw Cen MT</vt:lpstr>
      <vt:lpstr>Tw Cen MT Condensed</vt:lpstr>
      <vt:lpstr>Wingdings</vt:lpstr>
      <vt:lpstr>Wingdings 3</vt:lpstr>
      <vt:lpstr>Integral</vt:lpstr>
      <vt:lpstr>1_Integral</vt:lpstr>
      <vt:lpstr>Emergencies by Psychiatric Drugs</vt:lpstr>
      <vt:lpstr>Emergencies </vt:lpstr>
      <vt:lpstr>1. Neuroleptic Malignant Syndrome</vt:lpstr>
      <vt:lpstr>Clinical Manifestations</vt:lpstr>
      <vt:lpstr>Pathophysiology</vt:lpstr>
      <vt:lpstr>Causes</vt:lpstr>
      <vt:lpstr>Risk factors</vt:lpstr>
      <vt:lpstr>Complications</vt:lpstr>
      <vt:lpstr>Management</vt:lpstr>
      <vt:lpstr>Management</vt:lpstr>
      <vt:lpstr>2. SEROTONIN SYNDROME : Causes</vt:lpstr>
      <vt:lpstr>Symptoms of Serotonin syndrome</vt:lpstr>
      <vt:lpstr>Treatment</vt:lpstr>
      <vt:lpstr>PowerPoint Presentation</vt:lpstr>
      <vt:lpstr>3. Lithium Toxicity</vt:lpstr>
      <vt:lpstr>PowerPoint Presentation</vt:lpstr>
      <vt:lpstr>4. Extrapyramidal Syndrome</vt:lpstr>
      <vt:lpstr>Drug-induced EPS</vt:lpstr>
      <vt:lpstr>Manifestation</vt:lpstr>
      <vt:lpstr>Acute dystonia</vt:lpstr>
      <vt:lpstr>Parkinsonism</vt:lpstr>
      <vt:lpstr>Parkinsonism</vt:lpstr>
      <vt:lpstr>Akathisia</vt:lpstr>
      <vt:lpstr>Tardive dyskinesia</vt:lpstr>
      <vt:lpstr>Tardive dyskinesia</vt:lpstr>
      <vt:lpstr>5. Emergency by TCA ANTIDEPRESSANTS</vt:lpstr>
      <vt:lpstr>6. Anticholinergic syndrome</vt:lpstr>
      <vt:lpstr>7. Hyperadrenergic crisis</vt:lpstr>
      <vt:lpstr>8. Priapism </vt:lpstr>
      <vt:lpstr>THANK YOU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Emergencies by Psychiatric Drugs</dc:title>
  <dc:creator>rizky aniza winanda</dc:creator>
  <cp:lastModifiedBy>Rizky Aniza Winanda</cp:lastModifiedBy>
  <cp:revision>18</cp:revision>
  <dcterms:created xsi:type="dcterms:W3CDTF">2013-11-14T19:31:32Z</dcterms:created>
  <dcterms:modified xsi:type="dcterms:W3CDTF">2013-11-14T17:13:35Z</dcterms:modified>
</cp:coreProperties>
</file>