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70" r:id="rId10"/>
    <p:sldId id="263" r:id="rId11"/>
    <p:sldId id="271" r:id="rId12"/>
    <p:sldId id="272" r:id="rId13"/>
    <p:sldId id="273" r:id="rId14"/>
    <p:sldId id="274" r:id="rId15"/>
    <p:sldId id="268" r:id="rId16"/>
    <p:sldId id="276" r:id="rId17"/>
    <p:sldId id="280" r:id="rId18"/>
    <p:sldId id="277" r:id="rId19"/>
    <p:sldId id="281" r:id="rId20"/>
    <p:sldId id="264" r:id="rId21"/>
    <p:sldId id="278" r:id="rId22"/>
    <p:sldId id="265" r:id="rId23"/>
    <p:sldId id="282" r:id="rId24"/>
    <p:sldId id="283" r:id="rId25"/>
    <p:sldId id="284" r:id="rId26"/>
    <p:sldId id="285" r:id="rId27"/>
    <p:sldId id="266" r:id="rId28"/>
    <p:sldId id="286" r:id="rId29"/>
    <p:sldId id="287" r:id="rId30"/>
    <p:sldId id="288" r:id="rId31"/>
    <p:sldId id="289" r:id="rId32"/>
    <p:sldId id="290" r:id="rId33"/>
    <p:sldId id="291" r:id="rId34"/>
    <p:sldId id="267" r:id="rId35"/>
    <p:sldId id="293" r:id="rId36"/>
    <p:sldId id="294" r:id="rId37"/>
    <p:sldId id="292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5099" autoAdjust="0"/>
  </p:normalViewPr>
  <p:slideViewPr>
    <p:cSldViewPr snapToGrid="0">
      <p:cViewPr varScale="1">
        <p:scale>
          <a:sx n="63" d="100"/>
          <a:sy n="63" d="100"/>
        </p:scale>
        <p:origin x="10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324A2-D1C8-44A9-B0F9-712C80B12AE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43A703-0020-44CD-B1BD-301CF2815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61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Not ill enough to be termed schizophrenic but too ill for classical psychoanalysis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40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 : patient had mother threaten to cut hands</a:t>
            </a:r>
            <a:r>
              <a:rPr lang="en-US" baseline="0" dirty="0" smtClean="0"/>
              <a:t> off because of making a mess </a:t>
            </a:r>
            <a:r>
              <a:rPr lang="en-US" baseline="0" dirty="0" smtClean="0">
                <a:sym typeface="Wingdings" panose="05000000000000000000" pitchFamily="2" charset="2"/>
              </a:rPr>
              <a:t> patient fails/stops thinking why mother yelled at her because she is afraid that mother hates her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>
                <a:sym typeface="Wingdings" panose="05000000000000000000" pitchFamily="2" charset="2"/>
              </a:rPr>
              <a:t>Fonagy</a:t>
            </a:r>
            <a:r>
              <a:rPr lang="en-US" baseline="0" smtClean="0">
                <a:sym typeface="Wingdings" panose="05000000000000000000" pitchFamily="2" charset="2"/>
              </a:rPr>
              <a:t> </a:t>
            </a:r>
            <a:r>
              <a:rPr lang="en-US" baseline="0" dirty="0" smtClean="0">
                <a:sym typeface="Wingdings" panose="05000000000000000000" pitchFamily="2" charset="2"/>
              </a:rPr>
              <a:t>research in 1997  female inpatients with severe personality disorders, using reflective functioning scale  those with abuse and low reflection capabilities </a:t>
            </a:r>
            <a:r>
              <a:rPr lang="en-US" baseline="0" smtClean="0">
                <a:sym typeface="Wingdings" panose="05000000000000000000" pitchFamily="2" charset="2"/>
              </a:rPr>
              <a:t>met with BPD at 97%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32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Kalau</a:t>
            </a:r>
            <a:r>
              <a:rPr lang="en-US" dirty="0" smtClean="0"/>
              <a:t> orang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tuanya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gagal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memenuhi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kebutuhan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refleksi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ini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figur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takut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atau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menakutkan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terinternalisasi</a:t>
            </a:r>
            <a:r>
              <a:rPr lang="en-US" baseline="0" dirty="0" smtClean="0"/>
              <a:t> di </a:t>
            </a:r>
            <a:r>
              <a:rPr lang="en-US" baseline="0" dirty="0" err="1" smtClean="0"/>
              <a:t>struktur</a:t>
            </a:r>
            <a:r>
              <a:rPr lang="en-US" baseline="0" dirty="0" smtClean="0"/>
              <a:t> self </a:t>
            </a:r>
            <a:r>
              <a:rPr lang="en-US" baseline="0" dirty="0" err="1" smtClean="0"/>
              <a:t>anak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825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CRH : </a:t>
            </a:r>
            <a:r>
              <a:rPr lang="en-US" dirty="0" err="1" smtClean="0"/>
              <a:t>corticotropin</a:t>
            </a:r>
            <a:r>
              <a:rPr lang="en-US" dirty="0" smtClean="0"/>
              <a:t> </a:t>
            </a:r>
            <a:r>
              <a:rPr lang="en-US" smtClean="0"/>
              <a:t>releasing hormone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5125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CRH : </a:t>
            </a:r>
            <a:r>
              <a:rPr lang="en-US" dirty="0" err="1" smtClean="0"/>
              <a:t>corticotropin</a:t>
            </a:r>
            <a:r>
              <a:rPr lang="en-US" dirty="0" smtClean="0"/>
              <a:t> </a:t>
            </a:r>
            <a:r>
              <a:rPr lang="en-US" smtClean="0"/>
              <a:t>releasing hormone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488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CRH : </a:t>
            </a:r>
            <a:r>
              <a:rPr lang="en-US" dirty="0" err="1" smtClean="0"/>
              <a:t>corticotropin</a:t>
            </a:r>
            <a:r>
              <a:rPr lang="en-US" dirty="0" smtClean="0"/>
              <a:t> </a:t>
            </a:r>
            <a:r>
              <a:rPr lang="en-US" smtClean="0"/>
              <a:t>releasing hormone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0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CRH : </a:t>
            </a:r>
            <a:r>
              <a:rPr lang="en-US" dirty="0" err="1" smtClean="0"/>
              <a:t>corticotropin</a:t>
            </a:r>
            <a:r>
              <a:rPr lang="en-US" dirty="0" smtClean="0"/>
              <a:t> </a:t>
            </a:r>
            <a:r>
              <a:rPr lang="en-US" smtClean="0"/>
              <a:t>releasing hormone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3A703-0020-44CD-B1BD-301CF28152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353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ditebak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mana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baik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merespon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psikoterapi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apa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perlu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disesuaikan</a:t>
            </a:r>
            <a:r>
              <a:rPr lang="en-US" baseline="0" dirty="0" smtClean="0"/>
              <a:t> per </a:t>
            </a:r>
            <a:r>
              <a:rPr lang="en-US" baseline="0" dirty="0" err="1" smtClean="0"/>
              <a:t>individu</a:t>
            </a:r>
            <a:r>
              <a:rPr lang="en-US" baseline="0" dirty="0" smtClean="0"/>
              <a:t>.</a:t>
            </a:r>
          </a:p>
          <a:p>
            <a:pPr marL="171450" indent="-171450">
              <a:buFontTx/>
              <a:buChar char="-"/>
            </a:pPr>
            <a:r>
              <a:rPr lang="en-US" baseline="0" dirty="0" err="1" smtClean="0"/>
              <a:t>Indikasi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highly expressive (</a:t>
            </a:r>
            <a:r>
              <a:rPr lang="en-US" baseline="0" dirty="0" err="1" smtClean="0"/>
              <a:t>misalnya</a:t>
            </a:r>
            <a:r>
              <a:rPr lang="en-US" baseline="0" dirty="0" smtClean="0"/>
              <a:t> psychoanalysis):</a:t>
            </a:r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Motivasi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kuat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memahami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dirinya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sendiri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err="1" smtClean="0"/>
              <a:t>Penderitaan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mengganggu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kehidupan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hingga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hambatan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tersebut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menjadi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faktor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pendorong</a:t>
            </a:r>
            <a:r>
              <a:rPr lang="en-US" baseline="0" dirty="0" smtClean="0"/>
              <a:t> </a:t>
            </a:r>
            <a:r>
              <a:rPr lang="en-US" baseline="0" dirty="0" err="1" smtClean="0"/>
              <a:t>untuk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harus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bertahan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menjalani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terapi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endParaRPr lang="en-US" baseline="0" dirty="0" smtClean="0"/>
          </a:p>
          <a:p>
            <a:pPr marL="628650" lvl="1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935A83-2A80-49DA-B9DB-90A629F57AD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34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799"/>
            <a:ext cx="882565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0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3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5" y="3129280"/>
            <a:ext cx="34010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4"/>
          <a:stretch/>
        </p:blipFill>
        <p:spPr>
          <a:xfrm>
            <a:off x="0" y="2669685"/>
            <a:ext cx="4035669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10/20/2014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10333000" cy="3329581"/>
          </a:xfrm>
        </p:spPr>
        <p:txBody>
          <a:bodyPr/>
          <a:lstStyle/>
          <a:p>
            <a:r>
              <a:rPr lang="en-US" sz="5500" b="1" dirty="0" smtClean="0"/>
              <a:t>PSYCHODYNAMIC APPROACH TO BORDERLINE PERSONALITY DISORDER</a:t>
            </a:r>
            <a:endParaRPr lang="en-US" sz="55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4" y="4777380"/>
            <a:ext cx="10178453" cy="861420"/>
          </a:xfrm>
        </p:spPr>
        <p:txBody>
          <a:bodyPr/>
          <a:lstStyle/>
          <a:p>
            <a:r>
              <a:rPr lang="en-US" dirty="0" err="1" smtClean="0"/>
              <a:t>sourcePERSON</a:t>
            </a:r>
            <a:r>
              <a:rPr lang="en-US" dirty="0" smtClean="0"/>
              <a:t> : Prof. dr. </a:t>
            </a:r>
            <a:r>
              <a:rPr lang="en-US" dirty="0" err="1" smtClean="0"/>
              <a:t>sasanto</a:t>
            </a:r>
            <a:r>
              <a:rPr lang="en-US" dirty="0" smtClean="0"/>
              <a:t> </a:t>
            </a:r>
            <a:r>
              <a:rPr lang="en-US" dirty="0" err="1" smtClean="0"/>
              <a:t>wibisono</a:t>
            </a:r>
            <a:r>
              <a:rPr lang="en-US" dirty="0" smtClean="0"/>
              <a:t>, </a:t>
            </a:r>
            <a:r>
              <a:rPr lang="en-US" dirty="0" err="1" smtClean="0"/>
              <a:t>spkj</a:t>
            </a:r>
            <a:r>
              <a:rPr lang="en-US" dirty="0" smtClean="0"/>
              <a:t>(K)</a:t>
            </a:r>
          </a:p>
          <a:p>
            <a:r>
              <a:rPr lang="en-US" dirty="0" smtClean="0"/>
              <a:t>Presented by : dr. </a:t>
            </a:r>
            <a:r>
              <a:rPr lang="en-US" dirty="0" err="1" smtClean="0"/>
              <a:t>rizky</a:t>
            </a:r>
            <a:r>
              <a:rPr lang="en-US" dirty="0" smtClean="0"/>
              <a:t> </a:t>
            </a:r>
            <a:r>
              <a:rPr lang="en-US" dirty="0" err="1" smtClean="0"/>
              <a:t>aniza</a:t>
            </a:r>
            <a:r>
              <a:rPr lang="en-US" dirty="0" smtClean="0"/>
              <a:t> </a:t>
            </a:r>
            <a:r>
              <a:rPr lang="en-US" dirty="0" err="1" smtClean="0"/>
              <a:t>winanda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3836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Psychodynamic Understanding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Neurobiology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504109" cy="4195481"/>
          </a:xfrm>
        </p:spPr>
        <p:txBody>
          <a:bodyPr>
            <a:noAutofit/>
          </a:bodyPr>
          <a:lstStyle/>
          <a:p>
            <a:r>
              <a:rPr lang="en-US" sz="2200" dirty="0" smtClean="0"/>
              <a:t>Traumatic interactions </a:t>
            </a:r>
            <a:r>
              <a:rPr lang="en-US" sz="2200" dirty="0" smtClean="0">
                <a:sym typeface="Wingdings" panose="05000000000000000000" pitchFamily="2" charset="2"/>
              </a:rPr>
              <a:t> </a:t>
            </a:r>
            <a:r>
              <a:rPr lang="en-US" sz="2200" dirty="0" err="1" smtClean="0">
                <a:sym typeface="Wingdings" panose="05000000000000000000" pitchFamily="2" charset="2"/>
              </a:rPr>
              <a:t>hypervigilance</a:t>
            </a:r>
            <a:r>
              <a:rPr lang="en-US" sz="2200" dirty="0" smtClean="0">
                <a:sym typeface="Wingdings" panose="05000000000000000000" pitchFamily="2" charset="2"/>
              </a:rPr>
              <a:t>, need to scan for who might have bad intentions</a:t>
            </a:r>
          </a:p>
          <a:p>
            <a:pPr lvl="1"/>
            <a:r>
              <a:rPr lang="en-US" sz="2200" dirty="0" err="1" smtClean="0">
                <a:sym typeface="Wingdings" panose="05000000000000000000" pitchFamily="2" charset="2"/>
              </a:rPr>
              <a:t>Rinne</a:t>
            </a:r>
            <a:r>
              <a:rPr lang="en-US" sz="2200" dirty="0" smtClean="0">
                <a:sym typeface="Wingdings" panose="05000000000000000000" pitchFamily="2" charset="2"/>
              </a:rPr>
              <a:t> et al (2002) : BPD patients challenged with dexamethasone/CRH  enhanced ACTH &amp; cortisol responses = </a:t>
            </a:r>
            <a:r>
              <a:rPr lang="en-US" sz="2200" dirty="0" err="1" smtClean="0">
                <a:sym typeface="Wingdings" panose="05000000000000000000" pitchFamily="2" charset="2"/>
              </a:rPr>
              <a:t>hyperresponsiveness</a:t>
            </a:r>
            <a:endParaRPr lang="en-US" sz="2200" dirty="0" smtClean="0"/>
          </a:p>
          <a:p>
            <a:r>
              <a:rPr lang="en-US" sz="2200" dirty="0" smtClean="0"/>
              <a:t>HPA axis </a:t>
            </a:r>
            <a:r>
              <a:rPr lang="en-US" sz="2200" dirty="0" err="1" smtClean="0"/>
              <a:t>hyperresponsiveness</a:t>
            </a:r>
            <a:r>
              <a:rPr lang="en-US" sz="2200" dirty="0" smtClean="0"/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fits pattern of BPD internal object relations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Self representation + object representation + linked affects = internal object relations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Anxiety &amp; </a:t>
            </a:r>
            <a:r>
              <a:rPr lang="en-US" sz="2200" dirty="0" err="1" smtClean="0">
                <a:sym typeface="Wingdings" panose="05000000000000000000" pitchFamily="2" charset="2"/>
              </a:rPr>
              <a:t>hypervigilance</a:t>
            </a:r>
            <a:r>
              <a:rPr lang="en-US" sz="2200" dirty="0" smtClean="0">
                <a:sym typeface="Wingdings" panose="05000000000000000000" pitchFamily="2" charset="2"/>
              </a:rPr>
              <a:t>  perception of others as persecuting &amp; self as victim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785601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Psychodynamic Understanding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Neurobiology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504109" cy="4195481"/>
          </a:xfrm>
        </p:spPr>
        <p:txBody>
          <a:bodyPr>
            <a:noAutofit/>
          </a:bodyPr>
          <a:lstStyle/>
          <a:p>
            <a:r>
              <a:rPr lang="en-US" sz="2300" dirty="0" smtClean="0"/>
              <a:t>Amygdala : increase vigilance</a:t>
            </a:r>
          </a:p>
          <a:p>
            <a:pPr lvl="1"/>
            <a:r>
              <a:rPr lang="en-US" sz="2300" dirty="0" smtClean="0"/>
              <a:t>BPD </a:t>
            </a:r>
            <a:r>
              <a:rPr lang="en-US" sz="2300" dirty="0" smtClean="0">
                <a:sym typeface="Wingdings" panose="05000000000000000000" pitchFamily="2" charset="2"/>
              </a:rPr>
              <a:t> amygdala in both sides shows enhanced activation  increased perceptual cortex, increased attention to emotional stimuli</a:t>
            </a:r>
            <a:endParaRPr lang="en-US" sz="2300" dirty="0" smtClean="0"/>
          </a:p>
          <a:p>
            <a:r>
              <a:rPr lang="en-US" sz="2300" dirty="0" err="1" smtClean="0"/>
              <a:t>Donegan</a:t>
            </a:r>
            <a:r>
              <a:rPr lang="en-US" sz="2300" dirty="0" smtClean="0"/>
              <a:t> et al (2003) : study reactions to facial expressions</a:t>
            </a:r>
          </a:p>
          <a:p>
            <a:pPr lvl="1"/>
            <a:r>
              <a:rPr lang="en-US" sz="2300" dirty="0" smtClean="0"/>
              <a:t>BPD </a:t>
            </a:r>
            <a:r>
              <a:rPr lang="en-US" sz="2300" dirty="0" smtClean="0">
                <a:sym typeface="Wingdings" panose="05000000000000000000" pitchFamily="2" charset="2"/>
              </a:rPr>
              <a:t> greater left amygdala activation, tendency to attribute negative affects to neutral stimuli</a:t>
            </a:r>
          </a:p>
          <a:p>
            <a:pPr lvl="1"/>
            <a:r>
              <a:rPr lang="en-US" sz="2300" dirty="0" smtClean="0">
                <a:sym typeface="Wingdings" panose="05000000000000000000" pitchFamily="2" charset="2"/>
              </a:rPr>
              <a:t>Hyperactive amygdala  related to transference </a:t>
            </a:r>
            <a:r>
              <a:rPr lang="en-US" sz="2300" dirty="0" err="1" smtClean="0">
                <a:sym typeface="Wingdings" panose="05000000000000000000" pitchFamily="2" charset="2"/>
              </a:rPr>
              <a:t>misreadings</a:t>
            </a:r>
            <a:r>
              <a:rPr lang="en-US" sz="2300" dirty="0" smtClean="0">
                <a:sym typeface="Wingdings" panose="05000000000000000000" pitchFamily="2" charset="2"/>
              </a:rPr>
              <a:t> in psychotherapy</a:t>
            </a:r>
            <a:endParaRPr lang="en-US" sz="2300" dirty="0" smtClean="0"/>
          </a:p>
          <a:p>
            <a:r>
              <a:rPr lang="en-US" sz="2300" dirty="0" smtClean="0"/>
              <a:t>Reduced hippocampal volume </a:t>
            </a:r>
            <a:r>
              <a:rPr lang="en-US" sz="2300" dirty="0" smtClean="0">
                <a:sym typeface="Wingdings" panose="05000000000000000000" pitchFamily="2" charset="2"/>
              </a:rPr>
              <a:t> due to trauma</a:t>
            </a:r>
          </a:p>
          <a:p>
            <a:pPr lvl="1"/>
            <a:r>
              <a:rPr lang="en-US" sz="2100" dirty="0" smtClean="0">
                <a:sym typeface="Wingdings" panose="05000000000000000000" pitchFamily="2" charset="2"/>
              </a:rPr>
              <a:t>BPD  assessment of present &amp; past relationships, learn from experience</a:t>
            </a:r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1088205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Psychodynamic Understanding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Neurobiology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504109" cy="4195481"/>
          </a:xfrm>
        </p:spPr>
        <p:txBody>
          <a:bodyPr>
            <a:noAutofit/>
          </a:bodyPr>
          <a:lstStyle/>
          <a:p>
            <a:r>
              <a:rPr lang="en-US" sz="2400" dirty="0" smtClean="0"/>
              <a:t>Reduced frontal &amp; orbitofrontal lobe volumes, weakening of prefrontal inhibitory control </a:t>
            </a:r>
            <a:r>
              <a:rPr lang="en-US" sz="2400" dirty="0" smtClean="0">
                <a:sym typeface="Wingdings" panose="05000000000000000000" pitchFamily="2" charset="2"/>
              </a:rPr>
              <a:t> contribute to hyperactivity of amygdala</a:t>
            </a:r>
          </a:p>
          <a:p>
            <a:pPr lvl="1"/>
            <a:r>
              <a:rPr lang="en-US" sz="2400" dirty="0" smtClean="0"/>
              <a:t>Dysfunction of medial &amp; dorsolateral prefrontal cortex </a:t>
            </a:r>
            <a:r>
              <a:rPr lang="en-US" sz="2400" dirty="0" smtClean="0">
                <a:sym typeface="Wingdings" panose="05000000000000000000" pitchFamily="2" charset="2"/>
              </a:rPr>
              <a:t> increased activation in due to stimulus of separation or abandonment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Trauma  hemispheric lateralization and adverse affect integration of right &amp; left hemispheres</a:t>
            </a:r>
          </a:p>
          <a:p>
            <a:pPr lvl="1"/>
            <a:r>
              <a:rPr lang="en-US" sz="2400" dirty="0" smtClean="0">
                <a:sym typeface="Wingdings" panose="05000000000000000000" pitchFamily="2" charset="2"/>
              </a:rPr>
              <a:t>Abused  use left hemisphere to think about neutral memories and right hemisphere for frightening memories</a:t>
            </a:r>
          </a:p>
          <a:p>
            <a:pPr lvl="1"/>
            <a:r>
              <a:rPr lang="en-US" sz="2400" dirty="0" smtClean="0">
                <a:sym typeface="Wingdings" panose="05000000000000000000" pitchFamily="2" charset="2"/>
              </a:rPr>
              <a:t>BPD  failure of hemispheric integration  splitting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32566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Psychodynamic Understanding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Neurobiology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997249" cy="4195481"/>
          </a:xfrm>
        </p:spPr>
        <p:txBody>
          <a:bodyPr>
            <a:noAutofit/>
          </a:bodyPr>
          <a:lstStyle/>
          <a:p>
            <a:r>
              <a:rPr lang="en-US" sz="2100" dirty="0" err="1" smtClean="0"/>
              <a:t>Mentalization</a:t>
            </a:r>
            <a:r>
              <a:rPr lang="en-US" sz="2100" dirty="0" smtClean="0"/>
              <a:t> </a:t>
            </a:r>
            <a:r>
              <a:rPr lang="en-US" sz="2100" dirty="0" smtClean="0">
                <a:sym typeface="Wingdings" panose="05000000000000000000" pitchFamily="2" charset="2"/>
              </a:rPr>
              <a:t> several brain structures involved</a:t>
            </a:r>
          </a:p>
          <a:p>
            <a:pPr lvl="1"/>
            <a:r>
              <a:rPr lang="en-US" sz="2100" dirty="0" smtClean="0">
                <a:sym typeface="Wingdings" panose="05000000000000000000" pitchFamily="2" charset="2"/>
              </a:rPr>
              <a:t>Medial frontal region activation in healthy people</a:t>
            </a:r>
          </a:p>
          <a:p>
            <a:pPr lvl="1"/>
            <a:r>
              <a:rPr lang="en-US" sz="2100" dirty="0" smtClean="0">
                <a:sym typeface="Wingdings" panose="05000000000000000000" pitchFamily="2" charset="2"/>
              </a:rPr>
              <a:t>BPD  dysfunction</a:t>
            </a:r>
            <a:endParaRPr lang="en-US" sz="2100" dirty="0" smtClean="0"/>
          </a:p>
          <a:p>
            <a:r>
              <a:rPr lang="en-US" sz="2100" dirty="0" err="1" smtClean="0"/>
              <a:t>Cloninger</a:t>
            </a:r>
            <a:r>
              <a:rPr lang="en-US" sz="2100" dirty="0" smtClean="0"/>
              <a:t> et al (1993) </a:t>
            </a:r>
            <a:r>
              <a:rPr lang="en-US" sz="2100" dirty="0" smtClean="0">
                <a:sym typeface="Wingdings" panose="05000000000000000000" pitchFamily="2" charset="2"/>
              </a:rPr>
              <a:t> psychobiological model of personality</a:t>
            </a:r>
          </a:p>
          <a:p>
            <a:pPr lvl="1"/>
            <a:r>
              <a:rPr lang="en-US" sz="2100" dirty="0" smtClean="0">
                <a:sym typeface="Wingdings" panose="05000000000000000000" pitchFamily="2" charset="2"/>
              </a:rPr>
              <a:t>Temperament : genetic influences</a:t>
            </a:r>
          </a:p>
          <a:p>
            <a:pPr lvl="2"/>
            <a:r>
              <a:rPr lang="en-US" sz="2100" dirty="0" smtClean="0">
                <a:sym typeface="Wingdings" panose="05000000000000000000" pitchFamily="2" charset="2"/>
              </a:rPr>
              <a:t>BPD  high novelty seeking and harm avoidance</a:t>
            </a:r>
          </a:p>
          <a:p>
            <a:pPr lvl="1"/>
            <a:r>
              <a:rPr lang="en-US" sz="2100" dirty="0" smtClean="0">
                <a:sym typeface="Wingdings" panose="05000000000000000000" pitchFamily="2" charset="2"/>
              </a:rPr>
              <a:t>Character : shaped by family &amp; social influences, </a:t>
            </a:r>
            <a:r>
              <a:rPr lang="en-US" sz="2100" dirty="0" err="1" smtClean="0">
                <a:sym typeface="Wingdings" panose="05000000000000000000" pitchFamily="2" charset="2"/>
              </a:rPr>
              <a:t>intrapsychic</a:t>
            </a:r>
            <a:r>
              <a:rPr lang="en-US" sz="2100" dirty="0" smtClean="0">
                <a:sym typeface="Wingdings" panose="05000000000000000000" pitchFamily="2" charset="2"/>
              </a:rPr>
              <a:t> fantasy, trauma, stressors</a:t>
            </a:r>
          </a:p>
          <a:p>
            <a:pPr lvl="2"/>
            <a:r>
              <a:rPr lang="en-US" sz="2100" dirty="0" smtClean="0"/>
              <a:t>BPD </a:t>
            </a:r>
            <a:r>
              <a:rPr lang="en-US" sz="2100" dirty="0" smtClean="0">
                <a:sym typeface="Wingdings" panose="05000000000000000000" pitchFamily="2" charset="2"/>
              </a:rPr>
              <a:t> Low self-directedness, low cooperativeness</a:t>
            </a:r>
          </a:p>
          <a:p>
            <a:r>
              <a:rPr lang="en-US" sz="2100" dirty="0" smtClean="0">
                <a:sym typeface="Wingdings" panose="05000000000000000000" pitchFamily="2" charset="2"/>
              </a:rPr>
              <a:t>Figueroa &amp; Silk (1997)  BPD have low serotonergic activity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7997146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66482"/>
          </a:xfrm>
        </p:spPr>
        <p:txBody>
          <a:bodyPr/>
          <a:lstStyle/>
          <a:p>
            <a:r>
              <a:rPr lang="en-US" b="1" dirty="0" smtClean="0"/>
              <a:t>BPD Etiology : Multifactorial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478280"/>
            <a:ext cx="10494328" cy="4770119"/>
          </a:xfrm>
        </p:spPr>
        <p:txBody>
          <a:bodyPr>
            <a:normAutofit/>
          </a:bodyPr>
          <a:lstStyle/>
          <a:p>
            <a:pPr algn="just"/>
            <a:r>
              <a:rPr lang="en-US" sz="2800" dirty="0" err="1" smtClean="0"/>
              <a:t>Zanarini</a:t>
            </a:r>
            <a:r>
              <a:rPr lang="en-US" sz="2800" dirty="0" smtClean="0"/>
              <a:t> &amp; </a:t>
            </a:r>
            <a:r>
              <a:rPr lang="en-US" sz="2800" dirty="0" err="1" smtClean="0"/>
              <a:t>Frankerburg</a:t>
            </a:r>
            <a:r>
              <a:rPr lang="en-US" sz="2800" dirty="0" smtClean="0"/>
              <a:t> (1997)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2800" dirty="0" smtClean="0"/>
              <a:t>Traumatic &amp; chaotic home </a:t>
            </a:r>
            <a:r>
              <a:rPr lang="en-US" sz="2800" dirty="0" err="1" smtClean="0"/>
              <a:t>envinronment</a:t>
            </a:r>
            <a:r>
              <a:rPr lang="en-US" sz="2800" dirty="0"/>
              <a:t> </a:t>
            </a:r>
            <a:r>
              <a:rPr lang="en-US" sz="2800" dirty="0" smtClean="0">
                <a:sym typeface="Wingdings" panose="05000000000000000000" pitchFamily="2" charset="2"/>
              </a:rPr>
              <a:t> prolonged early separations, neglect, emotional discord, unmet needs, trauma</a:t>
            </a:r>
            <a:endParaRPr lang="en-US" sz="2800" dirty="0" smtClean="0"/>
          </a:p>
          <a:p>
            <a:pPr marL="800100" lvl="1" indent="-342900" algn="just">
              <a:buFont typeface="+mj-lt"/>
              <a:buAutoNum type="arabicPeriod"/>
            </a:pPr>
            <a:r>
              <a:rPr lang="en-US" sz="2800" dirty="0" smtClean="0"/>
              <a:t>Biologically based vulnerable temperament</a:t>
            </a:r>
          </a:p>
          <a:p>
            <a:pPr marL="800100" lvl="1" indent="-342900" algn="just">
              <a:buFont typeface="+mj-lt"/>
              <a:buAutoNum type="arabicPeriod"/>
            </a:pPr>
            <a:r>
              <a:rPr lang="en-US" sz="2800" dirty="0" smtClean="0"/>
              <a:t>Triggering events </a:t>
            </a:r>
            <a:r>
              <a:rPr lang="en-US" sz="2800" dirty="0" smtClean="0">
                <a:sym typeface="Wingdings" panose="05000000000000000000" pitchFamily="2" charset="2"/>
              </a:rPr>
              <a:t> attempts to form intimate relationship, moving away from home, etc.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91235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Case Illustration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463040"/>
            <a:ext cx="10433368" cy="4785359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200" dirty="0" smtClean="0"/>
              <a:t>Female, 18 years old, currently in 3d semester of college</a:t>
            </a:r>
          </a:p>
          <a:p>
            <a:pPr algn="just"/>
            <a:r>
              <a:rPr lang="en-US" sz="2200" dirty="0" smtClean="0"/>
              <a:t>Lives with parents and little sister</a:t>
            </a:r>
          </a:p>
          <a:p>
            <a:pPr algn="just"/>
            <a:r>
              <a:rPr lang="en-US" sz="2200" dirty="0" smtClean="0"/>
              <a:t>Chronically abused by father since early childhood</a:t>
            </a:r>
          </a:p>
          <a:p>
            <a:pPr algn="just"/>
            <a:r>
              <a:rPr lang="en-US" sz="2200" dirty="0" smtClean="0"/>
              <a:t>One incidence : thrown out of house by father after being beaten, mother did not aide directly in order to avoid public humiliation</a:t>
            </a:r>
          </a:p>
          <a:p>
            <a:pPr algn="just"/>
            <a:r>
              <a:rPr lang="en-US" sz="2200" dirty="0" smtClean="0"/>
              <a:t>Patient easily becomes angry at mother, slits wrist in order to feel better, talks about dying as a “way out”</a:t>
            </a:r>
          </a:p>
          <a:p>
            <a:pPr algn="just"/>
            <a:r>
              <a:rPr lang="en-US" sz="2200" dirty="0" smtClean="0"/>
              <a:t>Chronic anger and hatred towards father &amp; mother</a:t>
            </a:r>
          </a:p>
          <a:p>
            <a:pPr algn="just"/>
            <a:r>
              <a:rPr lang="en-US" sz="2200" dirty="0" smtClean="0"/>
              <a:t>Expresses refusal to form intimate relationship with opposite sex due to fear of being hurt by men</a:t>
            </a:r>
          </a:p>
          <a:p>
            <a:pPr algn="just"/>
            <a:r>
              <a:rPr lang="en-US" sz="2200" dirty="0" smtClean="0"/>
              <a:t>“Punishes” mother and others with silent treatment, self-mutilation, anger</a:t>
            </a:r>
          </a:p>
          <a:p>
            <a:pPr algn="just"/>
            <a:r>
              <a:rPr lang="en-US" sz="2200" dirty="0" smtClean="0"/>
              <a:t>During hospitalization </a:t>
            </a:r>
            <a:r>
              <a:rPr lang="en-US" sz="2200" dirty="0" smtClean="0">
                <a:sym typeface="Wingdings" panose="05000000000000000000" pitchFamily="2" charset="2"/>
              </a:rPr>
              <a:t> fights with other patients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148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Next week : Treatment of BPD &amp; OTHER CLUSTER B PERSONALITY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750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154954" y="1447800"/>
            <a:ext cx="9909285" cy="3329581"/>
          </a:xfrm>
        </p:spPr>
        <p:txBody>
          <a:bodyPr/>
          <a:lstStyle/>
          <a:p>
            <a:r>
              <a:rPr lang="en-US" b="1" dirty="0" smtClean="0"/>
              <a:t>Treatment of Borderline Personality Disorder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sourcePERSON</a:t>
            </a:r>
            <a:r>
              <a:rPr lang="en-US" dirty="0"/>
              <a:t> : </a:t>
            </a:r>
            <a:r>
              <a:rPr lang="en-US" dirty="0" smtClean="0"/>
              <a:t>dr. </a:t>
            </a:r>
            <a:r>
              <a:rPr lang="en-US" dirty="0" err="1" smtClean="0"/>
              <a:t>petrin</a:t>
            </a:r>
            <a:r>
              <a:rPr lang="en-US" dirty="0" smtClean="0"/>
              <a:t> </a:t>
            </a:r>
            <a:r>
              <a:rPr lang="en-US" dirty="0" err="1" smtClean="0"/>
              <a:t>redayani</a:t>
            </a:r>
            <a:r>
              <a:rPr lang="en-US" dirty="0" smtClean="0"/>
              <a:t> </a:t>
            </a:r>
            <a:r>
              <a:rPr lang="en-US" dirty="0" err="1" smtClean="0"/>
              <a:t>lukman</a:t>
            </a:r>
            <a:r>
              <a:rPr lang="en-US" dirty="0" smtClean="0"/>
              <a:t>, </a:t>
            </a:r>
            <a:r>
              <a:rPr lang="en-US" dirty="0" err="1" smtClean="0"/>
              <a:t>spkj</a:t>
            </a:r>
            <a:r>
              <a:rPr lang="en-US" dirty="0" smtClean="0"/>
              <a:t>(K), </a:t>
            </a:r>
            <a:r>
              <a:rPr lang="en-US" dirty="0" err="1" smtClean="0"/>
              <a:t>mpdked</a:t>
            </a:r>
            <a:endParaRPr lang="en-US" dirty="0"/>
          </a:p>
          <a:p>
            <a:r>
              <a:rPr lang="en-US" dirty="0"/>
              <a:t>Presented by : dr. </a:t>
            </a:r>
            <a:r>
              <a:rPr lang="en-US" dirty="0" err="1"/>
              <a:t>rizky</a:t>
            </a:r>
            <a:r>
              <a:rPr lang="en-US" dirty="0"/>
              <a:t> </a:t>
            </a:r>
            <a:r>
              <a:rPr lang="en-US" dirty="0" err="1"/>
              <a:t>aniza</a:t>
            </a:r>
            <a:r>
              <a:rPr lang="en-US" dirty="0"/>
              <a:t> </a:t>
            </a:r>
            <a:r>
              <a:rPr lang="en-US" dirty="0" err="1"/>
              <a:t>winanda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241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2052918"/>
            <a:ext cx="10463848" cy="4195481"/>
          </a:xfrm>
        </p:spPr>
        <p:txBody>
          <a:bodyPr>
            <a:normAutofit/>
          </a:bodyPr>
          <a:lstStyle/>
          <a:p>
            <a:pPr algn="just"/>
            <a:r>
              <a:rPr lang="en-US" sz="4000" dirty="0" smtClean="0"/>
              <a:t>APA Practice Guidelines for the Treatment of Patients with BPD </a:t>
            </a:r>
            <a:r>
              <a:rPr lang="en-US" sz="4000" dirty="0" smtClean="0">
                <a:sym typeface="Wingdings" panose="05000000000000000000" pitchFamily="2" charset="2"/>
              </a:rPr>
              <a:t> psychotherapy and pharmacotherapy as optimal approach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99104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1" y="315558"/>
            <a:ext cx="10104120" cy="1101762"/>
          </a:xfrm>
        </p:spPr>
        <p:txBody>
          <a:bodyPr/>
          <a:lstStyle/>
          <a:p>
            <a:r>
              <a:rPr lang="en-US" sz="3800" b="1" dirty="0" smtClean="0"/>
              <a:t>Guidelines to Medication </a:t>
            </a:r>
            <a:r>
              <a:rPr lang="en-US" sz="3800" b="1" dirty="0" smtClean="0">
                <a:sym typeface="Wingdings" panose="05000000000000000000" pitchFamily="2" charset="2"/>
              </a:rPr>
              <a:t> </a:t>
            </a:r>
            <a:br>
              <a:rPr lang="en-US" sz="3800" b="1" dirty="0" smtClean="0">
                <a:sym typeface="Wingdings" panose="05000000000000000000" pitchFamily="2" charset="2"/>
              </a:rPr>
            </a:br>
            <a:r>
              <a:rPr lang="en-US" sz="3800" b="1" dirty="0" smtClean="0">
                <a:sym typeface="Wingdings" panose="05000000000000000000" pitchFamily="2" charset="2"/>
              </a:rPr>
              <a:t>Therapy Contract</a:t>
            </a:r>
            <a:endParaRPr lang="en-US" sz="3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83080"/>
            <a:ext cx="11186160" cy="4876800"/>
          </a:xfrm>
        </p:spPr>
        <p:txBody>
          <a:bodyPr>
            <a:noAutofit/>
          </a:bodyPr>
          <a:lstStyle/>
          <a:p>
            <a:pPr marL="742950" indent="-742950" algn="just">
              <a:buFont typeface="+mj-lt"/>
              <a:buAutoNum type="arabicPeriod"/>
            </a:pPr>
            <a:r>
              <a:rPr lang="en-US" sz="2300" dirty="0" smtClean="0"/>
              <a:t>Collaborate on identifying target symptoms &amp; recognize side effects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/>
              <a:t>Establish a policy that one will be tapered and another will be introduced if ineffective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/>
              <a:t>Medications </a:t>
            </a:r>
            <a:r>
              <a:rPr lang="en-US" sz="2300" dirty="0" smtClean="0">
                <a:sym typeface="Wingdings" panose="05000000000000000000" pitchFamily="2" charset="2"/>
              </a:rPr>
              <a:t> modest expectations, primary treatment  psychotherapy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SSRI  problems with depression, anger, impulsivity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Mood stabilizers  </a:t>
            </a:r>
            <a:r>
              <a:rPr lang="en-US" sz="2300" dirty="0" err="1" smtClean="0">
                <a:sym typeface="Wingdings" panose="05000000000000000000" pitchFamily="2" charset="2"/>
              </a:rPr>
              <a:t>topiramate</a:t>
            </a:r>
            <a:r>
              <a:rPr lang="en-US" sz="2300" dirty="0" smtClean="0">
                <a:sym typeface="Wingdings" panose="05000000000000000000" pitchFamily="2" charset="2"/>
              </a:rPr>
              <a:t> or </a:t>
            </a:r>
            <a:r>
              <a:rPr lang="en-US" sz="2300" dirty="0" err="1" smtClean="0">
                <a:sym typeface="Wingdings" panose="05000000000000000000" pitchFamily="2" charset="2"/>
              </a:rPr>
              <a:t>lamotrigine</a:t>
            </a:r>
            <a:r>
              <a:rPr lang="en-US" sz="2300" dirty="0" smtClean="0">
                <a:sym typeface="Wingdings" panose="05000000000000000000" pitchFamily="2" charset="2"/>
              </a:rPr>
              <a:t>, safer than lithium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Atypical antipsychotics  anger &amp; impulse control, risk of side effects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Benzodiazepines  be careful, </a:t>
            </a:r>
            <a:r>
              <a:rPr lang="en-US" sz="2300" dirty="0" err="1" smtClean="0">
                <a:sym typeface="Wingdings" panose="05000000000000000000" pitchFamily="2" charset="2"/>
              </a:rPr>
              <a:t>resuts</a:t>
            </a:r>
            <a:r>
              <a:rPr lang="en-US" sz="2300" dirty="0" smtClean="0">
                <a:sym typeface="Wingdings" panose="05000000000000000000" pitchFamily="2" charset="2"/>
              </a:rPr>
              <a:t> in behavioral </a:t>
            </a:r>
            <a:r>
              <a:rPr lang="en-US" sz="2300" dirty="0" err="1" smtClean="0">
                <a:sym typeface="Wingdings" panose="05000000000000000000" pitchFamily="2" charset="2"/>
              </a:rPr>
              <a:t>disinhibition</a:t>
            </a:r>
            <a:endParaRPr lang="en-US" sz="2300" dirty="0" smtClean="0">
              <a:sym typeface="Wingdings" panose="05000000000000000000" pitchFamily="2" charset="2"/>
            </a:endParaRP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Establish alliance on dosage increase/decrease, change/discontinue</a:t>
            </a:r>
          </a:p>
          <a:p>
            <a:pPr marL="742950" indent="-742950" algn="just">
              <a:buFont typeface="+mj-lt"/>
              <a:buAutoNum type="arabicPeriod"/>
            </a:pPr>
            <a:r>
              <a:rPr lang="en-US" sz="2300" dirty="0" smtClean="0">
                <a:sym typeface="Wingdings" panose="05000000000000000000" pitchFamily="2" charset="2"/>
              </a:rPr>
              <a:t>If refused, do not force  discuss pros and cons with open-mind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87434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Evolution of the Term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501254"/>
            <a:ext cx="10635782" cy="4747145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1949 (Hoch &amp; </a:t>
            </a:r>
            <a:r>
              <a:rPr lang="en-US" sz="2200" dirty="0" err="1" smtClean="0"/>
              <a:t>Polatin</a:t>
            </a:r>
            <a:r>
              <a:rPr lang="en-US" sz="2200" dirty="0" smtClean="0"/>
              <a:t>) : “</a:t>
            </a:r>
            <a:r>
              <a:rPr lang="en-US" sz="2200" dirty="0" err="1" smtClean="0"/>
              <a:t>pseudoneurotic</a:t>
            </a:r>
            <a:r>
              <a:rPr lang="en-US" sz="2200" dirty="0" smtClean="0"/>
              <a:t> schizophrenia” </a:t>
            </a:r>
            <a:r>
              <a:rPr lang="en-US" sz="2200" dirty="0" smtClean="0">
                <a:sym typeface="Wingdings" panose="05000000000000000000" pitchFamily="2" charset="2"/>
              </a:rPr>
              <a:t> symptomatic pattern of “</a:t>
            </a:r>
            <a:r>
              <a:rPr lang="en-US" sz="2200" dirty="0" err="1" smtClean="0">
                <a:sym typeface="Wingdings" panose="05000000000000000000" pitchFamily="2" charset="2"/>
              </a:rPr>
              <a:t>panneurosis</a:t>
            </a:r>
            <a:r>
              <a:rPr lang="en-US" sz="2200" dirty="0" smtClean="0">
                <a:sym typeface="Wingdings" panose="05000000000000000000" pitchFamily="2" charset="2"/>
              </a:rPr>
              <a:t>,” “</a:t>
            </a:r>
            <a:r>
              <a:rPr lang="en-US" sz="2200" dirty="0" err="1" smtClean="0">
                <a:sym typeface="Wingdings" panose="05000000000000000000" pitchFamily="2" charset="2"/>
              </a:rPr>
              <a:t>pananxiety</a:t>
            </a:r>
            <a:r>
              <a:rPr lang="en-US" sz="2200" dirty="0" smtClean="0">
                <a:sym typeface="Wingdings" panose="05000000000000000000" pitchFamily="2" charset="2"/>
              </a:rPr>
              <a:t>,” “pansexuality”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1953 (Robert Knight) : impaired ego functioning  inability to plan realistically, incapacity to defend against primitive impulses, predominance of primary process thinking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1968 (</a:t>
            </a:r>
            <a:r>
              <a:rPr lang="en-US" sz="2200" dirty="0" err="1" smtClean="0">
                <a:sym typeface="Wingdings" panose="05000000000000000000" pitchFamily="2" charset="2"/>
              </a:rPr>
              <a:t>Grinker</a:t>
            </a:r>
            <a:r>
              <a:rPr lang="en-US" sz="2200" dirty="0" smtClean="0">
                <a:sym typeface="Wingdings" panose="05000000000000000000" pitchFamily="2" charset="2"/>
              </a:rPr>
              <a:t> et al) : continuum of the disorder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Type I : psychotic border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Type II : negative affects&amp; difficulty maintaining stable interpersonal relationships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Type III : generalized lack of identity 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Type IV : neurotic border</a:t>
            </a:r>
          </a:p>
        </p:txBody>
      </p:sp>
    </p:spTree>
    <p:extLst>
      <p:ext uri="{BB962C8B-B14F-4D97-AF65-F5344CB8AC3E}">
        <p14:creationId xmlns:p14="http://schemas.microsoft.com/office/powerpoint/2010/main" val="31081123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Pharmacotherapy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799129" cy="4622202"/>
          </a:xfrm>
        </p:spPr>
        <p:txBody>
          <a:bodyPr>
            <a:noAutofit/>
          </a:bodyPr>
          <a:lstStyle/>
          <a:p>
            <a:pPr algn="just"/>
            <a:r>
              <a:rPr lang="en-US" sz="2100" dirty="0" smtClean="0"/>
              <a:t>Goal : alter basic temperament, address target symptoms, treat comorbid axis I conditions</a:t>
            </a:r>
          </a:p>
          <a:p>
            <a:pPr algn="just"/>
            <a:r>
              <a:rPr lang="en-US" sz="2100" dirty="0" smtClean="0"/>
              <a:t>Be careful not to </a:t>
            </a:r>
            <a:r>
              <a:rPr lang="en-US" sz="2100" b="1" dirty="0" smtClean="0"/>
              <a:t>over-prescribe</a:t>
            </a:r>
            <a:r>
              <a:rPr lang="en-US" sz="2100" dirty="0" smtClean="0"/>
              <a:t> out of countertransference, attempt one medication at a time (evaluate for improvement &amp; alleviation of symptoms)</a:t>
            </a:r>
          </a:p>
          <a:p>
            <a:pPr algn="just"/>
            <a:r>
              <a:rPr lang="en-US" sz="2100" dirty="0" smtClean="0"/>
              <a:t>SSRI </a:t>
            </a:r>
            <a:r>
              <a:rPr lang="en-US" sz="2100" dirty="0" smtClean="0">
                <a:sym typeface="Wingdings" panose="05000000000000000000" pitchFamily="2" charset="2"/>
              </a:rPr>
              <a:t> first-line agent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Effective for reducing anger, impulsive-aggressive behavior, verbal aggression, rapid mood shifts, affective </a:t>
            </a:r>
            <a:r>
              <a:rPr lang="en-US" sz="2100" dirty="0" err="1" smtClean="0">
                <a:sym typeface="Wingdings" panose="05000000000000000000" pitchFamily="2" charset="2"/>
              </a:rPr>
              <a:t>lability</a:t>
            </a:r>
            <a:endParaRPr lang="en-US" sz="21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Facilitate psychotherapy  reducing </a:t>
            </a:r>
            <a:r>
              <a:rPr lang="en-US" sz="2100" dirty="0" err="1" smtClean="0">
                <a:sym typeface="Wingdings" panose="05000000000000000000" pitchFamily="2" charset="2"/>
              </a:rPr>
              <a:t>hypervigilant</a:t>
            </a:r>
            <a:r>
              <a:rPr lang="en-US" sz="2100" dirty="0" smtClean="0">
                <a:sym typeface="Wingdings" panose="05000000000000000000" pitchFamily="2" charset="2"/>
              </a:rPr>
              <a:t> anxiety, </a:t>
            </a:r>
            <a:r>
              <a:rPr lang="en-US" sz="2100" dirty="0" err="1" smtClean="0">
                <a:sym typeface="Wingdings" panose="05000000000000000000" pitchFamily="2" charset="2"/>
              </a:rPr>
              <a:t>dysphoria</a:t>
            </a:r>
            <a:r>
              <a:rPr lang="en-US" sz="2100" dirty="0" smtClean="0">
                <a:sym typeface="Wingdings" panose="05000000000000000000" pitchFamily="2" charset="2"/>
              </a:rPr>
              <a:t>, prevent patients from reflecting on their internal world and inner experiences of others</a:t>
            </a:r>
          </a:p>
          <a:p>
            <a:pPr lvl="1" algn="just"/>
            <a:r>
              <a:rPr lang="en-US" sz="2100" dirty="0" smtClean="0">
                <a:sym typeface="Wingdings" panose="05000000000000000000" pitchFamily="2" charset="2"/>
              </a:rPr>
              <a:t>Stimulate neurogenesis  reduce HPA activation, reduce CRH </a:t>
            </a:r>
            <a:r>
              <a:rPr lang="en-US" sz="2100" dirty="0" err="1" smtClean="0">
                <a:sym typeface="Wingdings" panose="05000000000000000000" pitchFamily="2" charset="2"/>
              </a:rPr>
              <a:t>hypersecretion</a:t>
            </a:r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2103266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Treatment 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Pharmacotherapy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10504109" cy="4195481"/>
          </a:xfrm>
        </p:spPr>
        <p:txBody>
          <a:bodyPr>
            <a:normAutofit/>
          </a:bodyPr>
          <a:lstStyle/>
          <a:p>
            <a:r>
              <a:rPr lang="en-US" sz="2700" dirty="0" smtClean="0"/>
              <a:t>Affect </a:t>
            </a:r>
            <a:r>
              <a:rPr lang="en-US" sz="2700" dirty="0" err="1" smtClean="0"/>
              <a:t>dysregulation</a:t>
            </a:r>
            <a:endParaRPr lang="en-US" sz="2700" dirty="0" smtClean="0"/>
          </a:p>
          <a:p>
            <a:pPr lvl="1"/>
            <a:r>
              <a:rPr lang="en-US" sz="2700" dirty="0" smtClean="0"/>
              <a:t>If SSRI not working, switch to </a:t>
            </a:r>
            <a:r>
              <a:rPr lang="en-US" sz="2700" dirty="0" err="1" smtClean="0"/>
              <a:t>nefazodone</a:t>
            </a:r>
            <a:r>
              <a:rPr lang="en-US" sz="2700" dirty="0" smtClean="0"/>
              <a:t> or other SSRIs that act on multiple neurotransmitter systems (</a:t>
            </a:r>
            <a:r>
              <a:rPr lang="en-US" sz="2700" dirty="0" err="1" smtClean="0"/>
              <a:t>ie</a:t>
            </a:r>
            <a:r>
              <a:rPr lang="en-US" sz="2700" dirty="0" smtClean="0"/>
              <a:t>. Venlafaxine)</a:t>
            </a:r>
          </a:p>
          <a:p>
            <a:pPr lvl="1"/>
            <a:r>
              <a:rPr lang="en-US" sz="2700" dirty="0" smtClean="0"/>
              <a:t>If angry </a:t>
            </a:r>
            <a:r>
              <a:rPr lang="en-US" sz="2700" dirty="0" smtClean="0">
                <a:sym typeface="Wingdings" panose="05000000000000000000" pitchFamily="2" charset="2"/>
              </a:rPr>
              <a:t> low-dose antipsychotic</a:t>
            </a:r>
          </a:p>
          <a:p>
            <a:pPr lvl="1"/>
            <a:r>
              <a:rPr lang="en-US" sz="2700" dirty="0" smtClean="0">
                <a:sym typeface="Wingdings" panose="05000000000000000000" pitchFamily="2" charset="2"/>
              </a:rPr>
              <a:t>Anxiety  clonazepam</a:t>
            </a:r>
          </a:p>
          <a:p>
            <a:r>
              <a:rPr lang="en-US" sz="2700" dirty="0" smtClean="0">
                <a:sym typeface="Wingdings" panose="05000000000000000000" pitchFamily="2" charset="2"/>
              </a:rPr>
              <a:t>NO ALPRAZOLAM  promotes </a:t>
            </a:r>
            <a:r>
              <a:rPr lang="en-US" sz="2700" dirty="0" err="1" smtClean="0">
                <a:sym typeface="Wingdings" panose="05000000000000000000" pitchFamily="2" charset="2"/>
              </a:rPr>
              <a:t>disinhibition</a:t>
            </a:r>
            <a:r>
              <a:rPr lang="en-US" sz="2700" dirty="0" smtClean="0">
                <a:sym typeface="Wingdings" panose="05000000000000000000" pitchFamily="2" charset="2"/>
              </a:rPr>
              <a:t>, may result in violent or self-destructive behavior</a:t>
            </a:r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2898786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239358"/>
            <a:ext cx="9404723" cy="1400530"/>
          </a:xfrm>
        </p:spPr>
        <p:txBody>
          <a:bodyPr/>
          <a:lstStyle/>
          <a:p>
            <a:r>
              <a:rPr lang="en-US" b="1" dirty="0" smtClean="0"/>
              <a:t>Psychotherapeutic Approach:</a:t>
            </a:r>
            <a:br>
              <a:rPr lang="en-US" b="1" dirty="0" smtClean="0"/>
            </a:br>
            <a:r>
              <a:rPr lang="en-US" dirty="0" smtClean="0"/>
              <a:t>Empirical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1" y="1885278"/>
            <a:ext cx="11369040" cy="4667922"/>
          </a:xfrm>
        </p:spPr>
        <p:txBody>
          <a:bodyPr>
            <a:noAutofit/>
          </a:bodyPr>
          <a:lstStyle/>
          <a:p>
            <a:pPr algn="just"/>
            <a:r>
              <a:rPr lang="en-US" sz="2600" dirty="0" smtClean="0"/>
              <a:t>Effective psychotherapy from RCTs : MBT (Bateman &amp; </a:t>
            </a:r>
            <a:r>
              <a:rPr lang="en-US" sz="2600" dirty="0" err="1" smtClean="0"/>
              <a:t>Fonagy</a:t>
            </a:r>
            <a:r>
              <a:rPr lang="en-US" sz="2600" dirty="0" smtClean="0"/>
              <a:t>, 2009), TFP (</a:t>
            </a:r>
            <a:r>
              <a:rPr lang="en-US" sz="2600" dirty="0" err="1" smtClean="0"/>
              <a:t>Clarkin</a:t>
            </a:r>
            <a:r>
              <a:rPr lang="en-US" sz="2600" dirty="0" smtClean="0"/>
              <a:t> et al, 2007), DBT (</a:t>
            </a:r>
            <a:r>
              <a:rPr lang="en-US" sz="2600" dirty="0" err="1" smtClean="0"/>
              <a:t>Linehan</a:t>
            </a:r>
            <a:r>
              <a:rPr lang="en-US" sz="2600" dirty="0" smtClean="0"/>
              <a:t>, 2006), schema-focused therapy (</a:t>
            </a:r>
            <a:r>
              <a:rPr lang="en-US" sz="2600" dirty="0" err="1" smtClean="0"/>
              <a:t>Giesen</a:t>
            </a:r>
            <a:r>
              <a:rPr lang="en-US" sz="2600" dirty="0" err="1" smtClean="0"/>
              <a:t>-Bloo</a:t>
            </a:r>
            <a:r>
              <a:rPr lang="en-US" sz="2600" dirty="0" smtClean="0"/>
              <a:t>, 2006), STEPPS (Blum et al, 2008), GPM (</a:t>
            </a:r>
            <a:r>
              <a:rPr lang="en-US" sz="2600" dirty="0" err="1" smtClean="0"/>
              <a:t>McMain</a:t>
            </a:r>
            <a:r>
              <a:rPr lang="en-US" sz="2600" dirty="0" smtClean="0"/>
              <a:t> et al, 2012), DDP (Gregory et al, 2010)</a:t>
            </a:r>
          </a:p>
          <a:p>
            <a:pPr lvl="1" algn="just"/>
            <a:r>
              <a:rPr lang="en-US" sz="2600" dirty="0" smtClean="0"/>
              <a:t>Therapeutic alliance </a:t>
            </a:r>
            <a:r>
              <a:rPr lang="en-US" sz="2600" dirty="0" smtClean="0">
                <a:sym typeface="Wingdings" panose="05000000000000000000" pitchFamily="2" charset="2"/>
              </a:rPr>
              <a:t> key factor in change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Each and every patient is unique, responds to different elements of therapy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Allow patient to organize internal chaos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Effective therapeutic modalities  increase activity of prefrontal cortex  regulation of amygdala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442873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6002"/>
          </a:xfrm>
        </p:spPr>
        <p:txBody>
          <a:bodyPr/>
          <a:lstStyle/>
          <a:p>
            <a:r>
              <a:rPr lang="en-US" b="1" dirty="0" err="1" smtClean="0"/>
              <a:t>Mentalization</a:t>
            </a:r>
            <a:r>
              <a:rPr lang="en-US" b="1" dirty="0" smtClean="0"/>
              <a:t>-based Therapy (MBT)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310640"/>
            <a:ext cx="11460480" cy="5120640"/>
          </a:xfrm>
        </p:spPr>
        <p:txBody>
          <a:bodyPr>
            <a:noAutofit/>
          </a:bodyPr>
          <a:lstStyle/>
          <a:p>
            <a:pPr algn="just"/>
            <a:r>
              <a:rPr lang="en-US" sz="2300" dirty="0" smtClean="0"/>
              <a:t>Goal : stabilize sense of self through recognizing the lack of secure attachment</a:t>
            </a:r>
          </a:p>
          <a:p>
            <a:pPr algn="just"/>
            <a:r>
              <a:rPr lang="en-US" sz="2300" dirty="0" smtClean="0"/>
              <a:t>Therapist:</a:t>
            </a:r>
          </a:p>
          <a:p>
            <a:pPr lvl="1" algn="just"/>
            <a:r>
              <a:rPr lang="en-US" sz="2300" dirty="0" smtClean="0"/>
              <a:t>Maintain a clear &amp; coherent image of their role as therapist, maintain a </a:t>
            </a:r>
            <a:r>
              <a:rPr lang="en-US" sz="2300" dirty="0" err="1" smtClean="0"/>
              <a:t>mentalizing</a:t>
            </a:r>
            <a:r>
              <a:rPr lang="en-US" sz="2300" dirty="0" smtClean="0"/>
              <a:t> stance</a:t>
            </a:r>
          </a:p>
          <a:p>
            <a:pPr lvl="1" algn="just"/>
            <a:r>
              <a:rPr lang="en-US" sz="2300" dirty="0" smtClean="0"/>
              <a:t>Represent the current feeling state of the patient, along with its internal representation</a:t>
            </a:r>
          </a:p>
          <a:p>
            <a:pPr lvl="1" algn="just"/>
            <a:r>
              <a:rPr lang="en-US" sz="2300" dirty="0" smtClean="0"/>
              <a:t>Emphasize on current relationships with the patient’s wishes, beliefs, feelings </a:t>
            </a:r>
            <a:r>
              <a:rPr lang="en-US" sz="2300" dirty="0" smtClean="0">
                <a:sym typeface="Wingdings" panose="05000000000000000000" pitchFamily="2" charset="2"/>
              </a:rPr>
              <a:t> familiarize with their internal world</a:t>
            </a:r>
          </a:p>
          <a:p>
            <a:pPr lvl="1" algn="just"/>
            <a:r>
              <a:rPr lang="en-US" sz="2300" dirty="0" smtClean="0">
                <a:sym typeface="Wingdings" panose="05000000000000000000" pitchFamily="2" charset="2"/>
              </a:rPr>
              <a:t>Simple interpretations of how the patient believes is experiencing the therapist  process &gt; content  patients see that they are in the therapist’s mind</a:t>
            </a:r>
          </a:p>
          <a:p>
            <a:pPr lvl="1" algn="just"/>
            <a:r>
              <a:rPr lang="en-US" sz="2300" dirty="0" smtClean="0">
                <a:sym typeface="Wingdings" panose="05000000000000000000" pitchFamily="2" charset="2"/>
              </a:rPr>
              <a:t>18 months at length</a:t>
            </a:r>
            <a:endParaRPr lang="en-US" sz="2300" dirty="0" smtClean="0"/>
          </a:p>
        </p:txBody>
      </p:sp>
    </p:spTree>
    <p:extLst>
      <p:ext uri="{BB962C8B-B14F-4D97-AF65-F5344CB8AC3E}">
        <p14:creationId xmlns:p14="http://schemas.microsoft.com/office/powerpoint/2010/main" val="25545879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6002"/>
          </a:xfrm>
        </p:spPr>
        <p:txBody>
          <a:bodyPr/>
          <a:lstStyle/>
          <a:p>
            <a:r>
              <a:rPr lang="en-US" b="1" dirty="0" smtClean="0"/>
              <a:t>Transference-based Therapy (TFP)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310640"/>
            <a:ext cx="11460480" cy="5120640"/>
          </a:xfrm>
        </p:spPr>
        <p:txBody>
          <a:bodyPr>
            <a:noAutofit/>
          </a:bodyPr>
          <a:lstStyle/>
          <a:p>
            <a:pPr algn="just"/>
            <a:r>
              <a:rPr lang="en-US" sz="3000" dirty="0" smtClean="0"/>
              <a:t>Key components : identity diffusion, problems with negative affect (hostility/aggression), poor self-regulation (impulsivity)</a:t>
            </a:r>
          </a:p>
          <a:p>
            <a:pPr algn="just"/>
            <a:r>
              <a:rPr lang="en-US" sz="3000" dirty="0" smtClean="0"/>
              <a:t>Technique : clarification, confrontation, interpretation </a:t>
            </a:r>
            <a:r>
              <a:rPr lang="en-US" sz="3000" dirty="0" smtClean="0">
                <a:sym typeface="Wingdings" panose="05000000000000000000" pitchFamily="2" charset="2"/>
              </a:rPr>
              <a:t> within evolving transference relationship</a:t>
            </a:r>
          </a:p>
          <a:p>
            <a:pPr algn="just"/>
            <a:r>
              <a:rPr lang="en-US" sz="3000" dirty="0" smtClean="0">
                <a:sym typeface="Wingdings" panose="05000000000000000000" pitchFamily="2" charset="2"/>
              </a:rPr>
              <a:t>2x/week, weekly group supervision</a:t>
            </a:r>
          </a:p>
        </p:txBody>
      </p:sp>
    </p:spTree>
    <p:extLst>
      <p:ext uri="{BB962C8B-B14F-4D97-AF65-F5344CB8AC3E}">
        <p14:creationId xmlns:p14="http://schemas.microsoft.com/office/powerpoint/2010/main" val="36577957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6002"/>
          </a:xfrm>
        </p:spPr>
        <p:txBody>
          <a:bodyPr/>
          <a:lstStyle/>
          <a:p>
            <a:r>
              <a:rPr lang="en-US" sz="3200" b="1" dirty="0" smtClean="0"/>
              <a:t>Dynamic Deconstructive Psychotherapy (DDP)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310640"/>
            <a:ext cx="11460480" cy="5120640"/>
          </a:xfrm>
        </p:spPr>
        <p:txBody>
          <a:bodyPr>
            <a:noAutofit/>
          </a:bodyPr>
          <a:lstStyle/>
          <a:p>
            <a:pPr algn="just"/>
            <a:r>
              <a:rPr lang="en-US" sz="2700" dirty="0" smtClean="0"/>
              <a:t>12 month period, followed by 18 months of “naturalistic care” in the community</a:t>
            </a:r>
          </a:p>
          <a:p>
            <a:pPr lvl="1" algn="just"/>
            <a:r>
              <a:rPr lang="en-US" sz="2700" dirty="0" smtClean="0"/>
              <a:t>Weekly 1-hour sessions</a:t>
            </a:r>
          </a:p>
          <a:p>
            <a:pPr algn="just"/>
            <a:r>
              <a:rPr lang="en-US" sz="2700" dirty="0" smtClean="0"/>
              <a:t>Based on object relations theory, neuroscience, deconstructionist philosophy</a:t>
            </a:r>
          </a:p>
          <a:p>
            <a:pPr algn="just"/>
            <a:r>
              <a:rPr lang="en-US" sz="2700" dirty="0" smtClean="0"/>
              <a:t>Focus on recent episodes of interpersonal encounters and maladaptive behavior </a:t>
            </a:r>
            <a:r>
              <a:rPr lang="en-US" sz="2700" dirty="0" smtClean="0">
                <a:sym typeface="Wingdings" panose="05000000000000000000" pitchFamily="2" charset="2"/>
              </a:rPr>
              <a:t> identify and differentiate specific emotions</a:t>
            </a:r>
          </a:p>
          <a:p>
            <a:pPr algn="just"/>
            <a:r>
              <a:rPr lang="en-US" sz="2700" dirty="0" smtClean="0">
                <a:sym typeface="Wingdings" panose="05000000000000000000" pitchFamily="2" charset="2"/>
              </a:rPr>
              <a:t>Therapist  integrate different ways of making meaning of those episodes</a:t>
            </a:r>
            <a:endParaRPr lang="en-US" sz="2700" dirty="0" smtClean="0"/>
          </a:p>
        </p:txBody>
      </p:sp>
    </p:spTree>
    <p:extLst>
      <p:ext uri="{BB962C8B-B14F-4D97-AF65-F5344CB8AC3E}">
        <p14:creationId xmlns:p14="http://schemas.microsoft.com/office/powerpoint/2010/main" val="232378278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36002"/>
          </a:xfrm>
        </p:spPr>
        <p:txBody>
          <a:bodyPr/>
          <a:lstStyle/>
          <a:p>
            <a:r>
              <a:rPr lang="en-US" sz="3600" b="1" dirty="0" smtClean="0"/>
              <a:t>General Psychiatric Management (GPM)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" y="1310640"/>
            <a:ext cx="11460480" cy="5120640"/>
          </a:xfrm>
        </p:spPr>
        <p:txBody>
          <a:bodyPr>
            <a:noAutofit/>
          </a:bodyPr>
          <a:lstStyle/>
          <a:p>
            <a:pPr algn="just"/>
            <a:r>
              <a:rPr lang="en-US" sz="2600" dirty="0" smtClean="0"/>
              <a:t>Based on </a:t>
            </a:r>
            <a:r>
              <a:rPr lang="en-US" sz="2600" dirty="0" err="1" smtClean="0"/>
              <a:t>Winnicot’s</a:t>
            </a:r>
            <a:r>
              <a:rPr lang="en-US" sz="2600" dirty="0" smtClean="0"/>
              <a:t> theory </a:t>
            </a:r>
            <a:r>
              <a:rPr lang="en-US" sz="2600" dirty="0" smtClean="0">
                <a:sym typeface="Wingdings" panose="05000000000000000000" pitchFamily="2" charset="2"/>
              </a:rPr>
              <a:t> holding environment, good enough parenting</a:t>
            </a:r>
          </a:p>
          <a:p>
            <a:pPr algn="just"/>
            <a:r>
              <a:rPr lang="en-US" sz="2600" dirty="0" smtClean="0">
                <a:sym typeface="Wingdings" panose="05000000000000000000" pitchFamily="2" charset="2"/>
              </a:rPr>
              <a:t>Model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Case management focus on life outside of therapy  target of treatment : interpersonal hypersensitivity</a:t>
            </a:r>
          </a:p>
          <a:p>
            <a:pPr lvl="1" algn="just"/>
            <a:r>
              <a:rPr lang="en-US" sz="2600" dirty="0" err="1" smtClean="0">
                <a:sym typeface="Wingdings" panose="05000000000000000000" pitchFamily="2" charset="2"/>
              </a:rPr>
              <a:t>Psychoeducation</a:t>
            </a:r>
            <a:r>
              <a:rPr lang="en-US" sz="2600" dirty="0" smtClean="0">
                <a:sym typeface="Wingdings" panose="05000000000000000000" pitchFamily="2" charset="2"/>
              </a:rPr>
              <a:t>  genetic, temperamental characteristics, expectable changes, difficult approaches to treatment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Goals : symptom reduction, self-control, success &amp; work in relationships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Need for medication, group therapy, family therapy</a:t>
            </a:r>
          </a:p>
          <a:p>
            <a:pPr lvl="1" algn="just"/>
            <a:r>
              <a:rPr lang="en-US" sz="2600" dirty="0" smtClean="0">
                <a:sym typeface="Wingdings" panose="05000000000000000000" pitchFamily="2" charset="2"/>
              </a:rPr>
              <a:t>No specific duration or frequency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4823832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Approach:</a:t>
            </a:r>
            <a:br>
              <a:rPr lang="en-US" sz="4000" b="1" dirty="0" smtClean="0"/>
            </a:br>
            <a:r>
              <a:rPr lang="en-US" sz="4000" dirty="0" smtClean="0"/>
              <a:t>Expressive </a:t>
            </a:r>
            <a:r>
              <a:rPr lang="en-US" sz="4000" dirty="0" err="1" smtClean="0"/>
              <a:t>vs</a:t>
            </a:r>
            <a:r>
              <a:rPr lang="en-US" sz="4000" dirty="0" smtClean="0"/>
              <a:t> Supportive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2052918"/>
            <a:ext cx="11689080" cy="4485042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/>
              <a:t>BPD is challenging &amp; emotionally taxing </a:t>
            </a:r>
            <a:r>
              <a:rPr lang="en-US" sz="2200" dirty="0" smtClean="0">
                <a:sym typeface="Wingdings" panose="05000000000000000000" pitchFamily="2" charset="2"/>
              </a:rPr>
              <a:t> consult regularly with a respectable &amp; knowledgeable colleague, identify and discuss countertransference blind spots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Transference interpretations  high risk, high gain = greater impact, positive &amp; negative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Goal : increase collaboration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Technique :</a:t>
            </a:r>
          </a:p>
          <a:p>
            <a:pPr lvl="2" algn="just"/>
            <a:r>
              <a:rPr lang="en-US" sz="2200" dirty="0" smtClean="0">
                <a:sym typeface="Wingdings" panose="05000000000000000000" pitchFamily="2" charset="2"/>
              </a:rPr>
              <a:t>Affirmatively appreciate the patient’s internal experiences</a:t>
            </a:r>
          </a:p>
          <a:p>
            <a:pPr lvl="2" algn="just"/>
            <a:r>
              <a:rPr lang="en-US" sz="2200" dirty="0" smtClean="0">
                <a:sym typeface="Wingdings" panose="05000000000000000000" pitchFamily="2" charset="2"/>
              </a:rPr>
              <a:t>Create a holding environment through empathic validation</a:t>
            </a:r>
          </a:p>
          <a:p>
            <a:pPr lvl="2" algn="just"/>
            <a:r>
              <a:rPr lang="en-US" sz="2200" dirty="0" smtClean="0">
                <a:sym typeface="Wingdings" panose="05000000000000000000" pitchFamily="2" charset="2"/>
              </a:rPr>
              <a:t>Support the substantial improvement in functioning, rather than being preoccupied with patient’s failure to self-reflect</a:t>
            </a:r>
          </a:p>
        </p:txBody>
      </p:sp>
    </p:spTree>
    <p:extLst>
      <p:ext uri="{BB962C8B-B14F-4D97-AF65-F5344CB8AC3E}">
        <p14:creationId xmlns:p14="http://schemas.microsoft.com/office/powerpoint/2010/main" val="31900363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26019656"/>
              </p:ext>
            </p:extLst>
          </p:nvPr>
        </p:nvGraphicFramePr>
        <p:xfrm>
          <a:off x="426720" y="1188721"/>
          <a:ext cx="11369040" cy="5440679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5654040"/>
                <a:gridCol w="5715000"/>
              </a:tblGrid>
              <a:tr h="46891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Expressive</a:t>
                      </a:r>
                      <a:endParaRPr lang="en-US" sz="2000" dirty="0"/>
                    </a:p>
                  </a:txBody>
                  <a:tcPr>
                    <a:solidFill>
                      <a:schemeClr val="tx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Supportive</a:t>
                      </a:r>
                      <a:endParaRPr lang="en-US" sz="2000" dirty="0"/>
                    </a:p>
                  </a:txBody>
                  <a:tcPr>
                    <a:solidFill>
                      <a:schemeClr val="tx2">
                        <a:lumMod val="10000"/>
                      </a:schemeClr>
                    </a:solidFill>
                  </a:tcPr>
                </a:tc>
              </a:tr>
              <a:tr h="4971765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Strong motivation to understand</a:t>
                      </a:r>
                    </a:p>
                    <a:p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Significant suffering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Ability to regress in the service of the ego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Tolerance for frustration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Capacity for insight (psychological   mindedness)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Intact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reality testing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Meaningful object relations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Good impulse control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Ability to sustain a job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Capacity to think in terms of analogy and metaphor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Reflective responses to trial interpretations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Significant ego defects of a chronic nature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Severe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life crisis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Low anxiety tolerance</a:t>
                      </a:r>
                    </a:p>
                    <a:p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Poor frustration tolerance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Lack of psychological mindedness</a:t>
                      </a:r>
                    </a:p>
                    <a:p>
                      <a:endParaRPr lang="en-US" sz="20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Poor reality testing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Severely impaired object relations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Poor impulse control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Low intelligence</a:t>
                      </a: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Little capacity for self-observation</a:t>
                      </a:r>
                    </a:p>
                    <a:p>
                      <a:endParaRPr lang="en-US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2000" dirty="0" smtClean="0">
                          <a:solidFill>
                            <a:schemeClr val="tx1"/>
                          </a:solidFill>
                        </a:rPr>
                        <a:t>Organically</a:t>
                      </a:r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 based cognitive dysfunction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chemeClr val="tx1"/>
                          </a:solidFill>
                        </a:rPr>
                        <a:t>Tenuous ability to form a therapeutic alliance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1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1466" y="137160"/>
            <a:ext cx="10269854" cy="762000"/>
          </a:xfrm>
        </p:spPr>
        <p:txBody>
          <a:bodyPr>
            <a:noAutofit/>
          </a:bodyPr>
          <a:lstStyle/>
          <a:p>
            <a:r>
              <a:rPr lang="en-US" sz="2800" b="1" dirty="0"/>
              <a:t>Indications for expressive or supportive emphasis in psychotherapy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0482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</a:t>
            </a:r>
            <a:r>
              <a:rPr lang="en-US" sz="4000" b="1" dirty="0" smtClean="0"/>
              <a:t>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280160"/>
            <a:ext cx="11689080" cy="525780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US" dirty="0" smtClean="0"/>
              <a:t>Maintain flexibility</a:t>
            </a:r>
          </a:p>
          <a:p>
            <a:pPr marL="857250" lvl="1" indent="-457200" algn="just"/>
            <a:r>
              <a:rPr lang="en-US" sz="2000" dirty="0" smtClean="0"/>
              <a:t>Shift between interpretive and </a:t>
            </a:r>
            <a:r>
              <a:rPr lang="en-US" sz="2000" dirty="0" err="1" smtClean="0"/>
              <a:t>noninterpretive</a:t>
            </a:r>
            <a:r>
              <a:rPr lang="en-US" sz="2000" dirty="0" smtClean="0"/>
              <a:t> interventions </a:t>
            </a:r>
            <a:r>
              <a:rPr lang="en-US" sz="2000" dirty="0" smtClean="0">
                <a:sym typeface="Wingdings" panose="05000000000000000000" pitchFamily="2" charset="2"/>
              </a:rPr>
              <a:t> toward state of patient’s relatedness to the therapist</a:t>
            </a:r>
          </a:p>
          <a:p>
            <a:pPr marL="857250" lvl="1" indent="-457200" algn="just"/>
            <a:r>
              <a:rPr lang="en-US" sz="2000" dirty="0" smtClean="0">
                <a:sym typeface="Wingdings" panose="05000000000000000000" pitchFamily="2" charset="2"/>
              </a:rPr>
              <a:t>Be disciplined but spontaneous, maintain professional boundaries  respond </a:t>
            </a:r>
            <a:r>
              <a:rPr lang="en-US" sz="2000" dirty="0" err="1" smtClean="0">
                <a:sym typeface="Wingdings" panose="05000000000000000000" pitchFamily="2" charset="2"/>
              </a:rPr>
              <a:t>spontaneousy</a:t>
            </a:r>
            <a:r>
              <a:rPr lang="en-US" sz="2000" dirty="0" smtClean="0">
                <a:sym typeface="Wingdings" panose="05000000000000000000" pitchFamily="2" charset="2"/>
              </a:rPr>
              <a:t> to form of object relatedness from the patient</a:t>
            </a:r>
          </a:p>
          <a:p>
            <a:pPr marL="857250" lvl="1" indent="-457200" algn="just"/>
            <a:r>
              <a:rPr lang="en-US" sz="2000" dirty="0" smtClean="0">
                <a:sym typeface="Wingdings" panose="05000000000000000000" pitchFamily="2" charset="2"/>
              </a:rPr>
              <a:t>Response must be attenuated and partial, maintain reflective stance</a:t>
            </a:r>
            <a:endParaRPr lang="en-US" sz="200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dirty="0" err="1" smtClean="0">
                <a:sym typeface="Wingdings" panose="05000000000000000000" pitchFamily="2" charset="2"/>
              </a:rPr>
              <a:t>Estabish</a:t>
            </a:r>
            <a:r>
              <a:rPr lang="en-US" dirty="0" smtClean="0">
                <a:sym typeface="Wingdings" panose="05000000000000000000" pitchFamily="2" charset="2"/>
              </a:rPr>
              <a:t> conditions that make psychotherapy viable</a:t>
            </a:r>
          </a:p>
          <a:p>
            <a:pPr marL="857250" lvl="1" indent="-457200" algn="just"/>
            <a:r>
              <a:rPr lang="en-US" sz="2000" dirty="0" err="1" smtClean="0">
                <a:sym typeface="Wingdings" panose="05000000000000000000" pitchFamily="2" charset="2"/>
              </a:rPr>
              <a:t>Stabiity</a:t>
            </a:r>
            <a:r>
              <a:rPr lang="en-US" sz="2000" dirty="0">
                <a:sym typeface="Wingdings" panose="05000000000000000000" pitchFamily="2" charset="2"/>
              </a:rPr>
              <a:t> </a:t>
            </a:r>
            <a:r>
              <a:rPr lang="en-US" sz="2000" dirty="0" smtClean="0">
                <a:sym typeface="Wingdings" panose="05000000000000000000" pitchFamily="2" charset="2"/>
              </a:rPr>
              <a:t> establish and reestablish what therapy involves</a:t>
            </a:r>
          </a:p>
          <a:p>
            <a:pPr marL="857250" lvl="1" indent="-457200" algn="just"/>
            <a:r>
              <a:rPr lang="en-US" sz="2000" dirty="0" smtClean="0">
                <a:sym typeface="Wingdings" panose="05000000000000000000" pitchFamily="2" charset="2"/>
              </a:rPr>
              <a:t>Clear expectations  appointment times, fees, consequences, etc.</a:t>
            </a:r>
          </a:p>
          <a:p>
            <a:pPr marL="857250" lvl="1" indent="-457200" algn="just"/>
            <a:r>
              <a:rPr lang="en-US" sz="2000" dirty="0" smtClean="0">
                <a:sym typeface="Wingdings" panose="05000000000000000000" pitchFamily="2" charset="2"/>
              </a:rPr>
              <a:t>Contract : suicide prevention, hospitalization, medication  communicate therapists’ limits</a:t>
            </a:r>
          </a:p>
          <a:p>
            <a:pPr marL="857250" lvl="1" indent="-457200" algn="just"/>
            <a:r>
              <a:rPr lang="en-US" sz="2000" dirty="0" smtClean="0">
                <a:sym typeface="Wingdings" panose="05000000000000000000" pitchFamily="2" charset="2"/>
              </a:rPr>
              <a:t>Discussion of </a:t>
            </a:r>
            <a:r>
              <a:rPr lang="en-US" sz="2000" i="1" dirty="0" smtClean="0">
                <a:sym typeface="Wingdings" panose="05000000000000000000" pitchFamily="2" charset="2"/>
              </a:rPr>
              <a:t>between-sessions availability </a:t>
            </a:r>
            <a:r>
              <a:rPr lang="en-US" sz="2000" dirty="0" smtClean="0">
                <a:sym typeface="Wingdings" panose="05000000000000000000" pitchFamily="2" charset="2"/>
              </a:rPr>
              <a:t>made only </a:t>
            </a:r>
            <a:r>
              <a:rPr lang="en-US" sz="2000" b="1" dirty="0" smtClean="0">
                <a:sym typeface="Wingdings" panose="05000000000000000000" pitchFamily="2" charset="2"/>
              </a:rPr>
              <a:t>AFTER</a:t>
            </a:r>
            <a:r>
              <a:rPr lang="en-US" sz="2000" dirty="0" smtClean="0">
                <a:sym typeface="Wingdings" panose="05000000000000000000" pitchFamily="2" charset="2"/>
              </a:rPr>
              <a:t> the patient inquires about it, tell patients that we wish to be contacted in case of emergency</a:t>
            </a:r>
          </a:p>
          <a:p>
            <a:pPr marL="1257300" lvl="2" indent="-457200" algn="just"/>
            <a:r>
              <a:rPr lang="en-US" sz="2000" dirty="0" smtClean="0">
                <a:sym typeface="Wingdings" panose="05000000000000000000" pitchFamily="2" charset="2"/>
              </a:rPr>
              <a:t>If excessive, give limits, explore meaning and significance </a:t>
            </a:r>
          </a:p>
        </p:txBody>
      </p:sp>
    </p:spTree>
    <p:extLst>
      <p:ext uri="{BB962C8B-B14F-4D97-AF65-F5344CB8AC3E}">
        <p14:creationId xmlns:p14="http://schemas.microsoft.com/office/powerpoint/2010/main" val="1102510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775581"/>
          </a:xfrm>
        </p:spPr>
        <p:txBody>
          <a:bodyPr/>
          <a:lstStyle/>
          <a:p>
            <a:r>
              <a:rPr lang="en-US" b="1" dirty="0"/>
              <a:t>Evolution of the Term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2" y="1460310"/>
            <a:ext cx="10572348" cy="5186150"/>
          </a:xfrm>
        </p:spPr>
        <p:txBody>
          <a:bodyPr>
            <a:noAutofit/>
          </a:bodyPr>
          <a:lstStyle/>
          <a:p>
            <a:pPr algn="just"/>
            <a:r>
              <a:rPr lang="en-US" sz="1800" dirty="0">
                <a:sym typeface="Wingdings" panose="05000000000000000000" pitchFamily="2" charset="2"/>
              </a:rPr>
              <a:t>Key features :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Anger as the main and only affect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Defects in interpersonal relationships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Absence of consistent self-identity</a:t>
            </a:r>
          </a:p>
          <a:p>
            <a:pPr lvl="1" algn="just"/>
            <a:r>
              <a:rPr lang="en-US" dirty="0">
                <a:sym typeface="Wingdings" panose="05000000000000000000" pitchFamily="2" charset="2"/>
              </a:rPr>
              <a:t>Pervasive </a:t>
            </a:r>
            <a:r>
              <a:rPr lang="en-US" dirty="0" smtClean="0">
                <a:sym typeface="Wingdings" panose="05000000000000000000" pitchFamily="2" charset="2"/>
              </a:rPr>
              <a:t>depression</a:t>
            </a:r>
          </a:p>
          <a:p>
            <a:pPr lvl="1" algn="just"/>
            <a:endParaRPr lang="en-US" dirty="0">
              <a:sym typeface="Wingdings" panose="05000000000000000000" pitchFamily="2" charset="2"/>
            </a:endParaRPr>
          </a:p>
          <a:p>
            <a:pPr algn="just"/>
            <a:r>
              <a:rPr lang="en-US" sz="1800" dirty="0" err="1" smtClean="0">
                <a:sym typeface="Wingdings" panose="05000000000000000000" pitchFamily="2" charset="2"/>
              </a:rPr>
              <a:t>Zanarini</a:t>
            </a:r>
            <a:r>
              <a:rPr lang="en-US" sz="1800" dirty="0" smtClean="0">
                <a:sym typeface="Wingdings" panose="05000000000000000000" pitchFamily="2" charset="2"/>
              </a:rPr>
              <a:t> (1990)  Characteristics of BPD  descriptive criteria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Quasi-psychotic thought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Self-mutilation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Manipulative suicide efforts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Abandonment/engulfment/annihilation concerns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Treatment regressions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Countertransference difficulties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9942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</a:t>
            </a:r>
            <a:r>
              <a:rPr lang="en-US" sz="4000" b="1" dirty="0" smtClean="0"/>
              <a:t>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356360"/>
            <a:ext cx="11689080" cy="518160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 startAt="3"/>
            </a:pPr>
            <a:r>
              <a:rPr lang="en-US" sz="1900" dirty="0" smtClean="0">
                <a:sym typeface="Wingdings" panose="05000000000000000000" pitchFamily="2" charset="2"/>
              </a:rPr>
              <a:t>Avoid a passive stance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Direct attention to issues being defensively avoided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Therapeutic change takes effort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Help patients THINK THROUGH what triggered emotional response, consequences in interpersonal relationships</a:t>
            </a:r>
          </a:p>
          <a:p>
            <a:pPr marL="457200" indent="-457200" algn="just">
              <a:buFont typeface="+mj-lt"/>
              <a:buAutoNum type="arabicPeriod" startAt="3"/>
            </a:pPr>
            <a:r>
              <a:rPr lang="en-US" sz="1900" dirty="0" smtClean="0">
                <a:sym typeface="Wingdings" panose="05000000000000000000" pitchFamily="2" charset="2"/>
              </a:rPr>
              <a:t>Allow transformation into the bad object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Most difficult challenge  tolerate and contain patient’s intense anger, aggression, hate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Remember  anger related to hypersensitivity &amp; </a:t>
            </a:r>
            <a:r>
              <a:rPr lang="en-US" sz="1900" dirty="0" err="1" smtClean="0">
                <a:sym typeface="Wingdings" panose="05000000000000000000" pitchFamily="2" charset="2"/>
              </a:rPr>
              <a:t>hyperreactivity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Patients find it predictable, familiar, and even soothing to recreate an angry, </a:t>
            </a:r>
            <a:r>
              <a:rPr lang="en-US" sz="1900" dirty="0" err="1" smtClean="0">
                <a:sym typeface="Wingdings" panose="05000000000000000000" pitchFamily="2" charset="2"/>
              </a:rPr>
              <a:t>conflictual</a:t>
            </a:r>
            <a:r>
              <a:rPr lang="en-US" sz="1900" dirty="0" smtClean="0">
                <a:sym typeface="Wingdings" panose="05000000000000000000" pitchFamily="2" charset="2"/>
              </a:rPr>
              <a:t> internal object relationship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Transformation = acceptance of the patient’s need to externalize “alien self”</a:t>
            </a:r>
          </a:p>
          <a:p>
            <a:pPr marL="857250" lvl="1" indent="-457200" algn="just"/>
            <a:r>
              <a:rPr lang="en-US" sz="1900" dirty="0" smtClean="0">
                <a:sym typeface="Wingdings" panose="05000000000000000000" pitchFamily="2" charset="2"/>
              </a:rPr>
              <a:t>Therapist functions as container who accepts the projections, attempts to understand, holds them for the patient until the patient is able to own the projected aspects of themselves</a:t>
            </a:r>
          </a:p>
        </p:txBody>
      </p:sp>
    </p:spTree>
    <p:extLst>
      <p:ext uri="{BB962C8B-B14F-4D97-AF65-F5344CB8AC3E}">
        <p14:creationId xmlns:p14="http://schemas.microsoft.com/office/powerpoint/2010/main" val="841073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</a:t>
            </a:r>
            <a:r>
              <a:rPr lang="en-US" sz="4000" b="1" dirty="0" smtClean="0"/>
              <a:t>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356360"/>
            <a:ext cx="11689080" cy="518160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 startAt="5"/>
            </a:pPr>
            <a:r>
              <a:rPr lang="en-US" sz="2100" dirty="0" smtClean="0">
                <a:sym typeface="Wingdings" panose="05000000000000000000" pitchFamily="2" charset="2"/>
              </a:rPr>
              <a:t>Empathize with the pain beneath the anger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Eruptive anger  due to deep narcissistic wounds, fear of abandonment or feeling unworthy of attention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Get beyond the rage and attune to the underlying pain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Therapists’ primary task : contain the pain and anger, help patient develop their own capacity for thinking and override the intensity of the affect and pain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Thinking brought to bear managing emotional pain  tolerable and can be survived</a:t>
            </a:r>
          </a:p>
          <a:p>
            <a:pPr marL="457200" indent="-457200" algn="just">
              <a:buFont typeface="+mj-lt"/>
              <a:buAutoNum type="arabicPeriod" startAt="5"/>
            </a:pPr>
            <a:r>
              <a:rPr lang="en-US" sz="2100" dirty="0" smtClean="0">
                <a:sym typeface="Wingdings" panose="05000000000000000000" pitchFamily="2" charset="2"/>
              </a:rPr>
              <a:t>Promote </a:t>
            </a:r>
            <a:r>
              <a:rPr lang="en-US" sz="2100" dirty="0" err="1" smtClean="0">
                <a:sym typeface="Wingdings" panose="05000000000000000000" pitchFamily="2" charset="2"/>
              </a:rPr>
              <a:t>mentalization</a:t>
            </a:r>
            <a:endParaRPr lang="en-US" sz="2100" dirty="0" smtClean="0">
              <a:sym typeface="Wingdings" panose="05000000000000000000" pitchFamily="2" charset="2"/>
            </a:endParaRP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Help patients elaborate on th</a:t>
            </a:r>
            <a:r>
              <a:rPr lang="en-US" sz="2100" dirty="0" smtClean="0">
                <a:sym typeface="Wingdings" panose="05000000000000000000" pitchFamily="2" charset="2"/>
              </a:rPr>
              <a:t>e emotional state that triggered the anger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Help to establish a connection between feelings and actions</a:t>
            </a:r>
          </a:p>
          <a:p>
            <a:pPr marL="857250" lvl="1" indent="-457200" algn="just"/>
            <a:r>
              <a:rPr lang="en-US" sz="2100" dirty="0" smtClean="0">
                <a:sym typeface="Wingdings" panose="05000000000000000000" pitchFamily="2" charset="2"/>
              </a:rPr>
              <a:t>Encourage the patient’s fantasy about the therapist’s internal state</a:t>
            </a:r>
            <a:endParaRPr lang="en-US" sz="2100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33603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</a:t>
            </a:r>
            <a:r>
              <a:rPr lang="en-US" sz="4000" b="1" dirty="0" smtClean="0"/>
              <a:t>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356360"/>
            <a:ext cx="11689080" cy="518160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 startAt="7"/>
            </a:pPr>
            <a:r>
              <a:rPr lang="en-US" sz="2700" dirty="0" smtClean="0">
                <a:sym typeface="Wingdings" panose="05000000000000000000" pitchFamily="2" charset="2"/>
              </a:rPr>
              <a:t>Set limits when necessary</a:t>
            </a:r>
          </a:p>
          <a:p>
            <a:pPr marL="857250" lvl="1" indent="-457200" algn="just"/>
            <a:r>
              <a:rPr lang="en-US" sz="2700" dirty="0" smtClean="0">
                <a:sym typeface="Wingdings" panose="05000000000000000000" pitchFamily="2" charset="2"/>
              </a:rPr>
              <a:t>Do not cross professional boundaries with borderline patients in the name of flexibility or suicide prevention</a:t>
            </a:r>
          </a:p>
          <a:p>
            <a:pPr marL="457200" indent="-457200" algn="just">
              <a:buFont typeface="+mj-lt"/>
              <a:buAutoNum type="arabicPeriod" startAt="7"/>
            </a:pPr>
            <a:r>
              <a:rPr lang="en-US" sz="2700" dirty="0" smtClean="0">
                <a:sym typeface="Wingdings" panose="05000000000000000000" pitchFamily="2" charset="2"/>
              </a:rPr>
              <a:t>Help the patient re-own aspects of the self that have been disavowed or projected onto others</a:t>
            </a:r>
          </a:p>
          <a:p>
            <a:pPr marL="857250" lvl="1" indent="-457200" algn="just"/>
            <a:r>
              <a:rPr lang="en-US" sz="2700" dirty="0" smtClean="0">
                <a:sym typeface="Wingdings" panose="05000000000000000000" pitchFamily="2" charset="2"/>
              </a:rPr>
              <a:t>Temporal spitting  due to lack of self-continuity</a:t>
            </a:r>
          </a:p>
          <a:p>
            <a:pPr marL="857250" lvl="1" indent="-457200" algn="just"/>
            <a:r>
              <a:rPr lang="en-US" sz="2700" dirty="0" smtClean="0">
                <a:sym typeface="Wingdings" panose="05000000000000000000" pitchFamily="2" charset="2"/>
              </a:rPr>
              <a:t>Connect fragmented aspects of the patient’s self and interpret the underlying anxieties connected with the re-owning and integrating the disparate self representations into a coherent whole</a:t>
            </a:r>
          </a:p>
        </p:txBody>
      </p:sp>
    </p:spTree>
    <p:extLst>
      <p:ext uri="{BB962C8B-B14F-4D97-AF65-F5344CB8AC3E}">
        <p14:creationId xmlns:p14="http://schemas.microsoft.com/office/powerpoint/2010/main" val="3089906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0391" y="208878"/>
            <a:ext cx="9404723" cy="1400530"/>
          </a:xfrm>
        </p:spPr>
        <p:txBody>
          <a:bodyPr/>
          <a:lstStyle/>
          <a:p>
            <a:r>
              <a:rPr lang="en-US" sz="4000" b="1" dirty="0" smtClean="0"/>
              <a:t>Psychotherapeutic </a:t>
            </a:r>
            <a:r>
              <a:rPr lang="en-US" sz="4000" b="1" dirty="0" smtClean="0"/>
              <a:t>Approach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1" y="1356360"/>
            <a:ext cx="11689080" cy="5181600"/>
          </a:xfrm>
        </p:spPr>
        <p:txBody>
          <a:bodyPr>
            <a:noAutofit/>
          </a:bodyPr>
          <a:lstStyle/>
          <a:p>
            <a:pPr marL="457200" indent="-457200" algn="just">
              <a:buFont typeface="+mj-lt"/>
              <a:buAutoNum type="arabicPeriod" startAt="9"/>
            </a:pPr>
            <a:r>
              <a:rPr lang="en-US" sz="2200" dirty="0" smtClean="0">
                <a:sym typeface="Wingdings" panose="05000000000000000000" pitchFamily="2" charset="2"/>
              </a:rPr>
              <a:t>Establish and maintain the therapeutic alliance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Ongoing effort to collaborate with the patient in understanding what the patient is perceiving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Be aware of the nonverbal communications we send out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Engage in spontaneous and warm dialogue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Entertain the possibility tha</a:t>
            </a:r>
            <a:r>
              <a:rPr lang="en-US" sz="2200" dirty="0" smtClean="0">
                <a:sym typeface="Wingdings" panose="05000000000000000000" pitchFamily="2" charset="2"/>
              </a:rPr>
              <a:t>t the patient is correctly perceiving something that is outside the consciousness of the therapist</a:t>
            </a:r>
            <a:endParaRPr lang="en-US" sz="2200" dirty="0" smtClean="0">
              <a:sym typeface="Wingdings" panose="05000000000000000000" pitchFamily="2" charset="2"/>
            </a:endParaRPr>
          </a:p>
          <a:p>
            <a:pPr marL="457200" indent="-457200" algn="just">
              <a:buFont typeface="+mj-lt"/>
              <a:buAutoNum type="arabicPeriod" startAt="9"/>
            </a:pPr>
            <a:r>
              <a:rPr lang="en-US" sz="2200" dirty="0" smtClean="0">
                <a:sym typeface="Wingdings" panose="05000000000000000000" pitchFamily="2" charset="2"/>
              </a:rPr>
              <a:t>Monitor countertransference feelings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Pay ongoing attention to one’s own feelings to prevent countertransference acting-out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Be real and genuine</a:t>
            </a:r>
          </a:p>
          <a:p>
            <a:pPr marL="857250" lvl="1" indent="-457200" algn="just"/>
            <a:r>
              <a:rPr lang="en-US" sz="2200" dirty="0" smtClean="0">
                <a:sym typeface="Wingdings" panose="05000000000000000000" pitchFamily="2" charset="2"/>
              </a:rPr>
              <a:t>Consult with a consultant</a:t>
            </a:r>
          </a:p>
        </p:txBody>
      </p:sp>
    </p:spTree>
    <p:extLst>
      <p:ext uri="{BB962C8B-B14F-4D97-AF65-F5344CB8AC3E}">
        <p14:creationId xmlns:p14="http://schemas.microsoft.com/office/powerpoint/2010/main" val="1865999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269838"/>
            <a:ext cx="9404723" cy="1193202"/>
          </a:xfrm>
        </p:spPr>
        <p:txBody>
          <a:bodyPr/>
          <a:lstStyle/>
          <a:p>
            <a:r>
              <a:rPr lang="en-US" sz="3800" b="1" dirty="0" smtClean="0"/>
              <a:t>Psychotherapeutic Approach:</a:t>
            </a:r>
            <a:br>
              <a:rPr lang="en-US" sz="3800" b="1" dirty="0" smtClean="0"/>
            </a:br>
            <a:r>
              <a:rPr lang="en-US" sz="3800" dirty="0" smtClean="0"/>
              <a:t>Family Therapy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691640"/>
            <a:ext cx="11103929" cy="486156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2200" dirty="0" smtClean="0"/>
              <a:t>Essential adjunct to the overall treatment plan</a:t>
            </a:r>
          </a:p>
          <a:p>
            <a:pPr algn="just"/>
            <a:r>
              <a:rPr lang="en-US" sz="2200" dirty="0" smtClean="0"/>
              <a:t>Steps:</a:t>
            </a:r>
          </a:p>
          <a:p>
            <a:pPr lvl="1" algn="just"/>
            <a:r>
              <a:rPr lang="en-US" sz="2200" dirty="0" smtClean="0"/>
              <a:t>Involve parents as collaborators</a:t>
            </a:r>
          </a:p>
          <a:p>
            <a:pPr lvl="1" algn="just"/>
            <a:r>
              <a:rPr lang="en-US" sz="2200" dirty="0" smtClean="0"/>
              <a:t>Do a good deal of basic </a:t>
            </a:r>
            <a:r>
              <a:rPr lang="en-US" sz="2200" dirty="0" err="1" smtClean="0"/>
              <a:t>psychoeducation</a:t>
            </a:r>
            <a:endParaRPr lang="en-US" sz="2200" dirty="0" smtClean="0"/>
          </a:p>
          <a:p>
            <a:pPr lvl="1" algn="just"/>
            <a:r>
              <a:rPr lang="en-US" sz="2200" dirty="0" smtClean="0"/>
              <a:t>Counseling, support groups/multiple family groups</a:t>
            </a:r>
          </a:p>
          <a:p>
            <a:pPr algn="just"/>
            <a:r>
              <a:rPr lang="en-US" sz="2200" dirty="0" smtClean="0"/>
              <a:t>Formal family therapy reserved for patients and family members who can discuss their conflicts without exploding in anger or disrupting the meeting by leaving</a:t>
            </a:r>
          </a:p>
          <a:p>
            <a:pPr algn="just"/>
            <a:r>
              <a:rPr lang="en-US" sz="2200" dirty="0" smtClean="0"/>
              <a:t>Avoid imposing our own theoretical constructs of family (ex: neglectful parents)</a:t>
            </a:r>
          </a:p>
          <a:p>
            <a:pPr algn="just"/>
            <a:r>
              <a:rPr lang="en-US" sz="2200" dirty="0" smtClean="0"/>
              <a:t>Assume a nonjudgmental, neutral position regarding change, empathizing with the family’s need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170123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624840"/>
            <a:ext cx="9404723" cy="838200"/>
          </a:xfrm>
        </p:spPr>
        <p:txBody>
          <a:bodyPr/>
          <a:lstStyle/>
          <a:p>
            <a:r>
              <a:rPr lang="en-US" sz="3800" b="1" dirty="0" smtClean="0"/>
              <a:t>HOSPITALIZATION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691640"/>
            <a:ext cx="11103929" cy="4861560"/>
          </a:xfrm>
        </p:spPr>
        <p:txBody>
          <a:bodyPr>
            <a:normAutofit/>
          </a:bodyPr>
          <a:lstStyle/>
          <a:p>
            <a:pPr algn="just"/>
            <a:r>
              <a:rPr lang="en-US" sz="2300" dirty="0" smtClean="0"/>
              <a:t>“Special” patients </a:t>
            </a:r>
            <a:r>
              <a:rPr lang="en-US" sz="2300" dirty="0" smtClean="0">
                <a:sym typeface="Wingdings" panose="05000000000000000000" pitchFamily="2" charset="2"/>
              </a:rPr>
              <a:t> create intense countertransference problems related to splitting &amp; projective identification</a:t>
            </a:r>
          </a:p>
          <a:p>
            <a:pPr algn="just"/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 smtClean="0">
                <a:sym typeface="Wingdings" panose="05000000000000000000" pitchFamily="2" charset="2"/>
              </a:rPr>
              <a:t>Indications : intensely suicidal, self-destructive, out of touch with reality, pose danger to others</a:t>
            </a:r>
          </a:p>
          <a:p>
            <a:pPr algn="just"/>
            <a:r>
              <a:rPr lang="en-US" sz="2300" dirty="0">
                <a:sym typeface="Wingdings" panose="05000000000000000000" pitchFamily="2" charset="2"/>
              </a:rPr>
              <a:t> </a:t>
            </a:r>
            <a:r>
              <a:rPr lang="en-US" sz="2300" dirty="0" smtClean="0">
                <a:sym typeface="Wingdings" panose="05000000000000000000" pitchFamily="2" charset="2"/>
              </a:rPr>
              <a:t>Goal of short term hospitalization  rapid restoration of the patient’s defenses and adaptive functioning</a:t>
            </a:r>
          </a:p>
          <a:p>
            <a:pPr lvl="1" algn="just"/>
            <a:r>
              <a:rPr lang="en-US" sz="2300" dirty="0" smtClean="0">
                <a:sym typeface="Wingdings" panose="05000000000000000000" pitchFamily="2" charset="2"/>
              </a:rPr>
              <a:t>Another function : provides a more accurate view of the patient’s internal world</a:t>
            </a:r>
            <a:endParaRPr lang="en-US" sz="2300" dirty="0">
              <a:sym typeface="Wingdings" panose="05000000000000000000" pitchFamily="2" charset="2"/>
            </a:endParaRPr>
          </a:p>
          <a:p>
            <a:pPr lvl="1" algn="just"/>
            <a:r>
              <a:rPr lang="en-US" sz="2300" dirty="0" smtClean="0">
                <a:sym typeface="Wingdings" panose="05000000000000000000" pitchFamily="2" charset="2"/>
              </a:rPr>
              <a:t>Extra function : help therapist by validating the therapist’s competence and worth as a clinician</a:t>
            </a:r>
          </a:p>
          <a:p>
            <a:pPr algn="just"/>
            <a:r>
              <a:rPr lang="en-US" sz="2300" dirty="0" smtClean="0">
                <a:sym typeface="Wingdings" panose="05000000000000000000" pitchFamily="2" charset="2"/>
              </a:rPr>
              <a:t>Primary goal : integration of internal self and object representations</a:t>
            </a:r>
          </a:p>
        </p:txBody>
      </p:sp>
    </p:spTree>
    <p:extLst>
      <p:ext uri="{BB962C8B-B14F-4D97-AF65-F5344CB8AC3E}">
        <p14:creationId xmlns:p14="http://schemas.microsoft.com/office/powerpoint/2010/main" val="2265913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624840"/>
            <a:ext cx="9404723" cy="838200"/>
          </a:xfrm>
        </p:spPr>
        <p:txBody>
          <a:bodyPr/>
          <a:lstStyle/>
          <a:p>
            <a:r>
              <a:rPr lang="en-US" sz="3800" b="1" dirty="0" smtClean="0"/>
              <a:t>Group Psychotherapy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584960"/>
            <a:ext cx="11103929" cy="4968240"/>
          </a:xfrm>
        </p:spPr>
        <p:txBody>
          <a:bodyPr>
            <a:noAutofit/>
          </a:bodyPr>
          <a:lstStyle/>
          <a:p>
            <a:pPr algn="just"/>
            <a:r>
              <a:rPr lang="en-US" sz="2200" dirty="0" smtClean="0"/>
              <a:t>Prone to employ splitting and projective identification</a:t>
            </a:r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 understand defenses in a group context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Suggestion : treat in groups who have neuroses or higher-level personality disorders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Upside  anger and frustrations may be diluted and directed towards other people than the individual therapist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Group therapist </a:t>
            </a:r>
            <a:r>
              <a:rPr lang="en-US" sz="2200" dirty="0" smtClean="0">
                <a:latin typeface="Calibri" panose="020F0502020204030204" pitchFamily="34" charset="0"/>
                <a:sym typeface="Wingdings" panose="05000000000000000000" pitchFamily="2" charset="2"/>
              </a:rPr>
              <a:t>≠ </a:t>
            </a:r>
            <a:r>
              <a:rPr lang="en-US" sz="2200" dirty="0" smtClean="0">
                <a:sym typeface="Wingdings" panose="05000000000000000000" pitchFamily="2" charset="2"/>
              </a:rPr>
              <a:t>individual therapist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BPD patients more willing to accept confrontation &amp; interpretation from peers than therapist</a:t>
            </a:r>
            <a:endParaRPr lang="en-US" sz="2200" dirty="0">
              <a:sym typeface="Wingdings" panose="05000000000000000000" pitchFamily="2" charset="2"/>
            </a:endParaRP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Easier to accept therapists interpretations as part of group-centered theme</a:t>
            </a:r>
          </a:p>
          <a:p>
            <a:pPr algn="just"/>
            <a:r>
              <a:rPr lang="en-US" sz="2200" dirty="0" smtClean="0">
                <a:sym typeface="Wingdings" panose="05000000000000000000" pitchFamily="2" charset="2"/>
              </a:rPr>
              <a:t>Be careful : feelings of deprivation due to competition with the group for therapist’s nurturing</a:t>
            </a:r>
          </a:p>
        </p:txBody>
      </p:sp>
    </p:spTree>
    <p:extLst>
      <p:ext uri="{BB962C8B-B14F-4D97-AF65-F5344CB8AC3E}">
        <p14:creationId xmlns:p14="http://schemas.microsoft.com/office/powerpoint/2010/main" val="1515518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SESSION</a:t>
            </a:r>
            <a:r>
              <a:rPr lang="en-US" dirty="0" smtClean="0"/>
              <a:t> </a:t>
            </a:r>
            <a:r>
              <a:rPr lang="en-US" dirty="0" smtClean="0"/>
              <a:t>: </a:t>
            </a:r>
            <a:r>
              <a:rPr lang="en-US" dirty="0" smtClean="0">
                <a:sym typeface="Wingdings" panose="05000000000000000000" pitchFamily="2" charset="2"/>
              </a:rPr>
              <a:t>narcissistic &amp; HISTRIONIC PERSONALITY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508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Criteria : psychoanalytic perspective </a:t>
            </a:r>
            <a:r>
              <a:rPr lang="en-US" sz="3600" dirty="0" smtClean="0"/>
              <a:t>(Otto </a:t>
            </a:r>
            <a:r>
              <a:rPr lang="en-US" sz="3600" dirty="0" err="1" smtClean="0"/>
              <a:t>Kernberg</a:t>
            </a:r>
            <a:r>
              <a:rPr lang="en-US" sz="3600" dirty="0" smtClean="0"/>
              <a:t>, 1967 &amp;1975)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615" y="2052918"/>
            <a:ext cx="10931857" cy="4195481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Combination of ego psychological &amp; object relations theory </a:t>
            </a:r>
            <a:r>
              <a:rPr lang="en-US" sz="2200" dirty="0" smtClean="0">
                <a:sym typeface="Wingdings" panose="05000000000000000000" pitchFamily="2" charset="2"/>
              </a:rPr>
              <a:t> borderline personality organization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Ego weakness  disturbance in capacity to delay impulses &amp; modulate affects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Shift to primary process thinking  psychotic-like thinking with reality testing in tact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Primitive defense operations  splitting, projective identification</a:t>
            </a:r>
          </a:p>
          <a:p>
            <a:pPr lvl="1" algn="just"/>
            <a:r>
              <a:rPr lang="en-US" sz="2200" dirty="0" smtClean="0">
                <a:sym typeface="Wingdings" panose="05000000000000000000" pitchFamily="2" charset="2"/>
              </a:rPr>
              <a:t>Problematic internalized object relations  alternating &amp; oscillating between idealization &amp; devaluation of others, conflicted positive &amp; negative representations of self</a:t>
            </a:r>
          </a:p>
        </p:txBody>
      </p:sp>
    </p:spTree>
    <p:extLst>
      <p:ext uri="{BB962C8B-B14F-4D97-AF65-F5344CB8AC3E}">
        <p14:creationId xmlns:p14="http://schemas.microsoft.com/office/powerpoint/2010/main" val="4013803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of Illness</a:t>
            </a:r>
            <a:endParaRPr lang="en-US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186" r="7577" b="5801"/>
          <a:stretch/>
        </p:blipFill>
        <p:spPr>
          <a:xfrm>
            <a:off x="805216" y="1370250"/>
            <a:ext cx="9498844" cy="5110832"/>
          </a:xfrm>
        </p:spPr>
      </p:pic>
    </p:spTree>
    <p:extLst>
      <p:ext uri="{BB962C8B-B14F-4D97-AF65-F5344CB8AC3E}">
        <p14:creationId xmlns:p14="http://schemas.microsoft.com/office/powerpoint/2010/main" val="3953432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85013"/>
          </a:xfrm>
        </p:spPr>
        <p:txBody>
          <a:bodyPr/>
          <a:lstStyle/>
          <a:p>
            <a:r>
              <a:rPr lang="en-US" sz="3800" b="1" dirty="0" smtClean="0"/>
              <a:t>Psychodynamic Understanding :</a:t>
            </a:r>
            <a:r>
              <a:rPr lang="en-US" sz="3800" dirty="0" smtClean="0"/>
              <a:t/>
            </a:r>
            <a:br>
              <a:rPr lang="en-US" sz="3800" dirty="0" smtClean="0"/>
            </a:br>
            <a:r>
              <a:rPr lang="en-US" sz="3800" dirty="0" smtClean="0"/>
              <a:t>Early Psychoanalytic Formulations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1856096"/>
            <a:ext cx="10504109" cy="4804011"/>
          </a:xfrm>
        </p:spPr>
        <p:txBody>
          <a:bodyPr>
            <a:noAutofit/>
          </a:bodyPr>
          <a:lstStyle/>
          <a:p>
            <a:pPr algn="just"/>
            <a:r>
              <a:rPr lang="en-US" sz="1800" dirty="0" smtClean="0"/>
              <a:t>Mahler (1975)</a:t>
            </a:r>
          </a:p>
          <a:p>
            <a:pPr lvl="1" algn="just"/>
            <a:r>
              <a:rPr lang="en-US" dirty="0" smtClean="0"/>
              <a:t>Site of developmental crisis : rapprochement </a:t>
            </a:r>
            <a:r>
              <a:rPr lang="en-US" dirty="0" err="1" smtClean="0"/>
              <a:t>subphase</a:t>
            </a:r>
            <a:r>
              <a:rPr lang="en-US" dirty="0" smtClean="0"/>
              <a:t> (16-24 months)</a:t>
            </a:r>
          </a:p>
          <a:p>
            <a:pPr lvl="2" algn="just"/>
            <a:r>
              <a:rPr lang="en-US" sz="1800" dirty="0" smtClean="0"/>
              <a:t>Patients relive an early infantile crisis </a:t>
            </a:r>
            <a:r>
              <a:rPr lang="en-US" sz="1800" dirty="0" smtClean="0">
                <a:sym typeface="Wingdings" panose="05000000000000000000" pitchFamily="2" charset="2"/>
              </a:rPr>
              <a:t> fear of separation &amp; abandonment</a:t>
            </a:r>
          </a:p>
          <a:p>
            <a:pPr lvl="2" algn="just"/>
            <a:r>
              <a:rPr lang="en-US" sz="1800" dirty="0" smtClean="0">
                <a:sym typeface="Wingdings" panose="05000000000000000000" pitchFamily="2" charset="2"/>
              </a:rPr>
              <a:t>BPD  difficulty being alone, constant anxiety of being abandoned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Lack of object constancy  unable to integrate good &amp; bad aspects of self &amp; others</a:t>
            </a:r>
          </a:p>
          <a:p>
            <a:pPr lvl="2" algn="just"/>
            <a:r>
              <a:rPr lang="en-US" sz="1800" dirty="0" smtClean="0">
                <a:sym typeface="Wingdings" panose="05000000000000000000" pitchFamily="2" charset="2"/>
              </a:rPr>
              <a:t>Splitting  all good or all bad</a:t>
            </a:r>
            <a:endParaRPr lang="en-US" sz="1800" dirty="0" smtClean="0"/>
          </a:p>
          <a:p>
            <a:pPr algn="just"/>
            <a:r>
              <a:rPr lang="en-US" sz="1800" dirty="0" smtClean="0"/>
              <a:t>Masterson &amp; </a:t>
            </a:r>
            <a:r>
              <a:rPr lang="en-US" sz="1800" dirty="0" err="1" smtClean="0"/>
              <a:t>Rinsley</a:t>
            </a:r>
            <a:r>
              <a:rPr lang="en-US" sz="1800" dirty="0" smtClean="0"/>
              <a:t> (1975)</a:t>
            </a:r>
          </a:p>
          <a:p>
            <a:pPr lvl="1" algn="just"/>
            <a:r>
              <a:rPr lang="en-US" dirty="0" smtClean="0"/>
              <a:t>“Abandonment depression” </a:t>
            </a:r>
            <a:r>
              <a:rPr lang="en-US" dirty="0" smtClean="0">
                <a:sym typeface="Wingdings" panose="05000000000000000000" pitchFamily="2" charset="2"/>
              </a:rPr>
              <a:t> rapprochement </a:t>
            </a:r>
            <a:r>
              <a:rPr lang="en-US" dirty="0" err="1" smtClean="0">
                <a:sym typeface="Wingdings" panose="05000000000000000000" pitchFamily="2" charset="2"/>
              </a:rPr>
              <a:t>subphase</a:t>
            </a:r>
            <a:endParaRPr lang="en-US" dirty="0">
              <a:sym typeface="Wingdings" panose="05000000000000000000" pitchFamily="2" charset="2"/>
            </a:endParaRPr>
          </a:p>
          <a:p>
            <a:pPr algn="just"/>
            <a:r>
              <a:rPr lang="en-US" sz="1800" dirty="0" smtClean="0">
                <a:sym typeface="Wingdings" panose="05000000000000000000" pitchFamily="2" charset="2"/>
              </a:rPr>
              <a:t>Adler (1985)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Deficit/insufficiency model due to inconsistent/unreliable mothering  failure to develop holding-soothing internal object</a:t>
            </a:r>
          </a:p>
          <a:p>
            <a:pPr lvl="1" algn="just"/>
            <a:r>
              <a:rPr lang="en-US" dirty="0" err="1" smtClean="0">
                <a:sym typeface="Wingdings" panose="05000000000000000000" pitchFamily="2" charset="2"/>
              </a:rPr>
              <a:t>Kohut</a:t>
            </a:r>
            <a:r>
              <a:rPr lang="en-US" dirty="0" smtClean="0">
                <a:sym typeface="Wingdings" panose="05000000000000000000" pitchFamily="2" charset="2"/>
              </a:rPr>
              <a:t> theory  BPD in search of </a:t>
            </a:r>
            <a:r>
              <a:rPr lang="en-US" dirty="0" err="1" smtClean="0">
                <a:sym typeface="Wingdings" panose="05000000000000000000" pitchFamily="2" charset="2"/>
              </a:rPr>
              <a:t>selfobject</a:t>
            </a:r>
            <a:r>
              <a:rPr lang="en-US" dirty="0" smtClean="0">
                <a:sym typeface="Wingdings" panose="05000000000000000000" pitchFamily="2" charset="2"/>
              </a:rPr>
              <a:t> function from external figures</a:t>
            </a:r>
          </a:p>
        </p:txBody>
      </p:sp>
    </p:spTree>
    <p:extLst>
      <p:ext uri="{BB962C8B-B14F-4D97-AF65-F5344CB8AC3E}">
        <p14:creationId xmlns:p14="http://schemas.microsoft.com/office/powerpoint/2010/main" val="3942052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44070"/>
          </a:xfrm>
        </p:spPr>
        <p:txBody>
          <a:bodyPr/>
          <a:lstStyle/>
          <a:p>
            <a:r>
              <a:rPr lang="en-US" sz="3500" b="1" dirty="0" smtClean="0"/>
              <a:t>Psychodynamic Understanding :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Empirical Findings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672" y="1828800"/>
            <a:ext cx="11095629" cy="4790364"/>
          </a:xfrm>
        </p:spPr>
        <p:txBody>
          <a:bodyPr>
            <a:normAutofit/>
          </a:bodyPr>
          <a:lstStyle/>
          <a:p>
            <a:r>
              <a:rPr lang="en-US" sz="2200" dirty="0" smtClean="0"/>
              <a:t>Masterson &amp; </a:t>
            </a:r>
            <a:r>
              <a:rPr lang="en-US" sz="2200" dirty="0" err="1" smtClean="0"/>
              <a:t>Rinsley</a:t>
            </a:r>
            <a:r>
              <a:rPr lang="en-US" sz="2200" dirty="0" smtClean="0"/>
              <a:t> formulation of maternal </a:t>
            </a:r>
            <a:r>
              <a:rPr lang="en-US" sz="2200" dirty="0" err="1" smtClean="0"/>
              <a:t>overinvolvement</a:t>
            </a:r>
            <a:r>
              <a:rPr lang="en-US" sz="2200" dirty="0" smtClean="0"/>
              <a:t> challenged by:</a:t>
            </a:r>
          </a:p>
          <a:p>
            <a:pPr lvl="1"/>
            <a:r>
              <a:rPr lang="en-US" sz="2200" dirty="0" smtClean="0"/>
              <a:t>BPD views maternal relationships as distant, highly </a:t>
            </a:r>
            <a:r>
              <a:rPr lang="en-US" sz="2200" dirty="0" err="1" smtClean="0"/>
              <a:t>conflictual</a:t>
            </a:r>
            <a:r>
              <a:rPr lang="en-US" sz="2200" dirty="0" smtClean="0"/>
              <a:t>, uninvolved</a:t>
            </a:r>
          </a:p>
          <a:p>
            <a:pPr lvl="1"/>
            <a:r>
              <a:rPr lang="en-US" sz="2200" dirty="0" smtClean="0"/>
              <a:t>Father fails to be present</a:t>
            </a:r>
          </a:p>
          <a:p>
            <a:pPr lvl="1"/>
            <a:r>
              <a:rPr lang="en-US" sz="2200" dirty="0" smtClean="0"/>
              <a:t>Disturbed relations with both parents </a:t>
            </a:r>
            <a:r>
              <a:rPr lang="en-US" sz="2200" dirty="0" smtClean="0">
                <a:sym typeface="Wingdings" panose="05000000000000000000" pitchFamily="2" charset="2"/>
              </a:rPr>
              <a:t> worse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Neglect = etiology of BPD</a:t>
            </a:r>
          </a:p>
          <a:p>
            <a:pPr marL="457200" lvl="1" indent="0">
              <a:buNone/>
            </a:pPr>
            <a:endParaRPr lang="en-US" sz="2200" dirty="0" smtClean="0"/>
          </a:p>
          <a:p>
            <a:r>
              <a:rPr lang="en-US" sz="2200" dirty="0" smtClean="0"/>
              <a:t>Multiple studies (1977-1997)</a:t>
            </a:r>
            <a:r>
              <a:rPr lang="en-US" sz="2200" dirty="0" smtClean="0">
                <a:sym typeface="Wingdings" panose="05000000000000000000" pitchFamily="2" charset="2"/>
              </a:rPr>
              <a:t> abuse &amp; childhood trauma as etiology of BPD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60% of BPD have history of childhood sexual abuse</a:t>
            </a:r>
          </a:p>
          <a:p>
            <a:pPr lvl="1"/>
            <a:r>
              <a:rPr lang="en-US" sz="2200" dirty="0" smtClean="0">
                <a:sym typeface="Wingdings" panose="05000000000000000000" pitchFamily="2" charset="2"/>
              </a:rPr>
              <a:t>Not necessary nor sufficient for development of BPD, other risk factors  neglect, chaotic/inconsistent home environment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788614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631" y="254598"/>
            <a:ext cx="9404723" cy="1144070"/>
          </a:xfrm>
        </p:spPr>
        <p:txBody>
          <a:bodyPr/>
          <a:lstStyle/>
          <a:p>
            <a:r>
              <a:rPr lang="en-US" sz="3500" b="1" dirty="0" smtClean="0"/>
              <a:t>Psychodynamic Understanding :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Empirical Findings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32" y="1554480"/>
            <a:ext cx="11095629" cy="5044440"/>
          </a:xfrm>
        </p:spPr>
        <p:txBody>
          <a:bodyPr>
            <a:noAutofit/>
          </a:bodyPr>
          <a:lstStyle/>
          <a:p>
            <a:pPr algn="just"/>
            <a:r>
              <a:rPr lang="en-US" sz="1900" dirty="0" smtClean="0"/>
              <a:t>Bateman &amp; </a:t>
            </a:r>
            <a:r>
              <a:rPr lang="en-US" sz="1900" dirty="0" err="1" smtClean="0"/>
              <a:t>Fonagy</a:t>
            </a:r>
            <a:r>
              <a:rPr lang="en-US" sz="1900" dirty="0" smtClean="0"/>
              <a:t> (2004) </a:t>
            </a:r>
            <a:r>
              <a:rPr lang="en-US" sz="1900" dirty="0" smtClean="0">
                <a:sym typeface="Wingdings" panose="05000000000000000000" pitchFamily="2" charset="2"/>
              </a:rPr>
              <a:t> </a:t>
            </a:r>
            <a:r>
              <a:rPr lang="en-US" sz="1900" dirty="0" err="1" smtClean="0">
                <a:sym typeface="Wingdings" panose="05000000000000000000" pitchFamily="2" charset="2"/>
              </a:rPr>
              <a:t>mentalization</a:t>
            </a:r>
            <a:r>
              <a:rPr lang="en-US" sz="1900" dirty="0" smtClean="0">
                <a:sym typeface="Wingdings" panose="05000000000000000000" pitchFamily="2" charset="2"/>
              </a:rPr>
              <a:t>-based model from a</a:t>
            </a:r>
            <a:r>
              <a:rPr lang="en-US" sz="1900" dirty="0" smtClean="0"/>
              <a:t>ttachment theory</a:t>
            </a:r>
          </a:p>
          <a:p>
            <a:pPr lvl="1" algn="just"/>
            <a:r>
              <a:rPr lang="en-US" sz="1900" dirty="0" err="1" smtClean="0"/>
              <a:t>Mentalization</a:t>
            </a:r>
            <a:r>
              <a:rPr lang="en-US" sz="1900" dirty="0" smtClean="0"/>
              <a:t> </a:t>
            </a:r>
            <a:r>
              <a:rPr lang="en-US" sz="1900" dirty="0" smtClean="0">
                <a:sym typeface="Wingdings" panose="05000000000000000000" pitchFamily="2" charset="2"/>
              </a:rPr>
              <a:t> created in the context of secure attachment  caregiver ascribes mental states to child, helps child create internal working models</a:t>
            </a:r>
            <a:endParaRPr lang="en-US" sz="1900" dirty="0" smtClean="0"/>
          </a:p>
          <a:p>
            <a:pPr lvl="1" algn="just"/>
            <a:r>
              <a:rPr lang="en-US" sz="1900" dirty="0" smtClean="0"/>
              <a:t>BPD </a:t>
            </a:r>
            <a:r>
              <a:rPr lang="en-US" sz="1900" dirty="0" smtClean="0">
                <a:sym typeface="Wingdings" panose="05000000000000000000" pitchFamily="2" charset="2"/>
              </a:rPr>
              <a:t> preoccupied or unresolved/disorganized category of insecure attachment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Childhood trauma  defensive withdrawal as victim  avoid reflection of the content from other’s mind  prohibits resolution of experience</a:t>
            </a:r>
          </a:p>
          <a:p>
            <a:pPr algn="just"/>
            <a:endParaRPr lang="en-US" sz="1900" dirty="0">
              <a:sym typeface="Wingdings" panose="05000000000000000000" pitchFamily="2" charset="2"/>
            </a:endParaRPr>
          </a:p>
          <a:p>
            <a:pPr algn="just"/>
            <a:r>
              <a:rPr lang="en-US" sz="1900" dirty="0" err="1" smtClean="0">
                <a:sym typeface="Wingdings" panose="05000000000000000000" pitchFamily="2" charset="2"/>
              </a:rPr>
              <a:t>Mentalization</a:t>
            </a:r>
            <a:r>
              <a:rPr lang="en-US" sz="1900" dirty="0" smtClean="0">
                <a:sym typeface="Wingdings" panose="05000000000000000000" pitchFamily="2" charset="2"/>
              </a:rPr>
              <a:t> = psychological achievement 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3 </a:t>
            </a:r>
            <a:r>
              <a:rPr lang="en-US" sz="1900" dirty="0" err="1" smtClean="0">
                <a:sym typeface="Wingdings" panose="05000000000000000000" pitchFamily="2" charset="2"/>
              </a:rPr>
              <a:t>yrs</a:t>
            </a:r>
            <a:r>
              <a:rPr lang="en-US" sz="1900" dirty="0" smtClean="0">
                <a:sym typeface="Wingdings" panose="05000000000000000000" pitchFamily="2" charset="2"/>
              </a:rPr>
              <a:t> old  operate primarily on psychic equivalence mode, assumes that perceptions of reality are identical to the reality itself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4-5 </a:t>
            </a:r>
            <a:r>
              <a:rPr lang="en-US" sz="1900" dirty="0" err="1" smtClean="0">
                <a:sym typeface="Wingdings" panose="05000000000000000000" pitchFamily="2" charset="2"/>
              </a:rPr>
              <a:t>yrs</a:t>
            </a:r>
            <a:r>
              <a:rPr lang="en-US" sz="1900" dirty="0" smtClean="0">
                <a:sym typeface="Wingdings" panose="05000000000000000000" pitchFamily="2" charset="2"/>
              </a:rPr>
              <a:t> old  begins to integrate pretend mode with psychic equivalence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5-6 </a:t>
            </a:r>
            <a:r>
              <a:rPr lang="en-US" sz="1900" dirty="0" err="1" smtClean="0">
                <a:sym typeface="Wingdings" panose="05000000000000000000" pitchFamily="2" charset="2"/>
              </a:rPr>
              <a:t>yrs</a:t>
            </a:r>
            <a:r>
              <a:rPr lang="en-US" sz="1900" dirty="0" smtClean="0">
                <a:sym typeface="Wingdings" panose="05000000000000000000" pitchFamily="2" charset="2"/>
              </a:rPr>
              <a:t> old  perception influenced by subjective factors, play pretend</a:t>
            </a:r>
          </a:p>
          <a:p>
            <a:pPr lvl="1" algn="just"/>
            <a:r>
              <a:rPr lang="en-US" sz="1900" dirty="0" smtClean="0">
                <a:sym typeface="Wingdings" panose="05000000000000000000" pitchFamily="2" charset="2"/>
              </a:rPr>
              <a:t>BPD patients  difficulty shifting from psychic equivalence to pretend mode</a:t>
            </a:r>
            <a:endParaRPr lang="en-US" sz="1900" dirty="0" smtClean="0"/>
          </a:p>
        </p:txBody>
      </p:sp>
    </p:spTree>
    <p:extLst>
      <p:ext uri="{BB962C8B-B14F-4D97-AF65-F5344CB8AC3E}">
        <p14:creationId xmlns:p14="http://schemas.microsoft.com/office/powerpoint/2010/main" val="2874831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631" y="254598"/>
            <a:ext cx="9404723" cy="1144070"/>
          </a:xfrm>
        </p:spPr>
        <p:txBody>
          <a:bodyPr/>
          <a:lstStyle/>
          <a:p>
            <a:r>
              <a:rPr lang="en-US" sz="3500" b="1" dirty="0" smtClean="0"/>
              <a:t>Psychodynamic Understanding :</a:t>
            </a:r>
            <a:r>
              <a:rPr lang="en-US" sz="3500" dirty="0" smtClean="0"/>
              <a:t/>
            </a:r>
            <a:br>
              <a:rPr lang="en-US" sz="3500" dirty="0" smtClean="0"/>
            </a:br>
            <a:r>
              <a:rPr lang="en-US" sz="3500" dirty="0" smtClean="0"/>
              <a:t>Empirical Findings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432" y="1767840"/>
            <a:ext cx="11095629" cy="4831080"/>
          </a:xfrm>
        </p:spPr>
        <p:txBody>
          <a:bodyPr>
            <a:noAutofit/>
          </a:bodyPr>
          <a:lstStyle/>
          <a:p>
            <a:pPr algn="just"/>
            <a:r>
              <a:rPr lang="en-US" sz="2400" dirty="0" smtClean="0"/>
              <a:t>Self-organization </a:t>
            </a:r>
            <a:r>
              <a:rPr lang="en-US" sz="2400" dirty="0" smtClean="0">
                <a:sym typeface="Wingdings" panose="05000000000000000000" pitchFamily="2" charset="2"/>
              </a:rPr>
              <a:t> based on capacity to conceive oneself and others as mental agents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Development internal state representation  children find themselves in the caregiver’s eye  parenting figure reflects back what he/she sees in the child</a:t>
            </a:r>
          </a:p>
          <a:p>
            <a:pPr lvl="1" algn="just"/>
            <a:r>
              <a:rPr lang="en-US" sz="2400" dirty="0" smtClean="0"/>
              <a:t>Hostile or alien self-representation </a:t>
            </a:r>
            <a:r>
              <a:rPr lang="en-US" sz="2400" dirty="0" smtClean="0">
                <a:sym typeface="Wingdings" panose="05000000000000000000" pitchFamily="2" charset="2"/>
              </a:rPr>
              <a:t> externalized so that someone else is in control of these unpleasant attributes</a:t>
            </a:r>
          </a:p>
          <a:p>
            <a:pPr lvl="1" algn="just"/>
            <a:r>
              <a:rPr lang="en-US" sz="2400" dirty="0" smtClean="0">
                <a:sym typeface="Wingdings" panose="05000000000000000000" pitchFamily="2" charset="2"/>
              </a:rPr>
              <a:t>Through projective identification  others can take the characteristics of the bad object or the alien self</a:t>
            </a:r>
          </a:p>
          <a:p>
            <a:pPr lvl="1" algn="just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5656792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1182</TotalTime>
  <Words>2909</Words>
  <Application>Microsoft Office PowerPoint</Application>
  <PresentationFormat>Widescreen</PresentationFormat>
  <Paragraphs>309</Paragraphs>
  <Slides>37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Calibri</vt:lpstr>
      <vt:lpstr>Century Gothic</vt:lpstr>
      <vt:lpstr>Wingdings</vt:lpstr>
      <vt:lpstr>Wingdings 3</vt:lpstr>
      <vt:lpstr>Ion</vt:lpstr>
      <vt:lpstr>PSYCHODYNAMIC APPROACH TO BORDERLINE PERSONALITY DISORDER</vt:lpstr>
      <vt:lpstr>Evolution of the Term</vt:lpstr>
      <vt:lpstr>Evolution of the Term</vt:lpstr>
      <vt:lpstr>Criteria : psychoanalytic perspective (Otto Kernberg, 1967 &amp;1975)</vt:lpstr>
      <vt:lpstr>Course of Illness</vt:lpstr>
      <vt:lpstr>Psychodynamic Understanding : Early Psychoanalytic Formulations</vt:lpstr>
      <vt:lpstr>Psychodynamic Understanding : Empirical Findings</vt:lpstr>
      <vt:lpstr>Psychodynamic Understanding : Empirical Findings</vt:lpstr>
      <vt:lpstr>Psychodynamic Understanding : Empirical Findings</vt:lpstr>
      <vt:lpstr>Psychodynamic Understanding : Neurobiology Findings</vt:lpstr>
      <vt:lpstr>Psychodynamic Understanding : Neurobiology Findings</vt:lpstr>
      <vt:lpstr>Psychodynamic Understanding : Neurobiology Findings</vt:lpstr>
      <vt:lpstr>Psychodynamic Understanding : Neurobiology Findings</vt:lpstr>
      <vt:lpstr>BPD Etiology : Multifactorial</vt:lpstr>
      <vt:lpstr>Case Illustration</vt:lpstr>
      <vt:lpstr>Thank You</vt:lpstr>
      <vt:lpstr>Treatment of Borderline Personality Disorder</vt:lpstr>
      <vt:lpstr>Treatment</vt:lpstr>
      <vt:lpstr>Guidelines to Medication   Therapy Contract</vt:lpstr>
      <vt:lpstr>Treatment : Pharmacotherapy</vt:lpstr>
      <vt:lpstr>Treatment : Pharmacotherapy</vt:lpstr>
      <vt:lpstr>Psychotherapeutic Approach: Empirical Findings</vt:lpstr>
      <vt:lpstr>Mentalization-based Therapy (MBT)</vt:lpstr>
      <vt:lpstr>Transference-based Therapy (TFP)</vt:lpstr>
      <vt:lpstr>Dynamic Deconstructive Psychotherapy (DDP)</vt:lpstr>
      <vt:lpstr>General Psychiatric Management (GPM)</vt:lpstr>
      <vt:lpstr>Psychotherapeutic Approach: Expressive vs Supportive</vt:lpstr>
      <vt:lpstr>Indications for expressive or supportive emphasis in psychotherapy</vt:lpstr>
      <vt:lpstr>Psychotherapeutic Approach</vt:lpstr>
      <vt:lpstr>Psychotherapeutic Approach</vt:lpstr>
      <vt:lpstr>Psychotherapeutic Approach</vt:lpstr>
      <vt:lpstr>Psychotherapeutic Approach</vt:lpstr>
      <vt:lpstr>Psychotherapeutic Approach</vt:lpstr>
      <vt:lpstr>Psychotherapeutic Approach: Family Therapy</vt:lpstr>
      <vt:lpstr>HOSPITALIZATION</vt:lpstr>
      <vt:lpstr>Group Psychotherapy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PSYCHODYNAMIC APPROACH TO BORDERLINE PERSONALITY DISORDER</dc:title>
  <dc:creator>Rizky Aniza Winanda</dc:creator>
  <cp:lastModifiedBy>Rizky Aniza Winanda</cp:lastModifiedBy>
  <cp:revision>43</cp:revision>
  <dcterms:created xsi:type="dcterms:W3CDTF">2014-10-08T18:18:19Z</dcterms:created>
  <dcterms:modified xsi:type="dcterms:W3CDTF">2014-10-20T06:35:52Z</dcterms:modified>
</cp:coreProperties>
</file>