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8" r:id="rId3"/>
    <p:sldId id="259" r:id="rId4"/>
    <p:sldId id="260" r:id="rId5"/>
    <p:sldId id="262" r:id="rId6"/>
    <p:sldId id="261" r:id="rId7"/>
    <p:sldId id="263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96" r:id="rId19"/>
    <p:sldId id="297" r:id="rId20"/>
    <p:sldId id="304" r:id="rId21"/>
    <p:sldId id="298" r:id="rId22"/>
    <p:sldId id="299" r:id="rId23"/>
    <p:sldId id="300" r:id="rId24"/>
    <p:sldId id="306" r:id="rId25"/>
    <p:sldId id="301" r:id="rId26"/>
    <p:sldId id="302" r:id="rId27"/>
    <p:sldId id="303" r:id="rId28"/>
    <p:sldId id="307" r:id="rId29"/>
    <p:sldId id="308" r:id="rId30"/>
    <p:sldId id="309" r:id="rId31"/>
    <p:sldId id="310" r:id="rId32"/>
    <p:sldId id="278" r:id="rId33"/>
    <p:sldId id="279" r:id="rId34"/>
    <p:sldId id="280" r:id="rId35"/>
    <p:sldId id="281" r:id="rId36"/>
    <p:sldId id="288" r:id="rId37"/>
    <p:sldId id="282" r:id="rId38"/>
    <p:sldId id="289" r:id="rId39"/>
    <p:sldId id="283" r:id="rId40"/>
    <p:sldId id="290" r:id="rId41"/>
    <p:sldId id="284" r:id="rId42"/>
    <p:sldId id="292" r:id="rId43"/>
    <p:sldId id="285" r:id="rId44"/>
    <p:sldId id="294" r:id="rId45"/>
    <p:sldId id="295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0F2D8BB-0023-468C-A75D-DF3CB38F0B49}" type="datetimeFigureOut">
              <a:rPr lang="en-US" smtClean="0"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F9B5D586-42B3-4367-98DA-5C689C4F262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2D8BB-0023-468C-A75D-DF3CB38F0B49}" type="datetimeFigureOut">
              <a:rPr lang="en-US" smtClean="0"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5D586-42B3-4367-98DA-5C689C4F2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2D8BB-0023-468C-A75D-DF3CB38F0B49}" type="datetimeFigureOut">
              <a:rPr lang="en-US" smtClean="0"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5D586-42B3-4367-98DA-5C689C4F2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2D8BB-0023-468C-A75D-DF3CB38F0B49}" type="datetimeFigureOut">
              <a:rPr lang="en-US" smtClean="0"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5D586-42B3-4367-98DA-5C689C4F2623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0F2D8BB-0023-468C-A75D-DF3CB38F0B49}" type="datetimeFigureOut">
              <a:rPr lang="en-US" smtClean="0"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5D586-42B3-4367-98DA-5C689C4F2623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2D8BB-0023-468C-A75D-DF3CB38F0B49}" type="datetimeFigureOut">
              <a:rPr lang="en-US" smtClean="0"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5D586-42B3-4367-98DA-5C689C4F262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2D8BB-0023-468C-A75D-DF3CB38F0B49}" type="datetimeFigureOut">
              <a:rPr lang="en-US" smtClean="0"/>
              <a:t>8/18/2014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5D586-42B3-4367-98DA-5C689C4F262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0F2D8BB-0023-468C-A75D-DF3CB38F0B49}" type="datetimeFigureOut">
              <a:rPr lang="en-US" smtClean="0"/>
              <a:t>8/18/2014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5D586-42B3-4367-98DA-5C689C4F2623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2D8BB-0023-468C-A75D-DF3CB38F0B49}" type="datetimeFigureOut">
              <a:rPr lang="en-US" smtClean="0"/>
              <a:t>8/18/2014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5D586-42B3-4367-98DA-5C689C4F26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0F2D8BB-0023-468C-A75D-DF3CB38F0B49}" type="datetimeFigureOut">
              <a:rPr lang="en-US" smtClean="0"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5D586-42B3-4367-98DA-5C689C4F262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0F2D8BB-0023-468C-A75D-DF3CB38F0B49}" type="datetimeFigureOut">
              <a:rPr lang="en-US" smtClean="0"/>
              <a:t>8/18/2014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5D586-42B3-4367-98DA-5C689C4F2623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bg1">
                <a:tint val="86000"/>
                <a:alpha val="90000"/>
              </a:schemeClr>
              <a:schemeClr val="bg1">
                <a:shade val="49000"/>
                <a:satMod val="12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00F2D8BB-0023-468C-A75D-DF3CB38F0B49}" type="datetimeFigureOut">
              <a:rPr lang="en-US" smtClean="0"/>
              <a:t>8/18/2014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F9B5D586-42B3-4367-98DA-5C689C4F262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600" dirty="0" err="1" smtClean="0"/>
              <a:t>Penyaji</a:t>
            </a:r>
            <a:r>
              <a:rPr lang="en-US" sz="1600" dirty="0" smtClean="0"/>
              <a:t>: dr. </a:t>
            </a:r>
            <a:r>
              <a:rPr lang="en-US" sz="1600" dirty="0" err="1" smtClean="0"/>
              <a:t>Jans</a:t>
            </a:r>
            <a:r>
              <a:rPr lang="en-US" sz="1600" dirty="0" smtClean="0"/>
              <a:t> Juliana RS</a:t>
            </a:r>
          </a:p>
          <a:p>
            <a:r>
              <a:rPr lang="en-US" sz="1600" dirty="0" err="1" smtClean="0"/>
              <a:t>Narasumber</a:t>
            </a:r>
            <a:r>
              <a:rPr lang="en-US" sz="1600" dirty="0" smtClean="0"/>
              <a:t>: dr. AAAA </a:t>
            </a:r>
            <a:r>
              <a:rPr lang="en-US" sz="1600" dirty="0" err="1" smtClean="0"/>
              <a:t>Kusumawardhani,SpKJ</a:t>
            </a:r>
            <a:r>
              <a:rPr lang="en-US" sz="1600" dirty="0" smtClean="0"/>
              <a:t>(K)</a:t>
            </a: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9896" y="438912"/>
            <a:ext cx="5120640" cy="2304288"/>
          </a:xfrm>
        </p:spPr>
        <p:txBody>
          <a:bodyPr>
            <a:normAutofit/>
          </a:bodyPr>
          <a:lstStyle/>
          <a:p>
            <a:r>
              <a:rPr lang="en-US" dirty="0" smtClean="0"/>
              <a:t>GANGGUAN TIDUR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184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International Classification of Sleep Disorders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170752" lvl="1" indent="0">
              <a:buNone/>
            </a:pPr>
            <a:r>
              <a:rPr lang="en-US" dirty="0" smtClean="0"/>
              <a:t>C. Sleep-Related </a:t>
            </a:r>
            <a:r>
              <a:rPr lang="en-US" dirty="0"/>
              <a:t>Hypoventilation/Hypoxemic </a:t>
            </a:r>
            <a:r>
              <a:rPr lang="en-US" dirty="0" smtClean="0"/>
              <a:t>Syndrome</a:t>
            </a:r>
            <a:endParaRPr lang="en-US" dirty="0"/>
          </a:p>
          <a:p>
            <a:pPr marL="685102" lvl="2" indent="-342900">
              <a:buFont typeface="+mj-lt"/>
              <a:buAutoNum type="arabicPeriod"/>
            </a:pPr>
            <a:r>
              <a:rPr lang="en-US" dirty="0"/>
              <a:t>Sleep-Related </a:t>
            </a:r>
            <a:r>
              <a:rPr lang="en-US" dirty="0" err="1"/>
              <a:t>Nonobstructive</a:t>
            </a:r>
            <a:r>
              <a:rPr lang="en-US" dirty="0"/>
              <a:t> Alveolar Hypoventilation, Idiopathic </a:t>
            </a:r>
          </a:p>
          <a:p>
            <a:pPr marL="685102" lvl="2" indent="-342900">
              <a:buFont typeface="+mj-lt"/>
              <a:buAutoNum type="arabicPeriod"/>
            </a:pPr>
            <a:r>
              <a:rPr lang="en-US" dirty="0"/>
              <a:t>Congenital Central Alveolar Hypoventilation </a:t>
            </a:r>
            <a:r>
              <a:rPr lang="en-US" dirty="0" smtClean="0"/>
              <a:t>Syndrome</a:t>
            </a:r>
          </a:p>
          <a:p>
            <a:pPr marL="342202" lvl="2" indent="0">
              <a:buNone/>
            </a:pPr>
            <a:endParaRPr lang="en-US" dirty="0"/>
          </a:p>
          <a:p>
            <a:pPr marL="170752" lvl="1" indent="0">
              <a:buNone/>
            </a:pPr>
            <a:r>
              <a:rPr lang="en-US" dirty="0" smtClean="0"/>
              <a:t>D. Sleep-Related </a:t>
            </a:r>
            <a:r>
              <a:rPr lang="en-US" dirty="0"/>
              <a:t>Hypoventilation/Hypoxemia Due to Medical </a:t>
            </a:r>
            <a:r>
              <a:rPr lang="en-US" dirty="0" smtClean="0"/>
              <a:t>Condition</a:t>
            </a:r>
            <a:endParaRPr lang="en-US" dirty="0"/>
          </a:p>
          <a:p>
            <a:pPr marL="685102" lvl="2" indent="-342900">
              <a:buFont typeface="+mj-lt"/>
              <a:buAutoNum type="arabicPeriod"/>
            </a:pPr>
            <a:r>
              <a:rPr lang="en-US" dirty="0"/>
              <a:t>Sleep-Related Hypoventilation/Hypoxemia Due to Pulmonary Parenchymal or Vascular Pathology </a:t>
            </a:r>
          </a:p>
          <a:p>
            <a:pPr marL="685102" lvl="2" indent="-342900">
              <a:buFont typeface="+mj-lt"/>
              <a:buAutoNum type="arabicPeriod"/>
            </a:pPr>
            <a:r>
              <a:rPr lang="en-US" dirty="0"/>
              <a:t>Sleep-Related Hypoventilation/Hypoxemia Due to Lower Airway Obstruction </a:t>
            </a:r>
          </a:p>
          <a:p>
            <a:pPr marL="685102" lvl="2" indent="-342900">
              <a:buFont typeface="+mj-lt"/>
              <a:buAutoNum type="arabicPeriod"/>
            </a:pPr>
            <a:r>
              <a:rPr lang="en-US" dirty="0"/>
              <a:t>Sleep-Related Hypoventilation/Hypoxemia Due to Neuromuscular and Chest Wall </a:t>
            </a:r>
            <a:r>
              <a:rPr lang="en-US" dirty="0" smtClean="0"/>
              <a:t>Disorders</a:t>
            </a:r>
          </a:p>
          <a:p>
            <a:pPr marL="685102" lvl="2" indent="-342900">
              <a:buFont typeface="+mj-lt"/>
              <a:buAutoNum type="arabicPeriod"/>
            </a:pPr>
            <a:endParaRPr lang="en-US" dirty="0"/>
          </a:p>
          <a:p>
            <a:pPr marL="170752" lvl="1" indent="0">
              <a:buNone/>
            </a:pPr>
            <a:r>
              <a:rPr lang="en-US" dirty="0" smtClean="0"/>
              <a:t>E. Other </a:t>
            </a:r>
            <a:r>
              <a:rPr lang="en-US" dirty="0"/>
              <a:t>Sleep-Related Breathing </a:t>
            </a:r>
            <a:r>
              <a:rPr lang="en-US" dirty="0" smtClean="0"/>
              <a:t>Disorder</a:t>
            </a:r>
            <a:endParaRPr lang="en-US" dirty="0"/>
          </a:p>
          <a:p>
            <a:pPr lvl="2"/>
            <a:r>
              <a:rPr lang="en-US" dirty="0"/>
              <a:t>Sleep Apnea/Sleep-Related Breathing Disorder, Unspecified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3288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1"/>
            <a:ext cx="8639175" cy="609600"/>
          </a:xfrm>
        </p:spPr>
        <p:txBody>
          <a:bodyPr>
            <a:normAutofit fontScale="90000"/>
          </a:bodyPr>
          <a:lstStyle/>
          <a:p>
            <a:r>
              <a:rPr lang="en-US" dirty="0"/>
              <a:t>International Classification of Sleep Disorders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990600"/>
            <a:ext cx="8717280" cy="5715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III.  Hypersomnia </a:t>
            </a:r>
            <a:r>
              <a:rPr lang="en-US" dirty="0"/>
              <a:t>of Central Origin Not Due to a Circadian Rhythm Sleep Disorder, Sleep-Related Breathing Disorder, or Other Cause of Disturbed Nocturnal </a:t>
            </a:r>
            <a:r>
              <a:rPr lang="en-US" dirty="0" smtClean="0"/>
              <a:t>Sleep</a:t>
            </a:r>
            <a:endParaRPr lang="en-US" dirty="0"/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Narcolepsy with Cataplexy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Narcolepsy without Cataplexy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Narcolepsy Due to Medical Condition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Narcolepsy, Unspecified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Recurrent Hypersomnia</a:t>
            </a:r>
            <a:br>
              <a:rPr lang="en-US" dirty="0"/>
            </a:br>
            <a:r>
              <a:rPr lang="en-US" dirty="0" err="1"/>
              <a:t>Kleine</a:t>
            </a:r>
            <a:r>
              <a:rPr lang="en-US" dirty="0"/>
              <a:t>–Levin Syndrome</a:t>
            </a:r>
            <a:br>
              <a:rPr lang="en-US" dirty="0"/>
            </a:br>
            <a:r>
              <a:rPr lang="en-US" dirty="0"/>
              <a:t>Menstrual-Related Hypersomnia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Idiopathic Hypersomnia with Long Sleep Time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Idiopathic Hypersomnia without Long Sleep Time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Behaviorally Induced Insufficient Sleep Syndrome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Hypersomnia Due to Medical Condition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Hypersomnia Due to Drug or Substance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Hypersomnia Not Due to Substance Use or Known Physiological Condition (</a:t>
            </a:r>
            <a:r>
              <a:rPr lang="en-US" i="1" dirty="0"/>
              <a:t>Nonorganic Hypersomnia, NOS</a:t>
            </a:r>
            <a:r>
              <a:rPr lang="en-US" dirty="0"/>
              <a:t>)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Physiological (Organic) Hypersomnia, Unspecified (</a:t>
            </a:r>
            <a:r>
              <a:rPr lang="en-US" i="1" dirty="0"/>
              <a:t>Organic Hypersomnia, NOS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5366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International Classification of Sleep Disorders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IV. Circadian </a:t>
            </a:r>
            <a:r>
              <a:rPr lang="en-US" dirty="0"/>
              <a:t>Rhythm Sleep </a:t>
            </a:r>
            <a:r>
              <a:rPr lang="en-US" dirty="0" smtClean="0"/>
              <a:t>Disorders</a:t>
            </a:r>
            <a:endParaRPr lang="en-US" dirty="0"/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Circadian Rhythm Sleep Disorder, Delayed-Sleep-Phase Type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Circadian Rhythm Sleep Disorder, Advanced-Sleep-Phase Type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Circadian Rhythm Sleep Disorder, Irregular Sleep–Wake Type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Circadian Rhythm Sleep Disorder, Free-Running Type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Circadian Rhythm Sleep Disorder, Jet Lag Type (</a:t>
            </a:r>
            <a:r>
              <a:rPr lang="en-US" i="1" dirty="0"/>
              <a:t>Jet Lag Disorder</a:t>
            </a:r>
            <a:r>
              <a:rPr lang="en-US" dirty="0"/>
              <a:t>)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Circadian Rhythm Sleep Disorder, Shift Work Type (</a:t>
            </a:r>
            <a:r>
              <a:rPr lang="en-US" i="1" dirty="0"/>
              <a:t>Shift Work Disorder</a:t>
            </a:r>
            <a:r>
              <a:rPr lang="en-US" dirty="0"/>
              <a:t>)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Circadian Rhythm Sleep Disorder Due to Medical Condition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Other Circadian Rhythm Sleep Disorder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Other Circadian Rhythm Sleep Disorder Due to Drug or Substance Use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7461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International Classification of Sleep Disorders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V. </a:t>
            </a:r>
            <a:r>
              <a:rPr lang="en-US" dirty="0" err="1" smtClean="0"/>
              <a:t>Parasomnias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  A. Disorders </a:t>
            </a:r>
            <a:r>
              <a:rPr lang="en-US" dirty="0"/>
              <a:t>of Arousal (from NREM Sleep</a:t>
            </a:r>
            <a:r>
              <a:rPr lang="en-US" dirty="0" smtClean="0"/>
              <a:t>)</a:t>
            </a:r>
            <a:endParaRPr lang="en-US" dirty="0"/>
          </a:p>
          <a:p>
            <a:pPr marL="685102" lvl="2" indent="-342900">
              <a:buFont typeface="+mj-lt"/>
              <a:buAutoNum type="arabicPeriod"/>
            </a:pPr>
            <a:r>
              <a:rPr lang="en-US" dirty="0" err="1"/>
              <a:t>Confusional</a:t>
            </a:r>
            <a:r>
              <a:rPr lang="en-US" dirty="0"/>
              <a:t> Arousals </a:t>
            </a:r>
          </a:p>
          <a:p>
            <a:pPr marL="685102" lvl="2" indent="-342900">
              <a:buFont typeface="+mj-lt"/>
              <a:buAutoNum type="arabicPeriod"/>
            </a:pPr>
            <a:r>
              <a:rPr lang="en-US" dirty="0"/>
              <a:t>Sleepwalking </a:t>
            </a:r>
          </a:p>
          <a:p>
            <a:pPr marL="685102" lvl="2" indent="-342900">
              <a:buFont typeface="+mj-lt"/>
              <a:buAutoNum type="arabicPeriod"/>
            </a:pPr>
            <a:r>
              <a:rPr lang="en-US" dirty="0"/>
              <a:t>Sleep </a:t>
            </a:r>
            <a:r>
              <a:rPr lang="en-US" dirty="0" smtClean="0"/>
              <a:t>Terrors</a:t>
            </a:r>
          </a:p>
          <a:p>
            <a:pPr lvl="2"/>
            <a:endParaRPr lang="en-US" dirty="0"/>
          </a:p>
          <a:p>
            <a:pPr marL="170752" lvl="1" indent="0">
              <a:buNone/>
            </a:pPr>
            <a:r>
              <a:rPr lang="en-US" dirty="0" smtClean="0"/>
              <a:t>B. </a:t>
            </a:r>
            <a:r>
              <a:rPr lang="en-US" dirty="0" err="1" smtClean="0"/>
              <a:t>Parasomnias</a:t>
            </a:r>
            <a:r>
              <a:rPr lang="en-US" dirty="0" smtClean="0"/>
              <a:t> </a:t>
            </a:r>
            <a:r>
              <a:rPr lang="en-US" dirty="0"/>
              <a:t>Usually Associated with REM </a:t>
            </a:r>
            <a:r>
              <a:rPr lang="en-US" dirty="0" smtClean="0"/>
              <a:t>Sleep</a:t>
            </a:r>
            <a:endParaRPr lang="en-US" dirty="0"/>
          </a:p>
          <a:p>
            <a:pPr marL="685102" lvl="2" indent="-342900">
              <a:buFont typeface="+mj-lt"/>
              <a:buAutoNum type="arabicPeriod"/>
            </a:pPr>
            <a:r>
              <a:rPr lang="en-US" dirty="0"/>
              <a:t>REM Sleep Behavior Disorder (including </a:t>
            </a:r>
            <a:r>
              <a:rPr lang="en-US" dirty="0" err="1"/>
              <a:t>Parasomnia</a:t>
            </a:r>
            <a:r>
              <a:rPr lang="en-US" dirty="0"/>
              <a:t> Overlap Disorder and Status </a:t>
            </a:r>
            <a:r>
              <a:rPr lang="en-US" dirty="0" err="1"/>
              <a:t>Disociatus</a:t>
            </a:r>
            <a:r>
              <a:rPr lang="en-US" dirty="0"/>
              <a:t>) </a:t>
            </a:r>
          </a:p>
          <a:p>
            <a:pPr marL="685102" lvl="2" indent="-342900">
              <a:buFont typeface="+mj-lt"/>
              <a:buAutoNum type="arabicPeriod"/>
            </a:pPr>
            <a:r>
              <a:rPr lang="en-US" dirty="0"/>
              <a:t>Recurrent Isolated Sleep Paralysis </a:t>
            </a:r>
          </a:p>
          <a:p>
            <a:pPr marL="685102" lvl="2" indent="-342900">
              <a:buFont typeface="+mj-lt"/>
              <a:buAutoNum type="arabicPeriod"/>
            </a:pPr>
            <a:r>
              <a:rPr lang="en-US" dirty="0"/>
              <a:t>Nightmare Disorder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401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International Classification of Sleep Disorders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170752" lvl="1" indent="0">
              <a:buNone/>
            </a:pPr>
            <a:r>
              <a:rPr lang="en-US" dirty="0"/>
              <a:t>C. Other </a:t>
            </a:r>
            <a:r>
              <a:rPr lang="en-US" dirty="0" err="1" smtClean="0"/>
              <a:t>Parasomnias</a:t>
            </a:r>
            <a:endParaRPr lang="en-US" dirty="0"/>
          </a:p>
          <a:p>
            <a:pPr marL="685102" lvl="2" indent="-342900">
              <a:buFont typeface="+mj-lt"/>
              <a:buAutoNum type="arabicPeriod"/>
            </a:pPr>
            <a:r>
              <a:rPr lang="en-US" dirty="0"/>
              <a:t>Sleep-Related Dissociative Disorder </a:t>
            </a:r>
          </a:p>
          <a:p>
            <a:pPr marL="685102" lvl="2" indent="-342900">
              <a:buFont typeface="+mj-lt"/>
              <a:buAutoNum type="arabicPeriod"/>
            </a:pPr>
            <a:r>
              <a:rPr lang="en-US" dirty="0"/>
              <a:t>Sleep Enuresis </a:t>
            </a:r>
          </a:p>
          <a:p>
            <a:pPr marL="685102" lvl="2" indent="-342900">
              <a:buFont typeface="+mj-lt"/>
              <a:buAutoNum type="arabicPeriod"/>
            </a:pPr>
            <a:r>
              <a:rPr lang="en-US" dirty="0"/>
              <a:t>Sleep-Related Groaning (</a:t>
            </a:r>
            <a:r>
              <a:rPr lang="en-US" dirty="0" err="1"/>
              <a:t>Catathrenia</a:t>
            </a:r>
            <a:r>
              <a:rPr lang="en-US" dirty="0"/>
              <a:t>) </a:t>
            </a:r>
          </a:p>
          <a:p>
            <a:pPr marL="685102" lvl="2" indent="-342900">
              <a:buFont typeface="+mj-lt"/>
              <a:buAutoNum type="arabicPeriod"/>
            </a:pPr>
            <a:r>
              <a:rPr lang="en-US" dirty="0"/>
              <a:t>Exploding Head Syndrome </a:t>
            </a:r>
          </a:p>
          <a:p>
            <a:pPr marL="685102" lvl="2" indent="-342900">
              <a:buFont typeface="+mj-lt"/>
              <a:buAutoNum type="arabicPeriod"/>
            </a:pPr>
            <a:r>
              <a:rPr lang="en-US" dirty="0"/>
              <a:t>Sleep-Related Hallucinations </a:t>
            </a:r>
          </a:p>
          <a:p>
            <a:pPr marL="685102" lvl="2" indent="-342900">
              <a:buFont typeface="+mj-lt"/>
              <a:buAutoNum type="arabicPeriod"/>
            </a:pPr>
            <a:r>
              <a:rPr lang="en-US" dirty="0"/>
              <a:t>Sleep-Related Eating Disorder </a:t>
            </a:r>
          </a:p>
          <a:p>
            <a:pPr marL="685102" lvl="2" indent="-342900">
              <a:buFont typeface="+mj-lt"/>
              <a:buAutoNum type="arabicPeriod"/>
            </a:pPr>
            <a:r>
              <a:rPr lang="en-US" dirty="0" err="1"/>
              <a:t>Parasomnia</a:t>
            </a:r>
            <a:r>
              <a:rPr lang="en-US" dirty="0"/>
              <a:t>, Unspecified </a:t>
            </a:r>
          </a:p>
          <a:p>
            <a:pPr marL="685102" lvl="2" indent="-342900">
              <a:buFont typeface="+mj-lt"/>
              <a:buAutoNum type="arabicPeriod"/>
            </a:pPr>
            <a:r>
              <a:rPr lang="en-US" dirty="0" err="1"/>
              <a:t>Parasomnia</a:t>
            </a:r>
            <a:r>
              <a:rPr lang="en-US" dirty="0"/>
              <a:t> Due to Drug or Substance </a:t>
            </a:r>
          </a:p>
          <a:p>
            <a:pPr marL="685102" lvl="2" indent="-342900">
              <a:buFont typeface="+mj-lt"/>
              <a:buAutoNum type="arabicPeriod"/>
            </a:pPr>
            <a:r>
              <a:rPr lang="en-US" dirty="0" err="1"/>
              <a:t>Parasomnia</a:t>
            </a:r>
            <a:r>
              <a:rPr lang="en-US" dirty="0"/>
              <a:t> Due to Medical Condition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9949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International Classification of Sleep Disorders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VI. Sleep-Related Movement Disorders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 smtClean="0"/>
              <a:t>Restless </a:t>
            </a:r>
            <a:r>
              <a:rPr lang="en-US" dirty="0"/>
              <a:t>Legs Syndrome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Periodic Limb Movement Disorder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Sleep-Related Leg Cramps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Sleep-Related Bruxism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Sleep-Related Rhythmic Movement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Sleep-Related Movement Disorder, Unspecified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Sleep-Related Movement Disorder Due to Drug or Substance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Sleep-Related Movement Disorder Due to Medical Condition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1729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International Classification of Sleep Disorders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VII. </a:t>
            </a:r>
            <a:r>
              <a:rPr lang="en-US" dirty="0" err="1" smtClean="0"/>
              <a:t>solated</a:t>
            </a:r>
            <a:r>
              <a:rPr lang="en-US" dirty="0" smtClean="0"/>
              <a:t> </a:t>
            </a:r>
            <a:r>
              <a:rPr lang="en-US" dirty="0"/>
              <a:t>Symptoms, Apparently Normal Variants, and Unresolved </a:t>
            </a:r>
            <a:r>
              <a:rPr lang="en-US" dirty="0" smtClean="0"/>
              <a:t>Issues</a:t>
            </a:r>
            <a:endParaRPr lang="en-US" dirty="0"/>
          </a:p>
          <a:p>
            <a:pPr marL="627952" lvl="1" indent="-457200">
              <a:buFont typeface="+mj-lt"/>
              <a:buAutoNum type="arabicPeriod"/>
            </a:pPr>
            <a:r>
              <a:rPr lang="en-US" dirty="0" smtClean="0"/>
              <a:t>Long Sleeper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 smtClean="0"/>
              <a:t>Short Sleeper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 smtClean="0"/>
              <a:t>Snoring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 smtClean="0"/>
              <a:t>Sleep Talking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 smtClean="0"/>
              <a:t>Sleep Starts (</a:t>
            </a:r>
            <a:r>
              <a:rPr lang="en-US" i="1" dirty="0" err="1" smtClean="0"/>
              <a:t>Hypnic</a:t>
            </a:r>
            <a:r>
              <a:rPr lang="en-US" i="1" dirty="0" smtClean="0"/>
              <a:t> Jerk</a:t>
            </a:r>
            <a:r>
              <a:rPr lang="en-US" dirty="0" smtClean="0"/>
              <a:t>)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 smtClean="0"/>
              <a:t>Benign Sleep Myoclonus of Infancy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 smtClean="0"/>
              <a:t>Hypnagogic Foot Tremor and Alternating Leg Muscle Activation during Sleep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 err="1" smtClean="0"/>
              <a:t>Propriospinal</a:t>
            </a:r>
            <a:r>
              <a:rPr lang="en-US" dirty="0" smtClean="0"/>
              <a:t> Cyclones at Sleep Onset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 smtClean="0"/>
              <a:t>Excessive Fragmentary Myoclonus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5935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International Classification of Sleep Disorders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VIII. Other </a:t>
            </a:r>
            <a:r>
              <a:rPr lang="en-US" dirty="0"/>
              <a:t>Sleep </a:t>
            </a:r>
            <a:r>
              <a:rPr lang="en-US" dirty="0" smtClean="0"/>
              <a:t>Disorders</a:t>
            </a:r>
            <a:endParaRPr lang="en-US" dirty="0"/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Other Physiological (Organic) Sleep Disorders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Other Sleep Disorder Not Due to Substance or Known Physiological Conditions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Environmental Sleep Disorder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7970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/>
              <a:t>Adjustment Insomnia</a:t>
            </a:r>
            <a:br>
              <a:rPr lang="en-US" i="1" dirty="0"/>
            </a:b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 smtClean="0"/>
              <a:t>Bersifat</a:t>
            </a:r>
            <a:r>
              <a:rPr lang="en-US" dirty="0" smtClean="0"/>
              <a:t> </a:t>
            </a:r>
            <a:r>
              <a:rPr lang="en-US" dirty="0" err="1" smtClean="0"/>
              <a:t>sementara</a:t>
            </a:r>
            <a:r>
              <a:rPr lang="en-US" dirty="0" smtClean="0"/>
              <a:t>, </a:t>
            </a:r>
            <a:r>
              <a:rPr lang="en-US" dirty="0" err="1" smtClean="0"/>
              <a:t>disebabkan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kondisi</a:t>
            </a:r>
            <a:r>
              <a:rPr lang="en-US" dirty="0" smtClean="0"/>
              <a:t> stress </a:t>
            </a:r>
            <a:r>
              <a:rPr lang="en-US" dirty="0" err="1" smtClean="0"/>
              <a:t>akut</a:t>
            </a:r>
            <a:r>
              <a:rPr lang="en-US" dirty="0" smtClean="0"/>
              <a:t>, </a:t>
            </a:r>
            <a:r>
              <a:rPr lang="en-US" dirty="0" err="1" smtClean="0"/>
              <a:t>konflik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perubahan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Berlangsung</a:t>
            </a:r>
            <a:r>
              <a:rPr lang="en-US" dirty="0" smtClean="0"/>
              <a:t> </a:t>
            </a:r>
            <a:r>
              <a:rPr lang="en-US" dirty="0" err="1" smtClean="0"/>
              <a:t>singkat</a:t>
            </a:r>
            <a:r>
              <a:rPr lang="en-US" dirty="0" smtClean="0"/>
              <a:t>, </a:t>
            </a:r>
            <a:r>
              <a:rPr lang="en-US" dirty="0" err="1" smtClean="0"/>
              <a:t>minggu</a:t>
            </a:r>
            <a:r>
              <a:rPr lang="en-US" dirty="0" smtClean="0"/>
              <a:t> </a:t>
            </a:r>
            <a:r>
              <a:rPr lang="en-US" dirty="0" err="1" smtClean="0"/>
              <a:t>s.d</a:t>
            </a:r>
            <a:r>
              <a:rPr lang="en-US" dirty="0" smtClean="0"/>
              <a:t> </a:t>
            </a:r>
            <a:r>
              <a:rPr lang="en-US" dirty="0" err="1" smtClean="0"/>
              <a:t>bulan</a:t>
            </a:r>
            <a:endParaRPr lang="en-US" dirty="0" smtClean="0"/>
          </a:p>
          <a:p>
            <a:r>
              <a:rPr lang="en-US" dirty="0" err="1" smtClean="0"/>
              <a:t>Mudah</a:t>
            </a:r>
            <a:r>
              <a:rPr lang="en-US" dirty="0" smtClean="0"/>
              <a:t> </a:t>
            </a:r>
            <a:r>
              <a:rPr lang="en-US" dirty="0" err="1" smtClean="0"/>
              <a:t>hilang</a:t>
            </a:r>
            <a:r>
              <a:rPr lang="en-US" dirty="0" smtClean="0"/>
              <a:t> </a:t>
            </a:r>
            <a:r>
              <a:rPr lang="en-US" dirty="0" err="1" smtClean="0"/>
              <a:t>bila</a:t>
            </a:r>
            <a:r>
              <a:rPr lang="en-US" dirty="0" smtClean="0"/>
              <a:t> </a:t>
            </a:r>
            <a:r>
              <a:rPr lang="en-US" dirty="0" err="1" smtClean="0"/>
              <a:t>stressornya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endParaRPr lang="en-US" dirty="0" smtClean="0"/>
          </a:p>
          <a:p>
            <a:r>
              <a:rPr lang="en-US" dirty="0" err="1" smtClean="0"/>
              <a:t>Contoh</a:t>
            </a:r>
            <a:r>
              <a:rPr lang="en-US" dirty="0" smtClean="0"/>
              <a:t>: </a:t>
            </a:r>
            <a:r>
              <a:rPr lang="en-US" dirty="0" err="1" smtClean="0"/>
              <a:t>hari</a:t>
            </a:r>
            <a:r>
              <a:rPr lang="en-US" dirty="0" smtClean="0"/>
              <a:t> </a:t>
            </a:r>
            <a:r>
              <a:rPr lang="en-US" dirty="0" err="1" smtClean="0"/>
              <a:t>pertama</a:t>
            </a:r>
            <a:r>
              <a:rPr lang="en-US" dirty="0" smtClean="0"/>
              <a:t> </a:t>
            </a:r>
            <a:r>
              <a:rPr lang="en-US" dirty="0" err="1" smtClean="0"/>
              <a:t>sekolah</a:t>
            </a:r>
            <a:r>
              <a:rPr lang="en-US" dirty="0" smtClean="0"/>
              <a:t>, </a:t>
            </a:r>
            <a:r>
              <a:rPr lang="en-US" dirty="0" err="1" smtClean="0"/>
              <a:t>menjelang</a:t>
            </a:r>
            <a:r>
              <a:rPr lang="en-US" dirty="0" smtClean="0"/>
              <a:t> </a:t>
            </a:r>
            <a:r>
              <a:rPr lang="en-US" dirty="0" err="1" smtClean="0"/>
              <a:t>ujian</a:t>
            </a:r>
            <a:r>
              <a:rPr lang="en-US" dirty="0" smtClean="0"/>
              <a:t>, </a:t>
            </a:r>
            <a:r>
              <a:rPr lang="en-US" dirty="0" err="1" smtClean="0"/>
              <a:t>perubahan</a:t>
            </a:r>
            <a:r>
              <a:rPr lang="en-US" dirty="0" smtClean="0"/>
              <a:t> </a:t>
            </a:r>
            <a:r>
              <a:rPr lang="en-US" dirty="0" err="1" smtClean="0"/>
              <a:t>pekerjaan</a:t>
            </a:r>
            <a:r>
              <a:rPr lang="en-US" dirty="0" smtClean="0"/>
              <a:t>, </a:t>
            </a:r>
            <a:r>
              <a:rPr lang="en-US" dirty="0" err="1" smtClean="0"/>
              <a:t>kematian</a:t>
            </a:r>
            <a:r>
              <a:rPr lang="en-US" dirty="0" smtClean="0"/>
              <a:t> orang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dicintai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perubahan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pola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tidur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3402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Psychophysiological Insomnia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Karakteristik</a:t>
            </a:r>
            <a:r>
              <a:rPr lang="en-US" dirty="0" smtClean="0"/>
              <a:t> </a:t>
            </a:r>
            <a:r>
              <a:rPr lang="en-US" dirty="0" err="1" smtClean="0"/>
              <a:t>gejala</a:t>
            </a:r>
            <a:r>
              <a:rPr lang="en-US" dirty="0" smtClean="0"/>
              <a:t> :</a:t>
            </a:r>
          </a:p>
          <a:p>
            <a:pPr marL="0" indent="0">
              <a:buNone/>
            </a:pPr>
            <a:r>
              <a:rPr lang="en-US" dirty="0" smtClean="0"/>
              <a:t> (1) </a:t>
            </a:r>
            <a:r>
              <a:rPr lang="id-ID" dirty="0" smtClean="0"/>
              <a:t>khawatir </a:t>
            </a:r>
            <a:r>
              <a:rPr lang="id-ID" dirty="0"/>
              <a:t>berlebihan tentang tidak bisa </a:t>
            </a:r>
            <a:r>
              <a:rPr lang="id-ID" dirty="0" smtClean="0"/>
              <a:t>tidur</a:t>
            </a:r>
            <a:endParaRPr lang="en-US" dirty="0" smtClean="0"/>
          </a:p>
          <a:p>
            <a:pPr marL="0" indent="0">
              <a:buNone/>
            </a:pPr>
            <a:r>
              <a:rPr lang="id-ID" dirty="0" smtClean="0"/>
              <a:t> </a:t>
            </a:r>
            <a:r>
              <a:rPr lang="id-ID" dirty="0"/>
              <a:t>(2) mencoba terlalu keras untuk </a:t>
            </a:r>
            <a:r>
              <a:rPr lang="id-ID" dirty="0" smtClean="0"/>
              <a:t>tidur</a:t>
            </a:r>
            <a:endParaRPr lang="en-US" dirty="0" smtClean="0"/>
          </a:p>
          <a:p>
            <a:pPr marL="0" indent="0">
              <a:buNone/>
            </a:pPr>
            <a:r>
              <a:rPr lang="id-ID" dirty="0" smtClean="0"/>
              <a:t> </a:t>
            </a:r>
            <a:r>
              <a:rPr lang="id-ID" dirty="0"/>
              <a:t>(3) perenungan-ketidakmampuan untuk menjernihkan pikiran 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id-ID" dirty="0" smtClean="0"/>
              <a:t>seseorang </a:t>
            </a:r>
            <a:r>
              <a:rPr lang="id-ID" dirty="0"/>
              <a:t>ketika mencoba untuk tidur</a:t>
            </a:r>
            <a:r>
              <a:rPr lang="id-ID" dirty="0" smtClean="0"/>
              <a:t>,</a:t>
            </a:r>
            <a:endParaRPr lang="en-US" dirty="0" smtClean="0"/>
          </a:p>
          <a:p>
            <a:pPr marL="0" indent="0">
              <a:buNone/>
            </a:pPr>
            <a:r>
              <a:rPr lang="id-ID" dirty="0" smtClean="0"/>
              <a:t>(</a:t>
            </a:r>
            <a:r>
              <a:rPr lang="id-ID" dirty="0"/>
              <a:t>4) meningkatnya ketegangan otot saat masuk ke tempat </a:t>
            </a:r>
            <a:r>
              <a:rPr lang="id-ID" dirty="0" smtClean="0"/>
              <a:t>tidur</a:t>
            </a:r>
            <a:endParaRPr lang="en-US" dirty="0"/>
          </a:p>
          <a:p>
            <a:pPr marL="0" indent="0">
              <a:buNone/>
            </a:pPr>
            <a:r>
              <a:rPr lang="id-ID" dirty="0" smtClean="0"/>
              <a:t>(5</a:t>
            </a:r>
            <a:r>
              <a:rPr lang="id-ID" dirty="0"/>
              <a:t>) manifestasi somatik lainnya dari </a:t>
            </a:r>
            <a:r>
              <a:rPr lang="id-ID" dirty="0" smtClean="0"/>
              <a:t>kecemasan</a:t>
            </a:r>
            <a:endParaRPr lang="en-US" dirty="0" smtClean="0"/>
          </a:p>
          <a:p>
            <a:pPr marL="0" indent="0">
              <a:buNone/>
            </a:pPr>
            <a:r>
              <a:rPr lang="id-ID" dirty="0" smtClean="0"/>
              <a:t>(</a:t>
            </a:r>
            <a:r>
              <a:rPr lang="id-ID" dirty="0"/>
              <a:t>6) </a:t>
            </a:r>
            <a:r>
              <a:rPr lang="id-ID" dirty="0" smtClean="0"/>
              <a:t>mampu</a:t>
            </a:r>
            <a:r>
              <a:rPr lang="en-US" dirty="0" smtClean="0"/>
              <a:t> </a:t>
            </a:r>
            <a:r>
              <a:rPr lang="id-ID" dirty="0" smtClean="0"/>
              <a:t>tidur </a:t>
            </a:r>
            <a:r>
              <a:rPr lang="id-ID" dirty="0"/>
              <a:t>ketika tidak mencoba untuk </a:t>
            </a:r>
            <a:r>
              <a:rPr lang="en-US" dirty="0" err="1" smtClean="0"/>
              <a:t>tidur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id-ID" dirty="0" smtClean="0"/>
              <a:t>(</a:t>
            </a:r>
            <a:r>
              <a:rPr lang="id-ID" dirty="0"/>
              <a:t>misalnya, ketika menonton televisi</a:t>
            </a:r>
            <a:r>
              <a:rPr lang="id-ID" dirty="0" smtClean="0"/>
              <a:t>)</a:t>
            </a:r>
            <a:endParaRPr lang="en-US" dirty="0" smtClean="0"/>
          </a:p>
          <a:p>
            <a:pPr marL="0" indent="0">
              <a:buNone/>
            </a:pPr>
            <a:r>
              <a:rPr lang="id-ID" dirty="0" smtClean="0"/>
              <a:t>(7</a:t>
            </a:r>
            <a:r>
              <a:rPr lang="id-ID" dirty="0"/>
              <a:t>) </a:t>
            </a:r>
            <a:r>
              <a:rPr lang="en-US" dirty="0" err="1"/>
              <a:t>d</a:t>
            </a:r>
            <a:r>
              <a:rPr lang="en-US" dirty="0" err="1" smtClean="0"/>
              <a:t>apat</a:t>
            </a:r>
            <a:r>
              <a:rPr lang="en-US" dirty="0" smtClean="0"/>
              <a:t> </a:t>
            </a:r>
            <a:r>
              <a:rPr lang="id-ID" dirty="0" smtClean="0"/>
              <a:t>tidur </a:t>
            </a:r>
            <a:r>
              <a:rPr lang="id-ID" dirty="0"/>
              <a:t>lebih baik </a:t>
            </a:r>
            <a:r>
              <a:rPr lang="en-US" dirty="0" err="1" smtClean="0"/>
              <a:t>bila</a:t>
            </a:r>
            <a:r>
              <a:rPr lang="en-US" dirty="0" smtClean="0"/>
              <a:t> </a:t>
            </a:r>
            <a:r>
              <a:rPr lang="en-US" dirty="0" err="1" smtClean="0"/>
              <a:t>berada</a:t>
            </a:r>
            <a:r>
              <a:rPr lang="en-US" dirty="0" smtClean="0"/>
              <a:t> </a:t>
            </a:r>
            <a:r>
              <a:rPr lang="id-ID" dirty="0" smtClean="0"/>
              <a:t>jauh </a:t>
            </a:r>
            <a:r>
              <a:rPr lang="id-ID" dirty="0"/>
              <a:t>dari kamar </a:t>
            </a:r>
            <a:r>
              <a:rPr lang="id-ID" dirty="0" smtClean="0"/>
              <a:t>tidur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615552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74320" y="1603248"/>
            <a:ext cx="8595360" cy="4568952"/>
          </a:xfrm>
        </p:spPr>
        <p:txBody>
          <a:bodyPr/>
          <a:lstStyle/>
          <a:p>
            <a:r>
              <a:rPr lang="en-US" altLang="ja-JP" sz="2400" dirty="0" err="1"/>
              <a:t>Tidur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: </a:t>
            </a:r>
            <a:r>
              <a:rPr lang="en-US" altLang="ja-JP" sz="2400" dirty="0" err="1" smtClean="0"/>
              <a:t>aktivitas</a:t>
            </a:r>
            <a:r>
              <a:rPr lang="en-US" altLang="ja-JP" sz="2400" dirty="0" smtClean="0"/>
              <a:t> </a:t>
            </a:r>
            <a:r>
              <a:rPr lang="en-US" altLang="ja-JP" sz="2400" dirty="0" err="1"/>
              <a:t>tubuh</a:t>
            </a:r>
            <a:r>
              <a:rPr lang="en-US" altLang="ja-JP" sz="2400" dirty="0"/>
              <a:t> </a:t>
            </a:r>
            <a:r>
              <a:rPr lang="en-US" altLang="ja-JP" sz="2400" dirty="0" err="1" smtClean="0"/>
              <a:t>dalam</a:t>
            </a:r>
            <a:r>
              <a:rPr lang="en-US" altLang="ja-JP" sz="2400" dirty="0" smtClean="0"/>
              <a:t> </a:t>
            </a:r>
            <a:r>
              <a:rPr lang="en-US" altLang="ja-JP" sz="2400" dirty="0" err="1" smtClean="0"/>
              <a:t>mempertahankan</a:t>
            </a:r>
            <a:r>
              <a:rPr lang="en-US" altLang="ja-JP" sz="2400" dirty="0" smtClean="0"/>
              <a:t> </a:t>
            </a:r>
            <a:r>
              <a:rPr lang="en-US" altLang="ja-JP" sz="2400" dirty="0" err="1"/>
              <a:t>fungsinya</a:t>
            </a:r>
            <a:r>
              <a:rPr lang="en-US" altLang="ja-JP" sz="2400" dirty="0"/>
              <a:t> agar </a:t>
            </a:r>
            <a:r>
              <a:rPr lang="en-US" altLang="ja-JP" sz="2400" dirty="0" err="1"/>
              <a:t>selalu</a:t>
            </a:r>
            <a:r>
              <a:rPr lang="en-US" altLang="ja-JP" sz="2400" dirty="0"/>
              <a:t> </a:t>
            </a:r>
            <a:r>
              <a:rPr lang="en-US" altLang="ja-JP" sz="2400" dirty="0" err="1"/>
              <a:t>dalam</a:t>
            </a:r>
            <a:r>
              <a:rPr lang="en-US" altLang="ja-JP" sz="2400" dirty="0"/>
              <a:t> </a:t>
            </a:r>
            <a:r>
              <a:rPr lang="en-US" altLang="ja-JP" sz="2400" dirty="0" err="1"/>
              <a:t>keadaan</a:t>
            </a:r>
            <a:r>
              <a:rPr lang="en-US" altLang="ja-JP" sz="2400" dirty="0"/>
              <a:t> </a:t>
            </a:r>
            <a:r>
              <a:rPr lang="en-US" altLang="ja-JP" sz="2400" dirty="0" err="1"/>
              <a:t>baik</a:t>
            </a:r>
            <a:r>
              <a:rPr lang="en-US" altLang="ja-JP" sz="2400" dirty="0"/>
              <a:t> </a:t>
            </a:r>
            <a:r>
              <a:rPr lang="en-US" altLang="ja-JP" sz="2400" dirty="0" err="1"/>
              <a:t>dan</a:t>
            </a:r>
            <a:r>
              <a:rPr lang="en-US" altLang="ja-JP" sz="2400" dirty="0"/>
              <a:t> </a:t>
            </a:r>
            <a:r>
              <a:rPr lang="en-US" altLang="ja-JP" sz="2400" dirty="0" err="1"/>
              <a:t>bersifat</a:t>
            </a:r>
            <a:r>
              <a:rPr lang="en-US" altLang="ja-JP" sz="2400" dirty="0"/>
              <a:t> </a:t>
            </a:r>
            <a:r>
              <a:rPr lang="en-US" altLang="ja-JP" sz="2400" dirty="0" err="1"/>
              <a:t>ritmik</a:t>
            </a:r>
            <a:r>
              <a:rPr lang="en-US" altLang="ja-JP" sz="2400" dirty="0"/>
              <a:t>, </a:t>
            </a:r>
            <a:r>
              <a:rPr lang="en-US" altLang="ja-JP" sz="2400" dirty="0" err="1"/>
              <a:t>berulang</a:t>
            </a:r>
            <a:r>
              <a:rPr lang="en-US" altLang="ja-JP" sz="2400" dirty="0"/>
              <a:t> </a:t>
            </a:r>
            <a:r>
              <a:rPr lang="en-US" altLang="ja-JP" sz="2400" dirty="0" err="1"/>
              <a:t>setiap</a:t>
            </a:r>
            <a:r>
              <a:rPr lang="en-US" altLang="ja-JP" sz="2400" dirty="0"/>
              <a:t> </a:t>
            </a:r>
            <a:r>
              <a:rPr lang="en-US" altLang="ja-JP" sz="2400" dirty="0" err="1"/>
              <a:t>hari</a:t>
            </a:r>
            <a:r>
              <a:rPr lang="en-US" altLang="ja-JP" sz="2400" dirty="0"/>
              <a:t>, </a:t>
            </a:r>
            <a:r>
              <a:rPr lang="en-US" altLang="ja-JP" sz="2400" dirty="0" err="1"/>
              <a:t>serta</a:t>
            </a:r>
            <a:r>
              <a:rPr lang="en-US" altLang="ja-JP" sz="2400" dirty="0"/>
              <a:t> </a:t>
            </a:r>
            <a:r>
              <a:rPr lang="en-US" altLang="ja-JP" sz="2400" dirty="0" err="1"/>
              <a:t>berpusat</a:t>
            </a:r>
            <a:r>
              <a:rPr lang="en-US" altLang="ja-JP" sz="2400" dirty="0"/>
              <a:t> di </a:t>
            </a:r>
            <a:r>
              <a:rPr lang="en-US" altLang="ja-JP" sz="2400" dirty="0" err="1"/>
              <a:t>otak</a:t>
            </a:r>
            <a:r>
              <a:rPr lang="en-US" altLang="ja-JP" sz="2400" dirty="0"/>
              <a:t>. </a:t>
            </a:r>
            <a:endParaRPr lang="en-US" altLang="ja-JP" sz="2400" dirty="0" smtClean="0"/>
          </a:p>
          <a:p>
            <a:pPr marL="0" indent="0">
              <a:buNone/>
            </a:pPr>
            <a:endParaRPr lang="en-US" altLang="ja-JP" sz="2400" dirty="0" smtClean="0"/>
          </a:p>
          <a:p>
            <a:r>
              <a:rPr lang="en-US" altLang="ja-JP" sz="2400" dirty="0" err="1" smtClean="0"/>
              <a:t>Kebutuhan</a:t>
            </a:r>
            <a:r>
              <a:rPr lang="en-US" altLang="ja-JP" sz="2400" dirty="0" smtClean="0"/>
              <a:t> </a:t>
            </a:r>
            <a:r>
              <a:rPr lang="en-US" altLang="ja-JP" sz="2400" dirty="0" err="1"/>
              <a:t>tidur</a:t>
            </a:r>
            <a:r>
              <a:rPr lang="en-US" altLang="ja-JP" sz="2400" dirty="0"/>
              <a:t> </a:t>
            </a:r>
            <a:r>
              <a:rPr lang="en-US" altLang="ja-JP" sz="2400" dirty="0" smtClean="0">
                <a:sym typeface="Wingdings" pitchFamily="2" charset="2"/>
              </a:rPr>
              <a:t></a:t>
            </a:r>
            <a:r>
              <a:rPr lang="en-US" altLang="ja-JP" sz="2400" dirty="0" smtClean="0"/>
              <a:t> </a:t>
            </a:r>
            <a:r>
              <a:rPr lang="en-US" altLang="ja-JP" sz="2400" dirty="0" err="1"/>
              <a:t>bervariasi</a:t>
            </a:r>
            <a:r>
              <a:rPr lang="en-US" altLang="ja-JP" sz="2400" dirty="0"/>
              <a:t>, rata-rata 6 – 9 </a:t>
            </a:r>
            <a:r>
              <a:rPr lang="en-US" altLang="ja-JP" sz="2400" dirty="0" smtClean="0"/>
              <a:t>jam/ </a:t>
            </a:r>
            <a:r>
              <a:rPr lang="en-US" altLang="ja-JP" sz="2400" dirty="0" err="1" smtClean="0"/>
              <a:t>hari</a:t>
            </a:r>
            <a:r>
              <a:rPr lang="en-US" altLang="ja-JP" sz="2400" dirty="0" smtClean="0"/>
              <a:t>.</a:t>
            </a:r>
          </a:p>
          <a:p>
            <a:pPr marL="0" indent="0">
              <a:buNone/>
            </a:pPr>
            <a:endParaRPr lang="en-US" altLang="ja-JP" sz="2400" b="1" dirty="0"/>
          </a:p>
          <a:p>
            <a:r>
              <a:rPr lang="en-US" sz="2400" dirty="0" err="1"/>
              <a:t>B</a:t>
            </a:r>
            <a:r>
              <a:rPr lang="en-US" sz="2400" dirty="0" err="1" smtClean="0"/>
              <a:t>ayi</a:t>
            </a:r>
            <a:r>
              <a:rPr lang="en-US" sz="2400" dirty="0" smtClean="0"/>
              <a:t> : </a:t>
            </a:r>
            <a:r>
              <a:rPr lang="en-US" sz="2400" dirty="0" err="1"/>
              <a:t>sampai</a:t>
            </a:r>
            <a:r>
              <a:rPr lang="en-US" sz="2400" dirty="0"/>
              <a:t> 16 </a:t>
            </a:r>
            <a:r>
              <a:rPr lang="en-US" sz="2400" dirty="0" smtClean="0"/>
              <a:t>jam/ </a:t>
            </a:r>
            <a:r>
              <a:rPr lang="en-US" sz="2400" dirty="0" err="1" smtClean="0"/>
              <a:t>hari</a:t>
            </a:r>
            <a:r>
              <a:rPr lang="en-US" sz="2400" dirty="0" smtClean="0"/>
              <a:t> (</a:t>
            </a:r>
            <a:r>
              <a:rPr lang="en-US" sz="2400" dirty="0" err="1" smtClean="0"/>
              <a:t>berkurang</a:t>
            </a:r>
            <a:r>
              <a:rPr lang="en-US" sz="2400" dirty="0" smtClean="0"/>
              <a:t> </a:t>
            </a:r>
            <a:r>
              <a:rPr lang="en-US" sz="2400" dirty="0" err="1"/>
              <a:t>sesuai</a:t>
            </a:r>
            <a:r>
              <a:rPr lang="en-US" sz="2400" dirty="0"/>
              <a:t> 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bertambahnya</a:t>
            </a:r>
            <a:r>
              <a:rPr lang="en-US" sz="2400" dirty="0"/>
              <a:t> </a:t>
            </a:r>
            <a:r>
              <a:rPr lang="en-US" sz="2400" dirty="0" err="1" smtClean="0"/>
              <a:t>usia</a:t>
            </a:r>
            <a:r>
              <a:rPr lang="en-US" sz="2400" dirty="0" smtClean="0"/>
              <a:t>)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325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Psychophysiological Insomnia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/>
              <a:t>Obyek</a:t>
            </a:r>
            <a:r>
              <a:rPr lang="en-US" dirty="0"/>
              <a:t> yang </a:t>
            </a:r>
            <a:r>
              <a:rPr lang="en-US" dirty="0" err="1"/>
              <a:t>berhubungan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tidur</a:t>
            </a:r>
            <a:r>
              <a:rPr lang="en-US" dirty="0"/>
              <a:t> (</a:t>
            </a:r>
            <a:r>
              <a:rPr lang="en-US" dirty="0" err="1"/>
              <a:t>tempat</a:t>
            </a:r>
            <a:r>
              <a:rPr lang="en-US" dirty="0"/>
              <a:t> </a:t>
            </a:r>
            <a:r>
              <a:rPr lang="en-US" dirty="0" err="1"/>
              <a:t>tidur</a:t>
            </a:r>
            <a:r>
              <a:rPr lang="en-US" dirty="0"/>
              <a:t>, </a:t>
            </a:r>
            <a:r>
              <a:rPr lang="en-US" dirty="0" err="1"/>
              <a:t>kamar</a:t>
            </a:r>
            <a:r>
              <a:rPr lang="en-US" dirty="0"/>
              <a:t> </a:t>
            </a:r>
            <a:r>
              <a:rPr lang="en-US" dirty="0" err="1"/>
              <a:t>tidur</a:t>
            </a:r>
            <a:r>
              <a:rPr lang="en-US" dirty="0"/>
              <a:t>) </a:t>
            </a:r>
            <a:r>
              <a:rPr lang="en-US" dirty="0" err="1"/>
              <a:t>menjadi</a:t>
            </a:r>
            <a:r>
              <a:rPr lang="en-US" dirty="0"/>
              <a:t> stimulus </a:t>
            </a:r>
            <a:r>
              <a:rPr lang="en-US" dirty="0" err="1"/>
              <a:t>membangkitkan</a:t>
            </a:r>
            <a:r>
              <a:rPr lang="en-US" dirty="0"/>
              <a:t> </a:t>
            </a:r>
            <a:r>
              <a:rPr lang="en-US" dirty="0" smtClean="0"/>
              <a:t>insomnia</a:t>
            </a:r>
          </a:p>
          <a:p>
            <a:endParaRPr lang="en-US" dirty="0"/>
          </a:p>
          <a:p>
            <a:r>
              <a:rPr lang="en-US" dirty="0" err="1"/>
              <a:t>Sering</a:t>
            </a:r>
            <a:r>
              <a:rPr lang="en-US" dirty="0"/>
              <a:t> </a:t>
            </a:r>
            <a:r>
              <a:rPr lang="en-US" dirty="0" err="1"/>
              <a:t>terjadi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kombinasi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: </a:t>
            </a:r>
            <a:r>
              <a:rPr lang="en-US" i="1" dirty="0"/>
              <a:t>stress and anxiety disorders, delayed-sleep-phase syndrome, and hypnotic drug use and </a:t>
            </a:r>
            <a:r>
              <a:rPr lang="en-US" i="1" dirty="0" smtClean="0"/>
              <a:t>withdrawal</a:t>
            </a:r>
          </a:p>
          <a:p>
            <a:pPr marL="0" indent="0">
              <a:buNone/>
            </a:pPr>
            <a:endParaRPr lang="en-US" i="1" dirty="0" smtClean="0"/>
          </a:p>
          <a:p>
            <a:r>
              <a:rPr lang="en-US" i="1" dirty="0" err="1" smtClean="0"/>
              <a:t>Terapi</a:t>
            </a:r>
            <a:r>
              <a:rPr lang="en-US" i="1" dirty="0"/>
              <a:t> : </a:t>
            </a:r>
            <a:endParaRPr lang="en-US" i="1" dirty="0" smtClean="0"/>
          </a:p>
          <a:p>
            <a:pPr lvl="2">
              <a:buFont typeface="Wingdings" pitchFamily="2" charset="2"/>
              <a:buChar char="ü"/>
            </a:pPr>
            <a:r>
              <a:rPr lang="en-US" sz="2000" i="1" dirty="0" smtClean="0"/>
              <a:t>Stimulus </a:t>
            </a:r>
            <a:r>
              <a:rPr lang="en-US" sz="2000" i="1" dirty="0"/>
              <a:t>control </a:t>
            </a:r>
            <a:r>
              <a:rPr lang="en-US" sz="2000" i="1" dirty="0" smtClean="0"/>
              <a:t>therapy</a:t>
            </a:r>
          </a:p>
          <a:p>
            <a:pPr lvl="2">
              <a:buFont typeface="Wingdings" pitchFamily="2" charset="2"/>
              <a:buChar char="ü"/>
            </a:pPr>
            <a:r>
              <a:rPr lang="en-US" sz="2000" i="1" dirty="0" err="1" smtClean="0"/>
              <a:t>Memperbaiki</a:t>
            </a:r>
            <a:r>
              <a:rPr lang="en-US" sz="2000" i="1" dirty="0" smtClean="0"/>
              <a:t> sleep hygiene</a:t>
            </a:r>
          </a:p>
          <a:p>
            <a:pPr lvl="2">
              <a:buFont typeface="Wingdings" pitchFamily="2" charset="2"/>
              <a:buChar char="ü"/>
            </a:pPr>
            <a:r>
              <a:rPr lang="en-US" sz="2000" i="1" dirty="0"/>
              <a:t>relaxation </a:t>
            </a:r>
            <a:r>
              <a:rPr lang="en-US" sz="2000" i="1" dirty="0" smtClean="0"/>
              <a:t>therapy</a:t>
            </a:r>
            <a:endParaRPr lang="en-US" sz="2000" i="1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914291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Paradoxical Insomnia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/>
            <a:r>
              <a:rPr lang="en-US" dirty="0" smtClean="0"/>
              <a:t>= </a:t>
            </a:r>
            <a:r>
              <a:rPr lang="en-US" dirty="0" err="1" smtClean="0"/>
              <a:t>Pseudoinsomnia</a:t>
            </a:r>
            <a:r>
              <a:rPr lang="en-US" dirty="0"/>
              <a:t>, sleep-state misperception, and insomnia without objective findings. </a:t>
            </a:r>
          </a:p>
          <a:p>
            <a:pPr marL="342900" indent="-342900"/>
            <a:r>
              <a:rPr lang="en-US" dirty="0" smtClean="0"/>
              <a:t>P</a:t>
            </a:r>
            <a:r>
              <a:rPr lang="id-ID" dirty="0" smtClean="0"/>
              <a:t>asien </a:t>
            </a:r>
            <a:r>
              <a:rPr lang="id-ID" dirty="0"/>
              <a:t>mengeluh kesulitan memulai atau mempertahankan tidur </a:t>
            </a:r>
            <a:r>
              <a:rPr lang="en-US" dirty="0" err="1" smtClean="0"/>
              <a:t>namun</a:t>
            </a:r>
            <a:r>
              <a:rPr lang="en-US" dirty="0" smtClean="0"/>
              <a:t> </a:t>
            </a:r>
            <a:r>
              <a:rPr lang="id-ID" dirty="0" smtClean="0"/>
              <a:t>bukti </a:t>
            </a:r>
            <a:r>
              <a:rPr lang="id-ID" dirty="0"/>
              <a:t>obyektif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id-ID" dirty="0" smtClean="0"/>
              <a:t>gangguan </a:t>
            </a:r>
            <a:r>
              <a:rPr lang="id-ID" dirty="0"/>
              <a:t>tidur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id-ID" dirty="0" smtClean="0"/>
              <a:t>ditemukan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id-ID" dirty="0"/>
              <a:t>pola aktivitas elektrofisiologi otak</a:t>
            </a:r>
            <a:r>
              <a:rPr lang="en-US" dirty="0"/>
              <a:t> </a:t>
            </a:r>
            <a:r>
              <a:rPr lang="en-US" dirty="0" err="1"/>
              <a:t>sama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id-ID" dirty="0"/>
              <a:t> </a:t>
            </a:r>
            <a:r>
              <a:rPr lang="en-US" dirty="0" err="1"/>
              <a:t>keadaan</a:t>
            </a:r>
            <a:r>
              <a:rPr lang="id-ID" dirty="0"/>
              <a:t> tidur normal</a:t>
            </a:r>
            <a:r>
              <a:rPr lang="en-US" dirty="0" smtClean="0"/>
              <a:t>.</a:t>
            </a:r>
          </a:p>
          <a:p>
            <a:pPr marL="342900" indent="-342900"/>
            <a:r>
              <a:rPr lang="id-ID" dirty="0"/>
              <a:t>khayalan somatik atau hypochondriasis</a:t>
            </a:r>
            <a:r>
              <a:rPr lang="id-ID" dirty="0" smtClean="0"/>
              <a:t>.</a:t>
            </a:r>
            <a:endParaRPr lang="en-US" dirty="0" smtClean="0"/>
          </a:p>
          <a:p>
            <a:pPr marL="342900" indent="-342900"/>
            <a:r>
              <a:rPr lang="en-US" dirty="0" err="1" smtClean="0"/>
              <a:t>Terapi</a:t>
            </a:r>
            <a:r>
              <a:rPr lang="en-US" dirty="0" smtClean="0"/>
              <a:t> :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dirty="0" smtClean="0"/>
              <a:t>Cognitive relabeling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dirty="0" err="1" smtClean="0"/>
              <a:t>Anxiolitic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dpt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id-ID" dirty="0" smtClean="0"/>
              <a:t>mengurangi </a:t>
            </a:r>
            <a:r>
              <a:rPr lang="id-ID" dirty="0"/>
              <a:t>persepsi sulit tidur tanpa mengubah </a:t>
            </a:r>
            <a:r>
              <a:rPr lang="id-ID" dirty="0" smtClean="0"/>
              <a:t>fisiologis </a:t>
            </a:r>
            <a:r>
              <a:rPr lang="id-ID" dirty="0"/>
              <a:t>tidur. </a:t>
            </a:r>
            <a:endParaRPr lang="en-US" dirty="0"/>
          </a:p>
          <a:p>
            <a:pPr marL="342900" indent="-3429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3313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Idiopathic Insomnia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 smtClean="0"/>
              <a:t>K</a:t>
            </a:r>
            <a:r>
              <a:rPr lang="id-ID" dirty="0" smtClean="0"/>
              <a:t>etidakmampuan </a:t>
            </a:r>
            <a:r>
              <a:rPr lang="en-US" dirty="0" smtClean="0"/>
              <a:t>(</a:t>
            </a:r>
            <a:r>
              <a:rPr lang="id-ID" dirty="0" smtClean="0"/>
              <a:t>seumur hidup</a:t>
            </a:r>
            <a:r>
              <a:rPr lang="en-US" dirty="0" smtClean="0"/>
              <a:t>)</a:t>
            </a:r>
            <a:r>
              <a:rPr lang="id-ID" dirty="0" smtClean="0"/>
              <a:t> </a:t>
            </a:r>
            <a:r>
              <a:rPr lang="id-ID" dirty="0"/>
              <a:t>untuk mendapatkan tidur yang cukup</a:t>
            </a:r>
            <a:r>
              <a:rPr lang="id-ID" dirty="0" smtClean="0"/>
              <a:t>.</a:t>
            </a:r>
            <a:endParaRPr lang="en-US" dirty="0" smtClean="0"/>
          </a:p>
          <a:p>
            <a:pPr algn="just"/>
            <a:r>
              <a:rPr lang="id-ID" dirty="0"/>
              <a:t>Insomnia harus mendahului setiap kondisi kejiwaan, dan etiologi lainnya harus disingkirkan atau diobati, </a:t>
            </a:r>
            <a:r>
              <a:rPr lang="id-ID" dirty="0" smtClean="0"/>
              <a:t>termasuk</a:t>
            </a:r>
            <a:r>
              <a:rPr lang="en-US" dirty="0" smtClean="0"/>
              <a:t> </a:t>
            </a:r>
            <a:r>
              <a:rPr lang="en-US" i="1" dirty="0" smtClean="0"/>
              <a:t>psychophysiological </a:t>
            </a:r>
            <a:r>
              <a:rPr lang="en-US" i="1" dirty="0"/>
              <a:t>insomnia, environmental sleep </a:t>
            </a:r>
            <a:r>
              <a:rPr lang="en-US" i="1" dirty="0" smtClean="0"/>
              <a:t>disturbances </a:t>
            </a:r>
            <a:r>
              <a:rPr lang="id-ID" dirty="0" smtClean="0"/>
              <a:t>dan praktek</a:t>
            </a:r>
            <a:r>
              <a:rPr lang="en-US" dirty="0" smtClean="0"/>
              <a:t> </a:t>
            </a:r>
            <a:r>
              <a:rPr lang="en-US" i="1" dirty="0"/>
              <a:t>sleep </a:t>
            </a:r>
            <a:r>
              <a:rPr lang="en-US" i="1" dirty="0" smtClean="0"/>
              <a:t>hygiene </a:t>
            </a:r>
            <a:r>
              <a:rPr lang="en-US" i="1" dirty="0" err="1" smtClean="0"/>
              <a:t>yg</a:t>
            </a:r>
            <a:r>
              <a:rPr lang="en-US" i="1" dirty="0" smtClean="0"/>
              <a:t> </a:t>
            </a:r>
            <a:r>
              <a:rPr lang="en-US" i="1" dirty="0" err="1" smtClean="0"/>
              <a:t>buruk</a:t>
            </a:r>
            <a:r>
              <a:rPr lang="id-ID" dirty="0" smtClean="0"/>
              <a:t>. </a:t>
            </a:r>
            <a:endParaRPr lang="en-US" dirty="0"/>
          </a:p>
          <a:p>
            <a:pPr algn="just"/>
            <a:r>
              <a:rPr lang="en-US" dirty="0" smtClean="0"/>
              <a:t>I</a:t>
            </a:r>
            <a:r>
              <a:rPr lang="id-ID" dirty="0" smtClean="0"/>
              <a:t>nsomnia </a:t>
            </a:r>
            <a:r>
              <a:rPr lang="id-ID" dirty="0"/>
              <a:t>yang terus </a:t>
            </a:r>
            <a:r>
              <a:rPr lang="id-ID" dirty="0" smtClean="0"/>
              <a:t>berlanjut</a:t>
            </a:r>
            <a:r>
              <a:rPr lang="en-US" dirty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id-ID" dirty="0" smtClean="0"/>
              <a:t> </a:t>
            </a:r>
            <a:r>
              <a:rPr lang="id-ID" dirty="0"/>
              <a:t>cacat dalam mekanisme neurologis yang </a:t>
            </a:r>
            <a:r>
              <a:rPr lang="id-ID" dirty="0" smtClean="0"/>
              <a:t>mengatur </a:t>
            </a:r>
            <a:r>
              <a:rPr lang="id-ID" dirty="0"/>
              <a:t>sistem tidur-bangun</a:t>
            </a:r>
            <a:r>
              <a:rPr lang="id-ID" dirty="0" smtClean="0"/>
              <a:t>.</a:t>
            </a:r>
            <a:endParaRPr lang="en-US" dirty="0" smtClean="0"/>
          </a:p>
          <a:p>
            <a:pPr algn="just"/>
            <a:r>
              <a:rPr lang="en-US" dirty="0" err="1" smtClean="0"/>
              <a:t>Terapi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sulit</a:t>
            </a:r>
            <a:r>
              <a:rPr lang="en-US" dirty="0" smtClean="0"/>
              <a:t> </a:t>
            </a:r>
            <a:r>
              <a:rPr lang="en-US" dirty="0"/>
              <a:t>: </a:t>
            </a:r>
            <a:endParaRPr lang="en-US" dirty="0" smtClean="0"/>
          </a:p>
          <a:p>
            <a:pPr algn="just">
              <a:buFont typeface="Wingdings" pitchFamily="2" charset="2"/>
              <a:buChar char="ü"/>
            </a:pPr>
            <a:r>
              <a:rPr lang="en-US" dirty="0" smtClean="0"/>
              <a:t>Sleep </a:t>
            </a:r>
            <a:r>
              <a:rPr lang="en-US" dirty="0"/>
              <a:t>restriction </a:t>
            </a:r>
            <a:r>
              <a:rPr lang="en-US" dirty="0" smtClean="0"/>
              <a:t>therapy</a:t>
            </a:r>
          </a:p>
          <a:p>
            <a:pPr algn="just">
              <a:buFont typeface="Wingdings" pitchFamily="2" charset="2"/>
              <a:buChar char="ü"/>
            </a:pPr>
            <a:r>
              <a:rPr lang="en-US" dirty="0" err="1" smtClean="0"/>
              <a:t>Memperbaiki</a:t>
            </a:r>
            <a:r>
              <a:rPr lang="en-US" dirty="0" smtClean="0"/>
              <a:t> sleep hygiene</a:t>
            </a:r>
          </a:p>
          <a:p>
            <a:pPr algn="just">
              <a:buFont typeface="Wingdings" pitchFamily="2" charset="2"/>
              <a:buChar char="ü"/>
            </a:pPr>
            <a:r>
              <a:rPr lang="en-US" dirty="0"/>
              <a:t>R</a:t>
            </a:r>
            <a:r>
              <a:rPr lang="en-US" dirty="0" smtClean="0"/>
              <a:t>elaxation therapy</a:t>
            </a:r>
          </a:p>
          <a:p>
            <a:pPr algn="just">
              <a:buFont typeface="Wingdings" pitchFamily="2" charset="2"/>
              <a:buChar char="ü"/>
            </a:pPr>
            <a:r>
              <a:rPr lang="en-US" dirty="0" smtClean="0"/>
              <a:t>Obat2 hypnotic </a:t>
            </a:r>
          </a:p>
        </p:txBody>
      </p:sp>
    </p:spTree>
    <p:extLst>
      <p:ext uri="{BB962C8B-B14F-4D97-AF65-F5344CB8AC3E}">
        <p14:creationId xmlns:p14="http://schemas.microsoft.com/office/powerpoint/2010/main" val="2049771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i="1" dirty="0" smtClean="0"/>
              <a:t/>
            </a:r>
            <a:br>
              <a:rPr lang="it-IT" i="1" dirty="0" smtClean="0"/>
            </a:br>
            <a:r>
              <a:rPr lang="it-IT" i="1" dirty="0"/>
              <a:t/>
            </a:r>
            <a:br>
              <a:rPr lang="it-IT" i="1" dirty="0"/>
            </a:br>
            <a:r>
              <a:rPr lang="it-IT" i="1" dirty="0" smtClean="0"/>
              <a:t>Insomnia </a:t>
            </a:r>
            <a:r>
              <a:rPr lang="it-IT" i="1" dirty="0"/>
              <a:t>Due to Mental </a:t>
            </a:r>
            <a:r>
              <a:rPr lang="it-IT" i="1" dirty="0" smtClean="0"/>
              <a:t>Disorder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/>
            <a:endParaRPr lang="en-US" dirty="0" smtClean="0"/>
          </a:p>
          <a:p>
            <a:pPr marL="342900" indent="-342900"/>
            <a:r>
              <a:rPr lang="en-US" dirty="0" smtClean="0"/>
              <a:t>I</a:t>
            </a:r>
            <a:r>
              <a:rPr lang="id-ID" dirty="0" smtClean="0"/>
              <a:t>nsomnia </a:t>
            </a:r>
            <a:r>
              <a:rPr lang="id-ID" dirty="0"/>
              <a:t>harus dianggap sebagai variabel independen ketika </a:t>
            </a:r>
            <a:r>
              <a:rPr lang="en-US" dirty="0" err="1" smtClean="0"/>
              <a:t>ber</a:t>
            </a:r>
            <a:r>
              <a:rPr lang="en-US" dirty="0" smtClean="0"/>
              <a:t>-</a:t>
            </a:r>
            <a:r>
              <a:rPr lang="id-ID" dirty="0" smtClean="0"/>
              <a:t>komorbid </a:t>
            </a:r>
            <a:r>
              <a:rPr lang="id-ID" dirty="0"/>
              <a:t>dengan gangguan kejiwaan. </a:t>
            </a:r>
            <a:endParaRPr lang="en-US" dirty="0" smtClean="0"/>
          </a:p>
          <a:p>
            <a:pPr marL="342900" indent="-342900"/>
            <a:r>
              <a:rPr lang="en-US" dirty="0"/>
              <a:t>K</a:t>
            </a:r>
            <a:r>
              <a:rPr lang="id-ID" dirty="0" smtClean="0"/>
              <a:t>omorbiditas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ggn</a:t>
            </a:r>
            <a:r>
              <a:rPr lang="en-US" dirty="0" smtClean="0"/>
              <a:t> </a:t>
            </a:r>
            <a:r>
              <a:rPr lang="en-US" dirty="0" err="1" smtClean="0"/>
              <a:t>jiwa</a:t>
            </a:r>
            <a:r>
              <a:rPr lang="en-US" dirty="0" smtClean="0"/>
              <a:t> </a:t>
            </a:r>
            <a:r>
              <a:rPr lang="en-US" dirty="0" err="1" smtClean="0"/>
              <a:t>mrp</a:t>
            </a:r>
            <a:r>
              <a:rPr lang="id-ID" dirty="0" smtClean="0"/>
              <a:t> </a:t>
            </a:r>
            <a:r>
              <a:rPr lang="id-ID" dirty="0"/>
              <a:t>bentuk paling </a:t>
            </a:r>
            <a:r>
              <a:rPr lang="id-ID" dirty="0" smtClean="0"/>
              <a:t>umum. </a:t>
            </a:r>
            <a:endParaRPr lang="en-US" dirty="0" smtClean="0"/>
          </a:p>
          <a:p>
            <a:pPr marL="342900" indent="-342900"/>
            <a:r>
              <a:rPr lang="en-US" dirty="0" smtClean="0"/>
              <a:t>35% </a:t>
            </a:r>
            <a:r>
              <a:rPr lang="id-ID" dirty="0" smtClean="0"/>
              <a:t> pasien </a:t>
            </a:r>
            <a:r>
              <a:rPr lang="id-ID" dirty="0"/>
              <a:t>dengan insomnia </a:t>
            </a:r>
            <a:r>
              <a:rPr lang="en-US" dirty="0" smtClean="0"/>
              <a:t>-- </a:t>
            </a:r>
            <a:r>
              <a:rPr lang="id-ID" dirty="0" smtClean="0"/>
              <a:t>memiliki </a:t>
            </a:r>
            <a:r>
              <a:rPr lang="id-ID" dirty="0"/>
              <a:t>gangguan </a:t>
            </a:r>
            <a:r>
              <a:rPr lang="id-ID" dirty="0" smtClean="0"/>
              <a:t>mental</a:t>
            </a:r>
            <a:endParaRPr lang="en-US" dirty="0" smtClean="0"/>
          </a:p>
          <a:p>
            <a:pPr marL="342900" indent="-342900"/>
            <a:r>
              <a:rPr lang="en-US" dirty="0" smtClean="0"/>
              <a:t>50 %</a:t>
            </a:r>
            <a:r>
              <a:rPr lang="id-ID" dirty="0" smtClean="0"/>
              <a:t> dari </a:t>
            </a:r>
            <a:r>
              <a:rPr lang="id-ID" dirty="0"/>
              <a:t>pasien </a:t>
            </a:r>
            <a:r>
              <a:rPr lang="id-ID" dirty="0" smtClean="0"/>
              <a:t>ini</a:t>
            </a:r>
            <a:r>
              <a:rPr lang="en-US" dirty="0"/>
              <a:t> </a:t>
            </a:r>
            <a:r>
              <a:rPr lang="en-US" dirty="0" smtClean="0"/>
              <a:t>:</a:t>
            </a:r>
            <a:r>
              <a:rPr lang="en-US" dirty="0" err="1" smtClean="0"/>
              <a:t>ggn</a:t>
            </a:r>
            <a:r>
              <a:rPr lang="en-US" dirty="0" smtClean="0"/>
              <a:t>  </a:t>
            </a:r>
            <a:r>
              <a:rPr lang="en-US" dirty="0"/>
              <a:t>mood </a:t>
            </a:r>
            <a:r>
              <a:rPr lang="en-US" dirty="0" smtClean="0"/>
              <a:t>disorder</a:t>
            </a:r>
          </a:p>
          <a:p>
            <a:pPr marL="342900" indent="-342900"/>
            <a:r>
              <a:rPr lang="en-US" dirty="0" err="1" smtClean="0"/>
              <a:t>Ggn</a:t>
            </a:r>
            <a:r>
              <a:rPr lang="en-US" dirty="0" smtClean="0"/>
              <a:t> </a:t>
            </a:r>
            <a:r>
              <a:rPr lang="en-US" dirty="0" err="1" smtClean="0"/>
              <a:t>jiwa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sering</a:t>
            </a:r>
            <a:r>
              <a:rPr lang="en-US" dirty="0" smtClean="0"/>
              <a:t> </a:t>
            </a:r>
            <a:r>
              <a:rPr lang="en-US" dirty="0" err="1" smtClean="0"/>
              <a:t>berkomorbid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insomnia : </a:t>
            </a:r>
          </a:p>
          <a:p>
            <a:pPr marL="515938" lvl="1" indent="-342900">
              <a:buFont typeface="Wingdings" pitchFamily="2" charset="2"/>
              <a:buChar char="ü"/>
            </a:pPr>
            <a:r>
              <a:rPr lang="en-US" dirty="0" smtClean="0"/>
              <a:t>Major </a:t>
            </a:r>
            <a:r>
              <a:rPr lang="en-US" dirty="0"/>
              <a:t>Depressive Disorder (MDD)</a:t>
            </a:r>
          </a:p>
          <a:p>
            <a:pPr marL="515938" lvl="1" indent="-342900">
              <a:buFont typeface="Wingdings" pitchFamily="2" charset="2"/>
              <a:buChar char="ü"/>
            </a:pPr>
            <a:r>
              <a:rPr lang="en-US" dirty="0" smtClean="0"/>
              <a:t>Bipolar</a:t>
            </a:r>
          </a:p>
          <a:p>
            <a:pPr marL="515938" lvl="1" indent="-342900">
              <a:buFont typeface="Wingdings" pitchFamily="2" charset="2"/>
              <a:buChar char="ü"/>
            </a:pPr>
            <a:r>
              <a:rPr lang="en-US" dirty="0" err="1" smtClean="0"/>
              <a:t>Skizofrenia</a:t>
            </a:r>
            <a:endParaRPr lang="en-US" dirty="0" smtClean="0"/>
          </a:p>
          <a:p>
            <a:pPr marL="515938" lvl="1" indent="-342900">
              <a:buFont typeface="Wingdings" pitchFamily="2" charset="2"/>
              <a:buChar char="ü"/>
            </a:pPr>
            <a:r>
              <a:rPr lang="en-US" dirty="0" err="1" smtClean="0"/>
              <a:t>Penyalahgunaan</a:t>
            </a:r>
            <a:r>
              <a:rPr lang="en-US" dirty="0" smtClean="0"/>
              <a:t> </a:t>
            </a:r>
            <a:r>
              <a:rPr lang="en-US" dirty="0" err="1" smtClean="0"/>
              <a:t>zat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130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762000"/>
          </a:xfrm>
        </p:spPr>
        <p:txBody>
          <a:bodyPr>
            <a:normAutofit/>
          </a:bodyPr>
          <a:lstStyle/>
          <a:p>
            <a:r>
              <a:rPr lang="it-IT" i="1" dirty="0"/>
              <a:t>Insomnia Due to Mental </a:t>
            </a:r>
            <a:r>
              <a:rPr lang="it-IT" i="1" dirty="0" smtClean="0"/>
              <a:t>Disorder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74320" y="990600"/>
            <a:ext cx="8595360" cy="5867400"/>
          </a:xfrm>
        </p:spPr>
        <p:txBody>
          <a:bodyPr>
            <a:normAutofit fontScale="85000" lnSpcReduction="20000"/>
          </a:bodyPr>
          <a:lstStyle/>
          <a:p>
            <a:pPr marL="171450" lvl="1"/>
            <a:endParaRPr lang="en-US" dirty="0" smtClean="0"/>
          </a:p>
          <a:p>
            <a:pPr marL="171450" lvl="1"/>
            <a:r>
              <a:rPr lang="en-US" sz="2600" dirty="0" smtClean="0"/>
              <a:t>Major </a:t>
            </a:r>
            <a:r>
              <a:rPr lang="en-US" sz="2600" dirty="0"/>
              <a:t>Depressive Disorder (MDD)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2600" dirty="0" smtClean="0"/>
              <a:t>90 % orang </a:t>
            </a:r>
            <a:r>
              <a:rPr lang="en-US" sz="2600" dirty="0" err="1" smtClean="0"/>
              <a:t>dengan</a:t>
            </a:r>
            <a:r>
              <a:rPr lang="en-US" sz="2600" dirty="0" smtClean="0"/>
              <a:t> MDD </a:t>
            </a:r>
            <a:r>
              <a:rPr lang="en-US" sz="2600" dirty="0" err="1" smtClean="0"/>
              <a:t>mengalami</a:t>
            </a:r>
            <a:r>
              <a:rPr lang="en-US" sz="2600" dirty="0" smtClean="0"/>
              <a:t> insomnia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id-ID" sz="2600" dirty="0"/>
              <a:t>Insomnia </a:t>
            </a:r>
            <a:r>
              <a:rPr lang="en-US" sz="2600" dirty="0" err="1" smtClean="0"/>
              <a:t>mrp</a:t>
            </a:r>
            <a:r>
              <a:rPr lang="en-US" sz="2600" dirty="0"/>
              <a:t> </a:t>
            </a:r>
            <a:r>
              <a:rPr lang="en-US" sz="2600" i="1" dirty="0"/>
              <a:t>independent risk </a:t>
            </a:r>
            <a:r>
              <a:rPr lang="en-US" sz="2600" i="1" dirty="0" smtClean="0"/>
              <a:t>factor</a:t>
            </a:r>
            <a:r>
              <a:rPr lang="id-ID" sz="2600" i="1" dirty="0" smtClean="0"/>
              <a:t> </a:t>
            </a:r>
            <a:r>
              <a:rPr lang="id-ID" sz="2600" dirty="0"/>
              <a:t>untuk bunuh </a:t>
            </a:r>
            <a:r>
              <a:rPr lang="id-ID" sz="2600" dirty="0" smtClean="0"/>
              <a:t>diri</a:t>
            </a:r>
            <a:endParaRPr lang="en-US" sz="2600" dirty="0" smtClean="0"/>
          </a:p>
          <a:p>
            <a:pPr marL="0" indent="0">
              <a:buNone/>
            </a:pPr>
            <a:endParaRPr lang="en-US" sz="2600" dirty="0" smtClean="0"/>
          </a:p>
          <a:p>
            <a:r>
              <a:rPr lang="en-US" sz="2600" dirty="0"/>
              <a:t>Bipolar : </a:t>
            </a:r>
          </a:p>
          <a:p>
            <a:pPr>
              <a:buFont typeface="Wingdings" pitchFamily="2" charset="2"/>
              <a:buChar char="ü"/>
            </a:pPr>
            <a:r>
              <a:rPr lang="en-US" sz="2600" dirty="0"/>
              <a:t>Mania &amp; </a:t>
            </a:r>
            <a:r>
              <a:rPr lang="en-US" sz="2600" dirty="0" err="1"/>
              <a:t>Hipomania</a:t>
            </a:r>
            <a:r>
              <a:rPr lang="en-US" sz="2600" dirty="0"/>
              <a:t> : </a:t>
            </a:r>
            <a:r>
              <a:rPr lang="en-US" sz="2600" dirty="0" err="1"/>
              <a:t>jarang</a:t>
            </a:r>
            <a:r>
              <a:rPr lang="en-US" sz="2600" dirty="0"/>
              <a:t> </a:t>
            </a:r>
            <a:r>
              <a:rPr lang="en-US" sz="2600" dirty="0" err="1"/>
              <a:t>mengeluh</a:t>
            </a:r>
            <a:r>
              <a:rPr lang="en-US" sz="2600" dirty="0"/>
              <a:t> </a:t>
            </a:r>
            <a:r>
              <a:rPr lang="en-US" sz="2600" dirty="0" err="1"/>
              <a:t>sulit</a:t>
            </a:r>
            <a:r>
              <a:rPr lang="en-US" sz="2600" dirty="0"/>
              <a:t> </a:t>
            </a:r>
            <a:r>
              <a:rPr lang="en-US" sz="2600" dirty="0" err="1"/>
              <a:t>tidur</a:t>
            </a:r>
            <a:r>
              <a:rPr lang="en-US" sz="2600" dirty="0"/>
              <a:t> (</a:t>
            </a:r>
            <a:r>
              <a:rPr lang="en-US" sz="2600" dirty="0" err="1"/>
              <a:t>meskipun</a:t>
            </a:r>
            <a:r>
              <a:rPr lang="en-US" sz="2600" dirty="0"/>
              <a:t> </a:t>
            </a:r>
            <a:r>
              <a:rPr lang="en-US" sz="2600" dirty="0" err="1"/>
              <a:t>tidur</a:t>
            </a:r>
            <a:r>
              <a:rPr lang="en-US" sz="2600" dirty="0"/>
              <a:t> </a:t>
            </a:r>
            <a:r>
              <a:rPr lang="en-US" sz="2600" dirty="0" err="1"/>
              <a:t>hanya</a:t>
            </a:r>
            <a:r>
              <a:rPr lang="en-US" sz="2600" dirty="0"/>
              <a:t> 2-4 jam / </a:t>
            </a:r>
            <a:r>
              <a:rPr lang="en-US" sz="2600" dirty="0" err="1"/>
              <a:t>hari</a:t>
            </a:r>
            <a:r>
              <a:rPr lang="en-US" sz="2600" dirty="0"/>
              <a:t>)</a:t>
            </a:r>
          </a:p>
          <a:p>
            <a:pPr>
              <a:buFont typeface="Wingdings" pitchFamily="2" charset="2"/>
              <a:buChar char="ü"/>
            </a:pPr>
            <a:r>
              <a:rPr lang="en-US" sz="2600" dirty="0" err="1"/>
              <a:t>Masa</a:t>
            </a:r>
            <a:r>
              <a:rPr lang="en-US" sz="2600" dirty="0"/>
              <a:t> </a:t>
            </a:r>
            <a:r>
              <a:rPr lang="en-US" sz="2600" dirty="0" err="1" smtClean="0"/>
              <a:t>laten</a:t>
            </a:r>
            <a:r>
              <a:rPr lang="en-US" sz="2600" dirty="0" smtClean="0"/>
              <a:t>(</a:t>
            </a:r>
            <a:r>
              <a:rPr lang="en-US" sz="2600" dirty="0" err="1" smtClean="0"/>
              <a:t>untuk</a:t>
            </a:r>
            <a:r>
              <a:rPr lang="en-US" sz="2600" dirty="0" smtClean="0"/>
              <a:t> </a:t>
            </a:r>
            <a:r>
              <a:rPr lang="en-US" sz="2600" dirty="0" err="1" smtClean="0"/>
              <a:t>tidur</a:t>
            </a:r>
            <a:r>
              <a:rPr lang="en-US" sz="2600" dirty="0" smtClean="0"/>
              <a:t>) </a:t>
            </a:r>
            <a:r>
              <a:rPr lang="en-US" sz="2600" dirty="0"/>
              <a:t>yang </a:t>
            </a:r>
            <a:r>
              <a:rPr lang="en-US" sz="2600" dirty="0" err="1"/>
              <a:t>sangat</a:t>
            </a:r>
            <a:r>
              <a:rPr lang="en-US" sz="2600" dirty="0"/>
              <a:t> </a:t>
            </a:r>
            <a:r>
              <a:rPr lang="en-US" sz="2600" dirty="0" err="1" smtClean="0"/>
              <a:t>panjang</a:t>
            </a:r>
            <a:endParaRPr lang="en-US" sz="2600" dirty="0"/>
          </a:p>
          <a:p>
            <a:pPr>
              <a:buFont typeface="Wingdings" pitchFamily="2" charset="2"/>
              <a:buChar char="ü"/>
            </a:pPr>
            <a:r>
              <a:rPr lang="en-US" sz="2600" dirty="0" err="1"/>
              <a:t>Depresi</a:t>
            </a:r>
            <a:r>
              <a:rPr lang="en-US" sz="2600" dirty="0"/>
              <a:t> : </a:t>
            </a:r>
            <a:r>
              <a:rPr lang="en-US" sz="2600" dirty="0" err="1"/>
              <a:t>lebih</a:t>
            </a:r>
            <a:r>
              <a:rPr lang="en-US" sz="2600" dirty="0"/>
              <a:t> </a:t>
            </a:r>
            <a:r>
              <a:rPr lang="en-US" sz="2600" dirty="0" err="1"/>
              <a:t>banyak</a:t>
            </a:r>
            <a:r>
              <a:rPr lang="en-US" sz="2600" dirty="0"/>
              <a:t> </a:t>
            </a:r>
            <a:r>
              <a:rPr lang="en-US" sz="2600" dirty="0" err="1"/>
              <a:t>tidur</a:t>
            </a:r>
            <a:endParaRPr lang="en-US" sz="2600" dirty="0"/>
          </a:p>
          <a:p>
            <a:pPr>
              <a:buFont typeface="Wingdings" pitchFamily="2" charset="2"/>
              <a:buChar char="ü"/>
            </a:pPr>
            <a:r>
              <a:rPr lang="en-US" sz="2600" dirty="0" err="1"/>
              <a:t>Tetap</a:t>
            </a:r>
            <a:r>
              <a:rPr lang="en-US" sz="2600" dirty="0"/>
              <a:t> </a:t>
            </a:r>
            <a:r>
              <a:rPr lang="en-US" sz="2600" dirty="0" err="1"/>
              <a:t>terjaga</a:t>
            </a:r>
            <a:r>
              <a:rPr lang="en-US" sz="2600" dirty="0"/>
              <a:t> </a:t>
            </a:r>
            <a:r>
              <a:rPr lang="en-US" sz="2600" dirty="0" err="1"/>
              <a:t>hingga</a:t>
            </a:r>
            <a:r>
              <a:rPr lang="en-US" sz="2600" dirty="0"/>
              <a:t> </a:t>
            </a:r>
            <a:r>
              <a:rPr lang="en-US" sz="2600" dirty="0" err="1"/>
              <a:t>larut</a:t>
            </a:r>
            <a:r>
              <a:rPr lang="en-US" sz="2600" dirty="0"/>
              <a:t> </a:t>
            </a:r>
            <a:r>
              <a:rPr lang="en-US" sz="2600" dirty="0" err="1"/>
              <a:t>malam</a:t>
            </a:r>
            <a:r>
              <a:rPr lang="en-US" sz="2600" dirty="0"/>
              <a:t> </a:t>
            </a:r>
            <a:r>
              <a:rPr lang="en-US" sz="2600" dirty="0">
                <a:sym typeface="Wingdings" pitchFamily="2" charset="2"/>
              </a:rPr>
              <a:t></a:t>
            </a:r>
            <a:r>
              <a:rPr lang="en-US" sz="2600" dirty="0" err="1">
                <a:sym typeface="Wingdings" pitchFamily="2" charset="2"/>
              </a:rPr>
              <a:t>memicu</a:t>
            </a:r>
            <a:r>
              <a:rPr lang="en-US" sz="2600" dirty="0">
                <a:sym typeface="Wingdings" pitchFamily="2" charset="2"/>
              </a:rPr>
              <a:t> episode </a:t>
            </a:r>
            <a:r>
              <a:rPr lang="en-US" sz="2600" dirty="0" err="1">
                <a:sym typeface="Wingdings" pitchFamily="2" charset="2"/>
              </a:rPr>
              <a:t>manik</a:t>
            </a:r>
            <a:endParaRPr lang="en-US" sz="2600" dirty="0">
              <a:sym typeface="Wingdings" pitchFamily="2" charset="2"/>
            </a:endParaRPr>
          </a:p>
          <a:p>
            <a:pPr marL="0" indent="0">
              <a:buNone/>
            </a:pPr>
            <a:endParaRPr lang="en-US" sz="2600" dirty="0">
              <a:sym typeface="Wingdings" pitchFamily="2" charset="2"/>
            </a:endParaRPr>
          </a:p>
          <a:p>
            <a:pPr marL="0" indent="0">
              <a:buNone/>
            </a:pPr>
            <a:r>
              <a:rPr lang="en-US" sz="2600" dirty="0" err="1">
                <a:sym typeface="Wingdings" pitchFamily="2" charset="2"/>
              </a:rPr>
              <a:t>Skizofrenia</a:t>
            </a:r>
            <a:r>
              <a:rPr lang="en-US" sz="2600" dirty="0">
                <a:sym typeface="Wingdings" pitchFamily="2" charset="2"/>
              </a:rPr>
              <a:t> :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2600" dirty="0"/>
              <a:t>P</a:t>
            </a:r>
            <a:r>
              <a:rPr lang="id-ID" sz="2600" dirty="0"/>
              <a:t>asien dengan skizofrenia sering menyangkal </a:t>
            </a:r>
            <a:r>
              <a:rPr lang="en-US" sz="2600" dirty="0" err="1"/>
              <a:t>dapat</a:t>
            </a:r>
            <a:r>
              <a:rPr lang="id-ID" sz="2600" dirty="0"/>
              <a:t> tidur, meskipun</a:t>
            </a:r>
            <a:r>
              <a:rPr lang="en-US" sz="2600" dirty="0"/>
              <a:t> </a:t>
            </a:r>
            <a:r>
              <a:rPr lang="en-US" sz="2600" dirty="0" err="1"/>
              <a:t>gambaran</a:t>
            </a:r>
            <a:r>
              <a:rPr lang="id-ID" sz="2600" dirty="0"/>
              <a:t> EEG, elektro-oculogram (EOG), elektromiogram (EMG) tidur tampak normal. </a:t>
            </a:r>
            <a:endParaRPr lang="en-US" sz="2600" dirty="0"/>
          </a:p>
          <a:p>
            <a:pPr marL="0" indent="0">
              <a:buNone/>
            </a:pPr>
            <a:r>
              <a:rPr lang="id-ID" sz="2600" dirty="0" smtClean="0"/>
              <a:t>  </a:t>
            </a: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38215288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Inadequate Sleep Hygiene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/>
            <a:r>
              <a:rPr lang="en-US" dirty="0" smtClean="0"/>
              <a:t>P</a:t>
            </a:r>
            <a:r>
              <a:rPr lang="id-ID" dirty="0" smtClean="0"/>
              <a:t>erilaku </a:t>
            </a:r>
            <a:r>
              <a:rPr lang="id-ID" dirty="0"/>
              <a:t>yang tidak kondusif untuk tidur yang baik. </a:t>
            </a:r>
            <a:endParaRPr lang="en-US" dirty="0" smtClean="0"/>
          </a:p>
          <a:p>
            <a:pPr marL="342900" indent="-342900"/>
            <a:r>
              <a:rPr lang="en-US" dirty="0"/>
              <a:t>K</a:t>
            </a:r>
            <a:r>
              <a:rPr lang="id-ID" dirty="0" smtClean="0"/>
              <a:t>onsumsi </a:t>
            </a:r>
            <a:r>
              <a:rPr lang="id-ID" dirty="0"/>
              <a:t>kafein atau nikotin di malam </a:t>
            </a:r>
            <a:r>
              <a:rPr lang="id-ID" dirty="0" smtClean="0"/>
              <a:t>hari</a:t>
            </a:r>
            <a:endParaRPr lang="en-US" dirty="0" smtClean="0"/>
          </a:p>
          <a:p>
            <a:pPr marL="342900" indent="-342900"/>
            <a:r>
              <a:rPr lang="en-US" dirty="0"/>
              <a:t>S</a:t>
            </a:r>
            <a:r>
              <a:rPr lang="id-ID" dirty="0" smtClean="0"/>
              <a:t>timulasi </a:t>
            </a:r>
            <a:r>
              <a:rPr lang="id-ID" dirty="0"/>
              <a:t>emosional atau fisik yang berlebihan dalam beberapa jam sebelum tidur. </a:t>
            </a:r>
            <a:endParaRPr lang="en-US" dirty="0" smtClean="0"/>
          </a:p>
          <a:p>
            <a:pPr marL="342900" indent="-342900"/>
            <a:r>
              <a:rPr lang="id-ID" dirty="0" smtClean="0"/>
              <a:t>Perilaku lai</a:t>
            </a:r>
            <a:r>
              <a:rPr lang="en-US" dirty="0" smtClean="0"/>
              <a:t>n: </a:t>
            </a:r>
            <a:r>
              <a:rPr lang="id-ID" dirty="0" smtClean="0"/>
              <a:t> </a:t>
            </a:r>
            <a:r>
              <a:rPr lang="id-ID" dirty="0"/>
              <a:t>tidur </a:t>
            </a:r>
            <a:r>
              <a:rPr lang="id-ID" dirty="0" smtClean="0"/>
              <a:t>siang</a:t>
            </a:r>
            <a:r>
              <a:rPr lang="en-US" dirty="0" smtClean="0"/>
              <a:t>, </a:t>
            </a:r>
            <a:r>
              <a:rPr lang="id-ID" dirty="0" smtClean="0"/>
              <a:t>jadwal </a:t>
            </a:r>
            <a:r>
              <a:rPr lang="id-ID" dirty="0"/>
              <a:t>tidur-bangun </a:t>
            </a:r>
            <a:r>
              <a:rPr lang="en-US" dirty="0" smtClean="0"/>
              <a:t>yang </a:t>
            </a:r>
            <a:r>
              <a:rPr lang="en-US" dirty="0" err="1" smtClean="0"/>
              <a:t>sangat</a:t>
            </a:r>
            <a:r>
              <a:rPr lang="en-US" dirty="0" smtClean="0"/>
              <a:t> </a:t>
            </a:r>
            <a:r>
              <a:rPr lang="en-US" dirty="0" err="1" smtClean="0"/>
              <a:t>bervariasi</a:t>
            </a:r>
            <a:r>
              <a:rPr lang="en-US" dirty="0" smtClean="0"/>
              <a:t> </a:t>
            </a:r>
            <a:r>
              <a:rPr lang="id-ID" dirty="0" smtClean="0"/>
              <a:t>setiap </a:t>
            </a:r>
            <a:r>
              <a:rPr lang="id-ID" dirty="0"/>
              <a:t>hari.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128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Do's and Don'ts for Good Sleep Hygiene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Maintain regular hours of bedtime and </a:t>
            </a:r>
            <a:r>
              <a:rPr lang="en-US" dirty="0" smtClean="0"/>
              <a:t>arising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If you are hungry, have a light snack before </a:t>
            </a:r>
            <a:r>
              <a:rPr lang="en-US" dirty="0" smtClean="0"/>
              <a:t>bedtime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Maintain a regular exercise </a:t>
            </a:r>
            <a:r>
              <a:rPr lang="en-US" dirty="0" smtClean="0"/>
              <a:t>schedule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Give yourself an approximately an hour to wind down before going to </a:t>
            </a:r>
            <a:r>
              <a:rPr lang="en-US" dirty="0" smtClean="0"/>
              <a:t>bed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If you are preoccupied or worried about something at bedtime, write it down and deal with it in the </a:t>
            </a:r>
            <a:r>
              <a:rPr lang="en-US" dirty="0" smtClean="0"/>
              <a:t>morning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Keep the bedroom </a:t>
            </a:r>
            <a:r>
              <a:rPr lang="en-US" dirty="0" smtClean="0"/>
              <a:t>cool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Keep the bedroom </a:t>
            </a:r>
            <a:r>
              <a:rPr lang="en-US" dirty="0" smtClean="0"/>
              <a:t>dark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Keep the bedroom quiet</a:t>
            </a:r>
          </a:p>
        </p:txBody>
      </p:sp>
    </p:spTree>
    <p:extLst>
      <p:ext uri="{BB962C8B-B14F-4D97-AF65-F5344CB8AC3E}">
        <p14:creationId xmlns:p14="http://schemas.microsoft.com/office/powerpoint/2010/main" val="5191609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Do's and Don'ts for Good Sleep Hygiene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Courier New" pitchFamily="49" charset="0"/>
              <a:buChar char="o"/>
            </a:pPr>
            <a:r>
              <a:rPr lang="en-US" dirty="0"/>
              <a:t>Take </a:t>
            </a:r>
            <a:r>
              <a:rPr lang="en-US" dirty="0" smtClean="0"/>
              <a:t>naps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dirty="0"/>
              <a:t>Watch the clock so you know how bad your insomnia actually </a:t>
            </a:r>
            <a:r>
              <a:rPr lang="en-US" dirty="0" smtClean="0"/>
              <a:t>is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dirty="0"/>
              <a:t>Exercise right before going to bed in order wear yourself </a:t>
            </a:r>
            <a:r>
              <a:rPr lang="en-US" dirty="0" smtClean="0"/>
              <a:t>out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dirty="0"/>
              <a:t>Watch television in bed when you cannot </a:t>
            </a:r>
            <a:r>
              <a:rPr lang="en-US" dirty="0" smtClean="0"/>
              <a:t>sleep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dirty="0"/>
              <a:t>Eat a heavy meal before bedtime to help you </a:t>
            </a:r>
            <a:r>
              <a:rPr lang="en-US" dirty="0" smtClean="0"/>
              <a:t>sleep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dirty="0"/>
              <a:t>Drink coffee in the afternoon and </a:t>
            </a:r>
            <a:r>
              <a:rPr lang="en-US" dirty="0" smtClean="0"/>
              <a:t>evening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dirty="0"/>
              <a:t>Drink coffee in the afternoon and </a:t>
            </a:r>
            <a:r>
              <a:rPr lang="en-US" dirty="0" smtClean="0"/>
              <a:t>evening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dirty="0"/>
              <a:t>Use alcohol to help in going to </a:t>
            </a:r>
            <a:r>
              <a:rPr lang="en-US" dirty="0" smtClean="0"/>
              <a:t>sleep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dirty="0"/>
              <a:t>Read in bed when you cannot </a:t>
            </a:r>
            <a:r>
              <a:rPr lang="en-US" dirty="0" smtClean="0"/>
              <a:t>sleep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dirty="0"/>
              <a:t>Eat in </a:t>
            </a:r>
            <a:r>
              <a:rPr lang="en-US" dirty="0" smtClean="0"/>
              <a:t>bed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dirty="0"/>
              <a:t>Exercise in </a:t>
            </a:r>
            <a:r>
              <a:rPr lang="en-US" dirty="0" smtClean="0"/>
              <a:t>bed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en-US" dirty="0"/>
              <a:t>Talk on the phone in bed</a:t>
            </a:r>
          </a:p>
        </p:txBody>
      </p:sp>
    </p:spTree>
    <p:extLst>
      <p:ext uri="{BB962C8B-B14F-4D97-AF65-F5344CB8AC3E}">
        <p14:creationId xmlns:p14="http://schemas.microsoft.com/office/powerpoint/2010/main" val="35081235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Behavioral Insomnia of Childhood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K</a:t>
            </a:r>
            <a:r>
              <a:rPr lang="id-ID" dirty="0" smtClean="0"/>
              <a:t>etergantungan </a:t>
            </a:r>
            <a:r>
              <a:rPr lang="id-ID" dirty="0"/>
              <a:t>anak pada </a:t>
            </a:r>
            <a:r>
              <a:rPr lang="en-US" dirty="0" smtClean="0"/>
              <a:t>stimulus </a:t>
            </a:r>
            <a:r>
              <a:rPr lang="id-ID" dirty="0" smtClean="0"/>
              <a:t>tertentu</a:t>
            </a:r>
            <a:r>
              <a:rPr lang="id-ID" dirty="0"/>
              <a:t>, </a:t>
            </a:r>
            <a:r>
              <a:rPr lang="en-US" dirty="0" err="1" smtClean="0"/>
              <a:t>objek</a:t>
            </a:r>
            <a:r>
              <a:rPr lang="id-ID" dirty="0" smtClean="0"/>
              <a:t>, </a:t>
            </a:r>
            <a:r>
              <a:rPr lang="id-ID" dirty="0"/>
              <a:t>atau pengaturan untuk memulai tidur atau kembali tidur. </a:t>
            </a:r>
            <a:endParaRPr lang="en-US" dirty="0" smtClean="0"/>
          </a:p>
          <a:p>
            <a:r>
              <a:rPr lang="id-ID" dirty="0" smtClean="0"/>
              <a:t>Tanpa </a:t>
            </a:r>
            <a:r>
              <a:rPr lang="id-ID" dirty="0"/>
              <a:t>kehadiran boneka-beruang atau orang tua, onset tidur secara signifikan tertunda. </a:t>
            </a:r>
            <a:endParaRPr lang="en-US" dirty="0"/>
          </a:p>
          <a:p>
            <a:r>
              <a:rPr lang="en-US" dirty="0" smtClean="0"/>
              <a:t>T</a:t>
            </a:r>
            <a:r>
              <a:rPr lang="id-ID" dirty="0" smtClean="0"/>
              <a:t>anpa </a:t>
            </a:r>
            <a:r>
              <a:rPr lang="id-ID" dirty="0"/>
              <a:t>pengaturan batas yang memadai </a:t>
            </a:r>
            <a:r>
              <a:rPr lang="en-US" dirty="0" err="1" smtClean="0"/>
              <a:t>dari</a:t>
            </a:r>
            <a:r>
              <a:rPr lang="id-ID" dirty="0" smtClean="0"/>
              <a:t> </a:t>
            </a:r>
            <a:r>
              <a:rPr lang="id-ID" dirty="0"/>
              <a:t>pengasuh, </a:t>
            </a:r>
            <a:r>
              <a:rPr lang="id-ID" dirty="0" smtClean="0"/>
              <a:t>mengulur-ulur </a:t>
            </a:r>
            <a:r>
              <a:rPr lang="en-US" dirty="0" err="1" smtClean="0"/>
              <a:t>waktu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mulai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 </a:t>
            </a:r>
            <a:r>
              <a:rPr lang="id-ID" dirty="0" smtClean="0"/>
              <a:t>( haus-</a:t>
            </a:r>
            <a:r>
              <a:rPr lang="en-US" dirty="0" err="1" smtClean="0"/>
              <a:t>minta</a:t>
            </a:r>
            <a:r>
              <a:rPr lang="en-US" dirty="0" smtClean="0"/>
              <a:t> </a:t>
            </a:r>
            <a:r>
              <a:rPr lang="en-US" dirty="0" err="1" smtClean="0"/>
              <a:t>minum</a:t>
            </a:r>
            <a:r>
              <a:rPr lang="id-ID" dirty="0" smtClean="0"/>
              <a:t> </a:t>
            </a:r>
            <a:r>
              <a:rPr lang="en-US" dirty="0" smtClean="0"/>
              <a:t>, </a:t>
            </a:r>
            <a:r>
              <a:rPr lang="en-US" dirty="0" err="1" smtClean="0"/>
              <a:t>menolak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 :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ngantuk</a:t>
            </a:r>
            <a:r>
              <a:rPr lang="en-US" dirty="0" smtClean="0"/>
              <a:t>, </a:t>
            </a:r>
            <a:r>
              <a:rPr lang="en-US" dirty="0" err="1" smtClean="0"/>
              <a:t>tidak</a:t>
            </a:r>
            <a:r>
              <a:rPr lang="id-ID" dirty="0" smtClean="0"/>
              <a:t> </a:t>
            </a:r>
            <a:r>
              <a:rPr lang="id-ID" dirty="0"/>
              <a:t>ingin </a:t>
            </a:r>
            <a:r>
              <a:rPr lang="id-ID" dirty="0" smtClean="0"/>
              <a:t> tidur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Anak</a:t>
            </a:r>
            <a:r>
              <a:rPr lang="en-US" dirty="0" smtClean="0"/>
              <a:t> </a:t>
            </a:r>
            <a:r>
              <a:rPr lang="en-US" dirty="0" err="1" smtClean="0"/>
              <a:t>mengambil</a:t>
            </a:r>
            <a:r>
              <a:rPr lang="en-US" dirty="0" smtClean="0"/>
              <a:t> </a:t>
            </a:r>
            <a:r>
              <a:rPr lang="en-US" dirty="0" err="1" smtClean="0"/>
              <a:t>keuntungan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aturan</a:t>
            </a:r>
            <a:r>
              <a:rPr lang="en-US" dirty="0" smtClean="0"/>
              <a:t>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ditegakkan</a:t>
            </a:r>
            <a:endParaRPr lang="en-US" dirty="0" smtClean="0"/>
          </a:p>
          <a:p>
            <a:r>
              <a:rPr lang="en-US" dirty="0" err="1" smtClean="0"/>
              <a:t>Anak</a:t>
            </a:r>
            <a:r>
              <a:rPr lang="en-US" dirty="0" smtClean="0"/>
              <a:t> </a:t>
            </a:r>
            <a:r>
              <a:rPr lang="en-US" dirty="0" err="1" smtClean="0"/>
              <a:t>beranjak</a:t>
            </a:r>
            <a:r>
              <a:rPr lang="en-US" dirty="0" smtClean="0"/>
              <a:t> </a:t>
            </a:r>
            <a:r>
              <a:rPr lang="en-US" dirty="0" err="1" smtClean="0"/>
              <a:t>remaja</a:t>
            </a:r>
            <a:r>
              <a:rPr lang="en-US" dirty="0" smtClean="0"/>
              <a:t> (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mengatur</a:t>
            </a:r>
            <a:r>
              <a:rPr lang="en-US" dirty="0" smtClean="0"/>
              <a:t> </a:t>
            </a:r>
            <a:r>
              <a:rPr lang="en-US" dirty="0" err="1" smtClean="0"/>
              <a:t>jadwalnya</a:t>
            </a:r>
            <a:r>
              <a:rPr lang="en-US" dirty="0" smtClean="0"/>
              <a:t> </a:t>
            </a:r>
            <a:r>
              <a:rPr lang="en-US" dirty="0" err="1" smtClean="0"/>
              <a:t>sendiri</a:t>
            </a:r>
            <a:r>
              <a:rPr lang="en-US" dirty="0" smtClean="0"/>
              <a:t>)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sleep hygiene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adekuat</a:t>
            </a:r>
            <a:r>
              <a:rPr lang="en-US" dirty="0" smtClean="0"/>
              <a:t>, </a:t>
            </a:r>
            <a:r>
              <a:rPr lang="en-US" dirty="0" err="1" smtClean="0"/>
              <a:t>kurang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 </a:t>
            </a:r>
            <a:r>
              <a:rPr lang="en-US" i="1" dirty="0" smtClean="0"/>
              <a:t>(insufficient </a:t>
            </a:r>
            <a:r>
              <a:rPr lang="en-US" i="1" dirty="0"/>
              <a:t>sleep </a:t>
            </a:r>
            <a:r>
              <a:rPr lang="en-US" i="1" dirty="0" smtClean="0"/>
              <a:t>syndrome), </a:t>
            </a:r>
            <a:r>
              <a:rPr lang="en-US" dirty="0" err="1" smtClean="0"/>
              <a:t>pola</a:t>
            </a:r>
            <a:r>
              <a:rPr lang="en-US" dirty="0" smtClean="0"/>
              <a:t> </a:t>
            </a:r>
            <a:r>
              <a:rPr lang="en-US" dirty="0" err="1" smtClean="0"/>
              <a:t>tidur-bangun</a:t>
            </a:r>
            <a:r>
              <a:rPr lang="en-US" dirty="0" smtClean="0"/>
              <a:t>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teratur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2262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Insomnia Due to Drug or </a:t>
            </a:r>
            <a:r>
              <a:rPr lang="en-US" i="1" dirty="0" smtClean="0"/>
              <a:t>Substance </a:t>
            </a:r>
            <a:r>
              <a:rPr lang="en-US" i="1" dirty="0"/>
              <a:t>Use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id-ID" dirty="0"/>
              <a:t>Alkohol dan penggunaan </a:t>
            </a:r>
            <a:r>
              <a:rPr lang="id-ID" dirty="0" smtClean="0"/>
              <a:t>hipnoti</a:t>
            </a:r>
            <a:r>
              <a:rPr lang="en-US" dirty="0" smtClean="0"/>
              <a:t>k </a:t>
            </a:r>
            <a:r>
              <a:rPr lang="en-US" dirty="0" err="1" smtClean="0"/>
              <a:t>sedatif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awalnya</a:t>
            </a:r>
            <a:r>
              <a:rPr lang="en-US" dirty="0" smtClean="0"/>
              <a:t> </a:t>
            </a:r>
            <a:r>
              <a:rPr lang="en-US" dirty="0" err="1" smtClean="0"/>
              <a:t>digunakan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menginduksi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 (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kuantitas</a:t>
            </a:r>
            <a:r>
              <a:rPr lang="en-US" dirty="0" smtClean="0"/>
              <a:t>, </a:t>
            </a:r>
            <a:r>
              <a:rPr lang="en-US" dirty="0" err="1" smtClean="0"/>
              <a:t>namun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kualitas</a:t>
            </a:r>
            <a:r>
              <a:rPr lang="en-US" dirty="0" smtClean="0"/>
              <a:t>).</a:t>
            </a:r>
          </a:p>
          <a:p>
            <a:r>
              <a:rPr lang="en-US" dirty="0" err="1" smtClean="0"/>
              <a:t>Efek</a:t>
            </a:r>
            <a:r>
              <a:rPr lang="en-US" dirty="0" smtClean="0"/>
              <a:t> t</a:t>
            </a:r>
            <a:r>
              <a:rPr lang="id-ID" dirty="0" smtClean="0"/>
              <a:t>oleransi alkohol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id-ID" dirty="0" smtClean="0"/>
              <a:t> </a:t>
            </a:r>
            <a:r>
              <a:rPr lang="id-ID" dirty="0"/>
              <a:t>jumlah yang lebih besar </a:t>
            </a:r>
            <a:r>
              <a:rPr lang="id-ID" dirty="0" smtClean="0"/>
              <a:t>untuk </a:t>
            </a:r>
            <a:r>
              <a:rPr lang="id-ID" dirty="0"/>
              <a:t>mempertahankan efek. </a:t>
            </a:r>
            <a:endParaRPr lang="en-US" dirty="0" smtClean="0"/>
          </a:p>
          <a:p>
            <a:r>
              <a:rPr lang="en-US" dirty="0" smtClean="0"/>
              <a:t>Withdrawal</a:t>
            </a:r>
            <a:r>
              <a:rPr lang="id-ID" dirty="0" smtClean="0"/>
              <a:t> </a:t>
            </a:r>
            <a:r>
              <a:rPr lang="id-ID" dirty="0"/>
              <a:t>atau </a:t>
            </a:r>
            <a:r>
              <a:rPr lang="en-US" dirty="0" err="1" smtClean="0"/>
              <a:t>trj</a:t>
            </a:r>
            <a:r>
              <a:rPr lang="id-ID" dirty="0" smtClean="0"/>
              <a:t> </a:t>
            </a:r>
            <a:r>
              <a:rPr lang="id-ID" dirty="0"/>
              <a:t>toleransi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id-ID" dirty="0" smtClean="0"/>
              <a:t>gangguan </a:t>
            </a:r>
            <a:r>
              <a:rPr lang="id-ID" dirty="0"/>
              <a:t>tidur </a:t>
            </a:r>
            <a:r>
              <a:rPr lang="id-ID" dirty="0" smtClean="0"/>
              <a:t>lebi</a:t>
            </a:r>
            <a:r>
              <a:rPr lang="en-US" dirty="0" smtClean="0"/>
              <a:t>h </a:t>
            </a:r>
            <a:r>
              <a:rPr lang="en-US" dirty="0" err="1" smtClean="0"/>
              <a:t>berat</a:t>
            </a:r>
            <a:r>
              <a:rPr lang="id-ID" dirty="0" smtClean="0"/>
              <a:t>. </a:t>
            </a:r>
            <a:endParaRPr lang="en-US" dirty="0" smtClean="0"/>
          </a:p>
          <a:p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id-ID" dirty="0" smtClean="0"/>
              <a:t>banyak </a:t>
            </a:r>
            <a:r>
              <a:rPr lang="id-ID" dirty="0"/>
              <a:t>pasien dengan ketergantungan alkohol, insomnia mendahului penggunaan </a:t>
            </a:r>
            <a:r>
              <a:rPr lang="id-ID" dirty="0" smtClean="0"/>
              <a:t>alkohol</a:t>
            </a:r>
            <a:r>
              <a:rPr lang="en-US" dirty="0" smtClean="0"/>
              <a:t>.</a:t>
            </a:r>
          </a:p>
          <a:p>
            <a:r>
              <a:rPr lang="id-ID" dirty="0"/>
              <a:t>Kafein </a:t>
            </a:r>
            <a:r>
              <a:rPr lang="id-ID" dirty="0" smtClean="0"/>
              <a:t>dan </a:t>
            </a:r>
            <a:r>
              <a:rPr lang="id-ID" dirty="0"/>
              <a:t>theobromine </a:t>
            </a:r>
            <a:r>
              <a:rPr lang="id-ID" dirty="0" smtClean="0"/>
              <a:t>(</a:t>
            </a:r>
            <a:r>
              <a:rPr lang="en-US" dirty="0" smtClean="0"/>
              <a:t>di </a:t>
            </a:r>
            <a:r>
              <a:rPr lang="id-ID" dirty="0" smtClean="0"/>
              <a:t>dalam </a:t>
            </a:r>
            <a:r>
              <a:rPr lang="id-ID" dirty="0"/>
              <a:t>cokelat) adalah metil xanthenes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id-ID" dirty="0" smtClean="0"/>
              <a:t>stimulan </a:t>
            </a:r>
            <a:r>
              <a:rPr lang="id-ID" dirty="0"/>
              <a:t>pada sistem saraf pusat </a:t>
            </a:r>
            <a:r>
              <a:rPr lang="id-ID" dirty="0" smtClean="0"/>
              <a:t>mamalia</a:t>
            </a:r>
            <a:r>
              <a:rPr lang="en-US" dirty="0" smtClean="0"/>
              <a:t> : </a:t>
            </a:r>
            <a:r>
              <a:rPr lang="id-ID" dirty="0" smtClean="0"/>
              <a:t>meningkatkan </a:t>
            </a:r>
            <a:r>
              <a:rPr lang="id-ID" dirty="0"/>
              <a:t>latensi tidur, mengurangi efisiensi tidur, dan mengurangi waktu tidur </a:t>
            </a:r>
            <a:r>
              <a:rPr lang="id-ID" dirty="0" smtClean="0"/>
              <a:t>total.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p</a:t>
            </a:r>
            <a:r>
              <a:rPr lang="id-ID" dirty="0" smtClean="0"/>
              <a:t>aruh </a:t>
            </a:r>
            <a:r>
              <a:rPr lang="id-ID" dirty="0"/>
              <a:t>3 </a:t>
            </a:r>
            <a:r>
              <a:rPr lang="en-US" dirty="0"/>
              <a:t>-</a:t>
            </a:r>
            <a:r>
              <a:rPr lang="id-ID" dirty="0" smtClean="0"/>
              <a:t> </a:t>
            </a:r>
            <a:r>
              <a:rPr lang="id-ID" dirty="0"/>
              <a:t>7 </a:t>
            </a:r>
            <a:r>
              <a:rPr lang="id-ID" dirty="0" smtClean="0"/>
              <a:t>jam</a:t>
            </a:r>
            <a:r>
              <a:rPr lang="en-US" dirty="0" smtClean="0"/>
              <a:t>, </a:t>
            </a:r>
            <a:r>
              <a:rPr lang="id-ID" dirty="0" smtClean="0"/>
              <a:t>mengganggu </a:t>
            </a:r>
            <a:r>
              <a:rPr lang="id-ID" dirty="0"/>
              <a:t>tidur bila dikonsumsi dalam jumlah besar sepanjang hari atau </a:t>
            </a:r>
            <a:r>
              <a:rPr lang="id-ID" dirty="0" smtClean="0"/>
              <a:t>porsi </a:t>
            </a:r>
            <a:r>
              <a:rPr lang="id-ID" dirty="0"/>
              <a:t>kecil </a:t>
            </a:r>
            <a:r>
              <a:rPr lang="en-US" dirty="0" err="1" smtClean="0"/>
              <a:t>berdekatan</a:t>
            </a:r>
            <a:r>
              <a:rPr lang="en-US" dirty="0" smtClean="0"/>
              <a:t> dg</a:t>
            </a:r>
            <a:r>
              <a:rPr lang="id-ID" dirty="0" smtClean="0"/>
              <a:t> </a:t>
            </a:r>
            <a:r>
              <a:rPr lang="id-ID" dirty="0"/>
              <a:t>waktu tidur.  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23954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id-ID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altLang="ja-JP" dirty="0" err="1" smtClean="0"/>
              <a:t>Aserinsky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dan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Kleitmen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membagi</a:t>
            </a:r>
            <a:r>
              <a:rPr lang="en-US" altLang="ja-JP" dirty="0" smtClean="0"/>
              <a:t> :</a:t>
            </a:r>
          </a:p>
          <a:p>
            <a:pPr lvl="1">
              <a:buFont typeface="Wingdings" pitchFamily="2" charset="2"/>
              <a:buChar char="ü"/>
            </a:pPr>
            <a:r>
              <a:rPr lang="en-US" altLang="ja-JP" dirty="0"/>
              <a:t> </a:t>
            </a:r>
            <a:r>
              <a:rPr lang="en-US" altLang="ja-JP" dirty="0" err="1" smtClean="0"/>
              <a:t>tidur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tanpa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gerak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mata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cepat</a:t>
            </a:r>
            <a:r>
              <a:rPr lang="en-US" altLang="ja-JP" dirty="0" smtClean="0"/>
              <a:t> </a:t>
            </a:r>
            <a:r>
              <a:rPr lang="en-US" altLang="ja-JP" dirty="0" smtClean="0">
                <a:sym typeface="Wingdings" pitchFamily="2" charset="2"/>
              </a:rPr>
              <a:t></a:t>
            </a:r>
            <a:r>
              <a:rPr lang="en-US" altLang="ja-JP" i="1" dirty="0" smtClean="0"/>
              <a:t> </a:t>
            </a:r>
            <a:r>
              <a:rPr lang="en-US" altLang="ja-JP" i="1" dirty="0" smtClean="0"/>
              <a:t>Non Rapid </a:t>
            </a:r>
            <a:r>
              <a:rPr lang="en-US" altLang="ja-JP" i="1" dirty="0" smtClean="0"/>
              <a:t>Eye Movement Sleep </a:t>
            </a:r>
            <a:endParaRPr lang="en-US" altLang="ja-JP" dirty="0"/>
          </a:p>
          <a:p>
            <a:pPr lvl="1">
              <a:buFont typeface="Wingdings" pitchFamily="2" charset="2"/>
              <a:buChar char="ü"/>
            </a:pPr>
            <a:r>
              <a:rPr lang="en-US" altLang="ja-JP" dirty="0" smtClean="0"/>
              <a:t> </a:t>
            </a:r>
            <a:r>
              <a:rPr lang="en-US" altLang="ja-JP" dirty="0" err="1" smtClean="0"/>
              <a:t>tidur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dengan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gerak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mata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cepat</a:t>
            </a:r>
            <a:r>
              <a:rPr lang="en-US" altLang="ja-JP" dirty="0" smtClean="0"/>
              <a:t>  </a:t>
            </a:r>
            <a:r>
              <a:rPr lang="en-US" altLang="ja-JP" dirty="0" smtClean="0">
                <a:sym typeface="Wingdings" pitchFamily="2" charset="2"/>
              </a:rPr>
              <a:t></a:t>
            </a:r>
            <a:r>
              <a:rPr lang="en-US" altLang="ja-JP" i="1" dirty="0" smtClean="0"/>
              <a:t>Rapid </a:t>
            </a:r>
            <a:r>
              <a:rPr lang="en-US" altLang="ja-JP" i="1" dirty="0" smtClean="0"/>
              <a:t>Eye </a:t>
            </a:r>
            <a:r>
              <a:rPr lang="en-US" altLang="ja-JP" i="1" dirty="0" smtClean="0"/>
              <a:t>Movement </a:t>
            </a:r>
            <a:r>
              <a:rPr lang="en-US" altLang="ja-JP" i="1" dirty="0" smtClean="0"/>
              <a:t>Sleep</a:t>
            </a:r>
            <a:endParaRPr lang="en-US" b="1" i="1" dirty="0" smtClean="0"/>
          </a:p>
          <a:p>
            <a:pPr marL="0" indent="0" eaLnBrk="1" hangingPunct="1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52363227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Insomnia Due to Drug or Substance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/>
            <a:r>
              <a:rPr lang="en-US" dirty="0" err="1" smtClean="0"/>
              <a:t>Bbrp</a:t>
            </a:r>
            <a:r>
              <a:rPr lang="id-ID" dirty="0" smtClean="0"/>
              <a:t> </a:t>
            </a:r>
            <a:r>
              <a:rPr lang="id-ID" dirty="0"/>
              <a:t>obat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menyebabkan</a:t>
            </a:r>
            <a:r>
              <a:rPr lang="en-US" dirty="0" smtClean="0"/>
              <a:t> insomnia </a:t>
            </a:r>
            <a:r>
              <a:rPr lang="id-ID" dirty="0" smtClean="0"/>
              <a:t>: </a:t>
            </a:r>
            <a:endParaRPr lang="en-US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en-US" dirty="0" smtClean="0"/>
              <a:t>a</a:t>
            </a:r>
            <a:r>
              <a:rPr lang="id-ID" dirty="0" smtClean="0"/>
              <a:t>ntidepresan </a:t>
            </a:r>
            <a:r>
              <a:rPr lang="id-ID" dirty="0"/>
              <a:t>(misalnya, </a:t>
            </a:r>
            <a:r>
              <a:rPr lang="id-ID" dirty="0" smtClean="0"/>
              <a:t>fluoxetine)</a:t>
            </a:r>
            <a:endParaRPr lang="en-US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en-US" dirty="0"/>
              <a:t>a</a:t>
            </a:r>
            <a:r>
              <a:rPr lang="id-ID" dirty="0" smtClean="0"/>
              <a:t>ntihipertensi</a:t>
            </a:r>
            <a:endParaRPr lang="en-US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en-US" dirty="0"/>
              <a:t>k</a:t>
            </a:r>
            <a:r>
              <a:rPr lang="id-ID" dirty="0" smtClean="0"/>
              <a:t>ortikosteroid</a:t>
            </a:r>
            <a:endParaRPr lang="en-US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id-ID" dirty="0" smtClean="0"/>
              <a:t>obat hipolipidemik</a:t>
            </a:r>
            <a:endParaRPr lang="en-US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id-ID" dirty="0" smtClean="0"/>
              <a:t>antiparkinson </a:t>
            </a:r>
            <a:endParaRPr lang="en-US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id-ID" dirty="0" smtClean="0"/>
              <a:t>dekongestan </a:t>
            </a:r>
            <a:r>
              <a:rPr lang="id-ID" dirty="0"/>
              <a:t>(misalnya, </a:t>
            </a:r>
            <a:r>
              <a:rPr lang="id-ID" dirty="0" smtClean="0"/>
              <a:t>pseudoefedrin)</a:t>
            </a:r>
            <a:endParaRPr lang="en-US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en-US" dirty="0"/>
              <a:t>a</a:t>
            </a:r>
            <a:r>
              <a:rPr lang="id-ID" dirty="0" smtClean="0"/>
              <a:t>norectics</a:t>
            </a:r>
            <a:endParaRPr lang="en-US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en-US" dirty="0"/>
              <a:t>s</a:t>
            </a:r>
            <a:r>
              <a:rPr lang="id-ID" dirty="0" smtClean="0"/>
              <a:t>timulan</a:t>
            </a:r>
            <a:endParaRPr lang="en-US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en-US" dirty="0" err="1"/>
              <a:t>o</a:t>
            </a:r>
            <a:r>
              <a:rPr lang="en-US" dirty="0" err="1" smtClean="0"/>
              <a:t>bat</a:t>
            </a:r>
            <a:r>
              <a:rPr lang="en-US" dirty="0" smtClean="0"/>
              <a:t> </a:t>
            </a:r>
            <a:r>
              <a:rPr lang="id-ID" dirty="0" smtClean="0"/>
              <a:t>antiepilepsi</a:t>
            </a:r>
            <a:endParaRPr lang="en-US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en-US" dirty="0" err="1" smtClean="0"/>
              <a:t>Penghentian</a:t>
            </a:r>
            <a:r>
              <a:rPr lang="en-US" dirty="0" smtClean="0"/>
              <a:t> </a:t>
            </a:r>
            <a:r>
              <a:rPr lang="id-ID" dirty="0" smtClean="0"/>
              <a:t>obat </a:t>
            </a:r>
            <a:r>
              <a:rPr lang="id-ID" dirty="0"/>
              <a:t>penenang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S</a:t>
            </a:r>
            <a:r>
              <a:rPr lang="id-ID" dirty="0" smtClean="0"/>
              <a:t>timulan </a:t>
            </a:r>
            <a:r>
              <a:rPr lang="id-ID" dirty="0"/>
              <a:t>(seperti kokain dan amfetamin), mengganggu onset tidur dan pemeliharaan tidur. Berbeda dengan alkohol, penghentian zat ini menyebabkan peningkatan mengantuk.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8937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Insomnia Due to Medical Condition</a:t>
            </a:r>
            <a:br>
              <a:rPr lang="it-IT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G</a:t>
            </a:r>
            <a:r>
              <a:rPr lang="id-ID" dirty="0" smtClean="0"/>
              <a:t>angguan </a:t>
            </a:r>
            <a:r>
              <a:rPr lang="id-ID" dirty="0"/>
              <a:t>nyeri, bernapas atau kondisi paru, kehamilan (terutama selama trimester ketiga), dan menopause. </a:t>
            </a:r>
            <a:endParaRPr lang="en-US" dirty="0" smtClean="0"/>
          </a:p>
          <a:p>
            <a:r>
              <a:rPr lang="id-ID" dirty="0" smtClean="0"/>
              <a:t>Insomnia </a:t>
            </a:r>
            <a:r>
              <a:rPr lang="id-ID" dirty="0"/>
              <a:t>karena kondisi medis </a:t>
            </a:r>
            <a:r>
              <a:rPr lang="id-ID" dirty="0" smtClean="0"/>
              <a:t>±</a:t>
            </a:r>
            <a:r>
              <a:rPr lang="en-US" dirty="0" smtClean="0"/>
              <a:t> </a:t>
            </a:r>
            <a:r>
              <a:rPr lang="id-ID" dirty="0" smtClean="0"/>
              <a:t>0,5 </a:t>
            </a:r>
            <a:r>
              <a:rPr lang="en-US" dirty="0"/>
              <a:t>%</a:t>
            </a:r>
            <a:r>
              <a:rPr lang="id-ID" dirty="0" smtClean="0"/>
              <a:t> </a:t>
            </a:r>
            <a:r>
              <a:rPr lang="id-ID" dirty="0"/>
              <a:t>dari populasi umum </a:t>
            </a:r>
            <a:r>
              <a:rPr lang="en-US" dirty="0" smtClean="0"/>
              <a:t>,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id-ID" dirty="0" smtClean="0"/>
              <a:t>± 4 </a:t>
            </a:r>
            <a:r>
              <a:rPr lang="en-US" dirty="0" smtClean="0"/>
              <a:t>%</a:t>
            </a:r>
            <a:r>
              <a:rPr lang="id-ID" dirty="0" smtClean="0"/>
              <a:t> </a:t>
            </a:r>
            <a:r>
              <a:rPr lang="id-ID" dirty="0"/>
              <a:t>dari populasi klinis.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1342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GANGGUAN TIDUR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Klasifikasi</a:t>
            </a:r>
            <a:r>
              <a:rPr lang="en-US" dirty="0" smtClean="0"/>
              <a:t> </a:t>
            </a:r>
            <a:r>
              <a:rPr lang="en-US" dirty="0" err="1" smtClean="0"/>
              <a:t>menurut</a:t>
            </a:r>
            <a:r>
              <a:rPr lang="en-US" dirty="0" smtClean="0"/>
              <a:t> PPDGJ III (</a:t>
            </a: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 non </a:t>
            </a:r>
            <a:r>
              <a:rPr lang="en-US" dirty="0" err="1" smtClean="0"/>
              <a:t>organik</a:t>
            </a:r>
            <a:r>
              <a:rPr lang="en-US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Dyssomnia</a:t>
            </a:r>
            <a:r>
              <a:rPr lang="en-US" dirty="0" smtClean="0"/>
              <a:t> : </a:t>
            </a:r>
            <a:r>
              <a:rPr lang="en-US" dirty="0" err="1" smtClean="0"/>
              <a:t>kondisi</a:t>
            </a:r>
            <a:r>
              <a:rPr lang="en-US" dirty="0" smtClean="0"/>
              <a:t> </a:t>
            </a:r>
            <a:r>
              <a:rPr lang="en-US" dirty="0" err="1" smtClean="0"/>
              <a:t>psikogenik</a:t>
            </a:r>
            <a:r>
              <a:rPr lang="en-US" dirty="0" smtClean="0"/>
              <a:t> primer </a:t>
            </a:r>
            <a:r>
              <a:rPr lang="en-US" dirty="0" err="1" smtClean="0"/>
              <a:t>dimana</a:t>
            </a:r>
            <a:r>
              <a:rPr lang="en-US" dirty="0" smtClean="0"/>
              <a:t> </a:t>
            </a:r>
            <a:r>
              <a:rPr lang="en-US" dirty="0" err="1" smtClean="0"/>
              <a:t>gangguannya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jumlah</a:t>
            </a:r>
            <a:r>
              <a:rPr lang="en-US" dirty="0" smtClean="0"/>
              <a:t>, </a:t>
            </a:r>
            <a:r>
              <a:rPr lang="en-US" dirty="0" err="1" smtClean="0"/>
              <a:t>kualitas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 yang </a:t>
            </a:r>
            <a:r>
              <a:rPr lang="en-US" dirty="0" err="1" smtClean="0"/>
              <a:t>disebabkan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hal-hal</a:t>
            </a:r>
            <a:r>
              <a:rPr lang="en-US" dirty="0" smtClean="0"/>
              <a:t> </a:t>
            </a:r>
            <a:r>
              <a:rPr lang="en-US" dirty="0" err="1" smtClean="0"/>
              <a:t>emosional</a:t>
            </a:r>
            <a:r>
              <a:rPr lang="en-US" dirty="0" smtClean="0"/>
              <a:t>, </a:t>
            </a:r>
            <a:r>
              <a:rPr lang="en-US" dirty="0" err="1" smtClean="0"/>
              <a:t>misalnya</a:t>
            </a:r>
            <a:r>
              <a:rPr lang="en-US" dirty="0" smtClean="0"/>
              <a:t> insomnia, </a:t>
            </a:r>
            <a:r>
              <a:rPr lang="en-US" dirty="0" err="1" smtClean="0"/>
              <a:t>hipersomnia</a:t>
            </a:r>
            <a:r>
              <a:rPr lang="en-US" dirty="0" smtClean="0"/>
              <a:t>, </a:t>
            </a: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jadwal</a:t>
            </a:r>
            <a:r>
              <a:rPr lang="en-US" dirty="0" smtClean="0"/>
              <a:t> </a:t>
            </a:r>
            <a:r>
              <a:rPr lang="en-US" dirty="0" err="1" smtClean="0"/>
              <a:t>tidur-jaga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Parasomnia</a:t>
            </a:r>
            <a:r>
              <a:rPr lang="en-US" dirty="0" smtClean="0"/>
              <a:t> : </a:t>
            </a:r>
            <a:r>
              <a:rPr lang="en-US" dirty="0" err="1" smtClean="0"/>
              <a:t>peristiwa</a:t>
            </a:r>
            <a:r>
              <a:rPr lang="en-US" dirty="0" smtClean="0"/>
              <a:t> </a:t>
            </a:r>
            <a:r>
              <a:rPr lang="en-US" dirty="0" err="1" smtClean="0"/>
              <a:t>episodik</a:t>
            </a:r>
            <a:r>
              <a:rPr lang="en-US" dirty="0" smtClean="0"/>
              <a:t> abnormal yang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selama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.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kanak-kanak</a:t>
            </a:r>
            <a:r>
              <a:rPr lang="en-US" dirty="0" smtClean="0"/>
              <a:t> </a:t>
            </a:r>
            <a:r>
              <a:rPr lang="en-US" dirty="0" err="1" smtClean="0"/>
              <a:t>hal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terkait</a:t>
            </a:r>
            <a:r>
              <a:rPr lang="en-US" dirty="0" smtClean="0"/>
              <a:t> </a:t>
            </a:r>
            <a:r>
              <a:rPr lang="en-US" dirty="0" err="1" smtClean="0"/>
              <a:t>perkembangan</a:t>
            </a:r>
            <a:r>
              <a:rPr lang="en-US" dirty="0" smtClean="0"/>
              <a:t> </a:t>
            </a:r>
            <a:r>
              <a:rPr lang="en-US" dirty="0" err="1" smtClean="0"/>
              <a:t>anak</a:t>
            </a:r>
            <a:r>
              <a:rPr lang="en-US" dirty="0" smtClean="0"/>
              <a:t>, </a:t>
            </a:r>
            <a:r>
              <a:rPr lang="en-US" dirty="0" err="1" smtClean="0"/>
              <a:t>sedangkan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dewasa</a:t>
            </a:r>
            <a:r>
              <a:rPr lang="en-US" dirty="0" smtClean="0"/>
              <a:t> </a:t>
            </a:r>
            <a:r>
              <a:rPr lang="en-US" dirty="0" err="1" smtClean="0"/>
              <a:t>terutama</a:t>
            </a:r>
            <a:r>
              <a:rPr lang="en-US" dirty="0" smtClean="0"/>
              <a:t> </a:t>
            </a:r>
            <a:r>
              <a:rPr lang="en-US" dirty="0" err="1" smtClean="0"/>
              <a:t>pengaruh</a:t>
            </a:r>
            <a:r>
              <a:rPr lang="en-US" dirty="0" smtClean="0"/>
              <a:t> </a:t>
            </a:r>
            <a:r>
              <a:rPr lang="en-US" dirty="0" err="1" smtClean="0"/>
              <a:t>psikogenik</a:t>
            </a:r>
            <a:r>
              <a:rPr lang="en-US" dirty="0" smtClean="0"/>
              <a:t>. </a:t>
            </a:r>
            <a:r>
              <a:rPr lang="en-US" dirty="0" err="1" smtClean="0"/>
              <a:t>Misalnya</a:t>
            </a:r>
            <a:r>
              <a:rPr lang="en-US" dirty="0" smtClean="0"/>
              <a:t> </a:t>
            </a:r>
            <a:r>
              <a:rPr lang="en-US" dirty="0" err="1" smtClean="0"/>
              <a:t>somnabulisme</a:t>
            </a:r>
            <a:r>
              <a:rPr lang="en-US" dirty="0" smtClean="0"/>
              <a:t>, </a:t>
            </a:r>
            <a:r>
              <a:rPr lang="en-US" dirty="0" err="1" smtClean="0"/>
              <a:t>teror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 </a:t>
            </a:r>
            <a:r>
              <a:rPr lang="en-US" i="1" dirty="0" smtClean="0"/>
              <a:t>(night terrors)</a:t>
            </a:r>
            <a:r>
              <a:rPr lang="en-US" dirty="0" smtClean="0"/>
              <a:t>, </a:t>
            </a:r>
            <a:r>
              <a:rPr lang="en-US" dirty="0" err="1" smtClean="0"/>
              <a:t>mimpi</a:t>
            </a:r>
            <a:r>
              <a:rPr lang="en-US" dirty="0" smtClean="0"/>
              <a:t> </a:t>
            </a:r>
            <a:r>
              <a:rPr lang="en-US" dirty="0" err="1" smtClean="0"/>
              <a:t>buruk</a:t>
            </a:r>
            <a:r>
              <a:rPr lang="en-US" dirty="0" smtClean="0"/>
              <a:t> </a:t>
            </a:r>
            <a:r>
              <a:rPr lang="en-US" i="1" dirty="0" smtClean="0"/>
              <a:t>(nightmares)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1583074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1295400"/>
            <a:ext cx="8595360" cy="493776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F51.0 Insomnia Non </a:t>
            </a:r>
            <a:r>
              <a:rPr lang="en-US" dirty="0" err="1" smtClean="0"/>
              <a:t>organik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F51.1 </a:t>
            </a:r>
            <a:r>
              <a:rPr lang="en-US" dirty="0" err="1" smtClean="0"/>
              <a:t>Hipersomnia</a:t>
            </a:r>
            <a:r>
              <a:rPr lang="en-US" dirty="0" smtClean="0"/>
              <a:t> Non </a:t>
            </a:r>
            <a:r>
              <a:rPr lang="en-US" dirty="0" err="1" smtClean="0"/>
              <a:t>organik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F51.2 </a:t>
            </a: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Jadwal</a:t>
            </a:r>
            <a:r>
              <a:rPr lang="en-US" dirty="0" smtClean="0"/>
              <a:t> </a:t>
            </a:r>
            <a:r>
              <a:rPr lang="en-US" dirty="0" err="1" smtClean="0"/>
              <a:t>Tidur-Jaga</a:t>
            </a:r>
            <a:r>
              <a:rPr lang="en-US" dirty="0" smtClean="0"/>
              <a:t> Non </a:t>
            </a:r>
            <a:r>
              <a:rPr lang="en-US" dirty="0" err="1" smtClean="0"/>
              <a:t>organik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F51.3 </a:t>
            </a:r>
            <a:r>
              <a:rPr lang="en-US" dirty="0" err="1" smtClean="0"/>
              <a:t>Somnabulisme</a:t>
            </a:r>
            <a:r>
              <a:rPr lang="en-US" dirty="0" smtClean="0"/>
              <a:t> (Sleepwalking)</a:t>
            </a:r>
          </a:p>
          <a:p>
            <a:pPr marL="0" indent="0">
              <a:buNone/>
            </a:pPr>
            <a:r>
              <a:rPr lang="en-US" dirty="0" smtClean="0"/>
              <a:t>F51.4 </a:t>
            </a:r>
            <a:r>
              <a:rPr lang="en-US" dirty="0" err="1" smtClean="0"/>
              <a:t>Teror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 (Night Terrors)</a:t>
            </a:r>
          </a:p>
          <a:p>
            <a:pPr marL="0" indent="0">
              <a:buNone/>
            </a:pPr>
            <a:r>
              <a:rPr lang="en-US" dirty="0" smtClean="0"/>
              <a:t>F51.5 </a:t>
            </a:r>
            <a:r>
              <a:rPr lang="en-US" dirty="0" err="1" smtClean="0"/>
              <a:t>Mimpi</a:t>
            </a:r>
            <a:r>
              <a:rPr lang="en-US" dirty="0" smtClean="0"/>
              <a:t> </a:t>
            </a:r>
            <a:r>
              <a:rPr lang="en-US" dirty="0" err="1" smtClean="0"/>
              <a:t>buruk</a:t>
            </a:r>
            <a:r>
              <a:rPr lang="en-US" dirty="0" smtClean="0"/>
              <a:t> (nightmares)</a:t>
            </a:r>
          </a:p>
          <a:p>
            <a:pPr marL="0" indent="0">
              <a:buNone/>
            </a:pPr>
            <a:r>
              <a:rPr lang="en-US" dirty="0" smtClean="0"/>
              <a:t>F51.8 </a:t>
            </a: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 non </a:t>
            </a:r>
            <a:r>
              <a:rPr lang="en-US" dirty="0" err="1" smtClean="0"/>
              <a:t>organik</a:t>
            </a:r>
            <a:r>
              <a:rPr lang="en-US" dirty="0" smtClean="0"/>
              <a:t> </a:t>
            </a:r>
            <a:r>
              <a:rPr lang="en-US" dirty="0" err="1" smtClean="0"/>
              <a:t>lainnya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F51.9 </a:t>
            </a: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 non </a:t>
            </a:r>
            <a:r>
              <a:rPr lang="en-US" dirty="0" err="1" smtClean="0"/>
              <a:t>organik</a:t>
            </a:r>
            <a:r>
              <a:rPr lang="en-US" dirty="0" smtClean="0"/>
              <a:t> YTT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8498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F51.0 Insomnia Non </a:t>
            </a:r>
            <a:r>
              <a:rPr lang="en-US" dirty="0" err="1"/>
              <a:t>organik</a:t>
            </a:r>
            <a:r>
              <a:rPr lang="en-US" dirty="0"/>
              <a:t>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 smtClean="0"/>
              <a:t>Diagnosa</a:t>
            </a:r>
            <a:r>
              <a:rPr lang="en-US" dirty="0" smtClean="0"/>
              <a:t> </a:t>
            </a:r>
            <a:r>
              <a:rPr lang="en-US" dirty="0" err="1" smtClean="0"/>
              <a:t>pasti</a:t>
            </a:r>
            <a:r>
              <a:rPr lang="en-US" dirty="0" smtClean="0"/>
              <a:t> :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err="1" smtClean="0"/>
              <a:t>Keluhan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kesulitan</a:t>
            </a:r>
            <a:r>
              <a:rPr lang="en-US" dirty="0" smtClean="0"/>
              <a:t> </a:t>
            </a:r>
            <a:r>
              <a:rPr lang="en-US" dirty="0" err="1" smtClean="0"/>
              <a:t>masuk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mempertahankan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kualitas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buruk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trj</a:t>
            </a:r>
            <a:r>
              <a:rPr lang="en-US" dirty="0" smtClean="0"/>
              <a:t> minimal 3 kali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seminggu</a:t>
            </a:r>
            <a:r>
              <a:rPr lang="en-US" dirty="0" smtClean="0"/>
              <a:t> </a:t>
            </a:r>
            <a:r>
              <a:rPr lang="en-US" dirty="0" err="1" smtClean="0"/>
              <a:t>selama</a:t>
            </a:r>
            <a:r>
              <a:rPr lang="en-US" dirty="0" smtClean="0"/>
              <a:t> minimal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bulan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preokupasi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 (sleeplessness)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peduliyg</a:t>
            </a:r>
            <a:r>
              <a:rPr lang="en-US" dirty="0" smtClean="0"/>
              <a:t> </a:t>
            </a:r>
            <a:r>
              <a:rPr lang="en-US" dirty="0" err="1" smtClean="0"/>
              <a:t>berlebihan</a:t>
            </a:r>
            <a:r>
              <a:rPr lang="en-US" dirty="0" smtClean="0"/>
              <a:t> </a:t>
            </a:r>
            <a:r>
              <a:rPr lang="en-US" dirty="0" err="1" smtClean="0"/>
              <a:t>thd</a:t>
            </a:r>
            <a:r>
              <a:rPr lang="en-US" dirty="0" smtClean="0"/>
              <a:t> </a:t>
            </a:r>
            <a:r>
              <a:rPr lang="en-US" dirty="0" err="1" smtClean="0"/>
              <a:t>akibatnya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malam</a:t>
            </a:r>
            <a:r>
              <a:rPr lang="en-US" dirty="0" smtClean="0"/>
              <a:t> </a:t>
            </a:r>
            <a:r>
              <a:rPr lang="en-US" dirty="0" err="1" smtClean="0"/>
              <a:t>hari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sepanjang</a:t>
            </a:r>
            <a:r>
              <a:rPr lang="en-US" dirty="0" smtClean="0"/>
              <a:t> </a:t>
            </a:r>
            <a:r>
              <a:rPr lang="en-US" dirty="0" err="1" smtClean="0"/>
              <a:t>hari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err="1" smtClean="0"/>
              <a:t>Ketdkpuasan</a:t>
            </a:r>
            <a:r>
              <a:rPr lang="en-US" dirty="0" smtClean="0"/>
              <a:t> </a:t>
            </a:r>
            <a:r>
              <a:rPr lang="en-US" dirty="0" err="1" smtClean="0"/>
              <a:t>thd</a:t>
            </a:r>
            <a:r>
              <a:rPr lang="en-US" dirty="0" smtClean="0"/>
              <a:t> </a:t>
            </a:r>
            <a:r>
              <a:rPr lang="en-US" dirty="0" err="1" smtClean="0"/>
              <a:t>kuantitas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kualitas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 </a:t>
            </a:r>
            <a:r>
              <a:rPr lang="en-US" dirty="0" err="1" smtClean="0"/>
              <a:t>menyebabkan</a:t>
            </a:r>
            <a:r>
              <a:rPr lang="en-US" dirty="0" smtClean="0"/>
              <a:t> </a:t>
            </a:r>
            <a:r>
              <a:rPr lang="en-US" dirty="0" err="1" smtClean="0"/>
              <a:t>penderitaan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cukup</a:t>
            </a:r>
            <a:r>
              <a:rPr lang="en-US" dirty="0" smtClean="0"/>
              <a:t> </a:t>
            </a:r>
            <a:r>
              <a:rPr lang="en-US" dirty="0" err="1" smtClean="0"/>
              <a:t>berat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mempengaruhi</a:t>
            </a:r>
            <a:r>
              <a:rPr lang="en-US" dirty="0" smtClean="0"/>
              <a:t> </a:t>
            </a:r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pekerjaan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gejala</a:t>
            </a:r>
            <a:r>
              <a:rPr lang="en-US" dirty="0" smtClean="0"/>
              <a:t> </a:t>
            </a:r>
            <a:r>
              <a:rPr lang="en-US" dirty="0" err="1" smtClean="0"/>
              <a:t>ggn</a:t>
            </a:r>
            <a:r>
              <a:rPr lang="en-US" dirty="0" smtClean="0"/>
              <a:t> </a:t>
            </a:r>
            <a:r>
              <a:rPr lang="en-US" dirty="0" err="1" smtClean="0"/>
              <a:t>jiwa</a:t>
            </a:r>
            <a:r>
              <a:rPr lang="en-US" dirty="0" smtClean="0"/>
              <a:t> lain </a:t>
            </a:r>
            <a:r>
              <a:rPr lang="en-US" dirty="0" err="1" smtClean="0"/>
              <a:t>spt</a:t>
            </a:r>
            <a:r>
              <a:rPr lang="en-US" dirty="0" smtClean="0"/>
              <a:t> </a:t>
            </a:r>
            <a:r>
              <a:rPr lang="en-US" dirty="0" err="1" smtClean="0"/>
              <a:t>depresi</a:t>
            </a:r>
            <a:r>
              <a:rPr lang="en-US" dirty="0" smtClean="0"/>
              <a:t>, </a:t>
            </a:r>
            <a:r>
              <a:rPr lang="en-US" dirty="0" err="1" smtClean="0"/>
              <a:t>anxietas</a:t>
            </a:r>
            <a:r>
              <a:rPr lang="en-US" dirty="0" smtClean="0"/>
              <a:t>,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obsesi</a:t>
            </a:r>
            <a:r>
              <a:rPr lang="en-US" dirty="0" smtClean="0"/>
              <a:t> </a:t>
            </a:r>
            <a:r>
              <a:rPr lang="en-US" dirty="0" err="1" smtClean="0"/>
              <a:t>tdk</a:t>
            </a:r>
            <a:r>
              <a:rPr lang="en-US" dirty="0" smtClean="0"/>
              <a:t> </a:t>
            </a:r>
            <a:r>
              <a:rPr lang="en-US" dirty="0" err="1" smtClean="0"/>
              <a:t>menyebabkan</a:t>
            </a:r>
            <a:r>
              <a:rPr lang="en-US" dirty="0" smtClean="0"/>
              <a:t> diagnosis insomnia </a:t>
            </a:r>
            <a:r>
              <a:rPr lang="en-US" dirty="0" err="1" smtClean="0"/>
              <a:t>diabaikan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22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F51.1 </a:t>
            </a:r>
            <a:r>
              <a:rPr lang="en-US" dirty="0" err="1"/>
              <a:t>Hipersomnia</a:t>
            </a:r>
            <a:r>
              <a:rPr lang="en-US" dirty="0"/>
              <a:t> Non </a:t>
            </a:r>
            <a:r>
              <a:rPr lang="en-US" dirty="0" err="1"/>
              <a:t>organik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74320" y="914400"/>
            <a:ext cx="8595360" cy="5791200"/>
          </a:xfrm>
        </p:spPr>
        <p:txBody>
          <a:bodyPr>
            <a:normAutofit/>
          </a:bodyPr>
          <a:lstStyle/>
          <a:p>
            <a:r>
              <a:rPr lang="en-US" dirty="0" err="1" smtClean="0"/>
              <a:t>Gambaran</a:t>
            </a:r>
            <a:r>
              <a:rPr lang="en-US" dirty="0" smtClean="0"/>
              <a:t> </a:t>
            </a:r>
            <a:r>
              <a:rPr lang="en-US" dirty="0" err="1" smtClean="0"/>
              <a:t>esensial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diagnosis </a:t>
            </a:r>
            <a:r>
              <a:rPr lang="en-US" dirty="0" err="1" smtClean="0"/>
              <a:t>pasti</a:t>
            </a:r>
            <a:r>
              <a:rPr lang="en-US" dirty="0" smtClean="0"/>
              <a:t> :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Rasa </a:t>
            </a:r>
            <a:r>
              <a:rPr lang="en-US" dirty="0" err="1" smtClean="0"/>
              <a:t>kantuk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siang</a:t>
            </a:r>
            <a:r>
              <a:rPr lang="en-US" dirty="0" smtClean="0"/>
              <a:t> </a:t>
            </a:r>
            <a:r>
              <a:rPr lang="en-US" dirty="0" err="1" smtClean="0"/>
              <a:t>hari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berlebihan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serangan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/”sleep attacks” (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disebabkan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jumlah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 yang </a:t>
            </a:r>
            <a:r>
              <a:rPr lang="en-US" dirty="0" err="1" smtClean="0"/>
              <a:t>kurang</a:t>
            </a:r>
            <a:r>
              <a:rPr lang="en-US" dirty="0" smtClean="0"/>
              <a:t>),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transisi</a:t>
            </a:r>
            <a:r>
              <a:rPr lang="en-US" dirty="0" smtClean="0"/>
              <a:t> yang </a:t>
            </a:r>
            <a:r>
              <a:rPr lang="en-US" dirty="0" err="1" smtClean="0"/>
              <a:t>memanjang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mulai</a:t>
            </a:r>
            <a:r>
              <a:rPr lang="en-US" dirty="0" smtClean="0"/>
              <a:t> </a:t>
            </a:r>
            <a:r>
              <a:rPr lang="en-US" dirty="0" err="1" smtClean="0"/>
              <a:t>bangun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 </a:t>
            </a:r>
            <a:r>
              <a:rPr lang="en-US" dirty="0" err="1" smtClean="0"/>
              <a:t>sampai</a:t>
            </a:r>
            <a:r>
              <a:rPr lang="en-US" dirty="0" smtClean="0"/>
              <a:t> </a:t>
            </a:r>
            <a:r>
              <a:rPr lang="en-US" dirty="0" err="1" smtClean="0"/>
              <a:t>sadar</a:t>
            </a:r>
            <a:r>
              <a:rPr lang="en-US" dirty="0" smtClean="0"/>
              <a:t> </a:t>
            </a:r>
            <a:r>
              <a:rPr lang="en-US" dirty="0" err="1" smtClean="0"/>
              <a:t>sepenuhnya</a:t>
            </a:r>
            <a:r>
              <a:rPr lang="en-US" dirty="0" smtClean="0"/>
              <a:t> (sleep drunkenness)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 </a:t>
            </a:r>
            <a:r>
              <a:rPr lang="en-US" dirty="0" err="1" smtClean="0"/>
              <a:t>trj</a:t>
            </a:r>
            <a:r>
              <a:rPr lang="en-US" dirty="0" smtClean="0"/>
              <a:t> </a:t>
            </a:r>
            <a:r>
              <a:rPr lang="en-US" dirty="0" err="1" smtClean="0"/>
              <a:t>setiap</a:t>
            </a:r>
            <a:r>
              <a:rPr lang="en-US" dirty="0" smtClean="0"/>
              <a:t> </a:t>
            </a:r>
            <a:r>
              <a:rPr lang="en-US" dirty="0" err="1" smtClean="0"/>
              <a:t>hari</a:t>
            </a:r>
            <a:r>
              <a:rPr lang="en-US" dirty="0" smtClean="0"/>
              <a:t> </a:t>
            </a:r>
            <a:r>
              <a:rPr lang="en-US" dirty="0" err="1" smtClean="0"/>
              <a:t>selama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1 </a:t>
            </a:r>
            <a:r>
              <a:rPr lang="en-US" dirty="0" err="1" smtClean="0"/>
              <a:t>bulan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berulang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kurun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yang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pendek</a:t>
            </a:r>
            <a:r>
              <a:rPr lang="en-US" dirty="0" smtClean="0"/>
              <a:t>, </a:t>
            </a:r>
            <a:r>
              <a:rPr lang="en-US" dirty="0" err="1" smtClean="0"/>
              <a:t>menyebabkan</a:t>
            </a:r>
            <a:r>
              <a:rPr lang="en-US" dirty="0" smtClean="0"/>
              <a:t> </a:t>
            </a:r>
            <a:r>
              <a:rPr lang="en-US" dirty="0" err="1" smtClean="0"/>
              <a:t>penderitaan</a:t>
            </a:r>
            <a:r>
              <a:rPr lang="en-US" dirty="0" smtClean="0"/>
              <a:t> yang </a:t>
            </a:r>
            <a:r>
              <a:rPr lang="en-US" dirty="0" err="1" smtClean="0"/>
              <a:t>cukup</a:t>
            </a:r>
            <a:r>
              <a:rPr lang="en-US" dirty="0" smtClean="0"/>
              <a:t> </a:t>
            </a:r>
            <a:r>
              <a:rPr lang="en-US" dirty="0" err="1" smtClean="0"/>
              <a:t>berat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mempengaruhi</a:t>
            </a:r>
            <a:r>
              <a:rPr lang="en-US" dirty="0" smtClean="0"/>
              <a:t> </a:t>
            </a:r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pekerjaan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gejala</a:t>
            </a:r>
            <a:r>
              <a:rPr lang="en-US" dirty="0" smtClean="0"/>
              <a:t> </a:t>
            </a:r>
            <a:r>
              <a:rPr lang="en-US" dirty="0" err="1" smtClean="0"/>
              <a:t>tambahan</a:t>
            </a:r>
            <a:r>
              <a:rPr lang="en-US" dirty="0" smtClean="0"/>
              <a:t> “narcolepsy” (cataplexy, sleep paralysis, hypnagogic hallucination)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bukti</a:t>
            </a:r>
            <a:r>
              <a:rPr lang="en-US" dirty="0" smtClean="0"/>
              <a:t> </a:t>
            </a:r>
            <a:r>
              <a:rPr lang="en-US" dirty="0" err="1" smtClean="0"/>
              <a:t>klinis</a:t>
            </a:r>
            <a:r>
              <a:rPr lang="en-US" dirty="0" smtClean="0"/>
              <a:t> </a:t>
            </a:r>
            <a:r>
              <a:rPr lang="en-US" dirty="0" err="1" smtClean="0"/>
              <a:t>utk</a:t>
            </a:r>
            <a:r>
              <a:rPr lang="en-US" dirty="0" smtClean="0"/>
              <a:t> “sleep </a:t>
            </a:r>
            <a:r>
              <a:rPr lang="en-US" dirty="0" err="1" smtClean="0"/>
              <a:t>apnoe</a:t>
            </a:r>
            <a:r>
              <a:rPr lang="en-US" dirty="0" smtClean="0"/>
              <a:t>” (nocturnal breath cessation, typical intermittent snoring </a:t>
            </a:r>
            <a:r>
              <a:rPr lang="en-US" dirty="0" err="1" smtClean="0"/>
              <a:t>sounds,dll</a:t>
            </a:r>
            <a:r>
              <a:rPr lang="en-US" dirty="0" smtClean="0"/>
              <a:t>)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kondisi</a:t>
            </a:r>
            <a:r>
              <a:rPr lang="en-US" dirty="0" smtClean="0"/>
              <a:t> </a:t>
            </a:r>
            <a:r>
              <a:rPr lang="en-US" dirty="0" err="1" smtClean="0"/>
              <a:t>neurologis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medis</a:t>
            </a:r>
            <a:r>
              <a:rPr lang="en-US" dirty="0" smtClean="0"/>
              <a:t> yang </a:t>
            </a:r>
            <a:r>
              <a:rPr lang="en-US" dirty="0" err="1" smtClean="0"/>
              <a:t>menunjukkan</a:t>
            </a:r>
            <a:r>
              <a:rPr lang="en-US" dirty="0" smtClean="0"/>
              <a:t> </a:t>
            </a:r>
            <a:r>
              <a:rPr lang="en-US" dirty="0" err="1" smtClean="0"/>
              <a:t>gejala</a:t>
            </a:r>
            <a:r>
              <a:rPr lang="en-US" dirty="0" smtClean="0"/>
              <a:t> rasa </a:t>
            </a:r>
            <a:r>
              <a:rPr lang="en-US" dirty="0" err="1" smtClean="0"/>
              <a:t>kantuk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siang</a:t>
            </a:r>
            <a:r>
              <a:rPr lang="en-US" dirty="0" smtClean="0"/>
              <a:t> </a:t>
            </a:r>
            <a:r>
              <a:rPr lang="en-US" dirty="0" err="1" smtClean="0"/>
              <a:t>hari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9301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F51.1 </a:t>
            </a:r>
            <a:r>
              <a:rPr lang="en-US" dirty="0" err="1"/>
              <a:t>Hipersomnia</a:t>
            </a:r>
            <a:r>
              <a:rPr lang="en-US" dirty="0"/>
              <a:t> Non </a:t>
            </a:r>
            <a:r>
              <a:rPr lang="en-US" dirty="0" err="1"/>
              <a:t>organik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 smtClean="0"/>
              <a:t>Bila</a:t>
            </a:r>
            <a:r>
              <a:rPr lang="en-US" dirty="0" smtClean="0"/>
              <a:t> </a:t>
            </a:r>
            <a:r>
              <a:rPr lang="en-US" dirty="0" err="1" smtClean="0"/>
              <a:t>hipersomnia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salah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gejala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jiwa</a:t>
            </a:r>
            <a:r>
              <a:rPr lang="en-US" dirty="0" smtClean="0"/>
              <a:t> lain, </a:t>
            </a:r>
            <a:r>
              <a:rPr lang="en-US" dirty="0" err="1" smtClean="0"/>
              <a:t>mis</a:t>
            </a:r>
            <a:r>
              <a:rPr lang="en-US" dirty="0" smtClean="0"/>
              <a:t>. </a:t>
            </a: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Afektif</a:t>
            </a:r>
            <a:r>
              <a:rPr lang="en-US" dirty="0" smtClean="0"/>
              <a:t>, </a:t>
            </a:r>
            <a:r>
              <a:rPr lang="en-US" dirty="0" err="1" smtClean="0"/>
              <a:t>maka</a:t>
            </a:r>
            <a:r>
              <a:rPr lang="en-US" dirty="0" smtClean="0"/>
              <a:t> diagnosis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sesuai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gangguan</a:t>
            </a:r>
            <a:r>
              <a:rPr lang="en-US" dirty="0" smtClean="0"/>
              <a:t> yang </a:t>
            </a:r>
            <a:r>
              <a:rPr lang="en-US" dirty="0" err="1" smtClean="0"/>
              <a:t>mendasarinya</a:t>
            </a:r>
            <a:r>
              <a:rPr lang="en-US" dirty="0" smtClean="0"/>
              <a:t>. Diagnosis </a:t>
            </a:r>
            <a:r>
              <a:rPr lang="en-US" dirty="0" err="1" smtClean="0"/>
              <a:t>hipersomnia</a:t>
            </a:r>
            <a:r>
              <a:rPr lang="en-US" dirty="0" smtClean="0"/>
              <a:t> </a:t>
            </a:r>
            <a:r>
              <a:rPr lang="en-US" dirty="0" err="1" smtClean="0"/>
              <a:t>psikogenik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ditambahkan</a:t>
            </a:r>
            <a:r>
              <a:rPr lang="en-US" dirty="0" smtClean="0"/>
              <a:t> </a:t>
            </a:r>
            <a:r>
              <a:rPr lang="en-US" dirty="0" err="1" smtClean="0"/>
              <a:t>bila</a:t>
            </a:r>
            <a:r>
              <a:rPr lang="en-US" dirty="0" smtClean="0"/>
              <a:t> </a:t>
            </a:r>
            <a:r>
              <a:rPr lang="en-US" dirty="0" err="1" smtClean="0"/>
              <a:t>hipersomnia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keluhan</a:t>
            </a:r>
            <a:r>
              <a:rPr lang="en-US" dirty="0" smtClean="0"/>
              <a:t> yang </a:t>
            </a:r>
            <a:r>
              <a:rPr lang="en-US" dirty="0" err="1" smtClean="0"/>
              <a:t>dominan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penderita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ggn</a:t>
            </a:r>
            <a:r>
              <a:rPr lang="en-US" dirty="0" smtClean="0"/>
              <a:t> </a:t>
            </a:r>
            <a:r>
              <a:rPr lang="en-US" dirty="0" err="1" smtClean="0"/>
              <a:t>jiwa</a:t>
            </a:r>
            <a:r>
              <a:rPr lang="en-US" dirty="0" smtClean="0"/>
              <a:t> </a:t>
            </a:r>
            <a:r>
              <a:rPr lang="en-US" dirty="0" err="1" smtClean="0"/>
              <a:t>lainnya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4751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F51.2 </a:t>
            </a:r>
            <a:r>
              <a:rPr lang="en-US" dirty="0" err="1"/>
              <a:t>Gangguan</a:t>
            </a:r>
            <a:r>
              <a:rPr lang="en-US" dirty="0"/>
              <a:t> </a:t>
            </a:r>
            <a:r>
              <a:rPr lang="en-US" dirty="0" err="1"/>
              <a:t>Jadwal</a:t>
            </a:r>
            <a:r>
              <a:rPr lang="en-US" dirty="0"/>
              <a:t> </a:t>
            </a:r>
            <a:r>
              <a:rPr lang="en-US" dirty="0" err="1"/>
              <a:t>Tidur-Jaga</a:t>
            </a:r>
            <a:r>
              <a:rPr lang="en-US" dirty="0"/>
              <a:t> Non </a:t>
            </a:r>
            <a:r>
              <a:rPr lang="en-US" dirty="0" err="1"/>
              <a:t>organik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dirty="0" err="1" smtClean="0"/>
              <a:t>Gambaran</a:t>
            </a:r>
            <a:r>
              <a:rPr lang="en-US" dirty="0" smtClean="0"/>
              <a:t> </a:t>
            </a:r>
            <a:r>
              <a:rPr lang="en-US" dirty="0" err="1" smtClean="0"/>
              <a:t>klinis</a:t>
            </a:r>
            <a:r>
              <a:rPr lang="en-US" dirty="0" smtClean="0"/>
              <a:t> </a:t>
            </a:r>
            <a:r>
              <a:rPr lang="en-US" dirty="0" err="1" smtClean="0"/>
              <a:t>esensial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diagnosis </a:t>
            </a:r>
            <a:r>
              <a:rPr lang="en-US" dirty="0" err="1" smtClean="0"/>
              <a:t>pasti</a:t>
            </a:r>
            <a:r>
              <a:rPr lang="en-US" dirty="0" smtClean="0"/>
              <a:t> :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err="1" smtClean="0"/>
              <a:t>Pola</a:t>
            </a:r>
            <a:r>
              <a:rPr lang="en-US" dirty="0" smtClean="0"/>
              <a:t> </a:t>
            </a:r>
            <a:r>
              <a:rPr lang="en-US" dirty="0" err="1" smtClean="0"/>
              <a:t>tidur-jaga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individu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seirama</a:t>
            </a:r>
            <a:r>
              <a:rPr lang="en-US" dirty="0" smtClean="0"/>
              <a:t> (out of synchrony)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pola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 </a:t>
            </a:r>
            <a:r>
              <a:rPr lang="en-US" dirty="0" err="1" smtClean="0"/>
              <a:t>jaga</a:t>
            </a:r>
            <a:r>
              <a:rPr lang="en-US" dirty="0" smtClean="0"/>
              <a:t> yang normal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 </a:t>
            </a:r>
            <a:r>
              <a:rPr lang="en-US" dirty="0" err="1" smtClean="0"/>
              <a:t>setempat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Insomnia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orang-orang </a:t>
            </a:r>
            <a:r>
              <a:rPr lang="en-US" dirty="0" err="1" smtClean="0"/>
              <a:t>tidur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hipersomnia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</a:t>
            </a:r>
            <a:r>
              <a:rPr lang="en-US" dirty="0" err="1" smtClean="0"/>
              <a:t>kebanyakan</a:t>
            </a:r>
            <a:r>
              <a:rPr lang="en-US" dirty="0" smtClean="0"/>
              <a:t> orang </a:t>
            </a:r>
            <a:r>
              <a:rPr lang="en-US" dirty="0" err="1" smtClean="0"/>
              <a:t>jaga</a:t>
            </a:r>
            <a:r>
              <a:rPr lang="en-US" dirty="0" smtClean="0"/>
              <a:t>, yang </a:t>
            </a:r>
            <a:r>
              <a:rPr lang="en-US" dirty="0" err="1" smtClean="0"/>
              <a:t>dialami</a:t>
            </a:r>
            <a:r>
              <a:rPr lang="en-US" dirty="0" smtClean="0"/>
              <a:t> </a:t>
            </a:r>
            <a:r>
              <a:rPr lang="en-US" dirty="0" err="1" smtClean="0"/>
              <a:t>hampir</a:t>
            </a:r>
            <a:r>
              <a:rPr lang="en-US" dirty="0" smtClean="0"/>
              <a:t> </a:t>
            </a:r>
            <a:r>
              <a:rPr lang="en-US" dirty="0" err="1" smtClean="0"/>
              <a:t>setiap</a:t>
            </a:r>
            <a:r>
              <a:rPr lang="en-US" dirty="0" smtClean="0"/>
              <a:t> </a:t>
            </a:r>
            <a:r>
              <a:rPr lang="en-US" dirty="0" err="1" smtClean="0"/>
              <a:t>hari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sedikitnya</a:t>
            </a:r>
            <a:r>
              <a:rPr lang="en-US" dirty="0" smtClean="0"/>
              <a:t> 1 </a:t>
            </a:r>
            <a:r>
              <a:rPr lang="en-US" dirty="0" err="1" smtClean="0"/>
              <a:t>bulan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berulang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kurun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yang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pendek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err="1" smtClean="0"/>
              <a:t>Ketidakpuasan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kuantitas</a:t>
            </a:r>
            <a:r>
              <a:rPr lang="en-US" dirty="0" smtClean="0"/>
              <a:t>, </a:t>
            </a:r>
            <a:r>
              <a:rPr lang="en-US" dirty="0" err="1" smtClean="0"/>
              <a:t>kualitas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 </a:t>
            </a:r>
            <a:r>
              <a:rPr lang="en-US" dirty="0" err="1" smtClean="0"/>
              <a:t>menyebabkan</a:t>
            </a:r>
            <a:r>
              <a:rPr lang="en-US" dirty="0" smtClean="0"/>
              <a:t> </a:t>
            </a:r>
            <a:r>
              <a:rPr lang="en-US" dirty="0" err="1" smtClean="0"/>
              <a:t>penderitaan</a:t>
            </a:r>
            <a:r>
              <a:rPr lang="en-US" dirty="0" smtClean="0"/>
              <a:t> yang </a:t>
            </a:r>
            <a:r>
              <a:rPr lang="en-US" dirty="0" err="1" smtClean="0"/>
              <a:t>cukup</a:t>
            </a:r>
            <a:r>
              <a:rPr lang="en-US" dirty="0" smtClean="0"/>
              <a:t> </a:t>
            </a:r>
            <a:r>
              <a:rPr lang="en-US" dirty="0" err="1" smtClean="0"/>
              <a:t>berat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mempengaruhi</a:t>
            </a:r>
            <a:r>
              <a:rPr lang="en-US" dirty="0" smtClean="0"/>
              <a:t> </a:t>
            </a:r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pekerjaan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21783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F51.2 </a:t>
            </a:r>
            <a:r>
              <a:rPr lang="en-US" dirty="0" err="1"/>
              <a:t>Gangguan</a:t>
            </a:r>
            <a:r>
              <a:rPr lang="en-US" dirty="0"/>
              <a:t> </a:t>
            </a:r>
            <a:r>
              <a:rPr lang="en-US" dirty="0" err="1"/>
              <a:t>Jadwal</a:t>
            </a:r>
            <a:r>
              <a:rPr lang="en-US" dirty="0"/>
              <a:t> </a:t>
            </a:r>
            <a:r>
              <a:rPr lang="en-US" dirty="0" err="1"/>
              <a:t>Tidur-Jaga</a:t>
            </a:r>
            <a:r>
              <a:rPr lang="en-US" dirty="0"/>
              <a:t> Non </a:t>
            </a:r>
            <a:r>
              <a:rPr lang="en-US" dirty="0" err="1"/>
              <a:t>organik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 smtClean="0"/>
              <a:t>Adannya</a:t>
            </a:r>
            <a:r>
              <a:rPr lang="en-US" dirty="0" smtClean="0"/>
              <a:t> </a:t>
            </a:r>
            <a:r>
              <a:rPr lang="en-US" dirty="0" err="1" smtClean="0"/>
              <a:t>gejala</a:t>
            </a:r>
            <a:r>
              <a:rPr lang="en-US" dirty="0" smtClean="0"/>
              <a:t> </a:t>
            </a: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jiwa</a:t>
            </a:r>
            <a:r>
              <a:rPr lang="en-US" dirty="0" smtClean="0"/>
              <a:t> lain,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anxietas</a:t>
            </a:r>
            <a:r>
              <a:rPr lang="en-US" dirty="0" smtClean="0"/>
              <a:t>, </a:t>
            </a:r>
            <a:r>
              <a:rPr lang="en-US" dirty="0" err="1" smtClean="0"/>
              <a:t>depresi</a:t>
            </a:r>
            <a:r>
              <a:rPr lang="en-US" dirty="0" smtClean="0"/>
              <a:t>, </a:t>
            </a:r>
            <a:r>
              <a:rPr lang="en-US" dirty="0" err="1" smtClean="0"/>
              <a:t>hipomania</a:t>
            </a:r>
            <a:r>
              <a:rPr lang="en-US" dirty="0" smtClean="0"/>
              <a:t>,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menutup</a:t>
            </a:r>
            <a:r>
              <a:rPr lang="en-US" dirty="0" smtClean="0"/>
              <a:t> </a:t>
            </a:r>
            <a:r>
              <a:rPr lang="en-US" dirty="0" err="1" smtClean="0"/>
              <a:t>kemungkinan</a:t>
            </a:r>
            <a:r>
              <a:rPr lang="en-US" dirty="0" smtClean="0"/>
              <a:t> diagnosis </a:t>
            </a: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jadwal</a:t>
            </a:r>
            <a:r>
              <a:rPr lang="en-US" dirty="0" smtClean="0"/>
              <a:t> </a:t>
            </a:r>
            <a:r>
              <a:rPr lang="en-US" dirty="0" err="1" smtClean="0"/>
              <a:t>tidur-jaga</a:t>
            </a:r>
            <a:r>
              <a:rPr lang="en-US" dirty="0" smtClean="0"/>
              <a:t> non-</a:t>
            </a:r>
            <a:r>
              <a:rPr lang="en-US" dirty="0" err="1" smtClean="0"/>
              <a:t>organik</a:t>
            </a:r>
            <a:r>
              <a:rPr lang="en-US" dirty="0" smtClean="0"/>
              <a:t>, yang </a:t>
            </a:r>
            <a:r>
              <a:rPr lang="en-US" dirty="0" err="1" smtClean="0"/>
              <a:t>penting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i="1" dirty="0" err="1" smtClean="0"/>
              <a:t>dominasi</a:t>
            </a:r>
            <a:r>
              <a:rPr lang="en-US" i="1" dirty="0" smtClean="0"/>
              <a:t> </a:t>
            </a:r>
            <a:r>
              <a:rPr lang="en-US" i="1" dirty="0" err="1" smtClean="0"/>
              <a:t>gambaran</a:t>
            </a:r>
            <a:r>
              <a:rPr lang="en-US" i="1" dirty="0" smtClean="0"/>
              <a:t> </a:t>
            </a:r>
            <a:r>
              <a:rPr lang="en-US" i="1" dirty="0" err="1" smtClean="0"/>
              <a:t>klinis</a:t>
            </a:r>
            <a:r>
              <a:rPr lang="en-US" i="1" dirty="0" smtClean="0"/>
              <a:t> </a:t>
            </a: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penderita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4907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F51.3 </a:t>
            </a:r>
            <a:r>
              <a:rPr lang="en-US" dirty="0" err="1"/>
              <a:t>Somnabulisme</a:t>
            </a:r>
            <a:r>
              <a:rPr lang="en-US" dirty="0"/>
              <a:t> (</a:t>
            </a:r>
            <a:r>
              <a:rPr lang="en-US" dirty="0" smtClean="0"/>
              <a:t>Sleepwalking</a:t>
            </a:r>
            <a:r>
              <a:rPr lang="en-US" dirty="0"/>
              <a:t>)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/>
              <a:t>Gambaran</a:t>
            </a:r>
            <a:r>
              <a:rPr lang="en-US" dirty="0"/>
              <a:t> </a:t>
            </a:r>
            <a:r>
              <a:rPr lang="en-US" dirty="0" err="1"/>
              <a:t>klinis</a:t>
            </a:r>
            <a:r>
              <a:rPr lang="en-US" dirty="0"/>
              <a:t> </a:t>
            </a:r>
            <a:r>
              <a:rPr lang="en-US" dirty="0" err="1"/>
              <a:t>esensial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diagnosis </a:t>
            </a:r>
            <a:r>
              <a:rPr lang="en-US" dirty="0" err="1"/>
              <a:t>pasti</a:t>
            </a:r>
            <a:r>
              <a:rPr lang="en-US" dirty="0"/>
              <a:t> :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err="1" smtClean="0"/>
              <a:t>Gejala</a:t>
            </a:r>
            <a:r>
              <a:rPr lang="en-US" dirty="0" smtClean="0"/>
              <a:t> </a:t>
            </a:r>
            <a:r>
              <a:rPr lang="en-US" dirty="0" err="1" smtClean="0"/>
              <a:t>utama</a:t>
            </a:r>
            <a:r>
              <a:rPr lang="en-US" dirty="0" smtClean="0"/>
              <a:t> :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episode </a:t>
            </a:r>
            <a:r>
              <a:rPr lang="en-US" dirty="0" err="1" smtClean="0"/>
              <a:t>bangun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tempat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, </a:t>
            </a:r>
            <a:r>
              <a:rPr lang="en-US" dirty="0" err="1" smtClean="0"/>
              <a:t>biasanya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sepertiga</a:t>
            </a:r>
            <a:r>
              <a:rPr lang="en-US" dirty="0" smtClean="0"/>
              <a:t> </a:t>
            </a:r>
            <a:r>
              <a:rPr lang="en-US" dirty="0" err="1" smtClean="0"/>
              <a:t>awal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 </a:t>
            </a:r>
            <a:r>
              <a:rPr lang="en-US" dirty="0" err="1" smtClean="0"/>
              <a:t>malam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terus</a:t>
            </a:r>
            <a:r>
              <a:rPr lang="en-US" dirty="0" smtClean="0"/>
              <a:t> </a:t>
            </a:r>
            <a:r>
              <a:rPr lang="en-US" dirty="0" err="1" smtClean="0"/>
              <a:t>berjalan-jalan</a:t>
            </a:r>
            <a:r>
              <a:rPr lang="en-US" dirty="0" smtClean="0"/>
              <a:t> (</a:t>
            </a:r>
            <a:r>
              <a:rPr lang="en-US" dirty="0" err="1" smtClean="0"/>
              <a:t>kesadaran</a:t>
            </a:r>
            <a:r>
              <a:rPr lang="en-US" dirty="0" smtClean="0"/>
              <a:t> </a:t>
            </a:r>
            <a:r>
              <a:rPr lang="en-US" dirty="0" err="1" smtClean="0"/>
              <a:t>berubah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err="1" smtClean="0"/>
              <a:t>Selama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episode, </a:t>
            </a:r>
            <a:r>
              <a:rPr lang="en-US" dirty="0" err="1" smtClean="0"/>
              <a:t>individu</a:t>
            </a:r>
            <a:r>
              <a:rPr lang="en-US" dirty="0" smtClean="0"/>
              <a:t> </a:t>
            </a:r>
            <a:r>
              <a:rPr lang="en-US" dirty="0" err="1" smtClean="0"/>
              <a:t>menunjukkan</a:t>
            </a:r>
            <a:r>
              <a:rPr lang="en-US" dirty="0" smtClean="0"/>
              <a:t> </a:t>
            </a:r>
            <a:r>
              <a:rPr lang="en-US" dirty="0" err="1" smtClean="0"/>
              <a:t>wajah</a:t>
            </a:r>
            <a:r>
              <a:rPr lang="en-US" dirty="0" smtClean="0"/>
              <a:t> </a:t>
            </a:r>
            <a:r>
              <a:rPr lang="en-US" dirty="0" err="1" smtClean="0"/>
              <a:t>bengong</a:t>
            </a:r>
            <a:r>
              <a:rPr lang="en-US" dirty="0" smtClean="0"/>
              <a:t> </a:t>
            </a:r>
            <a:r>
              <a:rPr lang="en-US" i="1" dirty="0" smtClean="0"/>
              <a:t>(blank, staring face), </a:t>
            </a:r>
            <a:r>
              <a:rPr lang="en-US" dirty="0" err="1" smtClean="0"/>
              <a:t>relatif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berespons</a:t>
            </a:r>
            <a:r>
              <a:rPr lang="en-US" dirty="0" smtClean="0"/>
              <a:t> </a:t>
            </a:r>
            <a:r>
              <a:rPr lang="en-US" dirty="0" err="1" smtClean="0"/>
              <a:t>thd</a:t>
            </a:r>
            <a:r>
              <a:rPr lang="en-US" dirty="0" smtClean="0"/>
              <a:t> </a:t>
            </a:r>
            <a:r>
              <a:rPr lang="en-US" dirty="0" err="1" smtClean="0"/>
              <a:t>upaya</a:t>
            </a:r>
            <a:r>
              <a:rPr lang="en-US" dirty="0" smtClean="0"/>
              <a:t> orang lain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mempengaruhi</a:t>
            </a:r>
            <a:r>
              <a:rPr lang="en-US" dirty="0" smtClean="0"/>
              <a:t> </a:t>
            </a:r>
            <a:r>
              <a:rPr lang="en-US" dirty="0" err="1" smtClean="0"/>
              <a:t>keadaan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komunikasi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penderita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disadarkan</a:t>
            </a:r>
            <a:r>
              <a:rPr lang="en-US" dirty="0" smtClean="0"/>
              <a:t>/</a:t>
            </a:r>
            <a:r>
              <a:rPr lang="en-US" dirty="0" err="1" smtClean="0"/>
              <a:t>dibangunkan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 dg </a:t>
            </a:r>
            <a:r>
              <a:rPr lang="en-US" dirty="0" err="1" smtClean="0"/>
              <a:t>susah</a:t>
            </a:r>
            <a:r>
              <a:rPr lang="en-US" dirty="0" smtClean="0"/>
              <a:t> </a:t>
            </a:r>
            <a:r>
              <a:rPr lang="en-US" dirty="0" err="1" smtClean="0"/>
              <a:t>payah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</a:t>
            </a:r>
            <a:r>
              <a:rPr lang="en-US" dirty="0" err="1" smtClean="0"/>
              <a:t>sadar</a:t>
            </a:r>
            <a:r>
              <a:rPr lang="en-US" dirty="0" smtClean="0"/>
              <a:t>/</a:t>
            </a:r>
            <a:r>
              <a:rPr lang="en-US" dirty="0" err="1" smtClean="0"/>
              <a:t>bangun</a:t>
            </a:r>
            <a:r>
              <a:rPr lang="en-US" dirty="0" smtClean="0"/>
              <a:t>, </a:t>
            </a:r>
            <a:r>
              <a:rPr lang="en-US" dirty="0" err="1" smtClean="0"/>
              <a:t>individu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ingat</a:t>
            </a:r>
            <a:r>
              <a:rPr lang="en-US" dirty="0" smtClean="0"/>
              <a:t> </a:t>
            </a:r>
            <a:r>
              <a:rPr lang="en-US" dirty="0" err="1" smtClean="0"/>
              <a:t>apa</a:t>
            </a:r>
            <a:r>
              <a:rPr lang="en-US" dirty="0" smtClean="0"/>
              <a:t> yang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90877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ja-JP" i="1" dirty="0"/>
              <a:t>1</a:t>
            </a:r>
            <a:r>
              <a:rPr lang="it-IT" altLang="ja-JP" i="1" dirty="0" smtClean="0"/>
              <a:t>. Non </a:t>
            </a:r>
            <a:r>
              <a:rPr lang="it-IT" altLang="ja-JP" i="1" dirty="0"/>
              <a:t>Rapid Eye Movement (NREM)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51785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b="1" i="1" dirty="0" smtClean="0"/>
              <a:t>= Synchronized </a:t>
            </a:r>
            <a:r>
              <a:rPr lang="en-US" altLang="ja-JP" sz="2000" b="1" i="1" dirty="0"/>
              <a:t>Sleep, Orthodox Sleep</a:t>
            </a:r>
            <a:endParaRPr lang="en-US" altLang="ja-JP" sz="2000" b="1" dirty="0"/>
          </a:p>
          <a:p>
            <a:pPr>
              <a:lnSpc>
                <a:spcPct val="150000"/>
              </a:lnSpc>
            </a:pPr>
            <a:r>
              <a:rPr lang="en-US" altLang="ja-JP" sz="2000" dirty="0" err="1"/>
              <a:t>D</a:t>
            </a:r>
            <a:r>
              <a:rPr lang="en-US" altLang="ja-JP" sz="2000" dirty="0" err="1" smtClean="0"/>
              <a:t>enyut</a:t>
            </a:r>
            <a:r>
              <a:rPr lang="en-US" altLang="ja-JP" sz="2000" dirty="0" smtClean="0"/>
              <a:t> </a:t>
            </a:r>
            <a:r>
              <a:rPr lang="en-US" altLang="ja-JP" sz="2000" dirty="0" err="1"/>
              <a:t>jantung</a:t>
            </a:r>
            <a:r>
              <a:rPr lang="en-US" altLang="ja-JP" sz="2000" dirty="0"/>
              <a:t>, </a:t>
            </a:r>
            <a:r>
              <a:rPr lang="en-US" altLang="ja-JP" sz="2000" dirty="0" err="1"/>
              <a:t>tekanan</a:t>
            </a:r>
            <a:r>
              <a:rPr lang="en-US" altLang="ja-JP" sz="2000" dirty="0"/>
              <a:t> </a:t>
            </a:r>
            <a:r>
              <a:rPr lang="en-US" altLang="ja-JP" sz="2000" dirty="0" err="1"/>
              <a:t>darah</a:t>
            </a:r>
            <a:r>
              <a:rPr lang="en-US" altLang="ja-JP" sz="2000" dirty="0"/>
              <a:t>, </a:t>
            </a:r>
            <a:r>
              <a:rPr lang="en-US" altLang="ja-JP" sz="2000" dirty="0" err="1" smtClean="0"/>
              <a:t>pernafasan</a:t>
            </a:r>
            <a:r>
              <a:rPr lang="en-US" altLang="ja-JP" sz="2000" dirty="0" smtClean="0"/>
              <a:t> </a:t>
            </a:r>
            <a:r>
              <a:rPr lang="en-US" altLang="ja-JP" sz="2000" dirty="0" err="1" smtClean="0"/>
              <a:t>menurun</a:t>
            </a:r>
            <a:r>
              <a:rPr lang="en-US" altLang="ja-JP" sz="2000" dirty="0" smtClean="0"/>
              <a:t> </a:t>
            </a:r>
            <a:r>
              <a:rPr lang="en-US" altLang="ja-JP" sz="2000" dirty="0" err="1" smtClean="0"/>
              <a:t>serta</a:t>
            </a:r>
            <a:r>
              <a:rPr lang="en-US" altLang="ja-JP" sz="2000" dirty="0" smtClean="0"/>
              <a:t> </a:t>
            </a:r>
            <a:r>
              <a:rPr lang="en-US" altLang="ja-JP" sz="2000" dirty="0" err="1"/>
              <a:t>gerakan</a:t>
            </a:r>
            <a:r>
              <a:rPr lang="en-US" altLang="ja-JP" sz="2000" dirty="0"/>
              <a:t> bola </a:t>
            </a:r>
            <a:r>
              <a:rPr lang="en-US" altLang="ja-JP" sz="2000" dirty="0" err="1"/>
              <a:t>mata</a:t>
            </a:r>
            <a:r>
              <a:rPr lang="en-US" altLang="ja-JP" sz="2000" dirty="0"/>
              <a:t> </a:t>
            </a:r>
            <a:r>
              <a:rPr lang="en-US" altLang="ja-JP" sz="2000" dirty="0" err="1" smtClean="0"/>
              <a:t>lambat</a:t>
            </a:r>
            <a:r>
              <a:rPr lang="en-US" altLang="ja-JP" sz="20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altLang="ja-JP" sz="2000" dirty="0" err="1" smtClean="0"/>
              <a:t>Terbagi</a:t>
            </a:r>
            <a:r>
              <a:rPr lang="en-US" altLang="ja-JP" sz="2000" dirty="0" smtClean="0"/>
              <a:t> </a:t>
            </a:r>
            <a:r>
              <a:rPr lang="en-US" altLang="ja-JP" sz="2000" dirty="0" err="1"/>
              <a:t>menjadi</a:t>
            </a:r>
            <a:r>
              <a:rPr lang="en-US" altLang="ja-JP" sz="2000" dirty="0"/>
              <a:t> 4 </a:t>
            </a:r>
            <a:r>
              <a:rPr lang="en-US" altLang="ja-JP" sz="2000" dirty="0" err="1"/>
              <a:t>fase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:</a:t>
            </a:r>
          </a:p>
          <a:p>
            <a:pPr marL="515938" lvl="1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b="1" dirty="0" err="1" smtClean="0"/>
              <a:t>Fase</a:t>
            </a:r>
            <a:r>
              <a:rPr lang="en-US" altLang="ja-JP" b="1" dirty="0" smtClean="0"/>
              <a:t> 1</a:t>
            </a:r>
            <a:r>
              <a:rPr lang="en-US" altLang="ja-JP" b="1" dirty="0" smtClean="0">
                <a:sym typeface="Wingdings" pitchFamily="2" charset="2"/>
              </a:rPr>
              <a:t> </a:t>
            </a:r>
            <a:r>
              <a:rPr lang="en-US" altLang="ja-JP" dirty="0" smtClean="0">
                <a:sym typeface="Wingdings" pitchFamily="2" charset="2"/>
              </a:rPr>
              <a:t>: </a:t>
            </a:r>
            <a:r>
              <a:rPr lang="en-US" altLang="ja-JP" dirty="0" err="1" smtClean="0"/>
              <a:t>fase</a:t>
            </a:r>
            <a:r>
              <a:rPr lang="en-US" altLang="ja-JP" dirty="0" smtClean="0"/>
              <a:t> </a:t>
            </a:r>
            <a:r>
              <a:rPr lang="en-US" altLang="ja-JP" dirty="0" err="1"/>
              <a:t>transisi</a:t>
            </a:r>
            <a:r>
              <a:rPr lang="en-US" altLang="ja-JP" dirty="0"/>
              <a:t> </a:t>
            </a:r>
            <a:r>
              <a:rPr lang="en-US" altLang="ja-JP" dirty="0" err="1"/>
              <a:t>tidur</a:t>
            </a:r>
            <a:r>
              <a:rPr lang="en-US" altLang="ja-JP" dirty="0"/>
              <a:t> </a:t>
            </a:r>
          </a:p>
          <a:p>
            <a:pPr marL="173038" lvl="1" indent="0">
              <a:lnSpc>
                <a:spcPct val="150000"/>
              </a:lnSpc>
              <a:buNone/>
            </a:pPr>
            <a:r>
              <a:rPr lang="en-US" altLang="ja-JP" dirty="0" smtClean="0"/>
              <a:t>           </a:t>
            </a:r>
            <a:r>
              <a:rPr lang="en-US" altLang="ja-JP" dirty="0" err="1" smtClean="0"/>
              <a:t>Sejak</a:t>
            </a:r>
            <a:r>
              <a:rPr lang="en-US" altLang="ja-JP" dirty="0" smtClean="0"/>
              <a:t>  </a:t>
            </a:r>
            <a:r>
              <a:rPr lang="en-US" altLang="ja-JP" dirty="0" err="1"/>
              <a:t>keadaan</a:t>
            </a:r>
            <a:r>
              <a:rPr lang="en-US" altLang="ja-JP" dirty="0"/>
              <a:t> </a:t>
            </a:r>
            <a:r>
              <a:rPr lang="en-US" altLang="ja-JP" dirty="0" err="1"/>
              <a:t>terjaga</a:t>
            </a:r>
            <a:r>
              <a:rPr lang="en-US" altLang="ja-JP" dirty="0"/>
              <a:t> </a:t>
            </a:r>
            <a:r>
              <a:rPr lang="en-US" altLang="ja-JP" dirty="0" err="1" smtClean="0"/>
              <a:t>s.d</a:t>
            </a:r>
            <a:r>
              <a:rPr lang="en-US" altLang="ja-JP" dirty="0"/>
              <a:t> </a:t>
            </a:r>
            <a:r>
              <a:rPr lang="en-US" altLang="ja-JP" dirty="0" smtClean="0"/>
              <a:t>onset  </a:t>
            </a:r>
            <a:r>
              <a:rPr lang="en-US" altLang="ja-JP" dirty="0" err="1" smtClean="0"/>
              <a:t>tidur</a:t>
            </a:r>
            <a:endParaRPr lang="en-US" altLang="ja-JP" dirty="0" smtClean="0"/>
          </a:p>
          <a:p>
            <a:pPr marL="173038" lvl="1" indent="0">
              <a:lnSpc>
                <a:spcPct val="150000"/>
              </a:lnSpc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      </a:t>
            </a:r>
            <a:r>
              <a:rPr lang="en-US" altLang="ja-JP" dirty="0" err="1" smtClean="0"/>
              <a:t>Aktivitas</a:t>
            </a:r>
            <a:r>
              <a:rPr lang="en-US" altLang="ja-JP" dirty="0" smtClean="0"/>
              <a:t> </a:t>
            </a:r>
            <a:r>
              <a:rPr lang="en-US" altLang="ja-JP" dirty="0" err="1"/>
              <a:t>gelombang</a:t>
            </a:r>
            <a:r>
              <a:rPr lang="en-US" altLang="ja-JP" dirty="0"/>
              <a:t> </a:t>
            </a:r>
            <a:r>
              <a:rPr lang="en-US" altLang="ja-JP" dirty="0" err="1"/>
              <a:t>alfa</a:t>
            </a:r>
            <a:r>
              <a:rPr lang="en-US" altLang="ja-JP" dirty="0"/>
              <a:t> </a:t>
            </a:r>
            <a:r>
              <a:rPr lang="en-US" altLang="ja-JP" dirty="0" err="1" smtClean="0"/>
              <a:t>menurun</a:t>
            </a:r>
            <a:endParaRPr lang="en-US" altLang="ja-JP" dirty="0" smtClean="0"/>
          </a:p>
          <a:p>
            <a:pPr marL="173038" lvl="1" indent="0">
              <a:lnSpc>
                <a:spcPct val="150000"/>
              </a:lnSpc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      </a:t>
            </a:r>
            <a:r>
              <a:rPr lang="en-US" altLang="ja-JP" dirty="0" err="1" smtClean="0"/>
              <a:t>Sekitar</a:t>
            </a:r>
            <a:r>
              <a:rPr lang="en-US" altLang="ja-JP" dirty="0"/>
              <a:t> </a:t>
            </a:r>
            <a:r>
              <a:rPr lang="en-US" altLang="ja-JP" dirty="0" smtClean="0"/>
              <a:t> 5</a:t>
            </a:r>
            <a:r>
              <a:rPr lang="en-US" altLang="ja-JP" dirty="0"/>
              <a:t>% </a:t>
            </a:r>
            <a:r>
              <a:rPr lang="en-US" altLang="ja-JP" dirty="0" err="1"/>
              <a:t>dari</a:t>
            </a:r>
            <a:r>
              <a:rPr lang="en-US" altLang="ja-JP" dirty="0"/>
              <a:t> total </a:t>
            </a:r>
            <a:r>
              <a:rPr lang="en-US" altLang="ja-JP" dirty="0" err="1"/>
              <a:t>waktu</a:t>
            </a:r>
            <a:r>
              <a:rPr lang="en-US" altLang="ja-JP" dirty="0"/>
              <a:t> </a:t>
            </a:r>
            <a:r>
              <a:rPr lang="en-US" altLang="ja-JP" dirty="0" err="1" smtClean="0"/>
              <a:t>tidur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945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d)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/>
              <a:t>kurun</a:t>
            </a:r>
            <a:r>
              <a:rPr lang="en-US" dirty="0"/>
              <a:t> </a:t>
            </a:r>
            <a:r>
              <a:rPr lang="en-US" dirty="0" err="1"/>
              <a:t>waktu</a:t>
            </a:r>
            <a:r>
              <a:rPr lang="en-US" dirty="0"/>
              <a:t> </a:t>
            </a:r>
            <a:r>
              <a:rPr lang="en-US" dirty="0" err="1"/>
              <a:t>bbrp</a:t>
            </a:r>
            <a:r>
              <a:rPr lang="en-US" dirty="0"/>
              <a:t> </a:t>
            </a:r>
            <a:r>
              <a:rPr lang="en-US" dirty="0" err="1"/>
              <a:t>menit</a:t>
            </a:r>
            <a:r>
              <a:rPr lang="en-US" dirty="0"/>
              <a:t> </a:t>
            </a:r>
            <a:r>
              <a:rPr lang="en-US" dirty="0" err="1"/>
              <a:t>setelah</a:t>
            </a:r>
            <a:r>
              <a:rPr lang="en-US" dirty="0"/>
              <a:t> </a:t>
            </a:r>
            <a:r>
              <a:rPr lang="en-US" dirty="0" err="1"/>
              <a:t>bangun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episode </a:t>
            </a:r>
            <a:r>
              <a:rPr lang="en-US" dirty="0" err="1"/>
              <a:t>tsb</a:t>
            </a:r>
            <a:r>
              <a:rPr lang="en-US" dirty="0"/>
              <a:t>, 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/>
              <a:t>ada</a:t>
            </a:r>
            <a:r>
              <a:rPr lang="en-US" dirty="0"/>
              <a:t> </a:t>
            </a:r>
            <a:r>
              <a:rPr lang="en-US" dirty="0" err="1"/>
              <a:t>gangguan</a:t>
            </a:r>
            <a:r>
              <a:rPr lang="en-US" dirty="0"/>
              <a:t> </a:t>
            </a:r>
            <a:r>
              <a:rPr lang="en-US" dirty="0" err="1"/>
              <a:t>aktivitas</a:t>
            </a:r>
            <a:r>
              <a:rPr lang="en-US" dirty="0"/>
              <a:t> mental, </a:t>
            </a:r>
            <a:r>
              <a:rPr lang="en-US" dirty="0" err="1"/>
              <a:t>walaupun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dimulai</a:t>
            </a: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/>
              <a:t>sedikit</a:t>
            </a:r>
            <a:r>
              <a:rPr lang="en-US" dirty="0"/>
              <a:t> </a:t>
            </a:r>
            <a:r>
              <a:rPr lang="en-US" dirty="0" err="1"/>
              <a:t>bingung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disorientasi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waktu</a:t>
            </a:r>
            <a:r>
              <a:rPr lang="en-US" dirty="0"/>
              <a:t> </a:t>
            </a:r>
            <a:r>
              <a:rPr lang="en-US" dirty="0" err="1" smtClean="0"/>
              <a:t>singkat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e)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bukti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gangguan</a:t>
            </a:r>
            <a:r>
              <a:rPr lang="en-US" dirty="0" smtClean="0"/>
              <a:t> mental </a:t>
            </a:r>
            <a:r>
              <a:rPr lang="en-US" dirty="0" err="1" smtClean="0"/>
              <a:t>organik</a:t>
            </a:r>
            <a:endParaRPr lang="en-US" dirty="0" smtClean="0"/>
          </a:p>
          <a:p>
            <a:pPr marL="342900" indent="-342900"/>
            <a:endParaRPr lang="en-US" dirty="0"/>
          </a:p>
          <a:p>
            <a:pPr marL="342900" indent="-342900"/>
            <a:r>
              <a:rPr lang="en-US" dirty="0" err="1" smtClean="0"/>
              <a:t>Somnabulisme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dibedakan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serangan</a:t>
            </a:r>
            <a:r>
              <a:rPr lang="en-US" dirty="0" smtClean="0"/>
              <a:t> </a:t>
            </a:r>
            <a:r>
              <a:rPr lang="en-US" dirty="0" err="1" smtClean="0"/>
              <a:t>epilepsi</a:t>
            </a:r>
            <a:r>
              <a:rPr lang="en-US" dirty="0" smtClean="0"/>
              <a:t> </a:t>
            </a:r>
            <a:r>
              <a:rPr lang="en-US" dirty="0" err="1" smtClean="0"/>
              <a:t>psikomotor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Fugue </a:t>
            </a:r>
            <a:r>
              <a:rPr lang="en-US" dirty="0" err="1" smtClean="0"/>
              <a:t>Disosiatif</a:t>
            </a:r>
            <a:r>
              <a:rPr lang="en-US" dirty="0"/>
              <a:t> </a:t>
            </a:r>
            <a:r>
              <a:rPr lang="en-US" dirty="0" smtClean="0"/>
              <a:t>(F44.1)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03164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F51.4 </a:t>
            </a:r>
            <a:r>
              <a:rPr lang="en-US" dirty="0" err="1"/>
              <a:t>Teror</a:t>
            </a:r>
            <a:r>
              <a:rPr lang="en-US" dirty="0"/>
              <a:t> </a:t>
            </a:r>
            <a:r>
              <a:rPr lang="en-US" dirty="0" err="1"/>
              <a:t>tidur</a:t>
            </a:r>
            <a:r>
              <a:rPr lang="en-US" dirty="0"/>
              <a:t> (Night Terrors)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/>
              <a:t>Gambaran</a:t>
            </a:r>
            <a:r>
              <a:rPr lang="en-US" dirty="0"/>
              <a:t> </a:t>
            </a:r>
            <a:r>
              <a:rPr lang="en-US" dirty="0" err="1"/>
              <a:t>klinis</a:t>
            </a:r>
            <a:r>
              <a:rPr lang="en-US" dirty="0"/>
              <a:t> </a:t>
            </a:r>
            <a:r>
              <a:rPr lang="en-US" dirty="0" err="1"/>
              <a:t>esensial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diagnosis </a:t>
            </a:r>
            <a:r>
              <a:rPr lang="en-US" dirty="0" err="1"/>
              <a:t>pasti</a:t>
            </a:r>
            <a:r>
              <a:rPr lang="en-US" dirty="0"/>
              <a:t> </a:t>
            </a:r>
            <a:r>
              <a:rPr lang="en-US" dirty="0" smtClean="0"/>
              <a:t>: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err="1" smtClean="0"/>
              <a:t>Gejala</a:t>
            </a:r>
            <a:r>
              <a:rPr lang="en-US" dirty="0" smtClean="0"/>
              <a:t> </a:t>
            </a:r>
            <a:r>
              <a:rPr lang="en-US" dirty="0" err="1" smtClean="0"/>
              <a:t>utama</a:t>
            </a:r>
            <a:r>
              <a:rPr lang="en-US" dirty="0" smtClean="0"/>
              <a:t> :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episode </a:t>
            </a:r>
            <a:r>
              <a:rPr lang="en-US" dirty="0" err="1" smtClean="0"/>
              <a:t>bangun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, </a:t>
            </a:r>
            <a:r>
              <a:rPr lang="en-US" dirty="0" err="1" smtClean="0"/>
              <a:t>mulai</a:t>
            </a:r>
            <a:r>
              <a:rPr lang="en-US" dirty="0" smtClean="0"/>
              <a:t> </a:t>
            </a:r>
            <a:r>
              <a:rPr lang="en-US" dirty="0" err="1" smtClean="0"/>
              <a:t>berteriak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panik</a:t>
            </a:r>
            <a:r>
              <a:rPr lang="en-US" dirty="0" smtClean="0"/>
              <a:t>, </a:t>
            </a:r>
            <a:r>
              <a:rPr lang="en-US" dirty="0" err="1" smtClean="0"/>
              <a:t>disertai</a:t>
            </a:r>
            <a:r>
              <a:rPr lang="en-US" dirty="0" smtClean="0"/>
              <a:t> </a:t>
            </a:r>
            <a:r>
              <a:rPr lang="en-US" dirty="0" err="1" smtClean="0"/>
              <a:t>anxietas</a:t>
            </a:r>
            <a:r>
              <a:rPr lang="en-US" dirty="0" smtClean="0"/>
              <a:t> </a:t>
            </a:r>
            <a:r>
              <a:rPr lang="en-US" dirty="0" err="1" smtClean="0"/>
              <a:t>hebat</a:t>
            </a:r>
            <a:r>
              <a:rPr lang="en-US" dirty="0" smtClean="0"/>
              <a:t>, </a:t>
            </a:r>
            <a:r>
              <a:rPr lang="en-US" dirty="0" err="1" smtClean="0"/>
              <a:t>seluruh</a:t>
            </a:r>
            <a:r>
              <a:rPr lang="en-US" dirty="0" smtClean="0"/>
              <a:t> </a:t>
            </a:r>
            <a:r>
              <a:rPr lang="en-US" dirty="0" err="1" smtClean="0"/>
              <a:t>tubuh</a:t>
            </a:r>
            <a:r>
              <a:rPr lang="en-US" dirty="0" smtClean="0"/>
              <a:t> </a:t>
            </a:r>
            <a:r>
              <a:rPr lang="en-US" dirty="0" err="1" smtClean="0"/>
              <a:t>bergetar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hiperaktivitas</a:t>
            </a:r>
            <a:r>
              <a:rPr lang="en-US" dirty="0" smtClean="0"/>
              <a:t> </a:t>
            </a:r>
            <a:r>
              <a:rPr lang="en-US" dirty="0" err="1" smtClean="0"/>
              <a:t>otonomik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jantung</a:t>
            </a:r>
            <a:r>
              <a:rPr lang="en-US" dirty="0" smtClean="0"/>
              <a:t> </a:t>
            </a:r>
            <a:r>
              <a:rPr lang="en-US" dirty="0" err="1" smtClean="0"/>
              <a:t>berdebar</a:t>
            </a:r>
            <a:r>
              <a:rPr lang="en-US" dirty="0" smtClean="0"/>
              <a:t>-debar, </a:t>
            </a:r>
            <a:r>
              <a:rPr lang="en-US" dirty="0" err="1" smtClean="0"/>
              <a:t>nafas</a:t>
            </a:r>
            <a:r>
              <a:rPr lang="en-US" dirty="0" smtClean="0"/>
              <a:t> </a:t>
            </a:r>
            <a:r>
              <a:rPr lang="en-US" dirty="0" err="1" smtClean="0"/>
              <a:t>cepat</a:t>
            </a:r>
            <a:r>
              <a:rPr lang="en-US" dirty="0" smtClean="0"/>
              <a:t>, pupil </a:t>
            </a:r>
            <a:r>
              <a:rPr lang="en-US" dirty="0" err="1" smtClean="0"/>
              <a:t>melebar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berkeringat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Episode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berulang</a:t>
            </a:r>
            <a:r>
              <a:rPr lang="en-US" dirty="0" smtClean="0"/>
              <a:t>, </a:t>
            </a:r>
            <a:r>
              <a:rPr lang="en-US" dirty="0" err="1" smtClean="0"/>
              <a:t>setiap</a:t>
            </a:r>
            <a:r>
              <a:rPr lang="en-US" dirty="0" smtClean="0"/>
              <a:t> episode </a:t>
            </a:r>
            <a:r>
              <a:rPr lang="en-US" dirty="0" err="1" smtClean="0"/>
              <a:t>lamanya</a:t>
            </a:r>
            <a:r>
              <a:rPr lang="en-US" dirty="0" smtClean="0"/>
              <a:t> 1-10 </a:t>
            </a:r>
            <a:r>
              <a:rPr lang="en-US" dirty="0" err="1" smtClean="0"/>
              <a:t>menit</a:t>
            </a:r>
            <a:r>
              <a:rPr lang="en-US" dirty="0" smtClean="0"/>
              <a:t>, </a:t>
            </a:r>
            <a:r>
              <a:rPr lang="en-US" dirty="0" err="1" smtClean="0"/>
              <a:t>biasanya</a:t>
            </a:r>
            <a:r>
              <a:rPr lang="en-US" dirty="0" smtClean="0"/>
              <a:t>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sepertiga</a:t>
            </a:r>
            <a:r>
              <a:rPr lang="en-US" dirty="0" smtClean="0"/>
              <a:t> </a:t>
            </a:r>
            <a:r>
              <a:rPr lang="en-US" dirty="0" err="1" smtClean="0"/>
              <a:t>awal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/>
              <a:t> </a:t>
            </a:r>
            <a:r>
              <a:rPr lang="en-US" dirty="0" err="1" smtClean="0"/>
              <a:t>malam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relatif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bereaksi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berbagai</a:t>
            </a:r>
            <a:r>
              <a:rPr lang="en-US" dirty="0" smtClean="0"/>
              <a:t> </a:t>
            </a:r>
            <a:r>
              <a:rPr lang="en-US" dirty="0" err="1" smtClean="0"/>
              <a:t>upaya</a:t>
            </a:r>
            <a:r>
              <a:rPr lang="en-US" dirty="0" smtClean="0"/>
              <a:t> orang lain 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mempengaruhi</a:t>
            </a:r>
            <a:r>
              <a:rPr lang="en-US" dirty="0" smtClean="0"/>
              <a:t> </a:t>
            </a:r>
            <a:r>
              <a:rPr lang="en-US" dirty="0" err="1" smtClean="0"/>
              <a:t>keadaan</a:t>
            </a:r>
            <a:r>
              <a:rPr lang="en-US" dirty="0" smtClean="0"/>
              <a:t> </a:t>
            </a:r>
            <a:r>
              <a:rPr lang="en-US" dirty="0" err="1" smtClean="0"/>
              <a:t>teror</a:t>
            </a:r>
            <a:r>
              <a:rPr lang="en-US" dirty="0" smtClean="0"/>
              <a:t> </a:t>
            </a:r>
            <a:r>
              <a:rPr lang="en-US" dirty="0" err="1" smtClean="0"/>
              <a:t>tidurnya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kmd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bbrp</a:t>
            </a:r>
            <a:r>
              <a:rPr lang="en-US" dirty="0" smtClean="0"/>
              <a:t> </a:t>
            </a:r>
            <a:r>
              <a:rPr lang="en-US" dirty="0" err="1" smtClean="0"/>
              <a:t>menit</a:t>
            </a:r>
            <a:r>
              <a:rPr lang="en-US" dirty="0" smtClean="0"/>
              <a:t> </a:t>
            </a:r>
            <a:r>
              <a:rPr lang="en-US" dirty="0" err="1" smtClean="0"/>
              <a:t>setelah</a:t>
            </a:r>
            <a:r>
              <a:rPr lang="en-US" dirty="0" smtClean="0"/>
              <a:t> </a:t>
            </a:r>
            <a:r>
              <a:rPr lang="en-US" dirty="0" err="1" smtClean="0"/>
              <a:t>bangun</a:t>
            </a:r>
            <a:r>
              <a:rPr lang="en-US" dirty="0" smtClean="0"/>
              <a:t> </a:t>
            </a:r>
            <a:r>
              <a:rPr lang="en-US" dirty="0" err="1" smtClean="0"/>
              <a:t>biasanya</a:t>
            </a:r>
            <a:r>
              <a:rPr lang="en-US" dirty="0" smtClean="0"/>
              <a:t>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disorientasi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gerakan-gerakan</a:t>
            </a:r>
            <a:r>
              <a:rPr lang="en-US" dirty="0" smtClean="0"/>
              <a:t> </a:t>
            </a:r>
            <a:r>
              <a:rPr lang="en-US" dirty="0" err="1" smtClean="0"/>
              <a:t>berulang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3801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F51.4 </a:t>
            </a:r>
            <a:r>
              <a:rPr lang="en-US" dirty="0" err="1"/>
              <a:t>Teror</a:t>
            </a:r>
            <a:r>
              <a:rPr lang="en-US" dirty="0"/>
              <a:t> </a:t>
            </a:r>
            <a:r>
              <a:rPr lang="en-US" dirty="0" err="1"/>
              <a:t>tidur</a:t>
            </a:r>
            <a:r>
              <a:rPr lang="en-US" dirty="0"/>
              <a:t> (Night Terrors)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d)    </a:t>
            </a:r>
            <a:r>
              <a:rPr lang="en-US" dirty="0" err="1" smtClean="0"/>
              <a:t>Ingatan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kejadian</a:t>
            </a:r>
            <a:r>
              <a:rPr lang="en-US" dirty="0" smtClean="0"/>
              <a:t> </a:t>
            </a:r>
            <a:r>
              <a:rPr lang="en-US" dirty="0" err="1" smtClean="0"/>
              <a:t>sangat</a:t>
            </a:r>
            <a:r>
              <a:rPr lang="en-US" dirty="0" smtClean="0"/>
              <a:t> minimal</a:t>
            </a:r>
          </a:p>
          <a:p>
            <a:pPr marL="457200" indent="-457200">
              <a:buAutoNum type="alphaLcParenR" startAt="5"/>
            </a:pP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bukti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GMO</a:t>
            </a:r>
          </a:p>
          <a:p>
            <a:pPr marL="342900" indent="-342900"/>
            <a:endParaRPr lang="en-US" dirty="0"/>
          </a:p>
          <a:p>
            <a:pPr marL="342900" indent="-342900"/>
            <a:r>
              <a:rPr lang="en-US" dirty="0" err="1" smtClean="0"/>
              <a:t>Teror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dibedakan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mimpi</a:t>
            </a:r>
            <a:r>
              <a:rPr lang="en-US" dirty="0" smtClean="0"/>
              <a:t> </a:t>
            </a:r>
            <a:r>
              <a:rPr lang="en-US" dirty="0" err="1" smtClean="0"/>
              <a:t>buruk</a:t>
            </a:r>
            <a:r>
              <a:rPr lang="en-US" dirty="0" smtClean="0"/>
              <a:t> yang </a:t>
            </a:r>
            <a:r>
              <a:rPr lang="en-US" dirty="0" err="1" smtClean="0"/>
              <a:t>biasanya</a:t>
            </a:r>
            <a:r>
              <a:rPr lang="en-US" dirty="0" smtClean="0"/>
              <a:t>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setiap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, </a:t>
            </a:r>
            <a:r>
              <a:rPr lang="en-US" dirty="0" err="1" smtClean="0"/>
              <a:t>mudah</a:t>
            </a:r>
            <a:r>
              <a:rPr lang="en-US" dirty="0" smtClean="0"/>
              <a:t> </a:t>
            </a:r>
            <a:r>
              <a:rPr lang="en-US" dirty="0" err="1" smtClean="0"/>
              <a:t>dibangunkan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teringat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jelas</a:t>
            </a:r>
            <a:r>
              <a:rPr lang="en-US" dirty="0" smtClean="0"/>
              <a:t> </a:t>
            </a:r>
            <a:r>
              <a:rPr lang="en-US" dirty="0" err="1" smtClean="0"/>
              <a:t>kejadiannya</a:t>
            </a:r>
            <a:r>
              <a:rPr lang="en-US" dirty="0" smtClean="0"/>
              <a:t>.</a:t>
            </a:r>
          </a:p>
          <a:p>
            <a:pPr marL="342900" indent="-342900"/>
            <a:r>
              <a:rPr lang="en-US" dirty="0" err="1" smtClean="0"/>
              <a:t>Teror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somnabulisme</a:t>
            </a:r>
            <a:r>
              <a:rPr lang="en-US" dirty="0" smtClean="0"/>
              <a:t> </a:t>
            </a:r>
            <a:r>
              <a:rPr lang="en-US" dirty="0" err="1" smtClean="0"/>
              <a:t>sangat</a:t>
            </a:r>
            <a:r>
              <a:rPr lang="en-US" dirty="0" smtClean="0"/>
              <a:t> </a:t>
            </a:r>
            <a:r>
              <a:rPr lang="en-US" dirty="0" err="1" smtClean="0"/>
              <a:t>berhubungan</a:t>
            </a:r>
            <a:r>
              <a:rPr lang="en-US" dirty="0" smtClean="0"/>
              <a:t> </a:t>
            </a:r>
            <a:r>
              <a:rPr lang="en-US" dirty="0" err="1" smtClean="0"/>
              <a:t>erat</a:t>
            </a:r>
            <a:r>
              <a:rPr lang="en-US" dirty="0" smtClean="0"/>
              <a:t>, </a:t>
            </a:r>
            <a:r>
              <a:rPr lang="en-US" dirty="0" err="1" smtClean="0"/>
              <a:t>keduanya</a:t>
            </a:r>
            <a:r>
              <a:rPr lang="en-US" dirty="0" smtClean="0"/>
              <a:t> </a:t>
            </a:r>
            <a:r>
              <a:rPr lang="en-US" dirty="0" err="1" smtClean="0"/>
              <a:t>mempunyai</a:t>
            </a:r>
            <a:r>
              <a:rPr lang="en-US" dirty="0" smtClean="0"/>
              <a:t> </a:t>
            </a:r>
            <a:r>
              <a:rPr lang="en-US" dirty="0" err="1" smtClean="0"/>
              <a:t>karakter</a:t>
            </a:r>
            <a:r>
              <a:rPr lang="en-US" dirty="0" smtClean="0"/>
              <a:t> </a:t>
            </a:r>
            <a:r>
              <a:rPr lang="en-US" dirty="0" err="1" smtClean="0"/>
              <a:t>klinis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patofisiologis</a:t>
            </a:r>
            <a:r>
              <a:rPr lang="en-US" dirty="0" smtClean="0"/>
              <a:t> yang </a:t>
            </a:r>
            <a:r>
              <a:rPr lang="en-US" dirty="0" err="1" smtClean="0"/>
              <a:t>sama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8383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F51.5 </a:t>
            </a:r>
            <a:r>
              <a:rPr lang="en-US" dirty="0" err="1"/>
              <a:t>Mimpi</a:t>
            </a:r>
            <a:r>
              <a:rPr lang="en-US" dirty="0"/>
              <a:t> </a:t>
            </a:r>
            <a:r>
              <a:rPr lang="en-US" dirty="0" err="1"/>
              <a:t>buruk</a:t>
            </a:r>
            <a:r>
              <a:rPr lang="en-US" dirty="0"/>
              <a:t> (nightmares)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/>
              <a:t>Gambaran</a:t>
            </a:r>
            <a:r>
              <a:rPr lang="en-US" dirty="0"/>
              <a:t> </a:t>
            </a:r>
            <a:r>
              <a:rPr lang="en-US" dirty="0" err="1"/>
              <a:t>klinis</a:t>
            </a:r>
            <a:r>
              <a:rPr lang="en-US" dirty="0"/>
              <a:t> </a:t>
            </a:r>
            <a:r>
              <a:rPr lang="en-US" dirty="0" err="1"/>
              <a:t>esensial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diagnosis </a:t>
            </a:r>
            <a:r>
              <a:rPr lang="en-US" dirty="0" err="1"/>
              <a:t>pasti</a:t>
            </a:r>
            <a:r>
              <a:rPr lang="en-US" dirty="0"/>
              <a:t> :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err="1" smtClean="0"/>
              <a:t>Terbangun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 </a:t>
            </a:r>
            <a:r>
              <a:rPr lang="en-US" dirty="0" err="1" smtClean="0"/>
              <a:t>malam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siang</a:t>
            </a:r>
            <a:r>
              <a:rPr lang="en-US" dirty="0" smtClean="0"/>
              <a:t> </a:t>
            </a:r>
            <a:r>
              <a:rPr lang="en-US" dirty="0" err="1" smtClean="0"/>
              <a:t>berkaitan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mimpi</a:t>
            </a:r>
            <a:r>
              <a:rPr lang="en-US" dirty="0" smtClean="0"/>
              <a:t> yang </a:t>
            </a:r>
            <a:r>
              <a:rPr lang="en-US" dirty="0" err="1" smtClean="0"/>
              <a:t>menakutkan</a:t>
            </a:r>
            <a:r>
              <a:rPr lang="en-US" dirty="0" smtClean="0"/>
              <a:t> yang </a:t>
            </a:r>
            <a:r>
              <a:rPr lang="en-US" dirty="0" err="1" smtClean="0"/>
              <a:t>dpt</a:t>
            </a:r>
            <a:r>
              <a:rPr lang="en-US" dirty="0" smtClean="0"/>
              <a:t> </a:t>
            </a:r>
            <a:r>
              <a:rPr lang="en-US" dirty="0" err="1" smtClean="0"/>
              <a:t>dingat</a:t>
            </a:r>
            <a:r>
              <a:rPr lang="en-US" dirty="0" smtClean="0"/>
              <a:t> </a:t>
            </a:r>
            <a:r>
              <a:rPr lang="en-US" dirty="0" err="1" smtClean="0"/>
              <a:t>kembali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jelas</a:t>
            </a:r>
            <a:r>
              <a:rPr lang="en-US" dirty="0" smtClean="0"/>
              <a:t> (vivid). </a:t>
            </a:r>
            <a:r>
              <a:rPr lang="en-US" dirty="0" err="1" smtClean="0"/>
              <a:t>Biasanya</a:t>
            </a:r>
            <a:r>
              <a:rPr lang="en-US" dirty="0" smtClean="0"/>
              <a:t> </a:t>
            </a:r>
            <a:r>
              <a:rPr lang="en-US" dirty="0" err="1" smtClean="0"/>
              <a:t>perihal</a:t>
            </a:r>
            <a:r>
              <a:rPr lang="en-US" dirty="0" smtClean="0"/>
              <a:t> </a:t>
            </a:r>
            <a:r>
              <a:rPr lang="en-US" dirty="0" err="1" smtClean="0"/>
              <a:t>ancaman</a:t>
            </a:r>
            <a:r>
              <a:rPr lang="en-US" dirty="0" smtClean="0"/>
              <a:t> </a:t>
            </a:r>
            <a:r>
              <a:rPr lang="en-US" dirty="0" err="1" smtClean="0"/>
              <a:t>kelangsungan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r>
              <a:rPr lang="en-US" dirty="0" smtClean="0"/>
              <a:t>, </a:t>
            </a:r>
            <a:r>
              <a:rPr lang="en-US" dirty="0" err="1" smtClean="0"/>
              <a:t>keamanan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harga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r>
              <a:rPr lang="en-US" dirty="0" smtClean="0"/>
              <a:t>, </a:t>
            </a:r>
            <a:r>
              <a:rPr lang="en-US" dirty="0" err="1" smtClean="0"/>
              <a:t>terbangun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kapan</a:t>
            </a:r>
            <a:r>
              <a:rPr lang="en-US" dirty="0" smtClean="0"/>
              <a:t> </a:t>
            </a:r>
            <a:r>
              <a:rPr lang="en-US" dirty="0" err="1" smtClean="0"/>
              <a:t>saja</a:t>
            </a:r>
            <a:r>
              <a:rPr lang="en-US" dirty="0" smtClean="0"/>
              <a:t> </a:t>
            </a:r>
            <a:r>
              <a:rPr lang="en-US" dirty="0" err="1" smtClean="0"/>
              <a:t>selama</a:t>
            </a:r>
            <a:r>
              <a:rPr lang="en-US" dirty="0" smtClean="0"/>
              <a:t> </a:t>
            </a:r>
            <a:r>
              <a:rPr lang="en-US" dirty="0" err="1" smtClean="0"/>
              <a:t>periode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, </a:t>
            </a:r>
            <a:r>
              <a:rPr lang="en-US" dirty="0" err="1" smtClean="0"/>
              <a:t>khas</a:t>
            </a:r>
            <a:r>
              <a:rPr lang="en-US" dirty="0" smtClean="0"/>
              <a:t> : </a:t>
            </a:r>
            <a:r>
              <a:rPr lang="en-US" dirty="0" err="1" smtClean="0"/>
              <a:t>paruh</a:t>
            </a:r>
            <a:r>
              <a:rPr lang="en-US" dirty="0" smtClean="0"/>
              <a:t> </a:t>
            </a:r>
            <a:r>
              <a:rPr lang="en-US" dirty="0" err="1" smtClean="0"/>
              <a:t>kedua</a:t>
            </a:r>
            <a:r>
              <a:rPr lang="en-US" dirty="0" smtClean="0"/>
              <a:t> </a:t>
            </a:r>
            <a:r>
              <a:rPr lang="en-US" dirty="0" err="1" smtClean="0"/>
              <a:t>masa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err="1" smtClean="0"/>
              <a:t>Setelah</a:t>
            </a:r>
            <a:r>
              <a:rPr lang="en-US" dirty="0" smtClean="0"/>
              <a:t> </a:t>
            </a:r>
            <a:r>
              <a:rPr lang="en-US" dirty="0" err="1" smtClean="0"/>
              <a:t>terbangun</a:t>
            </a:r>
            <a:r>
              <a:rPr lang="en-US" dirty="0" smtClean="0"/>
              <a:t>, </a:t>
            </a:r>
            <a:r>
              <a:rPr lang="en-US" dirty="0" err="1" smtClean="0"/>
              <a:t>individu</a:t>
            </a:r>
            <a:r>
              <a:rPr lang="en-US" dirty="0" smtClean="0"/>
              <a:t> </a:t>
            </a:r>
            <a:r>
              <a:rPr lang="en-US" dirty="0" err="1" smtClean="0"/>
              <a:t>segera</a:t>
            </a:r>
            <a:r>
              <a:rPr lang="en-US" dirty="0" smtClean="0"/>
              <a:t> </a:t>
            </a:r>
            <a:r>
              <a:rPr lang="en-US" dirty="0" err="1" smtClean="0"/>
              <a:t>sadar</a:t>
            </a:r>
            <a:r>
              <a:rPr lang="en-US" dirty="0" smtClean="0"/>
              <a:t> </a:t>
            </a:r>
            <a:r>
              <a:rPr lang="en-US" dirty="0" err="1" smtClean="0"/>
              <a:t>penuh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mampu</a:t>
            </a:r>
            <a:r>
              <a:rPr lang="en-US" dirty="0" smtClean="0"/>
              <a:t> </a:t>
            </a:r>
            <a:r>
              <a:rPr lang="en-US" dirty="0" err="1" smtClean="0"/>
              <a:t>mengenali</a:t>
            </a:r>
            <a:r>
              <a:rPr lang="en-US" dirty="0" smtClean="0"/>
              <a:t> </a:t>
            </a:r>
            <a:r>
              <a:rPr lang="en-US" dirty="0" err="1" smtClean="0"/>
              <a:t>lingkungannya</a:t>
            </a:r>
            <a:endParaRPr lang="en-US" dirty="0" smtClean="0"/>
          </a:p>
          <a:p>
            <a:pPr marL="457200" indent="-457200">
              <a:buFont typeface="+mj-lt"/>
              <a:buAutoNum type="alphaLcParenR"/>
            </a:pPr>
            <a:r>
              <a:rPr lang="en-US" dirty="0" err="1" smtClean="0"/>
              <a:t>Pengalaman</a:t>
            </a:r>
            <a:r>
              <a:rPr lang="en-US" dirty="0" smtClean="0"/>
              <a:t> </a:t>
            </a:r>
            <a:r>
              <a:rPr lang="en-US" dirty="0" err="1" smtClean="0"/>
              <a:t>mimpi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akibat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 yang </a:t>
            </a:r>
            <a:r>
              <a:rPr lang="en-US" dirty="0" err="1" smtClean="0"/>
              <a:t>terganggu</a:t>
            </a:r>
            <a:r>
              <a:rPr lang="en-US" dirty="0" smtClean="0"/>
              <a:t>, </a:t>
            </a:r>
            <a:r>
              <a:rPr lang="en-US" dirty="0" err="1" smtClean="0"/>
              <a:t>menyebabkan</a:t>
            </a:r>
            <a:r>
              <a:rPr lang="en-US" dirty="0" smtClean="0"/>
              <a:t> </a:t>
            </a:r>
            <a:r>
              <a:rPr lang="en-US" dirty="0" err="1" smtClean="0"/>
              <a:t>penderitaan</a:t>
            </a:r>
            <a:r>
              <a:rPr lang="en-US" dirty="0" smtClean="0"/>
              <a:t> </a:t>
            </a:r>
            <a:r>
              <a:rPr lang="en-US" dirty="0" err="1" smtClean="0"/>
              <a:t>cukup</a:t>
            </a:r>
            <a:r>
              <a:rPr lang="en-US" dirty="0" smtClean="0"/>
              <a:t> </a:t>
            </a:r>
            <a:r>
              <a:rPr lang="en-US" dirty="0" err="1" smtClean="0"/>
              <a:t>berat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individu</a:t>
            </a:r>
            <a:r>
              <a:rPr lang="en-US" dirty="0" smtClean="0"/>
              <a:t>.</a:t>
            </a:r>
          </a:p>
          <a:p>
            <a:pPr marL="342900" indent="-342900"/>
            <a:endParaRPr lang="en-US" dirty="0"/>
          </a:p>
          <a:p>
            <a:pPr marL="342900" indent="-342900"/>
            <a:r>
              <a:rPr lang="en-US" dirty="0" err="1" smtClean="0"/>
              <a:t>Sangat</a:t>
            </a:r>
            <a:r>
              <a:rPr lang="en-US" dirty="0" smtClean="0"/>
              <a:t> </a:t>
            </a:r>
            <a:r>
              <a:rPr lang="en-US" dirty="0" err="1" smtClean="0"/>
              <a:t>penting</a:t>
            </a:r>
            <a:r>
              <a:rPr lang="en-US" dirty="0" smtClean="0"/>
              <a:t> </a:t>
            </a:r>
            <a:r>
              <a:rPr lang="en-US" dirty="0" err="1" smtClean="0"/>
              <a:t>membedakannya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teror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,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memperhatikan</a:t>
            </a:r>
            <a:r>
              <a:rPr lang="en-US" dirty="0" smtClean="0"/>
              <a:t> </a:t>
            </a:r>
            <a:r>
              <a:rPr lang="en-US" dirty="0" err="1" smtClean="0"/>
              <a:t>gambaran</a:t>
            </a:r>
            <a:r>
              <a:rPr lang="en-US" dirty="0" smtClean="0"/>
              <a:t> </a:t>
            </a:r>
            <a:r>
              <a:rPr lang="en-US" dirty="0" err="1" smtClean="0"/>
              <a:t>klinis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khas</a:t>
            </a:r>
            <a:r>
              <a:rPr lang="en-US" dirty="0" smtClean="0"/>
              <a:t> </a:t>
            </a:r>
            <a:r>
              <a:rPr lang="en-US" dirty="0" err="1" smtClean="0"/>
              <a:t>utk</a:t>
            </a:r>
            <a:r>
              <a:rPr lang="en-US" dirty="0" smtClean="0"/>
              <a:t> masing2 </a:t>
            </a:r>
            <a:r>
              <a:rPr lang="en-US" dirty="0" err="1" smtClean="0"/>
              <a:t>ggn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89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TERIMAKASIH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8315819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801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altLang="ja-JP" i="1" dirty="0" smtClean="0"/>
              <a:t>1. </a:t>
            </a:r>
            <a:r>
              <a:rPr lang="it-IT" altLang="ja-JP" i="1" dirty="0"/>
              <a:t>Non Rapid Eye Movement (NREM)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515938" lvl="1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b="1" dirty="0" err="1"/>
              <a:t>Fase</a:t>
            </a:r>
            <a:r>
              <a:rPr lang="en-US" altLang="ja-JP" b="1" dirty="0"/>
              <a:t> 2</a:t>
            </a:r>
            <a:r>
              <a:rPr lang="en-US" altLang="ja-JP" dirty="0">
                <a:sym typeface="Wingdings" pitchFamily="2" charset="2"/>
              </a:rPr>
              <a:t> :</a:t>
            </a:r>
            <a:r>
              <a:rPr lang="nl-NL" altLang="ja-JP" dirty="0"/>
              <a:t> fase onset tidur pertama</a:t>
            </a:r>
          </a:p>
          <a:p>
            <a:pPr marL="173038" lvl="1" indent="0">
              <a:lnSpc>
                <a:spcPct val="150000"/>
              </a:lnSpc>
              <a:buNone/>
            </a:pPr>
            <a:r>
              <a:rPr lang="nl-NL" altLang="ja-JP" dirty="0"/>
              <a:t>       </a:t>
            </a:r>
            <a:r>
              <a:rPr lang="nl-NL" altLang="ja-JP" dirty="0" smtClean="0"/>
              <a:t>Aktifitas  </a:t>
            </a:r>
            <a:r>
              <a:rPr lang="nl-NL" altLang="ja-JP" dirty="0"/>
              <a:t>gelombang alfa </a:t>
            </a:r>
            <a:r>
              <a:rPr lang="en-US" altLang="ja-JP" dirty="0" err="1"/>
              <a:t>dan</a:t>
            </a:r>
            <a:r>
              <a:rPr lang="en-US" altLang="ja-JP" dirty="0"/>
              <a:t> </a:t>
            </a:r>
            <a:r>
              <a:rPr lang="en-US" altLang="ja-JP" dirty="0" err="1"/>
              <a:t>teta</a:t>
            </a:r>
            <a:r>
              <a:rPr lang="en-US" altLang="ja-JP" dirty="0"/>
              <a:t> </a:t>
            </a:r>
            <a:r>
              <a:rPr lang="en-US" altLang="ja-JP" dirty="0" err="1"/>
              <a:t>menurun</a:t>
            </a:r>
            <a:r>
              <a:rPr lang="en-US" altLang="ja-JP" dirty="0"/>
              <a:t>. </a:t>
            </a:r>
            <a:endParaRPr lang="en-US" altLang="ja-JP" dirty="0" smtClean="0"/>
          </a:p>
          <a:p>
            <a:pPr marL="515938" lvl="1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en-US" altLang="ja-JP" b="1" dirty="0" err="1" smtClean="0"/>
              <a:t>Fase</a:t>
            </a:r>
            <a:r>
              <a:rPr lang="en-US" altLang="ja-JP" b="1" dirty="0" smtClean="0"/>
              <a:t> </a:t>
            </a:r>
            <a:r>
              <a:rPr lang="en-US" altLang="ja-JP" b="1" dirty="0"/>
              <a:t>3 </a:t>
            </a:r>
            <a:r>
              <a:rPr lang="en-US" altLang="ja-JP" b="1" dirty="0" err="1"/>
              <a:t>dan</a:t>
            </a:r>
            <a:r>
              <a:rPr lang="en-US" altLang="ja-JP" b="1" dirty="0"/>
              <a:t> 4 </a:t>
            </a:r>
            <a:r>
              <a:rPr lang="en-US" altLang="ja-JP" dirty="0"/>
              <a:t>:</a:t>
            </a:r>
            <a:r>
              <a:rPr lang="en-US" altLang="ja-JP" dirty="0">
                <a:sym typeface="Wingdings" pitchFamily="2" charset="2"/>
              </a:rPr>
              <a:t> </a:t>
            </a:r>
            <a:r>
              <a:rPr lang="en-US" altLang="ja-JP" dirty="0"/>
              <a:t> </a:t>
            </a:r>
            <a:r>
              <a:rPr lang="en-US" altLang="ja-JP" dirty="0" err="1"/>
              <a:t>fase</a:t>
            </a:r>
            <a:r>
              <a:rPr lang="en-US" altLang="ja-JP" dirty="0"/>
              <a:t> </a:t>
            </a:r>
            <a:r>
              <a:rPr lang="en-US" altLang="ja-JP" dirty="0" err="1"/>
              <a:t>tidur</a:t>
            </a:r>
            <a:r>
              <a:rPr lang="en-US" altLang="ja-JP" dirty="0"/>
              <a:t> yang </a:t>
            </a:r>
            <a:r>
              <a:rPr lang="en-US" altLang="ja-JP" dirty="0" err="1" smtClean="0"/>
              <a:t>dalam</a:t>
            </a:r>
            <a:r>
              <a:rPr lang="en-US" altLang="ja-JP" dirty="0" smtClean="0"/>
              <a:t> (= </a:t>
            </a:r>
            <a:r>
              <a:rPr lang="en-US" altLang="ja-JP" i="1" dirty="0" smtClean="0"/>
              <a:t>Slow </a:t>
            </a:r>
            <a:r>
              <a:rPr lang="en-US" altLang="ja-JP" i="1" dirty="0"/>
              <a:t>Wave </a:t>
            </a:r>
            <a:r>
              <a:rPr lang="en-US" altLang="ja-JP" i="1" dirty="0" smtClean="0"/>
              <a:t>Sleep)</a:t>
            </a:r>
            <a:endParaRPr lang="en-US" altLang="ja-JP" dirty="0"/>
          </a:p>
          <a:p>
            <a:pPr marL="517525" lvl="3" indent="0">
              <a:lnSpc>
                <a:spcPct val="150000"/>
              </a:lnSpc>
              <a:buNone/>
            </a:pPr>
            <a:r>
              <a:rPr lang="en-US" altLang="ja-JP" sz="2000" dirty="0" err="1"/>
              <a:t>Aktifitas</a:t>
            </a:r>
            <a:r>
              <a:rPr lang="en-US" altLang="ja-JP" sz="2000" dirty="0"/>
              <a:t>  </a:t>
            </a:r>
            <a:r>
              <a:rPr lang="en-US" altLang="ja-JP" sz="2000" dirty="0" err="1"/>
              <a:t>gelombang</a:t>
            </a:r>
            <a:r>
              <a:rPr lang="en-US" altLang="ja-JP" sz="2000" dirty="0"/>
              <a:t> delta</a:t>
            </a:r>
          </a:p>
          <a:p>
            <a:pPr marL="517525" lvl="3" indent="0">
              <a:lnSpc>
                <a:spcPct val="150000"/>
              </a:lnSpc>
              <a:buNone/>
            </a:pPr>
            <a:r>
              <a:rPr lang="en-US" altLang="ja-JP" sz="2000" dirty="0" err="1"/>
              <a:t>Sekitar</a:t>
            </a:r>
            <a:r>
              <a:rPr lang="en-US" altLang="ja-JP" sz="2000" dirty="0"/>
              <a:t> 15 -20 % </a:t>
            </a:r>
            <a:r>
              <a:rPr lang="en-US" altLang="ja-JP" sz="2000" dirty="0" err="1"/>
              <a:t>dari</a:t>
            </a:r>
            <a:r>
              <a:rPr lang="en-US" altLang="ja-JP" sz="2000" dirty="0"/>
              <a:t> total </a:t>
            </a:r>
            <a:r>
              <a:rPr lang="en-US" altLang="ja-JP" sz="2000" dirty="0" err="1"/>
              <a:t>tidur</a:t>
            </a:r>
            <a:r>
              <a:rPr lang="en-US" altLang="ja-JP" sz="2000" dirty="0"/>
              <a:t>. </a:t>
            </a:r>
          </a:p>
          <a:p>
            <a:pPr marL="517525" lvl="3" indent="0">
              <a:lnSpc>
                <a:spcPct val="150000"/>
              </a:lnSpc>
              <a:buNone/>
            </a:pPr>
            <a:r>
              <a:rPr lang="en-US" altLang="ja-JP" sz="2000" dirty="0" err="1"/>
              <a:t>Jumlahnya</a:t>
            </a:r>
            <a:r>
              <a:rPr lang="en-US" altLang="ja-JP" sz="2000" dirty="0"/>
              <a:t> </a:t>
            </a:r>
            <a:r>
              <a:rPr lang="en-US" altLang="ja-JP" sz="2000" dirty="0" err="1"/>
              <a:t>berkurang</a:t>
            </a:r>
            <a:r>
              <a:rPr lang="en-US" altLang="ja-JP" sz="2000" dirty="0"/>
              <a:t> </a:t>
            </a:r>
            <a:r>
              <a:rPr lang="en-US" altLang="ja-JP" sz="2000" dirty="0" err="1"/>
              <a:t>sesuai</a:t>
            </a:r>
            <a:r>
              <a:rPr lang="en-US" altLang="ja-JP" sz="2000" dirty="0"/>
              <a:t> </a:t>
            </a:r>
            <a:r>
              <a:rPr lang="en-US" altLang="ja-JP" sz="2000" dirty="0" err="1"/>
              <a:t>pertambahan</a:t>
            </a:r>
            <a:r>
              <a:rPr lang="en-US" altLang="ja-JP" sz="2000" dirty="0"/>
              <a:t> </a:t>
            </a:r>
            <a:r>
              <a:rPr lang="en-US" altLang="ja-JP" sz="2000" dirty="0" err="1"/>
              <a:t>usia</a:t>
            </a:r>
            <a:endParaRPr lang="en-US" altLang="ja-JP" sz="2000" dirty="0"/>
          </a:p>
          <a:p>
            <a:pPr marL="517525" lvl="3" indent="0">
              <a:lnSpc>
                <a:spcPct val="150000"/>
              </a:lnSpc>
              <a:buNone/>
            </a:pPr>
            <a:r>
              <a:rPr lang="en-US" altLang="ja-JP" sz="2000" dirty="0"/>
              <a:t> </a:t>
            </a:r>
            <a:r>
              <a:rPr lang="en-US" altLang="ja-JP" sz="2000" dirty="0" err="1"/>
              <a:t>Dalam</a:t>
            </a:r>
            <a:r>
              <a:rPr lang="en-US" altLang="ja-JP" sz="2000" dirty="0"/>
              <a:t> </a:t>
            </a:r>
            <a:r>
              <a:rPr lang="en-US" altLang="ja-JP" sz="2000" dirty="0" err="1"/>
              <a:t>tidur</a:t>
            </a:r>
            <a:r>
              <a:rPr lang="en-US" altLang="ja-JP" sz="2000" dirty="0"/>
              <a:t> gel </a:t>
            </a:r>
            <a:r>
              <a:rPr lang="en-US" altLang="ja-JP" sz="2000" dirty="0" err="1"/>
              <a:t>lambat</a:t>
            </a:r>
            <a:r>
              <a:rPr lang="en-US" altLang="ja-JP" sz="2000" dirty="0"/>
              <a:t> </a:t>
            </a:r>
            <a:r>
              <a:rPr lang="en-US" altLang="ja-JP" sz="2000" dirty="0" err="1"/>
              <a:t>ini</a:t>
            </a:r>
            <a:r>
              <a:rPr lang="en-US" altLang="ja-JP" sz="2000" dirty="0"/>
              <a:t> </a:t>
            </a:r>
            <a:r>
              <a:rPr lang="en-US" altLang="ja-JP" sz="2000" dirty="0" err="1"/>
              <a:t>pikiran</a:t>
            </a:r>
            <a:r>
              <a:rPr lang="en-US" altLang="ja-JP" sz="2000" dirty="0"/>
              <a:t> </a:t>
            </a:r>
            <a:r>
              <a:rPr lang="en-US" altLang="ja-JP" sz="2000" dirty="0" err="1"/>
              <a:t>terdisorientasi</a:t>
            </a:r>
            <a:r>
              <a:rPr lang="en-US" altLang="ja-JP" sz="2000" dirty="0"/>
              <a:t>.</a:t>
            </a:r>
          </a:p>
          <a:p>
            <a:pPr marL="517525" lvl="3" indent="0">
              <a:lnSpc>
                <a:spcPct val="150000"/>
              </a:lnSpc>
              <a:buNone/>
            </a:pPr>
            <a:r>
              <a:rPr lang="en-US" altLang="ja-JP" sz="2000" dirty="0" err="1"/>
              <a:t>Terbangun</a:t>
            </a:r>
            <a:r>
              <a:rPr lang="en-US" altLang="ja-JP" sz="2000" dirty="0"/>
              <a:t> </a:t>
            </a:r>
            <a:r>
              <a:rPr lang="en-US" altLang="ja-JP" sz="2000" dirty="0" err="1"/>
              <a:t>singkat</a:t>
            </a:r>
            <a:r>
              <a:rPr lang="en-US" altLang="ja-JP" sz="2000" dirty="0"/>
              <a:t> </a:t>
            </a:r>
            <a:r>
              <a:rPr lang="en-US" altLang="ja-JP" sz="2000" dirty="0" err="1"/>
              <a:t>dari</a:t>
            </a:r>
            <a:r>
              <a:rPr lang="en-US" altLang="ja-JP" sz="2000" dirty="0"/>
              <a:t> </a:t>
            </a:r>
            <a:r>
              <a:rPr lang="en-US" altLang="ja-JP" sz="2000" dirty="0" err="1"/>
              <a:t>fase</a:t>
            </a:r>
            <a:r>
              <a:rPr lang="en-US" altLang="ja-JP" sz="2000" dirty="0"/>
              <a:t> </a:t>
            </a:r>
            <a:r>
              <a:rPr lang="en-US" altLang="ja-JP" sz="2000" dirty="0" err="1"/>
              <a:t>ini</a:t>
            </a:r>
            <a:r>
              <a:rPr lang="en-US" altLang="ja-JP" sz="2000" dirty="0"/>
              <a:t> </a:t>
            </a:r>
            <a:r>
              <a:rPr lang="en-US" altLang="ja-JP" sz="2000" dirty="0" err="1"/>
              <a:t>disertai</a:t>
            </a:r>
            <a:r>
              <a:rPr lang="en-US" altLang="ja-JP" sz="2000" dirty="0"/>
              <a:t> </a:t>
            </a:r>
            <a:r>
              <a:rPr lang="en-US" altLang="ja-JP" sz="2000" dirty="0" err="1"/>
              <a:t>dengan</a:t>
            </a:r>
            <a:r>
              <a:rPr lang="en-US" altLang="ja-JP" sz="2000" dirty="0"/>
              <a:t> amnesia,  </a:t>
            </a:r>
            <a:r>
              <a:rPr lang="en-US" altLang="ja-JP" sz="2000" dirty="0" err="1"/>
              <a:t>dan</a:t>
            </a:r>
            <a:r>
              <a:rPr lang="en-US" altLang="ja-JP" sz="2000" dirty="0"/>
              <a:t> </a:t>
            </a:r>
            <a:r>
              <a:rPr lang="en-US" altLang="ja-JP" sz="2000" dirty="0" err="1"/>
              <a:t>dapat</a:t>
            </a:r>
            <a:r>
              <a:rPr lang="en-US" altLang="ja-JP" sz="2000" dirty="0"/>
              <a:t> </a:t>
            </a:r>
            <a:r>
              <a:rPr lang="en-US" altLang="ja-JP" sz="2000" dirty="0" err="1"/>
              <a:t>menyebabkan</a:t>
            </a:r>
            <a:r>
              <a:rPr lang="en-US" altLang="ja-JP" sz="2000" dirty="0"/>
              <a:t> enuresis, </a:t>
            </a:r>
            <a:r>
              <a:rPr lang="en-US" altLang="ja-JP" sz="2000" dirty="0" err="1"/>
              <a:t>somnambulisme</a:t>
            </a:r>
            <a:r>
              <a:rPr lang="en-US" altLang="ja-JP" sz="2000" dirty="0"/>
              <a:t> </a:t>
            </a:r>
            <a:r>
              <a:rPr lang="en-US" altLang="ja-JP" sz="2000" dirty="0" err="1"/>
              <a:t>serta</a:t>
            </a:r>
            <a:r>
              <a:rPr lang="en-US" altLang="ja-JP" sz="2000" dirty="0"/>
              <a:t> night terror.</a:t>
            </a:r>
            <a:endParaRPr lang="en-US" sz="20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29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i="1" dirty="0" smtClean="0"/>
              <a:t>2. Rapid </a:t>
            </a:r>
            <a:r>
              <a:rPr lang="en-US" altLang="ja-JP" i="1" dirty="0"/>
              <a:t>Eye Movement (REM)</a:t>
            </a:r>
            <a:br>
              <a:rPr lang="en-US" altLang="ja-JP" i="1" dirty="0"/>
            </a:b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altLang="ja-JP" sz="2000" i="1" dirty="0"/>
              <a:t>Dreaming Sleep</a:t>
            </a:r>
            <a:r>
              <a:rPr lang="en-US" altLang="ja-JP" sz="2000" dirty="0"/>
              <a:t>, </a:t>
            </a:r>
            <a:r>
              <a:rPr lang="en-US" altLang="ja-JP" sz="2000" i="1" dirty="0" smtClean="0"/>
              <a:t>Paradoxical </a:t>
            </a:r>
            <a:r>
              <a:rPr lang="en-US" altLang="ja-JP" sz="2000" i="1" dirty="0"/>
              <a:t>Sleep</a:t>
            </a:r>
            <a:endParaRPr lang="en-US" altLang="ja-JP" sz="2000" dirty="0"/>
          </a:p>
          <a:p>
            <a:pPr>
              <a:lnSpc>
                <a:spcPct val="150000"/>
              </a:lnSpc>
            </a:pPr>
            <a:r>
              <a:rPr lang="en-US" altLang="ja-JP" sz="2000" dirty="0" err="1"/>
              <a:t>Sekitar</a:t>
            </a:r>
            <a:r>
              <a:rPr lang="en-US" altLang="ja-JP" sz="2000" dirty="0"/>
              <a:t> 20 -25% </a:t>
            </a:r>
            <a:r>
              <a:rPr lang="en-US" altLang="ja-JP" sz="2000" dirty="0" err="1"/>
              <a:t>dari</a:t>
            </a:r>
            <a:r>
              <a:rPr lang="en-US" altLang="ja-JP" sz="2000" dirty="0"/>
              <a:t> total </a:t>
            </a:r>
            <a:r>
              <a:rPr lang="en-US" altLang="ja-JP" sz="2000" dirty="0" err="1"/>
              <a:t>waktu</a:t>
            </a:r>
            <a:r>
              <a:rPr lang="en-US" altLang="ja-JP" sz="2000" dirty="0"/>
              <a:t> </a:t>
            </a:r>
            <a:r>
              <a:rPr lang="en-US" altLang="ja-JP" sz="2000" dirty="0" err="1"/>
              <a:t>tidur</a:t>
            </a:r>
            <a:r>
              <a:rPr lang="en-US" altLang="ja-JP" sz="20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altLang="ja-JP" sz="2000" dirty="0" err="1"/>
              <a:t>D</a:t>
            </a:r>
            <a:r>
              <a:rPr lang="en-US" altLang="ja-JP" sz="2000" dirty="0" err="1" smtClean="0"/>
              <a:t>enyut</a:t>
            </a:r>
            <a:r>
              <a:rPr lang="en-US" altLang="ja-JP" sz="2000" dirty="0" smtClean="0"/>
              <a:t> </a:t>
            </a:r>
            <a:r>
              <a:rPr lang="en-US" altLang="ja-JP" sz="2000" dirty="0" err="1"/>
              <a:t>jantung</a:t>
            </a:r>
            <a:r>
              <a:rPr lang="en-US" altLang="ja-JP" sz="2000" dirty="0"/>
              <a:t>, </a:t>
            </a:r>
            <a:r>
              <a:rPr lang="en-US" altLang="ja-JP" sz="2000" dirty="0" err="1" smtClean="0"/>
              <a:t>pernafasan</a:t>
            </a:r>
            <a:r>
              <a:rPr lang="en-US" altLang="ja-JP" sz="2000" dirty="0" smtClean="0"/>
              <a:t>, </a:t>
            </a:r>
            <a:r>
              <a:rPr lang="en-US" altLang="ja-JP" sz="2000" dirty="0" err="1"/>
              <a:t>tekanan</a:t>
            </a:r>
            <a:r>
              <a:rPr lang="en-US" altLang="ja-JP" sz="2000" dirty="0"/>
              <a:t> </a:t>
            </a:r>
            <a:r>
              <a:rPr lang="en-US" altLang="ja-JP" sz="2000" dirty="0" err="1" smtClean="0"/>
              <a:t>darah</a:t>
            </a:r>
            <a:r>
              <a:rPr lang="en-US" altLang="ja-JP" sz="2000" dirty="0" smtClean="0"/>
              <a:t>, </a:t>
            </a:r>
            <a:r>
              <a:rPr lang="en-US" altLang="ja-JP" sz="2000" dirty="0" err="1"/>
              <a:t>pemakaian</a:t>
            </a:r>
            <a:r>
              <a:rPr lang="en-US" altLang="ja-JP" sz="2000" dirty="0"/>
              <a:t> </a:t>
            </a:r>
            <a:r>
              <a:rPr lang="en-US" altLang="ja-JP" sz="2000" dirty="0" err="1"/>
              <a:t>oksigen</a:t>
            </a:r>
            <a:r>
              <a:rPr lang="en-US" altLang="ja-JP" sz="2000" dirty="0"/>
              <a:t> </a:t>
            </a:r>
            <a:r>
              <a:rPr lang="en-US" altLang="ja-JP" sz="2000" dirty="0" err="1" smtClean="0"/>
              <a:t>otak</a:t>
            </a:r>
            <a:r>
              <a:rPr lang="en-US" altLang="ja-JP" sz="2000" dirty="0" smtClean="0"/>
              <a:t> </a:t>
            </a:r>
            <a:r>
              <a:rPr lang="en-US" altLang="ja-JP" sz="2000" dirty="0" err="1"/>
              <a:t>meningkat</a:t>
            </a:r>
            <a:r>
              <a:rPr lang="en-US" altLang="ja-JP" sz="2000" dirty="0"/>
              <a:t> </a:t>
            </a:r>
          </a:p>
          <a:p>
            <a:pPr>
              <a:lnSpc>
                <a:spcPct val="150000"/>
              </a:lnSpc>
            </a:pPr>
            <a:r>
              <a:rPr lang="en-US" altLang="ja-JP" sz="2000" dirty="0" err="1"/>
              <a:t>R</a:t>
            </a:r>
            <a:r>
              <a:rPr lang="en-US" altLang="ja-JP" sz="2000" dirty="0" err="1" smtClean="0"/>
              <a:t>elaksasi</a:t>
            </a:r>
            <a:r>
              <a:rPr lang="en-US" altLang="ja-JP" sz="2000" dirty="0" smtClean="0"/>
              <a:t> </a:t>
            </a:r>
            <a:r>
              <a:rPr lang="en-US" altLang="ja-JP" sz="2000" dirty="0"/>
              <a:t>tonus </a:t>
            </a:r>
            <a:r>
              <a:rPr lang="en-US" altLang="ja-JP" sz="2000" dirty="0" err="1" smtClean="0"/>
              <a:t>otot</a:t>
            </a:r>
            <a:r>
              <a:rPr lang="en-US" altLang="ja-JP" sz="2000" dirty="0" smtClean="0"/>
              <a:t>,  </a:t>
            </a:r>
            <a:r>
              <a:rPr lang="en-US" altLang="ja-JP" sz="2000" dirty="0" err="1"/>
              <a:t>refleks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tendon </a:t>
            </a:r>
            <a:r>
              <a:rPr lang="en-US" altLang="ja-JP" sz="2000" dirty="0" err="1"/>
              <a:t>mulai</a:t>
            </a:r>
            <a:r>
              <a:rPr lang="en-US" altLang="ja-JP" sz="2000" dirty="0"/>
              <a:t> </a:t>
            </a:r>
            <a:r>
              <a:rPr lang="en-US" altLang="ja-JP" sz="2000" dirty="0" err="1" smtClean="0"/>
              <a:t>menurun</a:t>
            </a:r>
            <a:r>
              <a:rPr lang="en-US" altLang="ja-JP" sz="2000" dirty="0" smtClean="0"/>
              <a:t>, </a:t>
            </a:r>
            <a:r>
              <a:rPr lang="en-US" altLang="ja-JP" sz="2000" dirty="0" err="1"/>
              <a:t>dan</a:t>
            </a:r>
            <a:r>
              <a:rPr lang="en-US" altLang="ja-JP" sz="2000" dirty="0"/>
              <a:t> </a:t>
            </a:r>
            <a:r>
              <a:rPr lang="en-US" altLang="ja-JP" sz="2000" dirty="0" err="1"/>
              <a:t>terjadi</a:t>
            </a:r>
            <a:r>
              <a:rPr lang="en-US" altLang="ja-JP" sz="2000" dirty="0"/>
              <a:t> </a:t>
            </a:r>
            <a:r>
              <a:rPr lang="en-US" altLang="ja-JP" sz="2000" dirty="0" err="1"/>
              <a:t>inhibisi</a:t>
            </a:r>
            <a:r>
              <a:rPr lang="en-US" altLang="ja-JP" sz="2000" dirty="0"/>
              <a:t> </a:t>
            </a:r>
            <a:r>
              <a:rPr lang="en-US" altLang="ja-JP" sz="2000" dirty="0" err="1"/>
              <a:t>motorik</a:t>
            </a:r>
            <a:r>
              <a:rPr lang="en-US" altLang="ja-JP" sz="2000" dirty="0"/>
              <a:t> </a:t>
            </a:r>
            <a:r>
              <a:rPr lang="en-US" altLang="ja-JP" sz="2000" dirty="0" err="1"/>
              <a:t>sehingga</a:t>
            </a:r>
            <a:r>
              <a:rPr lang="en-US" altLang="ja-JP" sz="2000" dirty="0"/>
              <a:t> </a:t>
            </a:r>
            <a:r>
              <a:rPr lang="en-US" altLang="ja-JP" sz="2000" dirty="0" err="1"/>
              <a:t>pergerakan</a:t>
            </a:r>
            <a:r>
              <a:rPr lang="en-US" altLang="ja-JP" sz="2000" dirty="0"/>
              <a:t> </a:t>
            </a:r>
            <a:r>
              <a:rPr lang="en-US" altLang="ja-JP" sz="2000" dirty="0" err="1"/>
              <a:t>tubuh</a:t>
            </a:r>
            <a:r>
              <a:rPr lang="en-US" altLang="ja-JP" sz="2000" dirty="0"/>
              <a:t> </a:t>
            </a:r>
            <a:r>
              <a:rPr lang="en-US" altLang="ja-JP" sz="2000" dirty="0" err="1"/>
              <a:t>tidak</a:t>
            </a:r>
            <a:r>
              <a:rPr lang="en-US" altLang="ja-JP" sz="2000" dirty="0"/>
              <a:t> </a:t>
            </a:r>
            <a:r>
              <a:rPr lang="en-US" altLang="ja-JP" sz="2000" dirty="0" err="1"/>
              <a:t>terjadi</a:t>
            </a:r>
            <a:r>
              <a:rPr lang="en-US" altLang="ja-JP" sz="2000" dirty="0"/>
              <a:t> </a:t>
            </a:r>
            <a:r>
              <a:rPr lang="en-US" altLang="ja-JP" sz="2000" dirty="0" err="1"/>
              <a:t>pada</a:t>
            </a:r>
            <a:r>
              <a:rPr lang="en-US" altLang="ja-JP" sz="2000" dirty="0"/>
              <a:t> </a:t>
            </a:r>
            <a:r>
              <a:rPr lang="en-US" altLang="ja-JP" sz="2000" dirty="0" err="1"/>
              <a:t>periode</a:t>
            </a:r>
            <a:r>
              <a:rPr lang="en-US" altLang="ja-JP" sz="2000" dirty="0"/>
              <a:t> </a:t>
            </a:r>
            <a:r>
              <a:rPr lang="en-US" altLang="ja-JP" sz="2000" dirty="0" err="1" smtClean="0"/>
              <a:t>ini</a:t>
            </a:r>
            <a:r>
              <a:rPr lang="en-US" altLang="ja-JP" sz="20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n-US" altLang="ja-JP" sz="2000" dirty="0" err="1"/>
              <a:t>G</a:t>
            </a:r>
            <a:r>
              <a:rPr lang="en-US" altLang="ja-JP" sz="2000" dirty="0" err="1" smtClean="0"/>
              <a:t>erakan</a:t>
            </a:r>
            <a:r>
              <a:rPr lang="en-US" altLang="ja-JP" sz="2000" dirty="0" smtClean="0"/>
              <a:t> </a:t>
            </a:r>
            <a:r>
              <a:rPr lang="en-US" altLang="ja-JP" sz="2000" dirty="0"/>
              <a:t>bola </a:t>
            </a:r>
            <a:r>
              <a:rPr lang="en-US" altLang="ja-JP" sz="2000" dirty="0" err="1"/>
              <a:t>mata</a:t>
            </a:r>
            <a:r>
              <a:rPr lang="en-US" altLang="ja-JP" sz="2000" dirty="0"/>
              <a:t> </a:t>
            </a:r>
            <a:r>
              <a:rPr lang="en-US" altLang="ja-JP" sz="2000" dirty="0" err="1"/>
              <a:t>secara</a:t>
            </a:r>
            <a:r>
              <a:rPr lang="en-US" altLang="ja-JP" sz="2000" dirty="0"/>
              <a:t> </a:t>
            </a:r>
            <a:r>
              <a:rPr lang="en-US" altLang="ja-JP" sz="2000" dirty="0" err="1" smtClean="0"/>
              <a:t>cepat</a:t>
            </a:r>
            <a:r>
              <a:rPr lang="en-US" altLang="ja-JP" sz="2000" dirty="0" smtClean="0"/>
              <a:t>, </a:t>
            </a:r>
            <a:r>
              <a:rPr lang="en-US" altLang="ja-JP" sz="2000" dirty="0" err="1"/>
              <a:t>ereksi</a:t>
            </a:r>
            <a:r>
              <a:rPr lang="en-US" altLang="ja-JP" sz="2000" dirty="0"/>
              <a:t> penis </a:t>
            </a:r>
            <a:r>
              <a:rPr lang="en-US" altLang="ja-JP" sz="2000" dirty="0" err="1"/>
              <a:t>dan</a:t>
            </a:r>
            <a:r>
              <a:rPr lang="en-US" altLang="ja-JP" sz="2000" dirty="0"/>
              <a:t> </a:t>
            </a:r>
            <a:r>
              <a:rPr lang="en-US" altLang="ja-JP" sz="2000" dirty="0" err="1"/>
              <a:t>pembesaran</a:t>
            </a:r>
            <a:r>
              <a:rPr lang="en-US" altLang="ja-JP" sz="2000" dirty="0"/>
              <a:t> </a:t>
            </a:r>
            <a:r>
              <a:rPr lang="en-US" altLang="ja-JP" sz="2000" dirty="0" err="1"/>
              <a:t>klitoris</a:t>
            </a:r>
            <a:r>
              <a:rPr lang="en-US" altLang="ja-JP" sz="2000" dirty="0"/>
              <a:t>.</a:t>
            </a:r>
          </a:p>
          <a:p>
            <a:pPr>
              <a:lnSpc>
                <a:spcPct val="150000"/>
              </a:lnSpc>
            </a:pPr>
            <a:r>
              <a:rPr lang="en-US" altLang="ja-JP" sz="2000" dirty="0" err="1"/>
              <a:t>Tidur</a:t>
            </a:r>
            <a:r>
              <a:rPr lang="en-US" altLang="ja-JP" sz="2000" dirty="0"/>
              <a:t> REM 60-90% </a:t>
            </a:r>
            <a:r>
              <a:rPr lang="en-US" altLang="ja-JP" sz="2000" dirty="0" err="1"/>
              <a:t>terjadi</a:t>
            </a:r>
            <a:r>
              <a:rPr lang="en-US" altLang="ja-JP" sz="2000" dirty="0"/>
              <a:t> </a:t>
            </a:r>
            <a:r>
              <a:rPr lang="en-US" altLang="ja-JP" sz="2000" dirty="0" err="1"/>
              <a:t>mimpi</a:t>
            </a:r>
            <a:r>
              <a:rPr lang="en-US" altLang="ja-JP" sz="2000" dirty="0"/>
              <a:t> , </a:t>
            </a:r>
            <a:r>
              <a:rPr lang="en-US" altLang="ja-JP" sz="2000" dirty="0" err="1"/>
              <a:t>biasanya</a:t>
            </a:r>
            <a:r>
              <a:rPr lang="en-US" altLang="ja-JP" sz="2000" dirty="0"/>
              <a:t> </a:t>
            </a:r>
            <a:r>
              <a:rPr lang="en-US" altLang="ja-JP" sz="2000" dirty="0" err="1"/>
              <a:t>abstrak</a:t>
            </a:r>
            <a:r>
              <a:rPr lang="en-US" altLang="ja-JP" sz="2000" dirty="0"/>
              <a:t> </a:t>
            </a:r>
            <a:r>
              <a:rPr lang="en-US" altLang="ja-JP" sz="2000" dirty="0" err="1"/>
              <a:t>dan</a:t>
            </a:r>
            <a:r>
              <a:rPr lang="en-US" altLang="ja-JP" sz="2000" dirty="0"/>
              <a:t> </a:t>
            </a:r>
            <a:r>
              <a:rPr lang="en-US" altLang="ja-JP" sz="2000" dirty="0" err="1"/>
              <a:t>surealis</a:t>
            </a:r>
            <a:r>
              <a:rPr lang="en-US" altLang="ja-JP" sz="2000" dirty="0"/>
              <a:t>. </a:t>
            </a:r>
            <a:r>
              <a:rPr lang="en-US" altLang="ja-JP" sz="2000" dirty="0" err="1"/>
              <a:t>Mimpi</a:t>
            </a:r>
            <a:r>
              <a:rPr lang="en-US" altLang="ja-JP" sz="2000" dirty="0"/>
              <a:t> </a:t>
            </a:r>
            <a:r>
              <a:rPr lang="en-US" altLang="ja-JP" sz="2000" dirty="0" err="1"/>
              <a:t>pada</a:t>
            </a:r>
            <a:r>
              <a:rPr lang="en-US" altLang="ja-JP" sz="2000" dirty="0"/>
              <a:t> </a:t>
            </a:r>
            <a:r>
              <a:rPr lang="en-US" altLang="ja-JP" sz="2000" dirty="0" err="1"/>
              <a:t>tidur</a:t>
            </a:r>
            <a:r>
              <a:rPr lang="en-US" altLang="ja-JP" sz="2000" dirty="0"/>
              <a:t> NREM </a:t>
            </a:r>
            <a:r>
              <a:rPr lang="en-US" altLang="ja-JP" sz="2000" dirty="0" err="1"/>
              <a:t>jernih</a:t>
            </a:r>
            <a:r>
              <a:rPr lang="en-US" altLang="ja-JP" sz="2000" dirty="0"/>
              <a:t> </a:t>
            </a:r>
            <a:r>
              <a:rPr lang="en-US" altLang="ja-JP" sz="2000" dirty="0" err="1"/>
              <a:t>dan</a:t>
            </a:r>
            <a:r>
              <a:rPr lang="en-US" altLang="ja-JP" sz="2000" dirty="0"/>
              <a:t> </a:t>
            </a:r>
            <a:r>
              <a:rPr lang="en-US" altLang="ja-JP" sz="2000" dirty="0" err="1"/>
              <a:t>dengan</a:t>
            </a:r>
            <a:r>
              <a:rPr lang="en-US" altLang="ja-JP" sz="2000" dirty="0"/>
              <a:t> </a:t>
            </a:r>
            <a:r>
              <a:rPr lang="en-US" altLang="ja-JP" sz="2000" dirty="0" err="1"/>
              <a:t>maksud</a:t>
            </a:r>
            <a:r>
              <a:rPr lang="en-US" altLang="ja-JP" sz="2000" dirty="0"/>
              <a:t> </a:t>
            </a:r>
            <a:r>
              <a:rPr lang="en-US" altLang="ja-JP" sz="2000" dirty="0" err="1"/>
              <a:t>tertentu</a:t>
            </a:r>
            <a:r>
              <a:rPr lang="en-US" altLang="ja-JP" sz="2000" dirty="0"/>
              <a:t>. </a:t>
            </a:r>
          </a:p>
          <a:p>
            <a:pPr>
              <a:lnSpc>
                <a:spcPct val="150000"/>
              </a:lnSpc>
            </a:pPr>
            <a:r>
              <a:rPr lang="en-US" altLang="ja-JP" sz="2000" dirty="0" err="1"/>
              <a:t>Latensi</a:t>
            </a:r>
            <a:r>
              <a:rPr lang="en-US" altLang="ja-JP" sz="2000" dirty="0"/>
              <a:t> REM </a:t>
            </a:r>
            <a:r>
              <a:rPr lang="en-US" altLang="ja-JP" sz="2000" dirty="0" err="1"/>
              <a:t>adalah</a:t>
            </a:r>
            <a:r>
              <a:rPr lang="en-US" altLang="ja-JP" sz="2000" dirty="0"/>
              <a:t> </a:t>
            </a:r>
            <a:r>
              <a:rPr lang="en-US" altLang="ja-JP" sz="2000" dirty="0" err="1"/>
              <a:t>periode</a:t>
            </a:r>
            <a:r>
              <a:rPr lang="en-US" altLang="ja-JP" sz="2000" dirty="0"/>
              <a:t> </a:t>
            </a:r>
            <a:r>
              <a:rPr lang="en-US" altLang="ja-JP" sz="2000" dirty="0" err="1"/>
              <a:t>waktu</a:t>
            </a:r>
            <a:r>
              <a:rPr lang="en-US" altLang="ja-JP" sz="2000" dirty="0"/>
              <a:t> </a:t>
            </a:r>
            <a:r>
              <a:rPr lang="en-US" altLang="ja-JP" sz="2000" dirty="0" err="1"/>
              <a:t>dari</a:t>
            </a:r>
            <a:r>
              <a:rPr lang="en-US" altLang="ja-JP" sz="2000" dirty="0"/>
              <a:t> </a:t>
            </a:r>
            <a:r>
              <a:rPr lang="en-US" altLang="ja-JP" sz="2000" dirty="0" err="1"/>
              <a:t>fase</a:t>
            </a:r>
            <a:r>
              <a:rPr lang="en-US" altLang="ja-JP" sz="2000" dirty="0"/>
              <a:t> 1 NREM </a:t>
            </a:r>
            <a:r>
              <a:rPr lang="en-US" altLang="ja-JP" sz="2000" dirty="0" err="1"/>
              <a:t>sampai</a:t>
            </a:r>
            <a:r>
              <a:rPr lang="en-US" altLang="ja-JP" sz="2000" dirty="0"/>
              <a:t> REM </a:t>
            </a:r>
            <a:r>
              <a:rPr lang="en-US" altLang="ja-JP" sz="2000" dirty="0" err="1"/>
              <a:t>berikutnya</a:t>
            </a:r>
            <a:r>
              <a:rPr lang="en-US" altLang="ja-JP" sz="2000" dirty="0"/>
              <a:t>, </a:t>
            </a:r>
            <a:r>
              <a:rPr lang="en-US" altLang="ja-JP" sz="2000" dirty="0" err="1"/>
              <a:t>sekitar</a:t>
            </a:r>
            <a:r>
              <a:rPr lang="en-US" altLang="ja-JP" sz="2000" dirty="0"/>
              <a:t> 70 – 100 </a:t>
            </a:r>
            <a:r>
              <a:rPr lang="en-US" altLang="ja-JP" sz="2000" dirty="0" err="1"/>
              <a:t>menitnya</a:t>
            </a:r>
            <a:r>
              <a:rPr lang="en-US" altLang="ja-JP" sz="2000" dirty="0"/>
              <a:t>. </a:t>
            </a:r>
            <a:r>
              <a:rPr lang="en-US" altLang="ja-JP" sz="2000" dirty="0" err="1"/>
              <a:t>Biasanya</a:t>
            </a:r>
            <a:r>
              <a:rPr lang="en-US" altLang="ja-JP" sz="2000" dirty="0"/>
              <a:t> </a:t>
            </a:r>
            <a:r>
              <a:rPr lang="en-US" altLang="ja-JP" sz="2000" dirty="0" err="1"/>
              <a:t>terjadi</a:t>
            </a:r>
            <a:r>
              <a:rPr lang="en-US" altLang="ja-JP" sz="2000" dirty="0"/>
              <a:t> 4 – 6 kali </a:t>
            </a:r>
            <a:r>
              <a:rPr lang="en-US" altLang="ja-JP" sz="2000" dirty="0" err="1"/>
              <a:t>dalam</a:t>
            </a:r>
            <a:r>
              <a:rPr lang="en-US" altLang="ja-JP" sz="2000" dirty="0"/>
              <a:t> </a:t>
            </a:r>
            <a:r>
              <a:rPr lang="en-US" altLang="ja-JP" sz="2000" dirty="0" err="1"/>
              <a:t>semalam</a:t>
            </a:r>
            <a:r>
              <a:rPr lang="en-US" altLang="ja-JP" sz="2000" dirty="0"/>
              <a:t>.</a:t>
            </a:r>
            <a:endParaRPr lang="en-US" sz="2000" dirty="0"/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49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just"/>
            <a:r>
              <a:rPr lang="en-US" sz="2000" dirty="0" err="1"/>
              <a:t>Jumlah</a:t>
            </a:r>
            <a:r>
              <a:rPr lang="en-US" sz="2000" dirty="0"/>
              <a:t> </a:t>
            </a:r>
            <a:r>
              <a:rPr lang="en-US" sz="2000" dirty="0" err="1"/>
              <a:t>tidur</a:t>
            </a:r>
            <a:r>
              <a:rPr lang="en-US" sz="2000" dirty="0"/>
              <a:t> NREM </a:t>
            </a:r>
            <a:r>
              <a:rPr lang="en-US" sz="2000" dirty="0" err="1"/>
              <a:t>sebagian</a:t>
            </a:r>
            <a:r>
              <a:rPr lang="en-US" sz="2000" dirty="0"/>
              <a:t> </a:t>
            </a:r>
            <a:r>
              <a:rPr lang="en-US" sz="2000" dirty="0" err="1"/>
              <a:t>besar</a:t>
            </a:r>
            <a:r>
              <a:rPr lang="en-US" sz="2000" dirty="0"/>
              <a:t> </a:t>
            </a:r>
            <a:r>
              <a:rPr lang="en-US" sz="2000" dirty="0" err="1"/>
              <a:t>dapat</a:t>
            </a:r>
            <a:r>
              <a:rPr lang="en-US" sz="2000" dirty="0"/>
              <a:t> </a:t>
            </a:r>
            <a:r>
              <a:rPr lang="en-US" sz="2000" dirty="0" err="1"/>
              <a:t>dikurangi</a:t>
            </a:r>
            <a:r>
              <a:rPr lang="en-US" sz="2000" dirty="0"/>
              <a:t> </a:t>
            </a:r>
            <a:r>
              <a:rPr lang="en-US" sz="2000" dirty="0" err="1"/>
              <a:t>tanpa</a:t>
            </a:r>
            <a:r>
              <a:rPr lang="en-US" sz="2000" dirty="0"/>
              <a:t> </a:t>
            </a:r>
            <a:r>
              <a:rPr lang="en-US" sz="2000" dirty="0" err="1"/>
              <a:t>kerugian</a:t>
            </a:r>
            <a:r>
              <a:rPr lang="en-US" sz="2000" dirty="0"/>
              <a:t> </a:t>
            </a:r>
            <a:r>
              <a:rPr lang="en-US" sz="2000" dirty="0" err="1"/>
              <a:t>dari</a:t>
            </a:r>
            <a:r>
              <a:rPr lang="en-US" sz="2000" dirty="0"/>
              <a:t> </a:t>
            </a:r>
            <a:r>
              <a:rPr lang="en-US" sz="2000" dirty="0" err="1"/>
              <a:t>organisme</a:t>
            </a:r>
            <a:r>
              <a:rPr lang="en-US" sz="2000" dirty="0"/>
              <a:t>, </a:t>
            </a:r>
            <a:r>
              <a:rPr lang="en-US" sz="2000" dirty="0" err="1"/>
              <a:t>akan</a:t>
            </a:r>
            <a:r>
              <a:rPr lang="en-US" sz="2000" dirty="0"/>
              <a:t> </a:t>
            </a:r>
            <a:r>
              <a:rPr lang="en-US" sz="2000" dirty="0" err="1"/>
              <a:t>tetapi</a:t>
            </a:r>
            <a:r>
              <a:rPr lang="en-US" sz="2000" dirty="0"/>
              <a:t> </a:t>
            </a:r>
            <a:r>
              <a:rPr lang="en-US" sz="2000" dirty="0" err="1"/>
              <a:t>sejumlah</a:t>
            </a:r>
            <a:r>
              <a:rPr lang="en-US" sz="2000" dirty="0"/>
              <a:t> </a:t>
            </a:r>
            <a:r>
              <a:rPr lang="en-US" sz="2000" dirty="0" err="1"/>
              <a:t>tidur</a:t>
            </a:r>
            <a:r>
              <a:rPr lang="en-US" sz="2000" dirty="0"/>
              <a:t> REM </a:t>
            </a:r>
            <a:r>
              <a:rPr lang="en-US" sz="2000" dirty="0" err="1"/>
              <a:t>harus</a:t>
            </a:r>
            <a:r>
              <a:rPr lang="en-US" sz="2000" dirty="0"/>
              <a:t> </a:t>
            </a:r>
            <a:r>
              <a:rPr lang="en-US" sz="2000" dirty="0" err="1"/>
              <a:t>ada</a:t>
            </a:r>
            <a:r>
              <a:rPr lang="en-US" sz="2000" dirty="0"/>
              <a:t> </a:t>
            </a:r>
            <a:r>
              <a:rPr lang="en-US" sz="2000" dirty="0" err="1"/>
              <a:t>setiap</a:t>
            </a:r>
            <a:r>
              <a:rPr lang="en-US" sz="2000" dirty="0"/>
              <a:t> </a:t>
            </a:r>
            <a:r>
              <a:rPr lang="en-US" sz="2000" dirty="0" err="1" smtClean="0"/>
              <a:t>malam</a:t>
            </a:r>
            <a:r>
              <a:rPr lang="en-US" sz="2000" dirty="0" smtClean="0"/>
              <a:t>.</a:t>
            </a:r>
          </a:p>
          <a:p>
            <a:pPr algn="just"/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/>
              <a:t>percobaan</a:t>
            </a:r>
            <a:r>
              <a:rPr lang="en-US" sz="2000" dirty="0"/>
              <a:t> </a:t>
            </a:r>
            <a:r>
              <a:rPr lang="en-US" sz="2000" dirty="0" err="1"/>
              <a:t>menghilangkan</a:t>
            </a:r>
            <a:r>
              <a:rPr lang="en-US" sz="2000" dirty="0"/>
              <a:t> </a:t>
            </a:r>
            <a:r>
              <a:rPr lang="en-US" sz="2000" dirty="0" err="1"/>
              <a:t>tidur</a:t>
            </a:r>
            <a:r>
              <a:rPr lang="en-US" sz="2000" dirty="0"/>
              <a:t> </a:t>
            </a:r>
            <a:r>
              <a:rPr lang="en-US" sz="2000" dirty="0" smtClean="0"/>
              <a:t>REM </a:t>
            </a:r>
            <a:r>
              <a:rPr lang="en-US" sz="2000" dirty="0" smtClean="0">
                <a:sym typeface="Wingdings" pitchFamily="2" charset="2"/>
              </a:rPr>
              <a:t> </a:t>
            </a:r>
            <a:r>
              <a:rPr lang="en-US" sz="2000" dirty="0" smtClean="0"/>
              <a:t>neuron </a:t>
            </a:r>
            <a:r>
              <a:rPr lang="en-US" sz="2000" dirty="0" err="1"/>
              <a:t>menjadi</a:t>
            </a:r>
            <a:r>
              <a:rPr lang="en-US" sz="2000" dirty="0"/>
              <a:t> </a:t>
            </a:r>
            <a:r>
              <a:rPr lang="en-US" sz="2000" dirty="0" err="1"/>
              <a:t>lekas</a:t>
            </a:r>
            <a:r>
              <a:rPr lang="en-US" sz="2000" dirty="0"/>
              <a:t> </a:t>
            </a:r>
            <a:r>
              <a:rPr lang="en-US" sz="2000" dirty="0" err="1"/>
              <a:t>terangsang</a:t>
            </a:r>
            <a:r>
              <a:rPr lang="en-US" sz="2000" dirty="0"/>
              <a:t>, </a:t>
            </a:r>
            <a:r>
              <a:rPr lang="en-US" sz="2000" dirty="0" err="1"/>
              <a:t>individu</a:t>
            </a:r>
            <a:r>
              <a:rPr lang="en-US" sz="2000" dirty="0"/>
              <a:t> </a:t>
            </a:r>
            <a:r>
              <a:rPr lang="en-US" sz="2000" dirty="0" err="1"/>
              <a:t>menjadi</a:t>
            </a:r>
            <a:r>
              <a:rPr lang="en-US" sz="2000" dirty="0"/>
              <a:t> </a:t>
            </a:r>
            <a:r>
              <a:rPr lang="en-US" sz="2000" dirty="0" err="1"/>
              <a:t>lekas</a:t>
            </a:r>
            <a:r>
              <a:rPr lang="en-US" sz="2000" dirty="0"/>
              <a:t> </a:t>
            </a:r>
            <a:r>
              <a:rPr lang="en-US" sz="2000" dirty="0" err="1" smtClean="0"/>
              <a:t>marah</a:t>
            </a:r>
            <a:r>
              <a:rPr lang="en-US" sz="2000" dirty="0" smtClean="0"/>
              <a:t>, </a:t>
            </a:r>
            <a:r>
              <a:rPr lang="en-US" sz="2000" dirty="0" err="1"/>
              <a:t>bingung</a:t>
            </a:r>
            <a:r>
              <a:rPr lang="en-US" sz="2000" dirty="0"/>
              <a:t>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gelisah</a:t>
            </a:r>
            <a:r>
              <a:rPr lang="en-US" sz="2000" dirty="0"/>
              <a:t>. </a:t>
            </a:r>
            <a:r>
              <a:rPr lang="en-US" sz="2000" dirty="0" err="1"/>
              <a:t>Bila</a:t>
            </a:r>
            <a:r>
              <a:rPr lang="en-US" sz="2000" dirty="0"/>
              <a:t> </a:t>
            </a:r>
            <a:r>
              <a:rPr lang="en-US" sz="2000" dirty="0" err="1"/>
              <a:t>percobaan</a:t>
            </a:r>
            <a:r>
              <a:rPr lang="en-US" sz="2000" dirty="0"/>
              <a:t> </a:t>
            </a:r>
            <a:r>
              <a:rPr lang="en-US" sz="2000" dirty="0" err="1"/>
              <a:t>dihentikan</a:t>
            </a:r>
            <a:r>
              <a:rPr lang="en-US" sz="2000" dirty="0"/>
              <a:t> </a:t>
            </a:r>
            <a:r>
              <a:rPr lang="en-US" sz="2000" dirty="0" err="1"/>
              <a:t>maka</a:t>
            </a:r>
            <a:r>
              <a:rPr lang="en-US" sz="2000" dirty="0"/>
              <a:t> </a:t>
            </a:r>
            <a:r>
              <a:rPr lang="en-US" sz="2000" dirty="0" err="1"/>
              <a:t>tidur</a:t>
            </a:r>
            <a:r>
              <a:rPr lang="en-US" sz="2000" dirty="0"/>
              <a:t> REM </a:t>
            </a:r>
            <a:r>
              <a:rPr lang="en-US" sz="2000" dirty="0" err="1"/>
              <a:t>menjadi</a:t>
            </a:r>
            <a:r>
              <a:rPr lang="en-US" sz="2000" dirty="0"/>
              <a:t> </a:t>
            </a:r>
            <a:r>
              <a:rPr lang="en-US" sz="2000" dirty="0" err="1"/>
              <a:t>lebih</a:t>
            </a:r>
            <a:r>
              <a:rPr lang="en-US" sz="2000" dirty="0"/>
              <a:t> </a:t>
            </a:r>
            <a:r>
              <a:rPr lang="en-US" sz="2000" dirty="0" err="1"/>
              <a:t>banyak</a:t>
            </a:r>
            <a:r>
              <a:rPr lang="en-US" sz="2000" dirty="0"/>
              <a:t>.</a:t>
            </a:r>
            <a:r>
              <a:rPr lang="en-US" sz="2000" baseline="30000" dirty="0"/>
              <a:t> 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359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International </a:t>
            </a:r>
            <a:r>
              <a:rPr lang="en-US" dirty="0"/>
              <a:t>Classification of Sleep Disorders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I. Insomnia</a:t>
            </a:r>
            <a:endParaRPr lang="en-US" dirty="0"/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Adjustment Insomnia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Psychophysiological Insomnia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Paradoxical Insomnia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Idiopathic Insomnia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Insomnia Due to Mental Disorder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Inadequate Sleep Hygiene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Behavioral Insomnia of Childhood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Insomnia Due to Drug or Substance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Insomnia Due to Medical Condition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Insomnia Not Due to Substance or Known Physiological Condition, Unspecified (</a:t>
            </a:r>
            <a:r>
              <a:rPr lang="en-US" i="1" dirty="0"/>
              <a:t>Nonorganic Insomnia, NOS</a:t>
            </a:r>
            <a:r>
              <a:rPr lang="en-US" dirty="0"/>
              <a:t>) </a:t>
            </a:r>
          </a:p>
          <a:p>
            <a:pPr marL="627952" lvl="1" indent="-457200">
              <a:buFont typeface="+mj-lt"/>
              <a:buAutoNum type="arabicPeriod"/>
            </a:pPr>
            <a:r>
              <a:rPr lang="en-US" dirty="0"/>
              <a:t>Physiological (</a:t>
            </a:r>
            <a:r>
              <a:rPr lang="en-US" i="1" dirty="0"/>
              <a:t>Organic</a:t>
            </a:r>
            <a:r>
              <a:rPr lang="en-US" dirty="0"/>
              <a:t>) Insomnia, Unspecified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7365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International Classification of Sleep Disorders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II. Sleep-Related </a:t>
            </a:r>
            <a:r>
              <a:rPr lang="en-US" dirty="0"/>
              <a:t>Breathing </a:t>
            </a:r>
            <a:r>
              <a:rPr lang="en-US" dirty="0" smtClean="0"/>
              <a:t>Disorders</a:t>
            </a:r>
            <a:endParaRPr lang="en-US" dirty="0"/>
          </a:p>
          <a:p>
            <a:pPr marL="170752" lvl="1" indent="0">
              <a:buNone/>
            </a:pPr>
            <a:r>
              <a:rPr lang="en-US" dirty="0" smtClean="0"/>
              <a:t>A.  Central </a:t>
            </a:r>
            <a:r>
              <a:rPr lang="en-US" dirty="0"/>
              <a:t>Sleep Apnea </a:t>
            </a:r>
            <a:r>
              <a:rPr lang="en-US" dirty="0" smtClean="0"/>
              <a:t>Syndromes</a:t>
            </a:r>
            <a:endParaRPr lang="en-US" dirty="0"/>
          </a:p>
          <a:p>
            <a:pPr marL="685102" lvl="2" indent="-342900">
              <a:buFont typeface="+mj-lt"/>
              <a:buAutoNum type="arabicPeriod"/>
            </a:pPr>
            <a:r>
              <a:rPr lang="en-US" dirty="0"/>
              <a:t>Primary Central Sleep Apnea </a:t>
            </a:r>
          </a:p>
          <a:p>
            <a:pPr marL="685102" lvl="2" indent="-342900">
              <a:buFont typeface="+mj-lt"/>
              <a:buAutoNum type="arabicPeriod"/>
            </a:pPr>
            <a:r>
              <a:rPr lang="en-US" dirty="0"/>
              <a:t>Central Sleep Apnea Due to </a:t>
            </a:r>
            <a:r>
              <a:rPr lang="en-US" dirty="0" err="1"/>
              <a:t>Cheyne</a:t>
            </a:r>
            <a:r>
              <a:rPr lang="en-US" dirty="0"/>
              <a:t>–Stokes Breathing Pattern </a:t>
            </a:r>
          </a:p>
          <a:p>
            <a:pPr marL="685102" lvl="2" indent="-342900">
              <a:buFont typeface="+mj-lt"/>
              <a:buAutoNum type="arabicPeriod"/>
            </a:pPr>
            <a:r>
              <a:rPr lang="en-US" dirty="0"/>
              <a:t>Central Sleep Apnea Due to High-Altitude Periodic Breathing </a:t>
            </a:r>
          </a:p>
          <a:p>
            <a:pPr marL="685102" lvl="2" indent="-342900">
              <a:buFont typeface="+mj-lt"/>
              <a:buAutoNum type="arabicPeriod"/>
            </a:pPr>
            <a:r>
              <a:rPr lang="en-US" dirty="0"/>
              <a:t>Central Sleep Apnea Due to Medical Condition Not </a:t>
            </a:r>
            <a:r>
              <a:rPr lang="en-US" dirty="0" err="1"/>
              <a:t>Cheyne</a:t>
            </a:r>
            <a:r>
              <a:rPr lang="en-US" dirty="0"/>
              <a:t>–Stokes </a:t>
            </a:r>
          </a:p>
          <a:p>
            <a:pPr marL="685102" lvl="2" indent="-342900">
              <a:buFont typeface="+mj-lt"/>
              <a:buAutoNum type="arabicPeriod"/>
            </a:pPr>
            <a:r>
              <a:rPr lang="en-US" dirty="0"/>
              <a:t>Central Sleep Apnea Due to Drug or Substance </a:t>
            </a:r>
          </a:p>
          <a:p>
            <a:pPr marL="685102" lvl="2" indent="-342900">
              <a:buFont typeface="+mj-lt"/>
              <a:buAutoNum type="arabicPeriod"/>
            </a:pPr>
            <a:r>
              <a:rPr lang="en-US" dirty="0"/>
              <a:t>Primary Sleep Apnea of </a:t>
            </a:r>
            <a:r>
              <a:rPr lang="en-US" dirty="0" smtClean="0"/>
              <a:t>Infancy</a:t>
            </a:r>
          </a:p>
          <a:p>
            <a:pPr marL="342202" lvl="2" indent="0">
              <a:buNone/>
            </a:pPr>
            <a:endParaRPr lang="en-US" dirty="0"/>
          </a:p>
          <a:p>
            <a:pPr marL="170752" lvl="1" indent="0">
              <a:buNone/>
            </a:pPr>
            <a:r>
              <a:rPr lang="en-US" dirty="0" smtClean="0"/>
              <a:t>B. Obstructive </a:t>
            </a:r>
            <a:r>
              <a:rPr lang="en-US" dirty="0"/>
              <a:t>Sleep Apnea </a:t>
            </a:r>
            <a:r>
              <a:rPr lang="en-US" dirty="0" smtClean="0"/>
              <a:t>Syndrome</a:t>
            </a:r>
            <a:endParaRPr lang="en-US" dirty="0"/>
          </a:p>
          <a:p>
            <a:pPr marL="685102" lvl="2" indent="-342900">
              <a:buFont typeface="+mj-lt"/>
              <a:buAutoNum type="arabicPeriod"/>
            </a:pPr>
            <a:r>
              <a:rPr lang="en-US" dirty="0"/>
              <a:t>Obstructive Sleep Apnea, Adult </a:t>
            </a:r>
          </a:p>
          <a:p>
            <a:pPr marL="685102" lvl="2" indent="-342900">
              <a:buFont typeface="+mj-lt"/>
              <a:buAutoNum type="arabicPeriod"/>
            </a:pPr>
            <a:r>
              <a:rPr lang="en-US" dirty="0"/>
              <a:t>Obstructive Sleep Apnea, Pediatric</a:t>
            </a:r>
          </a:p>
          <a:p>
            <a:pPr marL="342202" lvl="2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9819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Custom 7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B75E52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TC101790493[[fn=SOHO]]</Template>
  <TotalTime>795</TotalTime>
  <Words>2859</Words>
  <Application>Microsoft Office PowerPoint</Application>
  <PresentationFormat>On-screen Show (4:3)</PresentationFormat>
  <Paragraphs>341</Paragraphs>
  <Slides>45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Soho</vt:lpstr>
      <vt:lpstr>GANGGUAN TIDUR</vt:lpstr>
      <vt:lpstr>DEFINISI</vt:lpstr>
      <vt:lpstr>PowerPoint Presentation</vt:lpstr>
      <vt:lpstr>1. Non Rapid Eye Movement (NREM)</vt:lpstr>
      <vt:lpstr>1. Non Rapid Eye Movement (NREM)</vt:lpstr>
      <vt:lpstr>2. Rapid Eye Movement (REM) </vt:lpstr>
      <vt:lpstr>PowerPoint Presentation</vt:lpstr>
      <vt:lpstr>International Classification of Sleep Disorders</vt:lpstr>
      <vt:lpstr>International Classification of Sleep Disorders</vt:lpstr>
      <vt:lpstr>International Classification of Sleep Disorders</vt:lpstr>
      <vt:lpstr>International Classification of Sleep Disorders</vt:lpstr>
      <vt:lpstr>International Classification of Sleep Disorders</vt:lpstr>
      <vt:lpstr>International Classification of Sleep Disorders</vt:lpstr>
      <vt:lpstr>International Classification of Sleep Disorders</vt:lpstr>
      <vt:lpstr>International Classification of Sleep Disorders</vt:lpstr>
      <vt:lpstr>International Classification of Sleep Disorders</vt:lpstr>
      <vt:lpstr>International Classification of Sleep Disorders</vt:lpstr>
      <vt:lpstr>Adjustment Insomnia </vt:lpstr>
      <vt:lpstr>Psychophysiological Insomnia</vt:lpstr>
      <vt:lpstr>Psychophysiological Insomnia</vt:lpstr>
      <vt:lpstr>Paradoxical Insomnia</vt:lpstr>
      <vt:lpstr>Idiopathic Insomnia</vt:lpstr>
      <vt:lpstr>  Insomnia Due to Mental Disorder</vt:lpstr>
      <vt:lpstr>Insomnia Due to Mental Disorder</vt:lpstr>
      <vt:lpstr>Inadequate Sleep Hygiene</vt:lpstr>
      <vt:lpstr>Do's and Don'ts for Good Sleep Hygiene</vt:lpstr>
      <vt:lpstr>Do's and Don'ts for Good Sleep Hygiene</vt:lpstr>
      <vt:lpstr>Behavioral Insomnia of Childhood</vt:lpstr>
      <vt:lpstr>Insomnia Due to Drug or Substance Use</vt:lpstr>
      <vt:lpstr>Insomnia Due to Drug or Substance Use</vt:lpstr>
      <vt:lpstr>Insomnia Due to Medical Condition </vt:lpstr>
      <vt:lpstr>GANGGUAN TIDUR</vt:lpstr>
      <vt:lpstr>PowerPoint Presentation</vt:lpstr>
      <vt:lpstr>F51.0 Insomnia Non organik  </vt:lpstr>
      <vt:lpstr>F51.1 Hipersomnia Non organik </vt:lpstr>
      <vt:lpstr>F51.1 Hipersomnia Non organik </vt:lpstr>
      <vt:lpstr>F51.2 Gangguan Jadwal Tidur-Jaga Non organik </vt:lpstr>
      <vt:lpstr>F51.2 Gangguan Jadwal Tidur-Jaga Non organik </vt:lpstr>
      <vt:lpstr>F51.3 Somnabulisme (Sleepwalking) </vt:lpstr>
      <vt:lpstr>PowerPoint Presentation</vt:lpstr>
      <vt:lpstr>F51.4 Teror tidur (Night Terrors) </vt:lpstr>
      <vt:lpstr>F51.4 Teror tidur (Night Terrors) </vt:lpstr>
      <vt:lpstr>F51.5 Mimpi buruk (nightmares)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TIDUR DAN GANGGUAN TIDUR</dc:title>
  <dc:creator>ASUS</dc:creator>
  <cp:lastModifiedBy>ASUS</cp:lastModifiedBy>
  <cp:revision>56</cp:revision>
  <dcterms:created xsi:type="dcterms:W3CDTF">2014-08-18T09:06:40Z</dcterms:created>
  <dcterms:modified xsi:type="dcterms:W3CDTF">2014-08-18T22:21:55Z</dcterms:modified>
</cp:coreProperties>
</file>