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6" r:id="rId2"/>
    <p:sldId id="268" r:id="rId3"/>
    <p:sldId id="279" r:id="rId4"/>
    <p:sldId id="280" r:id="rId5"/>
    <p:sldId id="281" r:id="rId6"/>
    <p:sldId id="282" r:id="rId7"/>
    <p:sldId id="256" r:id="rId8"/>
    <p:sldId id="257" r:id="rId9"/>
    <p:sldId id="260" r:id="rId10"/>
    <p:sldId id="264" r:id="rId11"/>
    <p:sldId id="258" r:id="rId12"/>
    <p:sldId id="265" r:id="rId13"/>
    <p:sldId id="261" r:id="rId14"/>
    <p:sldId id="263" r:id="rId15"/>
    <p:sldId id="259" r:id="rId16"/>
    <p:sldId id="267" r:id="rId17"/>
    <p:sldId id="266" r:id="rId18"/>
    <p:sldId id="269" r:id="rId19"/>
    <p:sldId id="270" r:id="rId20"/>
    <p:sldId id="271" r:id="rId21"/>
    <p:sldId id="272" r:id="rId22"/>
    <p:sldId id="273" r:id="rId23"/>
    <p:sldId id="274" r:id="rId24"/>
    <p:sldId id="275" r:id="rId25"/>
    <p:sldId id="276" r:id="rId26"/>
    <p:sldId id="277"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7"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66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D1F73-9A1F-496A-A6BF-C4DA55FB468E}" type="datetimeFigureOut">
              <a:rPr lang="en-US" smtClean="0"/>
              <a:pPr/>
              <a:t>10/25/2013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57E86A-A646-4752-BA1B-E2910666E20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9D1F73-9A1F-496A-A6BF-C4DA55FB468E}" type="datetimeFigureOut">
              <a:rPr lang="en-US" smtClean="0"/>
              <a:pPr/>
              <a:t>10/25/2013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57E86A-A646-4752-BA1B-E2910666E20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synergy.jpg"/>
          <p:cNvPicPr>
            <a:picLocks noChangeAspect="1"/>
          </p:cNvPicPr>
          <p:nvPr/>
        </p:nvPicPr>
        <p:blipFill>
          <a:blip r:embed="rId2"/>
          <a:stretch>
            <a:fillRect/>
          </a:stretch>
        </p:blipFill>
        <p:spPr>
          <a:xfrm>
            <a:off x="533400" y="152400"/>
            <a:ext cx="8077200" cy="4267200"/>
          </a:xfrm>
          <a:prstGeom prst="rect">
            <a:avLst/>
          </a:prstGeom>
        </p:spPr>
      </p:pic>
      <p:sp>
        <p:nvSpPr>
          <p:cNvPr id="2" name="Title 1"/>
          <p:cNvSpPr>
            <a:spLocks noGrp="1"/>
          </p:cNvSpPr>
          <p:nvPr>
            <p:ph type="ctrTitle"/>
          </p:nvPr>
        </p:nvSpPr>
        <p:spPr>
          <a:xfrm>
            <a:off x="685800" y="4267200"/>
            <a:ext cx="7772400" cy="1622425"/>
          </a:xfrm>
        </p:spPr>
        <p:txBody>
          <a:bodyPr/>
          <a:lstStyle/>
          <a:p>
            <a:r>
              <a:rPr lang="en-US" b="1" dirty="0" smtClean="0"/>
              <a:t>AGITATION</a:t>
            </a:r>
            <a:endParaRPr lang="en-US" b="1" dirty="0"/>
          </a:p>
        </p:txBody>
      </p:sp>
      <p:sp>
        <p:nvSpPr>
          <p:cNvPr id="3" name="Subtitle 2"/>
          <p:cNvSpPr>
            <a:spLocks noGrp="1"/>
          </p:cNvSpPr>
          <p:nvPr>
            <p:ph type="subTitle" idx="1"/>
          </p:nvPr>
        </p:nvSpPr>
        <p:spPr>
          <a:xfrm>
            <a:off x="1447800" y="5715000"/>
            <a:ext cx="6400800" cy="990600"/>
          </a:xfrm>
        </p:spPr>
        <p:txBody>
          <a:bodyPr>
            <a:normAutofit fontScale="85000" lnSpcReduction="10000"/>
          </a:bodyPr>
          <a:lstStyle/>
          <a:p>
            <a:r>
              <a:rPr lang="en-US" dirty="0" smtClean="0"/>
              <a:t>Brought to you by : </a:t>
            </a:r>
            <a:r>
              <a:rPr lang="en-US" dirty="0" smtClean="0"/>
              <a:t>SYNERGY</a:t>
            </a:r>
          </a:p>
          <a:p>
            <a:r>
              <a:rPr lang="en-US" dirty="0" err="1" smtClean="0"/>
              <a:t>Narasumber</a:t>
            </a:r>
            <a:r>
              <a:rPr lang="en-US" dirty="0" smtClean="0"/>
              <a:t> : dr. </a:t>
            </a:r>
            <a:r>
              <a:rPr lang="en-US" dirty="0" err="1" smtClean="0"/>
              <a:t>Irmia</a:t>
            </a:r>
            <a:r>
              <a:rPr lang="en-US" dirty="0" smtClean="0"/>
              <a:t> </a:t>
            </a:r>
            <a:r>
              <a:rPr lang="en-US" dirty="0" err="1" smtClean="0"/>
              <a:t>Kusumadewi</a:t>
            </a:r>
            <a:r>
              <a:rPr lang="en-US" dirty="0" smtClean="0"/>
              <a:t>, </a:t>
            </a:r>
            <a:r>
              <a:rPr lang="en-US" dirty="0" err="1" smtClean="0"/>
              <a:t>SpKJ</a:t>
            </a:r>
            <a:r>
              <a:rPr lang="en-US" dirty="0" smtClean="0"/>
              <a:t>(K)</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229600" cy="411162"/>
          </a:xfrm>
        </p:spPr>
        <p:txBody>
          <a:bodyPr>
            <a:normAutofit fontScale="90000"/>
          </a:bodyPr>
          <a:lstStyle/>
          <a:p>
            <a:r>
              <a:rPr lang="en-US" b="1" dirty="0" smtClean="0"/>
              <a:t>Assessment</a:t>
            </a:r>
            <a:endParaRPr lang="en-US" b="1" dirty="0"/>
          </a:p>
        </p:txBody>
      </p:sp>
      <p:pic>
        <p:nvPicPr>
          <p:cNvPr id="12" name="Content Placeholder 11" descr="okebngt.JPG"/>
          <p:cNvPicPr>
            <a:picLocks noGrp="1" noChangeAspect="1"/>
          </p:cNvPicPr>
          <p:nvPr>
            <p:ph sz="half" idx="1"/>
          </p:nvPr>
        </p:nvPicPr>
        <p:blipFill>
          <a:blip r:embed="rId2"/>
          <a:stretch>
            <a:fillRect/>
          </a:stretch>
        </p:blipFill>
        <p:spPr>
          <a:xfrm>
            <a:off x="228600" y="685800"/>
            <a:ext cx="8686800" cy="1752600"/>
          </a:xfrm>
        </p:spPr>
      </p:pic>
      <p:sp>
        <p:nvSpPr>
          <p:cNvPr id="6" name="Content Placeholder 5"/>
          <p:cNvSpPr>
            <a:spLocks noGrp="1"/>
          </p:cNvSpPr>
          <p:nvPr>
            <p:ph sz="half" idx="2"/>
          </p:nvPr>
        </p:nvSpPr>
        <p:spPr>
          <a:xfrm>
            <a:off x="228600" y="2667000"/>
            <a:ext cx="8610600" cy="3962400"/>
          </a:xfrm>
        </p:spPr>
        <p:txBody>
          <a:bodyPr>
            <a:normAutofit fontScale="92500" lnSpcReduction="20000"/>
          </a:bodyPr>
          <a:lstStyle/>
          <a:p>
            <a:pPr algn="just"/>
            <a:r>
              <a:rPr lang="en-US" dirty="0" smtClean="0"/>
              <a:t>Provide Security</a:t>
            </a:r>
          </a:p>
          <a:p>
            <a:pPr lvl="1" algn="just"/>
            <a:r>
              <a:rPr lang="en-US" dirty="0" smtClean="0"/>
              <a:t>Training: applying restraints, careful monitoring of patients prone to agitation/aggression, helping workers remain awake &amp; calm</a:t>
            </a:r>
          </a:p>
          <a:p>
            <a:pPr lvl="1" algn="just"/>
            <a:r>
              <a:rPr lang="en-US" dirty="0" smtClean="0"/>
              <a:t>Key rule: make sure that pts, workers are always provided security </a:t>
            </a:r>
            <a:r>
              <a:rPr lang="en-US" dirty="0" smtClean="0">
                <a:sym typeface="Wingdings" pitchFamily="2" charset="2"/>
              </a:rPr>
              <a:t> well observed</a:t>
            </a:r>
            <a:endParaRPr lang="en-US" dirty="0" smtClean="0"/>
          </a:p>
          <a:p>
            <a:pPr algn="just"/>
            <a:r>
              <a:rPr lang="en-US" dirty="0" smtClean="0"/>
              <a:t>Evaluation &amp; Prediction of Agitation/Aggression Risk</a:t>
            </a:r>
          </a:p>
          <a:p>
            <a:pPr lvl="1" algn="just"/>
            <a:r>
              <a:rPr lang="en-US" dirty="0" smtClean="0"/>
              <a:t>Observe for subtle clues e.g. “I feel like hurting someone today”</a:t>
            </a:r>
          </a:p>
          <a:p>
            <a:pPr lvl="1" algn="just"/>
            <a:r>
              <a:rPr lang="en-US" dirty="0" smtClean="0"/>
              <a:t>Observe psychomotor agitation, threatening speech, rapid pacing, ready to pounce stance, increased or selective attention, suspiciousness, paranoid thoughts, emotional </a:t>
            </a:r>
            <a:r>
              <a:rPr lang="en-US" dirty="0" err="1" smtClean="0"/>
              <a:t>lability</a:t>
            </a:r>
            <a:endParaRPr lang="en-US" dirty="0" smtClean="0"/>
          </a:p>
          <a:p>
            <a:pPr lvl="1" algn="just"/>
            <a:r>
              <a:rPr lang="en-US" dirty="0" smtClean="0"/>
              <a:t>Proactive aggression : predatory, planned, manipulative </a:t>
            </a:r>
          </a:p>
          <a:p>
            <a:pPr lvl="1" algn="just"/>
            <a:r>
              <a:rPr lang="en-US" dirty="0" smtClean="0"/>
              <a:t>Reactive aggression  : impulsive, unplanned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229600" cy="411162"/>
          </a:xfrm>
        </p:spPr>
        <p:txBody>
          <a:bodyPr>
            <a:normAutofit fontScale="90000"/>
          </a:bodyPr>
          <a:lstStyle/>
          <a:p>
            <a:r>
              <a:rPr lang="en-US" b="1" dirty="0" smtClean="0"/>
              <a:t>Assessment</a:t>
            </a:r>
            <a:endParaRPr lang="en-US" b="1" dirty="0"/>
          </a:p>
        </p:txBody>
      </p:sp>
      <p:pic>
        <p:nvPicPr>
          <p:cNvPr id="12" name="Content Placeholder 11" descr="okebngt.JPG"/>
          <p:cNvPicPr>
            <a:picLocks noGrp="1" noChangeAspect="1"/>
          </p:cNvPicPr>
          <p:nvPr>
            <p:ph sz="half" idx="1"/>
          </p:nvPr>
        </p:nvPicPr>
        <p:blipFill>
          <a:blip r:embed="rId2"/>
          <a:stretch>
            <a:fillRect/>
          </a:stretch>
        </p:blipFill>
        <p:spPr>
          <a:xfrm>
            <a:off x="228600" y="685800"/>
            <a:ext cx="8686800" cy="1752600"/>
          </a:xfrm>
        </p:spPr>
      </p:pic>
      <p:pic>
        <p:nvPicPr>
          <p:cNvPr id="5" name="Content Placeholder 4" descr="precautions.JPG"/>
          <p:cNvPicPr>
            <a:picLocks noGrp="1" noChangeAspect="1"/>
          </p:cNvPicPr>
          <p:nvPr>
            <p:ph sz="half" idx="2"/>
          </p:nvPr>
        </p:nvPicPr>
        <p:blipFill>
          <a:blip r:embed="rId3"/>
          <a:stretch>
            <a:fillRect/>
          </a:stretch>
        </p:blipFill>
        <p:spPr>
          <a:xfrm>
            <a:off x="228600" y="2590800"/>
            <a:ext cx="8686800" cy="42672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229600" cy="411162"/>
          </a:xfrm>
        </p:spPr>
        <p:txBody>
          <a:bodyPr>
            <a:normAutofit fontScale="90000"/>
          </a:bodyPr>
          <a:lstStyle/>
          <a:p>
            <a:r>
              <a:rPr lang="en-US" b="1" dirty="0" smtClean="0"/>
              <a:t>Assessment</a:t>
            </a:r>
            <a:endParaRPr lang="en-US" b="1" dirty="0"/>
          </a:p>
        </p:txBody>
      </p:sp>
      <p:pic>
        <p:nvPicPr>
          <p:cNvPr id="12" name="Content Placeholder 11" descr="okebngt.JPG"/>
          <p:cNvPicPr>
            <a:picLocks noGrp="1" noChangeAspect="1"/>
          </p:cNvPicPr>
          <p:nvPr>
            <p:ph sz="half" idx="1"/>
          </p:nvPr>
        </p:nvPicPr>
        <p:blipFill>
          <a:blip r:embed="rId2"/>
          <a:stretch>
            <a:fillRect/>
          </a:stretch>
        </p:blipFill>
        <p:spPr>
          <a:xfrm>
            <a:off x="228600" y="685800"/>
            <a:ext cx="8686800" cy="1752600"/>
          </a:xfrm>
        </p:spPr>
      </p:pic>
      <p:sp>
        <p:nvSpPr>
          <p:cNvPr id="6" name="Content Placeholder 5"/>
          <p:cNvSpPr>
            <a:spLocks noGrp="1"/>
          </p:cNvSpPr>
          <p:nvPr>
            <p:ph sz="half" idx="2"/>
          </p:nvPr>
        </p:nvSpPr>
        <p:spPr>
          <a:xfrm>
            <a:off x="228600" y="2590800"/>
            <a:ext cx="8458200" cy="3535363"/>
          </a:xfrm>
        </p:spPr>
        <p:txBody>
          <a:bodyPr/>
          <a:lstStyle/>
          <a:p>
            <a:r>
              <a:rPr lang="en-US" dirty="0" smtClean="0"/>
              <a:t>Instrument</a:t>
            </a:r>
          </a:p>
          <a:p>
            <a:pPr lvl="1"/>
            <a:r>
              <a:rPr lang="en-US" dirty="0" smtClean="0"/>
              <a:t>PANSS</a:t>
            </a:r>
          </a:p>
          <a:p>
            <a:pPr lvl="1"/>
            <a:r>
              <a:rPr lang="en-US" dirty="0" smtClean="0"/>
              <a:t>Aggression Risk Profile</a:t>
            </a:r>
          </a:p>
          <a:p>
            <a:pPr lvl="1"/>
            <a:r>
              <a:rPr lang="en-US" dirty="0" smtClean="0"/>
              <a:t>Agitation-Calmness Evaluation</a:t>
            </a:r>
          </a:p>
          <a:p>
            <a:pPr lvl="1"/>
            <a:r>
              <a:rPr lang="en-US" dirty="0" smtClean="0"/>
              <a:t>Buss-Perry </a:t>
            </a:r>
            <a:r>
              <a:rPr lang="en-US" dirty="0" err="1" smtClean="0"/>
              <a:t>Agrression</a:t>
            </a:r>
            <a:r>
              <a:rPr lang="en-US" dirty="0" smtClean="0"/>
              <a:t> Scale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229600" cy="411162"/>
          </a:xfrm>
        </p:spPr>
        <p:txBody>
          <a:bodyPr>
            <a:normAutofit fontScale="90000"/>
          </a:bodyPr>
          <a:lstStyle/>
          <a:p>
            <a:r>
              <a:rPr lang="en-US" b="1" dirty="0" smtClean="0"/>
              <a:t>Assessment</a:t>
            </a:r>
            <a:endParaRPr lang="en-US" b="1" dirty="0"/>
          </a:p>
        </p:txBody>
      </p:sp>
      <p:pic>
        <p:nvPicPr>
          <p:cNvPr id="5" name="Content Placeholder 4" descr="history.JPG"/>
          <p:cNvPicPr>
            <a:picLocks noGrp="1" noChangeAspect="1"/>
          </p:cNvPicPr>
          <p:nvPr>
            <p:ph sz="half" idx="2"/>
          </p:nvPr>
        </p:nvPicPr>
        <p:blipFill>
          <a:blip r:embed="rId2"/>
          <a:stretch>
            <a:fillRect/>
          </a:stretch>
        </p:blipFill>
        <p:spPr>
          <a:xfrm>
            <a:off x="228600" y="838200"/>
            <a:ext cx="8686800" cy="579120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229600" cy="411162"/>
          </a:xfrm>
        </p:spPr>
        <p:txBody>
          <a:bodyPr>
            <a:normAutofit fontScale="90000"/>
          </a:bodyPr>
          <a:lstStyle/>
          <a:p>
            <a:r>
              <a:rPr lang="en-US" b="1" dirty="0" smtClean="0"/>
              <a:t>Assessment</a:t>
            </a:r>
            <a:endParaRPr lang="en-US" b="1" dirty="0"/>
          </a:p>
        </p:txBody>
      </p:sp>
      <p:pic>
        <p:nvPicPr>
          <p:cNvPr id="5" name="Content Placeholder 4" descr="violent disorders.JPG"/>
          <p:cNvPicPr>
            <a:picLocks noGrp="1" noChangeAspect="1"/>
          </p:cNvPicPr>
          <p:nvPr>
            <p:ph sz="half" idx="2"/>
          </p:nvPr>
        </p:nvPicPr>
        <p:blipFill>
          <a:blip r:embed="rId2"/>
          <a:stretch>
            <a:fillRect/>
          </a:stretch>
        </p:blipFill>
        <p:spPr>
          <a:xfrm>
            <a:off x="228600" y="914400"/>
            <a:ext cx="8686800" cy="556260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0"/>
            <a:ext cx="8229600" cy="411162"/>
          </a:xfrm>
        </p:spPr>
        <p:txBody>
          <a:bodyPr>
            <a:normAutofit fontScale="90000"/>
          </a:bodyPr>
          <a:lstStyle/>
          <a:p>
            <a:r>
              <a:rPr lang="en-US" b="1" dirty="0" smtClean="0"/>
              <a:t>Assessment</a:t>
            </a:r>
            <a:endParaRPr lang="en-US" b="1" dirty="0"/>
          </a:p>
        </p:txBody>
      </p:sp>
      <p:pic>
        <p:nvPicPr>
          <p:cNvPr id="12" name="Content Placeholder 11" descr="okebngt.JPG"/>
          <p:cNvPicPr>
            <a:picLocks noGrp="1" noChangeAspect="1"/>
          </p:cNvPicPr>
          <p:nvPr>
            <p:ph sz="half" idx="1"/>
          </p:nvPr>
        </p:nvPicPr>
        <p:blipFill>
          <a:blip r:embed="rId2"/>
          <a:stretch>
            <a:fillRect/>
          </a:stretch>
        </p:blipFill>
        <p:spPr>
          <a:xfrm>
            <a:off x="228600" y="533400"/>
            <a:ext cx="8686800" cy="2133600"/>
          </a:xfrm>
        </p:spPr>
      </p:pic>
      <p:sp>
        <p:nvSpPr>
          <p:cNvPr id="11" name="Content Placeholder 10"/>
          <p:cNvSpPr>
            <a:spLocks noGrp="1"/>
          </p:cNvSpPr>
          <p:nvPr>
            <p:ph sz="half" idx="2"/>
          </p:nvPr>
        </p:nvSpPr>
        <p:spPr>
          <a:xfrm>
            <a:off x="228600" y="2743200"/>
            <a:ext cx="8686800" cy="3962400"/>
          </a:xfrm>
        </p:spPr>
        <p:txBody>
          <a:bodyPr>
            <a:normAutofit fontScale="85000" lnSpcReduction="10000"/>
          </a:bodyPr>
          <a:lstStyle/>
          <a:p>
            <a:pPr algn="just"/>
            <a:r>
              <a:rPr lang="en-US" dirty="0" smtClean="0"/>
              <a:t>Agitation</a:t>
            </a:r>
          </a:p>
          <a:p>
            <a:pPr lvl="1" algn="just"/>
            <a:r>
              <a:rPr lang="en-US" dirty="0" smtClean="0"/>
              <a:t>Initial presentation</a:t>
            </a:r>
          </a:p>
          <a:p>
            <a:pPr lvl="1" algn="just"/>
            <a:r>
              <a:rPr lang="en-US" dirty="0" smtClean="0"/>
              <a:t>Natural progression of underlying condition</a:t>
            </a:r>
          </a:p>
          <a:p>
            <a:pPr lvl="1" algn="just"/>
            <a:r>
              <a:rPr lang="en-US" dirty="0" smtClean="0"/>
              <a:t>Reaction to ED experience</a:t>
            </a:r>
          </a:p>
          <a:p>
            <a:pPr algn="just"/>
            <a:r>
              <a:rPr lang="en-US" dirty="0" smtClean="0"/>
              <a:t>Definition : a state of behavioral </a:t>
            </a:r>
            <a:r>
              <a:rPr lang="en-US" dirty="0" err="1" smtClean="0"/>
              <a:t>dyscontrol</a:t>
            </a:r>
            <a:r>
              <a:rPr lang="en-US" dirty="0" smtClean="0"/>
              <a:t> that will likely result  in harm to the patient or health care workers without prevention</a:t>
            </a:r>
          </a:p>
          <a:p>
            <a:pPr algn="just"/>
            <a:r>
              <a:rPr lang="en-US" dirty="0" smtClean="0"/>
              <a:t>Stages</a:t>
            </a:r>
          </a:p>
          <a:p>
            <a:pPr lvl="1" algn="just"/>
            <a:r>
              <a:rPr lang="en-US" dirty="0" smtClean="0"/>
              <a:t>Verbal </a:t>
            </a:r>
            <a:r>
              <a:rPr lang="en-US" dirty="0" smtClean="0">
                <a:sym typeface="Wingdings" pitchFamily="2" charset="2"/>
              </a:rPr>
              <a:t> children will use general threats/abusive language</a:t>
            </a:r>
          </a:p>
          <a:p>
            <a:pPr lvl="1" algn="just"/>
            <a:r>
              <a:rPr lang="en-US" dirty="0" smtClean="0">
                <a:sym typeface="Wingdings" pitchFamily="2" charset="2"/>
              </a:rPr>
              <a:t>Motor  remain in near constant motion such as pacing</a:t>
            </a:r>
          </a:p>
          <a:p>
            <a:pPr lvl="1" algn="just"/>
            <a:r>
              <a:rPr lang="en-US" dirty="0" smtClean="0">
                <a:sym typeface="Wingdings" pitchFamily="2" charset="2"/>
              </a:rPr>
              <a:t>Property damage  destructive, breaks nearby objects</a:t>
            </a:r>
          </a:p>
          <a:p>
            <a:pPr lvl="1" algn="just"/>
            <a:r>
              <a:rPr lang="en-US" dirty="0" smtClean="0">
                <a:sym typeface="Wingdings" pitchFamily="2" charset="2"/>
              </a:rPr>
              <a:t>Attack  attempt to harm self or others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228600"/>
            <a:ext cx="8229600" cy="411162"/>
          </a:xfrm>
        </p:spPr>
        <p:txBody>
          <a:bodyPr>
            <a:normAutofit fontScale="90000"/>
          </a:bodyPr>
          <a:lstStyle/>
          <a:p>
            <a:r>
              <a:rPr lang="en-US" b="1" dirty="0" smtClean="0"/>
              <a:t>Assessment</a:t>
            </a:r>
            <a:endParaRPr lang="en-US" b="1" dirty="0"/>
          </a:p>
        </p:txBody>
      </p:sp>
      <p:pic>
        <p:nvPicPr>
          <p:cNvPr id="5" name="Content Placeholder 4" descr="GOTIVS.JPG"/>
          <p:cNvPicPr>
            <a:picLocks noGrp="1" noChangeAspect="1"/>
          </p:cNvPicPr>
          <p:nvPr>
            <p:ph sz="half" idx="2"/>
          </p:nvPr>
        </p:nvPicPr>
        <p:blipFill>
          <a:blip r:embed="rId2"/>
          <a:stretch>
            <a:fillRect/>
          </a:stretch>
        </p:blipFill>
        <p:spPr>
          <a:xfrm>
            <a:off x="228600" y="762000"/>
            <a:ext cx="3657600" cy="5867400"/>
          </a:xfrm>
        </p:spPr>
      </p:pic>
      <p:sp>
        <p:nvSpPr>
          <p:cNvPr id="6" name="Content Placeholder 5"/>
          <p:cNvSpPr>
            <a:spLocks noGrp="1"/>
          </p:cNvSpPr>
          <p:nvPr>
            <p:ph sz="half" idx="1"/>
          </p:nvPr>
        </p:nvSpPr>
        <p:spPr>
          <a:xfrm>
            <a:off x="4114800" y="838200"/>
            <a:ext cx="4800600" cy="5745163"/>
          </a:xfrm>
        </p:spPr>
        <p:txBody>
          <a:bodyPr>
            <a:normAutofit fontScale="92500"/>
          </a:bodyPr>
          <a:lstStyle/>
          <a:p>
            <a:r>
              <a:rPr lang="en-US" dirty="0" smtClean="0"/>
              <a:t>Diagnosis</a:t>
            </a:r>
          </a:p>
          <a:p>
            <a:pPr lvl="1"/>
            <a:r>
              <a:rPr lang="en-US" dirty="0" smtClean="0"/>
              <a:t>Medical : head injuries, intracranial infections, metabolic abnormalities, ingestions</a:t>
            </a:r>
          </a:p>
          <a:p>
            <a:pPr lvl="1"/>
            <a:r>
              <a:rPr lang="en-US" dirty="0" smtClean="0"/>
              <a:t>Psychiatric : MDD, bipolar </a:t>
            </a:r>
            <a:r>
              <a:rPr lang="en-US" dirty="0" smtClean="0">
                <a:sym typeface="Wingdings" pitchFamily="2" charset="2"/>
              </a:rPr>
              <a:t> only diagnosed after other causes of agitation have been excluded. </a:t>
            </a:r>
          </a:p>
          <a:p>
            <a:pPr lvl="1"/>
            <a:r>
              <a:rPr lang="en-US" dirty="0" smtClean="0">
                <a:sym typeface="Wingdings" pitchFamily="2" charset="2"/>
              </a:rPr>
              <a:t>Vulnerable populations: pts w/intellectual disabilities, ADHD, autism spectrum disorders</a:t>
            </a:r>
          </a:p>
          <a:p>
            <a:r>
              <a:rPr lang="en-US" dirty="0" smtClean="0">
                <a:sym typeface="Wingdings" pitchFamily="2" charset="2"/>
              </a:rPr>
              <a:t>Intoxication/ingestion : intentional/accidental  alcohol, </a:t>
            </a:r>
            <a:r>
              <a:rPr lang="en-US" dirty="0" err="1" smtClean="0">
                <a:sym typeface="Wingdings" pitchFamily="2" charset="2"/>
              </a:rPr>
              <a:t>anticholinergics</a:t>
            </a:r>
            <a:r>
              <a:rPr lang="en-US" dirty="0" smtClean="0">
                <a:sym typeface="Wingdings" pitchFamily="2" charset="2"/>
              </a:rPr>
              <a:t>, hallucinogen, cannabis.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0"/>
            <a:ext cx="8229600" cy="411162"/>
          </a:xfrm>
        </p:spPr>
        <p:txBody>
          <a:bodyPr>
            <a:normAutofit fontScale="90000"/>
          </a:bodyPr>
          <a:lstStyle/>
          <a:p>
            <a:r>
              <a:rPr lang="en-US" b="1" dirty="0" smtClean="0"/>
              <a:t>Assessment</a:t>
            </a:r>
            <a:endParaRPr lang="en-US" b="1" dirty="0"/>
          </a:p>
        </p:txBody>
      </p:sp>
      <p:pic>
        <p:nvPicPr>
          <p:cNvPr id="12" name="Content Placeholder 11" descr="okebngt.JPG"/>
          <p:cNvPicPr>
            <a:picLocks noGrp="1" noChangeAspect="1"/>
          </p:cNvPicPr>
          <p:nvPr>
            <p:ph sz="half" idx="1"/>
          </p:nvPr>
        </p:nvPicPr>
        <p:blipFill>
          <a:blip r:embed="rId2"/>
          <a:stretch>
            <a:fillRect/>
          </a:stretch>
        </p:blipFill>
        <p:spPr>
          <a:xfrm>
            <a:off x="228600" y="533400"/>
            <a:ext cx="8686800" cy="2133600"/>
          </a:xfrm>
        </p:spPr>
      </p:pic>
      <p:pic>
        <p:nvPicPr>
          <p:cNvPr id="5" name="Content Placeholder 4" descr="symptoms.JPG"/>
          <p:cNvPicPr>
            <a:picLocks noGrp="1" noChangeAspect="1"/>
          </p:cNvPicPr>
          <p:nvPr>
            <p:ph sz="half" idx="2"/>
          </p:nvPr>
        </p:nvPicPr>
        <p:blipFill>
          <a:blip r:embed="rId3"/>
          <a:stretch>
            <a:fillRect/>
          </a:stretch>
        </p:blipFill>
        <p:spPr>
          <a:xfrm>
            <a:off x="228600" y="2852737"/>
            <a:ext cx="8686800" cy="3743325"/>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smtClean="0"/>
              <a:t>AGITATION MANAGEMENT STRATEGIES</a:t>
            </a:r>
          </a:p>
        </p:txBody>
      </p:sp>
      <p:sp>
        <p:nvSpPr>
          <p:cNvPr id="3" name="Subtitle 2"/>
          <p:cNvSpPr>
            <a:spLocks noGrp="1"/>
          </p:cNvSpPr>
          <p:nvPr>
            <p:ph type="subTitle" idx="1"/>
          </p:nvPr>
        </p:nvSpPr>
        <p:spPr>
          <a:xfrm>
            <a:off x="1371600" y="4724400"/>
            <a:ext cx="6400800" cy="914400"/>
          </a:xfrm>
        </p:spPr>
        <p:txBody>
          <a:bodyPr rtlCol="0">
            <a:normAutofit/>
          </a:bodyPr>
          <a:lstStyle/>
          <a:p>
            <a:pPr fontAlgn="auto">
              <a:spcAft>
                <a:spcPts val="0"/>
              </a:spcAft>
              <a:buFont typeface="Arial" panose="020B0604020202020204" pitchFamily="34" charset="0"/>
              <a:buNone/>
              <a:defRPr/>
            </a:pPr>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algn="l"/>
            <a:r>
              <a:rPr lang="en-US" smtClean="0"/>
              <a:t>INTERVENTIONS</a:t>
            </a:r>
          </a:p>
        </p:txBody>
      </p:sp>
      <p:sp>
        <p:nvSpPr>
          <p:cNvPr id="3075" name="Content Placeholder 2"/>
          <p:cNvSpPr>
            <a:spLocks noGrp="1"/>
          </p:cNvSpPr>
          <p:nvPr>
            <p:ph idx="1"/>
          </p:nvPr>
        </p:nvSpPr>
        <p:spPr>
          <a:xfrm>
            <a:off x="457200" y="1981200"/>
            <a:ext cx="8229600" cy="4144963"/>
          </a:xfrm>
        </p:spPr>
        <p:txBody>
          <a:bodyPr/>
          <a:lstStyle/>
          <a:p>
            <a:r>
              <a:rPr lang="en-US" smtClean="0"/>
              <a:t>Non-Pharmacologic Management and Restraint Reduction Strategies</a:t>
            </a:r>
          </a:p>
          <a:p>
            <a:r>
              <a:rPr lang="en-US" smtClean="0"/>
              <a:t>Pharmacologic Management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609600" y="2514600"/>
            <a:ext cx="7772400" cy="1470025"/>
          </a:xfrm>
        </p:spPr>
        <p:txBody>
          <a:bodyPr/>
          <a:lstStyle/>
          <a:p>
            <a:r>
              <a:rPr lang="en-US" b="1" dirty="0" smtClean="0">
                <a:solidFill>
                  <a:schemeClr val="bg1"/>
                </a:solidFill>
              </a:rPr>
              <a:t>DIAGNOSIS: AGITATION</a:t>
            </a:r>
            <a:endParaRPr lang="en-US" b="1"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l" fontAlgn="auto">
              <a:spcAft>
                <a:spcPts val="0"/>
              </a:spcAft>
              <a:defRPr/>
            </a:pPr>
            <a:r>
              <a:rPr lang="en-US" dirty="0" smtClean="0"/>
              <a:t>Non-Pharmacologic Management and Restraint Reduction Strategies</a:t>
            </a:r>
          </a:p>
        </p:txBody>
      </p:sp>
      <p:sp>
        <p:nvSpPr>
          <p:cNvPr id="3" name="Content Placeholder 2"/>
          <p:cNvSpPr>
            <a:spLocks noGrp="1"/>
          </p:cNvSpPr>
          <p:nvPr>
            <p:ph idx="1"/>
          </p:nvPr>
        </p:nvSpPr>
        <p:spPr/>
        <p:txBody>
          <a:bodyPr rtlCol="0">
            <a:normAutofit fontScale="92500"/>
          </a:bodyPr>
          <a:lstStyle/>
          <a:p>
            <a:pPr fontAlgn="auto">
              <a:spcAft>
                <a:spcPts val="0"/>
              </a:spcAft>
              <a:buFont typeface="Arial" panose="020B0604020202020204" pitchFamily="34" charset="0"/>
              <a:buChar char="•"/>
              <a:defRPr/>
            </a:pPr>
            <a:r>
              <a:rPr lang="en-US" dirty="0" smtClean="0"/>
              <a:t>Due to increased regulations related to restraint use </a:t>
            </a:r>
            <a:r>
              <a:rPr lang="en-US" sz="2600" dirty="0" smtClean="0"/>
              <a:t>(Joint Commission,2012) </a:t>
            </a:r>
            <a:r>
              <a:rPr lang="en-US" dirty="0" smtClean="0">
                <a:sym typeface="Wingdings" panose="05000000000000000000" pitchFamily="2" charset="2"/>
              </a:rPr>
              <a:t> various strategies to manage agitation and reduce restraint use</a:t>
            </a:r>
          </a:p>
          <a:p>
            <a:pPr fontAlgn="auto">
              <a:spcAft>
                <a:spcPts val="0"/>
              </a:spcAft>
              <a:buFont typeface="Arial" panose="020B0604020202020204" pitchFamily="34" charset="0"/>
              <a:buChar char="•"/>
              <a:defRPr/>
            </a:pPr>
            <a:r>
              <a:rPr lang="en-US" dirty="0" smtClean="0">
                <a:sym typeface="Wingdings" panose="05000000000000000000" pitchFamily="2" charset="2"/>
              </a:rPr>
              <a:t>Restraints can be associated with:</a:t>
            </a:r>
          </a:p>
          <a:p>
            <a:pPr lvl="1" fontAlgn="auto">
              <a:spcAft>
                <a:spcPts val="0"/>
              </a:spcAft>
              <a:buFont typeface="Arial" panose="020B0604020202020204" pitchFamily="34" charset="0"/>
              <a:buChar char="–"/>
              <a:defRPr/>
            </a:pPr>
            <a:r>
              <a:rPr lang="en-US" dirty="0" smtClean="0">
                <a:sym typeface="Wingdings" panose="05000000000000000000" pitchFamily="2" charset="2"/>
              </a:rPr>
              <a:t>Injury</a:t>
            </a:r>
          </a:p>
          <a:p>
            <a:pPr lvl="1" fontAlgn="auto">
              <a:spcAft>
                <a:spcPts val="0"/>
              </a:spcAft>
              <a:buFont typeface="Arial" panose="020B0604020202020204" pitchFamily="34" charset="0"/>
              <a:buChar char="–"/>
              <a:defRPr/>
            </a:pPr>
            <a:r>
              <a:rPr lang="en-US" dirty="0" smtClean="0">
                <a:sym typeface="Wingdings" panose="05000000000000000000" pitchFamily="2" charset="2"/>
              </a:rPr>
              <a:t>Patient rights</a:t>
            </a:r>
          </a:p>
          <a:p>
            <a:pPr lvl="1" fontAlgn="auto">
              <a:spcAft>
                <a:spcPts val="0"/>
              </a:spcAft>
              <a:buFont typeface="Arial" panose="020B0604020202020204" pitchFamily="34" charset="0"/>
              <a:buChar char="–"/>
              <a:defRPr/>
            </a:pPr>
            <a:r>
              <a:rPr lang="en-US" dirty="0" smtClean="0">
                <a:sym typeface="Wingdings" panose="05000000000000000000" pitchFamily="2" charset="2"/>
              </a:rPr>
              <a:t>Patient dignity</a:t>
            </a:r>
          </a:p>
          <a:p>
            <a:pPr lvl="1" fontAlgn="auto">
              <a:spcAft>
                <a:spcPts val="0"/>
              </a:spcAft>
              <a:buFont typeface="Arial" panose="020B0604020202020204" pitchFamily="34" charset="0"/>
              <a:buChar char="–"/>
              <a:defRPr/>
            </a:pPr>
            <a:r>
              <a:rPr lang="en-US" dirty="0" smtClean="0">
                <a:sym typeface="Wingdings" panose="05000000000000000000" pitchFamily="2" charset="2"/>
              </a:rPr>
              <a:t>Fatal medical complication such as deep vein thrombosis </a:t>
            </a:r>
            <a:r>
              <a:rPr lang="en-US" sz="2200" dirty="0" smtClean="0">
                <a:sym typeface="Wingdings" panose="05000000000000000000" pitchFamily="2" charset="2"/>
              </a:rPr>
              <a:t>(De </a:t>
            </a:r>
            <a:r>
              <a:rPr lang="en-US" sz="2200" dirty="0" err="1" smtClean="0">
                <a:sym typeface="Wingdings" panose="05000000000000000000" pitchFamily="2" charset="2"/>
              </a:rPr>
              <a:t>Hert</a:t>
            </a:r>
            <a:r>
              <a:rPr lang="en-US" sz="2200" dirty="0" smtClean="0">
                <a:sym typeface="Wingdings" panose="05000000000000000000" pitchFamily="2" charset="2"/>
              </a:rPr>
              <a:t>, et al, 2010)</a:t>
            </a:r>
            <a:endParaRPr lang="en-US" sz="22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l" fontAlgn="auto">
              <a:spcAft>
                <a:spcPts val="0"/>
              </a:spcAft>
              <a:defRPr/>
            </a:pPr>
            <a:r>
              <a:rPr lang="en-US" dirty="0" smtClean="0"/>
              <a:t>Key Strategies to Improve Patient Violence</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anose="020B0604020202020204" pitchFamily="34" charset="0"/>
              <a:buChar char="•"/>
              <a:defRPr/>
            </a:pPr>
            <a:r>
              <a:rPr lang="en-US" dirty="0" smtClean="0"/>
              <a:t>Communication skills</a:t>
            </a:r>
          </a:p>
          <a:p>
            <a:pPr lvl="1" fontAlgn="auto">
              <a:spcAft>
                <a:spcPts val="0"/>
              </a:spcAft>
              <a:buFont typeface="Arial" panose="020B0604020202020204" pitchFamily="34" charset="0"/>
              <a:buChar char="–"/>
              <a:defRPr/>
            </a:pPr>
            <a:r>
              <a:rPr lang="en-US" dirty="0" smtClean="0"/>
              <a:t>Therapeutic communication with the patient</a:t>
            </a:r>
          </a:p>
          <a:p>
            <a:pPr lvl="1" fontAlgn="auto">
              <a:spcAft>
                <a:spcPts val="0"/>
              </a:spcAft>
              <a:buFont typeface="Arial" panose="020B0604020202020204" pitchFamily="34" charset="0"/>
              <a:buChar char="–"/>
              <a:defRPr/>
            </a:pPr>
            <a:r>
              <a:rPr lang="en-US" dirty="0" smtClean="0"/>
              <a:t>Be concise when addressing an agitated patient</a:t>
            </a:r>
          </a:p>
          <a:p>
            <a:pPr lvl="1" fontAlgn="auto">
              <a:spcAft>
                <a:spcPts val="0"/>
              </a:spcAft>
              <a:buFont typeface="Arial" panose="020B0604020202020204" pitchFamily="34" charset="0"/>
              <a:buChar char="–"/>
              <a:defRPr/>
            </a:pPr>
            <a:r>
              <a:rPr lang="en-US" dirty="0" smtClean="0"/>
              <a:t>Repetition is essential whenever setting limits, offering choices or proposing alternatives </a:t>
            </a:r>
            <a:r>
              <a:rPr lang="en-US" sz="2200" dirty="0" smtClean="0"/>
              <a:t>(</a:t>
            </a:r>
            <a:r>
              <a:rPr lang="en-US" sz="2200" dirty="0" err="1" smtClean="0"/>
              <a:t>Fishkind</a:t>
            </a:r>
            <a:r>
              <a:rPr lang="en-US" sz="2200" dirty="0" smtClean="0"/>
              <a:t>, 2008)</a:t>
            </a:r>
            <a:endParaRPr lang="en-US" dirty="0" smtClean="0"/>
          </a:p>
          <a:p>
            <a:pPr lvl="1" fontAlgn="auto">
              <a:spcAft>
                <a:spcPts val="0"/>
              </a:spcAft>
              <a:buFont typeface="Arial" panose="020B0604020202020204" pitchFamily="34" charset="0"/>
              <a:buChar char="–"/>
              <a:defRPr/>
            </a:pPr>
            <a:r>
              <a:rPr lang="en-US" dirty="0" smtClean="0"/>
              <a:t>Avoid asking “why” questions ( “</a:t>
            </a:r>
            <a:r>
              <a:rPr lang="en-US" i="1" dirty="0" smtClean="0"/>
              <a:t>why did you throw that glass?” </a:t>
            </a:r>
            <a:r>
              <a:rPr lang="en-US" dirty="0" smtClean="0"/>
              <a:t>)</a:t>
            </a:r>
          </a:p>
          <a:p>
            <a:pPr lvl="1" fontAlgn="auto">
              <a:spcAft>
                <a:spcPts val="0"/>
              </a:spcAft>
              <a:buFont typeface="Arial" panose="020B0604020202020204" pitchFamily="34" charset="0"/>
              <a:buChar char="–"/>
              <a:defRPr/>
            </a:pPr>
            <a:r>
              <a:rPr lang="en-US" dirty="0" smtClean="0"/>
              <a:t>Speak with “I” statements rather than “You” statements (“</a:t>
            </a:r>
            <a:r>
              <a:rPr lang="en-US" i="1" dirty="0" smtClean="0"/>
              <a:t>I would be happy to assist you in eating your lunch, as long as you do not throw the food at me”</a:t>
            </a:r>
            <a:r>
              <a:rPr lang="en-US" dirty="0" smtClean="0"/>
              <a:t> instead of: </a:t>
            </a:r>
            <a:r>
              <a:rPr lang="en-US" i="1" dirty="0" smtClean="0"/>
              <a:t>“You must not throw food”)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l" fontAlgn="auto">
              <a:spcAft>
                <a:spcPts val="0"/>
              </a:spcAft>
              <a:defRPr/>
            </a:pPr>
            <a:r>
              <a:rPr lang="en-US" dirty="0" smtClean="0"/>
              <a:t>Four-step Approach in Treating Aggressive Patients</a:t>
            </a:r>
            <a:endParaRPr lang="en-US" sz="2000" dirty="0" smtClean="0"/>
          </a:p>
        </p:txBody>
      </p:sp>
      <p:sp>
        <p:nvSpPr>
          <p:cNvPr id="6147" name="Content Placeholder 2"/>
          <p:cNvSpPr>
            <a:spLocks noGrp="1"/>
          </p:cNvSpPr>
          <p:nvPr>
            <p:ph idx="1"/>
          </p:nvPr>
        </p:nvSpPr>
        <p:spPr>
          <a:xfrm>
            <a:off x="457200" y="1828800"/>
            <a:ext cx="8229600" cy="4297363"/>
          </a:xfrm>
        </p:spPr>
        <p:txBody>
          <a:bodyPr/>
          <a:lstStyle/>
          <a:p>
            <a:pPr marL="514350" indent="-514350">
              <a:buFont typeface="Arial" charset="0"/>
              <a:buAutoNum type="arabicPeriod"/>
            </a:pPr>
            <a:r>
              <a:rPr lang="en-US" smtClean="0"/>
              <a:t>Environmental Regulation</a:t>
            </a:r>
          </a:p>
          <a:p>
            <a:pPr marL="514350" indent="-514350">
              <a:buFont typeface="Arial" charset="0"/>
              <a:buAutoNum type="arabicPeriod"/>
            </a:pPr>
            <a:r>
              <a:rPr lang="en-US" smtClean="0"/>
              <a:t>Calming</a:t>
            </a:r>
          </a:p>
          <a:p>
            <a:pPr marL="514350" indent="-514350">
              <a:buFont typeface="Arial" charset="0"/>
              <a:buAutoNum type="arabicPeriod"/>
            </a:pPr>
            <a:r>
              <a:rPr lang="en-US" smtClean="0"/>
              <a:t>Isolation and Restraint</a:t>
            </a:r>
          </a:p>
          <a:p>
            <a:pPr marL="514350" indent="-514350">
              <a:buFont typeface="Arial" charset="0"/>
              <a:buAutoNum type="arabicPeriod"/>
            </a:pPr>
            <a:r>
              <a:rPr lang="en-US" smtClean="0"/>
              <a:t>Pharmacological Approach</a:t>
            </a:r>
          </a:p>
        </p:txBody>
      </p:sp>
      <p:sp>
        <p:nvSpPr>
          <p:cNvPr id="6148" name="TextBox 3"/>
          <p:cNvSpPr txBox="1">
            <a:spLocks noChangeArrowheads="1"/>
          </p:cNvSpPr>
          <p:nvPr/>
        </p:nvSpPr>
        <p:spPr bwMode="auto">
          <a:xfrm>
            <a:off x="6019800" y="5562600"/>
            <a:ext cx="2895600" cy="369888"/>
          </a:xfrm>
          <a:prstGeom prst="rect">
            <a:avLst/>
          </a:prstGeom>
          <a:noFill/>
          <a:ln w="9525">
            <a:noFill/>
            <a:miter lim="800000"/>
            <a:headEnd/>
            <a:tailEnd/>
          </a:ln>
        </p:spPr>
        <p:txBody>
          <a:bodyPr>
            <a:spAutoFit/>
          </a:bodyPr>
          <a:lstStyle/>
          <a:p>
            <a:r>
              <a:rPr lang="en-US"/>
              <a:t> Rabia Bilici, et al, 2012</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l"/>
            <a:r>
              <a:rPr lang="en-US" smtClean="0"/>
              <a:t>1. Environmental Regulation</a:t>
            </a:r>
          </a:p>
        </p:txBody>
      </p:sp>
      <p:sp>
        <p:nvSpPr>
          <p:cNvPr id="3" name="Content Placeholder 2"/>
          <p:cNvSpPr>
            <a:spLocks noGrp="1"/>
          </p:cNvSpPr>
          <p:nvPr>
            <p:ph idx="1"/>
          </p:nvPr>
        </p:nvSpPr>
        <p:spPr/>
        <p:txBody>
          <a:bodyPr rtlCol="0">
            <a:normAutofit fontScale="92500"/>
          </a:bodyPr>
          <a:lstStyle/>
          <a:p>
            <a:pPr fontAlgn="auto">
              <a:spcAft>
                <a:spcPts val="0"/>
              </a:spcAft>
              <a:buFont typeface="Arial" panose="020B0604020202020204" pitchFamily="34" charset="0"/>
              <a:buChar char="•"/>
              <a:defRPr/>
            </a:pPr>
            <a:r>
              <a:rPr lang="en-US" dirty="0" smtClean="0"/>
              <a:t>Ensure the safety of other patients and workers</a:t>
            </a:r>
          </a:p>
          <a:p>
            <a:pPr fontAlgn="auto">
              <a:spcAft>
                <a:spcPts val="0"/>
              </a:spcAft>
              <a:buFont typeface="Arial" panose="020B0604020202020204" pitchFamily="34" charset="0"/>
              <a:buChar char="•"/>
              <a:defRPr/>
            </a:pPr>
            <a:r>
              <a:rPr lang="en-US" dirty="0" smtClean="0"/>
              <a:t>Comfort the patient</a:t>
            </a:r>
          </a:p>
          <a:p>
            <a:pPr fontAlgn="auto">
              <a:spcAft>
                <a:spcPts val="0"/>
              </a:spcAft>
              <a:buFont typeface="Arial" panose="020B0604020202020204" pitchFamily="34" charset="0"/>
              <a:buChar char="•"/>
              <a:defRPr/>
            </a:pPr>
            <a:r>
              <a:rPr lang="en-US" dirty="0" smtClean="0"/>
              <a:t>Remove patient’s relatives</a:t>
            </a:r>
          </a:p>
          <a:p>
            <a:pPr fontAlgn="auto">
              <a:spcAft>
                <a:spcPts val="0"/>
              </a:spcAft>
              <a:buFont typeface="Arial" panose="020B0604020202020204" pitchFamily="34" charset="0"/>
              <a:buChar char="•"/>
              <a:defRPr/>
            </a:pPr>
            <a:r>
              <a:rPr lang="en-US" dirty="0" smtClean="0"/>
              <a:t>Reduce waiting period</a:t>
            </a:r>
          </a:p>
          <a:p>
            <a:pPr fontAlgn="auto">
              <a:spcAft>
                <a:spcPts val="0"/>
              </a:spcAft>
              <a:buFont typeface="Arial" panose="020B0604020202020204" pitchFamily="34" charset="0"/>
              <a:buChar char="•"/>
              <a:defRPr/>
            </a:pPr>
            <a:r>
              <a:rPr lang="en-US" dirty="0" smtClean="0"/>
              <a:t>Remove external stimulations around the patient</a:t>
            </a:r>
          </a:p>
          <a:p>
            <a:pPr fontAlgn="auto">
              <a:spcAft>
                <a:spcPts val="0"/>
              </a:spcAft>
              <a:buFont typeface="Arial" panose="020B0604020202020204" pitchFamily="34" charset="0"/>
              <a:buChar char="•"/>
              <a:defRPr/>
            </a:pPr>
            <a:r>
              <a:rPr lang="en-US" dirty="0" smtClean="0"/>
              <a:t>Provide a quite room</a:t>
            </a:r>
          </a:p>
          <a:p>
            <a:pPr fontAlgn="auto">
              <a:spcAft>
                <a:spcPts val="0"/>
              </a:spcAft>
              <a:buFont typeface="Arial" panose="020B0604020202020204" pitchFamily="34" charset="0"/>
              <a:buChar char="•"/>
              <a:defRPr/>
            </a:pPr>
            <a:r>
              <a:rPr lang="en-US" dirty="0" smtClean="0"/>
              <a:t>Lay the patient on bed</a:t>
            </a:r>
          </a:p>
          <a:p>
            <a:pPr fontAlgn="auto">
              <a:spcAft>
                <a:spcPts val="0"/>
              </a:spcAft>
              <a:buFont typeface="Arial" panose="020B0604020202020204" pitchFamily="34" charset="0"/>
              <a:buChar char="•"/>
              <a:defRPr/>
            </a:pPr>
            <a:r>
              <a:rPr lang="en-US" dirty="0" smtClean="0"/>
              <a:t>Provide a glass of water or juice</a:t>
            </a:r>
          </a:p>
        </p:txBody>
      </p:sp>
      <p:sp>
        <p:nvSpPr>
          <p:cNvPr id="7172" name="TextBox 3"/>
          <p:cNvSpPr txBox="1">
            <a:spLocks noChangeArrowheads="1"/>
          </p:cNvSpPr>
          <p:nvPr/>
        </p:nvSpPr>
        <p:spPr bwMode="auto">
          <a:xfrm>
            <a:off x="5991225" y="6172200"/>
            <a:ext cx="2895600" cy="369888"/>
          </a:xfrm>
          <a:prstGeom prst="rect">
            <a:avLst/>
          </a:prstGeom>
          <a:noFill/>
          <a:ln w="9525">
            <a:noFill/>
            <a:miter lim="800000"/>
            <a:headEnd/>
            <a:tailEnd/>
          </a:ln>
        </p:spPr>
        <p:txBody>
          <a:bodyPr>
            <a:spAutoFit/>
          </a:bodyPr>
          <a:lstStyle/>
          <a:p>
            <a:r>
              <a:rPr lang="en-US"/>
              <a:t> Rabia Bilici, et al, 2012</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lgn="l"/>
            <a:r>
              <a:rPr lang="en-US" smtClean="0"/>
              <a:t>1. Environmental Regulation</a:t>
            </a:r>
          </a:p>
        </p:txBody>
      </p:sp>
      <p:sp>
        <p:nvSpPr>
          <p:cNvPr id="8195" name="Content Placeholder 2"/>
          <p:cNvSpPr>
            <a:spLocks noGrp="1"/>
          </p:cNvSpPr>
          <p:nvPr>
            <p:ph idx="1"/>
          </p:nvPr>
        </p:nvSpPr>
        <p:spPr/>
        <p:txBody>
          <a:bodyPr/>
          <a:lstStyle/>
          <a:p>
            <a:r>
              <a:rPr lang="en-US" smtClean="0"/>
              <a:t>Never stay alone in an unsafe area</a:t>
            </a:r>
          </a:p>
          <a:p>
            <a:r>
              <a:rPr lang="en-US" smtClean="0"/>
              <a:t>Remove all potentially objects from the room</a:t>
            </a:r>
          </a:p>
          <a:p>
            <a:r>
              <a:rPr lang="en-US" smtClean="0"/>
              <a:t>Keep safety distance with the agitated patient</a:t>
            </a:r>
          </a:p>
          <a:p>
            <a:r>
              <a:rPr lang="en-US" smtClean="0"/>
              <a:t>Warning: direct gaze, placing hands behind </a:t>
            </a:r>
            <a:r>
              <a:rPr lang="en-US" smtClean="0">
                <a:sym typeface="Wingdings" pitchFamily="2" charset="2"/>
              </a:rPr>
              <a:t> may be perceived as threat</a:t>
            </a:r>
          </a:p>
          <a:p>
            <a:r>
              <a:rPr lang="en-US" smtClean="0">
                <a:sym typeface="Wingdings" pitchFamily="2" charset="2"/>
              </a:rPr>
              <a:t>Monitor any changes in mood, speech and psychomotor activity of the patient</a:t>
            </a:r>
            <a:endParaRPr lang="en-US" smtClean="0"/>
          </a:p>
        </p:txBody>
      </p:sp>
      <p:sp>
        <p:nvSpPr>
          <p:cNvPr id="8196" name="TextBox 3"/>
          <p:cNvSpPr txBox="1">
            <a:spLocks noChangeArrowheads="1"/>
          </p:cNvSpPr>
          <p:nvPr/>
        </p:nvSpPr>
        <p:spPr bwMode="auto">
          <a:xfrm>
            <a:off x="5991225" y="6172200"/>
            <a:ext cx="2895600" cy="369888"/>
          </a:xfrm>
          <a:prstGeom prst="rect">
            <a:avLst/>
          </a:prstGeom>
          <a:noFill/>
          <a:ln w="9525">
            <a:noFill/>
            <a:miter lim="800000"/>
            <a:headEnd/>
            <a:tailEnd/>
          </a:ln>
        </p:spPr>
        <p:txBody>
          <a:bodyPr>
            <a:spAutoFit/>
          </a:bodyPr>
          <a:lstStyle/>
          <a:p>
            <a:r>
              <a:rPr lang="en-US"/>
              <a:t> Rabia Bilici, et al, 2012</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l"/>
            <a:r>
              <a:rPr lang="en-US" smtClean="0"/>
              <a:t>2. Calming</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anose="020B0604020202020204" pitchFamily="34" charset="0"/>
              <a:buChar char="•"/>
              <a:defRPr/>
            </a:pPr>
            <a:r>
              <a:rPr lang="en-US" dirty="0" smtClean="0"/>
              <a:t>First method </a:t>
            </a:r>
            <a:r>
              <a:rPr lang="en-US" dirty="0" smtClean="0">
                <a:sym typeface="Wingdings" panose="05000000000000000000" pitchFamily="2" charset="2"/>
              </a:rPr>
              <a:t> verbal calming</a:t>
            </a:r>
          </a:p>
          <a:p>
            <a:pPr fontAlgn="auto">
              <a:spcAft>
                <a:spcPts val="0"/>
              </a:spcAft>
              <a:buFont typeface="Arial" panose="020B0604020202020204" pitchFamily="34" charset="0"/>
              <a:buChar char="•"/>
              <a:defRPr/>
            </a:pPr>
            <a:r>
              <a:rPr lang="en-US" dirty="0" smtClean="0">
                <a:sym typeface="Wingdings" panose="05000000000000000000" pitchFamily="2" charset="2"/>
              </a:rPr>
              <a:t>Address the patient in  a calm, controlled, non-provocative manner with a reassuring voice</a:t>
            </a:r>
          </a:p>
          <a:p>
            <a:pPr fontAlgn="auto">
              <a:spcAft>
                <a:spcPts val="0"/>
              </a:spcAft>
              <a:buFont typeface="Arial" panose="020B0604020202020204" pitchFamily="34" charset="0"/>
              <a:buChar char="•"/>
              <a:defRPr/>
            </a:pPr>
            <a:r>
              <a:rPr lang="en-US" dirty="0" smtClean="0">
                <a:sym typeface="Wingdings" panose="05000000000000000000" pitchFamily="2" charset="2"/>
              </a:rPr>
              <a:t>Sample of phrases that can be used:</a:t>
            </a:r>
          </a:p>
          <a:p>
            <a:pPr lvl="1" fontAlgn="auto">
              <a:spcAft>
                <a:spcPts val="0"/>
              </a:spcAft>
              <a:buFont typeface="Arial" panose="020B0604020202020204" pitchFamily="34" charset="0"/>
              <a:buChar char="–"/>
              <a:defRPr/>
            </a:pPr>
            <a:r>
              <a:rPr lang="en-US" i="1" dirty="0" smtClean="0">
                <a:sym typeface="Wingdings" panose="05000000000000000000" pitchFamily="2" charset="2"/>
              </a:rPr>
              <a:t>“I understand that you feel not well and experienced difficult times”</a:t>
            </a:r>
          </a:p>
          <a:p>
            <a:pPr lvl="1" fontAlgn="auto">
              <a:spcAft>
                <a:spcPts val="0"/>
              </a:spcAft>
              <a:buFont typeface="Arial" panose="020B0604020202020204" pitchFamily="34" charset="0"/>
              <a:buChar char="–"/>
              <a:defRPr/>
            </a:pPr>
            <a:r>
              <a:rPr lang="en-US" i="1" dirty="0" smtClean="0">
                <a:sym typeface="Wingdings" panose="05000000000000000000" pitchFamily="2" charset="2"/>
              </a:rPr>
              <a:t>“You are suffering and you seem to be confused”</a:t>
            </a:r>
          </a:p>
          <a:p>
            <a:pPr lvl="1" fontAlgn="auto">
              <a:spcAft>
                <a:spcPts val="0"/>
              </a:spcAft>
              <a:buFont typeface="Arial" panose="020B0604020202020204" pitchFamily="34" charset="0"/>
              <a:buChar char="–"/>
              <a:defRPr/>
            </a:pPr>
            <a:r>
              <a:rPr lang="en-US" i="1" dirty="0" smtClean="0">
                <a:sym typeface="Wingdings" panose="05000000000000000000" pitchFamily="2" charset="2"/>
              </a:rPr>
              <a:t>“You are here to receive help and we are trying to help you and solve your problem”</a:t>
            </a:r>
          </a:p>
          <a:p>
            <a:pPr lvl="1" fontAlgn="auto">
              <a:spcAft>
                <a:spcPts val="0"/>
              </a:spcAft>
              <a:buFont typeface="Arial" panose="020B0604020202020204" pitchFamily="34" charset="0"/>
              <a:buChar char="–"/>
              <a:defRPr/>
            </a:pPr>
            <a:r>
              <a:rPr lang="en-US" i="1" dirty="0" smtClean="0">
                <a:sym typeface="Wingdings" panose="05000000000000000000" pitchFamily="2" charset="2"/>
              </a:rPr>
              <a:t>“Please let us help and don’t be afraid”</a:t>
            </a:r>
          </a:p>
        </p:txBody>
      </p:sp>
      <p:sp>
        <p:nvSpPr>
          <p:cNvPr id="9220" name="TextBox 3"/>
          <p:cNvSpPr txBox="1">
            <a:spLocks noChangeArrowheads="1"/>
          </p:cNvSpPr>
          <p:nvPr/>
        </p:nvSpPr>
        <p:spPr bwMode="auto">
          <a:xfrm>
            <a:off x="5991225" y="6172200"/>
            <a:ext cx="2895600" cy="369888"/>
          </a:xfrm>
          <a:prstGeom prst="rect">
            <a:avLst/>
          </a:prstGeom>
          <a:noFill/>
          <a:ln w="9525">
            <a:noFill/>
            <a:miter lim="800000"/>
            <a:headEnd/>
            <a:tailEnd/>
          </a:ln>
        </p:spPr>
        <p:txBody>
          <a:bodyPr>
            <a:spAutoFit/>
          </a:bodyPr>
          <a:lstStyle/>
          <a:p>
            <a:r>
              <a:rPr lang="en-US"/>
              <a:t> Rabia Bilici, et al, 2012</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lgn="l"/>
            <a:r>
              <a:rPr lang="en-US" smtClean="0"/>
              <a:t>3. Isolation and Restraint</a:t>
            </a:r>
          </a:p>
        </p:txBody>
      </p:sp>
      <p:sp>
        <p:nvSpPr>
          <p:cNvPr id="10243" name="Content Placeholder 2"/>
          <p:cNvSpPr>
            <a:spLocks noGrp="1"/>
          </p:cNvSpPr>
          <p:nvPr>
            <p:ph idx="1"/>
          </p:nvPr>
        </p:nvSpPr>
        <p:spPr/>
        <p:txBody>
          <a:bodyPr/>
          <a:lstStyle/>
          <a:p>
            <a:r>
              <a:rPr lang="en-US" smtClean="0">
                <a:sym typeface="Wingdings" pitchFamily="2" charset="2"/>
              </a:rPr>
              <a:t>Is the last choice</a:t>
            </a:r>
          </a:p>
          <a:p>
            <a:r>
              <a:rPr lang="en-US" smtClean="0">
                <a:sym typeface="Wingdings" pitchFamily="2" charset="2"/>
              </a:rPr>
              <a:t>Do not use for punishment or comfort for workers</a:t>
            </a:r>
          </a:p>
          <a:p>
            <a:r>
              <a:rPr lang="en-US" smtClean="0">
                <a:sym typeface="Wingdings" pitchFamily="2" charset="2"/>
              </a:rPr>
              <a:t>Always shield the rights, dignity and confidentiality of the patient</a:t>
            </a:r>
          </a:p>
          <a:p>
            <a:r>
              <a:rPr lang="en-US" smtClean="0">
                <a:sym typeface="Wingdings" pitchFamily="2" charset="2"/>
              </a:rPr>
              <a:t>Should be applied by adequate and trained personnells</a:t>
            </a:r>
          </a:p>
        </p:txBody>
      </p:sp>
      <p:sp>
        <p:nvSpPr>
          <p:cNvPr id="10244" name="TextBox 3"/>
          <p:cNvSpPr txBox="1">
            <a:spLocks noChangeArrowheads="1"/>
          </p:cNvSpPr>
          <p:nvPr/>
        </p:nvSpPr>
        <p:spPr bwMode="auto">
          <a:xfrm>
            <a:off x="5991225" y="6172200"/>
            <a:ext cx="2895600" cy="369888"/>
          </a:xfrm>
          <a:prstGeom prst="rect">
            <a:avLst/>
          </a:prstGeom>
          <a:noFill/>
          <a:ln w="9525">
            <a:noFill/>
            <a:miter lim="800000"/>
            <a:headEnd/>
            <a:tailEnd/>
          </a:ln>
        </p:spPr>
        <p:txBody>
          <a:bodyPr>
            <a:spAutoFit/>
          </a:bodyPr>
          <a:lstStyle/>
          <a:p>
            <a:r>
              <a:rPr lang="en-US"/>
              <a:t> Rabia Bilici, et al, 2012</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Pharmacotherapy for Agitation</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a:t>
            </a:r>
            <a:endParaRPr lang="en-US" dirty="0"/>
          </a:p>
        </p:txBody>
      </p:sp>
      <p:sp>
        <p:nvSpPr>
          <p:cNvPr id="3" name="Content Placeholder 2"/>
          <p:cNvSpPr>
            <a:spLocks noGrp="1"/>
          </p:cNvSpPr>
          <p:nvPr>
            <p:ph idx="1"/>
          </p:nvPr>
        </p:nvSpPr>
        <p:spPr/>
        <p:txBody>
          <a:bodyPr/>
          <a:lstStyle/>
          <a:p>
            <a:r>
              <a:rPr lang="en-US" dirty="0" smtClean="0"/>
              <a:t>Highest priority: reduce the incidence of patient and staff injuries and reduce patient’s psychological discomfort</a:t>
            </a:r>
          </a:p>
          <a:p>
            <a:r>
              <a:rPr lang="en-US" dirty="0" smtClean="0"/>
              <a:t>Calm the patient without sedation</a:t>
            </a:r>
          </a:p>
          <a:p>
            <a:r>
              <a:rPr lang="en-US" dirty="0" smtClean="0"/>
              <a:t>May initially serve as primary or adjunct to verbal intervention</a:t>
            </a:r>
          </a:p>
          <a:p>
            <a:r>
              <a:rPr lang="en-US" dirty="0" smtClean="0"/>
              <a:t>Give option of route of administration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Used Substance</a:t>
            </a:r>
            <a:endParaRPr lang="en-US" dirty="0"/>
          </a:p>
        </p:txBody>
      </p:sp>
      <p:sp>
        <p:nvSpPr>
          <p:cNvPr id="3" name="Content Placeholder 2"/>
          <p:cNvSpPr>
            <a:spLocks noGrp="1"/>
          </p:cNvSpPr>
          <p:nvPr>
            <p:ph idx="1"/>
          </p:nvPr>
        </p:nvSpPr>
        <p:spPr/>
        <p:txBody>
          <a:bodyPr/>
          <a:lstStyle/>
          <a:p>
            <a:r>
              <a:rPr lang="en-US" dirty="0" smtClean="0"/>
              <a:t>Benzodiazepines</a:t>
            </a:r>
          </a:p>
          <a:p>
            <a:r>
              <a:rPr lang="en-US" dirty="0" smtClean="0"/>
              <a:t>Second-generation Antipsychotics</a:t>
            </a:r>
          </a:p>
          <a:p>
            <a:r>
              <a:rPr lang="en-US" dirty="0" smtClean="0"/>
              <a:t>Haloperidol</a:t>
            </a:r>
          </a:p>
          <a:p>
            <a:r>
              <a:rPr lang="en-US" dirty="0" smtClean="0"/>
              <a:t>Combine SGA + BZD</a:t>
            </a:r>
          </a:p>
          <a:p>
            <a:r>
              <a:rPr lang="en-US" dirty="0" smtClean="0"/>
              <a:t>Combine Haloperidol + BZD</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534400" cy="6324600"/>
          </a:xfrm>
        </p:spPr>
        <p:txBody>
          <a:bodyPr>
            <a:normAutofit fontScale="85000" lnSpcReduction="10000"/>
          </a:bodyPr>
          <a:lstStyle/>
          <a:p>
            <a:pPr marL="0" indent="0" algn="just">
              <a:buNone/>
            </a:pPr>
            <a:r>
              <a:rPr lang="en-US" dirty="0" smtClean="0"/>
              <a:t>Violent Patients</a:t>
            </a:r>
          </a:p>
          <a:p>
            <a:pPr algn="just"/>
            <a:r>
              <a:rPr lang="en-US" dirty="0" smtClean="0"/>
              <a:t>Patients may be violent for many reasons</a:t>
            </a:r>
          </a:p>
          <a:p>
            <a:pPr algn="just"/>
            <a:r>
              <a:rPr lang="en-US" dirty="0"/>
              <a:t>I</a:t>
            </a:r>
            <a:r>
              <a:rPr lang="en-US" dirty="0" smtClean="0"/>
              <a:t>nterview with a violent patient must attempt to ascertain the underlying cause of the violent behavior, because cause determines intervention. </a:t>
            </a:r>
          </a:p>
          <a:p>
            <a:pPr algn="just"/>
            <a:r>
              <a:rPr lang="en-US" dirty="0" smtClean="0"/>
              <a:t>The differential diagnosis of violent behavior includes psychoactive substance-induced organic mental disorder, antisocial personality disorder, catatonic schizophrenia, medical infections, cerebral neoplasms, decompensating obsessive-compulsive personality disorder, dissociative disorders, impulse control disorders, sexual disorders, alcohol idiosyncratic intoxication, delusional disorder, paranoid personality disorder, schizophrenia, temporal lobe epilepsy, bipolar disorder, and uncontrollable violence secondary to interpersonal stress.</a:t>
            </a:r>
          </a:p>
          <a:p>
            <a:pPr marL="0" indent="0" algn="just">
              <a:buNone/>
            </a:pPr>
            <a:endParaRPr lang="en-US" dirty="0"/>
          </a:p>
        </p:txBody>
      </p:sp>
    </p:spTree>
    <p:extLst>
      <p:ext uri="{BB962C8B-B14F-4D97-AF65-F5344CB8AC3E}">
        <p14:creationId xmlns:p14="http://schemas.microsoft.com/office/powerpoint/2010/main" xmlns="" val="6288064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Algorithm</a:t>
            </a:r>
            <a:endParaRPr lang="en-US" dirty="0"/>
          </a:p>
        </p:txBody>
      </p:sp>
      <p:sp>
        <p:nvSpPr>
          <p:cNvPr id="3" name="Content Placeholder 2"/>
          <p:cNvSpPr>
            <a:spLocks noGrp="1"/>
          </p:cNvSpPr>
          <p:nvPr>
            <p:ph idx="1"/>
          </p:nvPr>
        </p:nvSpPr>
        <p:spPr/>
        <p:txBody>
          <a:bodyPr>
            <a:normAutofit fontScale="92500"/>
          </a:bodyPr>
          <a:lstStyle/>
          <a:p>
            <a:r>
              <a:rPr lang="en-US" dirty="0" smtClean="0"/>
              <a:t>First Line for Agitation</a:t>
            </a:r>
            <a:br>
              <a:rPr lang="en-US" dirty="0" smtClean="0"/>
            </a:br>
            <a:r>
              <a:rPr lang="en-US" dirty="0" smtClean="0"/>
              <a:t>Orally disintegrating or liquid </a:t>
            </a:r>
            <a:r>
              <a:rPr lang="en-US" dirty="0" err="1" smtClean="0"/>
              <a:t>Risperidone</a:t>
            </a:r>
            <a:r>
              <a:rPr lang="en-US" dirty="0"/>
              <a:t> </a:t>
            </a:r>
            <a:r>
              <a:rPr lang="en-US" dirty="0" smtClean="0"/>
              <a:t>(</a:t>
            </a:r>
            <a:r>
              <a:rPr lang="en-US" dirty="0" err="1" smtClean="0"/>
              <a:t>Risperdal</a:t>
            </a:r>
            <a:r>
              <a:rPr lang="en-US" dirty="0" smtClean="0"/>
              <a:t>, 2 mg) combined with oral </a:t>
            </a:r>
            <a:r>
              <a:rPr lang="en-US" dirty="0" err="1" smtClean="0"/>
              <a:t>Lorazepam</a:t>
            </a:r>
            <a:r>
              <a:rPr lang="en-US" dirty="0" smtClean="0"/>
              <a:t> (</a:t>
            </a:r>
            <a:r>
              <a:rPr lang="en-US" dirty="0" err="1" smtClean="0"/>
              <a:t>Ativan</a:t>
            </a:r>
            <a:r>
              <a:rPr lang="en-US" dirty="0" smtClean="0"/>
              <a:t>, 2 mg) or orally disintegrating </a:t>
            </a:r>
            <a:r>
              <a:rPr lang="en-US" dirty="0" err="1" smtClean="0"/>
              <a:t>Olanzapine</a:t>
            </a:r>
            <a:r>
              <a:rPr lang="en-US" dirty="0" smtClean="0"/>
              <a:t> (</a:t>
            </a:r>
            <a:r>
              <a:rPr lang="en-US" dirty="0" err="1" smtClean="0"/>
              <a:t>Zyprexa</a:t>
            </a:r>
            <a:r>
              <a:rPr lang="en-US" dirty="0" smtClean="0"/>
              <a:t>, 5-10 mg)</a:t>
            </a:r>
          </a:p>
          <a:p>
            <a:r>
              <a:rPr lang="en-US" dirty="0" smtClean="0"/>
              <a:t>When oral is not appropriate:</a:t>
            </a:r>
            <a:br>
              <a:rPr lang="en-US" dirty="0" smtClean="0"/>
            </a:br>
            <a:r>
              <a:rPr lang="en-US" dirty="0" err="1" smtClean="0"/>
              <a:t>Lorazepam</a:t>
            </a:r>
            <a:r>
              <a:rPr lang="en-US" dirty="0" smtClean="0"/>
              <a:t> IM (2 mg) is recommended for delirium, substance withdrawal, and unknown causes or condition not associated with psychosis</a:t>
            </a:r>
          </a:p>
          <a:p>
            <a:endParaRPr lang="en-US" dirty="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Algorithm</a:t>
            </a:r>
            <a:endParaRPr lang="en-US" dirty="0"/>
          </a:p>
        </p:txBody>
      </p:sp>
      <p:sp>
        <p:nvSpPr>
          <p:cNvPr id="3" name="Content Placeholder 2"/>
          <p:cNvSpPr>
            <a:spLocks noGrp="1"/>
          </p:cNvSpPr>
          <p:nvPr>
            <p:ph idx="1"/>
          </p:nvPr>
        </p:nvSpPr>
        <p:spPr/>
        <p:txBody>
          <a:bodyPr/>
          <a:lstStyle/>
          <a:p>
            <a:r>
              <a:rPr lang="en-US" dirty="0" smtClean="0"/>
              <a:t>Severe agitation secondary to psychosis</a:t>
            </a:r>
            <a:br>
              <a:rPr lang="en-US" dirty="0" smtClean="0"/>
            </a:br>
            <a:r>
              <a:rPr lang="en-US" dirty="0" err="1" smtClean="0"/>
              <a:t>Ziprasidone</a:t>
            </a:r>
            <a:r>
              <a:rPr lang="en-US" dirty="0" smtClean="0"/>
              <a:t> IM (20 mg) supplemented with </a:t>
            </a:r>
            <a:r>
              <a:rPr lang="en-US" dirty="0" err="1" smtClean="0"/>
              <a:t>Lorazepam</a:t>
            </a:r>
            <a:r>
              <a:rPr lang="en-US" dirty="0" smtClean="0"/>
              <a:t> IM (2 mg); or Haloperidol IM (5 mg) and </a:t>
            </a:r>
            <a:r>
              <a:rPr lang="en-US" dirty="0" err="1" smtClean="0"/>
              <a:t>Lorazepam</a:t>
            </a:r>
            <a:r>
              <a:rPr lang="en-US" dirty="0" smtClean="0"/>
              <a:t> IM (2 mg) or </a:t>
            </a:r>
            <a:r>
              <a:rPr lang="en-US" dirty="0" err="1" smtClean="0"/>
              <a:t>Olanzapine</a:t>
            </a:r>
            <a:r>
              <a:rPr lang="en-US" dirty="0" smtClean="0"/>
              <a:t> IM (5-10 mg)</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a:t>
            </a:r>
            <a:endParaRPr lang="en-US" dirty="0"/>
          </a:p>
        </p:txBody>
      </p:sp>
      <p:sp>
        <p:nvSpPr>
          <p:cNvPr id="3" name="Content Placeholder 2"/>
          <p:cNvSpPr>
            <a:spLocks noGrp="1"/>
          </p:cNvSpPr>
          <p:nvPr>
            <p:ph idx="1"/>
          </p:nvPr>
        </p:nvSpPr>
        <p:spPr/>
        <p:txBody>
          <a:bodyPr/>
          <a:lstStyle/>
          <a:p>
            <a:r>
              <a:rPr lang="en-US" dirty="0" smtClean="0"/>
              <a:t>Medication may be given every hour, up to three or four doses every 24 hour</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 Effects</a:t>
            </a:r>
            <a:endParaRPr lang="en-US" dirty="0"/>
          </a:p>
        </p:txBody>
      </p:sp>
      <p:sp>
        <p:nvSpPr>
          <p:cNvPr id="3" name="Content Placeholder 2"/>
          <p:cNvSpPr>
            <a:spLocks noGrp="1"/>
          </p:cNvSpPr>
          <p:nvPr>
            <p:ph idx="1"/>
          </p:nvPr>
        </p:nvSpPr>
        <p:spPr/>
        <p:txBody>
          <a:bodyPr/>
          <a:lstStyle/>
          <a:p>
            <a:r>
              <a:rPr lang="en-US" dirty="0" smtClean="0"/>
              <a:t>With antipsychotics, the most common are </a:t>
            </a:r>
            <a:r>
              <a:rPr lang="en-US" dirty="0" err="1" smtClean="0"/>
              <a:t>dystonic</a:t>
            </a:r>
            <a:r>
              <a:rPr lang="en-US" dirty="0" smtClean="0"/>
              <a:t> reactions or </a:t>
            </a:r>
            <a:r>
              <a:rPr lang="en-US" dirty="0" err="1" smtClean="0"/>
              <a:t>akathisia</a:t>
            </a:r>
            <a:endParaRPr lang="en-US" dirty="0" smtClean="0"/>
          </a:p>
          <a:p>
            <a:r>
              <a:rPr lang="en-US" dirty="0" smtClean="0"/>
              <a:t>With Benzodiazepines, the most common are sedation and ataxia</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Drugs For Sedation</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15585" y="1447800"/>
            <a:ext cx="9027605" cy="4876800"/>
          </a:xfrm>
          <a:prstGeom prst="rect">
            <a:avLst/>
          </a:prstGeom>
          <a:noFill/>
          <a:ln w="9525">
            <a:noFill/>
            <a:miter lim="800000"/>
            <a:headEnd/>
            <a:tailEnd/>
          </a:ln>
          <a:effectLst/>
        </p:spPr>
      </p:pic>
      <p:sp>
        <p:nvSpPr>
          <p:cNvPr id="5" name="Rectangle 4"/>
          <p:cNvSpPr/>
          <p:nvPr/>
        </p:nvSpPr>
        <p:spPr>
          <a:xfrm>
            <a:off x="0" y="6324600"/>
            <a:ext cx="6324600" cy="584775"/>
          </a:xfrm>
          <a:prstGeom prst="rect">
            <a:avLst/>
          </a:prstGeom>
        </p:spPr>
        <p:txBody>
          <a:bodyPr wrap="square">
            <a:spAutoFit/>
          </a:bodyPr>
          <a:lstStyle/>
          <a:p>
            <a:r>
              <a:rPr lang="en-US" sz="1600" dirty="0" err="1" smtClean="0"/>
              <a:t>Fulde</a:t>
            </a:r>
            <a:r>
              <a:rPr lang="en-US" sz="1600" dirty="0" smtClean="0"/>
              <a:t> G, </a:t>
            </a:r>
            <a:r>
              <a:rPr lang="en-US" sz="1600" dirty="0" err="1" smtClean="0"/>
              <a:t>Preisz</a:t>
            </a:r>
            <a:r>
              <a:rPr lang="en-US" sz="1600" dirty="0" smtClean="0"/>
              <a:t> P. 2011. Managing Aggressive and Violent Patients. Australian Prescriber 34(4): 115-8</a:t>
            </a:r>
            <a:endParaRPr lang="en-US" sz="16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Drugs For Sedation</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Benzodiazepines</a:t>
            </a:r>
          </a:p>
          <a:p>
            <a:r>
              <a:rPr lang="en-US" dirty="0" smtClean="0"/>
              <a:t>Essentially safe drugs; toxicity is related to very high doses or in patients with </a:t>
            </a:r>
            <a:r>
              <a:rPr lang="en-US" dirty="0" err="1" smtClean="0"/>
              <a:t>hypovolaemia</a:t>
            </a:r>
            <a:r>
              <a:rPr lang="en-US" dirty="0" smtClean="0"/>
              <a:t> or other significant physiological compromise</a:t>
            </a:r>
          </a:p>
          <a:p>
            <a:r>
              <a:rPr lang="en-US" dirty="0" smtClean="0"/>
              <a:t>Diazepam: quickly absorbed, long half-life (</a:t>
            </a:r>
            <a:r>
              <a:rPr lang="en-US" dirty="0" err="1" smtClean="0"/>
              <a:t>upto</a:t>
            </a:r>
            <a:r>
              <a:rPr lang="en-US" dirty="0" smtClean="0"/>
              <a:t> 36 hrs, may accumulate in repetition)</a:t>
            </a:r>
          </a:p>
          <a:p>
            <a:r>
              <a:rPr lang="en-US" dirty="0" err="1" smtClean="0"/>
              <a:t>Lorazepam</a:t>
            </a:r>
            <a:r>
              <a:rPr lang="en-US" dirty="0" smtClean="0"/>
              <a:t>: shorter half-life (12-16 hrs)</a:t>
            </a:r>
          </a:p>
          <a:p>
            <a:r>
              <a:rPr lang="en-US" dirty="0" err="1" smtClean="0"/>
              <a:t>Midazolam</a:t>
            </a:r>
            <a:r>
              <a:rPr lang="en-US" dirty="0" smtClean="0"/>
              <a:t>: rapid onset, short elimination half-life  (2-4 hrs), steeper dose-response curve</a:t>
            </a:r>
            <a:endParaRPr lang="en-US" dirty="0"/>
          </a:p>
        </p:txBody>
      </p:sp>
      <p:sp>
        <p:nvSpPr>
          <p:cNvPr id="4" name="Rectangle 3"/>
          <p:cNvSpPr/>
          <p:nvPr/>
        </p:nvSpPr>
        <p:spPr>
          <a:xfrm>
            <a:off x="0" y="6324600"/>
            <a:ext cx="6324600" cy="584775"/>
          </a:xfrm>
          <a:prstGeom prst="rect">
            <a:avLst/>
          </a:prstGeom>
        </p:spPr>
        <p:txBody>
          <a:bodyPr wrap="square">
            <a:spAutoFit/>
          </a:bodyPr>
          <a:lstStyle/>
          <a:p>
            <a:r>
              <a:rPr lang="en-US" sz="1600" dirty="0" err="1" smtClean="0"/>
              <a:t>Fulde</a:t>
            </a:r>
            <a:r>
              <a:rPr lang="en-US" sz="1600" dirty="0" smtClean="0"/>
              <a:t> G, </a:t>
            </a:r>
            <a:r>
              <a:rPr lang="en-US" sz="1600" dirty="0" err="1" smtClean="0"/>
              <a:t>Preisz</a:t>
            </a:r>
            <a:r>
              <a:rPr lang="en-US" sz="1600" dirty="0" smtClean="0"/>
              <a:t> P. 2011. Managing Aggressive and Violent Patients. Australian Prescriber 34(4): 115-8</a:t>
            </a:r>
            <a:endParaRPr lang="en-US" sz="16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Drugs For Sedation</a:t>
            </a:r>
            <a:endParaRPr lang="en-US" dirty="0"/>
          </a:p>
        </p:txBody>
      </p:sp>
      <p:sp>
        <p:nvSpPr>
          <p:cNvPr id="3" name="Content Placeholder 2"/>
          <p:cNvSpPr>
            <a:spLocks noGrp="1"/>
          </p:cNvSpPr>
          <p:nvPr>
            <p:ph idx="1"/>
          </p:nvPr>
        </p:nvSpPr>
        <p:spPr/>
        <p:txBody>
          <a:bodyPr/>
          <a:lstStyle/>
          <a:p>
            <a:pPr>
              <a:buNone/>
            </a:pPr>
            <a:r>
              <a:rPr lang="en-US" dirty="0" smtClean="0"/>
              <a:t>Antipsychotics</a:t>
            </a:r>
          </a:p>
          <a:p>
            <a:r>
              <a:rPr lang="en-US" dirty="0" err="1" smtClean="0"/>
              <a:t>Olanzapine</a:t>
            </a:r>
            <a:r>
              <a:rPr lang="en-US" dirty="0" smtClean="0"/>
              <a:t>: Rapid onset, half life of 30 hrs; dose of 5-10 mg should be effective; next dose after 2 hrs</a:t>
            </a:r>
          </a:p>
          <a:p>
            <a:r>
              <a:rPr lang="en-US" dirty="0" smtClean="0"/>
              <a:t>Haloperidol: Rapid onset, lasting 2-4 hrs; over-sedation or hypotension, </a:t>
            </a:r>
            <a:r>
              <a:rPr lang="en-US" dirty="0" err="1" smtClean="0"/>
              <a:t>extrapyramidal</a:t>
            </a:r>
            <a:r>
              <a:rPr lang="en-US" dirty="0" smtClean="0"/>
              <a:t> adverse effects</a:t>
            </a:r>
            <a:endParaRPr lang="en-US" dirty="0"/>
          </a:p>
        </p:txBody>
      </p:sp>
      <p:sp>
        <p:nvSpPr>
          <p:cNvPr id="4" name="Rectangle 3"/>
          <p:cNvSpPr/>
          <p:nvPr/>
        </p:nvSpPr>
        <p:spPr>
          <a:xfrm>
            <a:off x="0" y="6324600"/>
            <a:ext cx="6324600" cy="584775"/>
          </a:xfrm>
          <a:prstGeom prst="rect">
            <a:avLst/>
          </a:prstGeom>
        </p:spPr>
        <p:txBody>
          <a:bodyPr wrap="square">
            <a:spAutoFit/>
          </a:bodyPr>
          <a:lstStyle/>
          <a:p>
            <a:r>
              <a:rPr lang="en-US" sz="1600" dirty="0" err="1" smtClean="0"/>
              <a:t>Fulde</a:t>
            </a:r>
            <a:r>
              <a:rPr lang="en-US" sz="1600" dirty="0" smtClean="0"/>
              <a:t> G, </a:t>
            </a:r>
            <a:r>
              <a:rPr lang="en-US" sz="1600" dirty="0" err="1" smtClean="0"/>
              <a:t>Preisz</a:t>
            </a:r>
            <a:r>
              <a:rPr lang="en-US" sz="1600" dirty="0" smtClean="0"/>
              <a:t> P. 2011. Managing Aggressive and Violent Patients. Australian Prescriber 34(4): 115-8</a:t>
            </a:r>
            <a:endParaRPr lang="en-US" sz="16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Intramuscular Medications Used to Manage Acute Agitation in Adults</a:t>
            </a:r>
            <a:endParaRPr lang="en-US" dirty="0"/>
          </a:p>
        </p:txBody>
      </p:sp>
      <p:sp>
        <p:nvSpPr>
          <p:cNvPr id="3" name="Content Placeholder 2"/>
          <p:cNvSpPr>
            <a:spLocks noGrp="1"/>
          </p:cNvSpPr>
          <p:nvPr>
            <p:ph idx="1"/>
          </p:nvPr>
        </p:nvSpPr>
        <p:spPr/>
        <p:txBody>
          <a:bodyPr/>
          <a:lstStyle/>
          <a:p>
            <a:r>
              <a:rPr lang="en-US" sz="2400" dirty="0" smtClean="0"/>
              <a:t>The following table is taken from:</a:t>
            </a:r>
            <a:r>
              <a:rPr lang="en-US" dirty="0" smtClean="0"/>
              <a:t/>
            </a:r>
            <a:br>
              <a:rPr lang="en-US" dirty="0" smtClean="0"/>
            </a:br>
            <a:r>
              <a:rPr lang="en-US" dirty="0" err="1" smtClean="0"/>
              <a:t>Bostwick</a:t>
            </a:r>
            <a:r>
              <a:rPr lang="en-US" dirty="0" smtClean="0"/>
              <a:t> JR, Hallman IS. 2013. Agitation Management Strategies: Overview of Non-pharmacological and Pharmacological Interventions. </a:t>
            </a:r>
            <a:r>
              <a:rPr lang="en-US" dirty="0" err="1" smtClean="0"/>
              <a:t>Medsurg</a:t>
            </a:r>
            <a:r>
              <a:rPr lang="en-US" dirty="0" smtClean="0"/>
              <a:t> Nursing. 22(5): 303-18</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rcRect/>
          <a:stretch>
            <a:fillRect/>
          </a:stretch>
        </p:blipFill>
        <p:spPr bwMode="auto">
          <a:xfrm>
            <a:off x="-1" y="0"/>
            <a:ext cx="8510953"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a:bodyPr>
          <a:lstStyle/>
          <a:p>
            <a:r>
              <a:rPr lang="en-US" sz="9600" b="1" dirty="0" smtClean="0"/>
              <a:t>Thank You…</a:t>
            </a:r>
            <a:endParaRPr lang="en-US" sz="96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The psychiatric interview must include questions that attempt to sort out the differential for violent behavior and questions directed toward the prediction of violence.</a:t>
            </a:r>
          </a:p>
          <a:p>
            <a:r>
              <a:rPr lang="en-US" dirty="0" smtClean="0"/>
              <a:t>The best predictors of violent behavior are (1) excessive alcohol intake; (2) a history of violent acts, with arrests or criminal activity; and (3) a history of childhood abuse. </a:t>
            </a:r>
            <a:endParaRPr lang="en-US" dirty="0"/>
          </a:p>
        </p:txBody>
      </p:sp>
    </p:spTree>
    <p:extLst>
      <p:ext uri="{BB962C8B-B14F-4D97-AF65-F5344CB8AC3E}">
        <p14:creationId xmlns:p14="http://schemas.microsoft.com/office/powerpoint/2010/main" xmlns="" val="8488215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228600" y="304799"/>
          <a:ext cx="8686800" cy="6400801"/>
        </p:xfrm>
        <a:graphic>
          <a:graphicData uri="http://schemas.openxmlformats.org/drawingml/2006/table">
            <a:tbl>
              <a:tblPr/>
              <a:tblGrid>
                <a:gridCol w="8686800"/>
              </a:tblGrid>
              <a:tr h="355600">
                <a:tc>
                  <a:txBody>
                    <a:bodyPr/>
                    <a:lstStyle/>
                    <a:p>
                      <a:r>
                        <a:rPr lang="en-US" sz="2000" dirty="0"/>
                        <a:t>Table 34.2-4 Assessing and Predicting Violent Behavior</a:t>
                      </a:r>
                    </a:p>
                  </a:txBody>
                  <a:tcPr marL="0" marR="0" marT="0" marB="0">
                    <a:lnL>
                      <a:noFill/>
                    </a:lnL>
                    <a:lnR>
                      <a:noFill/>
                    </a:lnR>
                    <a:lnT>
                      <a:noFill/>
                    </a:lnT>
                    <a:lnB>
                      <a:noFill/>
                    </a:lnB>
                  </a:tcPr>
                </a:tc>
              </a:tr>
              <a:tr h="355600">
                <a:tc>
                  <a:txBody>
                    <a:bodyPr/>
                    <a:lstStyle/>
                    <a:p>
                      <a:endParaRPr lang="en-US" sz="2000"/>
                    </a:p>
                  </a:txBody>
                  <a:tcPr marL="0" marR="0" marT="0" marB="0">
                    <a:lnL>
                      <a:noFill/>
                    </a:lnL>
                    <a:lnR>
                      <a:noFill/>
                    </a:lnR>
                    <a:lnT>
                      <a:noFill/>
                    </a:lnT>
                    <a:lnB>
                      <a:noFill/>
                    </a:lnB>
                  </a:tcPr>
                </a:tc>
              </a:tr>
              <a:tr h="5689601">
                <a:tc>
                  <a:txBody>
                    <a:bodyPr/>
                    <a:lstStyle/>
                    <a:p>
                      <a:pPr>
                        <a:buFont typeface="+mj-lt"/>
                        <a:buAutoNum type="arabicPeriod"/>
                      </a:pPr>
                      <a:r>
                        <a:rPr lang="en-US" sz="2000" dirty="0"/>
                        <a:t>Signs of impending violence </a:t>
                      </a:r>
                    </a:p>
                    <a:p>
                      <a:pPr marL="742950" lvl="1" indent="-285750">
                        <a:buFont typeface="+mj-lt"/>
                        <a:buAutoNum type="arabicPeriod"/>
                      </a:pPr>
                      <a:r>
                        <a:rPr lang="en-US" sz="2000" dirty="0"/>
                        <a:t>Very recent acts of violence, including property violence </a:t>
                      </a:r>
                    </a:p>
                    <a:p>
                      <a:pPr marL="742950" lvl="1" indent="-285750">
                        <a:buFont typeface="+mj-lt"/>
                        <a:buAutoNum type="arabicPeriod"/>
                      </a:pPr>
                      <a:r>
                        <a:rPr lang="en-US" sz="2000" dirty="0"/>
                        <a:t>Verbal or physical threats (menacing) </a:t>
                      </a:r>
                    </a:p>
                    <a:p>
                      <a:pPr marL="742950" lvl="1" indent="-285750">
                        <a:buFont typeface="+mj-lt"/>
                        <a:buAutoNum type="arabicPeriod"/>
                      </a:pPr>
                      <a:r>
                        <a:rPr lang="en-US" sz="2000" dirty="0"/>
                        <a:t>Carrying weapons or other objects that may be used as weapons (e.g., forks, ashtrays) </a:t>
                      </a:r>
                    </a:p>
                    <a:p>
                      <a:pPr marL="742950" lvl="1" indent="-285750">
                        <a:buFont typeface="+mj-lt"/>
                        <a:buAutoNum type="arabicPeriod"/>
                      </a:pPr>
                      <a:r>
                        <a:rPr lang="en-US" sz="2000" dirty="0"/>
                        <a:t>Progressive psychomotor agitation </a:t>
                      </a:r>
                    </a:p>
                    <a:p>
                      <a:pPr marL="742950" lvl="1" indent="-285750">
                        <a:buFont typeface="+mj-lt"/>
                        <a:buAutoNum type="arabicPeriod"/>
                      </a:pPr>
                      <a:r>
                        <a:rPr lang="en-US" sz="2000" dirty="0"/>
                        <a:t>Alcohol or drug intoxication </a:t>
                      </a:r>
                    </a:p>
                    <a:p>
                      <a:pPr marL="742950" lvl="1" indent="-285750">
                        <a:buFont typeface="+mj-lt"/>
                        <a:buAutoNum type="arabicPeriod"/>
                      </a:pPr>
                      <a:r>
                        <a:rPr lang="en-US" sz="2000" dirty="0"/>
                        <a:t>Paranoid features in a psychotic patient </a:t>
                      </a:r>
                    </a:p>
                    <a:p>
                      <a:pPr marL="742950" lvl="1" indent="-285750">
                        <a:buFont typeface="+mj-lt"/>
                        <a:buAutoNum type="arabicPeriod"/>
                      </a:pPr>
                      <a:r>
                        <a:rPr lang="en-US" sz="2000" dirty="0"/>
                        <a:t>Command violent auditory </a:t>
                      </a:r>
                      <a:r>
                        <a:rPr lang="en-US" sz="2000" dirty="0" err="1"/>
                        <a:t>hallucinationsâ</a:t>
                      </a:r>
                      <a:r>
                        <a:rPr lang="en-US" sz="2000" dirty="0"/>
                        <a:t>€”some but not all patients are at high risk </a:t>
                      </a:r>
                    </a:p>
                    <a:p>
                      <a:pPr marL="742950" lvl="1" indent="-285750">
                        <a:buFont typeface="+mj-lt"/>
                        <a:buAutoNum type="arabicPeriod"/>
                      </a:pPr>
                      <a:r>
                        <a:rPr lang="en-US" sz="2000" dirty="0"/>
                        <a:t>Organic mental disorders, global or with frontal lobe findings; less commonly with temporal lobe findings (controversial) </a:t>
                      </a:r>
                    </a:p>
                    <a:p>
                      <a:pPr marL="742950" lvl="1" indent="-285750">
                        <a:buFont typeface="+mj-lt"/>
                        <a:buAutoNum type="arabicPeriod"/>
                      </a:pPr>
                      <a:r>
                        <a:rPr lang="en-US" sz="2000" dirty="0"/>
                        <a:t>Patients with catatonic excitement </a:t>
                      </a:r>
                    </a:p>
                    <a:p>
                      <a:pPr marL="742950" lvl="1" indent="-285750">
                        <a:buFont typeface="+mj-lt"/>
                        <a:buAutoNum type="arabicPeriod"/>
                      </a:pPr>
                      <a:r>
                        <a:rPr lang="en-US" sz="2000" dirty="0"/>
                        <a:t>Certain patients with mania </a:t>
                      </a:r>
                    </a:p>
                    <a:p>
                      <a:pPr marL="742950" lvl="1" indent="-285750">
                        <a:buFont typeface="+mj-lt"/>
                        <a:buAutoNum type="arabicPeriod"/>
                      </a:pPr>
                      <a:r>
                        <a:rPr lang="en-US" sz="2000" dirty="0"/>
                        <a:t>Certain patients with agitated depression </a:t>
                      </a:r>
                    </a:p>
                    <a:p>
                      <a:pPr marL="742950" lvl="1" indent="-285750">
                        <a:buFont typeface="+mj-lt"/>
                        <a:buAutoNum type="arabicPeriod"/>
                      </a:pPr>
                      <a:r>
                        <a:rPr lang="en-US" sz="2000" dirty="0"/>
                        <a:t>Personality disorder patients prone to rage, violence, or impulse </a:t>
                      </a:r>
                      <a:r>
                        <a:rPr lang="en-US" sz="2000" dirty="0" err="1"/>
                        <a:t>dyscontrol</a:t>
                      </a:r>
                      <a:r>
                        <a:rPr lang="en-US" sz="2000" dirty="0"/>
                        <a:t> </a:t>
                      </a:r>
                    </a:p>
                  </a:txBody>
                  <a:tcPr marL="0" marR="0" marT="0" marB="0">
                    <a:lnL>
                      <a:noFill/>
                    </a:lnL>
                    <a:lnR>
                      <a:noFill/>
                    </a:lnR>
                    <a:lnT>
                      <a:noFill/>
                    </a:lnT>
                    <a:lnB>
                      <a:noFill/>
                    </a:lnB>
                  </a:tcPr>
                </a:tc>
              </a:tr>
            </a:tbl>
          </a:graphicData>
        </a:graphic>
      </p:graphicFrame>
    </p:spTree>
    <p:extLst>
      <p:ext uri="{BB962C8B-B14F-4D97-AF65-F5344CB8AC3E}">
        <p14:creationId xmlns:p14="http://schemas.microsoft.com/office/powerpoint/2010/main" xmlns="" val="9592911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Assess the risk of violence </a:t>
            </a:r>
          </a:p>
          <a:p>
            <a:pPr lvl="1"/>
            <a:r>
              <a:rPr lang="en-US" dirty="0" smtClean="0"/>
              <a:t>Consider violent ideation, wish, intention, plan, availability of means, implementation of plan, wish for help. </a:t>
            </a:r>
          </a:p>
          <a:p>
            <a:pPr lvl="1"/>
            <a:r>
              <a:rPr lang="en-US" dirty="0" smtClean="0"/>
              <a:t>Consider demographics : sex (male), age (15-24), socioeconomic status (low), social supports (few). </a:t>
            </a:r>
          </a:p>
          <a:p>
            <a:pPr lvl="1"/>
            <a:r>
              <a:rPr lang="en-US" dirty="0" smtClean="0"/>
              <a:t>Consider past history: violence, nonviolent antisocial acts, impulse </a:t>
            </a:r>
            <a:r>
              <a:rPr lang="en-US" dirty="0" err="1" smtClean="0"/>
              <a:t>dyscontrol</a:t>
            </a:r>
            <a:r>
              <a:rPr lang="en-US" dirty="0" smtClean="0"/>
              <a:t> (e.g., gambling, substance abuse, suicide or self-injury, psychosis). </a:t>
            </a:r>
          </a:p>
          <a:p>
            <a:pPr lvl="1"/>
            <a:r>
              <a:rPr lang="en-US" dirty="0" smtClean="0"/>
              <a:t>Consider overt stressors (e.g., marital conflict, real or symbolic loss)</a:t>
            </a:r>
          </a:p>
        </p:txBody>
      </p:sp>
    </p:spTree>
    <p:extLst>
      <p:ext uri="{BB962C8B-B14F-4D97-AF65-F5344CB8AC3E}">
        <p14:creationId xmlns:p14="http://schemas.microsoft.com/office/powerpoint/2010/main" xmlns="" val="2307186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229600" cy="411162"/>
          </a:xfrm>
        </p:spPr>
        <p:txBody>
          <a:bodyPr>
            <a:normAutofit fontScale="90000"/>
          </a:bodyPr>
          <a:lstStyle/>
          <a:p>
            <a:r>
              <a:rPr lang="en-US" b="1" dirty="0" smtClean="0"/>
              <a:t>Assessment</a:t>
            </a:r>
            <a:endParaRPr lang="en-US" b="1" dirty="0"/>
          </a:p>
        </p:txBody>
      </p:sp>
      <p:pic>
        <p:nvPicPr>
          <p:cNvPr id="12" name="Content Placeholder 11" descr="okebngt.JPG"/>
          <p:cNvPicPr>
            <a:picLocks noGrp="1" noChangeAspect="1"/>
          </p:cNvPicPr>
          <p:nvPr>
            <p:ph sz="half" idx="1"/>
          </p:nvPr>
        </p:nvPicPr>
        <p:blipFill>
          <a:blip r:embed="rId2"/>
          <a:stretch>
            <a:fillRect/>
          </a:stretch>
        </p:blipFill>
        <p:spPr>
          <a:xfrm>
            <a:off x="228600" y="685800"/>
            <a:ext cx="8763000" cy="1981200"/>
          </a:xfrm>
        </p:spPr>
      </p:pic>
      <p:sp>
        <p:nvSpPr>
          <p:cNvPr id="11" name="Content Placeholder 10"/>
          <p:cNvSpPr>
            <a:spLocks noGrp="1"/>
          </p:cNvSpPr>
          <p:nvPr>
            <p:ph sz="half" idx="2"/>
          </p:nvPr>
        </p:nvSpPr>
        <p:spPr>
          <a:xfrm>
            <a:off x="228600" y="2743200"/>
            <a:ext cx="8686800" cy="3962400"/>
          </a:xfrm>
        </p:spPr>
        <p:txBody>
          <a:bodyPr/>
          <a:lstStyle/>
          <a:p>
            <a:pPr algn="just"/>
            <a:r>
              <a:rPr lang="en-US" dirty="0" smtClean="0"/>
              <a:t>Prevalence</a:t>
            </a:r>
          </a:p>
          <a:p>
            <a:pPr lvl="1" algn="just"/>
            <a:r>
              <a:rPr lang="en-US" dirty="0" smtClean="0"/>
              <a:t>92% of patients w/dementia </a:t>
            </a:r>
            <a:r>
              <a:rPr lang="en-US" dirty="0" smtClean="0">
                <a:sym typeface="Wingdings" pitchFamily="2" charset="2"/>
              </a:rPr>
              <a:t> disruptive agitation</a:t>
            </a:r>
          </a:p>
          <a:p>
            <a:pPr lvl="1" algn="just"/>
            <a:r>
              <a:rPr lang="en-US" dirty="0" smtClean="0">
                <a:sym typeface="Wingdings" pitchFamily="2" charset="2"/>
              </a:rPr>
              <a:t>&gt;40% of pediatric pts agitation/aggression as chief complaint</a:t>
            </a:r>
          </a:p>
          <a:p>
            <a:pPr algn="just"/>
            <a:r>
              <a:rPr lang="en-US" dirty="0" smtClean="0"/>
              <a:t>Instruments</a:t>
            </a:r>
          </a:p>
          <a:p>
            <a:pPr lvl="1" algn="just"/>
            <a:r>
              <a:rPr lang="en-US" dirty="0" smtClean="0"/>
              <a:t>PANSS </a:t>
            </a:r>
            <a:r>
              <a:rPr lang="en-US" dirty="0" smtClean="0">
                <a:sym typeface="Wingdings" pitchFamily="2" charset="2"/>
              </a:rPr>
              <a:t> PANSS EC: 5 item, score range 0-35  assesses the severity of aggression and efficacy of treatment</a:t>
            </a:r>
          </a:p>
          <a:p>
            <a:pPr lvl="1" algn="just"/>
            <a:r>
              <a:rPr lang="en-US" dirty="0" smtClean="0"/>
              <a:t>OAS (Overt Aggression Scale) : objective tool for tracking behavior in hospital settings </a:t>
            </a:r>
            <a:r>
              <a:rPr lang="en-US" dirty="0" smtClean="0">
                <a:sym typeface="Wingdings" pitchFamily="2" charset="2"/>
              </a:rPr>
              <a:t> i</a:t>
            </a:r>
            <a:r>
              <a:rPr lang="en-US" dirty="0" smtClean="0"/>
              <a:t>dentifies verbal &amp; physical aggression against self, others, and objects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229600" cy="411162"/>
          </a:xfrm>
        </p:spPr>
        <p:txBody>
          <a:bodyPr>
            <a:normAutofit fontScale="90000"/>
          </a:bodyPr>
          <a:lstStyle/>
          <a:p>
            <a:r>
              <a:rPr lang="en-US" b="1" dirty="0" smtClean="0"/>
              <a:t>Assessment</a:t>
            </a:r>
            <a:endParaRPr lang="en-US" b="1" dirty="0"/>
          </a:p>
        </p:txBody>
      </p:sp>
      <p:pic>
        <p:nvPicPr>
          <p:cNvPr id="12" name="Content Placeholder 11" descr="okebngt.JPG"/>
          <p:cNvPicPr>
            <a:picLocks noGrp="1" noChangeAspect="1"/>
          </p:cNvPicPr>
          <p:nvPr>
            <p:ph sz="half" idx="1"/>
          </p:nvPr>
        </p:nvPicPr>
        <p:blipFill>
          <a:blip r:embed="rId2"/>
          <a:stretch>
            <a:fillRect/>
          </a:stretch>
        </p:blipFill>
        <p:spPr>
          <a:xfrm>
            <a:off x="228600" y="685800"/>
            <a:ext cx="8763000" cy="1981200"/>
          </a:xfrm>
        </p:spPr>
      </p:pic>
      <p:sp>
        <p:nvSpPr>
          <p:cNvPr id="11" name="Content Placeholder 10"/>
          <p:cNvSpPr>
            <a:spLocks noGrp="1"/>
          </p:cNvSpPr>
          <p:nvPr>
            <p:ph sz="half" idx="2"/>
          </p:nvPr>
        </p:nvSpPr>
        <p:spPr>
          <a:xfrm>
            <a:off x="228600" y="2743200"/>
            <a:ext cx="8686800" cy="3962400"/>
          </a:xfrm>
        </p:spPr>
        <p:txBody>
          <a:bodyPr/>
          <a:lstStyle/>
          <a:p>
            <a:pPr algn="just"/>
            <a:r>
              <a:rPr lang="en-US" sz="2400" dirty="0" smtClean="0"/>
              <a:t>Instruments</a:t>
            </a:r>
          </a:p>
          <a:p>
            <a:pPr lvl="1" algn="just"/>
            <a:r>
              <a:rPr lang="en-US" dirty="0" smtClean="0"/>
              <a:t>BARS (Behavioral Activity Rating Scale) : assesses behavioral activity in patients with psychosis, ranging from a state of sedation through normal activity  to a state of agitation</a:t>
            </a:r>
          </a:p>
          <a:p>
            <a:pPr lvl="2" algn="just"/>
            <a:r>
              <a:rPr lang="en-US" sz="2400" dirty="0" smtClean="0"/>
              <a:t>7 categories : single item questions ranging from difficult or unable to rouse to violent and requiring restraint</a:t>
            </a:r>
          </a:p>
          <a:p>
            <a:pPr lvl="2" algn="just"/>
            <a:r>
              <a:rPr lang="en-US" sz="2400" dirty="0" smtClean="0"/>
              <a:t>Assesses the efficacy of agents that treat agitation and have a calming effect in psychotic patients</a:t>
            </a:r>
          </a:p>
          <a:p>
            <a:pPr algn="just"/>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229600" cy="411162"/>
          </a:xfrm>
        </p:spPr>
        <p:txBody>
          <a:bodyPr>
            <a:normAutofit fontScale="90000"/>
          </a:bodyPr>
          <a:lstStyle/>
          <a:p>
            <a:r>
              <a:rPr lang="en-US" b="1" dirty="0" smtClean="0"/>
              <a:t>Assessment</a:t>
            </a:r>
            <a:endParaRPr lang="en-US" b="1" dirty="0"/>
          </a:p>
        </p:txBody>
      </p:sp>
      <p:pic>
        <p:nvPicPr>
          <p:cNvPr id="12" name="Content Placeholder 11" descr="okebngt.JPG"/>
          <p:cNvPicPr>
            <a:picLocks noGrp="1" noChangeAspect="1"/>
          </p:cNvPicPr>
          <p:nvPr>
            <p:ph sz="half" idx="1"/>
          </p:nvPr>
        </p:nvPicPr>
        <p:blipFill>
          <a:blip r:embed="rId2"/>
          <a:stretch>
            <a:fillRect/>
          </a:stretch>
        </p:blipFill>
        <p:spPr>
          <a:xfrm>
            <a:off x="228600" y="685800"/>
            <a:ext cx="8763000" cy="1981200"/>
          </a:xfrm>
        </p:spPr>
      </p:pic>
      <p:pic>
        <p:nvPicPr>
          <p:cNvPr id="5" name="Content Placeholder 4" descr="etiologies.JPG"/>
          <p:cNvPicPr>
            <a:picLocks noGrp="1" noChangeAspect="1"/>
          </p:cNvPicPr>
          <p:nvPr>
            <p:ph sz="half" idx="2"/>
          </p:nvPr>
        </p:nvPicPr>
        <p:blipFill>
          <a:blip r:embed="rId3"/>
          <a:stretch>
            <a:fillRect/>
          </a:stretch>
        </p:blipFill>
        <p:spPr>
          <a:xfrm>
            <a:off x="228600" y="2895600"/>
            <a:ext cx="8763000" cy="35814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93</TotalTime>
  <Words>1498</Words>
  <Application>Microsoft Office PowerPoint</Application>
  <PresentationFormat>On-screen Show (4:3)</PresentationFormat>
  <Paragraphs>173</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AGITATION</vt:lpstr>
      <vt:lpstr>DIAGNOSIS: AGITATION</vt:lpstr>
      <vt:lpstr>Slide 3</vt:lpstr>
      <vt:lpstr>Slide 4</vt:lpstr>
      <vt:lpstr>Slide 5</vt:lpstr>
      <vt:lpstr>Slide 6</vt:lpstr>
      <vt:lpstr>Assessment</vt:lpstr>
      <vt:lpstr>Assessment</vt:lpstr>
      <vt:lpstr>Assessment</vt:lpstr>
      <vt:lpstr>Assessment</vt:lpstr>
      <vt:lpstr>Assessment</vt:lpstr>
      <vt:lpstr>Assessment</vt:lpstr>
      <vt:lpstr>Assessment</vt:lpstr>
      <vt:lpstr>Assessment</vt:lpstr>
      <vt:lpstr>Assessment</vt:lpstr>
      <vt:lpstr>Assessment</vt:lpstr>
      <vt:lpstr>Assessment</vt:lpstr>
      <vt:lpstr>AGITATION MANAGEMENT STRATEGIES</vt:lpstr>
      <vt:lpstr>INTERVENTIONS</vt:lpstr>
      <vt:lpstr>Non-Pharmacologic Management and Restraint Reduction Strategies</vt:lpstr>
      <vt:lpstr>Key Strategies to Improve Patient Violence</vt:lpstr>
      <vt:lpstr>Four-step Approach in Treating Aggressive Patients</vt:lpstr>
      <vt:lpstr>1. Environmental Regulation</vt:lpstr>
      <vt:lpstr>1. Environmental Regulation</vt:lpstr>
      <vt:lpstr>2. Calming</vt:lpstr>
      <vt:lpstr>3. Isolation and Restraint</vt:lpstr>
      <vt:lpstr>Pharmacotherapy for Agitation</vt:lpstr>
      <vt:lpstr>Principle</vt:lpstr>
      <vt:lpstr>Frequently Used Substance</vt:lpstr>
      <vt:lpstr>Algorithm</vt:lpstr>
      <vt:lpstr>Algorithm</vt:lpstr>
      <vt:lpstr>Frequency</vt:lpstr>
      <vt:lpstr>Side Effects</vt:lpstr>
      <vt:lpstr>Drugs For Sedation</vt:lpstr>
      <vt:lpstr>Drugs For Sedation</vt:lpstr>
      <vt:lpstr>Drugs For Sedation</vt:lpstr>
      <vt:lpstr>Intramuscular Medications Used to Manage Acute Agitation in Adults</vt:lpstr>
      <vt:lpstr>Slide 38</vt:lpstr>
      <vt:lpstr>Thank You…</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dc:title>
  <dc:creator>rizky aniza winanda</dc:creator>
  <cp:lastModifiedBy>rizky aniza winanda</cp:lastModifiedBy>
  <cp:revision>9</cp:revision>
  <dcterms:created xsi:type="dcterms:W3CDTF">2013-10-25T05:15:11Z</dcterms:created>
  <dcterms:modified xsi:type="dcterms:W3CDTF">2013-10-25T07:00:41Z</dcterms:modified>
</cp:coreProperties>
</file>