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316" r:id="rId4"/>
    <p:sldId id="260" r:id="rId5"/>
    <p:sldId id="262" r:id="rId6"/>
    <p:sldId id="317" r:id="rId7"/>
    <p:sldId id="318" r:id="rId8"/>
    <p:sldId id="264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8" r:id="rId19"/>
    <p:sldId id="280" r:id="rId20"/>
    <p:sldId id="281" r:id="rId21"/>
    <p:sldId id="282" r:id="rId22"/>
    <p:sldId id="285" r:id="rId23"/>
    <p:sldId id="286" r:id="rId24"/>
    <p:sldId id="288" r:id="rId25"/>
    <p:sldId id="319" r:id="rId26"/>
    <p:sldId id="290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4" r:id="rId36"/>
    <p:sldId id="303" r:id="rId37"/>
    <p:sldId id="305" r:id="rId38"/>
    <p:sldId id="306" r:id="rId39"/>
    <p:sldId id="307" r:id="rId40"/>
    <p:sldId id="309" r:id="rId41"/>
    <p:sldId id="311" r:id="rId42"/>
    <p:sldId id="315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7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864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906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BFF2A-1EB7-47C7-8259-1EA109AF0AF9}" type="datetimeFigureOut">
              <a:rPr lang="en-CA" smtClean="0"/>
              <a:pPr/>
              <a:t>27/02/2014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4E81F-1A02-44B7-B0C4-63DD2711E3F5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9679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7B6EFB-6C0E-45A8-9E9C-FE7E96A529AA}" type="datetimeFigureOut">
              <a:rPr lang="id-ID" smtClean="0"/>
              <a:t>27/02/2014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C38BE5-2C01-46D2-919E-1AFE15CD0524}" type="slidenum">
              <a:rPr lang="id-ID" smtClean="0"/>
              <a:t>‹#›</a:t>
            </a:fld>
            <a:endParaRPr lang="id-ID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CHILD EGO STATE</a:t>
            </a:r>
            <a:endParaRPr lang="uk-UA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1520" y="2132856"/>
            <a:ext cx="8634336" cy="35976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 algn="just">
              <a:defRPr/>
            </a:pP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Bila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agresivitas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pemberontakan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belum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diatasi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sepenuhnya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saat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dewasa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ia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akan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memenuhi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kepuasan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diri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tanpa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memperhatikan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keselamatan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kesehatan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diri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maupun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orang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lain </a:t>
            </a:r>
            <a:endParaRPr lang="id-ID" sz="28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algn="just">
              <a:defRPr/>
            </a:pP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Mengemudi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seperti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orang 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mabuk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dengan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rakus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minum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berlebihan</a:t>
            </a:r>
            <a:endParaRPr lang="en-US" sz="2800" i="1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1520" y="2132856"/>
            <a:ext cx="8634336" cy="35976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Natural child 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belum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beradaptasi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akan menjadi :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Bos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yg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ingin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sesuatu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menurut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caranya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pada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waktu yg diinginkn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tanpa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memperhatikan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lain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Orang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yg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menggunakan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agresi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untuk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memukul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anak-anaknya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1520" y="1484784"/>
            <a:ext cx="8634336" cy="328284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Sebaliknya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agresivitas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pemberontakan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terus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ditekan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pada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masa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membuat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mampu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menyatakan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keinginannya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bahkan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saat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diperlukan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Kehilangan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rasa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memiliki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pribadinya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sering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membuat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lain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memanfaatkannya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9588" y="4481513"/>
            <a:ext cx="8199437" cy="2159000"/>
          </a:xfrm>
          <a:prstGeom prst="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Orang yang </a:t>
            </a:r>
            <a:r>
              <a:rPr lang="en-US" sz="3600" dirty="0" err="1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sehat</a:t>
            </a:r>
            <a:r>
              <a:rPr lang="en-US" sz="3600" dirty="0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 </a:t>
            </a:r>
            <a:r>
              <a:rPr lang="en-US" sz="3600" dirty="0" err="1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dan</a:t>
            </a:r>
            <a:r>
              <a:rPr lang="en-US" sz="3600" dirty="0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 </a:t>
            </a:r>
            <a:r>
              <a:rPr lang="en-US" sz="3600" dirty="0" err="1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bahagia</a:t>
            </a:r>
            <a:r>
              <a:rPr lang="en-US" sz="3600" dirty="0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 </a:t>
            </a:r>
            <a:r>
              <a:rPr lang="en-US" sz="3600" dirty="0" err="1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mengekspresikan</a:t>
            </a:r>
            <a:r>
              <a:rPr lang="en-US" sz="3600" dirty="0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 </a:t>
            </a:r>
            <a:r>
              <a:rPr lang="en-US" sz="3600" i="1" dirty="0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Natural Child </a:t>
            </a:r>
            <a:r>
              <a:rPr lang="id-ID" sz="3600" i="1" dirty="0" smtClean="0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 </a:t>
            </a:r>
            <a:r>
              <a:rPr lang="en-US" sz="3600" dirty="0" smtClean="0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yang </a:t>
            </a:r>
            <a:r>
              <a:rPr lang="en-US" sz="3600" dirty="0" err="1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tepat</a:t>
            </a:r>
            <a:r>
              <a:rPr lang="en-US" sz="3600" dirty="0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 </a:t>
            </a:r>
            <a:r>
              <a:rPr lang="en-US" sz="3600" dirty="0" err="1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setiap</a:t>
            </a:r>
            <a:r>
              <a:rPr lang="en-US" sz="3600" dirty="0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 </a:t>
            </a:r>
            <a:r>
              <a:rPr lang="en-US" sz="3600" dirty="0" err="1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hari</a:t>
            </a:r>
            <a:r>
              <a:rPr lang="en-US" sz="3600" dirty="0">
                <a:solidFill>
                  <a:schemeClr val="accent4">
                    <a:lumMod val="10000"/>
                  </a:schemeClr>
                </a:solidFill>
                <a:latin typeface="Berlin Sans FB" panose="020E0602020502020306" pitchFamily="34" charset="0"/>
              </a:rPr>
              <a:t>  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0" y="1988840"/>
            <a:ext cx="8634413" cy="454310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Bagian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dari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Child ego state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yang =</a:t>
            </a:r>
          </a:p>
          <a:p>
            <a:pPr>
              <a:defRPr/>
            </a:pP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intuitif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defRPr/>
            </a:pP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kreatif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manipulatif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Anak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menggunakan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intuisinya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terhadap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apa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yang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terjadi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5843" name="Title 5"/>
          <p:cNvSpPr>
            <a:spLocks noGrp="1"/>
          </p:cNvSpPr>
          <p:nvPr>
            <p:ph type="title"/>
          </p:nvPr>
        </p:nvSpPr>
        <p:spPr>
          <a:xfrm>
            <a:off x="16137" y="1124744"/>
            <a:ext cx="8876343" cy="58578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smtClean="0">
                <a:latin typeface="Copperplate Gothic Bold" pitchFamily="34" charset="0"/>
              </a:rPr>
              <a:t>THE LITTLE PROFESSOR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23528" y="2060848"/>
            <a:ext cx="8634413" cy="418306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 algn="just">
              <a:defRPr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Winnie-the-Pooh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merupakan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prototipe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the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intuitive Little 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Professor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</a:t>
            </a:r>
            <a:endParaRPr lang="id-ID" sz="28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 algn="just">
              <a:defRPr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Pooh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ingin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madu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atas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pohon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tapi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tidak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berhasil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mendapatkan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pertama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kali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mencoba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mengambil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Pooh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membuat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rencana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minta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tolong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pada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Christopher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Robin 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untuk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memberinya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balon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supaya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bisa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mencapai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puncak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pohon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</a:t>
            </a: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251520" y="1988840"/>
            <a:ext cx="8634413" cy="418306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 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Langkah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selanjutnya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Pooh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menggulingkan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badannya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dalam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lumpur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memompa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balon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biru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menggantungkan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dirinya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balon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sampai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mencapai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puncak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pohon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menjadi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seperti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awan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kecil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hitam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langit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Tapi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lebah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tahu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penyamaran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Pooh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sehingga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rencananya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gagal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</a:t>
            </a: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09587" y="1556792"/>
            <a:ext cx="8634413" cy="5141912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Little Professor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selalu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well-informed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belum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cukup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umur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atau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pengalaman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Sering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membuat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keputusan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kesimpulan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salah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</a:t>
            </a:r>
          </a:p>
          <a:p>
            <a:pPr>
              <a:defRPr/>
            </a:pP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Intuitive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Little Professor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masih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aktif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dewasa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=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seseorang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berintuisi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tentang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makna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rahang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bosnya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tegang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Tapi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Little </a:t>
            </a:r>
          </a:p>
          <a:p>
            <a:pPr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Professor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bisa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salah-Bos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mungkin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sakit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gigi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Dapat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menciptakan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sesuatu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yang original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tanpa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rasa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salah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atau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takut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Membuat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istana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pasir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membangun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balok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bermain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drama.</a:t>
            </a:r>
          </a:p>
          <a:p>
            <a:pPr>
              <a:defRPr/>
            </a:pP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23528" y="1052736"/>
            <a:ext cx="8634412" cy="703262"/>
          </a:xfrm>
          <a:prstGeom prst="round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Orang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yang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mengekspresikan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kreativitas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secara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bertujuan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43608" y="1844824"/>
            <a:ext cx="6565900" cy="46513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Little Professor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+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Adult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ego state</a:t>
            </a:r>
          </a:p>
        </p:txBody>
      </p:sp>
      <p:sp>
        <p:nvSpPr>
          <p:cNvPr id="6" name="Down Arrow 5"/>
          <p:cNvSpPr/>
          <p:nvPr/>
        </p:nvSpPr>
        <p:spPr>
          <a:xfrm>
            <a:off x="4197350" y="2338388"/>
            <a:ext cx="495300" cy="3905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28913" y="2760663"/>
            <a:ext cx="3327400" cy="50641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Good team</a:t>
            </a:r>
          </a:p>
        </p:txBody>
      </p:sp>
      <p:sp>
        <p:nvSpPr>
          <p:cNvPr id="8" name="Down Arrow 7"/>
          <p:cNvSpPr/>
          <p:nvPr/>
        </p:nvSpPr>
        <p:spPr>
          <a:xfrm>
            <a:off x="4170363" y="3330575"/>
            <a:ext cx="493712" cy="387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12963" y="3749675"/>
            <a:ext cx="4572000" cy="52228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Moment of genius</a:t>
            </a:r>
          </a:p>
        </p:txBody>
      </p:sp>
      <p:sp>
        <p:nvSpPr>
          <p:cNvPr id="10" name="Round Diagonal Corner Rectangle 9"/>
          <p:cNvSpPr/>
          <p:nvPr/>
        </p:nvSpPr>
        <p:spPr>
          <a:xfrm>
            <a:off x="809625" y="4392613"/>
            <a:ext cx="7450138" cy="2247900"/>
          </a:xfrm>
          <a:prstGeom prst="round2Diag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449263" algn="just">
              <a:defRPr/>
            </a:pP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Merancang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bangunan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 marL="449263" algn="just">
              <a:defRPr/>
            </a:pP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Menulis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buku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marL="449263" algn="just">
              <a:defRPr/>
            </a:pP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Menggubah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musik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marL="449263" algn="just">
              <a:defRPr/>
            </a:pP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Membuat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rumah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jadi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menarik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marL="449263" algn="just">
              <a:defRPr/>
            </a:pP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Mengembangkan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rumus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matematika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marL="449263" algn="just">
              <a:defRPr/>
            </a:pP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Mempunyai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hubungan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interpersonal yang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baik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71600" y="692696"/>
            <a:ext cx="7643812" cy="649287"/>
          </a:xfrm>
          <a:ln>
            <a:noFill/>
          </a:ln>
        </p:spPr>
        <p:txBody>
          <a:bodyPr>
            <a:normAutofit fontScale="90000"/>
          </a:bodyPr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 animBg="1"/>
      <p:bldP spid="9" grpId="0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09587" y="1484784"/>
            <a:ext cx="8634413" cy="502285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kecil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memberi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kekuatan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magis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pada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figur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tuanya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 men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ganggap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tuanya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“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raksasa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kuat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”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atau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“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penyihir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h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arus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diakali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”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&amp;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menganggap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sendiri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berdaya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(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Powerless Me, I’m not OK, Powerful     </a:t>
            </a:r>
          </a:p>
          <a:p>
            <a:pPr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You, You’re OK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)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Sejumlah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pihak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yg berwenang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memanfaatkan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keyakinan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p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hal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magis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d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menyiratkan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b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ahwa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mere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punya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“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mata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b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elakang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kepala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” 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untuk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mengawasi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v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23528" y="1484784"/>
            <a:ext cx="8634413" cy="502285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sering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percaya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pada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keajaiban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obyek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peristiwa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B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eberapa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or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tumbuh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d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w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m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t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mampu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membedakan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pikiran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magis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Little Professor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informasi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faktual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 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d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diproses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oleh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adult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-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nya</a:t>
            </a: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mudah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mengaburkan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fakta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fantasi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Down Arrow 5"/>
          <p:cNvSpPr/>
          <p:nvPr/>
        </p:nvSpPr>
        <p:spPr>
          <a:xfrm>
            <a:off x="3995936" y="5085184"/>
            <a:ext cx="64807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479"/>
            <a:ext cx="8229600" cy="497568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Ego State </a:t>
            </a:r>
            <a:r>
              <a:rPr lang="id-ID" dirty="0" smtClean="0"/>
              <a:t>adalah :</a:t>
            </a:r>
          </a:p>
          <a:p>
            <a:pPr lvl="1">
              <a:defRPr/>
            </a:pP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/>
              <a:t>konsisten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perasaan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pengalaman</a:t>
            </a:r>
            <a:r>
              <a:rPr lang="en-US" dirty="0"/>
              <a:t> yang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 </a:t>
            </a:r>
            <a:r>
              <a:rPr lang="en-US" dirty="0" err="1"/>
              <a:t>berhubungan</a:t>
            </a:r>
            <a:r>
              <a:rPr lang="en-US" dirty="0"/>
              <a:t> dg </a:t>
            </a:r>
            <a:r>
              <a:rPr lang="en-US" dirty="0" err="1"/>
              <a:t>pola</a:t>
            </a:r>
            <a:r>
              <a:rPr lang="en-US" dirty="0"/>
              <a:t> </a:t>
            </a:r>
            <a:r>
              <a:rPr lang="en-US" dirty="0" err="1"/>
              <a:t>perilaku</a:t>
            </a:r>
            <a:r>
              <a:rPr lang="en-US" dirty="0"/>
              <a:t> </a:t>
            </a:r>
            <a:r>
              <a:rPr lang="en-US" dirty="0" err="1"/>
              <a:t>yg</a:t>
            </a:r>
            <a:r>
              <a:rPr lang="en-US" dirty="0"/>
              <a:t> </a:t>
            </a:r>
            <a:r>
              <a:rPr lang="en-US" dirty="0" err="1"/>
              <a:t>konsisten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sesuai</a:t>
            </a:r>
            <a:endParaRPr lang="en-US" dirty="0"/>
          </a:p>
          <a:p>
            <a:r>
              <a:rPr lang="id-ID" dirty="0" smtClean="0"/>
              <a:t>Chils ego state berisi :</a:t>
            </a:r>
          </a:p>
          <a:p>
            <a:pPr lvl="1"/>
            <a:r>
              <a:rPr lang="id-ID" dirty="0" smtClean="0"/>
              <a:t>S</a:t>
            </a:r>
            <a:r>
              <a:rPr lang="en-US" dirty="0" err="1" smtClean="0"/>
              <a:t>emua</a:t>
            </a:r>
            <a:r>
              <a:rPr lang="en-US" dirty="0" smtClean="0"/>
              <a:t> </a:t>
            </a:r>
            <a:r>
              <a:rPr lang="en-US" dirty="0" err="1"/>
              <a:t>impuls</a:t>
            </a:r>
            <a:r>
              <a:rPr lang="en-US" dirty="0"/>
              <a:t> yang </a:t>
            </a:r>
            <a:r>
              <a:rPr lang="en-US" dirty="0" err="1"/>
              <a:t>datang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alami</a:t>
            </a:r>
            <a:r>
              <a:rPr lang="en-US" dirty="0"/>
              <a:t> </a:t>
            </a:r>
            <a:r>
              <a:rPr lang="id-ID" dirty="0" smtClean="0"/>
              <a:t>sejak </a:t>
            </a:r>
            <a:r>
              <a:rPr lang="en-US" dirty="0" err="1" smtClean="0"/>
              <a:t>bayi</a:t>
            </a:r>
            <a:endParaRPr lang="en-US" dirty="0"/>
          </a:p>
          <a:p>
            <a:pPr lvl="1"/>
            <a:r>
              <a:rPr lang="en-US" dirty="0" err="1" smtClean="0"/>
              <a:t>rekaman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id-ID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respon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posisi</a:t>
            </a:r>
            <a:r>
              <a:rPr lang="en-US" dirty="0"/>
              <a:t> yang </a:t>
            </a:r>
            <a:r>
              <a:rPr lang="en-US" dirty="0" err="1"/>
              <a:t>diambil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 smtClean="0"/>
              <a:t>diri</a:t>
            </a:r>
            <a:r>
              <a:rPr lang="id-ID" dirty="0" smtClean="0"/>
              <a:t>nya</a:t>
            </a:r>
            <a:r>
              <a:rPr lang="en-US" dirty="0" smtClean="0"/>
              <a:t> </a:t>
            </a:r>
            <a:r>
              <a:rPr lang="en-US" dirty="0" err="1"/>
              <a:t>sendiri</a:t>
            </a:r>
            <a:r>
              <a:rPr lang="en-US" dirty="0"/>
              <a:t> </a:t>
            </a:r>
            <a:r>
              <a:rPr lang="id-ID" dirty="0" smtClean="0"/>
              <a:t>&amp; </a:t>
            </a:r>
            <a:r>
              <a:rPr lang="en-US" dirty="0" smtClean="0"/>
              <a:t>orang lain </a:t>
            </a:r>
            <a:r>
              <a:rPr lang="en-US" dirty="0"/>
              <a:t>di masa </a:t>
            </a:r>
            <a:r>
              <a:rPr lang="en-US" dirty="0" err="1"/>
              <a:t>kanak-kanak</a:t>
            </a:r>
            <a:r>
              <a:rPr lang="en-US" dirty="0"/>
              <a:t> 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14325" y="1093788"/>
            <a:ext cx="8634413" cy="53975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80000"/>
              </a:lnSpc>
              <a:buClr>
                <a:schemeClr val="tx1"/>
              </a:buClr>
              <a:defRPr/>
            </a:pP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 yg  bertindak seperti penguasa 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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memanipulasi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posisi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penguasa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mencoba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mengatur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kehidupan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o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lain d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engan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“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waham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” b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ahwa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memiliki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kekuatan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khusus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selalu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benar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 yang </a:t>
            </a:r>
            <a:r>
              <a:rPr lang="id-ID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bertindak  spt orang  tak </a:t>
            </a:r>
            <a:r>
              <a:rPr lang="en-US" sz="2800" i="1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berdaya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memanipulasi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posisi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bawah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defRPr/>
            </a:pP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menolak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bertanggungjawab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 alasan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ketidakberdayaan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atau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merasa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sulit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membuat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keputusan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langsung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defRPr/>
            </a:pPr>
            <a:endParaRPr lang="en-US" sz="2800" b="1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defRPr/>
            </a:pPr>
            <a:r>
              <a:rPr lang="id-ID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Ada juga o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rang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yang </a:t>
            </a:r>
            <a:r>
              <a:rPr lang="en-US" sz="2800" i="1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berharap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i="1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i="1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menunggu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terjadinya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peristiwa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magis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untuk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memperbaiki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hidupnya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(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menunggu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Santa Claus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)</a:t>
            </a:r>
            <a:endParaRPr lang="id-ID" sz="2800" b="1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095375"/>
            <a:ext cx="8634413" cy="5762625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Little Professor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aktif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seseor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g d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memanipulasi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pasangan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or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bos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atau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teman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Dalam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keluarga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:</a:t>
            </a:r>
          </a:p>
          <a:p>
            <a:pPr marL="449263">
              <a:buFont typeface="Courier New" pitchFamily="49" charset="0"/>
              <a:buChar char="o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Suami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memanipulasi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istri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(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membawa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bunga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) </a:t>
            </a:r>
          </a:p>
          <a:p>
            <a:pPr marL="449263"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ketika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pulang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telat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marL="449263">
              <a:buFont typeface="Courier New" pitchFamily="49" charset="0"/>
              <a:buChar char="o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Istri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mengambil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kesempatan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itu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 marL="449263"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mengajak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suami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malam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luar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marL="449263">
              <a:buFont typeface="Courier New" pitchFamily="49" charset="0"/>
              <a:buChar char="o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memanipulasi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untuk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memakai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mobil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 marL="449263"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keluarga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alasan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perpustakaan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</a:t>
            </a:r>
          </a:p>
          <a:p>
            <a:pPr>
              <a:buFont typeface="Wingdings" pitchFamily="2" charset="2"/>
              <a:buChar char="v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91287"/>
          </a:xfrm>
        </p:spPr>
        <p:txBody>
          <a:bodyPr>
            <a:normAutofit fontScale="90000"/>
          </a:bodyPr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5"/>
          <p:cNvSpPr>
            <a:spLocks noGrp="1"/>
          </p:cNvSpPr>
          <p:nvPr>
            <p:ph type="title"/>
          </p:nvPr>
        </p:nvSpPr>
        <p:spPr>
          <a:xfrm>
            <a:off x="539552" y="836712"/>
            <a:ext cx="8334756" cy="58578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smtClean="0">
                <a:latin typeface="Britannic Bold" pitchFamily="34" charset="0"/>
              </a:rPr>
              <a:t>THE ADAPTED CHILD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39895" y="1628800"/>
            <a:ext cx="8634413" cy="4727030"/>
          </a:xfrm>
          <a:prstGeom prst="round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id-ID" sz="28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Segera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setelah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lahir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bayi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beradaptasi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otoritas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luar</a:t>
            </a: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Lahir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tanpa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sense of what’s right or wrong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interaksi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lingkungan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menjadi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lambat</a:t>
            </a: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biasanya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belajar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tentang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apa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harus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dilakukan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melalui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pujian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hukuman</a:t>
            </a: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                  </a:t>
            </a: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39895" y="1019332"/>
            <a:ext cx="8634413" cy="490178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gan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bantuan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Little Professor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m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ereka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menemukan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cara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un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u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menghindari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rasa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sakit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mendapat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persetujuan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. </a:t>
            </a: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Adaptasi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menghasilkan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the Adapted 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Child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bagian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Child ego state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yang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terutama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dipengaruhi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oleh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orang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tua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                  </a:t>
            </a: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09915" y="884420"/>
            <a:ext cx="8634413" cy="565129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 smtClean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Ketika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beradaptasi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secara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rasional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mereka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belajar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menyadari keberadaan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lain,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untuk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berbagi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bergiliran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bersikap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sopan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Mereka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mempelajari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ket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rampilan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sosial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yang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membantunya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berhubungan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or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g lain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memungkinkan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memenuhi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kebutuhan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sosial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Natural child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melakukan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apa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merasa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Adapted child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cenderung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melakukan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apa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diinginkan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rasional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ataupun irasional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belajar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merasa</a:t>
            </a: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not OK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                  </a:t>
            </a:r>
            <a:endParaRPr lang="en-US" sz="2800" i="1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Terdapat 3 macam pola adaptasi : </a:t>
            </a:r>
          </a:p>
          <a:p>
            <a:r>
              <a:rPr lang="id-ID" dirty="0" smtClean="0"/>
              <a:t>1. Pola adaptasi menurut</a:t>
            </a:r>
          </a:p>
          <a:p>
            <a:r>
              <a:rPr lang="id-ID" dirty="0" smtClean="0"/>
              <a:t>2. Pola adaptasi menarik diri</a:t>
            </a:r>
          </a:p>
          <a:p>
            <a:r>
              <a:rPr lang="id-ID" dirty="0" smtClean="0"/>
              <a:t>3. Pola adaptasi menunda</a:t>
            </a:r>
          </a:p>
        </p:txBody>
      </p:sp>
    </p:spTree>
    <p:extLst>
      <p:ext uri="{BB962C8B-B14F-4D97-AF65-F5344CB8AC3E}">
        <p14:creationId xmlns:p14="http://schemas.microsoft.com/office/powerpoint/2010/main" val="38634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628800"/>
            <a:ext cx="8892480" cy="496174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Beberapa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memilih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jadi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b="1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penurut</a:t>
            </a: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agar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bisa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ergaul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atau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diterima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  <a:r>
              <a:rPr lang="id-ID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anose="05000000000000000000" pitchFamily="2" charset="2"/>
              </a:rPr>
              <a:t> di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rasa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lebih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mudah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praktis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kurang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menimbulkan kecemasan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dibanding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memperjuangkan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posisi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atau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idenya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Meniru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figur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atau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mematuhinya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Walau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banyak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mematuhi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tuntutan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orang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</a:t>
            </a:r>
            <a:r>
              <a:rPr lang="id-ID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</a:t>
            </a:r>
            <a:r>
              <a:rPr lang="id-ID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</a:t>
            </a:r>
            <a:r>
              <a:rPr lang="id-ID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seringkali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melakukannya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baik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sering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memilih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un</a:t>
            </a:r>
            <a:r>
              <a:rPr lang="id-ID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u</a:t>
            </a:r>
            <a:r>
              <a:rPr lang="id-ID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bersungut-sungut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Bukannya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memberontak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memendam</a:t>
            </a:r>
            <a:r>
              <a:rPr lang="id-ID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amarah</a:t>
            </a:r>
            <a:r>
              <a:rPr lang="id-ID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/</a:t>
            </a:r>
            <a:r>
              <a:rPr lang="id-ID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kebenciannya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melakukan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apa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disuruh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sambil</a:t>
            </a:r>
            <a:r>
              <a:rPr lang="id-ID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menggerutu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terus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bersungut-sungut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lalu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menyalahkan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</a:t>
            </a:r>
            <a:r>
              <a:rPr lang="id-ID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g lain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bila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t</a:t>
            </a:r>
            <a:r>
              <a:rPr lang="id-ID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erjadi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kesalahan</a:t>
            </a:r>
            <a:r>
              <a:rPr lang="id-ID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Kadang perilaku menyalahkan orang merupakan hasil dari pengalaman traumatik yang menyebebkan luka psikologis mendalam.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71600" y="548680"/>
            <a:ext cx="8172400" cy="1080120"/>
          </a:xfrm>
        </p:spPr>
        <p:txBody>
          <a:bodyPr>
            <a:normAutofit/>
          </a:bodyPr>
          <a:lstStyle/>
          <a:p>
            <a:r>
              <a:rPr lang="en-CA" dirty="0" err="1" smtClean="0"/>
              <a:t>Pola</a:t>
            </a:r>
            <a:r>
              <a:rPr lang="en-CA" dirty="0" smtClean="0"/>
              <a:t> </a:t>
            </a:r>
            <a:r>
              <a:rPr lang="en-CA" dirty="0" err="1" smtClean="0"/>
              <a:t>Adaptasi</a:t>
            </a:r>
            <a:r>
              <a:rPr lang="en-CA" dirty="0" smtClean="0"/>
              <a:t> </a:t>
            </a:r>
            <a:r>
              <a:rPr lang="en-CA" dirty="0" err="1" smtClean="0"/>
              <a:t>Penurut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5"/>
          <p:cNvSpPr>
            <a:spLocks noGrp="1"/>
          </p:cNvSpPr>
          <p:nvPr>
            <p:ph type="title"/>
          </p:nvPr>
        </p:nvSpPr>
        <p:spPr>
          <a:xfrm>
            <a:off x="323528" y="692696"/>
            <a:ext cx="8820472" cy="58578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err="1" smtClean="0">
                <a:latin typeface="Comic Sans MS" pitchFamily="66" charset="0"/>
              </a:rPr>
              <a:t>Pola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Adaptasi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Menarik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Diri</a:t>
            </a:r>
            <a:endParaRPr lang="en-US" i="1" dirty="0" smtClean="0">
              <a:latin typeface="Comic Sans MS" pitchFamily="66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23528" y="1412776"/>
            <a:ext cx="8634413" cy="524977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beradaptasi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b="1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menarik</a:t>
            </a:r>
            <a:r>
              <a:rPr lang="en-US" sz="2800" b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b="1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diri</a:t>
            </a:r>
            <a:r>
              <a:rPr lang="en-US" sz="2800" b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akan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menarik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kemarahan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dalam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sendiri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mampu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mengatasi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dunia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luar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secara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langsung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sering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mengisolasi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lain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alasan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sering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sakit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atau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bersembunyi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kamar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tidur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atau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dunia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fantasi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internalnya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beradaptasi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menarik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melakukannya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s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ecara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emosional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dibandingkan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secara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fisik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844824"/>
            <a:ext cx="8634413" cy="43471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Beberapa a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nak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menghilang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sering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bertingkah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seolah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mendengar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demikian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m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enghindari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tuntutan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eksternalnya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Ketika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sedang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menghilang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kerap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menciptakan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dunia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khayal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melindunginya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konflik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kemungkinan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terluka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serta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keterlibatan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terkait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hal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tersebut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5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05273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Pola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err="1" smtClean="0">
                <a:latin typeface="Comic Sans MS" pitchFamily="66" charset="0"/>
              </a:rPr>
              <a:t>Adaptasi</a:t>
            </a: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id-ID" i="1" dirty="0" smtClean="0">
                <a:latin typeface="Comic Sans MS" pitchFamily="66" charset="0"/>
              </a:rPr>
              <a:t>Men</a:t>
            </a:r>
            <a:r>
              <a:rPr lang="en-US" i="1" dirty="0" err="1" smtClean="0">
                <a:latin typeface="Comic Sans MS" pitchFamily="66" charset="0"/>
              </a:rPr>
              <a:t>unda</a:t>
            </a:r>
            <a:endParaRPr lang="en-US" i="1" dirty="0" smtClean="0">
              <a:latin typeface="Comic Sans MS" pitchFamily="66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23528" y="1772816"/>
            <a:ext cx="8634413" cy="47069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Natural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child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ingin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memberontak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berkata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“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”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Adapted </a:t>
            </a:r>
          </a:p>
          <a:p>
            <a:pPr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child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“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berani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”,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Little professor  </a:t>
            </a:r>
          </a:p>
          <a:p>
            <a:pPr>
              <a:defRPr/>
            </a:pP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memutuskan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untuk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menunda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D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alasan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menunda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memuaskan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otoritasnya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sebagian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p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saat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sama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memuaskan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harapan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internalnya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u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ntuk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memberontak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endParaRPr lang="id-ID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id-ID" dirty="0"/>
              <a:t>Ketika seseorang </a:t>
            </a:r>
            <a:r>
              <a:rPr lang="id-ID" dirty="0" smtClean="0"/>
              <a:t>merespon sebagaimana </a:t>
            </a:r>
            <a:r>
              <a:rPr lang="id-ID" dirty="0"/>
              <a:t>yg dilakukannya saat masih </a:t>
            </a:r>
            <a:r>
              <a:rPr lang="id-ID" dirty="0" smtClean="0"/>
              <a:t>kanak-kanak, yaitu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: </a:t>
            </a:r>
            <a:endParaRPr lang="en-US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 lvl="1">
              <a:defRPr/>
            </a:pP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ingin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tahu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, </a:t>
            </a:r>
            <a:endParaRPr lang="id-ID" dirty="0" smtClean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 lvl="1">
              <a:defRPr/>
            </a:pP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penuh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kasih</a:t>
            </a:r>
            <a:r>
              <a:rPr lang="id-ID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 sayang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, </a:t>
            </a:r>
            <a:endParaRPr lang="id-ID" dirty="0" smtClean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 lvl="1">
              <a:defRPr/>
            </a:pPr>
            <a:r>
              <a:rPr lang="id-ID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gois</a:t>
            </a:r>
            <a:endParaRPr lang="id-ID" dirty="0" smtClean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 lvl="1">
              <a:defRPr/>
            </a:pP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nakal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,</a:t>
            </a:r>
            <a:endParaRPr lang="en-US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 lvl="1">
              <a:defRPr/>
            </a:pPr>
            <a:r>
              <a:rPr lang="id-ID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main-main</a:t>
            </a:r>
          </a:p>
          <a:p>
            <a:pPr lvl="1">
              <a:defRPr/>
            </a:pP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merengek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, </a:t>
            </a:r>
            <a:endParaRPr lang="id-ID" dirty="0" smtClean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 lvl="1">
              <a:defRPr/>
            </a:pP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manipulatif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 </a:t>
            </a:r>
            <a:endParaRPr lang="en-US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>
              <a:buNone/>
              <a:defRPr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id-ID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maka ia </a:t>
            </a:r>
            <a:r>
              <a:rPr lang="en-US" dirty="0" err="1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sedang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berespons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dari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i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Child ego </a:t>
            </a:r>
            <a:r>
              <a:rPr lang="en-US" i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state</a:t>
            </a:r>
            <a:r>
              <a:rPr lang="id-ID" i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id-ID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nya</a:t>
            </a:r>
            <a:endParaRPr lang="en-US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15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9512" y="1916832"/>
            <a:ext cx="8694295" cy="427219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b="1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Penundaan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kemudian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menjadi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pola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  <a:p>
            <a:pPr>
              <a:defRPr/>
            </a:pP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adaptif</a:t>
            </a:r>
            <a:endParaRPr lang="en-US" sz="32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Jika ibu memanggil, 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“Freddy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sudah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waktunya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makan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,”   </a:t>
            </a: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 akan </a:t>
            </a: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berespons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manis, 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“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Sebentar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lagi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bu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.” </a:t>
            </a:r>
            <a:endParaRPr lang="id-ID" sz="3200" dirty="0" smtClean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anose="05000000000000000000" pitchFamily="2" charset="2"/>
              </a:rPr>
              <a:t>	 </a:t>
            </a: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menentang </a:t>
            </a: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secara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terbuka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juga tidak </a:t>
            </a: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mematuhi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perintah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ibunya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endParaRPr lang="id-ID" sz="32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340768"/>
            <a:ext cx="8694295" cy="52615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belajar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menunda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karena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beberapa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alasan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: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Mendengar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terlalu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banyak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perintah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orang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tua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Bila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mengerjakan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tugas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terlalu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cepat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dapat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lebih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banyak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tugas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Kinerja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lebih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baik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dapat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membuat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teman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atau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saudara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iri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peduli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apa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dilakukan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bagaimana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melakukannya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hasilnya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dianggap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cukup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baik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Bila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menunda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cukup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lama, orang lain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akan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mengerjakannya</a:t>
            </a:r>
            <a:endParaRPr lang="id-ID" sz="32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en-US" sz="2800" dirty="0">
              <a:solidFill>
                <a:schemeClr val="accent4">
                  <a:lumMod val="1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476529"/>
            <a:ext cx="8694295" cy="538147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Penundaan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dapat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menjadi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bagian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integral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naskah psikologis 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cara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memerankan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drama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kehidupan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Tindakan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ini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terlihat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pada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orang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secara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konstan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terlambat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: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masuk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kelas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malam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kerja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rapat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Bahkan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bunyi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alarm jam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pagi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hari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dapat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memicu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untuk 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berespons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“10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menit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lagi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saya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akan</a:t>
            </a:r>
            <a:r>
              <a:rPr lang="id-ID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bangun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.”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Banyak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penunda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menolak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batas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waktu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sering</a:t>
            </a:r>
            <a:r>
              <a:rPr lang="en-US" sz="28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minta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perpanjangan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waktu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sedikit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lagi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5"/>
          <p:cNvSpPr>
            <a:spLocks noGrp="1"/>
          </p:cNvSpPr>
          <p:nvPr>
            <p:ph type="title"/>
          </p:nvPr>
        </p:nvSpPr>
        <p:spPr>
          <a:xfrm>
            <a:off x="179512" y="980728"/>
            <a:ext cx="9144000" cy="1296144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latin typeface="Comic Sans MS" pitchFamily="66" charset="0"/>
              </a:rPr>
              <a:t>SHIFTS BETWEEN </a:t>
            </a:r>
            <a:br>
              <a:rPr lang="en-US" sz="3200" i="1" dirty="0" smtClean="0">
                <a:latin typeface="Comic Sans MS" pitchFamily="66" charset="0"/>
              </a:rPr>
            </a:br>
            <a:r>
              <a:rPr lang="en-US" sz="3200" i="1" dirty="0" smtClean="0">
                <a:latin typeface="Comic Sans MS" pitchFamily="66" charset="0"/>
              </a:rPr>
              <a:t>THE NATURAL AND ADAPTED CHILD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2636912"/>
            <a:ext cx="9144000" cy="1793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buFont typeface="Wingdings" pitchFamily="2" charset="2"/>
              <a:buChar char="§"/>
              <a:defRPr/>
            </a:pP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defRPr/>
            </a:pP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endParaRPr lang="en-US" sz="3200" b="1" i="1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defRPr/>
            </a:pP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en-US" sz="3200" kern="0" dirty="0" err="1" smtClean="0">
                <a:latin typeface="Calibri" pitchFamily="34" charset="0"/>
                <a:ea typeface="+mj-ea"/>
                <a:cs typeface="+mj-cs"/>
              </a:rPr>
              <a:t>Dalam</a:t>
            </a:r>
            <a:r>
              <a:rPr lang="en-US" sz="32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Child ego states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pada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beberapa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orang,    </a:t>
            </a:r>
          </a:p>
          <a:p>
            <a:pPr eaLnBrk="0" hangingPunct="0"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terdapat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pertentangan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terus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menerus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antara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  Natural child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Adapted child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mereka</a:t>
            </a:r>
            <a:endParaRPr lang="en-US" sz="3200" kern="0" dirty="0"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defRPr/>
            </a:pPr>
            <a:endParaRPr lang="en-US" sz="3200" kern="0" dirty="0"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Pada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kasus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ini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,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perasaan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perilaku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berfluktuasi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secara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persisten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antara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kepatuhan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perlawanan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terhadap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campur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tangan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orang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tua</a:t>
            </a:r>
            <a:endParaRPr lang="en-US" sz="3200" kern="0" dirty="0"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0" y="2084388"/>
            <a:ext cx="914400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buFont typeface="Wingdings" pitchFamily="2" charset="2"/>
              <a:buChar char="§"/>
              <a:defRPr/>
            </a:pP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en-US" sz="3200" kern="0" dirty="0" smtClean="0">
                <a:solidFill>
                  <a:srgbClr val="19314A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Dalam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Child ego </a:t>
            </a:r>
            <a:r>
              <a:rPr lang="en-US" sz="3200" i="1" kern="0" dirty="0" smtClean="0">
                <a:latin typeface="Calibri" pitchFamily="34" charset="0"/>
                <a:ea typeface="+mj-ea"/>
                <a:cs typeface="+mj-cs"/>
              </a:rPr>
              <a:t>state </a:t>
            </a:r>
            <a:r>
              <a:rPr lang="en-US" sz="3200" kern="0" dirty="0" err="1" smtClean="0">
                <a:latin typeface="Calibri" pitchFamily="34" charset="0"/>
                <a:ea typeface="+mj-ea"/>
                <a:cs typeface="+mj-cs"/>
              </a:rPr>
              <a:t>beberapa</a:t>
            </a:r>
            <a:r>
              <a:rPr lang="en-US" sz="32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orang,    </a:t>
            </a:r>
          </a:p>
          <a:p>
            <a:pPr eaLnBrk="0" hangingPunct="0"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terdapat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pertentangan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terus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menerus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antara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  Natural child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Adapted child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mereka</a:t>
            </a:r>
            <a:endParaRPr lang="en-US" sz="3200" kern="0" dirty="0"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defRPr/>
            </a:pPr>
            <a:endParaRPr lang="en-US" sz="3200" kern="0" dirty="0"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Pada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kasus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ini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,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perasaan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perilaku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berfluktuasi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secara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persisten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antara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kepatuhan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perlawanan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terhadap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campur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tangan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orang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tua</a:t>
            </a:r>
            <a:endParaRPr lang="en-US" sz="3200" kern="0" dirty="0"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57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endParaRPr lang="en-US" sz="3200" i="1" dirty="0" smtClean="0">
              <a:latin typeface="Comic Sans MS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00038" y="674688"/>
            <a:ext cx="914400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3200" kern="0" dirty="0">
                <a:solidFill>
                  <a:srgbClr val="19314A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n-US" sz="2800" kern="0" dirty="0" err="1" smtClean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Saat</a:t>
            </a:r>
            <a:r>
              <a:rPr lang="en-US" sz="2800" kern="0" dirty="0" smtClean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seseorang</a:t>
            </a:r>
            <a:r>
              <a:rPr lang="en-US" sz="2800" kern="0" dirty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dalam</a:t>
            </a:r>
            <a:r>
              <a:rPr lang="en-US" sz="2800" kern="0" dirty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keadaan</a:t>
            </a:r>
            <a:r>
              <a:rPr lang="en-US" sz="2800" kern="0" dirty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lemah</a:t>
            </a:r>
            <a:r>
              <a:rPr lang="en-US" sz="2800" kern="0" dirty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:</a:t>
            </a:r>
          </a:p>
          <a:p>
            <a:pPr eaLnBrk="0" hangingPunct="0">
              <a:defRPr/>
            </a:pPr>
            <a:r>
              <a:rPr lang="en-US" sz="2800" kern="0" dirty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449705" y="2091128"/>
            <a:ext cx="8379502" cy="34327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buFontTx/>
              <a:buChar char="-"/>
              <a:defRPr/>
            </a:pPr>
            <a:r>
              <a:rPr lang="en-US" sz="2800" i="1" kern="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2800" i="1" kern="0" dirty="0">
                <a:solidFill>
                  <a:schemeClr val="tx1"/>
                </a:solidFill>
                <a:latin typeface="Calibri" pitchFamily="34" charset="0"/>
              </a:rPr>
              <a:t>Natural child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ingin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tidur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atau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tidak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eaLnBrk="0" hangingPunct="0">
              <a:defRPr/>
            </a:pP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 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mengerjakan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sesuatu</a:t>
            </a:r>
            <a:endParaRPr lang="en-US" sz="2800" kern="0" dirty="0">
              <a:solidFill>
                <a:schemeClr val="tx1"/>
              </a:solidFill>
              <a:latin typeface="Calibri" pitchFamily="34" charset="0"/>
            </a:endParaRPr>
          </a:p>
          <a:p>
            <a:pPr eaLnBrk="0" hangingPunct="0">
              <a:buFontTx/>
              <a:buChar char="-"/>
              <a:defRPr/>
            </a:pPr>
            <a:r>
              <a:rPr lang="en-US" sz="2800" i="1" kern="0" dirty="0">
                <a:solidFill>
                  <a:schemeClr val="tx1"/>
                </a:solidFill>
                <a:latin typeface="Calibri" pitchFamily="34" charset="0"/>
              </a:rPr>
              <a:t> Adapted child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tidak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berani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mengikuti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keinginan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eaLnBrk="0" hangingPunct="0">
              <a:defRPr/>
            </a:pP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 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tersebut</a:t>
            </a:r>
            <a:endParaRPr lang="en-US" sz="2800" kern="0" dirty="0">
              <a:solidFill>
                <a:schemeClr val="tx1"/>
              </a:solidFill>
              <a:latin typeface="Calibri" pitchFamily="34" charset="0"/>
            </a:endParaRPr>
          </a:p>
          <a:p>
            <a:pPr eaLnBrk="0" hangingPunct="0">
              <a:defRPr/>
            </a:pP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-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Untuk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memenangkan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i="1" kern="0" dirty="0">
                <a:solidFill>
                  <a:schemeClr val="tx1"/>
                </a:solidFill>
                <a:latin typeface="Calibri" pitchFamily="34" charset="0"/>
              </a:rPr>
              <a:t>inner conflict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nya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en-US" sz="2800" i="1" kern="0" dirty="0">
                <a:solidFill>
                  <a:schemeClr val="tx1"/>
                </a:solidFill>
                <a:latin typeface="Calibri" pitchFamily="34" charset="0"/>
              </a:rPr>
              <a:t>Little </a:t>
            </a:r>
          </a:p>
          <a:p>
            <a:pPr eaLnBrk="0" hangingPunct="0">
              <a:defRPr/>
            </a:pPr>
            <a:r>
              <a:rPr lang="en-US" sz="2800" i="1" kern="0" dirty="0">
                <a:solidFill>
                  <a:schemeClr val="tx1"/>
                </a:solidFill>
                <a:latin typeface="Calibri" pitchFamily="34" charset="0"/>
              </a:rPr>
              <a:t>   professor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menemukan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cara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pemecahannya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eaLnBrk="0" hangingPunct="0">
              <a:defRPr/>
            </a:pP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 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dengan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tidur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sebentar-sebentar</a:t>
            </a:r>
            <a:endParaRPr lang="en-US" sz="2800" kern="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4149081"/>
            <a:ext cx="7510463" cy="27089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269875" eaLnBrk="0" hangingPunct="0">
              <a:buFontTx/>
              <a:buChar char="-"/>
              <a:defRPr/>
            </a:pPr>
            <a:endParaRPr lang="en-US" sz="2400" kern="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7587" name="Title 5"/>
          <p:cNvSpPr>
            <a:spLocks noGrp="1"/>
          </p:cNvSpPr>
          <p:nvPr>
            <p:ph type="title"/>
          </p:nvPr>
        </p:nvSpPr>
        <p:spPr>
          <a:xfrm>
            <a:off x="0" y="1268760"/>
            <a:ext cx="9144000" cy="5857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sz="3200" i="1" dirty="0" smtClean="0">
                <a:latin typeface="Comic Sans MS" pitchFamily="66" charset="0"/>
              </a:rPr>
              <a:t>ACTIVATING THE CHILD EGO STATES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25425" y="1772816"/>
            <a:ext cx="7658943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buFont typeface="Wingdings" pitchFamily="2" charset="2"/>
              <a:buChar char="§"/>
              <a:defRPr/>
            </a:pPr>
            <a:r>
              <a:rPr lang="en-US" sz="3200" kern="0" dirty="0">
                <a:solidFill>
                  <a:srgbClr val="19314A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en-US" sz="2800" kern="0" dirty="0" err="1" smtClean="0">
                <a:latin typeface="Calibri" pitchFamily="34" charset="0"/>
                <a:ea typeface="+mj-ea"/>
                <a:cs typeface="+mj-cs"/>
              </a:rPr>
              <a:t>Ketika</a:t>
            </a:r>
            <a:r>
              <a:rPr lang="en-US" sz="28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orang </a:t>
            </a:r>
            <a:r>
              <a:rPr lang="id-ID" sz="2800" kern="0" dirty="0" smtClean="0">
                <a:latin typeface="Calibri" pitchFamily="34" charset="0"/>
                <a:ea typeface="+mj-ea"/>
                <a:cs typeface="+mj-cs"/>
              </a:rPr>
              <a:t>mengalami tekanan </a:t>
            </a:r>
            <a:r>
              <a:rPr lang="en-US" sz="2800" kern="0" dirty="0" err="1" smtClean="0">
                <a:latin typeface="Calibri" pitchFamily="34" charset="0"/>
                <a:ea typeface="+mj-ea"/>
                <a:cs typeface="+mj-cs"/>
              </a:rPr>
              <a:t>stres</a:t>
            </a:r>
            <a:r>
              <a:rPr lang="id-ID" sz="2800" kern="0" dirty="0" smtClean="0">
                <a:latin typeface="Calibri" pitchFamily="34" charset="0"/>
                <a:ea typeface="+mj-ea"/>
                <a:cs typeface="+mj-cs"/>
              </a:rPr>
              <a:t> karena </a:t>
            </a:r>
            <a:r>
              <a:rPr lang="en-US" sz="28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sakit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,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terluka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,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lelah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, </a:t>
            </a:r>
            <a:r>
              <a:rPr lang="id-ID" sz="2800" kern="0" dirty="0" smtClean="0">
                <a:latin typeface="Calibri" pitchFamily="34" charset="0"/>
                <a:ea typeface="+mj-ea"/>
                <a:cs typeface="+mj-cs"/>
              </a:rPr>
              <a:t>atau</a:t>
            </a:r>
            <a:r>
              <a:rPr lang="en-US" sz="28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 smtClean="0">
                <a:latin typeface="Calibri" pitchFamily="34" charset="0"/>
                <a:ea typeface="+mj-ea"/>
                <a:cs typeface="+mj-cs"/>
              </a:rPr>
              <a:t>cemas</a:t>
            </a:r>
            <a:r>
              <a:rPr lang="id-ID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id-ID" sz="2800" kern="0" dirty="0" smtClean="0">
                <a:latin typeface="Calibri" pitchFamily="34" charset="0"/>
                <a:ea typeface="+mj-ea"/>
                <a:cs typeface="+mj-cs"/>
                <a:sym typeface="Wingdings" panose="05000000000000000000" pitchFamily="2" charset="2"/>
              </a:rPr>
              <a:t> </a:t>
            </a:r>
            <a:r>
              <a:rPr lang="en-US" sz="2800" i="1" kern="0" dirty="0" smtClean="0">
                <a:latin typeface="Calibri" pitchFamily="34" charset="0"/>
                <a:ea typeface="+mj-ea"/>
                <a:cs typeface="+mj-cs"/>
              </a:rPr>
              <a:t>Child </a:t>
            </a:r>
            <a:r>
              <a:rPr lang="en-US" sz="2800" i="1" kern="0" dirty="0">
                <a:latin typeface="Calibri" pitchFamily="34" charset="0"/>
                <a:ea typeface="+mj-ea"/>
                <a:cs typeface="+mj-cs"/>
              </a:rPr>
              <a:t>ego states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cenderung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muncul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id-ID" sz="28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 smtClean="0">
                <a:latin typeface="Calibri" pitchFamily="34" charset="0"/>
                <a:ea typeface="+mj-ea"/>
                <a:cs typeface="+mj-cs"/>
              </a:rPr>
              <a:t>ke</a:t>
            </a:r>
            <a:r>
              <a:rPr lang="en-US" sz="28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permukaan</a:t>
            </a:r>
            <a:endParaRPr lang="en-US" sz="2800" kern="0" dirty="0"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en-US" sz="2800" i="1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Merasa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kurang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mampu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,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mereka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berespons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 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dengan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pola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anak-anak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yang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unik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:</a:t>
            </a:r>
          </a:p>
          <a:p>
            <a:pPr marL="269875" eaLnBrk="0" hangingPunct="0">
              <a:buFontTx/>
              <a:buChar char="-"/>
              <a:defRPr/>
            </a:pPr>
            <a:r>
              <a:rPr lang="en-US" sz="2800" kern="0" dirty="0" err="1">
                <a:latin typeface="Calibri" pitchFamily="34" charset="0"/>
              </a:rPr>
              <a:t>Menarik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diri</a:t>
            </a:r>
            <a:r>
              <a:rPr lang="en-US" sz="2800" kern="0" dirty="0">
                <a:latin typeface="Calibri" pitchFamily="34" charset="0"/>
              </a:rPr>
              <a:t>  </a:t>
            </a:r>
          </a:p>
          <a:p>
            <a:pPr marL="269875" eaLnBrk="0" hangingPunct="0">
              <a:buFontTx/>
              <a:buChar char="-"/>
              <a:defRPr/>
            </a:pPr>
            <a:r>
              <a:rPr lang="en-US" sz="2800" kern="0" dirty="0" err="1">
                <a:latin typeface="Calibri" pitchFamily="34" charset="0"/>
              </a:rPr>
              <a:t>Mencoba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lebih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kuat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dan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lebih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kuat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lagi</a:t>
            </a:r>
            <a:endParaRPr lang="en-US" sz="2800" kern="0" dirty="0">
              <a:latin typeface="Calibri" pitchFamily="34" charset="0"/>
            </a:endParaRPr>
          </a:p>
          <a:p>
            <a:pPr marL="269875" eaLnBrk="0" hangingPunct="0">
              <a:buFontTx/>
              <a:buChar char="-"/>
              <a:defRPr/>
            </a:pPr>
            <a:r>
              <a:rPr lang="en-US" sz="2800" kern="0" dirty="0" err="1">
                <a:latin typeface="Calibri" pitchFamily="34" charset="0"/>
              </a:rPr>
              <a:t>Mengeluh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tentang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sakitnya</a:t>
            </a:r>
            <a:endParaRPr lang="en-US" sz="2800" kern="0" dirty="0">
              <a:latin typeface="Calibri" pitchFamily="34" charset="0"/>
            </a:endParaRPr>
          </a:p>
          <a:p>
            <a:pPr marL="269875" eaLnBrk="0" hangingPunct="0">
              <a:buFontTx/>
              <a:buChar char="-"/>
              <a:defRPr/>
            </a:pPr>
            <a:r>
              <a:rPr lang="en-US" sz="2800" kern="0" dirty="0" err="1">
                <a:latin typeface="Calibri" pitchFamily="34" charset="0"/>
              </a:rPr>
              <a:t>Menuntut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kebutuhan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pelayanan</a:t>
            </a:r>
            <a:endParaRPr lang="en-US" sz="2800" kern="0" dirty="0">
              <a:latin typeface="Calibri" pitchFamily="34" charset="0"/>
            </a:endParaRPr>
          </a:p>
          <a:p>
            <a:pPr marL="269875" eaLnBrk="0" hangingPunct="0">
              <a:buFontTx/>
              <a:buChar char="-"/>
              <a:defRPr/>
            </a:pPr>
            <a:r>
              <a:rPr lang="en-US" sz="2800" kern="0" dirty="0" err="1">
                <a:latin typeface="Calibri" pitchFamily="34" charset="0"/>
              </a:rPr>
              <a:t>Menutupi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stres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dengan</a:t>
            </a:r>
            <a:r>
              <a:rPr lang="en-US" sz="2800" kern="0" dirty="0">
                <a:latin typeface="Calibri" pitchFamily="34" charset="0"/>
              </a:rPr>
              <a:t> </a:t>
            </a:r>
            <a:r>
              <a:rPr lang="en-US" sz="2800" kern="0" dirty="0" err="1">
                <a:latin typeface="Calibri" pitchFamily="34" charset="0"/>
              </a:rPr>
              <a:t>menjadi</a:t>
            </a:r>
            <a:r>
              <a:rPr lang="en-US" sz="2800" kern="0" dirty="0">
                <a:latin typeface="Calibri" pitchFamily="34" charset="0"/>
              </a:rPr>
              <a:t> ceria </a:t>
            </a:r>
          </a:p>
          <a:p>
            <a:pPr eaLnBrk="0" hangingPunct="0">
              <a:buFontTx/>
              <a:buChar char="-"/>
              <a:defRPr/>
            </a:pPr>
            <a:endParaRPr lang="en-US" sz="2800" kern="0" dirty="0">
              <a:solidFill>
                <a:srgbClr val="19314A"/>
              </a:solidFill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57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endParaRPr lang="en-US" sz="3200" i="1" dirty="0" smtClean="0">
              <a:latin typeface="Comic Sans MS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00038" y="674688"/>
            <a:ext cx="914400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defRPr/>
            </a:pPr>
            <a:endParaRPr lang="en-US" sz="3200" kern="0" dirty="0" smtClean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n-US" sz="3200" kern="0" dirty="0" smtClean="0">
                <a:solidFill>
                  <a:srgbClr val="19314A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en-US" sz="2800" kern="0" dirty="0" err="1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Saat</a:t>
            </a:r>
            <a:r>
              <a:rPr lang="en-US" sz="2800" kern="0" dirty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seseorang</a:t>
            </a:r>
            <a:r>
              <a:rPr lang="en-US" sz="2800" kern="0" dirty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dalam</a:t>
            </a:r>
            <a:r>
              <a:rPr lang="en-US" sz="2800" kern="0" dirty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keadaan</a:t>
            </a:r>
            <a:r>
              <a:rPr lang="en-US" sz="2800" kern="0" dirty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cemas</a:t>
            </a:r>
            <a:r>
              <a:rPr lang="en-US" sz="2800" kern="0" dirty="0">
                <a:solidFill>
                  <a:srgbClr val="19314A"/>
                </a:solidFill>
                <a:latin typeface="Calibri" pitchFamily="34" charset="0"/>
                <a:ea typeface="+mj-ea"/>
                <a:cs typeface="+mj-cs"/>
              </a:rPr>
              <a:t>:</a:t>
            </a:r>
          </a:p>
          <a:p>
            <a:pPr eaLnBrk="0" hangingPunct="0">
              <a:defRPr/>
            </a:pPr>
            <a:r>
              <a:rPr lang="en-US" sz="3200" kern="0" dirty="0">
                <a:solidFill>
                  <a:srgbClr val="19314A"/>
                </a:solidFill>
                <a:latin typeface="Comic Sans MS" pitchFamily="66" charset="0"/>
                <a:ea typeface="+mj-ea"/>
                <a:cs typeface="+mj-cs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323528" y="2636912"/>
            <a:ext cx="8379502" cy="34327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buFontTx/>
              <a:buChar char="-"/>
              <a:defRPr/>
            </a:pPr>
            <a:r>
              <a:rPr lang="en-US" sz="2800" i="1" kern="0" dirty="0">
                <a:solidFill>
                  <a:schemeClr val="tx1"/>
                </a:solidFill>
                <a:latin typeface="Calibri" pitchFamily="34" charset="0"/>
              </a:rPr>
              <a:t> Natural child 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ingin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sesuatu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: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rokok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permen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en-US" sz="2800" kern="0" dirty="0" err="1" smtClean="0">
                <a:solidFill>
                  <a:schemeClr val="tx1"/>
                </a:solidFill>
                <a:latin typeface="Calibri" pitchFamily="34" charset="0"/>
              </a:rPr>
              <a:t>minuman</a:t>
            </a:r>
            <a:endParaRPr lang="en-US" sz="2800" kern="0" dirty="0">
              <a:solidFill>
                <a:schemeClr val="tx1"/>
              </a:solidFill>
              <a:latin typeface="Calibri" pitchFamily="34" charset="0"/>
            </a:endParaRPr>
          </a:p>
          <a:p>
            <a:pPr eaLnBrk="0" hangingPunct="0">
              <a:buFontTx/>
              <a:buChar char="-"/>
              <a:defRPr/>
            </a:pPr>
            <a:r>
              <a:rPr lang="en-US" sz="2800" i="1" kern="0" dirty="0">
                <a:solidFill>
                  <a:schemeClr val="tx1"/>
                </a:solidFill>
                <a:latin typeface="Calibri" pitchFamily="34" charset="0"/>
              </a:rPr>
              <a:t> Adapted child 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akan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menunda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dan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tidak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 smtClean="0">
                <a:solidFill>
                  <a:schemeClr val="tx1"/>
                </a:solidFill>
                <a:latin typeface="Calibri" pitchFamily="34" charset="0"/>
              </a:rPr>
              <a:t>menghadapi</a:t>
            </a:r>
            <a:r>
              <a:rPr lang="en-US" sz="280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masalah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atau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mengharap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orang lain </a:t>
            </a:r>
            <a:r>
              <a:rPr lang="en-US" sz="2800" kern="0" dirty="0" err="1" smtClean="0">
                <a:solidFill>
                  <a:schemeClr val="tx1"/>
                </a:solidFill>
                <a:latin typeface="Calibri" pitchFamily="34" charset="0"/>
              </a:rPr>
              <a:t>menyelesaikan</a:t>
            </a:r>
            <a:r>
              <a:rPr lang="en-US" sz="280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masalah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id-ID" sz="2800" kern="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r>
              <a:rPr lang="en-US" sz="280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Bila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i="1" kern="0" dirty="0">
                <a:solidFill>
                  <a:schemeClr val="tx1"/>
                </a:solidFill>
                <a:latin typeface="Calibri" pitchFamily="34" charset="0"/>
              </a:rPr>
              <a:t>Little professor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beraksi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, orang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akan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 smtClean="0">
                <a:solidFill>
                  <a:schemeClr val="tx1"/>
                </a:solidFill>
                <a:latin typeface="Calibri" pitchFamily="34" charset="0"/>
              </a:rPr>
              <a:t>mengatasi</a:t>
            </a:r>
            <a:r>
              <a:rPr lang="en-US" sz="2800" kern="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masalah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dengan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cara</a:t>
            </a:r>
            <a:r>
              <a:rPr lang="en-US" sz="2800" kern="0" dirty="0">
                <a:solidFill>
                  <a:schemeClr val="tx1"/>
                </a:solidFill>
                <a:latin typeface="Calibri" pitchFamily="34" charset="0"/>
              </a:rPr>
              <a:t> yang </a:t>
            </a:r>
            <a:r>
              <a:rPr lang="en-US" sz="2800" kern="0" dirty="0" err="1">
                <a:solidFill>
                  <a:schemeClr val="tx1"/>
                </a:solidFill>
                <a:latin typeface="Calibri" pitchFamily="34" charset="0"/>
              </a:rPr>
              <a:t>kreatif</a:t>
            </a:r>
            <a:endParaRPr lang="en-US" sz="2800" kern="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857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endParaRPr lang="en-US" sz="3200" i="1" dirty="0" smtClean="0">
              <a:latin typeface="Comic Sans MS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1268760"/>
            <a:ext cx="9144000" cy="48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buFont typeface="Courier New" pitchFamily="49" charset="0"/>
              <a:buChar char="o"/>
              <a:defRPr/>
            </a:pPr>
            <a:r>
              <a:rPr lang="en-US" sz="2800" kern="0" dirty="0" err="1" smtClean="0">
                <a:latin typeface="Calibri" pitchFamily="34" charset="0"/>
                <a:ea typeface="+mj-ea"/>
                <a:cs typeface="+mj-cs"/>
              </a:rPr>
              <a:t>Setiap</a:t>
            </a:r>
            <a:r>
              <a:rPr lang="en-US" sz="28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orang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punya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respons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individual:  </a:t>
            </a:r>
          </a:p>
          <a:p>
            <a:pPr eaLnBrk="0" hangingPunct="0">
              <a:defRPr/>
            </a:pP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 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beberapa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situasi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(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pesta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,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ujian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,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liburan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,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promosi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,  </a:t>
            </a:r>
          </a:p>
          <a:p>
            <a:pPr eaLnBrk="0" hangingPunct="0">
              <a:defRPr/>
            </a:pP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 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dipecat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)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mengaktifkan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i="1" kern="0" dirty="0">
                <a:latin typeface="Calibri" pitchFamily="34" charset="0"/>
                <a:ea typeface="+mj-ea"/>
                <a:cs typeface="+mj-cs"/>
              </a:rPr>
              <a:t>Child ego state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nya</a:t>
            </a:r>
            <a:endParaRPr lang="en-US" sz="2800" kern="0" dirty="0"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buFont typeface="Courier New" pitchFamily="49" charset="0"/>
              <a:buChar char="o"/>
              <a:defRPr/>
            </a:pP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Selain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stres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dan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situasi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spesifik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,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beberapa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 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transaksi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juga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cenderung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mengaktifkan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i="1" kern="0" dirty="0">
                <a:latin typeface="Calibri" pitchFamily="34" charset="0"/>
                <a:ea typeface="+mj-ea"/>
                <a:cs typeface="+mj-cs"/>
              </a:rPr>
              <a:t>child. </a:t>
            </a:r>
          </a:p>
          <a:p>
            <a:pPr eaLnBrk="0" hangingPunct="0">
              <a:defRPr/>
            </a:pPr>
            <a:r>
              <a:rPr lang="en-US" sz="2800" i="1" kern="0" dirty="0">
                <a:latin typeface="Calibri" pitchFamily="34" charset="0"/>
                <a:ea typeface="+mj-ea"/>
                <a:cs typeface="+mj-cs"/>
              </a:rPr>
              <a:t>  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Bila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orang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“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datang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”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dengan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i="1" kern="0" dirty="0">
                <a:latin typeface="Calibri" pitchFamily="34" charset="0"/>
                <a:ea typeface="+mj-ea"/>
                <a:cs typeface="+mj-cs"/>
              </a:rPr>
              <a:t>Parent ego state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,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orang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  lain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merasa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seperti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2800" i="1" kern="0" dirty="0">
                <a:latin typeface="Calibri" pitchFamily="34" charset="0"/>
                <a:ea typeface="+mj-ea"/>
                <a:cs typeface="+mj-cs"/>
              </a:rPr>
              <a:t>Child </a:t>
            </a:r>
            <a:r>
              <a:rPr lang="en-US" sz="2800" kern="0" dirty="0" err="1">
                <a:latin typeface="Calibri" pitchFamily="34" charset="0"/>
                <a:ea typeface="+mj-ea"/>
                <a:cs typeface="+mj-cs"/>
              </a:rPr>
              <a:t>nya</a:t>
            </a:r>
            <a:r>
              <a:rPr lang="en-US" sz="2800" kern="0" dirty="0">
                <a:latin typeface="Calibri" pitchFamily="34" charset="0"/>
                <a:ea typeface="+mj-ea"/>
                <a:cs typeface="+mj-cs"/>
              </a:rPr>
              <a:t>. </a:t>
            </a:r>
          </a:p>
          <a:p>
            <a:pPr eaLnBrk="0" hangingPunct="0">
              <a:defRPr/>
            </a:pPr>
            <a:r>
              <a:rPr lang="en-US" sz="2800" kern="0" dirty="0" smtClean="0">
                <a:latin typeface="Calibri" pitchFamily="34" charset="0"/>
                <a:ea typeface="+mj-ea"/>
                <a:cs typeface="+mj-cs"/>
              </a:rPr>
              <a:t>   </a:t>
            </a:r>
            <a:endParaRPr lang="en-US" sz="3200" kern="0" dirty="0">
              <a:solidFill>
                <a:srgbClr val="19314A"/>
              </a:solidFill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5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864096"/>
          </a:xfrm>
        </p:spPr>
        <p:txBody>
          <a:bodyPr>
            <a:noAutofit/>
          </a:bodyPr>
          <a:lstStyle/>
          <a:p>
            <a:r>
              <a:rPr lang="en-US" sz="3200" kern="0" dirty="0" err="1" smtClean="0">
                <a:latin typeface="Calibri" pitchFamily="34" charset="0"/>
              </a:rPr>
              <a:t>Komentar</a:t>
            </a:r>
            <a:r>
              <a:rPr lang="en-US" sz="3200" kern="0" dirty="0" smtClean="0">
                <a:latin typeface="Calibri" pitchFamily="34" charset="0"/>
              </a:rPr>
              <a:t> </a:t>
            </a:r>
            <a:r>
              <a:rPr lang="id-ID" sz="3200" kern="0" dirty="0" smtClean="0">
                <a:latin typeface="Calibri" pitchFamily="34" charset="0"/>
              </a:rPr>
              <a:t>parent ego state yang bisa </a:t>
            </a:r>
            <a:r>
              <a:rPr lang="en-US" sz="3200" kern="0" dirty="0" smtClean="0">
                <a:latin typeface="Calibri" pitchFamily="34" charset="0"/>
              </a:rPr>
              <a:t>“</a:t>
            </a:r>
            <a:r>
              <a:rPr lang="en-US" sz="3200" kern="0" dirty="0" err="1" smtClean="0">
                <a:latin typeface="Calibri" pitchFamily="34" charset="0"/>
              </a:rPr>
              <a:t>memancing</a:t>
            </a:r>
            <a:r>
              <a:rPr lang="en-US" sz="3200" kern="0" dirty="0">
                <a:latin typeface="Calibri" pitchFamily="34" charset="0"/>
              </a:rPr>
              <a:t>” </a:t>
            </a:r>
            <a:r>
              <a:rPr lang="en-US" sz="3200" i="1" kern="0" dirty="0" smtClean="0">
                <a:latin typeface="Calibri" pitchFamily="34" charset="0"/>
              </a:rPr>
              <a:t>Child</a:t>
            </a:r>
            <a:r>
              <a:rPr lang="id-ID" sz="3200" i="1" kern="0" dirty="0" smtClean="0">
                <a:latin typeface="Calibri" pitchFamily="34" charset="0"/>
              </a:rPr>
              <a:t> ego state :</a:t>
            </a:r>
            <a:endParaRPr lang="en-US" sz="3200" i="1" dirty="0" smtClean="0"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7544" y="1700808"/>
          <a:ext cx="8274572" cy="488387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37286"/>
                <a:gridCol w="4137286"/>
              </a:tblGrid>
              <a:tr h="1562329"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Suami</a:t>
                      </a:r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="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terhadap</a:t>
                      </a:r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="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istri</a:t>
                      </a:r>
                      <a:endParaRPr lang="en-US" sz="2400" b="0" baseline="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  <a:p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(</a:t>
                      </a:r>
                      <a:r>
                        <a:rPr lang="en-US" sz="2400" b="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Kritikal</a:t>
                      </a:r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)</a:t>
                      </a:r>
                      <a:endParaRPr lang="en-US" sz="2400" b="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Ruangan</a:t>
                      </a:r>
                      <a:r>
                        <a:rPr lang="en-US" sz="24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ini</a:t>
                      </a:r>
                      <a:r>
                        <a:rPr lang="en-US" sz="24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berantakan</a:t>
                      </a:r>
                      <a:r>
                        <a:rPr lang="en-US" sz="24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sekali</a:t>
                      </a:r>
                      <a:r>
                        <a:rPr lang="en-US" sz="24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. </a:t>
                      </a:r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Apa</a:t>
                      </a:r>
                      <a:r>
                        <a:rPr lang="en-US" sz="24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yang </a:t>
                      </a:r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kamu</a:t>
                      </a:r>
                      <a:r>
                        <a:rPr lang="en-US" sz="24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kerjakan</a:t>
                      </a:r>
                      <a:r>
                        <a:rPr lang="en-US" sz="24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sepanjang</a:t>
                      </a:r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hari</a:t>
                      </a:r>
                      <a:r>
                        <a:rPr lang="en-US" sz="24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?</a:t>
                      </a:r>
                      <a:endParaRPr lang="en-US" sz="2400" b="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660775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Sekretaris-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bos</a:t>
                      </a:r>
                      <a:endParaRPr lang="en-US" sz="2400" baseline="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  <a:p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(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Protektif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)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Jangan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lupa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bawa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payung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saat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pergi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makan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siang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.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Anda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tidak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ingin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kedinginan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,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bukan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?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660775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Anak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8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tahun-anak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8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tahun</a:t>
                      </a:r>
                      <a:endParaRPr lang="en-US" sz="24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  <a:p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(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Menghina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)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Kamu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tidak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bisa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melakukan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sesuatu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dengan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benar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.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Menangkap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bola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saja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tidak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bisa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.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307013" y="5651500"/>
            <a:ext cx="3611562" cy="4794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21300" y="5079206"/>
            <a:ext cx="3627438" cy="5095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886325" y="4211638"/>
            <a:ext cx="3897313" cy="7207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0" name="Oval 4"/>
          <p:cNvSpPr>
            <a:spLocks noChangeArrowheads="1"/>
          </p:cNvSpPr>
          <p:nvPr/>
        </p:nvSpPr>
        <p:spPr bwMode="auto">
          <a:xfrm>
            <a:off x="1996190" y="339778"/>
            <a:ext cx="2006184" cy="19050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000" i="1" dirty="0">
                <a:latin typeface="Comic Sans MS" pitchFamily="66" charset="0"/>
              </a:rPr>
              <a:t>Parent </a:t>
            </a:r>
          </a:p>
          <a:p>
            <a:pPr algn="ctr">
              <a:defRPr/>
            </a:pPr>
            <a:r>
              <a:rPr lang="en-US" sz="2000" i="1" dirty="0">
                <a:latin typeface="Comic Sans MS" pitchFamily="66" charset="0"/>
              </a:rPr>
              <a:t>ego </a:t>
            </a:r>
          </a:p>
          <a:p>
            <a:pPr algn="ctr">
              <a:defRPr/>
            </a:pPr>
            <a:r>
              <a:rPr lang="en-US" sz="2000" i="1" dirty="0">
                <a:latin typeface="Comic Sans MS" pitchFamily="66" charset="0"/>
              </a:rPr>
              <a:t>state</a:t>
            </a:r>
          </a:p>
        </p:txBody>
      </p:sp>
      <p:sp>
        <p:nvSpPr>
          <p:cNvPr id="12291" name="Oval 7"/>
          <p:cNvSpPr>
            <a:spLocks noChangeArrowheads="1"/>
          </p:cNvSpPr>
          <p:nvPr/>
        </p:nvSpPr>
        <p:spPr bwMode="auto">
          <a:xfrm>
            <a:off x="2012429" y="4164767"/>
            <a:ext cx="2139846" cy="1905000"/>
          </a:xfrm>
          <a:prstGeom prst="ellipse">
            <a:avLst/>
          </a:prstGeom>
          <a:noFill/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omic Sans MS" pitchFamily="66" charset="0"/>
              </a:rPr>
              <a:t>Adapted child</a:t>
            </a:r>
          </a:p>
          <a:p>
            <a:pPr algn="ctr">
              <a:defRPr/>
            </a:pPr>
            <a:endParaRPr lang="en-US" sz="1600" dirty="0"/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omic Sans MS" pitchFamily="66" charset="0"/>
              </a:rPr>
              <a:t>Little professor</a:t>
            </a:r>
          </a:p>
          <a:p>
            <a:pPr algn="ctr">
              <a:defRPr/>
            </a:pPr>
            <a:endParaRPr lang="en-US" sz="1600" dirty="0"/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omic Sans MS" pitchFamily="66" charset="0"/>
              </a:rPr>
              <a:t>Natural child</a:t>
            </a:r>
          </a:p>
          <a:p>
            <a:pPr algn="ctr">
              <a:defRPr/>
            </a:pPr>
            <a:endParaRPr lang="en-US" sz="1600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12292" name="Oval 8"/>
          <p:cNvSpPr>
            <a:spLocks noChangeArrowheads="1"/>
          </p:cNvSpPr>
          <p:nvPr/>
        </p:nvSpPr>
        <p:spPr bwMode="auto">
          <a:xfrm>
            <a:off x="1952625" y="2244725"/>
            <a:ext cx="2109788" cy="1905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2000" i="1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Adult </a:t>
            </a:r>
          </a:p>
          <a:p>
            <a:pPr algn="ctr">
              <a:defRPr/>
            </a:pPr>
            <a:r>
              <a:rPr lang="en-US" sz="2000" i="1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ego </a:t>
            </a:r>
          </a:p>
          <a:p>
            <a:pPr algn="ctr">
              <a:defRPr/>
            </a:pPr>
            <a:r>
              <a:rPr lang="en-US" sz="2000" i="1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state</a:t>
            </a:r>
          </a:p>
        </p:txBody>
      </p:sp>
      <p:sp>
        <p:nvSpPr>
          <p:cNvPr id="19468" name="Line 9"/>
          <p:cNvSpPr>
            <a:spLocks noChangeShapeType="1"/>
          </p:cNvSpPr>
          <p:nvPr/>
        </p:nvSpPr>
        <p:spPr bwMode="auto">
          <a:xfrm>
            <a:off x="2042539" y="5334000"/>
            <a:ext cx="2079625" cy="49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9473" name="Rectangle 14"/>
          <p:cNvSpPr>
            <a:spLocks noChangeArrowheads="1"/>
          </p:cNvSpPr>
          <p:nvPr/>
        </p:nvSpPr>
        <p:spPr bwMode="auto">
          <a:xfrm>
            <a:off x="6629400" y="4648200"/>
            <a:ext cx="1981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id-ID"/>
          </a:p>
        </p:txBody>
      </p:sp>
      <p:sp>
        <p:nvSpPr>
          <p:cNvPr id="12299" name="Rectangle 16"/>
          <p:cNvSpPr>
            <a:spLocks noChangeArrowheads="1"/>
          </p:cNvSpPr>
          <p:nvPr/>
        </p:nvSpPr>
        <p:spPr bwMode="auto">
          <a:xfrm>
            <a:off x="4935538" y="4319588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2000" i="1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Experiences &amp; parental training </a:t>
            </a:r>
          </a:p>
          <a:p>
            <a:pPr algn="ctr">
              <a:defRPr/>
            </a:pPr>
            <a:r>
              <a:rPr lang="en-US" sz="2000" i="1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that influence the Child</a:t>
            </a:r>
          </a:p>
        </p:txBody>
      </p:sp>
      <p:sp>
        <p:nvSpPr>
          <p:cNvPr id="12300" name="Rectangle 17"/>
          <p:cNvSpPr>
            <a:spLocks noChangeArrowheads="1"/>
          </p:cNvSpPr>
          <p:nvPr/>
        </p:nvSpPr>
        <p:spPr bwMode="auto">
          <a:xfrm>
            <a:off x="5199063" y="5078413"/>
            <a:ext cx="3705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2000" i="1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Emerging Adult in the Child</a:t>
            </a:r>
          </a:p>
        </p:txBody>
      </p:sp>
      <p:sp>
        <p:nvSpPr>
          <p:cNvPr id="12301" name="Rectangle 18"/>
          <p:cNvSpPr>
            <a:spLocks noChangeArrowheads="1"/>
          </p:cNvSpPr>
          <p:nvPr/>
        </p:nvSpPr>
        <p:spPr bwMode="auto">
          <a:xfrm>
            <a:off x="5218113" y="5718175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2000" i="1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Untrained infant in the Child</a:t>
            </a:r>
          </a:p>
        </p:txBody>
      </p:sp>
      <p:sp>
        <p:nvSpPr>
          <p:cNvPr id="19477" name="Line 10"/>
          <p:cNvSpPr>
            <a:spLocks noChangeShapeType="1"/>
          </p:cNvSpPr>
          <p:nvPr/>
        </p:nvSpPr>
        <p:spPr bwMode="auto">
          <a:xfrm>
            <a:off x="2112963" y="4886326"/>
            <a:ext cx="1844675" cy="46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cxnSp>
        <p:nvCxnSpPr>
          <p:cNvPr id="7" name="Straight Arrow Connector 6"/>
          <p:cNvCxnSpPr>
            <a:stCxn id="15" idx="1"/>
          </p:cNvCxnSpPr>
          <p:nvPr/>
        </p:nvCxnSpPr>
        <p:spPr>
          <a:xfrm flipH="1" flipV="1">
            <a:off x="3957638" y="4548188"/>
            <a:ext cx="928687" cy="23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6" idx="1"/>
          </p:cNvCxnSpPr>
          <p:nvPr/>
        </p:nvCxnSpPr>
        <p:spPr>
          <a:xfrm flipH="1" flipV="1">
            <a:off x="4152275" y="5117267"/>
            <a:ext cx="1169025" cy="21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2301" idx="1"/>
          </p:cNvCxnSpPr>
          <p:nvPr/>
        </p:nvCxnSpPr>
        <p:spPr>
          <a:xfrm flipH="1" flipV="1">
            <a:off x="4002374" y="5718175"/>
            <a:ext cx="1215739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5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936104"/>
          </a:xfrm>
        </p:spPr>
        <p:txBody>
          <a:bodyPr>
            <a:noAutofit/>
          </a:bodyPr>
          <a:lstStyle/>
          <a:p>
            <a:pPr eaLnBrk="0" hangingPunct="0">
              <a:defRPr/>
            </a:pPr>
            <a:r>
              <a:rPr lang="en-US" sz="3200" kern="0" dirty="0" err="1">
                <a:latin typeface="Calibri" pitchFamily="34" charset="0"/>
              </a:rPr>
              <a:t>Komentar</a:t>
            </a:r>
            <a:r>
              <a:rPr lang="en-US" sz="3200" kern="0" dirty="0">
                <a:latin typeface="Calibri" pitchFamily="34" charset="0"/>
              </a:rPr>
              <a:t> </a:t>
            </a:r>
            <a:r>
              <a:rPr lang="en-US" sz="3200" i="1" kern="0" dirty="0">
                <a:latin typeface="Calibri" pitchFamily="34" charset="0"/>
              </a:rPr>
              <a:t>Child ego state </a:t>
            </a:r>
            <a:r>
              <a:rPr lang="en-US" sz="3200" kern="0" dirty="0" err="1">
                <a:latin typeface="Calibri" pitchFamily="34" charset="0"/>
              </a:rPr>
              <a:t>juga</a:t>
            </a:r>
            <a:r>
              <a:rPr lang="en-US" sz="3200" kern="0" dirty="0">
                <a:latin typeface="Calibri" pitchFamily="34" charset="0"/>
              </a:rPr>
              <a:t> </a:t>
            </a:r>
            <a:r>
              <a:rPr lang="en-US" sz="3200" kern="0" dirty="0" err="1" smtClean="0">
                <a:latin typeface="Calibri" pitchFamily="34" charset="0"/>
              </a:rPr>
              <a:t>dapat</a:t>
            </a:r>
            <a:r>
              <a:rPr lang="id-ID" sz="3200" kern="0" dirty="0" smtClean="0">
                <a:latin typeface="Calibri" pitchFamily="34" charset="0"/>
              </a:rPr>
              <a:t> </a:t>
            </a:r>
            <a:r>
              <a:rPr lang="en-US" sz="3200" kern="0" dirty="0" err="1" smtClean="0">
                <a:latin typeface="Calibri" pitchFamily="34" charset="0"/>
              </a:rPr>
              <a:t>memancing”</a:t>
            </a:r>
            <a:r>
              <a:rPr lang="en-US" sz="3200" i="1" kern="0" dirty="0" err="1" smtClean="0">
                <a:latin typeface="Calibri" pitchFamily="34" charset="0"/>
              </a:rPr>
              <a:t>Child</a:t>
            </a:r>
            <a:r>
              <a:rPr lang="en-US" sz="3200" i="1" kern="0" dirty="0" smtClean="0">
                <a:latin typeface="Calibri" pitchFamily="34" charset="0"/>
              </a:rPr>
              <a:t> </a:t>
            </a:r>
            <a:r>
              <a:rPr lang="en-US" sz="3200" i="1" kern="0" dirty="0">
                <a:latin typeface="Calibri" pitchFamily="34" charset="0"/>
              </a:rPr>
              <a:t>ego state </a:t>
            </a:r>
            <a:r>
              <a:rPr lang="en-US" sz="3200" kern="0" dirty="0" err="1">
                <a:latin typeface="Calibri" pitchFamily="34" charset="0"/>
              </a:rPr>
              <a:t>pada</a:t>
            </a:r>
            <a:r>
              <a:rPr lang="en-US" sz="3200" kern="0" dirty="0">
                <a:latin typeface="Calibri" pitchFamily="34" charset="0"/>
              </a:rPr>
              <a:t> </a:t>
            </a:r>
            <a:r>
              <a:rPr lang="en-US" sz="3200" kern="0" dirty="0" smtClean="0">
                <a:latin typeface="Calibri" pitchFamily="34" charset="0"/>
              </a:rPr>
              <a:t>   </a:t>
            </a:r>
            <a:r>
              <a:rPr lang="en-US" sz="3200" kern="0" dirty="0">
                <a:latin typeface="Calibri" pitchFamily="34" charset="0"/>
              </a:rPr>
              <a:t>orang lain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49263" y="1700807"/>
          <a:ext cx="8439464" cy="478241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19732"/>
                <a:gridCol w="4219732"/>
              </a:tblGrid>
              <a:tr h="880037"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Anak</a:t>
                      </a:r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="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laki-anak</a:t>
                      </a:r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="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perempuan</a:t>
                      </a:r>
                      <a:endParaRPr lang="en-US" sz="2400" b="0" baseline="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  <a:p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(</a:t>
                      </a:r>
                      <a:r>
                        <a:rPr lang="en-US" sz="2400" b="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Mengagumi</a:t>
                      </a:r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)</a:t>
                      </a:r>
                      <a:endParaRPr lang="en-US" sz="2400" b="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Astaga</a:t>
                      </a:r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, </a:t>
                      </a:r>
                      <a:r>
                        <a:rPr lang="en-US" sz="2400" b="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kamu</a:t>
                      </a:r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="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cantik</a:t>
                      </a:r>
                      <a:r>
                        <a:rPr lang="en-US" sz="24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.</a:t>
                      </a:r>
                      <a:endParaRPr lang="en-US" sz="2400" b="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73949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Anak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perempuan-anak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laki</a:t>
                      </a:r>
                      <a:endParaRPr lang="en-US" sz="2400" baseline="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  <a:p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(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Mengagumi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)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Kamu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gagah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sekali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.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173949">
                <a:tc>
                  <a:txBody>
                    <a:bodyPr/>
                    <a:lstStyle/>
                    <a:p>
                      <a:r>
                        <a:rPr lang="en-US" sz="2400" i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Pelayan-pelayan</a:t>
                      </a:r>
                      <a:r>
                        <a:rPr lang="en-US" sz="2400" i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</a:p>
                    <a:p>
                      <a:r>
                        <a:rPr lang="en-US" sz="2400" i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(</a:t>
                      </a:r>
                      <a:r>
                        <a:rPr lang="en-US" sz="2400" i="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Dengan</a:t>
                      </a:r>
                      <a:r>
                        <a:rPr lang="en-US" sz="2400" i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i="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kerlingan</a:t>
                      </a:r>
                      <a:r>
                        <a:rPr lang="en-US" sz="2400" i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i="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mata</a:t>
                      </a:r>
                      <a:r>
                        <a:rPr lang="en-US" sz="2400" i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)</a:t>
                      </a:r>
                      <a:endParaRPr lang="en-US" sz="2400" i="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Bagaimana</a:t>
                      </a:r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kalau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kita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minum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sepulang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kerja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?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524594"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Karyawan-karyawan</a:t>
                      </a:r>
                      <a:endParaRPr lang="en-US" sz="24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  <a:p>
                      <a:r>
                        <a:rPr lang="en-US" sz="24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(</a:t>
                      </a:r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Dengan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marah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)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Aku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sangat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marah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,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karena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kamu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mempermalukanku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di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depan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bos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.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Aku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ingin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meludahi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wajahmu</a:t>
                      </a:r>
                      <a:r>
                        <a:rPr lang="en-US" sz="240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.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5"/>
          <p:cNvSpPr>
            <a:spLocks noGrp="1"/>
          </p:cNvSpPr>
          <p:nvPr>
            <p:ph type="title"/>
          </p:nvPr>
        </p:nvSpPr>
        <p:spPr>
          <a:xfrm>
            <a:off x="4860032" y="980728"/>
            <a:ext cx="9144000" cy="5857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sz="3200" i="1" dirty="0" smtClean="0">
                <a:latin typeface="Comic Sans MS" pitchFamily="66" charset="0"/>
              </a:rPr>
              <a:t>SUMMARY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25425" y="1903413"/>
            <a:ext cx="8678863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buFont typeface="Wingdings" pitchFamily="2" charset="2"/>
              <a:buChar char="ü"/>
              <a:defRPr/>
            </a:pPr>
            <a:endParaRPr lang="en-US" sz="3200" kern="0" dirty="0" smtClean="0">
              <a:solidFill>
                <a:srgbClr val="19314A"/>
              </a:solidFill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ü"/>
              <a:defRPr/>
            </a:pPr>
            <a:endParaRPr lang="en-US" sz="3200" kern="0" dirty="0" smtClean="0">
              <a:solidFill>
                <a:srgbClr val="19314A"/>
              </a:solidFill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ü"/>
              <a:defRPr/>
            </a:pPr>
            <a:r>
              <a:rPr lang="en-US" sz="3200" kern="0" dirty="0" err="1" smtClean="0">
                <a:latin typeface="Calibri" pitchFamily="34" charset="0"/>
                <a:ea typeface="+mj-ea"/>
                <a:cs typeface="+mj-cs"/>
              </a:rPr>
              <a:t>Setiap</a:t>
            </a:r>
            <a:r>
              <a:rPr lang="en-US" sz="32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orang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memiliki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little boy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atau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little </a:t>
            </a:r>
            <a:r>
              <a:rPr lang="en-US" sz="3200" i="1" kern="0" dirty="0" smtClean="0">
                <a:latin typeface="Calibri" pitchFamily="34" charset="0"/>
                <a:ea typeface="+mj-ea"/>
                <a:cs typeface="+mj-cs"/>
              </a:rPr>
              <a:t>girl 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internal. </a:t>
            </a:r>
          </a:p>
          <a:p>
            <a:pPr eaLnBrk="0" hangingPunct="0"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Bila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saat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ini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Anda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memiliki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perasaan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</a:p>
          <a:p>
            <a:pPr eaLnBrk="0" hangingPunct="0"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bertindak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seperti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Anda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mas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a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anak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, </a:t>
            </a:r>
          </a:p>
          <a:p>
            <a:pPr eaLnBrk="0" hangingPunct="0">
              <a:defRPr/>
            </a:pP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berarti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Anda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berada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dalam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Child ego state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5"/>
          <p:cNvSpPr>
            <a:spLocks noGrp="1"/>
          </p:cNvSpPr>
          <p:nvPr>
            <p:ph type="title"/>
          </p:nvPr>
        </p:nvSpPr>
        <p:spPr>
          <a:xfrm>
            <a:off x="4788024" y="620688"/>
            <a:ext cx="9144000" cy="58578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sz="3200" i="1" dirty="0" smtClean="0">
                <a:latin typeface="Comic Sans MS" pitchFamily="66" charset="0"/>
              </a:rPr>
              <a:t>SUMMARY</a:t>
            </a:r>
            <a:endParaRPr lang="en-US" sz="3200" dirty="0" smtClean="0">
              <a:latin typeface="Comic Sans MS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25425" y="2038350"/>
            <a:ext cx="8678863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buFont typeface="Wingdings" pitchFamily="2" charset="2"/>
              <a:buChar char="ü"/>
              <a:defRPr/>
            </a:pPr>
            <a:endParaRPr lang="en-US" sz="3200" i="1" kern="0" dirty="0" smtClean="0">
              <a:solidFill>
                <a:srgbClr val="19314A"/>
              </a:solidFill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ü"/>
              <a:defRPr/>
            </a:pPr>
            <a:endParaRPr lang="en-US" sz="3200" i="1" kern="0" dirty="0" smtClean="0">
              <a:solidFill>
                <a:srgbClr val="19314A"/>
              </a:solidFill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ü"/>
              <a:defRPr/>
            </a:pPr>
            <a:endParaRPr lang="en-US" sz="3200" i="1" kern="0" dirty="0" smtClean="0">
              <a:solidFill>
                <a:srgbClr val="19314A"/>
              </a:solidFill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ü"/>
              <a:defRPr/>
            </a:pPr>
            <a:endParaRPr lang="en-US" sz="3200" i="1" kern="0" dirty="0" smtClean="0">
              <a:solidFill>
                <a:srgbClr val="19314A"/>
              </a:solidFill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ü"/>
              <a:defRPr/>
            </a:pPr>
            <a:r>
              <a:rPr lang="en-US" sz="3200" i="1" kern="0" dirty="0" smtClean="0">
                <a:latin typeface="Calibri" pitchFamily="34" charset="0"/>
                <a:ea typeface="+mj-ea"/>
                <a:cs typeface="+mj-cs"/>
              </a:rPr>
              <a:t>Child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ego state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menjadi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aktif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bila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orang </a:t>
            </a:r>
            <a:r>
              <a:rPr lang="en-US" sz="3200" kern="0" dirty="0" smtClean="0">
                <a:latin typeface="Calibri" pitchFamily="34" charset="0"/>
                <a:ea typeface="+mj-ea"/>
                <a:cs typeface="+mj-cs"/>
              </a:rPr>
              <a:t>lain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berlaku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seperti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Parent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.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Juga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dapat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 smtClean="0">
                <a:latin typeface="Calibri" pitchFamily="34" charset="0"/>
                <a:ea typeface="+mj-ea"/>
                <a:cs typeface="+mj-cs"/>
              </a:rPr>
              <a:t>diaktivasi</a:t>
            </a:r>
            <a:r>
              <a:rPr lang="en-US" sz="32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saat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dependency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;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seperti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sakit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 smtClean="0">
                <a:latin typeface="Calibri" pitchFamily="34" charset="0"/>
                <a:ea typeface="+mj-ea"/>
                <a:cs typeface="+mj-cs"/>
              </a:rPr>
              <a:t>atau</a:t>
            </a:r>
            <a:r>
              <a:rPr lang="en-US" sz="32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terdapat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id-ID" sz="3200" kern="0" dirty="0" smtClean="0">
                <a:latin typeface="Calibri" pitchFamily="34" charset="0"/>
                <a:ea typeface="+mj-ea"/>
                <a:cs typeface="+mj-cs"/>
              </a:rPr>
              <a:t>k</a:t>
            </a:r>
            <a:r>
              <a:rPr lang="en-US" sz="3200" kern="0" dirty="0" err="1" smtClean="0">
                <a:latin typeface="Calibri" pitchFamily="34" charset="0"/>
                <a:ea typeface="+mj-ea"/>
                <a:cs typeface="+mj-cs"/>
              </a:rPr>
              <a:t>esenangan</a:t>
            </a:r>
            <a:r>
              <a:rPr lang="en-US" sz="32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seperti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pesta</a:t>
            </a:r>
            <a:endParaRPr lang="en-US" sz="3200" kern="0" dirty="0"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defRPr/>
            </a:pPr>
            <a:endParaRPr lang="en-US" sz="3200" kern="0" dirty="0">
              <a:latin typeface="Calibri" pitchFamily="34" charset="0"/>
              <a:ea typeface="+mj-ea"/>
              <a:cs typeface="+mj-cs"/>
            </a:endParaRPr>
          </a:p>
          <a:p>
            <a:pPr eaLnBrk="0" hangingPunct="0">
              <a:buFont typeface="Wingdings" pitchFamily="2" charset="2"/>
              <a:buChar char="ü"/>
              <a:defRPr/>
            </a:pP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Child 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adalah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dasar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dari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self-image </a:t>
            </a:r>
            <a:r>
              <a:rPr lang="en-US" sz="3200" kern="0" dirty="0" err="1" smtClean="0">
                <a:latin typeface="Calibri" pitchFamily="34" charset="0"/>
                <a:ea typeface="+mj-ea"/>
                <a:cs typeface="+mj-cs"/>
              </a:rPr>
              <a:t>seseorang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.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Perasaan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Anda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menjadi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seorang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 smtClean="0">
                <a:latin typeface="Calibri" pitchFamily="34" charset="0"/>
                <a:ea typeface="+mj-ea"/>
                <a:cs typeface="+mj-cs"/>
              </a:rPr>
              <a:t>pemenang</a:t>
            </a:r>
            <a:r>
              <a:rPr lang="en-US" sz="3200" kern="0" dirty="0" smtClean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atau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pecundang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berasal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dari</a:t>
            </a:r>
            <a:r>
              <a:rPr lang="en-US" sz="3200" kern="0" dirty="0">
                <a:latin typeface="Calibri" pitchFamily="34" charset="0"/>
                <a:ea typeface="+mj-ea"/>
                <a:cs typeface="+mj-cs"/>
              </a:rPr>
              <a:t> </a:t>
            </a:r>
            <a:r>
              <a:rPr lang="en-US" sz="3200" i="1" kern="0" dirty="0" smtClean="0">
                <a:latin typeface="Calibri" pitchFamily="34" charset="0"/>
                <a:ea typeface="+mj-ea"/>
                <a:cs typeface="+mj-cs"/>
              </a:rPr>
              <a:t>Child </a:t>
            </a:r>
            <a:r>
              <a:rPr lang="en-US" sz="3200" i="1" kern="0" dirty="0">
                <a:latin typeface="Calibri" pitchFamily="34" charset="0"/>
                <a:ea typeface="+mj-ea"/>
                <a:cs typeface="+mj-cs"/>
              </a:rPr>
              <a:t>ego state </a:t>
            </a:r>
            <a:r>
              <a:rPr lang="en-US" sz="3200" kern="0" dirty="0" err="1">
                <a:latin typeface="Calibri" pitchFamily="34" charset="0"/>
                <a:ea typeface="+mj-ea"/>
                <a:cs typeface="+mj-cs"/>
              </a:rPr>
              <a:t>Anda</a:t>
            </a:r>
            <a:endParaRPr lang="en-US" sz="3200" i="1" kern="0" dirty="0"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5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86409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i="1" dirty="0" smtClean="0">
                <a:latin typeface="Britannic Bold" pitchFamily="34" charset="0"/>
              </a:rPr>
              <a:t>THE NATURAL CHILD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39552" y="1916832"/>
            <a:ext cx="8019738" cy="416726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Seperti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seorang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bayi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yg alami ketika belum </a:t>
            </a: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ada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pengaruh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dari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luar</a:t>
            </a: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yaitu :</a:t>
            </a:r>
            <a:endParaRPr lang="en-US" sz="32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	- </a:t>
            </a: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penuh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kasih</a:t>
            </a:r>
            <a:endParaRPr lang="en-US" sz="32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	- </a:t>
            </a: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impulsif</a:t>
            </a:r>
            <a:endParaRPr lang="en-US" sz="32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	- mengikuti kesenangan 5 inderanya</a:t>
            </a:r>
            <a:endParaRPr lang="en-US" sz="32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	- </a:t>
            </a: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tanpa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sensor (</a:t>
            </a:r>
            <a:r>
              <a:rPr lang="en-US" sz="32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uncensored </a:t>
            </a: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)</a:t>
            </a:r>
          </a:p>
          <a:p>
            <a:pPr>
              <a:defRPr/>
            </a:pPr>
            <a:r>
              <a:rPr lang="en-US" sz="32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  </a:t>
            </a:r>
            <a:r>
              <a:rPr lang="id-ID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	- </a:t>
            </a:r>
            <a:r>
              <a:rPr lang="en-US" sz="32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ingin</a:t>
            </a:r>
            <a:r>
              <a:rPr lang="en-US" sz="32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32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tahu</a:t>
            </a:r>
            <a:endParaRPr lang="en-US" sz="32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Ingin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tahu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dunia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id-ID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lihat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id-ID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ingin me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rasa,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coba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Hal 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yang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dilihat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didengar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dicium</a:t>
            </a:r>
            <a:r>
              <a:rPr lang="id-ID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&amp;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dirasakan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membentuk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primitive </a:t>
            </a: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mental</a:t>
            </a:r>
            <a:r>
              <a:rPr lang="id-ID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images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US" sz="24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uncensored fantasy life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Di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kemudian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hari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fantasi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preverbal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ini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dapat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mengambil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bentuk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mimpi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berulang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sering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bersifat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simbolik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Fantasi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merupakan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salah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satu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cara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bertambahnya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pengalaman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dari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internal natural 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child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53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N</a:t>
            </a:r>
            <a:r>
              <a:rPr lang="en-US" sz="2800" i="1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atural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child  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bermanfaat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menambah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kehangatan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pesona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kepribadian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seseorang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spt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anak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menambah</a:t>
            </a:r>
            <a:r>
              <a:rPr lang="id-ID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kehangatan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keluarga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Orang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mempertahankan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child’s  capabilities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untuk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afeksi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spontanitas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sensualitas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keingintahuan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imajinasi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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menikmati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hidup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orang lain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senang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berada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di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dekatnya</a:t>
            </a:r>
            <a:endParaRPr lang="en-US" sz="28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endParaRPr lang="id-ID" sz="2800" dirty="0"/>
          </a:p>
        </p:txBody>
      </p:sp>
    </p:spTree>
    <p:extLst>
      <p:ext uri="{BB962C8B-B14F-4D97-AF65-F5344CB8AC3E}">
        <p14:creationId xmlns:p14="http://schemas.microsoft.com/office/powerpoint/2010/main" val="340978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844824"/>
            <a:ext cx="6174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Natural Child </a:t>
            </a:r>
            <a:r>
              <a:rPr lang="en-US" sz="2400" i="1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juga</a:t>
            </a: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mempunyai</a:t>
            </a: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i="1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sifat</a:t>
            </a: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</a:p>
          <a:p>
            <a:pPr>
              <a:defRPr/>
            </a:pP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	</a:t>
            </a:r>
            <a:r>
              <a:rPr lang="en-US" sz="2400" i="1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fearfull</a:t>
            </a: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id-ID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	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=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penuh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rasa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takut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	self-indulgent</a:t>
            </a:r>
            <a:r>
              <a:rPr lang="id-ID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	</a:t>
            </a: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=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mengasihi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diri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sendiri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	self-centered</a:t>
            </a:r>
            <a:r>
              <a:rPr lang="id-ID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	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=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egois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r>
              <a:rPr lang="en-US" sz="2400" i="1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	rebellious 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=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pemberontak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  <a:p>
            <a:pPr>
              <a:defRPr/>
            </a:pP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	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agresif</a:t>
            </a:r>
            <a:endParaRPr lang="en-US" sz="2400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4293096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Ketika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frustasi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4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Natural child 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berespons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cara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memberontak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</a:t>
            </a:r>
            <a:r>
              <a:rPr lang="id-ID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t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idak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mau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makan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berteriak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marah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4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temper </a:t>
            </a:r>
          </a:p>
          <a:p>
            <a:pPr>
              <a:defRPr/>
            </a:pPr>
            <a:r>
              <a:rPr lang="en-US" sz="2400" i="1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   tantrums </a:t>
            </a:r>
          </a:p>
          <a:p>
            <a:pPr>
              <a:defRPr/>
            </a:pP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Bila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dilakukan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saat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masa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dewasa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,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perilaku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ini</a:t>
            </a:r>
            <a:r>
              <a:rPr lang="en-US" sz="24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merusak</a:t>
            </a:r>
            <a:r>
              <a:rPr lang="en-US" sz="2400" dirty="0" smtClean="0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US" sz="24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  <a:sym typeface="Wingdings" pitchFamily="2" charset="2"/>
              </a:rPr>
              <a:t>diri</a:t>
            </a:r>
            <a:endParaRPr lang="en-US" sz="2400" i="1" dirty="0">
              <a:solidFill>
                <a:schemeClr val="accent4">
                  <a:lumMod val="10000"/>
                </a:schemeClr>
              </a:solidFill>
              <a:latin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5"/>
          <p:cNvSpPr>
            <a:spLocks noGrp="1"/>
          </p:cNvSpPr>
          <p:nvPr>
            <p:ph type="title"/>
          </p:nvPr>
        </p:nvSpPr>
        <p:spPr>
          <a:xfrm>
            <a:off x="4499992" y="548680"/>
            <a:ext cx="6288088" cy="58578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i="1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Ilustrasi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Kasus</a:t>
            </a:r>
            <a:endParaRPr lang="en-US" i="1" dirty="0" smtClean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1124744"/>
            <a:ext cx="8529638" cy="5441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dirty="0">
                <a:latin typeface="Comic Sans MS" pitchFamily="66" charset="0"/>
              </a:rPr>
              <a:t>	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	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Saat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Mary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masih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kecil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menjatuhkan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lantai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sambil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teriak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bila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keinginannya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terpenuhi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Ibunya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menuruti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keinginan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Mary.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	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Saat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dewasa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Mary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menjadi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sekretaris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 yang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kompeten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bisa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menjadi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manajer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personalia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Tapi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bila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permintaan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cuti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liburnya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disetujui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Mary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berteriak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meninggalkan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kantor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bosnya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dengan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membanting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pintu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	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Akibatnya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,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bos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Mary 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memberi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penilaian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negatif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Mary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hanya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gagal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mendapat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ijin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libur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tapi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juga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tidak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diangkat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menjadi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manajer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 err="1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personalia</a:t>
            </a: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alibri" pitchFamily="34" charset="0"/>
              </a:rPr>
              <a:t>. </a:t>
            </a:r>
          </a:p>
          <a:p>
            <a:pPr>
              <a:defRPr/>
            </a:pPr>
            <a:r>
              <a:rPr lang="en-US" sz="2800" dirty="0">
                <a:solidFill>
                  <a:schemeClr val="accent4">
                    <a:lumMod val="10000"/>
                  </a:schemeClr>
                </a:solidFill>
                <a:latin typeface="Comic Sans MS" pitchFamily="66" charset="0"/>
              </a:rPr>
              <a:t>	</a:t>
            </a:r>
            <a:endParaRPr 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707</TotalTime>
  <Words>2055</Words>
  <Application>Microsoft Office PowerPoint</Application>
  <PresentationFormat>On-screen Show (4:3)</PresentationFormat>
  <Paragraphs>373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Flow</vt:lpstr>
      <vt:lpstr>CHILD EGO STATE</vt:lpstr>
      <vt:lpstr>PowerPoint Presentation</vt:lpstr>
      <vt:lpstr>PowerPoint Presentation</vt:lpstr>
      <vt:lpstr>PowerPoint Presentation</vt:lpstr>
      <vt:lpstr>  THE NATURAL CHILD</vt:lpstr>
      <vt:lpstr>PowerPoint Presentation</vt:lpstr>
      <vt:lpstr>PowerPoint Presentation</vt:lpstr>
      <vt:lpstr>PowerPoint Presentation</vt:lpstr>
      <vt:lpstr>  Ilustrasi Kasus</vt:lpstr>
      <vt:lpstr>PowerPoint Presentation</vt:lpstr>
      <vt:lpstr>PowerPoint Presentation</vt:lpstr>
      <vt:lpstr>PowerPoint Presentation</vt:lpstr>
      <vt:lpstr>  THE LITTLE PROFESSOR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THE ADAPTED CHILD</vt:lpstr>
      <vt:lpstr>PowerPoint Presentation</vt:lpstr>
      <vt:lpstr>PowerPoint Presentation</vt:lpstr>
      <vt:lpstr>PowerPoint Presentation</vt:lpstr>
      <vt:lpstr>Pola Adaptasi Penurut</vt:lpstr>
      <vt:lpstr> Pola Adaptasi Menarik Diri</vt:lpstr>
      <vt:lpstr>PowerPoint Presentation</vt:lpstr>
      <vt:lpstr>  Pola Adaptasi Menunda</vt:lpstr>
      <vt:lpstr>PowerPoint Presentation</vt:lpstr>
      <vt:lpstr>PowerPoint Presentation</vt:lpstr>
      <vt:lpstr>PowerPoint Presentation</vt:lpstr>
      <vt:lpstr>SHIFTS BETWEEN  THE NATURAL AND ADAPTED CHILD</vt:lpstr>
      <vt:lpstr>PowerPoint Presentation</vt:lpstr>
      <vt:lpstr> </vt:lpstr>
      <vt:lpstr>  ACTIVATING THE CHILD EGO STATES</vt:lpstr>
      <vt:lpstr> </vt:lpstr>
      <vt:lpstr> </vt:lpstr>
      <vt:lpstr>Komentar parent ego state yang bisa “memancing” Child ego state :</vt:lpstr>
      <vt:lpstr>Komentar Child ego state juga dapat memancing”Child ego state pada    orang lain</vt:lpstr>
      <vt:lpstr>  SUMMARY</vt:lpstr>
      <vt:lpstr> 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EGO STATE</dc:title>
  <dc:creator>Owner</dc:creator>
  <cp:lastModifiedBy>Hp Mini 110</cp:lastModifiedBy>
  <cp:revision>36</cp:revision>
  <dcterms:created xsi:type="dcterms:W3CDTF">2013-05-25T15:07:06Z</dcterms:created>
  <dcterms:modified xsi:type="dcterms:W3CDTF">2014-02-27T07:10:51Z</dcterms:modified>
</cp:coreProperties>
</file>