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4" r:id="rId3"/>
    <p:sldId id="306" r:id="rId4"/>
    <p:sldId id="307" r:id="rId5"/>
    <p:sldId id="308" r:id="rId6"/>
    <p:sldId id="309" r:id="rId7"/>
    <p:sldId id="310" r:id="rId8"/>
    <p:sldId id="311" r:id="rId9"/>
    <p:sldId id="313" r:id="rId10"/>
    <p:sldId id="324" r:id="rId11"/>
    <p:sldId id="312" r:id="rId12"/>
    <p:sldId id="325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  <p:sldId id="322" r:id="rId22"/>
    <p:sldId id="323" r:id="rId23"/>
    <p:sldId id="258" r:id="rId24"/>
    <p:sldId id="257" r:id="rId25"/>
    <p:sldId id="259" r:id="rId26"/>
    <p:sldId id="262" r:id="rId27"/>
    <p:sldId id="261" r:id="rId28"/>
    <p:sldId id="264" r:id="rId29"/>
    <p:sldId id="263" r:id="rId30"/>
    <p:sldId id="265" r:id="rId31"/>
    <p:sldId id="266" r:id="rId32"/>
    <p:sldId id="267" r:id="rId33"/>
    <p:sldId id="268" r:id="rId34"/>
    <p:sldId id="269" r:id="rId35"/>
    <p:sldId id="270" r:id="rId36"/>
    <p:sldId id="271" r:id="rId37"/>
    <p:sldId id="289" r:id="rId38"/>
    <p:sldId id="290" r:id="rId39"/>
    <p:sldId id="272" r:id="rId40"/>
    <p:sldId id="303" r:id="rId41"/>
    <p:sldId id="273" r:id="rId42"/>
    <p:sldId id="275" r:id="rId43"/>
    <p:sldId id="276" r:id="rId44"/>
    <p:sldId id="277" r:id="rId45"/>
    <p:sldId id="278" r:id="rId46"/>
    <p:sldId id="279" r:id="rId47"/>
    <p:sldId id="281" r:id="rId48"/>
    <p:sldId id="280" r:id="rId49"/>
    <p:sldId id="282" r:id="rId50"/>
    <p:sldId id="285" r:id="rId51"/>
    <p:sldId id="284" r:id="rId52"/>
    <p:sldId id="286" r:id="rId53"/>
    <p:sldId id="287" r:id="rId54"/>
    <p:sldId id="288" r:id="rId55"/>
    <p:sldId id="291" r:id="rId56"/>
    <p:sldId id="292" r:id="rId57"/>
    <p:sldId id="293" r:id="rId58"/>
    <p:sldId id="294" r:id="rId59"/>
    <p:sldId id="295" r:id="rId60"/>
    <p:sldId id="298" r:id="rId61"/>
    <p:sldId id="297" r:id="rId62"/>
    <p:sldId id="299" r:id="rId63"/>
    <p:sldId id="300" r:id="rId64"/>
    <p:sldId id="301" r:id="rId65"/>
    <p:sldId id="305" r:id="rId66"/>
    <p:sldId id="326" r:id="rId6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30A60-32CA-4B8C-8125-A397999D27B7}" type="datetimeFigureOut">
              <a:rPr lang="en-US" smtClean="0"/>
              <a:pPr/>
              <a:t>3/7/2014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7F8AC-D33A-4C8E-BF97-808BA7C5736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Cognitive Behaviour Therapy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71475"/>
            <a:ext cx="762000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Initial Steps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Selecting the Type of Tokens to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Any form that money has assumed</a:t>
            </a:r>
          </a:p>
          <a:p>
            <a:r>
              <a:rPr lang="en-GB" dirty="0" smtClean="0"/>
              <a:t>Attractive, lightweight, portable, durable, easy to handle, not easily counterfeited</a:t>
            </a:r>
          </a:p>
          <a:p>
            <a:r>
              <a:rPr lang="en-GB" dirty="0" smtClean="0"/>
              <a:t>Operate correctly when using automated dispensing device</a:t>
            </a:r>
          </a:p>
          <a:p>
            <a:r>
              <a:rPr lang="en-GB" dirty="0" smtClean="0"/>
              <a:t>Keep an adequate number of tokens</a:t>
            </a:r>
          </a:p>
          <a:p>
            <a:r>
              <a:rPr lang="en-GB" dirty="0" smtClean="0"/>
              <a:t>Necessary accessories for handling and storing tokens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0" name="Picture 14" descr="http://www.moonstonecraftsupplies.co.uk/ekmps/shops/moonstonecrafts/images/star-stickers-pack-of-135-gold-768-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0"/>
            <a:ext cx="5715000" cy="5715000"/>
          </a:xfrm>
          <a:prstGeom prst="rect">
            <a:avLst/>
          </a:prstGeom>
          <a:noFill/>
        </p:spPr>
      </p:pic>
      <p:pic>
        <p:nvPicPr>
          <p:cNvPr id="4108" name="Picture 12" descr="http://www.dhresource.com/albu_245009642_00-1.0x0/smile-badges-five-stars-smiling-badge-promotio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09849"/>
            <a:ext cx="4324350" cy="4248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Initial Steps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Identifying Available Help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 larger, the more essential</a:t>
            </a:r>
          </a:p>
          <a:p>
            <a:r>
              <a:rPr lang="en-GB" dirty="0" smtClean="0"/>
              <a:t>Sources: people assigned to work with clients, volunteers, behaviourally advanced individuals within, members of the token economy itself</a:t>
            </a:r>
          </a:p>
          <a:p>
            <a:r>
              <a:rPr lang="en-GB" dirty="0" smtClean="0"/>
              <a:t>As the token economy functions smoothly, more members will become available</a:t>
            </a:r>
          </a:p>
          <a:p>
            <a:r>
              <a:rPr lang="en-GB" dirty="0" smtClean="0"/>
              <a:t>Democratic elections may be the best method</a:t>
            </a:r>
          </a:p>
          <a:p>
            <a:r>
              <a:rPr lang="en-GB" dirty="0" smtClean="0"/>
              <a:t>Consider how the helping behaviour is to be reinforced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Initial Steps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Choosing the Locations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special locations are essential, but some are better</a:t>
            </a:r>
          </a:p>
          <a:p>
            <a:r>
              <a:rPr lang="en-GB" dirty="0" smtClean="0"/>
              <a:t>The internet,  a virtual-classroom </a:t>
            </a:r>
            <a:r>
              <a:rPr lang="en-GB" dirty="0" smtClean="0"/>
              <a:t>location</a:t>
            </a:r>
          </a:p>
          <a:p>
            <a:r>
              <a:rPr lang="en-GB" dirty="0" smtClean="0"/>
              <a:t>Noisy impression, not necessarily distracting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Specific Implementations Procedures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/>
              <a:t>Keeping data</a:t>
            </a:r>
          </a:p>
          <a:p>
            <a:r>
              <a:rPr lang="en-GB" dirty="0" smtClean="0"/>
              <a:t>What sort of data sheet, who recorded it, when it is recorded</a:t>
            </a:r>
          </a:p>
          <a:p>
            <a:pPr>
              <a:buNone/>
            </a:pPr>
            <a:r>
              <a:rPr lang="en-GB" dirty="0" smtClean="0"/>
              <a:t>The Reinforcing Agent</a:t>
            </a:r>
          </a:p>
          <a:p>
            <a:r>
              <a:rPr lang="en-GB" dirty="0" smtClean="0"/>
              <a:t>Who is going to administer and for </a:t>
            </a:r>
            <a:r>
              <a:rPr lang="en-GB" dirty="0" smtClean="0"/>
              <a:t>what</a:t>
            </a:r>
          </a:p>
          <a:p>
            <a:r>
              <a:rPr lang="en-GB" dirty="0" smtClean="0"/>
              <a:t>Several but only one at a </a:t>
            </a:r>
            <a:r>
              <a:rPr lang="en-GB" dirty="0" smtClean="0"/>
              <a:t>time</a:t>
            </a:r>
            <a:endParaRPr lang="en-GB" dirty="0" smtClean="0"/>
          </a:p>
          <a:p>
            <a:r>
              <a:rPr lang="en-GB" dirty="0" smtClean="0"/>
              <a:t>Delivered in positive and conspicuous manner</a:t>
            </a:r>
          </a:p>
          <a:p>
            <a:r>
              <a:rPr lang="en-GB" dirty="0" smtClean="0"/>
              <a:t>Tell the reason of receiving </a:t>
            </a:r>
            <a:r>
              <a:rPr lang="en-GB" dirty="0" smtClean="0"/>
              <a:t>tokens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Specific Implementations Procedures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/>
              <a:t>Number or frequency of tokens to pay</a:t>
            </a:r>
          </a:p>
          <a:p>
            <a:r>
              <a:rPr lang="en-GB" dirty="0" smtClean="0"/>
              <a:t>Token per behaviour: Consider </a:t>
            </a:r>
            <a:r>
              <a:rPr lang="en-GB" dirty="0" smtClean="0"/>
              <a:t>how accustomed the client of receiving token (may be large initially and lower gradually)</a:t>
            </a:r>
          </a:p>
          <a:p>
            <a:pPr>
              <a:buNone/>
            </a:pPr>
            <a:r>
              <a:rPr lang="en-GB" dirty="0" smtClean="0"/>
              <a:t>Managing the backup </a:t>
            </a:r>
            <a:r>
              <a:rPr lang="en-GB" dirty="0" err="1" smtClean="0"/>
              <a:t>reinforcer</a:t>
            </a:r>
            <a:endParaRPr lang="en-GB" dirty="0" smtClean="0"/>
          </a:p>
          <a:p>
            <a:r>
              <a:rPr lang="en-GB" dirty="0" smtClean="0"/>
              <a:t>How frequent the store time (may be frequent initially and rarer gradually)</a:t>
            </a:r>
          </a:p>
          <a:p>
            <a:r>
              <a:rPr lang="en-GB" dirty="0" smtClean="0"/>
              <a:t>How many does it cost (consider monetary cost, supply and demand, therapeutic value)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Specific Implementations Procedures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Possible punishment contingencies</a:t>
            </a:r>
          </a:p>
          <a:p>
            <a:r>
              <a:rPr lang="en-GB" dirty="0" smtClean="0"/>
              <a:t>More acceptable to </a:t>
            </a:r>
            <a:r>
              <a:rPr lang="en-GB" dirty="0" smtClean="0"/>
              <a:t>fine, clearly define the behaviour</a:t>
            </a:r>
          </a:p>
          <a:p>
            <a:r>
              <a:rPr lang="en-GB" dirty="0" smtClean="0"/>
              <a:t>Training contingencies on how to accept fines</a:t>
            </a:r>
          </a:p>
          <a:p>
            <a:pPr>
              <a:buNone/>
            </a:pPr>
            <a:r>
              <a:rPr lang="en-GB" dirty="0" smtClean="0"/>
              <a:t>Supervision of staff</a:t>
            </a:r>
          </a:p>
          <a:p>
            <a:r>
              <a:rPr lang="en-GB" dirty="0" smtClean="0"/>
              <a:t>Manager </a:t>
            </a:r>
            <a:r>
              <a:rPr lang="en-GB" dirty="0" smtClean="0"/>
              <a:t>as </a:t>
            </a:r>
            <a:r>
              <a:rPr lang="en-GB" dirty="0" smtClean="0"/>
              <a:t>client, a subject to laws</a:t>
            </a:r>
            <a:endParaRPr lang="en-GB" dirty="0" smtClean="0"/>
          </a:p>
          <a:p>
            <a:r>
              <a:rPr lang="en-GB" dirty="0" smtClean="0"/>
              <a:t>If continuous supervision is impractical, use time sampling (may use VI/LH schedule)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Specific Implementations Procedures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Handling potential problems</a:t>
            </a:r>
          </a:p>
          <a:p>
            <a:r>
              <a:rPr lang="en-GB" dirty="0" smtClean="0"/>
              <a:t>Confusion, staff shortages, cheats, token manipulation, failure to </a:t>
            </a:r>
            <a:r>
              <a:rPr lang="en-GB" dirty="0" smtClean="0"/>
              <a:t>purchase</a:t>
            </a:r>
          </a:p>
          <a:p>
            <a:r>
              <a:rPr lang="en-GB" dirty="0" smtClean="0"/>
              <a:t>Carefully plan beforehand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Preparing A Manual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Set of rules describing exactly how the economy is to run</a:t>
            </a:r>
          </a:p>
          <a:p>
            <a:r>
              <a:rPr lang="en-GB" dirty="0" smtClean="0"/>
              <a:t>Reasonable and acceptable</a:t>
            </a:r>
          </a:p>
          <a:p>
            <a:r>
              <a:rPr lang="en-GB" dirty="0" smtClean="0"/>
              <a:t>Deliver copies, at least the particular portion</a:t>
            </a:r>
          </a:p>
          <a:p>
            <a:r>
              <a:rPr lang="en-GB" dirty="0" smtClean="0"/>
              <a:t>Procedures for evaluating the rules</a:t>
            </a:r>
          </a:p>
          <a:p>
            <a:r>
              <a:rPr lang="en-GB" dirty="0" smtClean="0"/>
              <a:t>Methods of arbitrating dispute concerning rules, with clients participation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pavlov dog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533400"/>
            <a:ext cx="7190883" cy="57431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Preparing A Manual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Client participation, a step forward toward individual initiative, self-governed skills</a:t>
            </a:r>
          </a:p>
          <a:p>
            <a:r>
              <a:rPr lang="en-GB" dirty="0" smtClean="0"/>
              <a:t>Revising and designing rules, and changing them, client may participate in doing so</a:t>
            </a:r>
          </a:p>
          <a:p>
            <a:r>
              <a:rPr lang="en-GB" dirty="0" smtClean="0"/>
              <a:t>Modification in the smoothest manner, </a:t>
            </a:r>
            <a:r>
              <a:rPr lang="en-GB" dirty="0" err="1" smtClean="0"/>
              <a:t>specificy</a:t>
            </a:r>
            <a:r>
              <a:rPr lang="en-GB" dirty="0" smtClean="0"/>
              <a:t> in the manual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Programming Generality</a:t>
            </a:r>
            <a:br>
              <a:rPr lang="en-GB" dirty="0" smtClean="0"/>
            </a:br>
            <a:r>
              <a:rPr lang="en-GB" dirty="0" smtClean="0"/>
              <a:t>To The Natural Environment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more important is to help to adjust to the natural environment</a:t>
            </a:r>
          </a:p>
          <a:p>
            <a:r>
              <a:rPr lang="en-GB" dirty="0" smtClean="0"/>
              <a:t>Design so that social reinforcement gradually replaces token reinforcement</a:t>
            </a:r>
          </a:p>
          <a:p>
            <a:r>
              <a:rPr lang="en-GB" dirty="0" smtClean="0"/>
              <a:t>Gradual elimination or devaluation of token</a:t>
            </a:r>
          </a:p>
          <a:p>
            <a:r>
              <a:rPr lang="en-GB" dirty="0" smtClean="0"/>
              <a:t>Gradual transfer of control to the clients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Weaning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Gradual Elimination</a:t>
            </a:r>
          </a:p>
          <a:p>
            <a:r>
              <a:rPr lang="en-GB" dirty="0" smtClean="0"/>
              <a:t>Intermittent, rewarded behaviour, delay in between</a:t>
            </a:r>
          </a:p>
          <a:p>
            <a:pPr>
              <a:buNone/>
            </a:pPr>
            <a:r>
              <a:rPr lang="en-GB" dirty="0" smtClean="0"/>
              <a:t>Gradual Devaluation</a:t>
            </a:r>
          </a:p>
          <a:p>
            <a:r>
              <a:rPr lang="en-GB" dirty="0" smtClean="0"/>
              <a:t>Amount of backup reinforcement, delay from token acquisition and purchase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ceratops skull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524000"/>
            <a:ext cx="5038725" cy="367665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Decreasing a behaviour with extinction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 smtClean="0"/>
          </a:p>
          <a:p>
            <a:r>
              <a:rPr lang="en-GB" dirty="0" smtClean="0"/>
              <a:t>CBT - Chap 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Principle of Extinction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n-GB" smtClean="0"/>
              <a:t>If, in a given situation, an individual emits a previously reinforced response and that response is not followed by a reinforcing consequence, then</a:t>
            </a:r>
          </a:p>
          <a:p>
            <a:pPr marL="514350" indent="-514350">
              <a:buFont typeface="+mj-lt"/>
              <a:buAutoNum type="alphaLcPeriod"/>
            </a:pPr>
            <a:r>
              <a:rPr lang="en-GB" smtClean="0"/>
              <a:t>That person is less likely to do the same thing again when he or she next encounters a similar situation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Extinction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Deprivation from positive </a:t>
            </a:r>
            <a:r>
              <a:rPr lang="en-GB" dirty="0" err="1" smtClean="0"/>
              <a:t>reinforcer</a:t>
            </a:r>
            <a:r>
              <a:rPr lang="en-GB" dirty="0" smtClean="0"/>
              <a:t>(s), e.g. extraction of attention, ignorance of response</a:t>
            </a:r>
          </a:p>
          <a:p>
            <a:r>
              <a:rPr lang="en-GB" dirty="0" smtClean="0"/>
              <a:t>As with reinforcement, gradually decreases behaviour</a:t>
            </a:r>
          </a:p>
          <a:p>
            <a:r>
              <a:rPr lang="en-US" dirty="0" err="1" smtClean="0"/>
              <a:t>Behaviour</a:t>
            </a:r>
            <a:r>
              <a:rPr lang="en-US" dirty="0" smtClean="0"/>
              <a:t> is weakened as a result of being emitted without being reinforced</a:t>
            </a:r>
          </a:p>
          <a:p>
            <a:r>
              <a:rPr lang="en-US" dirty="0" smtClean="0"/>
              <a:t>Differs from punisher, response-cost punishment, forgetting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Influencing Factors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Controlling </a:t>
            </a:r>
            <a:r>
              <a:rPr lang="en-US" dirty="0" err="1" smtClean="0"/>
              <a:t>reinforcers</a:t>
            </a:r>
            <a:r>
              <a:rPr lang="en-US" dirty="0" smtClean="0"/>
              <a:t> for the </a:t>
            </a:r>
            <a:r>
              <a:rPr lang="en-GB" dirty="0" smtClean="0"/>
              <a:t>behaviour</a:t>
            </a:r>
            <a:r>
              <a:rPr lang="en-US" dirty="0" smtClean="0"/>
              <a:t> that is to be decreased</a:t>
            </a:r>
          </a:p>
          <a:p>
            <a:r>
              <a:rPr lang="en-US" dirty="0" smtClean="0"/>
              <a:t>Convince, and play as a team</a:t>
            </a:r>
          </a:p>
          <a:p>
            <a:r>
              <a:rPr lang="en-US" dirty="0" smtClean="0"/>
              <a:t>Beware of saboteurs</a:t>
            </a:r>
            <a:r>
              <a:rPr lang="en-GB" dirty="0" smtClean="0"/>
              <a:t> and “outcasts”</a:t>
            </a:r>
            <a:endParaRPr lang="en-US" dirty="0" smtClean="0"/>
          </a:p>
        </p:txBody>
      </p:sp>
      <p:pic>
        <p:nvPicPr>
          <p:cNvPr id="53250" name="Picture 2" descr="http://grandmother-blog.com/blog/wp-content/uploads/2014/01/Grandma-Hug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3686174"/>
            <a:ext cx="4762500" cy="3171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Influencing Factors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Extinction of a behaviour combined with positive reinforcement for an alternative behaviour</a:t>
            </a:r>
          </a:p>
          <a:p>
            <a:r>
              <a:rPr lang="en-GB" dirty="0" smtClean="0"/>
              <a:t>Increase effectiveness and swiftness</a:t>
            </a:r>
          </a:p>
          <a:p>
            <a:r>
              <a:rPr lang="en-GB" dirty="0" smtClean="0"/>
              <a:t>May begin with shorter intervals and prolong through progression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Important to Know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 sure to withhold the maintaining </a:t>
            </a:r>
            <a:r>
              <a:rPr lang="en-GB" dirty="0" err="1" smtClean="0"/>
              <a:t>reinforcer</a:t>
            </a:r>
            <a:endParaRPr lang="en-GB" dirty="0" smtClean="0"/>
          </a:p>
          <a:p>
            <a:r>
              <a:rPr lang="en-GB" dirty="0" smtClean="0"/>
              <a:t>It is not depriving people of social attention during their </a:t>
            </a:r>
            <a:r>
              <a:rPr lang="en-GB" i="1" dirty="0" smtClean="0"/>
              <a:t>time of need </a:t>
            </a:r>
            <a:r>
              <a:rPr lang="en-GB" dirty="0" smtClean="0"/>
              <a:t>(but don’t use it as an excuse either!)</a:t>
            </a:r>
          </a:p>
          <a:p>
            <a:r>
              <a:rPr lang="en-GB" dirty="0" smtClean="0"/>
              <a:t>Examine closely, make certain that decrease </a:t>
            </a:r>
            <a:r>
              <a:rPr lang="en-GB" smtClean="0"/>
              <a:t>is desired</a:t>
            </a:r>
            <a:endParaRPr lang="en-GB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Influencing Factors (3)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mtClean="0"/>
              <a:t>The setting in which extinction is carried out</a:t>
            </a:r>
          </a:p>
          <a:p>
            <a:r>
              <a:rPr lang="en-GB" smtClean="0"/>
              <a:t>Minimize the influence of alternative reinforcers on the undesirable behaviour to be extinguished</a:t>
            </a:r>
            <a:br>
              <a:rPr lang="en-GB" smtClean="0"/>
            </a:br>
            <a:r>
              <a:rPr lang="en-GB" smtClean="0"/>
              <a:t>(Change setting to minimize interference [#1])</a:t>
            </a:r>
          </a:p>
          <a:p>
            <a:r>
              <a:rPr lang="en-GB" smtClean="0"/>
              <a:t>Maximize the chances of the behaviour modifier persisting with the program</a:t>
            </a:r>
          </a:p>
          <a:p>
            <a:r>
              <a:rPr lang="en-GB" smtClean="0"/>
              <a:t>Consider especially in aggressive behaviour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6866" y="1"/>
            <a:ext cx="470713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Token Economies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 smtClean="0"/>
          </a:p>
          <a:p>
            <a:r>
              <a:rPr lang="en-GB" dirty="0" smtClean="0"/>
              <a:t>CBT - Chap XXV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Influencing Factors (4)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mtClean="0"/>
              <a:t>Instructions: Make use of rules</a:t>
            </a:r>
          </a:p>
          <a:p>
            <a:r>
              <a:rPr lang="en-GB" smtClean="0"/>
              <a:t>May help if it is instructed in the initial</a:t>
            </a:r>
          </a:p>
          <a:p>
            <a:r>
              <a:rPr lang="en-GB" smtClean="0"/>
              <a:t>Declare the intention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Influencing Factors (5)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mtClean="0"/>
              <a:t>Extinction may be quicker after continuous reinforcement</a:t>
            </a:r>
          </a:p>
          <a:p>
            <a:r>
              <a:rPr lang="en-GB" smtClean="0"/>
              <a:t>Behaviour influenced by intermittent reinforcement is less likely to cease rapidly</a:t>
            </a:r>
          </a:p>
          <a:p>
            <a:r>
              <a:rPr lang="en-GB" smtClean="0"/>
              <a:t>Giving up extinction (too soon) only make intermittent reinforcement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Influencing Factors (6)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mtClean="0"/>
              <a:t>Behaviour being extinguished may get worse before it gets better</a:t>
            </a:r>
          </a:p>
          <a:p>
            <a:r>
              <a:rPr lang="en-GB" smtClean="0"/>
              <a:t>Commonly referred to as extinction burst</a:t>
            </a:r>
          </a:p>
        </p:txBody>
      </p:sp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38600"/>
            <a:ext cx="6139016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Influencing Factors (7)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mtClean="0"/>
              <a:t>Extinction may produce aggression that interferes with the program</a:t>
            </a:r>
          </a:p>
          <a:p>
            <a:r>
              <a:rPr lang="en-GB" smtClean="0"/>
              <a:t>Studies of extinction of self-injurious behaviour, aggression was observed in nearly half of the cases in which extinction was the sole intervention, but significantly lower when implemented as part of a treatment package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00" y="4010025"/>
            <a:ext cx="24765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Influencing Factors (8)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smtClean="0"/>
              <a:t>Extinguished behaviour may reappear after a delay</a:t>
            </a:r>
          </a:p>
          <a:p>
            <a:r>
              <a:rPr lang="en-GB" smtClean="0"/>
              <a:t>Reappearance of an extinguished behaviour following a rest: </a:t>
            </a:r>
            <a:r>
              <a:rPr lang="en-GB" i="1" smtClean="0"/>
              <a:t>Spontaneous Recovery</a:t>
            </a:r>
          </a:p>
          <a:p>
            <a:r>
              <a:rPr lang="en-GB" smtClean="0"/>
              <a:t>Amount decreases typically</a:t>
            </a:r>
          </a:p>
          <a:p>
            <a:r>
              <a:rPr lang="en-GB" smtClean="0"/>
              <a:t>Additional extinction sessions may relief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Pitfalls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Application by the unknowledgeable, extinction of the desired</a:t>
            </a:r>
          </a:p>
          <a:p>
            <a:r>
              <a:rPr lang="en-GB" smtClean="0"/>
              <a:t>Work undone by other unfamiliar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Guidelines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Selecting the behaviour to be decreased</a:t>
            </a:r>
          </a:p>
          <a:p>
            <a:pPr lvl="1"/>
            <a:r>
              <a:rPr lang="en-GB" dirty="0" smtClean="0"/>
              <a:t>Be specific</a:t>
            </a:r>
          </a:p>
          <a:p>
            <a:pPr lvl="1"/>
            <a:r>
              <a:rPr lang="en-GB" dirty="0" smtClean="0"/>
              <a:t>Remember extinction burst</a:t>
            </a:r>
          </a:p>
          <a:p>
            <a:pPr lvl="1"/>
            <a:r>
              <a:rPr lang="en-GB" dirty="0" smtClean="0"/>
              <a:t>Select behaviour with controllable </a:t>
            </a:r>
            <a:r>
              <a:rPr lang="en-GB" dirty="0" err="1" smtClean="0"/>
              <a:t>reinforcers</a:t>
            </a:r>
            <a:endParaRPr lang="en-GB" dirty="0" smtClean="0"/>
          </a:p>
          <a:p>
            <a:r>
              <a:rPr lang="en-GB" dirty="0" smtClean="0"/>
              <a:t>Preliminary considerations</a:t>
            </a:r>
          </a:p>
          <a:p>
            <a:pPr lvl="1"/>
            <a:r>
              <a:rPr lang="en-GB" dirty="0" smtClean="0"/>
              <a:t>If possible, keep track of how often the target behaviour occurs prior to the program</a:t>
            </a:r>
          </a:p>
          <a:p>
            <a:pPr lvl="1"/>
            <a:r>
              <a:rPr lang="en-GB" dirty="0" smtClean="0"/>
              <a:t>Try to identify what is currently reinforcing the undesirable behaviour so it can be withheld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Guidelines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Identify some desirable alternative behaviour</a:t>
            </a:r>
          </a:p>
          <a:p>
            <a:pPr lvl="1"/>
            <a:r>
              <a:rPr lang="en-GB" dirty="0" smtClean="0"/>
              <a:t>Identify effective </a:t>
            </a:r>
            <a:r>
              <a:rPr lang="en-GB" dirty="0" err="1" smtClean="0"/>
              <a:t>reinforcers</a:t>
            </a:r>
            <a:r>
              <a:rPr lang="en-GB" dirty="0" smtClean="0"/>
              <a:t> for alternate</a:t>
            </a:r>
          </a:p>
          <a:p>
            <a:pPr lvl="1"/>
            <a:r>
              <a:rPr lang="en-GB" dirty="0" smtClean="0"/>
              <a:t>Try to select a setting to carry out the program</a:t>
            </a:r>
          </a:p>
          <a:p>
            <a:pPr lvl="1"/>
            <a:r>
              <a:rPr lang="en-GB" dirty="0" smtClean="0"/>
              <a:t>Be sure all relevant individuals know</a:t>
            </a:r>
          </a:p>
          <a:p>
            <a:r>
              <a:rPr lang="en-GB" dirty="0" smtClean="0"/>
              <a:t>Implementing the plan</a:t>
            </a:r>
          </a:p>
          <a:p>
            <a:pPr lvl="1"/>
            <a:r>
              <a:rPr lang="en-GB" dirty="0" smtClean="0"/>
              <a:t>Tell the individual about the plan</a:t>
            </a:r>
          </a:p>
          <a:p>
            <a:pPr lvl="1"/>
            <a:r>
              <a:rPr lang="en-GB" dirty="0" smtClean="0"/>
              <a:t>Be sure to follow the positive reinforcement rule</a:t>
            </a:r>
          </a:p>
          <a:p>
            <a:pPr lvl="1"/>
            <a:r>
              <a:rPr lang="en-GB" dirty="0" smtClean="0"/>
              <a:t>Be completely consistent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Guidelines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Weaning the student from the program</a:t>
            </a:r>
          </a:p>
          <a:p>
            <a:pPr lvl="1"/>
            <a:r>
              <a:rPr lang="en-GB" dirty="0" smtClean="0"/>
              <a:t>Prepare for relapses</a:t>
            </a:r>
          </a:p>
          <a:p>
            <a:pPr lvl="1"/>
            <a:r>
              <a:rPr lang="en-GB" dirty="0" smtClean="0"/>
              <a:t>Possible reasons of failure</a:t>
            </a:r>
          </a:p>
          <a:p>
            <a:pPr lvl="2"/>
            <a:r>
              <a:rPr lang="en-GB" dirty="0" smtClean="0"/>
              <a:t>The (suspected) attention is not the </a:t>
            </a:r>
            <a:r>
              <a:rPr lang="en-GB" dirty="0" err="1" smtClean="0"/>
              <a:t>reinforcer</a:t>
            </a:r>
            <a:endParaRPr lang="en-GB" dirty="0" smtClean="0"/>
          </a:p>
          <a:p>
            <a:pPr lvl="2"/>
            <a:r>
              <a:rPr lang="en-GB" dirty="0" smtClean="0"/>
              <a:t>(other/unbeknownst) intermittent reinforcement</a:t>
            </a:r>
          </a:p>
          <a:p>
            <a:pPr lvl="2"/>
            <a:r>
              <a:rPr lang="en-GB" dirty="0" smtClean="0"/>
              <a:t>Alternate is not strengthened sufficiently</a:t>
            </a:r>
          </a:p>
          <a:p>
            <a:pPr lvl="1"/>
            <a:r>
              <a:rPr lang="en-GB" dirty="0" smtClean="0"/>
              <a:t>Follow the rules of weaning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Developing Behavioural Persistence Through The Use of Intermittent Reinforcement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 smtClean="0"/>
          </a:p>
          <a:p>
            <a:r>
              <a:rPr lang="en-GB" dirty="0" smtClean="0"/>
              <a:t>CBT - Chap VI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Terms Defined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Token(s): Conditioned </a:t>
            </a:r>
            <a:r>
              <a:rPr lang="en-GB" dirty="0" err="1" smtClean="0"/>
              <a:t>reinforcer</a:t>
            </a:r>
            <a:r>
              <a:rPr lang="en-GB" dirty="0" smtClean="0"/>
              <a:t>(s) that endure and can be accumulated until they are exchanged for backup </a:t>
            </a:r>
            <a:r>
              <a:rPr lang="en-GB" dirty="0" err="1" smtClean="0"/>
              <a:t>reinforcers</a:t>
            </a:r>
            <a:endParaRPr lang="en-GB" dirty="0" smtClean="0"/>
          </a:p>
          <a:p>
            <a:r>
              <a:rPr lang="en-GB" dirty="0" smtClean="0"/>
              <a:t>Token Economy: A program in which (a group of) individual(s) can earn tokens for a variety of desirable behaviours and can exchange tokens earned for backup </a:t>
            </a:r>
            <a:r>
              <a:rPr lang="en-GB" dirty="0" err="1" smtClean="0"/>
              <a:t>reinforcers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lay dum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81000"/>
            <a:ext cx="5105400" cy="6126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Terms Defined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mtClean="0"/>
              <a:t>Intermittent Reinforcement </a:t>
            </a:r>
            <a:br>
              <a:rPr lang="en-GB" smtClean="0"/>
            </a:br>
            <a:r>
              <a:rPr lang="en-GB" smtClean="0"/>
              <a:t>Maintenance of a behaviour by reinforcing it only occasionally rather than every time it occurs</a:t>
            </a:r>
          </a:p>
          <a:p>
            <a:r>
              <a:rPr lang="en-GB" smtClean="0"/>
              <a:t>Schedule of Reinforcement</a:t>
            </a:r>
            <a:br>
              <a:rPr lang="en-GB" smtClean="0"/>
            </a:br>
            <a:r>
              <a:rPr lang="en-GB" smtClean="0"/>
              <a:t>A rule specifying which occurrences of a given behaviour, if any, will be reinforced (ranging from continuous reinforcement to extinction)</a:t>
            </a:r>
          </a:p>
          <a:p>
            <a:r>
              <a:rPr lang="en-GB" smtClean="0"/>
              <a:t>Intermittent Reinforcement Schedule</a:t>
            </a:r>
            <a:br>
              <a:rPr lang="en-GB" smtClean="0"/>
            </a:br>
            <a:r>
              <a:rPr lang="en-GB" smtClean="0"/>
              <a:t>Any rule specifying a procedure for occasionally reinforcing a behaviour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Schedules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Different schedules are suitable for different types of applications</a:t>
            </a:r>
          </a:p>
          <a:p>
            <a:r>
              <a:rPr lang="en-GB" smtClean="0"/>
              <a:t>Usually desirable to provide continuous reinforcement during acquisition, then switch to intermittent reinforcement during maintenance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Advantages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mtClean="0"/>
              <a:t>The reinforcer remains effective longer because satiation takes place more slowly</a:t>
            </a:r>
          </a:p>
          <a:p>
            <a:pPr marL="514350" indent="-514350">
              <a:buFont typeface="+mj-lt"/>
              <a:buAutoNum type="arabicPeriod"/>
            </a:pPr>
            <a:r>
              <a:rPr lang="en-GB" smtClean="0"/>
              <a:t>Behaviour that has been reinforced intermittently tent to take longer to extinguish</a:t>
            </a:r>
          </a:p>
          <a:p>
            <a:pPr marL="514350" indent="-514350">
              <a:buFont typeface="+mj-lt"/>
              <a:buAutoNum type="arabicPeriod"/>
            </a:pPr>
            <a:r>
              <a:rPr lang="en-GB" smtClean="0"/>
              <a:t>Individuals work more consistently on certain intermittent schedules</a:t>
            </a:r>
          </a:p>
          <a:p>
            <a:pPr marL="514350" indent="-514350">
              <a:buFont typeface="+mj-lt"/>
              <a:buAutoNum type="arabicPeriod"/>
            </a:pPr>
            <a:r>
              <a:rPr lang="en-GB" smtClean="0"/>
              <a:t>Behaviour that has been reinforced intermittently is more likely to persist after being transferred to reinforcers in the natural environment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More Terms Defined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Free-operant procedure is one in which the individual is free to respond repeatedly, in the sense that there are no constraints on successive responses</a:t>
            </a:r>
          </a:p>
          <a:p>
            <a:r>
              <a:rPr lang="en-GB" smtClean="0"/>
              <a:t>Discrete-trials procedure is when a distinct stimulus is presented prior to an opportunity for a response to occur and be followed by reinforcement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Type of Schedules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Ratio</a:t>
            </a:r>
          </a:p>
          <a:p>
            <a:r>
              <a:rPr lang="en-GB" smtClean="0"/>
              <a:t>Simple Interval</a:t>
            </a:r>
          </a:p>
          <a:p>
            <a:r>
              <a:rPr lang="en-GB" smtClean="0"/>
              <a:t>Interval with Limited Hold</a:t>
            </a:r>
          </a:p>
          <a:p>
            <a:r>
              <a:rPr lang="en-GB" smtClean="0"/>
              <a:t>Duration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Fixed-Ratio Schedules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Reinforcement occurs each time a set number of responses of a particular type are emitted</a:t>
            </a:r>
          </a:p>
          <a:p>
            <a:r>
              <a:rPr lang="en-GB" smtClean="0"/>
              <a:t>Abbreviate as “FR#”</a:t>
            </a:r>
          </a:p>
          <a:p>
            <a:r>
              <a:rPr lang="en-GB" smtClean="0"/>
              <a:t>May be gradually raised to a certain number</a:t>
            </a:r>
          </a:p>
          <a:p>
            <a:r>
              <a:rPr lang="en-GB" smtClean="0"/>
              <a:t>Too long may provide path of extinction, thus deterioration of behaviour</a:t>
            </a:r>
          </a:p>
          <a:p>
            <a:r>
              <a:rPr lang="en-GB" smtClean="0"/>
              <a:t>Ratio strain: deterioration of responding from increasing an FR schedule too rapidly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Fixed-Ratio Schedules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Optimal ratio value must be found by trial and error</a:t>
            </a:r>
          </a:p>
          <a:p>
            <a:r>
              <a:rPr lang="en-GB" smtClean="0"/>
              <a:t>The higher the ratio at which an individual is expected to perform, the more important it is to approach it gradually through exposure to lower ratios</a:t>
            </a:r>
          </a:p>
          <a:p>
            <a:r>
              <a:rPr lang="en-GB" smtClean="0"/>
              <a:t>High resistance to extinction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Variable-Ratio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 of responses required to produce reinforcement changes unpredictably from one reinforcement to the next</a:t>
            </a:r>
          </a:p>
          <a:p>
            <a:r>
              <a:rPr lang="en-US" dirty="0" smtClean="0"/>
              <a:t>Variation occurs around some mean value, specified in the designation of that particular VR schedule (abbr.  VR#)</a:t>
            </a:r>
          </a:p>
          <a:p>
            <a:r>
              <a:rPr lang="en-US" dirty="0" smtClean="0"/>
              <a:t>Natural environment contains many examples of VR schedules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Variable-Ratio Schedule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VR can be increased more abruptly than FR without producing ratio strain</a:t>
            </a:r>
          </a:p>
          <a:p>
            <a:r>
              <a:rPr lang="en-GB" smtClean="0"/>
              <a:t>The values of VR that can maintain responding are somewhat higher than FR</a:t>
            </a:r>
          </a:p>
          <a:p>
            <a:r>
              <a:rPr lang="en-GB" smtClean="0"/>
              <a:t>VR produces a higher resistance to extinction than FR schedules of the same value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Major Advantages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Can be given immediately after a desirable behaviour occurs and cashed in at a later time for a backup </a:t>
            </a:r>
            <a:r>
              <a:rPr lang="en-GB" dirty="0" err="1" smtClean="0"/>
              <a:t>reinforcer</a:t>
            </a:r>
            <a:r>
              <a:rPr lang="en-GB" dirty="0" smtClean="0"/>
              <a:t>, bridging the long delay</a:t>
            </a:r>
          </a:p>
          <a:p>
            <a:r>
              <a:rPr lang="en-GB" dirty="0" smtClean="0"/>
              <a:t>Token paired with multiple backup </a:t>
            </a:r>
            <a:r>
              <a:rPr lang="en-GB" dirty="0" err="1" smtClean="0"/>
              <a:t>reinforcers</a:t>
            </a:r>
            <a:r>
              <a:rPr lang="en-GB" dirty="0" smtClean="0"/>
              <a:t> are generalized conditioned </a:t>
            </a:r>
            <a:r>
              <a:rPr lang="en-GB" dirty="0" err="1" smtClean="0"/>
              <a:t>reinforcers</a:t>
            </a:r>
            <a:r>
              <a:rPr lang="en-GB" dirty="0" smtClean="0"/>
              <a:t>, to not depend on a specific motivating operation for their strength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 Schedules</a:t>
            </a:r>
            <a:endParaRPr lang="en-GB" dirty="0"/>
          </a:p>
        </p:txBody>
      </p:sp>
      <p:sp>
        <p:nvSpPr>
          <p:cNvPr id="44" name="Rounded Rectangle 43"/>
          <p:cNvSpPr/>
          <p:nvPr/>
        </p:nvSpPr>
        <p:spPr>
          <a:xfrm>
            <a:off x="1143000" y="32004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ounded Rectangle 44"/>
          <p:cNvSpPr/>
          <p:nvPr/>
        </p:nvSpPr>
        <p:spPr>
          <a:xfrm>
            <a:off x="2133600" y="32004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5-Point Star 45"/>
          <p:cNvSpPr/>
          <p:nvPr/>
        </p:nvSpPr>
        <p:spPr>
          <a:xfrm>
            <a:off x="2209800" y="3276600"/>
            <a:ext cx="685800" cy="6096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ounded Rectangle 46"/>
          <p:cNvSpPr/>
          <p:nvPr/>
        </p:nvSpPr>
        <p:spPr>
          <a:xfrm>
            <a:off x="3124200" y="32004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ounded Rectangle 47"/>
          <p:cNvSpPr/>
          <p:nvPr/>
        </p:nvSpPr>
        <p:spPr>
          <a:xfrm>
            <a:off x="4114800" y="32004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5-Point Star 48"/>
          <p:cNvSpPr/>
          <p:nvPr/>
        </p:nvSpPr>
        <p:spPr>
          <a:xfrm>
            <a:off x="4191000" y="3276600"/>
            <a:ext cx="685800" cy="6096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ounded Rectangle 49"/>
          <p:cNvSpPr/>
          <p:nvPr/>
        </p:nvSpPr>
        <p:spPr>
          <a:xfrm>
            <a:off x="5105400" y="32004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ounded Rectangle 50"/>
          <p:cNvSpPr/>
          <p:nvPr/>
        </p:nvSpPr>
        <p:spPr>
          <a:xfrm>
            <a:off x="6096000" y="32004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5-Point Star 51"/>
          <p:cNvSpPr/>
          <p:nvPr/>
        </p:nvSpPr>
        <p:spPr>
          <a:xfrm>
            <a:off x="6172200" y="3276600"/>
            <a:ext cx="685800" cy="6096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ounded Rectangle 52"/>
          <p:cNvSpPr/>
          <p:nvPr/>
        </p:nvSpPr>
        <p:spPr>
          <a:xfrm>
            <a:off x="7086600" y="32004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ounded Rectangle 53"/>
          <p:cNvSpPr/>
          <p:nvPr/>
        </p:nvSpPr>
        <p:spPr>
          <a:xfrm>
            <a:off x="8077200" y="32004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5-Point Star 54"/>
          <p:cNvSpPr/>
          <p:nvPr/>
        </p:nvSpPr>
        <p:spPr>
          <a:xfrm>
            <a:off x="8153400" y="3276600"/>
            <a:ext cx="685800" cy="6096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ounded Rectangle 69"/>
          <p:cNvSpPr/>
          <p:nvPr/>
        </p:nvSpPr>
        <p:spPr>
          <a:xfrm>
            <a:off x="1143000" y="41148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ounded Rectangle 70"/>
          <p:cNvSpPr/>
          <p:nvPr/>
        </p:nvSpPr>
        <p:spPr>
          <a:xfrm>
            <a:off x="3124200" y="41148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5-Point Star 71"/>
          <p:cNvSpPr/>
          <p:nvPr/>
        </p:nvSpPr>
        <p:spPr>
          <a:xfrm>
            <a:off x="3200400" y="4191000"/>
            <a:ext cx="685800" cy="6096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ounded Rectangle 72"/>
          <p:cNvSpPr/>
          <p:nvPr/>
        </p:nvSpPr>
        <p:spPr>
          <a:xfrm>
            <a:off x="2133600" y="41148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ounded Rectangle 73"/>
          <p:cNvSpPr/>
          <p:nvPr/>
        </p:nvSpPr>
        <p:spPr>
          <a:xfrm>
            <a:off x="4114800" y="41148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ounded Rectangle 74"/>
          <p:cNvSpPr/>
          <p:nvPr/>
        </p:nvSpPr>
        <p:spPr>
          <a:xfrm>
            <a:off x="6096000" y="41148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5-Point Star 75"/>
          <p:cNvSpPr/>
          <p:nvPr/>
        </p:nvSpPr>
        <p:spPr>
          <a:xfrm>
            <a:off x="6172200" y="4191000"/>
            <a:ext cx="685800" cy="6096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ounded Rectangle 76"/>
          <p:cNvSpPr/>
          <p:nvPr/>
        </p:nvSpPr>
        <p:spPr>
          <a:xfrm>
            <a:off x="5105400" y="41148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ounded Rectangle 77"/>
          <p:cNvSpPr/>
          <p:nvPr/>
        </p:nvSpPr>
        <p:spPr>
          <a:xfrm>
            <a:off x="7086600" y="41148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ounded Rectangle 80"/>
          <p:cNvSpPr/>
          <p:nvPr/>
        </p:nvSpPr>
        <p:spPr>
          <a:xfrm>
            <a:off x="8077200" y="41148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ounded Rectangle 81"/>
          <p:cNvSpPr/>
          <p:nvPr/>
        </p:nvSpPr>
        <p:spPr>
          <a:xfrm>
            <a:off x="1143000" y="50292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ounded Rectangle 82"/>
          <p:cNvSpPr/>
          <p:nvPr/>
        </p:nvSpPr>
        <p:spPr>
          <a:xfrm>
            <a:off x="3124200" y="50292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ounded Rectangle 83"/>
          <p:cNvSpPr/>
          <p:nvPr/>
        </p:nvSpPr>
        <p:spPr>
          <a:xfrm>
            <a:off x="2133600" y="50292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ounded Rectangle 84"/>
          <p:cNvSpPr/>
          <p:nvPr/>
        </p:nvSpPr>
        <p:spPr>
          <a:xfrm>
            <a:off x="4114800" y="50292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ounded Rectangle 85"/>
          <p:cNvSpPr/>
          <p:nvPr/>
        </p:nvSpPr>
        <p:spPr>
          <a:xfrm>
            <a:off x="6096000" y="50292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ounded Rectangle 86"/>
          <p:cNvSpPr/>
          <p:nvPr/>
        </p:nvSpPr>
        <p:spPr>
          <a:xfrm>
            <a:off x="5105400" y="50292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ounded Rectangle 87"/>
          <p:cNvSpPr/>
          <p:nvPr/>
        </p:nvSpPr>
        <p:spPr>
          <a:xfrm>
            <a:off x="7086600" y="50292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ounded Rectangle 88"/>
          <p:cNvSpPr/>
          <p:nvPr/>
        </p:nvSpPr>
        <p:spPr>
          <a:xfrm>
            <a:off x="8077200" y="50292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ounded Rectangle 89"/>
          <p:cNvSpPr/>
          <p:nvPr/>
        </p:nvSpPr>
        <p:spPr>
          <a:xfrm>
            <a:off x="1143000" y="59436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ounded Rectangle 90"/>
          <p:cNvSpPr/>
          <p:nvPr/>
        </p:nvSpPr>
        <p:spPr>
          <a:xfrm>
            <a:off x="3124200" y="59436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ounded Rectangle 91"/>
          <p:cNvSpPr/>
          <p:nvPr/>
        </p:nvSpPr>
        <p:spPr>
          <a:xfrm>
            <a:off x="2133600" y="59436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ounded Rectangle 92"/>
          <p:cNvSpPr/>
          <p:nvPr/>
        </p:nvSpPr>
        <p:spPr>
          <a:xfrm>
            <a:off x="4114800" y="59436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ounded Rectangle 93"/>
          <p:cNvSpPr/>
          <p:nvPr/>
        </p:nvSpPr>
        <p:spPr>
          <a:xfrm>
            <a:off x="6096000" y="59436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ounded Rectangle 94"/>
          <p:cNvSpPr/>
          <p:nvPr/>
        </p:nvSpPr>
        <p:spPr>
          <a:xfrm>
            <a:off x="5105400" y="59436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ounded Rectangle 95"/>
          <p:cNvSpPr/>
          <p:nvPr/>
        </p:nvSpPr>
        <p:spPr>
          <a:xfrm>
            <a:off x="7086600" y="59436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ounded Rectangle 96"/>
          <p:cNvSpPr/>
          <p:nvPr/>
        </p:nvSpPr>
        <p:spPr>
          <a:xfrm>
            <a:off x="8077200" y="5943600"/>
            <a:ext cx="838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5-Point Star 105"/>
          <p:cNvSpPr/>
          <p:nvPr/>
        </p:nvSpPr>
        <p:spPr>
          <a:xfrm>
            <a:off x="3200400" y="5105400"/>
            <a:ext cx="685800" cy="6096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5-Point Star 106"/>
          <p:cNvSpPr/>
          <p:nvPr/>
        </p:nvSpPr>
        <p:spPr>
          <a:xfrm>
            <a:off x="8153400" y="5105400"/>
            <a:ext cx="685800" cy="6096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5-Point Star 108"/>
          <p:cNvSpPr/>
          <p:nvPr/>
        </p:nvSpPr>
        <p:spPr>
          <a:xfrm>
            <a:off x="7162800" y="6019800"/>
            <a:ext cx="685800" cy="6096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5-Point Star 109"/>
          <p:cNvSpPr/>
          <p:nvPr/>
        </p:nvSpPr>
        <p:spPr>
          <a:xfrm>
            <a:off x="5181600" y="6019800"/>
            <a:ext cx="685800" cy="6096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ounded Rectangle 112"/>
          <p:cNvSpPr/>
          <p:nvPr/>
        </p:nvSpPr>
        <p:spPr>
          <a:xfrm>
            <a:off x="152400" y="3200400"/>
            <a:ext cx="838200" cy="762000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FR2</a:t>
            </a:r>
            <a:endParaRPr lang="en-GB" dirty="0"/>
          </a:p>
        </p:txBody>
      </p:sp>
      <p:sp>
        <p:nvSpPr>
          <p:cNvPr id="114" name="Rounded Rectangle 113"/>
          <p:cNvSpPr/>
          <p:nvPr/>
        </p:nvSpPr>
        <p:spPr>
          <a:xfrm>
            <a:off x="152400" y="4114800"/>
            <a:ext cx="838200" cy="762000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FR3</a:t>
            </a:r>
            <a:endParaRPr lang="en-GB" dirty="0"/>
          </a:p>
        </p:txBody>
      </p:sp>
      <p:sp>
        <p:nvSpPr>
          <p:cNvPr id="115" name="Rounded Rectangle 114"/>
          <p:cNvSpPr/>
          <p:nvPr/>
        </p:nvSpPr>
        <p:spPr>
          <a:xfrm>
            <a:off x="152400" y="5029200"/>
            <a:ext cx="838200" cy="1676400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VR4</a:t>
            </a:r>
            <a:endParaRPr lang="en-GB" dirty="0"/>
          </a:p>
        </p:txBody>
      </p:sp>
      <p:sp>
        <p:nvSpPr>
          <p:cNvPr id="117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Are used when one wants to generate a high rate of responding and can monitor each response</a:t>
            </a:r>
          </a:p>
          <a:p>
            <a:r>
              <a:rPr lang="en-US" dirty="0" smtClean="0"/>
              <a:t>FR is more commonly used, it is simpler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Fixed-Interval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response after a fixed period of time following the previous reinforcement is reinforced, and a new interval begins</a:t>
            </a:r>
          </a:p>
          <a:p>
            <a:r>
              <a:rPr lang="en-US" dirty="0" smtClean="0"/>
              <a:t>Interval: passage of time</a:t>
            </a:r>
          </a:p>
          <a:p>
            <a:r>
              <a:rPr lang="en-GB" dirty="0" smtClean="0"/>
              <a:t>The size is the amount of time that must elapse for the reinforcement to be available</a:t>
            </a:r>
          </a:p>
          <a:p>
            <a:r>
              <a:rPr lang="en-GB" dirty="0" smtClean="0"/>
              <a:t>Before it comes, response will not provoke reinforcement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Fixed-Interval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Rate of responding increases gradually near the end of the interval until reinforcement</a:t>
            </a:r>
          </a:p>
          <a:p>
            <a:r>
              <a:rPr lang="en-GB" dirty="0" smtClean="0"/>
              <a:t>Post reinforcement pause, when behaviour of interest does not occur</a:t>
            </a:r>
          </a:p>
          <a:p>
            <a:r>
              <a:rPr lang="en-GB" dirty="0" smtClean="0"/>
              <a:t>Reliance on clock may distort this</a:t>
            </a:r>
          </a:p>
          <a:p>
            <a:r>
              <a:rPr lang="en-GB" dirty="0" smtClean="0"/>
              <a:t>Requires only one behaviour response, and response within interval affect nothing</a:t>
            </a:r>
          </a:p>
          <a:p>
            <a:r>
              <a:rPr lang="en-GB" dirty="0" smtClean="0"/>
              <a:t>Abbr. “FI#”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Variable-Interval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Length of the interval changes unpredictably from one reinforcement to the next</a:t>
            </a:r>
          </a:p>
          <a:p>
            <a:r>
              <a:rPr lang="en-GB" dirty="0" smtClean="0"/>
              <a:t>Vary around some mean value</a:t>
            </a:r>
          </a:p>
          <a:p>
            <a:r>
              <a:rPr lang="en-GB" dirty="0" smtClean="0"/>
              <a:t>Produces higher resistance to extinction than continuous reinforcement, but responding is lower during extinction after VI that it is after FR or VR</a:t>
            </a:r>
          </a:p>
          <a:p>
            <a:r>
              <a:rPr lang="en-GB" dirty="0" smtClean="0"/>
              <a:t>Abbr. “VI#”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Interval Schedules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Produces long </a:t>
            </a:r>
            <a:r>
              <a:rPr lang="en-GB" dirty="0" err="1" smtClean="0"/>
              <a:t>postreinforcement</a:t>
            </a:r>
            <a:r>
              <a:rPr lang="en-GB" dirty="0" smtClean="0"/>
              <a:t> pauses</a:t>
            </a:r>
          </a:p>
          <a:p>
            <a:r>
              <a:rPr lang="en-GB" dirty="0" smtClean="0"/>
              <a:t>Although VI does not produce </a:t>
            </a:r>
            <a:r>
              <a:rPr lang="en-GB" dirty="0" err="1" smtClean="0"/>
              <a:t>postreinforcement</a:t>
            </a:r>
            <a:r>
              <a:rPr lang="en-GB" dirty="0" smtClean="0"/>
              <a:t> pauses, it does generate lower response rates than ratio schedules</a:t>
            </a:r>
          </a:p>
          <a:p>
            <a:r>
              <a:rPr lang="en-GB" dirty="0" smtClean="0"/>
              <a:t>Simple interval schedules require continuous monitoring of behaviour after the end of each interval until a response occurs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Interval Schedules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2514600"/>
            <a:ext cx="8534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609600" y="2438400"/>
            <a:ext cx="12192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4191000" y="2438400"/>
            <a:ext cx="8382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7391400" y="2438400"/>
            <a:ext cx="2286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>
            <a:off x="1676400" y="1600200"/>
            <a:ext cx="304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own Arrow 18"/>
          <p:cNvSpPr/>
          <p:nvPr/>
        </p:nvSpPr>
        <p:spPr>
          <a:xfrm>
            <a:off x="4876800" y="1600200"/>
            <a:ext cx="304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Left-Right Arrow 20"/>
          <p:cNvSpPr/>
          <p:nvPr/>
        </p:nvSpPr>
        <p:spPr>
          <a:xfrm>
            <a:off x="1828800" y="2667000"/>
            <a:ext cx="23622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own Arrow 23"/>
          <p:cNvSpPr/>
          <p:nvPr/>
        </p:nvSpPr>
        <p:spPr>
          <a:xfrm>
            <a:off x="7467600" y="1676400"/>
            <a:ext cx="304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6057900" y="20193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52204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6742906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6590506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6514306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6819106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22486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3161506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Left-Right Arrow 36"/>
          <p:cNvSpPr/>
          <p:nvPr/>
        </p:nvSpPr>
        <p:spPr>
          <a:xfrm>
            <a:off x="5029200" y="2743200"/>
            <a:ext cx="23622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/>
          <p:cNvCxnSpPr/>
          <p:nvPr/>
        </p:nvCxnSpPr>
        <p:spPr>
          <a:xfrm rot="5400000">
            <a:off x="81160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Left-Right Arrow 39"/>
          <p:cNvSpPr/>
          <p:nvPr/>
        </p:nvSpPr>
        <p:spPr>
          <a:xfrm>
            <a:off x="7620000" y="2743200"/>
            <a:ext cx="23622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>
            <a:off x="685800" y="5257800"/>
            <a:ext cx="8534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685800" y="5181600"/>
            <a:ext cx="12192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ounded Rectangle 43"/>
          <p:cNvSpPr/>
          <p:nvPr/>
        </p:nvSpPr>
        <p:spPr>
          <a:xfrm>
            <a:off x="3429000" y="5181600"/>
            <a:ext cx="8382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ounded Rectangle 44"/>
          <p:cNvSpPr/>
          <p:nvPr/>
        </p:nvSpPr>
        <p:spPr>
          <a:xfrm>
            <a:off x="6629400" y="5181600"/>
            <a:ext cx="2286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Down Arrow 45"/>
          <p:cNvSpPr/>
          <p:nvPr/>
        </p:nvSpPr>
        <p:spPr>
          <a:xfrm>
            <a:off x="1752600" y="4343400"/>
            <a:ext cx="304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Down Arrow 46"/>
          <p:cNvSpPr/>
          <p:nvPr/>
        </p:nvSpPr>
        <p:spPr>
          <a:xfrm>
            <a:off x="4114800" y="4343400"/>
            <a:ext cx="304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Left-Right Arrow 47"/>
          <p:cNvSpPr/>
          <p:nvPr/>
        </p:nvSpPr>
        <p:spPr>
          <a:xfrm>
            <a:off x="1905000" y="5410200"/>
            <a:ext cx="15240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Down Arrow 48"/>
          <p:cNvSpPr/>
          <p:nvPr/>
        </p:nvSpPr>
        <p:spPr>
          <a:xfrm>
            <a:off x="6705600" y="4343400"/>
            <a:ext cx="304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Arrow Connector 49"/>
          <p:cNvCxnSpPr/>
          <p:nvPr/>
        </p:nvCxnSpPr>
        <p:spPr>
          <a:xfrm rot="5400000">
            <a:off x="6134100" y="47625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>
            <a:off x="5296694" y="47617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>
            <a:off x="7658894" y="47617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>
            <a:off x="6666706" y="47617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5400000">
            <a:off x="5601494" y="47617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5400000">
            <a:off x="5830094" y="47617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5400000">
            <a:off x="2782094" y="47617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5400000">
            <a:off x="4077494" y="47617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Left-Right Arrow 57"/>
          <p:cNvSpPr/>
          <p:nvPr/>
        </p:nvSpPr>
        <p:spPr>
          <a:xfrm>
            <a:off x="4267200" y="5486400"/>
            <a:ext cx="23622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Arrow Connector 58"/>
          <p:cNvCxnSpPr/>
          <p:nvPr/>
        </p:nvCxnSpPr>
        <p:spPr>
          <a:xfrm rot="5400000">
            <a:off x="8192294" y="47617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Left-Right Arrow 59"/>
          <p:cNvSpPr/>
          <p:nvPr/>
        </p:nvSpPr>
        <p:spPr>
          <a:xfrm>
            <a:off x="6858000" y="5486400"/>
            <a:ext cx="19812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ounded Rectangle 60"/>
          <p:cNvSpPr/>
          <p:nvPr/>
        </p:nvSpPr>
        <p:spPr>
          <a:xfrm>
            <a:off x="8839200" y="5181600"/>
            <a:ext cx="4572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ounded Rectangle 61"/>
          <p:cNvSpPr/>
          <p:nvPr/>
        </p:nvSpPr>
        <p:spPr>
          <a:xfrm>
            <a:off x="457200" y="3962400"/>
            <a:ext cx="1143000" cy="838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VI</a:t>
            </a:r>
            <a:endParaRPr lang="en-GB" dirty="0"/>
          </a:p>
        </p:txBody>
      </p:sp>
      <p:sp>
        <p:nvSpPr>
          <p:cNvPr id="63" name="Rounded Rectangle 62"/>
          <p:cNvSpPr/>
          <p:nvPr/>
        </p:nvSpPr>
        <p:spPr>
          <a:xfrm>
            <a:off x="457200" y="1371600"/>
            <a:ext cx="1143000" cy="838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FI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Interval Schedule with Limited Hold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Limited hold: a finite time, after a </a:t>
            </a:r>
            <a:r>
              <a:rPr lang="en-GB" dirty="0" err="1" smtClean="0"/>
              <a:t>reinforcer</a:t>
            </a:r>
            <a:r>
              <a:rPr lang="en-GB" dirty="0" smtClean="0"/>
              <a:t> becomes available, that a response will produce it</a:t>
            </a:r>
          </a:p>
          <a:p>
            <a:r>
              <a:rPr lang="en-GB" dirty="0" smtClean="0"/>
              <a:t>Essentially a deadline for meeting the response requirement</a:t>
            </a:r>
          </a:p>
          <a:p>
            <a:r>
              <a:rPr lang="en-GB" dirty="0" smtClean="0"/>
              <a:t>Too quick or long produce no reinforcement</a:t>
            </a:r>
          </a:p>
          <a:p>
            <a:r>
              <a:rPr lang="en-GB" dirty="0" smtClean="0"/>
              <a:t>Short limited holds produce effects similar to ratio schedules, including strain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Interval Schedule with Limited Hold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Adding limited hold increases the effect on behaviour</a:t>
            </a:r>
          </a:p>
          <a:p>
            <a:r>
              <a:rPr lang="en-GB" dirty="0" smtClean="0"/>
              <a:t>Natural example: waiting a scheduled bus</a:t>
            </a:r>
          </a:p>
          <a:p>
            <a:r>
              <a:rPr lang="en-GB" dirty="0" smtClean="0"/>
              <a:t>Abbr. “FI#/LH#” and “VI#/LH#”</a:t>
            </a:r>
          </a:p>
          <a:p>
            <a:r>
              <a:rPr lang="en-GB" dirty="0" smtClean="0"/>
              <a:t>LH may be 0 second, that is “</a:t>
            </a:r>
            <a:r>
              <a:rPr lang="en-GB" b="1" dirty="0" smtClean="0"/>
              <a:t>the</a:t>
            </a:r>
            <a:r>
              <a:rPr lang="en-GB" dirty="0" smtClean="0"/>
              <a:t> moment of notice”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Interval Schedule with Limited Hold</a:t>
            </a:r>
            <a:endParaRPr lang="en-GB" dirty="0"/>
          </a:p>
        </p:txBody>
      </p:sp>
      <p:sp>
        <p:nvSpPr>
          <p:cNvPr id="43" name="Rounded Rectangle 42"/>
          <p:cNvSpPr/>
          <p:nvPr/>
        </p:nvSpPr>
        <p:spPr>
          <a:xfrm>
            <a:off x="304800" y="3962400"/>
            <a:ext cx="1295400" cy="838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VI/LH</a:t>
            </a:r>
            <a:endParaRPr lang="en-GB" dirty="0"/>
          </a:p>
        </p:txBody>
      </p:sp>
      <p:sp>
        <p:nvSpPr>
          <p:cNvPr id="44" name="Rounded Rectangle 43"/>
          <p:cNvSpPr/>
          <p:nvPr/>
        </p:nvSpPr>
        <p:spPr>
          <a:xfrm>
            <a:off x="304800" y="1371600"/>
            <a:ext cx="1295400" cy="838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FI/LH</a:t>
            </a:r>
            <a:endParaRPr lang="en-GB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762000" y="2438400"/>
            <a:ext cx="8382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762000" y="5029200"/>
            <a:ext cx="8382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Left-Right Arrow 88"/>
          <p:cNvSpPr/>
          <p:nvPr/>
        </p:nvSpPr>
        <p:spPr>
          <a:xfrm>
            <a:off x="762000" y="2362200"/>
            <a:ext cx="914400" cy="152400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Left-Right Arrow 91"/>
          <p:cNvSpPr/>
          <p:nvPr/>
        </p:nvSpPr>
        <p:spPr>
          <a:xfrm>
            <a:off x="1676400" y="2514600"/>
            <a:ext cx="16764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Left-Right Arrow 93"/>
          <p:cNvSpPr/>
          <p:nvPr/>
        </p:nvSpPr>
        <p:spPr>
          <a:xfrm>
            <a:off x="3352800" y="2362200"/>
            <a:ext cx="914400" cy="152400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Left-Right Arrow 94"/>
          <p:cNvSpPr/>
          <p:nvPr/>
        </p:nvSpPr>
        <p:spPr>
          <a:xfrm>
            <a:off x="4267200" y="2514600"/>
            <a:ext cx="16764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Left-Right Arrow 95"/>
          <p:cNvSpPr/>
          <p:nvPr/>
        </p:nvSpPr>
        <p:spPr>
          <a:xfrm>
            <a:off x="5943600" y="2362200"/>
            <a:ext cx="914400" cy="152400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Left-Right Arrow 96"/>
          <p:cNvSpPr/>
          <p:nvPr/>
        </p:nvSpPr>
        <p:spPr>
          <a:xfrm>
            <a:off x="6858000" y="2514600"/>
            <a:ext cx="16764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Left-Right Arrow 97"/>
          <p:cNvSpPr/>
          <p:nvPr/>
        </p:nvSpPr>
        <p:spPr>
          <a:xfrm>
            <a:off x="8534400" y="2362200"/>
            <a:ext cx="914400" cy="152400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Down Arrow 99"/>
          <p:cNvSpPr/>
          <p:nvPr/>
        </p:nvSpPr>
        <p:spPr>
          <a:xfrm>
            <a:off x="3733800" y="1600200"/>
            <a:ext cx="304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1" name="Straight Arrow Connector 100"/>
          <p:cNvCxnSpPr/>
          <p:nvPr/>
        </p:nvCxnSpPr>
        <p:spPr>
          <a:xfrm rot="5400000">
            <a:off x="65158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36964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>
            <a:off x="18676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rot="5400000">
            <a:off x="27820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>
            <a:off x="28582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5400000">
            <a:off x="52204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>
            <a:off x="71254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rot="5400000">
            <a:off x="75064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rot="5400000">
            <a:off x="76588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rot="5400000">
            <a:off x="77350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rot="5400000">
            <a:off x="78874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rot="5400000">
            <a:off x="8039894" y="20185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Down Arrow 112"/>
          <p:cNvSpPr/>
          <p:nvPr/>
        </p:nvSpPr>
        <p:spPr>
          <a:xfrm>
            <a:off x="8534400" y="1600200"/>
            <a:ext cx="304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Left-Right Arrow 113"/>
          <p:cNvSpPr/>
          <p:nvPr/>
        </p:nvSpPr>
        <p:spPr>
          <a:xfrm>
            <a:off x="762000" y="4953000"/>
            <a:ext cx="914400" cy="152400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Left-Right Arrow 114"/>
          <p:cNvSpPr/>
          <p:nvPr/>
        </p:nvSpPr>
        <p:spPr>
          <a:xfrm>
            <a:off x="1676400" y="5105400"/>
            <a:ext cx="16764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Left-Right Arrow 117"/>
          <p:cNvSpPr/>
          <p:nvPr/>
        </p:nvSpPr>
        <p:spPr>
          <a:xfrm>
            <a:off x="3352800" y="4953000"/>
            <a:ext cx="914400" cy="152400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Left-Right Arrow 118"/>
          <p:cNvSpPr/>
          <p:nvPr/>
        </p:nvSpPr>
        <p:spPr>
          <a:xfrm>
            <a:off x="4267200" y="5105400"/>
            <a:ext cx="22860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Left-Right Arrow 119"/>
          <p:cNvSpPr/>
          <p:nvPr/>
        </p:nvSpPr>
        <p:spPr>
          <a:xfrm>
            <a:off x="6553200" y="4953000"/>
            <a:ext cx="914400" cy="152400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Left-Right Arrow 120"/>
          <p:cNvSpPr/>
          <p:nvPr/>
        </p:nvSpPr>
        <p:spPr>
          <a:xfrm>
            <a:off x="7467600" y="5105400"/>
            <a:ext cx="990600" cy="381000"/>
          </a:xfrm>
          <a:prstGeom prst="leftRightArrow">
            <a:avLst/>
          </a:prstGeom>
          <a:gradFill flip="none" rotWithShape="1">
            <a:gsLst>
              <a:gs pos="0">
                <a:schemeClr val="bg2">
                  <a:lumMod val="50000"/>
                  <a:alpha val="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Left-Right Arrow 121"/>
          <p:cNvSpPr/>
          <p:nvPr/>
        </p:nvSpPr>
        <p:spPr>
          <a:xfrm>
            <a:off x="8458200" y="4953000"/>
            <a:ext cx="914400" cy="152400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4" name="Straight Arrow Connector 123"/>
          <p:cNvCxnSpPr/>
          <p:nvPr/>
        </p:nvCxnSpPr>
        <p:spPr>
          <a:xfrm rot="5400000">
            <a:off x="1715294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rot="5400000">
            <a:off x="2629694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rot="5400000">
            <a:off x="2705894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 rot="5400000">
            <a:off x="4382294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5400000">
            <a:off x="5220494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rot="5400000">
            <a:off x="5676106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rot="5400000">
            <a:off x="5828506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rot="5400000">
            <a:off x="5906294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rot="5400000">
            <a:off x="6058694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Down Arrow 132"/>
          <p:cNvSpPr/>
          <p:nvPr/>
        </p:nvSpPr>
        <p:spPr>
          <a:xfrm>
            <a:off x="6553200" y="4191000"/>
            <a:ext cx="304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4" name="Straight Arrow Connector 133"/>
          <p:cNvCxnSpPr/>
          <p:nvPr/>
        </p:nvCxnSpPr>
        <p:spPr>
          <a:xfrm rot="5400000">
            <a:off x="6742906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 rot="5400000">
            <a:off x="6895306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/>
          <p:nvPr/>
        </p:nvCxnSpPr>
        <p:spPr>
          <a:xfrm rot="5400000">
            <a:off x="7276305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 rot="5400000">
            <a:off x="7428705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 rot="5400000">
            <a:off x="7733505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rot="5400000">
            <a:off x="7811294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 rot="5400000">
            <a:off x="7963694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rot="5400000">
            <a:off x="4153694" y="4609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Cross 141"/>
          <p:cNvSpPr/>
          <p:nvPr/>
        </p:nvSpPr>
        <p:spPr>
          <a:xfrm rot="2674894">
            <a:off x="6096000" y="1600200"/>
            <a:ext cx="685800" cy="685800"/>
          </a:xfrm>
          <a:prstGeom prst="plus">
            <a:avLst>
              <a:gd name="adj" fmla="val 422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Cross 142"/>
          <p:cNvSpPr/>
          <p:nvPr/>
        </p:nvSpPr>
        <p:spPr>
          <a:xfrm rot="2674894">
            <a:off x="3494821" y="4180620"/>
            <a:ext cx="685800" cy="685800"/>
          </a:xfrm>
          <a:prstGeom prst="plus">
            <a:avLst>
              <a:gd name="adj" fmla="val 422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Duration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Reinforcement occurs after the behaviour has been engaged in for a continuous period of time</a:t>
            </a:r>
          </a:p>
          <a:p>
            <a:r>
              <a:rPr lang="en-GB" dirty="0" smtClean="0"/>
              <a:t>Fixed- (“FD#”) and Variable- (“VD#”)</a:t>
            </a:r>
          </a:p>
          <a:p>
            <a:r>
              <a:rPr lang="en-GB" dirty="0" smtClean="0"/>
              <a:t>Produce long periods of continuous behaviour</a:t>
            </a:r>
          </a:p>
          <a:p>
            <a:r>
              <a:rPr lang="en-GB" dirty="0" smtClean="0"/>
              <a:t>FD produces </a:t>
            </a:r>
            <a:r>
              <a:rPr lang="en-GB" dirty="0" err="1" smtClean="0"/>
              <a:t>postreinforcement</a:t>
            </a:r>
            <a:r>
              <a:rPr lang="en-GB" dirty="0" smtClean="0"/>
              <a:t> pause, VD not (or a very short one at most)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Initial Steps in Setting Up a Token Economy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Deciding on the target behaviours</a:t>
            </a:r>
          </a:p>
          <a:p>
            <a:r>
              <a:rPr lang="en-GB" dirty="0" smtClean="0"/>
              <a:t>Taking baselines</a:t>
            </a:r>
          </a:p>
          <a:p>
            <a:r>
              <a:rPr lang="en-GB" dirty="0" smtClean="0"/>
              <a:t>Selecting backup </a:t>
            </a:r>
            <a:r>
              <a:rPr lang="en-GB" dirty="0" err="1" smtClean="0"/>
              <a:t>reinforcers</a:t>
            </a:r>
            <a:endParaRPr lang="en-GB" dirty="0" smtClean="0"/>
          </a:p>
          <a:p>
            <a:r>
              <a:rPr lang="en-GB" dirty="0" smtClean="0"/>
              <a:t>Selecting the type of tokens to use</a:t>
            </a:r>
          </a:p>
          <a:p>
            <a:r>
              <a:rPr lang="en-GB" dirty="0" smtClean="0"/>
              <a:t>Identifying available help</a:t>
            </a:r>
          </a:p>
          <a:p>
            <a:r>
              <a:rPr lang="en-GB" dirty="0" smtClean="0"/>
              <a:t>Choosing the locations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Duration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Useful only when the target behaviour can be measured continuously and reinforced on the basis of its duration</a:t>
            </a:r>
          </a:p>
          <a:p>
            <a:r>
              <a:rPr lang="en-GB" dirty="0" smtClean="0"/>
              <a:t>Eye contact is a behaviour that is commonly reinforced on duration schedules in training programs for children with developmental disabilities and autism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Duration Schedule</a:t>
            </a:r>
            <a:endParaRPr lang="en-GB" dirty="0"/>
          </a:p>
        </p:txBody>
      </p:sp>
      <p:sp>
        <p:nvSpPr>
          <p:cNvPr id="43" name="Rounded Rectangle 42"/>
          <p:cNvSpPr/>
          <p:nvPr/>
        </p:nvSpPr>
        <p:spPr>
          <a:xfrm>
            <a:off x="152400" y="3962400"/>
            <a:ext cx="914400" cy="838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VD</a:t>
            </a:r>
            <a:endParaRPr lang="en-GB" dirty="0"/>
          </a:p>
        </p:txBody>
      </p:sp>
      <p:sp>
        <p:nvSpPr>
          <p:cNvPr id="44" name="Rounded Rectangle 43"/>
          <p:cNvSpPr/>
          <p:nvPr/>
        </p:nvSpPr>
        <p:spPr>
          <a:xfrm>
            <a:off x="152400" y="1371600"/>
            <a:ext cx="914400" cy="8382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FD</a:t>
            </a:r>
            <a:endParaRPr lang="en-GB" dirty="0"/>
          </a:p>
        </p:txBody>
      </p:sp>
      <p:sp>
        <p:nvSpPr>
          <p:cNvPr id="61" name="Rectangle 60"/>
          <p:cNvSpPr/>
          <p:nvPr/>
        </p:nvSpPr>
        <p:spPr>
          <a:xfrm>
            <a:off x="1219200" y="2362200"/>
            <a:ext cx="76200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1219200" y="5029200"/>
            <a:ext cx="76200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ight Triangle 65"/>
          <p:cNvSpPr/>
          <p:nvPr/>
        </p:nvSpPr>
        <p:spPr>
          <a:xfrm flipH="1">
            <a:off x="1219200" y="1524000"/>
            <a:ext cx="1295400" cy="838200"/>
          </a:xfrm>
          <a:prstGeom prst="rtTriangle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2514600" y="1524000"/>
            <a:ext cx="838200" cy="838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ight Triangle 70"/>
          <p:cNvSpPr/>
          <p:nvPr/>
        </p:nvSpPr>
        <p:spPr>
          <a:xfrm flipH="1">
            <a:off x="1219200" y="4191000"/>
            <a:ext cx="1295400" cy="838200"/>
          </a:xfrm>
          <a:prstGeom prst="rtTriangle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2514600" y="4191000"/>
            <a:ext cx="838200" cy="838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ight Triangle 72"/>
          <p:cNvSpPr/>
          <p:nvPr/>
        </p:nvSpPr>
        <p:spPr>
          <a:xfrm flipH="1">
            <a:off x="4038600" y="1524000"/>
            <a:ext cx="1295400" cy="838200"/>
          </a:xfrm>
          <a:prstGeom prst="rtTriangle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5334000" y="1524000"/>
            <a:ext cx="2286000" cy="838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ight Triangle 74"/>
          <p:cNvSpPr/>
          <p:nvPr/>
        </p:nvSpPr>
        <p:spPr>
          <a:xfrm>
            <a:off x="3352800" y="1524000"/>
            <a:ext cx="228600" cy="838200"/>
          </a:xfrm>
          <a:prstGeom prst="rtTriangle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ight Triangle 75"/>
          <p:cNvSpPr/>
          <p:nvPr/>
        </p:nvSpPr>
        <p:spPr>
          <a:xfrm>
            <a:off x="7620000" y="1524000"/>
            <a:ext cx="228600" cy="838200"/>
          </a:xfrm>
          <a:prstGeom prst="rtTriangle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ight Triangle 78"/>
          <p:cNvSpPr/>
          <p:nvPr/>
        </p:nvSpPr>
        <p:spPr>
          <a:xfrm>
            <a:off x="3352800" y="4191000"/>
            <a:ext cx="228600" cy="838200"/>
          </a:xfrm>
          <a:prstGeom prst="rtTriangle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ight Triangle 80"/>
          <p:cNvSpPr/>
          <p:nvPr/>
        </p:nvSpPr>
        <p:spPr>
          <a:xfrm flipH="1">
            <a:off x="4495800" y="4191000"/>
            <a:ext cx="1981200" cy="838200"/>
          </a:xfrm>
          <a:prstGeom prst="rtTriangle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6477000" y="4191000"/>
            <a:ext cx="1295400" cy="838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ight Triangle 82"/>
          <p:cNvSpPr/>
          <p:nvPr/>
        </p:nvSpPr>
        <p:spPr>
          <a:xfrm>
            <a:off x="7772400" y="4191000"/>
            <a:ext cx="228600" cy="838200"/>
          </a:xfrm>
          <a:prstGeom prst="rtTriangle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7" name="Straight Arrow Connector 86"/>
          <p:cNvCxnSpPr/>
          <p:nvPr/>
        </p:nvCxnSpPr>
        <p:spPr>
          <a:xfrm rot="5400000">
            <a:off x="800100" y="23241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rot="5400000">
            <a:off x="800894" y="4990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ight Arrow 90"/>
          <p:cNvSpPr/>
          <p:nvPr/>
        </p:nvSpPr>
        <p:spPr>
          <a:xfrm>
            <a:off x="1219200" y="2743200"/>
            <a:ext cx="1295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Arrow Connector 92"/>
          <p:cNvCxnSpPr/>
          <p:nvPr/>
        </p:nvCxnSpPr>
        <p:spPr>
          <a:xfrm rot="5400000">
            <a:off x="3619500" y="23241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ight Arrow 98"/>
          <p:cNvSpPr/>
          <p:nvPr/>
        </p:nvSpPr>
        <p:spPr>
          <a:xfrm>
            <a:off x="4038600" y="2743200"/>
            <a:ext cx="1295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ight Arrow 115"/>
          <p:cNvSpPr/>
          <p:nvPr/>
        </p:nvSpPr>
        <p:spPr>
          <a:xfrm>
            <a:off x="1219200" y="5410200"/>
            <a:ext cx="1295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7" name="Straight Arrow Connector 116"/>
          <p:cNvCxnSpPr/>
          <p:nvPr/>
        </p:nvCxnSpPr>
        <p:spPr>
          <a:xfrm rot="5400000">
            <a:off x="4077494" y="4990306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ight Arrow 122"/>
          <p:cNvSpPr/>
          <p:nvPr/>
        </p:nvSpPr>
        <p:spPr>
          <a:xfrm>
            <a:off x="4495800" y="5410200"/>
            <a:ext cx="19812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Ratio: reinforcement contingent on a certain number of responses being completed</a:t>
            </a:r>
          </a:p>
          <a:p>
            <a:r>
              <a:rPr lang="en-GB" dirty="0" smtClean="0"/>
              <a:t>Simple interval: reinforcement contingent on a response being made after a certain time period has elapsed</a:t>
            </a:r>
          </a:p>
          <a:p>
            <a:r>
              <a:rPr lang="en-GB" dirty="0" smtClean="0"/>
              <a:t>Interval with limited hold: reinforcement contingent on a response occurring within a limited period of time after reinforcement becomes available</a:t>
            </a:r>
          </a:p>
          <a:p>
            <a:r>
              <a:rPr lang="en-GB" dirty="0" smtClean="0"/>
              <a:t>Duration: reinforcement contingent on a response being made for a certain continuous period of time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5125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66800"/>
                <a:gridCol w="1790700"/>
                <a:gridCol w="1790700"/>
                <a:gridCol w="3581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Schedule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Fixed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Variable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Application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Ratio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High steady rate, short PRP, high RTE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High steady rate, no PRP,</a:t>
                      </a:r>
                      <a:r>
                        <a:rPr lang="en-GB" baseline="0" dirty="0" smtClean="0"/>
                        <a:t> high RTE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 increase and maintain</a:t>
                      </a:r>
                      <a:r>
                        <a:rPr lang="en-GB" baseline="0" dirty="0" smtClean="0"/>
                        <a:t> rate of specific responses that can be easily counted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Simple Interval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Gradually</a:t>
                      </a:r>
                      <a:r>
                        <a:rPr lang="en-GB" baseline="0" dirty="0" smtClean="0"/>
                        <a:t> increasing rate, long PRP, moderate RTE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Moderate</a:t>
                      </a:r>
                      <a:r>
                        <a:rPr lang="en-GB" baseline="0" dirty="0" smtClean="0"/>
                        <a:t> steady rate, no PRP, moderately high RTE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Not commonly used in behavioural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programmes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Interval with LH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High steady rate</a:t>
                      </a:r>
                      <a:r>
                        <a:rPr lang="en-GB" baseline="0" dirty="0" smtClean="0"/>
                        <a:t> (with small intervals), short PRP, moderate RTE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High steady rate, no PRP,</a:t>
                      </a:r>
                      <a:r>
                        <a:rPr lang="en-GB" baseline="0" dirty="0" smtClean="0"/>
                        <a:t> high RTE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 increase and maintain</a:t>
                      </a:r>
                      <a:r>
                        <a:rPr lang="en-GB" baseline="0" dirty="0" smtClean="0"/>
                        <a:t> duration or steady rate of behaviours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Duration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Continuous</a:t>
                      </a:r>
                      <a:r>
                        <a:rPr lang="en-GB" baseline="0" dirty="0" smtClean="0"/>
                        <a:t> behaviour, moderate RTE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Continuous behaviour,</a:t>
                      </a:r>
                      <a:r>
                        <a:rPr lang="en-GB" baseline="0" dirty="0" smtClean="0"/>
                        <a:t> high RTE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 increase and maintain behaviours that can be monitored</a:t>
                      </a:r>
                      <a:r>
                        <a:rPr lang="en-GB" baseline="0" dirty="0" smtClean="0"/>
                        <a:t> continuously and that should persist throughout a period of time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579767" y="6488668"/>
            <a:ext cx="65642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PRP: Post-reinforcement Pause	 RTE: Resistance to Extinction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Concurrent Schedules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most situation, this option exists</a:t>
            </a:r>
          </a:p>
          <a:p>
            <a:r>
              <a:rPr lang="en-GB" dirty="0" smtClean="0"/>
              <a:t>Multiple activities in daily lives simultaneously operates with different schedules</a:t>
            </a:r>
          </a:p>
          <a:p>
            <a:r>
              <a:rPr lang="en-GB" dirty="0" smtClean="0"/>
              <a:t>Response rate ~ rates of reinforcements of concurrent activities</a:t>
            </a:r>
          </a:p>
          <a:p>
            <a:r>
              <a:rPr lang="en-GB" dirty="0" smtClean="0"/>
              <a:t>Types of schedule, immediacy of improvement, magnitude of reinforcement, response effort involved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Pitfalls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schedules not followed consistently or given up too soon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42975"/>
            <a:ext cx="4762500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2438400" y="1371600"/>
            <a:ext cx="3822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/>
                <a:solidFill>
                  <a:schemeClr val="accent3"/>
                </a:solidFill>
                <a:effectLst/>
              </a:rPr>
              <a:t>Terima</a:t>
            </a:r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en-US" sz="5400" b="1" cap="none" spc="0" dirty="0" err="1" smtClean="0">
                <a:ln/>
                <a:solidFill>
                  <a:schemeClr val="accent3"/>
                </a:solidFill>
                <a:effectLst/>
              </a:rPr>
              <a:t>Kasih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Initial Steps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Deciding Target Behaviours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Determined largely by</a:t>
            </a:r>
          </a:p>
          <a:p>
            <a:pPr lvl="1"/>
            <a:r>
              <a:rPr lang="en-GB" dirty="0" smtClean="0"/>
              <a:t>the type of individuals  you are working</a:t>
            </a:r>
          </a:p>
          <a:p>
            <a:pPr lvl="1"/>
            <a:r>
              <a:rPr lang="en-GB" dirty="0" smtClean="0"/>
              <a:t>short- and long-range objectives to accomplish</a:t>
            </a:r>
          </a:p>
          <a:p>
            <a:pPr lvl="1"/>
            <a:r>
              <a:rPr lang="en-GB" dirty="0" smtClean="0"/>
              <a:t>specific behavioural problems interfering realization of objectives</a:t>
            </a:r>
          </a:p>
          <a:p>
            <a:r>
              <a:rPr lang="en-GB" dirty="0" smtClean="0"/>
              <a:t>The more homogenous, the easier to standardize rules </a:t>
            </a:r>
            <a:r>
              <a:rPr lang="en-GB" dirty="0" smtClean="0">
                <a:sym typeface="Wingdings" pitchFamily="2" charset="2"/>
              </a:rPr>
              <a:t> these are the many groups eligible for token economies</a:t>
            </a:r>
          </a:p>
          <a:p>
            <a:r>
              <a:rPr lang="en-GB" dirty="0" smtClean="0">
                <a:sym typeface="Wingdings" pitchFamily="2" charset="2"/>
              </a:rPr>
              <a:t>Still may need to specify certain individuals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Initial Steps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Taking Baselines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Baseline data should still be obtained</a:t>
            </a:r>
          </a:p>
          <a:p>
            <a:r>
              <a:rPr lang="en-GB" dirty="0" smtClean="0"/>
              <a:t>Whether or not baselines are already satisfactory, and by how far from it</a:t>
            </a:r>
          </a:p>
          <a:p>
            <a:r>
              <a:rPr lang="en-GB" dirty="0" smtClean="0"/>
              <a:t>Justify the time, effort, and cost involved</a:t>
            </a:r>
          </a:p>
          <a:p>
            <a:r>
              <a:rPr lang="en-GB" dirty="0" smtClean="0"/>
              <a:t>Comparing to determine effectiveness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Initial Steps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Selecting Backup </a:t>
            </a:r>
            <a:r>
              <a:rPr lang="en-GB" dirty="0" err="1" smtClean="0"/>
              <a:t>Reinforcers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Essentially the same to selecting </a:t>
            </a:r>
            <a:r>
              <a:rPr lang="en-GB" dirty="0" err="1" smtClean="0"/>
              <a:t>reinforcers</a:t>
            </a:r>
            <a:endParaRPr lang="en-GB" dirty="0" smtClean="0"/>
          </a:p>
          <a:p>
            <a:r>
              <a:rPr lang="en-GB" dirty="0" smtClean="0"/>
              <a:t>Variety is practically more</a:t>
            </a:r>
          </a:p>
          <a:p>
            <a:r>
              <a:rPr lang="en-GB" dirty="0" smtClean="0"/>
              <a:t>Avoid serious ethical problems, do not deprive public facilities</a:t>
            </a:r>
          </a:p>
          <a:p>
            <a:r>
              <a:rPr lang="en-GB" dirty="0" smtClean="0"/>
              <a:t>Consider the general method of dispensing</a:t>
            </a:r>
          </a:p>
          <a:p>
            <a:r>
              <a:rPr lang="en-GB" dirty="0" smtClean="0"/>
              <a:t>Define method of keeping records of purchases to maintain adequate inventory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2285</Words>
  <Application>Microsoft Office PowerPoint</Application>
  <PresentationFormat>On-screen Show (4:3)</PresentationFormat>
  <Paragraphs>301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Cognitive Behaviour Therapy</vt:lpstr>
      <vt:lpstr>Slide 2</vt:lpstr>
      <vt:lpstr>Token Economies</vt:lpstr>
      <vt:lpstr>Terms Defined</vt:lpstr>
      <vt:lpstr>Major Advantages</vt:lpstr>
      <vt:lpstr>Initial Steps in Setting Up a Token Economy</vt:lpstr>
      <vt:lpstr>Initial Steps Deciding Target Behaviours</vt:lpstr>
      <vt:lpstr>Initial Steps Taking Baselines</vt:lpstr>
      <vt:lpstr>Initial Steps Selecting Backup Reinforcers</vt:lpstr>
      <vt:lpstr>Slide 10</vt:lpstr>
      <vt:lpstr>Initial Steps Selecting the Type of Tokens to Use</vt:lpstr>
      <vt:lpstr>Slide 12</vt:lpstr>
      <vt:lpstr>Initial Steps Identifying Available Help</vt:lpstr>
      <vt:lpstr>Initial Steps Choosing the Locations</vt:lpstr>
      <vt:lpstr>Specific Implementations Procedures</vt:lpstr>
      <vt:lpstr>Specific Implementations Procedures</vt:lpstr>
      <vt:lpstr>Specific Implementations Procedures</vt:lpstr>
      <vt:lpstr>Specific Implementations Procedures</vt:lpstr>
      <vt:lpstr>Preparing A Manual</vt:lpstr>
      <vt:lpstr>Preparing A Manual</vt:lpstr>
      <vt:lpstr>Programming Generality To The Natural Environment</vt:lpstr>
      <vt:lpstr>Weaning</vt:lpstr>
      <vt:lpstr>Decreasing a behaviour with extinction</vt:lpstr>
      <vt:lpstr>Principle of Extinction</vt:lpstr>
      <vt:lpstr>Extinction</vt:lpstr>
      <vt:lpstr>Influencing Factors (1)</vt:lpstr>
      <vt:lpstr>Influencing Factors (2)</vt:lpstr>
      <vt:lpstr>Important to Know</vt:lpstr>
      <vt:lpstr>Influencing Factors (3)</vt:lpstr>
      <vt:lpstr>Influencing Factors (4)</vt:lpstr>
      <vt:lpstr>Influencing Factors (5)</vt:lpstr>
      <vt:lpstr>Influencing Factors (6)</vt:lpstr>
      <vt:lpstr>Influencing Factors (7)</vt:lpstr>
      <vt:lpstr>Influencing Factors (8)</vt:lpstr>
      <vt:lpstr>Pitfalls</vt:lpstr>
      <vt:lpstr>Guidelines</vt:lpstr>
      <vt:lpstr>Guidelines</vt:lpstr>
      <vt:lpstr>Guidelines</vt:lpstr>
      <vt:lpstr>Developing Behavioural Persistence Through The Use of Intermittent Reinforcement</vt:lpstr>
      <vt:lpstr>Slide 40</vt:lpstr>
      <vt:lpstr>Terms Defined</vt:lpstr>
      <vt:lpstr>Schedules</vt:lpstr>
      <vt:lpstr>Advantages</vt:lpstr>
      <vt:lpstr>More Terms Defined</vt:lpstr>
      <vt:lpstr>Type of Schedules</vt:lpstr>
      <vt:lpstr>Fixed-Ratio Schedules</vt:lpstr>
      <vt:lpstr>Fixed-Ratio Schedules</vt:lpstr>
      <vt:lpstr>Variable-Ratio Schedule</vt:lpstr>
      <vt:lpstr>Variable-Ratio Schedule</vt:lpstr>
      <vt:lpstr>Ratio Schedules</vt:lpstr>
      <vt:lpstr>Fixed-Interval Schedule</vt:lpstr>
      <vt:lpstr>Fixed-Interval Schedule</vt:lpstr>
      <vt:lpstr>Variable-Interval Schedule</vt:lpstr>
      <vt:lpstr>Interval Schedules</vt:lpstr>
      <vt:lpstr>Interval Schedules</vt:lpstr>
      <vt:lpstr>Interval Schedule with Limited Hold</vt:lpstr>
      <vt:lpstr>Interval Schedule with Limited Hold</vt:lpstr>
      <vt:lpstr>Interval Schedule with Limited Hold</vt:lpstr>
      <vt:lpstr>Duration Schedule</vt:lpstr>
      <vt:lpstr>Duration Schedule</vt:lpstr>
      <vt:lpstr>Duration Schedule</vt:lpstr>
      <vt:lpstr>Overview</vt:lpstr>
      <vt:lpstr>Overview</vt:lpstr>
      <vt:lpstr>Concurrent Schedules</vt:lpstr>
      <vt:lpstr>Pitfalls</vt:lpstr>
      <vt:lpstr>Slide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Cognitive Behaviour Therapy</dc:title>
  <dc:creator>LORDz</dc:creator>
  <cp:lastModifiedBy>LORDz</cp:lastModifiedBy>
  <cp:revision>96</cp:revision>
  <dcterms:created xsi:type="dcterms:W3CDTF">2014-02-03T03:04:44Z</dcterms:created>
  <dcterms:modified xsi:type="dcterms:W3CDTF">2014-03-07T03:51:38Z</dcterms:modified>
</cp:coreProperties>
</file>