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96" r:id="rId1"/>
  </p:sldMasterIdLst>
  <p:sldIdLst>
    <p:sldId id="256" r:id="rId2"/>
    <p:sldId id="277" r:id="rId3"/>
    <p:sldId id="278" r:id="rId4"/>
    <p:sldId id="279" r:id="rId5"/>
    <p:sldId id="257" r:id="rId6"/>
    <p:sldId id="258" r:id="rId7"/>
    <p:sldId id="259" r:id="rId8"/>
    <p:sldId id="260" r:id="rId9"/>
    <p:sldId id="261" r:id="rId10"/>
    <p:sldId id="273" r:id="rId11"/>
    <p:sldId id="262" r:id="rId12"/>
    <p:sldId id="274" r:id="rId13"/>
    <p:sldId id="263" r:id="rId14"/>
    <p:sldId id="264" r:id="rId15"/>
    <p:sldId id="265" r:id="rId16"/>
    <p:sldId id="275" r:id="rId17"/>
    <p:sldId id="266" r:id="rId18"/>
    <p:sldId id="267" r:id="rId19"/>
    <p:sldId id="269" r:id="rId20"/>
    <p:sldId id="270" r:id="rId21"/>
    <p:sldId id="276" r:id="rId22"/>
    <p:sldId id="271" r:id="rId23"/>
    <p:sldId id="272" r:id="rId24"/>
  </p:sldIdLst>
  <p:sldSz cx="9144000" cy="6858000" type="screen4x3"/>
  <p:notesSz cx="6858000" cy="9144000"/>
  <p:defaultText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582" autoAdjust="0"/>
    <p:restoredTop sz="86503" autoAdjust="0"/>
  </p:normalViewPr>
  <p:slideViewPr>
    <p:cSldViewPr>
      <p:cViewPr varScale="1">
        <p:scale>
          <a:sx n="43" d="100"/>
          <a:sy n="43" d="100"/>
        </p:scale>
        <p:origin x="-696" y="-102"/>
      </p:cViewPr>
      <p:guideLst>
        <p:guide orient="horz" pos="2160"/>
        <p:guide pos="2880"/>
      </p:guideLst>
    </p:cSldViewPr>
  </p:slideViewPr>
  <p:outlineViewPr>
    <p:cViewPr>
      <p:scale>
        <a:sx n="33" d="100"/>
        <a:sy n="33" d="100"/>
      </p:scale>
      <p:origin x="54" y="12228"/>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55728FCA-B5A4-44D8-AA1B-8E481BF567BE}" type="datetimeFigureOut">
              <a:rPr lang="id-ID" smtClean="0"/>
              <a:t>05/09/2013</a:t>
            </a:fld>
            <a:endParaRPr lang="id-ID"/>
          </a:p>
        </p:txBody>
      </p:sp>
      <p:sp>
        <p:nvSpPr>
          <p:cNvPr id="19" name="Footer Placeholder 18"/>
          <p:cNvSpPr>
            <a:spLocks noGrp="1"/>
          </p:cNvSpPr>
          <p:nvPr>
            <p:ph type="ftr" sz="quarter" idx="11"/>
          </p:nvPr>
        </p:nvSpPr>
        <p:spPr/>
        <p:txBody>
          <a:bodyPr/>
          <a:lstStyle/>
          <a:p>
            <a:endParaRPr lang="id-ID"/>
          </a:p>
        </p:txBody>
      </p:sp>
      <p:sp>
        <p:nvSpPr>
          <p:cNvPr id="27" name="Slide Number Placeholder 26"/>
          <p:cNvSpPr>
            <a:spLocks noGrp="1"/>
          </p:cNvSpPr>
          <p:nvPr>
            <p:ph type="sldNum" sz="quarter" idx="12"/>
          </p:nvPr>
        </p:nvSpPr>
        <p:spPr/>
        <p:txBody>
          <a:bodyPr/>
          <a:lstStyle/>
          <a:p>
            <a:fld id="{21835B98-8858-44C1-AB5C-AD55D23F66CA}" type="slidenum">
              <a:rPr lang="id-ID" smtClean="0"/>
              <a:t>‹#›</a:t>
            </a:fld>
            <a:endParaRPr lang="id-ID"/>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55728FCA-B5A4-44D8-AA1B-8E481BF567BE}" type="datetimeFigureOut">
              <a:rPr lang="id-ID" smtClean="0"/>
              <a:t>05/09/2013</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21835B98-8858-44C1-AB5C-AD55D23F66CA}" type="slidenum">
              <a:rPr lang="id-ID" smtClean="0"/>
              <a:t>‹#›</a:t>
            </a:fld>
            <a:endParaRPr lang="id-ID"/>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55728FCA-B5A4-44D8-AA1B-8E481BF567BE}" type="datetimeFigureOut">
              <a:rPr lang="id-ID" smtClean="0"/>
              <a:t>05/09/2013</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21835B98-8858-44C1-AB5C-AD55D23F66CA}" type="slidenum">
              <a:rPr lang="id-ID" smtClean="0"/>
              <a:t>‹#›</a:t>
            </a:fld>
            <a:endParaRPr lang="id-I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55728FCA-B5A4-44D8-AA1B-8E481BF567BE}" type="datetimeFigureOut">
              <a:rPr lang="id-ID" smtClean="0"/>
              <a:t>05/09/2013</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21835B98-8858-44C1-AB5C-AD55D23F66CA}" type="slidenum">
              <a:rPr lang="id-ID" smtClean="0"/>
              <a:t>‹#›</a:t>
            </a:fld>
            <a:endParaRPr lang="id-I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55728FCA-B5A4-44D8-AA1B-8E481BF567BE}" type="datetimeFigureOut">
              <a:rPr lang="id-ID" smtClean="0"/>
              <a:t>05/09/2013</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21835B98-8858-44C1-AB5C-AD55D23F66CA}" type="slidenum">
              <a:rPr lang="id-ID" smtClean="0"/>
              <a:t>‹#›</a:t>
            </a:fld>
            <a:endParaRPr lang="id-ID"/>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55728FCA-B5A4-44D8-AA1B-8E481BF567BE}" type="datetimeFigureOut">
              <a:rPr lang="id-ID" smtClean="0"/>
              <a:t>05/09/2013</a:t>
            </a:fld>
            <a:endParaRPr lang="id-ID"/>
          </a:p>
        </p:txBody>
      </p:sp>
      <p:sp>
        <p:nvSpPr>
          <p:cNvPr id="6" name="Footer Placeholder 5"/>
          <p:cNvSpPr>
            <a:spLocks noGrp="1"/>
          </p:cNvSpPr>
          <p:nvPr>
            <p:ph type="ftr" sz="quarter" idx="11"/>
          </p:nvPr>
        </p:nvSpPr>
        <p:spPr/>
        <p:txBody>
          <a:bodyPr/>
          <a:lstStyle/>
          <a:p>
            <a:endParaRPr lang="id-ID"/>
          </a:p>
        </p:txBody>
      </p:sp>
      <p:sp>
        <p:nvSpPr>
          <p:cNvPr id="7" name="Slide Number Placeholder 6"/>
          <p:cNvSpPr>
            <a:spLocks noGrp="1"/>
          </p:cNvSpPr>
          <p:nvPr>
            <p:ph type="sldNum" sz="quarter" idx="12"/>
          </p:nvPr>
        </p:nvSpPr>
        <p:spPr/>
        <p:txBody>
          <a:bodyPr/>
          <a:lstStyle/>
          <a:p>
            <a:fld id="{21835B98-8858-44C1-AB5C-AD55D23F66CA}" type="slidenum">
              <a:rPr lang="id-ID" smtClean="0"/>
              <a:t>‹#›</a:t>
            </a:fld>
            <a:endParaRPr lang="id-I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55728FCA-B5A4-44D8-AA1B-8E481BF567BE}" type="datetimeFigureOut">
              <a:rPr lang="id-ID" smtClean="0"/>
              <a:t>05/09/2013</a:t>
            </a:fld>
            <a:endParaRPr lang="id-ID"/>
          </a:p>
        </p:txBody>
      </p:sp>
      <p:sp>
        <p:nvSpPr>
          <p:cNvPr id="8" name="Footer Placeholder 7"/>
          <p:cNvSpPr>
            <a:spLocks noGrp="1"/>
          </p:cNvSpPr>
          <p:nvPr>
            <p:ph type="ftr" sz="quarter" idx="11"/>
          </p:nvPr>
        </p:nvSpPr>
        <p:spPr/>
        <p:txBody>
          <a:bodyPr/>
          <a:lstStyle/>
          <a:p>
            <a:endParaRPr lang="id-ID"/>
          </a:p>
        </p:txBody>
      </p:sp>
      <p:sp>
        <p:nvSpPr>
          <p:cNvPr id="9" name="Slide Number Placeholder 8"/>
          <p:cNvSpPr>
            <a:spLocks noGrp="1"/>
          </p:cNvSpPr>
          <p:nvPr>
            <p:ph type="sldNum" sz="quarter" idx="12"/>
          </p:nvPr>
        </p:nvSpPr>
        <p:spPr/>
        <p:txBody>
          <a:bodyPr/>
          <a:lstStyle/>
          <a:p>
            <a:fld id="{21835B98-8858-44C1-AB5C-AD55D23F66CA}" type="slidenum">
              <a:rPr lang="id-ID" smtClean="0"/>
              <a:t>‹#›</a:t>
            </a:fld>
            <a:endParaRPr lang="id-I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55728FCA-B5A4-44D8-AA1B-8E481BF567BE}" type="datetimeFigureOut">
              <a:rPr lang="id-ID" smtClean="0"/>
              <a:t>05/09/2013</a:t>
            </a:fld>
            <a:endParaRPr lang="id-ID"/>
          </a:p>
        </p:txBody>
      </p:sp>
      <p:sp>
        <p:nvSpPr>
          <p:cNvPr id="4" name="Footer Placeholder 3"/>
          <p:cNvSpPr>
            <a:spLocks noGrp="1"/>
          </p:cNvSpPr>
          <p:nvPr>
            <p:ph type="ftr" sz="quarter" idx="11"/>
          </p:nvPr>
        </p:nvSpPr>
        <p:spPr/>
        <p:txBody>
          <a:bodyPr/>
          <a:lstStyle/>
          <a:p>
            <a:endParaRPr lang="id-ID"/>
          </a:p>
        </p:txBody>
      </p:sp>
      <p:sp>
        <p:nvSpPr>
          <p:cNvPr id="5" name="Slide Number Placeholder 4"/>
          <p:cNvSpPr>
            <a:spLocks noGrp="1"/>
          </p:cNvSpPr>
          <p:nvPr>
            <p:ph type="sldNum" sz="quarter" idx="12"/>
          </p:nvPr>
        </p:nvSpPr>
        <p:spPr/>
        <p:txBody>
          <a:bodyPr/>
          <a:lstStyle/>
          <a:p>
            <a:fld id="{21835B98-8858-44C1-AB5C-AD55D23F66CA}" type="slidenum">
              <a:rPr lang="id-ID" smtClean="0"/>
              <a:t>‹#›</a:t>
            </a:fld>
            <a:endParaRPr lang="id-ID"/>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5728FCA-B5A4-44D8-AA1B-8E481BF567BE}" type="datetimeFigureOut">
              <a:rPr lang="id-ID" smtClean="0"/>
              <a:t>05/09/2013</a:t>
            </a:fld>
            <a:endParaRPr lang="id-ID"/>
          </a:p>
        </p:txBody>
      </p:sp>
      <p:sp>
        <p:nvSpPr>
          <p:cNvPr id="3" name="Footer Placeholder 2"/>
          <p:cNvSpPr>
            <a:spLocks noGrp="1"/>
          </p:cNvSpPr>
          <p:nvPr>
            <p:ph type="ftr" sz="quarter" idx="11"/>
          </p:nvPr>
        </p:nvSpPr>
        <p:spPr/>
        <p:txBody>
          <a:bodyPr/>
          <a:lstStyle/>
          <a:p>
            <a:endParaRPr lang="id-ID"/>
          </a:p>
        </p:txBody>
      </p:sp>
      <p:sp>
        <p:nvSpPr>
          <p:cNvPr id="4" name="Slide Number Placeholder 3"/>
          <p:cNvSpPr>
            <a:spLocks noGrp="1"/>
          </p:cNvSpPr>
          <p:nvPr>
            <p:ph type="sldNum" sz="quarter" idx="12"/>
          </p:nvPr>
        </p:nvSpPr>
        <p:spPr/>
        <p:txBody>
          <a:bodyPr/>
          <a:lstStyle/>
          <a:p>
            <a:fld id="{21835B98-8858-44C1-AB5C-AD55D23F66CA}" type="slidenum">
              <a:rPr lang="id-ID" smtClean="0"/>
              <a:t>‹#›</a:t>
            </a:fld>
            <a:endParaRPr lang="id-ID"/>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55728FCA-B5A4-44D8-AA1B-8E481BF567BE}" type="datetimeFigureOut">
              <a:rPr lang="id-ID" smtClean="0"/>
              <a:t>05/09/2013</a:t>
            </a:fld>
            <a:endParaRPr lang="id-ID"/>
          </a:p>
        </p:txBody>
      </p:sp>
      <p:sp>
        <p:nvSpPr>
          <p:cNvPr id="6" name="Footer Placeholder 5"/>
          <p:cNvSpPr>
            <a:spLocks noGrp="1"/>
          </p:cNvSpPr>
          <p:nvPr>
            <p:ph type="ftr" sz="quarter" idx="11"/>
          </p:nvPr>
        </p:nvSpPr>
        <p:spPr/>
        <p:txBody>
          <a:bodyPr/>
          <a:lstStyle/>
          <a:p>
            <a:endParaRPr lang="id-ID"/>
          </a:p>
        </p:txBody>
      </p:sp>
      <p:sp>
        <p:nvSpPr>
          <p:cNvPr id="7" name="Slide Number Placeholder 6"/>
          <p:cNvSpPr>
            <a:spLocks noGrp="1"/>
          </p:cNvSpPr>
          <p:nvPr>
            <p:ph type="sldNum" sz="quarter" idx="12"/>
          </p:nvPr>
        </p:nvSpPr>
        <p:spPr/>
        <p:txBody>
          <a:bodyPr/>
          <a:lstStyle/>
          <a:p>
            <a:fld id="{21835B98-8858-44C1-AB5C-AD55D23F66CA}" type="slidenum">
              <a:rPr lang="id-ID" smtClean="0"/>
              <a:t>‹#›</a:t>
            </a:fld>
            <a:endParaRPr lang="id-ID"/>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55728FCA-B5A4-44D8-AA1B-8E481BF567BE}" type="datetimeFigureOut">
              <a:rPr lang="id-ID" smtClean="0"/>
              <a:t>05/09/2013</a:t>
            </a:fld>
            <a:endParaRPr lang="id-ID"/>
          </a:p>
        </p:txBody>
      </p:sp>
      <p:sp>
        <p:nvSpPr>
          <p:cNvPr id="6" name="Footer Placeholder 5"/>
          <p:cNvSpPr>
            <a:spLocks noGrp="1"/>
          </p:cNvSpPr>
          <p:nvPr>
            <p:ph type="ftr" sz="quarter" idx="11"/>
          </p:nvPr>
        </p:nvSpPr>
        <p:spPr/>
        <p:txBody>
          <a:bodyPr/>
          <a:lstStyle/>
          <a:p>
            <a:endParaRPr lang="id-ID"/>
          </a:p>
        </p:txBody>
      </p:sp>
      <p:sp>
        <p:nvSpPr>
          <p:cNvPr id="7" name="Slide Number Placeholder 6"/>
          <p:cNvSpPr>
            <a:spLocks noGrp="1"/>
          </p:cNvSpPr>
          <p:nvPr>
            <p:ph type="sldNum" sz="quarter" idx="12"/>
          </p:nvPr>
        </p:nvSpPr>
        <p:spPr>
          <a:xfrm>
            <a:off x="8077200" y="6356350"/>
            <a:ext cx="609600" cy="365125"/>
          </a:xfrm>
        </p:spPr>
        <p:txBody>
          <a:bodyPr/>
          <a:lstStyle/>
          <a:p>
            <a:fld id="{21835B98-8858-44C1-AB5C-AD55D23F66CA}" type="slidenum">
              <a:rPr lang="id-ID" smtClean="0"/>
              <a:t>‹#›</a:t>
            </a:fld>
            <a:endParaRPr lang="id-ID"/>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55728FCA-B5A4-44D8-AA1B-8E481BF567BE}" type="datetimeFigureOut">
              <a:rPr lang="id-ID" smtClean="0"/>
              <a:t>05/09/2013</a:t>
            </a:fld>
            <a:endParaRPr lang="id-ID"/>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id-ID"/>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21835B98-8858-44C1-AB5C-AD55D23F66CA}" type="slidenum">
              <a:rPr lang="id-ID" smtClean="0"/>
              <a:t>‹#›</a:t>
            </a:fld>
            <a:endParaRPr lang="id-ID"/>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id-ID" b="1" dirty="0"/>
              <a:t>DISTURBANCES IN </a:t>
            </a:r>
            <a:r>
              <a:rPr lang="id-ID" b="1" dirty="0" smtClean="0"/>
              <a:t/>
            </a:r>
            <a:br>
              <a:rPr lang="id-ID" b="1" dirty="0" smtClean="0"/>
            </a:br>
            <a:r>
              <a:rPr lang="id-ID" b="1" dirty="0" smtClean="0"/>
              <a:t>INTERPERSONAL RELATIONSHIPS</a:t>
            </a:r>
            <a:endParaRPr lang="id-ID" dirty="0"/>
          </a:p>
        </p:txBody>
      </p:sp>
      <p:sp>
        <p:nvSpPr>
          <p:cNvPr id="3" name="Subtitle 2"/>
          <p:cNvSpPr>
            <a:spLocks noGrp="1"/>
          </p:cNvSpPr>
          <p:nvPr>
            <p:ph type="subTitle" idx="1"/>
          </p:nvPr>
        </p:nvSpPr>
        <p:spPr/>
        <p:txBody>
          <a:bodyPr/>
          <a:lstStyle/>
          <a:p>
            <a:endParaRPr lang="id-ID"/>
          </a:p>
        </p:txBody>
      </p:sp>
    </p:spTree>
    <p:extLst>
      <p:ext uri="{BB962C8B-B14F-4D97-AF65-F5344CB8AC3E}">
        <p14:creationId xmlns:p14="http://schemas.microsoft.com/office/powerpoint/2010/main" val="56172834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id-ID"/>
          </a:p>
        </p:txBody>
      </p:sp>
      <p:sp>
        <p:nvSpPr>
          <p:cNvPr id="3" name="Content Placeholder 2"/>
          <p:cNvSpPr>
            <a:spLocks noGrp="1"/>
          </p:cNvSpPr>
          <p:nvPr>
            <p:ph idx="1"/>
          </p:nvPr>
        </p:nvSpPr>
        <p:spPr/>
        <p:txBody>
          <a:bodyPr/>
          <a:lstStyle/>
          <a:p>
            <a:pPr marL="514350" indent="-514350">
              <a:buAutoNum type="alphaLcPeriod"/>
            </a:pPr>
            <a:r>
              <a:rPr lang="id-ID" dirty="0"/>
              <a:t>Narcissistic personality disorder tend to be hypersensitive to criticism, exploitative of others, egocentric with an inflated sense of self-importance, feel entitled to special treatment, and demand constant attention. </a:t>
            </a:r>
          </a:p>
          <a:p>
            <a:pPr marL="514350" indent="-514350">
              <a:buAutoNum type="alphaLcPeriod"/>
            </a:pPr>
            <a:r>
              <a:rPr lang="id-ID" dirty="0"/>
              <a:t>Antisocial personality disorder are described almost exclusively in behavioral rather than affective or relational terms. They commit truancy, lie, steal, start fights, break rules, are unable to sustain work or school, and shirk day-to-day responsibilities.</a:t>
            </a:r>
          </a:p>
          <a:p>
            <a:endParaRPr lang="id-ID" dirty="0"/>
          </a:p>
        </p:txBody>
      </p:sp>
    </p:spTree>
    <p:extLst>
      <p:ext uri="{BB962C8B-B14F-4D97-AF65-F5344CB8AC3E}">
        <p14:creationId xmlns:p14="http://schemas.microsoft.com/office/powerpoint/2010/main" val="119829997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88640"/>
            <a:ext cx="8229600" cy="936104"/>
          </a:xfrm>
        </p:spPr>
        <p:txBody>
          <a:bodyPr/>
          <a:lstStyle/>
          <a:p>
            <a:pPr lvl="1" algn="l" rtl="0">
              <a:spcBef>
                <a:spcPct val="0"/>
              </a:spcBef>
            </a:pPr>
            <a:r>
              <a:rPr lang="id-ID" dirty="0" smtClean="0"/>
              <a:t>(</a:t>
            </a:r>
            <a:r>
              <a:rPr lang="id-ID" sz="3600" dirty="0" smtClean="0"/>
              <a:t>Cluster C) anxious and fearful types</a:t>
            </a:r>
            <a:endParaRPr lang="id-ID" sz="3600" dirty="0"/>
          </a:p>
        </p:txBody>
      </p:sp>
      <p:sp>
        <p:nvSpPr>
          <p:cNvPr id="3" name="Content Placeholder 2"/>
          <p:cNvSpPr>
            <a:spLocks noGrp="1"/>
          </p:cNvSpPr>
          <p:nvPr>
            <p:ph idx="1"/>
          </p:nvPr>
        </p:nvSpPr>
        <p:spPr>
          <a:xfrm>
            <a:off x="457200" y="1268760"/>
            <a:ext cx="8229600" cy="5589240"/>
          </a:xfrm>
        </p:spPr>
        <p:txBody>
          <a:bodyPr>
            <a:normAutofit/>
          </a:bodyPr>
          <a:lstStyle/>
          <a:p>
            <a:r>
              <a:rPr lang="id-ID" dirty="0" smtClean="0"/>
              <a:t>Characterized </a:t>
            </a:r>
            <a:r>
              <a:rPr lang="id-ID" dirty="0"/>
              <a:t>by constricting behaviors that serve to limit </a:t>
            </a:r>
            <a:r>
              <a:rPr lang="id-ID" dirty="0" smtClean="0"/>
              <a:t>risks</a:t>
            </a:r>
          </a:p>
          <a:p>
            <a:pPr marL="514350" indent="-514350">
              <a:buAutoNum type="alphaLcPeriod"/>
            </a:pPr>
            <a:r>
              <a:rPr lang="id-ID" dirty="0" smtClean="0"/>
              <a:t>Avoidant </a:t>
            </a:r>
            <a:r>
              <a:rPr lang="id-ID" dirty="0"/>
              <a:t>personality disorder avoid relationships</a:t>
            </a:r>
            <a:r>
              <a:rPr lang="id-ID" dirty="0" smtClean="0"/>
              <a:t>,</a:t>
            </a:r>
            <a:r>
              <a:rPr lang="id-ID" dirty="0"/>
              <a:t> hypersensitive to rejection and are reluctant to enter close relationships in spite of strong desires for affection. </a:t>
            </a:r>
            <a:endParaRPr lang="id-ID" dirty="0" smtClean="0"/>
          </a:p>
          <a:p>
            <a:pPr marL="514350" indent="-514350">
              <a:buAutoNum type="alphaLcPeriod"/>
            </a:pPr>
            <a:r>
              <a:rPr lang="id-ID" dirty="0" smtClean="0"/>
              <a:t>Dependent </a:t>
            </a:r>
            <a:r>
              <a:rPr lang="id-ID" dirty="0"/>
              <a:t>personality disorder avoid being responsible for decisions</a:t>
            </a:r>
            <a:r>
              <a:rPr lang="id-ID" dirty="0" smtClean="0"/>
              <a:t>,</a:t>
            </a:r>
            <a:r>
              <a:rPr lang="id-ID" dirty="0"/>
              <a:t> excessive reliance on others to make major life decisions, stay trapped in abusive relationships for fear of being alone, have difficulty initiating projects on their own, and constantly seek reassurance and praise. </a:t>
            </a:r>
            <a:endParaRPr lang="id-ID" dirty="0" smtClean="0"/>
          </a:p>
        </p:txBody>
      </p:sp>
    </p:spTree>
    <p:extLst>
      <p:ext uri="{BB962C8B-B14F-4D97-AF65-F5344CB8AC3E}">
        <p14:creationId xmlns:p14="http://schemas.microsoft.com/office/powerpoint/2010/main" val="4056301129"/>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id-ID"/>
          </a:p>
        </p:txBody>
      </p:sp>
      <p:sp>
        <p:nvSpPr>
          <p:cNvPr id="3" name="Content Placeholder 2"/>
          <p:cNvSpPr>
            <a:spLocks noGrp="1"/>
          </p:cNvSpPr>
          <p:nvPr>
            <p:ph idx="1"/>
          </p:nvPr>
        </p:nvSpPr>
        <p:spPr/>
        <p:txBody>
          <a:bodyPr/>
          <a:lstStyle/>
          <a:p>
            <a:r>
              <a:rPr lang="id-ID" dirty="0"/>
              <a:t>Obsessive-compulsive personality disorder use rigid rules that preclude new behaviors. Exhibit restricted expressions of warmth, tenderness, and generosity, and also exhibit stubbornness with a need to be right and to control decisions; indecisive at times, they often apply rules and morals too rigidly, to the point of being inflexible.</a:t>
            </a:r>
          </a:p>
          <a:p>
            <a:endParaRPr lang="id-ID" dirty="0"/>
          </a:p>
        </p:txBody>
      </p:sp>
    </p:spTree>
    <p:extLst>
      <p:ext uri="{BB962C8B-B14F-4D97-AF65-F5344CB8AC3E}">
        <p14:creationId xmlns:p14="http://schemas.microsoft.com/office/powerpoint/2010/main" val="342771526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id-ID"/>
          </a:p>
        </p:txBody>
      </p:sp>
      <p:sp>
        <p:nvSpPr>
          <p:cNvPr id="3" name="Content Placeholder 2"/>
          <p:cNvSpPr>
            <a:spLocks noGrp="1"/>
          </p:cNvSpPr>
          <p:nvPr>
            <p:ph idx="1"/>
          </p:nvPr>
        </p:nvSpPr>
        <p:spPr/>
        <p:txBody>
          <a:bodyPr>
            <a:normAutofit/>
          </a:bodyPr>
          <a:lstStyle/>
          <a:p>
            <a:r>
              <a:rPr lang="id-ID" dirty="0"/>
              <a:t>A characteristic personality disturbance </a:t>
            </a:r>
            <a:r>
              <a:rPr lang="id-ID" dirty="0" smtClean="0"/>
              <a:t> +  frontal </a:t>
            </a:r>
            <a:r>
              <a:rPr lang="id-ID" dirty="0"/>
              <a:t>lobe damage </a:t>
            </a:r>
            <a:r>
              <a:rPr lang="id-ID" dirty="0" smtClean="0"/>
              <a:t> :</a:t>
            </a:r>
          </a:p>
          <a:p>
            <a:pPr lvl="1"/>
            <a:r>
              <a:rPr lang="id-ID" dirty="0"/>
              <a:t>ICD-10 : organic personality disorder </a:t>
            </a:r>
          </a:p>
          <a:p>
            <a:pPr lvl="1"/>
            <a:r>
              <a:rPr lang="id-ID" dirty="0"/>
              <a:t>DSM-IV : personality change due to a general medical </a:t>
            </a:r>
            <a:r>
              <a:rPr lang="id-ID" dirty="0" smtClean="0"/>
              <a:t>condition</a:t>
            </a:r>
          </a:p>
          <a:p>
            <a:r>
              <a:rPr lang="id-ID" dirty="0"/>
              <a:t>Its features </a:t>
            </a:r>
            <a:r>
              <a:rPr lang="id-ID" dirty="0" smtClean="0"/>
              <a:t> : irritability</a:t>
            </a:r>
            <a:r>
              <a:rPr lang="id-ID" dirty="0"/>
              <a:t>, inappropriate jocularity with euphoria, inappropriate socially disinhibited behavior, and impulsiveness. </a:t>
            </a:r>
            <a:endParaRPr lang="id-ID" dirty="0" smtClean="0"/>
          </a:p>
          <a:p>
            <a:r>
              <a:rPr lang="id-ID" dirty="0" smtClean="0"/>
              <a:t>Or : </a:t>
            </a:r>
            <a:r>
              <a:rPr lang="id-ID" dirty="0"/>
              <a:t>apathy and indifference.</a:t>
            </a:r>
          </a:p>
          <a:p>
            <a:endParaRPr lang="id-ID" dirty="0" smtClean="0"/>
          </a:p>
        </p:txBody>
      </p:sp>
    </p:spTree>
    <p:extLst>
      <p:ext uri="{BB962C8B-B14F-4D97-AF65-F5344CB8AC3E}">
        <p14:creationId xmlns:p14="http://schemas.microsoft.com/office/powerpoint/2010/main" val="209396237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id-ID"/>
          </a:p>
        </p:txBody>
      </p:sp>
      <p:sp>
        <p:nvSpPr>
          <p:cNvPr id="3" name="Content Placeholder 2"/>
          <p:cNvSpPr>
            <a:spLocks noGrp="1"/>
          </p:cNvSpPr>
          <p:nvPr>
            <p:ph idx="1"/>
          </p:nvPr>
        </p:nvSpPr>
        <p:spPr/>
        <p:txBody>
          <a:bodyPr/>
          <a:lstStyle/>
          <a:p>
            <a:r>
              <a:rPr lang="id-ID" dirty="0" smtClean="0"/>
              <a:t>Many </a:t>
            </a:r>
            <a:r>
              <a:rPr lang="id-ID" dirty="0"/>
              <a:t>qualities of Interpersonal Systems Couples and families </a:t>
            </a:r>
            <a:r>
              <a:rPr lang="id-ID" dirty="0" smtClean="0"/>
              <a:t>have </a:t>
            </a:r>
            <a:r>
              <a:rPr lang="id-ID" dirty="0"/>
              <a:t>been identified as being clinically important</a:t>
            </a:r>
            <a:r>
              <a:rPr lang="id-ID" dirty="0" smtClean="0"/>
              <a:t>.</a:t>
            </a:r>
          </a:p>
          <a:p>
            <a:r>
              <a:rPr lang="id-ID" dirty="0" smtClean="0"/>
              <a:t>So </a:t>
            </a:r>
            <a:r>
              <a:rPr lang="id-ID" dirty="0"/>
              <a:t>far no single generally accepted typology of family psychopathology or interactional types has been established</a:t>
            </a:r>
            <a:r>
              <a:rPr lang="id-ID" dirty="0" smtClean="0"/>
              <a:t> </a:t>
            </a:r>
            <a:endParaRPr lang="id-ID" dirty="0"/>
          </a:p>
        </p:txBody>
      </p:sp>
    </p:spTree>
    <p:extLst>
      <p:ext uri="{BB962C8B-B14F-4D97-AF65-F5344CB8AC3E}">
        <p14:creationId xmlns:p14="http://schemas.microsoft.com/office/powerpoint/2010/main" val="36573265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1196752"/>
          </a:xfrm>
        </p:spPr>
        <p:txBody>
          <a:bodyPr>
            <a:normAutofit/>
          </a:bodyPr>
          <a:lstStyle/>
          <a:p>
            <a:r>
              <a:rPr lang="id-ID" sz="3600" dirty="0"/>
              <a:t>Characteristics of couples and families that have received the most attention</a:t>
            </a:r>
          </a:p>
        </p:txBody>
      </p:sp>
      <p:sp>
        <p:nvSpPr>
          <p:cNvPr id="3" name="Content Placeholder 2"/>
          <p:cNvSpPr>
            <a:spLocks noGrp="1"/>
          </p:cNvSpPr>
          <p:nvPr>
            <p:ph idx="1"/>
          </p:nvPr>
        </p:nvSpPr>
        <p:spPr>
          <a:xfrm>
            <a:off x="457200" y="1124744"/>
            <a:ext cx="8229600" cy="6264696"/>
          </a:xfrm>
        </p:spPr>
        <p:txBody>
          <a:bodyPr>
            <a:normAutofit/>
          </a:bodyPr>
          <a:lstStyle/>
          <a:p>
            <a:pPr marL="514350" indent="-514350">
              <a:buFont typeface="+mj-lt"/>
              <a:buAutoNum type="arabicPeriod"/>
            </a:pPr>
            <a:r>
              <a:rPr lang="id-ID" dirty="0"/>
              <a:t>the rules of communication, such as those governing the directness or indirectness with which disagreement and conflict are addressed</a:t>
            </a:r>
            <a:r>
              <a:rPr lang="id-ID" dirty="0" smtClean="0"/>
              <a:t>;</a:t>
            </a:r>
          </a:p>
          <a:p>
            <a:pPr marL="514350" indent="-514350">
              <a:buFont typeface="+mj-lt"/>
              <a:buAutoNum type="arabicPeriod"/>
            </a:pPr>
            <a:r>
              <a:rPr lang="id-ID" dirty="0" smtClean="0"/>
              <a:t> </a:t>
            </a:r>
            <a:r>
              <a:rPr lang="id-ID" dirty="0"/>
              <a:t>the manner (organized or chaotic) in which communications are conducted; </a:t>
            </a:r>
            <a:endParaRPr lang="id-ID" dirty="0" smtClean="0"/>
          </a:p>
          <a:p>
            <a:pPr marL="514350" indent="-514350">
              <a:buFont typeface="+mj-lt"/>
              <a:buAutoNum type="arabicPeriod"/>
            </a:pPr>
            <a:r>
              <a:rPr lang="id-ID" dirty="0" smtClean="0"/>
              <a:t>taboo </a:t>
            </a:r>
            <a:r>
              <a:rPr lang="id-ID" dirty="0"/>
              <a:t>topics and secrets about which no one can openly communicate; </a:t>
            </a:r>
            <a:endParaRPr lang="id-ID" dirty="0" smtClean="0"/>
          </a:p>
          <a:p>
            <a:pPr marL="514350" indent="-514350">
              <a:buFont typeface="+mj-lt"/>
              <a:buAutoNum type="arabicPeriod"/>
            </a:pPr>
            <a:r>
              <a:rPr lang="id-ID" dirty="0" smtClean="0"/>
              <a:t>the </a:t>
            </a:r>
            <a:r>
              <a:rPr lang="id-ID" dirty="0"/>
              <a:t>nature and degree of emotional expression including affection and anger; </a:t>
            </a:r>
            <a:endParaRPr lang="id-ID" dirty="0" smtClean="0"/>
          </a:p>
          <a:p>
            <a:pPr marL="514350" indent="-514350">
              <a:buFont typeface="+mj-lt"/>
              <a:buAutoNum type="arabicPeriod"/>
            </a:pPr>
            <a:r>
              <a:rPr lang="id-ID" dirty="0" smtClean="0"/>
              <a:t>the </a:t>
            </a:r>
            <a:r>
              <a:rPr lang="id-ID" dirty="0"/>
              <a:t>cohesiveness, loyalty, and compatibility of members; </a:t>
            </a:r>
            <a:endParaRPr lang="id-ID" dirty="0" smtClean="0"/>
          </a:p>
        </p:txBody>
      </p:sp>
    </p:spTree>
    <p:extLst>
      <p:ext uri="{BB962C8B-B14F-4D97-AF65-F5344CB8AC3E}">
        <p14:creationId xmlns:p14="http://schemas.microsoft.com/office/powerpoint/2010/main" val="610617558"/>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id-ID"/>
          </a:p>
        </p:txBody>
      </p:sp>
      <p:sp>
        <p:nvSpPr>
          <p:cNvPr id="3" name="Content Placeholder 2"/>
          <p:cNvSpPr>
            <a:spLocks noGrp="1"/>
          </p:cNvSpPr>
          <p:nvPr>
            <p:ph idx="1"/>
          </p:nvPr>
        </p:nvSpPr>
        <p:spPr/>
        <p:txBody>
          <a:bodyPr>
            <a:normAutofit fontScale="85000" lnSpcReduction="10000"/>
          </a:bodyPr>
          <a:lstStyle/>
          <a:p>
            <a:pPr marL="514350" indent="-514350">
              <a:buClr>
                <a:schemeClr val="tx1"/>
              </a:buClr>
              <a:buFont typeface="+mj-lt"/>
              <a:buAutoNum type="arabicPeriod" startAt="6"/>
            </a:pPr>
            <a:r>
              <a:rPr lang="id-ID" dirty="0"/>
              <a:t>the nature of the members' shared identities on the one hand and their autonomous development and separateness on the other; </a:t>
            </a:r>
          </a:p>
          <a:p>
            <a:pPr marL="514350" indent="-514350">
              <a:buClr>
                <a:schemeClr val="tx1"/>
              </a:buClr>
              <a:buFont typeface="+mj-lt"/>
              <a:buAutoNum type="arabicPeriod" startAt="6"/>
            </a:pPr>
            <a:r>
              <a:rPr lang="id-ID" dirty="0"/>
              <a:t>the extent to which members treat one another respectfully or take one another for granted and use one another; </a:t>
            </a:r>
          </a:p>
          <a:p>
            <a:pPr marL="514350" indent="-514350">
              <a:buClr>
                <a:schemeClr val="tx1"/>
              </a:buClr>
              <a:buFont typeface="+mj-lt"/>
              <a:buAutoNum type="arabicPeriod" startAt="6"/>
            </a:pPr>
            <a:r>
              <a:rPr lang="id-ID" dirty="0"/>
              <a:t>the distribution of power and decision making among members; </a:t>
            </a:r>
          </a:p>
          <a:p>
            <a:pPr marL="514350" indent="-514350">
              <a:buClr>
                <a:schemeClr val="tx1"/>
              </a:buClr>
              <a:buFont typeface="+mj-lt"/>
              <a:buAutoNum type="arabicPeriod" startAt="6"/>
            </a:pPr>
            <a:r>
              <a:rPr lang="id-ID" dirty="0"/>
              <a:t>the maintenance of generational boundaries (e.g., age-appropriate performance of life roles); </a:t>
            </a:r>
          </a:p>
          <a:p>
            <a:pPr marL="514350" indent="-514350">
              <a:buClr>
                <a:schemeClr val="tx1"/>
              </a:buClr>
              <a:buFont typeface="+mj-lt"/>
              <a:buAutoNum type="arabicPeriod" startAt="6"/>
            </a:pPr>
            <a:r>
              <a:rPr lang="id-ID" dirty="0"/>
              <a:t>the members' orientation, concurrence, and disagreement about important values involving moral, religious, intellectual, cultural, financial, occupational, and child-rearing issues, as well as aspirations, health practices, leisure activities, and other belief systems.</a:t>
            </a:r>
          </a:p>
          <a:p>
            <a:endParaRPr lang="id-ID" dirty="0"/>
          </a:p>
        </p:txBody>
      </p:sp>
    </p:spTree>
    <p:extLst>
      <p:ext uri="{BB962C8B-B14F-4D97-AF65-F5344CB8AC3E}">
        <p14:creationId xmlns:p14="http://schemas.microsoft.com/office/powerpoint/2010/main" val="346578453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60648"/>
            <a:ext cx="8229600" cy="1224136"/>
          </a:xfrm>
        </p:spPr>
        <p:txBody>
          <a:bodyPr>
            <a:normAutofit fontScale="90000"/>
          </a:bodyPr>
          <a:lstStyle/>
          <a:p>
            <a:r>
              <a:rPr lang="id-ID" dirty="0" smtClean="0"/>
              <a:t>Some disturbances </a:t>
            </a:r>
            <a:r>
              <a:rPr lang="id-ID" dirty="0"/>
              <a:t>in family systems</a:t>
            </a:r>
          </a:p>
        </p:txBody>
      </p:sp>
      <p:sp>
        <p:nvSpPr>
          <p:cNvPr id="3" name="Content Placeholder 2"/>
          <p:cNvSpPr>
            <a:spLocks noGrp="1"/>
          </p:cNvSpPr>
          <p:nvPr>
            <p:ph idx="1"/>
          </p:nvPr>
        </p:nvSpPr>
        <p:spPr>
          <a:xfrm>
            <a:off x="457200" y="1484784"/>
            <a:ext cx="8229600" cy="5373216"/>
          </a:xfrm>
        </p:spPr>
        <p:txBody>
          <a:bodyPr>
            <a:normAutofit/>
          </a:bodyPr>
          <a:lstStyle/>
          <a:p>
            <a:r>
              <a:rPr lang="id-ID" dirty="0"/>
              <a:t>one partner largely dominates the other, may remain stable for years (skewed relationships). </a:t>
            </a:r>
            <a:endParaRPr lang="id-ID" dirty="0" smtClean="0"/>
          </a:p>
          <a:p>
            <a:r>
              <a:rPr lang="id-ID" dirty="0" smtClean="0"/>
              <a:t>chronically </a:t>
            </a:r>
            <a:r>
              <a:rPr lang="id-ID" dirty="0"/>
              <a:t>unstable relationships with constant overt conflict (schismatic relationships</a:t>
            </a:r>
            <a:r>
              <a:rPr lang="id-ID" dirty="0" smtClean="0"/>
              <a:t>).</a:t>
            </a:r>
          </a:p>
          <a:p>
            <a:r>
              <a:rPr lang="id-ID" dirty="0"/>
              <a:t>high expressed </a:t>
            </a:r>
            <a:r>
              <a:rPr lang="id-ID" dirty="0" smtClean="0"/>
              <a:t>emotion :</a:t>
            </a:r>
          </a:p>
          <a:p>
            <a:pPr marL="850392" lvl="1" indent="-457200">
              <a:buAutoNum type="alphaLcPeriod"/>
            </a:pPr>
            <a:r>
              <a:rPr lang="id-ID" dirty="0" smtClean="0"/>
              <a:t>demeaning</a:t>
            </a:r>
            <a:r>
              <a:rPr lang="id-ID" dirty="0"/>
              <a:t>, </a:t>
            </a:r>
          </a:p>
          <a:p>
            <a:pPr marL="850392" lvl="1" indent="-457200">
              <a:buAutoNum type="alphaLcPeriod"/>
            </a:pPr>
            <a:r>
              <a:rPr lang="id-ID" dirty="0" smtClean="0"/>
              <a:t>intense </a:t>
            </a:r>
            <a:r>
              <a:rPr lang="id-ID" dirty="0"/>
              <a:t>personal criticism (“You are rotten and lazy</a:t>
            </a:r>
            <a:r>
              <a:rPr lang="id-ID" dirty="0" smtClean="0"/>
              <a:t>”)</a:t>
            </a:r>
          </a:p>
          <a:p>
            <a:pPr marL="850392" lvl="1" indent="-457200">
              <a:buAutoNum type="alphaLcPeriod"/>
            </a:pPr>
            <a:r>
              <a:rPr lang="id-ID" dirty="0" smtClean="0"/>
              <a:t>emotional </a:t>
            </a:r>
            <a:r>
              <a:rPr lang="id-ID" dirty="0"/>
              <a:t>overinvolvement with the identified </a:t>
            </a:r>
            <a:r>
              <a:rPr lang="id-ID" dirty="0" smtClean="0"/>
              <a:t>patient (</a:t>
            </a:r>
            <a:r>
              <a:rPr lang="id-ID" dirty="0"/>
              <a:t>measured by </a:t>
            </a:r>
            <a:r>
              <a:rPr lang="id-ID" dirty="0" smtClean="0"/>
              <a:t>:</a:t>
            </a:r>
          </a:p>
          <a:p>
            <a:pPr marL="1124712" lvl="2" indent="-457200">
              <a:buFont typeface="Wingdings 2"/>
              <a:buAutoNum type="arabicPeriod"/>
            </a:pPr>
            <a:r>
              <a:rPr lang="id-ID" dirty="0" smtClean="0"/>
              <a:t>quantifying </a:t>
            </a:r>
            <a:r>
              <a:rPr lang="id-ID" dirty="0"/>
              <a:t>the numbers of hours of face-to-face </a:t>
            </a:r>
            <a:r>
              <a:rPr lang="id-ID" dirty="0" smtClean="0"/>
              <a:t>contact</a:t>
            </a:r>
          </a:p>
          <a:p>
            <a:pPr marL="1124712" lvl="2" indent="-457200">
              <a:buFont typeface="Wingdings 2"/>
              <a:buAutoNum type="arabicPeriod"/>
            </a:pPr>
            <a:r>
              <a:rPr lang="id-ID" dirty="0" smtClean="0"/>
              <a:t>by </a:t>
            </a:r>
            <a:r>
              <a:rPr lang="id-ID" dirty="0"/>
              <a:t>the extent to which relatives' categorically assert how the patients feel without ever bothering to ask the patients.</a:t>
            </a:r>
          </a:p>
          <a:p>
            <a:pPr marL="850392" lvl="1" indent="-457200">
              <a:buAutoNum type="arabicPeriod"/>
            </a:pPr>
            <a:endParaRPr lang="id-ID" dirty="0"/>
          </a:p>
          <a:p>
            <a:endParaRPr lang="id-ID" dirty="0"/>
          </a:p>
        </p:txBody>
      </p:sp>
    </p:spTree>
    <p:extLst>
      <p:ext uri="{BB962C8B-B14F-4D97-AF65-F5344CB8AC3E}">
        <p14:creationId xmlns:p14="http://schemas.microsoft.com/office/powerpoint/2010/main" val="1471567196"/>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88640"/>
            <a:ext cx="8229600" cy="1152128"/>
          </a:xfrm>
        </p:spPr>
        <p:txBody>
          <a:bodyPr>
            <a:normAutofit fontScale="90000"/>
          </a:bodyPr>
          <a:lstStyle/>
          <a:p>
            <a:r>
              <a:rPr lang="id-ID" dirty="0"/>
              <a:t>P</a:t>
            </a:r>
            <a:r>
              <a:rPr lang="id-ID" dirty="0" smtClean="0"/>
              <a:t>redictable </a:t>
            </a:r>
            <a:r>
              <a:rPr lang="id-ID" dirty="0"/>
              <a:t>stressful events in the normal family life cycle</a:t>
            </a:r>
          </a:p>
        </p:txBody>
      </p:sp>
      <p:sp>
        <p:nvSpPr>
          <p:cNvPr id="3" name="Content Placeholder 2"/>
          <p:cNvSpPr>
            <a:spLocks noGrp="1"/>
          </p:cNvSpPr>
          <p:nvPr>
            <p:ph idx="1"/>
          </p:nvPr>
        </p:nvSpPr>
        <p:spPr>
          <a:xfrm>
            <a:off x="457200" y="1412776"/>
            <a:ext cx="8229600" cy="5445224"/>
          </a:xfrm>
        </p:spPr>
        <p:txBody>
          <a:bodyPr>
            <a:normAutofit lnSpcReduction="10000"/>
          </a:bodyPr>
          <a:lstStyle/>
          <a:p>
            <a:pPr marL="514350" indent="-514350">
              <a:buClrTx/>
              <a:buFont typeface="+mj-lt"/>
              <a:buAutoNum type="arabicPeriod"/>
            </a:pPr>
            <a:r>
              <a:rPr lang="id-ID" dirty="0"/>
              <a:t>newlywed period; </a:t>
            </a:r>
            <a:endParaRPr lang="id-ID" dirty="0" smtClean="0"/>
          </a:p>
          <a:p>
            <a:pPr marL="514350" indent="-514350">
              <a:buClrTx/>
              <a:buFont typeface="+mj-lt"/>
              <a:buAutoNum type="arabicPeriod"/>
            </a:pPr>
            <a:r>
              <a:rPr lang="id-ID" dirty="0" smtClean="0"/>
              <a:t>pregnancy </a:t>
            </a:r>
            <a:r>
              <a:rPr lang="id-ID" dirty="0"/>
              <a:t>and childbearing; </a:t>
            </a:r>
            <a:endParaRPr lang="id-ID" dirty="0" smtClean="0"/>
          </a:p>
          <a:p>
            <a:pPr marL="514350" indent="-514350">
              <a:buClrTx/>
              <a:buFont typeface="+mj-lt"/>
              <a:buAutoNum type="arabicPeriod"/>
            </a:pPr>
            <a:r>
              <a:rPr lang="id-ID" dirty="0" smtClean="0"/>
              <a:t>difficult </a:t>
            </a:r>
            <a:r>
              <a:rPr lang="id-ID" dirty="0"/>
              <a:t>or contentious child-rearing; </a:t>
            </a:r>
            <a:endParaRPr lang="id-ID" dirty="0" smtClean="0"/>
          </a:p>
          <a:p>
            <a:pPr marL="514350" indent="-514350">
              <a:buClrTx/>
              <a:buFont typeface="+mj-lt"/>
              <a:buAutoNum type="arabicPeriod"/>
            </a:pPr>
            <a:r>
              <a:rPr lang="id-ID" dirty="0" smtClean="0"/>
              <a:t>difficulties </a:t>
            </a:r>
            <a:r>
              <a:rPr lang="id-ID" dirty="0"/>
              <a:t>with parents, in-laws, and other extended family; </a:t>
            </a:r>
            <a:endParaRPr lang="id-ID" dirty="0" smtClean="0"/>
          </a:p>
          <a:p>
            <a:pPr marL="514350" indent="-514350">
              <a:buClrTx/>
              <a:buFont typeface="+mj-lt"/>
              <a:buAutoNum type="arabicPeriod"/>
            </a:pPr>
            <a:r>
              <a:rPr lang="id-ID" dirty="0" smtClean="0"/>
              <a:t>insurmountable </a:t>
            </a:r>
            <a:r>
              <a:rPr lang="id-ID" dirty="0"/>
              <a:t>and unanticipated financial or career problems; </a:t>
            </a:r>
            <a:endParaRPr lang="id-ID" dirty="0" smtClean="0"/>
          </a:p>
          <a:p>
            <a:pPr marL="514350" indent="-514350">
              <a:buClrTx/>
              <a:buFont typeface="+mj-lt"/>
              <a:buAutoNum type="arabicPeriod"/>
            </a:pPr>
            <a:r>
              <a:rPr lang="id-ID" dirty="0" smtClean="0"/>
              <a:t>serious </a:t>
            </a:r>
            <a:r>
              <a:rPr lang="id-ID" dirty="0"/>
              <a:t>illness or death of a child or relative; </a:t>
            </a:r>
            <a:endParaRPr lang="id-ID" dirty="0" smtClean="0"/>
          </a:p>
          <a:p>
            <a:pPr marL="514350" indent="-514350">
              <a:buClrTx/>
              <a:buFont typeface="+mj-lt"/>
              <a:buAutoNum type="arabicPeriod"/>
            </a:pPr>
            <a:r>
              <a:rPr lang="id-ID" dirty="0" smtClean="0"/>
              <a:t>the </a:t>
            </a:r>
            <a:r>
              <a:rPr lang="id-ID" dirty="0"/>
              <a:t>childrens' adolescence; </a:t>
            </a:r>
            <a:endParaRPr lang="id-ID" dirty="0" smtClean="0"/>
          </a:p>
          <a:p>
            <a:pPr marL="514350" indent="-514350">
              <a:buClrTx/>
              <a:buFont typeface="+mj-lt"/>
              <a:buAutoNum type="arabicPeriod"/>
            </a:pPr>
            <a:r>
              <a:rPr lang="id-ID" dirty="0" smtClean="0"/>
              <a:t>departure </a:t>
            </a:r>
            <a:r>
              <a:rPr lang="id-ID" dirty="0"/>
              <a:t>of children from the home; </a:t>
            </a:r>
            <a:endParaRPr lang="id-ID" dirty="0" smtClean="0"/>
          </a:p>
          <a:p>
            <a:pPr marL="514350" indent="-514350">
              <a:buClrTx/>
              <a:buFont typeface="+mj-lt"/>
              <a:buAutoNum type="arabicPeriod"/>
            </a:pPr>
            <a:r>
              <a:rPr lang="id-ID" dirty="0" smtClean="0"/>
              <a:t>infidelity</a:t>
            </a:r>
            <a:r>
              <a:rPr lang="id-ID" dirty="0"/>
              <a:t>; </a:t>
            </a:r>
            <a:endParaRPr lang="id-ID" dirty="0" smtClean="0"/>
          </a:p>
          <a:p>
            <a:pPr marL="514350" indent="-514350">
              <a:buClrTx/>
              <a:buFont typeface="+mj-lt"/>
              <a:buAutoNum type="arabicPeriod"/>
            </a:pPr>
            <a:r>
              <a:rPr lang="id-ID" dirty="0" smtClean="0"/>
              <a:t>separation</a:t>
            </a:r>
            <a:endParaRPr lang="id-ID" dirty="0"/>
          </a:p>
        </p:txBody>
      </p:sp>
    </p:spTree>
    <p:extLst>
      <p:ext uri="{BB962C8B-B14F-4D97-AF65-F5344CB8AC3E}">
        <p14:creationId xmlns:p14="http://schemas.microsoft.com/office/powerpoint/2010/main" val="1647760280"/>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id-ID" dirty="0">
                <a:effectLst/>
              </a:rPr>
              <a:t>Interpersonal Disturbances in Illness Behavior</a:t>
            </a:r>
            <a:endParaRPr lang="id-ID" dirty="0"/>
          </a:p>
        </p:txBody>
      </p:sp>
      <p:sp>
        <p:nvSpPr>
          <p:cNvPr id="3" name="Subtitle 2"/>
          <p:cNvSpPr>
            <a:spLocks noGrp="1"/>
          </p:cNvSpPr>
          <p:nvPr>
            <p:ph type="subTitle" idx="1"/>
          </p:nvPr>
        </p:nvSpPr>
        <p:spPr/>
        <p:txBody>
          <a:bodyPr/>
          <a:lstStyle/>
          <a:p>
            <a:endParaRPr lang="id-ID"/>
          </a:p>
        </p:txBody>
      </p:sp>
    </p:spTree>
    <p:extLst>
      <p:ext uri="{BB962C8B-B14F-4D97-AF65-F5344CB8AC3E}">
        <p14:creationId xmlns:p14="http://schemas.microsoft.com/office/powerpoint/2010/main" val="180102504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60616"/>
          </a:xfrm>
        </p:spPr>
        <p:txBody>
          <a:bodyPr>
            <a:normAutofit fontScale="90000"/>
          </a:bodyPr>
          <a:lstStyle/>
          <a:p>
            <a:endParaRPr lang="id-ID" dirty="0"/>
          </a:p>
        </p:txBody>
      </p:sp>
      <p:sp>
        <p:nvSpPr>
          <p:cNvPr id="3" name="Content Placeholder 2"/>
          <p:cNvSpPr>
            <a:spLocks noGrp="1"/>
          </p:cNvSpPr>
          <p:nvPr>
            <p:ph idx="1"/>
          </p:nvPr>
        </p:nvSpPr>
        <p:spPr>
          <a:xfrm>
            <a:off x="457200" y="908720"/>
            <a:ext cx="8229600" cy="5415880"/>
          </a:xfrm>
        </p:spPr>
        <p:txBody>
          <a:bodyPr>
            <a:normAutofit/>
          </a:bodyPr>
          <a:lstStyle/>
          <a:p>
            <a:r>
              <a:rPr lang="id-ID" dirty="0" smtClean="0"/>
              <a:t>Interpersonal relationships </a:t>
            </a:r>
            <a:r>
              <a:rPr lang="id-ID" dirty="0"/>
              <a:t>ordinarily help provide for the satisfaction of basic drives, for affiliative needs, and for finding </a:t>
            </a:r>
            <a:r>
              <a:rPr lang="id-ID" dirty="0" smtClean="0"/>
              <a:t>purpose </a:t>
            </a:r>
            <a:r>
              <a:rPr lang="id-ID" dirty="0"/>
              <a:t>and meaning in life</a:t>
            </a:r>
            <a:r>
              <a:rPr lang="id-ID" dirty="0" smtClean="0"/>
              <a:t>.</a:t>
            </a:r>
          </a:p>
          <a:p>
            <a:r>
              <a:rPr lang="id-ID" dirty="0"/>
              <a:t>Disturbances in interpersonal relationships </a:t>
            </a:r>
            <a:r>
              <a:rPr lang="id-ID" dirty="0" smtClean="0"/>
              <a:t> </a:t>
            </a:r>
            <a:r>
              <a:rPr lang="id-ID" dirty="0" smtClean="0">
                <a:sym typeface="Wingdings" pitchFamily="2" charset="2"/>
              </a:rPr>
              <a:t> </a:t>
            </a:r>
          </a:p>
          <a:p>
            <a:pPr lvl="1"/>
            <a:r>
              <a:rPr lang="id-ID" dirty="0" smtClean="0"/>
              <a:t>characteristics </a:t>
            </a:r>
            <a:r>
              <a:rPr lang="id-ID" dirty="0"/>
              <a:t>attributable to a single person </a:t>
            </a:r>
            <a:r>
              <a:rPr lang="id-ID" dirty="0" smtClean="0"/>
              <a:t> </a:t>
            </a:r>
            <a:r>
              <a:rPr lang="id-ID" dirty="0" smtClean="0">
                <a:sym typeface="Wingdings" pitchFamily="2" charset="2"/>
              </a:rPr>
              <a:t> </a:t>
            </a:r>
            <a:r>
              <a:rPr lang="id-ID" dirty="0"/>
              <a:t>undesirable or maladaptive personality traits.</a:t>
            </a:r>
            <a:endParaRPr lang="id-ID" dirty="0" smtClean="0"/>
          </a:p>
          <a:p>
            <a:pPr lvl="1"/>
            <a:r>
              <a:rPr lang="id-ID" dirty="0" smtClean="0"/>
              <a:t>characteristics </a:t>
            </a:r>
            <a:r>
              <a:rPr lang="id-ID" dirty="0"/>
              <a:t>of an interpersonal system. (e.g., as dyadic and family patterns of system disturbance).</a:t>
            </a:r>
          </a:p>
          <a:p>
            <a:r>
              <a:rPr lang="id-ID" dirty="0" smtClean="0"/>
              <a:t>When </a:t>
            </a:r>
            <a:r>
              <a:rPr lang="id-ID" dirty="0"/>
              <a:t>these traits are present to a significant extent and interfere with social functioning or cause distress, they may comprise a personality disorder. </a:t>
            </a:r>
          </a:p>
        </p:txBody>
      </p:sp>
    </p:spTree>
    <p:extLst>
      <p:ext uri="{BB962C8B-B14F-4D97-AF65-F5344CB8AC3E}">
        <p14:creationId xmlns:p14="http://schemas.microsoft.com/office/powerpoint/2010/main" val="1516253778"/>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60648"/>
            <a:ext cx="8229600" cy="1368152"/>
          </a:xfrm>
        </p:spPr>
        <p:txBody>
          <a:bodyPr>
            <a:normAutofit fontScale="90000"/>
          </a:bodyPr>
          <a:lstStyle/>
          <a:p>
            <a:r>
              <a:rPr lang="id-ID" dirty="0"/>
              <a:t>Abnormal illness behavior (</a:t>
            </a:r>
            <a:r>
              <a:rPr lang="id-ID" dirty="0" smtClean="0"/>
              <a:t>dysnosognosia)</a:t>
            </a:r>
            <a:endParaRPr lang="id-ID" dirty="0"/>
          </a:p>
        </p:txBody>
      </p:sp>
      <p:sp>
        <p:nvSpPr>
          <p:cNvPr id="3" name="Content Placeholder 2"/>
          <p:cNvSpPr>
            <a:spLocks noGrp="1"/>
          </p:cNvSpPr>
          <p:nvPr>
            <p:ph idx="1"/>
          </p:nvPr>
        </p:nvSpPr>
        <p:spPr>
          <a:xfrm>
            <a:off x="457200" y="1628800"/>
            <a:ext cx="8229600" cy="5229200"/>
          </a:xfrm>
        </p:spPr>
        <p:txBody>
          <a:bodyPr>
            <a:normAutofit/>
          </a:bodyPr>
          <a:lstStyle/>
          <a:p>
            <a:r>
              <a:rPr lang="id-ID" dirty="0" smtClean="0"/>
              <a:t>persistently </a:t>
            </a:r>
            <a:r>
              <a:rPr lang="id-ID" dirty="0"/>
              <a:t>pathological mode of experiencing, evaluating, and responding to one's own health status despite lucid and accurate appraisal and management options provided by a health professional</a:t>
            </a:r>
            <a:r>
              <a:rPr lang="id-ID" dirty="0" smtClean="0"/>
              <a:t>.</a:t>
            </a:r>
          </a:p>
          <a:p>
            <a:r>
              <a:rPr lang="id-ID" dirty="0"/>
              <a:t>the adoption of the sick role by the patient, who then engages in characteristic interactions with health care providers—which typically leave both the provider and the patient dissatisfied</a:t>
            </a:r>
            <a:r>
              <a:rPr lang="id-ID" dirty="0" smtClean="0"/>
              <a:t>.</a:t>
            </a:r>
          </a:p>
          <a:p>
            <a:r>
              <a:rPr lang="id-ID" dirty="0"/>
              <a:t>may be unconscious or conscious</a:t>
            </a:r>
            <a:endParaRPr lang="id-ID" dirty="0" smtClean="0"/>
          </a:p>
          <a:p>
            <a:r>
              <a:rPr lang="id-ID" dirty="0" smtClean="0">
                <a:sym typeface="Wingdings" pitchFamily="2" charset="2"/>
              </a:rPr>
              <a:t> </a:t>
            </a:r>
            <a:r>
              <a:rPr lang="id-ID" dirty="0" smtClean="0"/>
              <a:t>interpersonal </a:t>
            </a:r>
            <a:r>
              <a:rPr lang="id-ID" dirty="0"/>
              <a:t>disorders between patients and health care </a:t>
            </a:r>
            <a:r>
              <a:rPr lang="id-ID" dirty="0" smtClean="0"/>
              <a:t>professionals</a:t>
            </a:r>
          </a:p>
        </p:txBody>
      </p:sp>
    </p:spTree>
    <p:extLst>
      <p:ext uri="{BB962C8B-B14F-4D97-AF65-F5344CB8AC3E}">
        <p14:creationId xmlns:p14="http://schemas.microsoft.com/office/powerpoint/2010/main" val="1952314739"/>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id-ID"/>
          </a:p>
        </p:txBody>
      </p:sp>
      <p:sp>
        <p:nvSpPr>
          <p:cNvPr id="3" name="Content Placeholder 2"/>
          <p:cNvSpPr>
            <a:spLocks noGrp="1"/>
          </p:cNvSpPr>
          <p:nvPr>
            <p:ph idx="1"/>
          </p:nvPr>
        </p:nvSpPr>
        <p:spPr/>
        <p:txBody>
          <a:bodyPr/>
          <a:lstStyle/>
          <a:p>
            <a:r>
              <a:rPr lang="id-ID" dirty="0"/>
              <a:t>Characteristic : </a:t>
            </a:r>
          </a:p>
          <a:p>
            <a:pPr lvl="1"/>
            <a:r>
              <a:rPr lang="id-ID" dirty="0"/>
              <a:t>seek repeated medical evaluations from a multitude of physicians,</a:t>
            </a:r>
          </a:p>
          <a:p>
            <a:pPr lvl="1"/>
            <a:r>
              <a:rPr lang="id-ID" dirty="0"/>
              <a:t>often undergoing a series of expensive laboratory tests.</a:t>
            </a:r>
          </a:p>
          <a:p>
            <a:pPr lvl="1"/>
            <a:r>
              <a:rPr lang="id-ID" dirty="0"/>
              <a:t>the level of complaints provokes unnecessary invasive laboratory examinations or surgeries  </a:t>
            </a:r>
            <a:r>
              <a:rPr lang="id-ID" dirty="0">
                <a:sym typeface="Wingdings" pitchFamily="2" charset="2"/>
              </a:rPr>
              <a:t> </a:t>
            </a:r>
            <a:r>
              <a:rPr lang="id-ID" dirty="0"/>
              <a:t>place the patient at genuine medical risk</a:t>
            </a:r>
          </a:p>
          <a:p>
            <a:endParaRPr lang="id-ID" dirty="0"/>
          </a:p>
        </p:txBody>
      </p:sp>
    </p:spTree>
    <p:extLst>
      <p:ext uri="{BB962C8B-B14F-4D97-AF65-F5344CB8AC3E}">
        <p14:creationId xmlns:p14="http://schemas.microsoft.com/office/powerpoint/2010/main" val="3412310809"/>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60648"/>
            <a:ext cx="8229600" cy="3024336"/>
          </a:xfrm>
        </p:spPr>
        <p:txBody>
          <a:bodyPr>
            <a:normAutofit fontScale="90000"/>
          </a:bodyPr>
          <a:lstStyle/>
          <a:p>
            <a:r>
              <a:rPr lang="id-ID" dirty="0"/>
              <a:t>Unconscious abnormal illness </a:t>
            </a:r>
            <a:r>
              <a:rPr lang="id-ID" dirty="0" smtClean="0"/>
              <a:t>behaviors (the </a:t>
            </a:r>
            <a:r>
              <a:rPr lang="id-ID" dirty="0"/>
              <a:t>patient believes the symptoms reflect some genuine </a:t>
            </a:r>
            <a:r>
              <a:rPr lang="id-ID" dirty="0" smtClean="0"/>
              <a:t>illness)</a:t>
            </a:r>
            <a:endParaRPr lang="id-ID" dirty="0"/>
          </a:p>
        </p:txBody>
      </p:sp>
      <p:sp>
        <p:nvSpPr>
          <p:cNvPr id="3" name="Content Placeholder 2"/>
          <p:cNvSpPr>
            <a:spLocks noGrp="1"/>
          </p:cNvSpPr>
          <p:nvPr>
            <p:ph idx="1"/>
          </p:nvPr>
        </p:nvSpPr>
        <p:spPr>
          <a:xfrm>
            <a:off x="457200" y="3284984"/>
            <a:ext cx="8229600" cy="3573016"/>
          </a:xfrm>
        </p:spPr>
        <p:txBody>
          <a:bodyPr>
            <a:normAutofit/>
          </a:bodyPr>
          <a:lstStyle/>
          <a:p>
            <a:r>
              <a:rPr lang="id-ID" dirty="0"/>
              <a:t>somatization disorder (in which multiple symptoms and organ systems are affected), </a:t>
            </a:r>
            <a:endParaRPr lang="id-ID" dirty="0" smtClean="0"/>
          </a:p>
          <a:p>
            <a:r>
              <a:rPr lang="id-ID" dirty="0" smtClean="0"/>
              <a:t>conversion </a:t>
            </a:r>
            <a:r>
              <a:rPr lang="id-ID" dirty="0"/>
              <a:t>disorders, </a:t>
            </a:r>
            <a:endParaRPr lang="id-ID" dirty="0" smtClean="0"/>
          </a:p>
          <a:p>
            <a:r>
              <a:rPr lang="id-ID" dirty="0" smtClean="0"/>
              <a:t>somatoform </a:t>
            </a:r>
            <a:r>
              <a:rPr lang="id-ID" dirty="0"/>
              <a:t>pain disorder (in which no cause can be found for the subjective level of pain), </a:t>
            </a:r>
            <a:endParaRPr lang="id-ID" dirty="0" smtClean="0"/>
          </a:p>
          <a:p>
            <a:r>
              <a:rPr lang="id-ID" dirty="0" smtClean="0"/>
              <a:t>hypochondriasis </a:t>
            </a:r>
            <a:r>
              <a:rPr lang="id-ID" dirty="0"/>
              <a:t>(in which the primary fear is of having a serious disorder</a:t>
            </a:r>
            <a:r>
              <a:rPr lang="id-ID" dirty="0" smtClean="0"/>
              <a:t>).</a:t>
            </a:r>
          </a:p>
          <a:p>
            <a:endParaRPr lang="id-ID" dirty="0"/>
          </a:p>
        </p:txBody>
      </p:sp>
    </p:spTree>
    <p:extLst>
      <p:ext uri="{BB962C8B-B14F-4D97-AF65-F5344CB8AC3E}">
        <p14:creationId xmlns:p14="http://schemas.microsoft.com/office/powerpoint/2010/main" val="3544725259"/>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32656"/>
            <a:ext cx="8229600" cy="1800200"/>
          </a:xfrm>
        </p:spPr>
        <p:txBody>
          <a:bodyPr>
            <a:normAutofit/>
          </a:bodyPr>
          <a:lstStyle/>
          <a:p>
            <a:r>
              <a:rPr lang="id-ID" sz="3600" dirty="0"/>
              <a:t>C</a:t>
            </a:r>
            <a:r>
              <a:rPr lang="id-ID" sz="3600" dirty="0" smtClean="0"/>
              <a:t>onscious </a:t>
            </a:r>
            <a:r>
              <a:rPr lang="id-ID" sz="3600" dirty="0"/>
              <a:t>abnormal illness </a:t>
            </a:r>
            <a:r>
              <a:rPr lang="id-ID" sz="3600" dirty="0" smtClean="0"/>
              <a:t>behaviors (patients </a:t>
            </a:r>
            <a:r>
              <a:rPr lang="id-ID" sz="3600" dirty="0"/>
              <a:t>act sick when they are fully aware that they are </a:t>
            </a:r>
            <a:r>
              <a:rPr lang="id-ID" sz="3600" dirty="0" smtClean="0"/>
              <a:t>not)</a:t>
            </a:r>
            <a:endParaRPr lang="id-ID" sz="3600" dirty="0"/>
          </a:p>
        </p:txBody>
      </p:sp>
      <p:sp>
        <p:nvSpPr>
          <p:cNvPr id="3" name="Content Placeholder 2"/>
          <p:cNvSpPr>
            <a:spLocks noGrp="1"/>
          </p:cNvSpPr>
          <p:nvPr>
            <p:ph idx="1"/>
          </p:nvPr>
        </p:nvSpPr>
        <p:spPr>
          <a:xfrm>
            <a:off x="457200" y="2276872"/>
            <a:ext cx="8229600" cy="4581128"/>
          </a:xfrm>
        </p:spPr>
        <p:txBody>
          <a:bodyPr>
            <a:normAutofit lnSpcReduction="10000"/>
          </a:bodyPr>
          <a:lstStyle/>
          <a:p>
            <a:r>
              <a:rPr lang="id-ID" dirty="0"/>
              <a:t>malingering (in which external incentives—usually financial—are the motivating factors) </a:t>
            </a:r>
            <a:endParaRPr lang="id-ID" dirty="0" smtClean="0"/>
          </a:p>
          <a:p>
            <a:r>
              <a:rPr lang="id-ID" dirty="0"/>
              <a:t>Munchausen's syndrome </a:t>
            </a:r>
            <a:r>
              <a:rPr lang="id-ID" dirty="0" smtClean="0"/>
              <a:t>(factitious </a:t>
            </a:r>
            <a:r>
              <a:rPr lang="id-ID" dirty="0"/>
              <a:t>disorder with physical or psychological </a:t>
            </a:r>
            <a:r>
              <a:rPr lang="id-ID" dirty="0" smtClean="0"/>
              <a:t>symptoms) </a:t>
            </a:r>
          </a:p>
          <a:p>
            <a:pPr lvl="1"/>
            <a:r>
              <a:rPr lang="id-ID" dirty="0" smtClean="0"/>
              <a:t>patients </a:t>
            </a:r>
            <a:r>
              <a:rPr lang="id-ID" dirty="0"/>
              <a:t>repeatedly and compulsively present themselves for medical care with feigned or self-induced </a:t>
            </a:r>
            <a:r>
              <a:rPr lang="id-ID" dirty="0" smtClean="0"/>
              <a:t>illnes</a:t>
            </a:r>
          </a:p>
          <a:p>
            <a:pPr lvl="1"/>
            <a:r>
              <a:rPr lang="id-ID" dirty="0"/>
              <a:t>These self-induced conditions may be so serious as to ultimately cause </a:t>
            </a:r>
            <a:r>
              <a:rPr lang="id-ID" dirty="0" smtClean="0"/>
              <a:t>death</a:t>
            </a:r>
          </a:p>
          <a:p>
            <a:pPr lvl="1"/>
            <a:r>
              <a:rPr lang="id-ID" dirty="0"/>
              <a:t>Most do not appear to be psychotic, but seem to have a disturbance in personality structure</a:t>
            </a:r>
            <a:r>
              <a:rPr lang="id-ID" dirty="0" smtClean="0"/>
              <a:t>.</a:t>
            </a:r>
          </a:p>
          <a:p>
            <a:pPr lvl="1"/>
            <a:r>
              <a:rPr lang="id-ID"/>
              <a:t>In facticious disorder by proxy, a </a:t>
            </a:r>
            <a:r>
              <a:rPr lang="id-ID" smtClean="0"/>
              <a:t>caregiver, a parent</a:t>
            </a:r>
            <a:endParaRPr lang="id-ID" dirty="0"/>
          </a:p>
        </p:txBody>
      </p:sp>
    </p:spTree>
    <p:extLst>
      <p:ext uri="{BB962C8B-B14F-4D97-AF65-F5344CB8AC3E}">
        <p14:creationId xmlns:p14="http://schemas.microsoft.com/office/powerpoint/2010/main" val="380561071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id-ID"/>
          </a:p>
        </p:txBody>
      </p:sp>
      <p:sp>
        <p:nvSpPr>
          <p:cNvPr id="3" name="Content Placeholder 2"/>
          <p:cNvSpPr>
            <a:spLocks noGrp="1"/>
          </p:cNvSpPr>
          <p:nvPr>
            <p:ph idx="1"/>
          </p:nvPr>
        </p:nvSpPr>
        <p:spPr/>
        <p:txBody>
          <a:bodyPr/>
          <a:lstStyle/>
          <a:p>
            <a:r>
              <a:rPr lang="id-ID" dirty="0"/>
              <a:t>Personality Traits </a:t>
            </a:r>
            <a:r>
              <a:rPr lang="id-ID" dirty="0" smtClean="0"/>
              <a:t>: </a:t>
            </a:r>
            <a:endParaRPr lang="id-ID" dirty="0" smtClean="0"/>
          </a:p>
          <a:p>
            <a:pPr marL="393192" lvl="1" indent="0">
              <a:buNone/>
            </a:pPr>
            <a:r>
              <a:rPr lang="id-ID" dirty="0" smtClean="0"/>
              <a:t>the </a:t>
            </a:r>
            <a:r>
              <a:rPr lang="id-ID" dirty="0"/>
              <a:t>characteristic pattern of an individual's attitudes, behaviors, beliefs, feelings, thoughts, and values—the sum of a person's emotional, cognitive, and interpersonal </a:t>
            </a:r>
            <a:r>
              <a:rPr lang="id-ID" dirty="0" smtClean="0"/>
              <a:t>attributes</a:t>
            </a:r>
          </a:p>
          <a:p>
            <a:pPr lvl="1">
              <a:buFont typeface="Wingdings" pitchFamily="2" charset="2"/>
              <a:buChar char="à"/>
            </a:pPr>
            <a:r>
              <a:rPr lang="id-ID" dirty="0" smtClean="0"/>
              <a:t>the </a:t>
            </a:r>
            <a:r>
              <a:rPr lang="id-ID" dirty="0"/>
              <a:t>prominent and characteristic features of an individual's personality and do not imply </a:t>
            </a:r>
            <a:r>
              <a:rPr lang="id-ID" dirty="0" smtClean="0"/>
              <a:t>psychopathology</a:t>
            </a:r>
          </a:p>
          <a:p>
            <a:pPr lvl="1">
              <a:buFont typeface="Wingdings" pitchFamily="2" charset="2"/>
              <a:buChar char="à"/>
            </a:pPr>
            <a:r>
              <a:rPr lang="id-ID" dirty="0"/>
              <a:t>relatively stable from adolescence onward, consistent across different environments, and recognizable by friends and acquaintances.</a:t>
            </a:r>
          </a:p>
        </p:txBody>
      </p:sp>
    </p:spTree>
    <p:extLst>
      <p:ext uri="{BB962C8B-B14F-4D97-AF65-F5344CB8AC3E}">
        <p14:creationId xmlns:p14="http://schemas.microsoft.com/office/powerpoint/2010/main" val="58166761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id-ID"/>
          </a:p>
        </p:txBody>
      </p:sp>
      <p:sp>
        <p:nvSpPr>
          <p:cNvPr id="3" name="Content Placeholder 2"/>
          <p:cNvSpPr>
            <a:spLocks noGrp="1"/>
          </p:cNvSpPr>
          <p:nvPr>
            <p:ph idx="1"/>
          </p:nvPr>
        </p:nvSpPr>
        <p:spPr/>
        <p:txBody>
          <a:bodyPr/>
          <a:lstStyle/>
          <a:p>
            <a:pPr marL="0" indent="0">
              <a:buNone/>
            </a:pPr>
            <a:r>
              <a:rPr lang="id-ID" dirty="0"/>
              <a:t>P</a:t>
            </a:r>
            <a:r>
              <a:rPr lang="id-ID" dirty="0" smtClean="0"/>
              <a:t>ersonality disorder :</a:t>
            </a:r>
          </a:p>
          <a:p>
            <a:r>
              <a:rPr lang="id-ID" dirty="0" smtClean="0"/>
              <a:t>those </a:t>
            </a:r>
            <a:r>
              <a:rPr lang="id-ID" dirty="0"/>
              <a:t>consistent patterns of thought, feeling, and behavior that are inflexible and maladaptive. </a:t>
            </a:r>
            <a:endParaRPr lang="id-ID" dirty="0" smtClean="0"/>
          </a:p>
          <a:p>
            <a:endParaRPr lang="id-ID" dirty="0"/>
          </a:p>
          <a:p>
            <a:pPr marL="0" indent="0">
              <a:buNone/>
            </a:pPr>
            <a:r>
              <a:rPr lang="id-ID" dirty="0" smtClean="0"/>
              <a:t>Personality </a:t>
            </a:r>
            <a:r>
              <a:rPr lang="id-ID" dirty="0"/>
              <a:t>disturbances manifest primarily in interpersonal contexts and can be viewed as interpersonal behavior disorders.</a:t>
            </a:r>
          </a:p>
          <a:p>
            <a:endParaRPr lang="id-ID" dirty="0" smtClean="0"/>
          </a:p>
          <a:p>
            <a:endParaRPr lang="id-ID" dirty="0"/>
          </a:p>
        </p:txBody>
      </p:sp>
    </p:spTree>
    <p:extLst>
      <p:ext uri="{BB962C8B-B14F-4D97-AF65-F5344CB8AC3E}">
        <p14:creationId xmlns:p14="http://schemas.microsoft.com/office/powerpoint/2010/main" val="173682376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id-ID" dirty="0"/>
          </a:p>
        </p:txBody>
      </p:sp>
      <p:sp>
        <p:nvSpPr>
          <p:cNvPr id="3" name="Content Placeholder 2"/>
          <p:cNvSpPr>
            <a:spLocks noGrp="1"/>
          </p:cNvSpPr>
          <p:nvPr>
            <p:ph idx="1"/>
          </p:nvPr>
        </p:nvSpPr>
        <p:spPr>
          <a:xfrm>
            <a:off x="457200" y="1935480"/>
            <a:ext cx="8229600" cy="4922520"/>
          </a:xfrm>
        </p:spPr>
        <p:txBody>
          <a:bodyPr>
            <a:normAutofit/>
          </a:bodyPr>
          <a:lstStyle/>
          <a:p>
            <a:pPr marL="0" indent="0">
              <a:buNone/>
            </a:pPr>
            <a:r>
              <a:rPr lang="id-ID" dirty="0" smtClean="0"/>
              <a:t>5 dimensions </a:t>
            </a:r>
            <a:r>
              <a:rPr lang="id-ID" dirty="0"/>
              <a:t>of temperament have been described which appear to be somewhat independent and to have strong genetic </a:t>
            </a:r>
            <a:r>
              <a:rPr lang="id-ID" dirty="0" smtClean="0"/>
              <a:t>contributions</a:t>
            </a:r>
          </a:p>
          <a:p>
            <a:r>
              <a:rPr lang="id-ID" dirty="0"/>
              <a:t>Neuroticism (highly emotional, reactive, and thin-skinned, contrasting with emotional </a:t>
            </a:r>
            <a:r>
              <a:rPr lang="id-ID" dirty="0" smtClean="0"/>
              <a:t>stability)</a:t>
            </a:r>
          </a:p>
          <a:p>
            <a:r>
              <a:rPr lang="id-ID" dirty="0" smtClean="0"/>
              <a:t>Extraversion </a:t>
            </a:r>
            <a:r>
              <a:rPr lang="id-ID" dirty="0"/>
              <a:t>(contrasting with intraversion), </a:t>
            </a:r>
            <a:endParaRPr lang="id-ID" dirty="0" smtClean="0"/>
          </a:p>
          <a:p>
            <a:r>
              <a:rPr lang="id-ID" dirty="0"/>
              <a:t>O</a:t>
            </a:r>
            <a:r>
              <a:rPr lang="id-ID" dirty="0" smtClean="0"/>
              <a:t>penness </a:t>
            </a:r>
            <a:r>
              <a:rPr lang="id-ID" dirty="0"/>
              <a:t>(contrasting with discomfort with novel experiences), </a:t>
            </a:r>
            <a:endParaRPr lang="id-ID" dirty="0" smtClean="0"/>
          </a:p>
          <a:p>
            <a:r>
              <a:rPr lang="id-ID" dirty="0"/>
              <a:t>A</a:t>
            </a:r>
            <a:r>
              <a:rPr lang="id-ID" dirty="0" smtClean="0"/>
              <a:t>greeableness </a:t>
            </a:r>
            <a:r>
              <a:rPr lang="id-ID" dirty="0"/>
              <a:t>(contrasting with contrariness</a:t>
            </a:r>
            <a:r>
              <a:rPr lang="id-ID" dirty="0" smtClean="0"/>
              <a:t>),</a:t>
            </a:r>
          </a:p>
          <a:p>
            <a:r>
              <a:rPr lang="id-ID" dirty="0" smtClean="0"/>
              <a:t>Conscientiousness </a:t>
            </a:r>
            <a:r>
              <a:rPr lang="id-ID" dirty="0"/>
              <a:t>(contrasting with fickleness). </a:t>
            </a:r>
          </a:p>
        </p:txBody>
      </p:sp>
    </p:spTree>
    <p:extLst>
      <p:ext uri="{BB962C8B-B14F-4D97-AF65-F5344CB8AC3E}">
        <p14:creationId xmlns:p14="http://schemas.microsoft.com/office/powerpoint/2010/main" val="419993036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id-ID" dirty="0"/>
          </a:p>
        </p:txBody>
      </p:sp>
      <p:sp>
        <p:nvSpPr>
          <p:cNvPr id="3" name="Content Placeholder 2"/>
          <p:cNvSpPr>
            <a:spLocks noGrp="1"/>
          </p:cNvSpPr>
          <p:nvPr>
            <p:ph idx="1"/>
          </p:nvPr>
        </p:nvSpPr>
        <p:spPr/>
        <p:txBody>
          <a:bodyPr/>
          <a:lstStyle/>
          <a:p>
            <a:pPr marL="0" indent="0">
              <a:buNone/>
            </a:pPr>
            <a:r>
              <a:rPr lang="id-ID" smtClean="0"/>
              <a:t>Dimensions </a:t>
            </a:r>
            <a:r>
              <a:rPr lang="id-ID" dirty="0"/>
              <a:t>related to temperamental characteristics presumed to be strongly influenced </a:t>
            </a:r>
            <a:r>
              <a:rPr lang="id-ID" dirty="0" smtClean="0"/>
              <a:t>genetically</a:t>
            </a:r>
          </a:p>
          <a:p>
            <a:r>
              <a:rPr lang="id-ID" dirty="0"/>
              <a:t>harm avoidance, </a:t>
            </a:r>
            <a:endParaRPr lang="id-ID" dirty="0" smtClean="0"/>
          </a:p>
          <a:p>
            <a:r>
              <a:rPr lang="id-ID" dirty="0" smtClean="0"/>
              <a:t>novelty </a:t>
            </a:r>
            <a:r>
              <a:rPr lang="id-ID" dirty="0"/>
              <a:t>seeking, </a:t>
            </a:r>
            <a:endParaRPr lang="id-ID" dirty="0" smtClean="0"/>
          </a:p>
          <a:p>
            <a:r>
              <a:rPr lang="id-ID" dirty="0" smtClean="0"/>
              <a:t>reward dependence</a:t>
            </a:r>
          </a:p>
          <a:p>
            <a:endParaRPr lang="id-ID" dirty="0"/>
          </a:p>
        </p:txBody>
      </p:sp>
    </p:spTree>
    <p:extLst>
      <p:ext uri="{BB962C8B-B14F-4D97-AF65-F5344CB8AC3E}">
        <p14:creationId xmlns:p14="http://schemas.microsoft.com/office/powerpoint/2010/main" val="165599089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id-ID"/>
          </a:p>
        </p:txBody>
      </p:sp>
      <p:sp>
        <p:nvSpPr>
          <p:cNvPr id="3" name="Content Placeholder 2"/>
          <p:cNvSpPr>
            <a:spLocks noGrp="1"/>
          </p:cNvSpPr>
          <p:nvPr>
            <p:ph idx="1"/>
          </p:nvPr>
        </p:nvSpPr>
        <p:spPr/>
        <p:txBody>
          <a:bodyPr/>
          <a:lstStyle/>
          <a:p>
            <a:r>
              <a:rPr lang="id-ID" dirty="0" smtClean="0"/>
              <a:t>The </a:t>
            </a:r>
            <a:r>
              <a:rPr lang="id-ID" dirty="0"/>
              <a:t>large overlap among the DSM personality disorders and the clustering of these personality disorders into three broad groups imply a lack of clear boundaries to the currently defined categories. </a:t>
            </a:r>
            <a:endParaRPr lang="id-ID" dirty="0" smtClean="0"/>
          </a:p>
          <a:p>
            <a:r>
              <a:rPr lang="id-ID" dirty="0" smtClean="0"/>
              <a:t>The </a:t>
            </a:r>
            <a:r>
              <a:rPr lang="id-ID" dirty="0"/>
              <a:t>three DSM-IV clusters describe </a:t>
            </a:r>
            <a:endParaRPr lang="id-ID" dirty="0" smtClean="0"/>
          </a:p>
          <a:p>
            <a:pPr lvl="1"/>
            <a:r>
              <a:rPr lang="id-ID" dirty="0" smtClean="0"/>
              <a:t>(</a:t>
            </a:r>
            <a:r>
              <a:rPr lang="id-ID" dirty="0"/>
              <a:t>Cluster A</a:t>
            </a:r>
            <a:r>
              <a:rPr lang="id-ID" dirty="0" smtClean="0"/>
              <a:t>) </a:t>
            </a:r>
            <a:r>
              <a:rPr lang="id-ID" dirty="0"/>
              <a:t>odd or eccentric </a:t>
            </a:r>
            <a:r>
              <a:rPr lang="id-ID" dirty="0" smtClean="0"/>
              <a:t>types</a:t>
            </a:r>
          </a:p>
          <a:p>
            <a:pPr lvl="1"/>
            <a:r>
              <a:rPr lang="id-ID" dirty="0"/>
              <a:t>(Cluster B</a:t>
            </a:r>
            <a:r>
              <a:rPr lang="id-ID" dirty="0" smtClean="0"/>
              <a:t>)  </a:t>
            </a:r>
            <a:r>
              <a:rPr lang="id-ID" dirty="0"/>
              <a:t>dramatic, emotional, and erratic types </a:t>
            </a:r>
            <a:endParaRPr lang="id-ID" dirty="0" smtClean="0"/>
          </a:p>
          <a:p>
            <a:pPr lvl="1"/>
            <a:r>
              <a:rPr lang="id-ID" dirty="0"/>
              <a:t>(Cluster </a:t>
            </a:r>
            <a:r>
              <a:rPr lang="id-ID" dirty="0" smtClean="0"/>
              <a:t>C) </a:t>
            </a:r>
            <a:r>
              <a:rPr lang="id-ID" dirty="0"/>
              <a:t>anxious and fearful </a:t>
            </a:r>
            <a:r>
              <a:rPr lang="id-ID" dirty="0" smtClean="0"/>
              <a:t>types</a:t>
            </a:r>
            <a:endParaRPr lang="id-ID" dirty="0"/>
          </a:p>
        </p:txBody>
      </p:sp>
    </p:spTree>
    <p:extLst>
      <p:ext uri="{BB962C8B-B14F-4D97-AF65-F5344CB8AC3E}">
        <p14:creationId xmlns:p14="http://schemas.microsoft.com/office/powerpoint/2010/main" val="423951086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lvl="1" algn="l" rtl="0">
              <a:spcBef>
                <a:spcPct val="0"/>
              </a:spcBef>
            </a:pPr>
            <a:r>
              <a:rPr lang="id-ID" sz="3600" dirty="0" smtClean="0"/>
              <a:t>(Cluster A) odd or eccentric types</a:t>
            </a:r>
            <a:br>
              <a:rPr lang="id-ID" sz="3600" dirty="0" smtClean="0"/>
            </a:br>
            <a:endParaRPr lang="id-ID" sz="3600" dirty="0"/>
          </a:p>
        </p:txBody>
      </p:sp>
      <p:sp>
        <p:nvSpPr>
          <p:cNvPr id="3" name="Content Placeholder 2"/>
          <p:cNvSpPr>
            <a:spLocks noGrp="1"/>
          </p:cNvSpPr>
          <p:nvPr>
            <p:ph idx="1"/>
          </p:nvPr>
        </p:nvSpPr>
        <p:spPr/>
        <p:txBody>
          <a:bodyPr>
            <a:normAutofit lnSpcReduction="10000"/>
          </a:bodyPr>
          <a:lstStyle/>
          <a:p>
            <a:pPr marL="0" indent="0">
              <a:buNone/>
            </a:pPr>
            <a:r>
              <a:rPr lang="id-ID" dirty="0" smtClean="0"/>
              <a:t>Have </a:t>
            </a:r>
            <a:r>
              <a:rPr lang="id-ID" dirty="0"/>
              <a:t>the core traits of being interpersonally distant and emotionally constricted. </a:t>
            </a:r>
            <a:endParaRPr lang="id-ID" dirty="0" smtClean="0"/>
          </a:p>
          <a:p>
            <a:pPr marL="514350" indent="-514350">
              <a:buAutoNum type="alphaLcPeriod"/>
            </a:pPr>
            <a:r>
              <a:rPr lang="id-ID" dirty="0" smtClean="0"/>
              <a:t>Paranoid </a:t>
            </a:r>
            <a:r>
              <a:rPr lang="id-ID" dirty="0"/>
              <a:t>personality disorder are quick to feel slighted and jealous, carry grudges, and expect to be exploited and harmed by others. </a:t>
            </a:r>
            <a:endParaRPr lang="id-ID" dirty="0" smtClean="0"/>
          </a:p>
          <a:p>
            <a:pPr marL="514350" indent="-514350">
              <a:buAutoNum type="alphaLcPeriod"/>
            </a:pPr>
            <a:r>
              <a:rPr lang="id-ID" dirty="0" smtClean="0"/>
              <a:t>Schizoid </a:t>
            </a:r>
            <a:r>
              <a:rPr lang="id-ID" dirty="0"/>
              <a:t>personality disorder lack friendships or close relationships with others and are indifferent to praise or criticism by others. </a:t>
            </a:r>
            <a:endParaRPr lang="id-ID" dirty="0" smtClean="0"/>
          </a:p>
          <a:p>
            <a:pPr marL="514350" indent="-514350">
              <a:buAutoNum type="alphaLcPeriod"/>
            </a:pPr>
            <a:r>
              <a:rPr lang="id-ID" dirty="0" smtClean="0"/>
              <a:t>Schizotypal </a:t>
            </a:r>
            <a:r>
              <a:rPr lang="id-ID" dirty="0"/>
              <a:t>personality disorder display odd beliefs, engage in odd and eccentric gestures and practices, and exhibit odd speech.</a:t>
            </a:r>
          </a:p>
          <a:p>
            <a:endParaRPr lang="id-ID" dirty="0"/>
          </a:p>
        </p:txBody>
      </p:sp>
    </p:spTree>
    <p:extLst>
      <p:ext uri="{BB962C8B-B14F-4D97-AF65-F5344CB8AC3E}">
        <p14:creationId xmlns:p14="http://schemas.microsoft.com/office/powerpoint/2010/main" val="293626118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1340768"/>
          </a:xfrm>
        </p:spPr>
        <p:txBody>
          <a:bodyPr>
            <a:normAutofit/>
          </a:bodyPr>
          <a:lstStyle/>
          <a:p>
            <a:pPr lvl="1" algn="l" rtl="0">
              <a:spcBef>
                <a:spcPct val="0"/>
              </a:spcBef>
            </a:pPr>
            <a:r>
              <a:rPr lang="id-ID" dirty="0" smtClean="0"/>
              <a:t>(</a:t>
            </a:r>
            <a:r>
              <a:rPr lang="id-ID" sz="3600" dirty="0" smtClean="0"/>
              <a:t>Cluster B)  dramatic, emotional, and erratic types </a:t>
            </a:r>
            <a:endParaRPr lang="id-ID" sz="3600" dirty="0"/>
          </a:p>
        </p:txBody>
      </p:sp>
      <p:sp>
        <p:nvSpPr>
          <p:cNvPr id="3" name="Content Placeholder 2"/>
          <p:cNvSpPr>
            <a:spLocks noGrp="1"/>
          </p:cNvSpPr>
          <p:nvPr>
            <p:ph idx="1"/>
          </p:nvPr>
        </p:nvSpPr>
        <p:spPr>
          <a:xfrm>
            <a:off x="457200" y="1268760"/>
            <a:ext cx="8229600" cy="5589240"/>
          </a:xfrm>
        </p:spPr>
        <p:txBody>
          <a:bodyPr>
            <a:normAutofit/>
          </a:bodyPr>
          <a:lstStyle/>
          <a:p>
            <a:pPr marL="0" indent="0">
              <a:buNone/>
            </a:pPr>
            <a:r>
              <a:rPr lang="id-ID" dirty="0" smtClean="0"/>
              <a:t>Have </a:t>
            </a:r>
            <a:r>
              <a:rPr lang="id-ID" dirty="0"/>
              <a:t>chaotic lives, emotions, and relationships. </a:t>
            </a:r>
            <a:endParaRPr lang="id-ID" dirty="0" smtClean="0"/>
          </a:p>
          <a:p>
            <a:pPr marL="514350" indent="-514350">
              <a:buAutoNum type="alphaLcPeriod"/>
            </a:pPr>
            <a:r>
              <a:rPr lang="id-ID" dirty="0" smtClean="0"/>
              <a:t>Borderline </a:t>
            </a:r>
            <a:r>
              <a:rPr lang="id-ID" dirty="0"/>
              <a:t>personality disorder are impulsive, unpredictable, angry, temperamental, unstable in relationships, compulsively interpersonal, and self-damaging with regard to sex, money, and substance </a:t>
            </a:r>
            <a:r>
              <a:rPr lang="id-ID" dirty="0" smtClean="0"/>
              <a:t>use. </a:t>
            </a:r>
          </a:p>
          <a:p>
            <a:pPr marL="514350" indent="-514350">
              <a:buAutoNum type="alphaLcPeriod"/>
            </a:pPr>
            <a:r>
              <a:rPr lang="id-ID" dirty="0" smtClean="0"/>
              <a:t>Histrionic </a:t>
            </a:r>
            <a:r>
              <a:rPr lang="id-ID" dirty="0"/>
              <a:t>personality disorder are attention-seeking, exhibitionistic, seductive, and self-indulgent; exhibit exaggerated expressions of emotions; and are overconcerned with physical appearance. </a:t>
            </a:r>
          </a:p>
          <a:p>
            <a:endParaRPr lang="id-ID" dirty="0"/>
          </a:p>
        </p:txBody>
      </p:sp>
    </p:spTree>
    <p:extLst>
      <p:ext uri="{BB962C8B-B14F-4D97-AF65-F5344CB8AC3E}">
        <p14:creationId xmlns:p14="http://schemas.microsoft.com/office/powerpoint/2010/main" val="804917181"/>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scene3d>
            <a:camera prst="orthographicFront">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1227</TotalTime>
  <Words>1417</Words>
  <Application>Microsoft Office PowerPoint</Application>
  <PresentationFormat>On-screen Show (4:3)</PresentationFormat>
  <Paragraphs>105</Paragraphs>
  <Slides>23</Slides>
  <Notes>0</Notes>
  <HiddenSlides>0</HiddenSlides>
  <MMClips>0</MMClips>
  <ScaleCrop>false</ScaleCrop>
  <HeadingPairs>
    <vt:vector size="4" baseType="variant">
      <vt:variant>
        <vt:lpstr>Theme</vt:lpstr>
      </vt:variant>
      <vt:variant>
        <vt:i4>1</vt:i4>
      </vt:variant>
      <vt:variant>
        <vt:lpstr>Slide Titles</vt:lpstr>
      </vt:variant>
      <vt:variant>
        <vt:i4>23</vt:i4>
      </vt:variant>
    </vt:vector>
  </HeadingPairs>
  <TitlesOfParts>
    <vt:vector size="24" baseType="lpstr">
      <vt:lpstr>Flow</vt:lpstr>
      <vt:lpstr>DISTURBANCES IN  INTERPERSONAL RELATIONSHIPS</vt:lpstr>
      <vt:lpstr>PowerPoint Presentation</vt:lpstr>
      <vt:lpstr>PowerPoint Presentation</vt:lpstr>
      <vt:lpstr>PowerPoint Presentation</vt:lpstr>
      <vt:lpstr>PowerPoint Presentation</vt:lpstr>
      <vt:lpstr>PowerPoint Presentation</vt:lpstr>
      <vt:lpstr>PowerPoint Presentation</vt:lpstr>
      <vt:lpstr>(Cluster A) odd or eccentric types </vt:lpstr>
      <vt:lpstr>(Cluster B)  dramatic, emotional, and erratic types </vt:lpstr>
      <vt:lpstr>PowerPoint Presentation</vt:lpstr>
      <vt:lpstr>(Cluster C) anxious and fearful types</vt:lpstr>
      <vt:lpstr>PowerPoint Presentation</vt:lpstr>
      <vt:lpstr>PowerPoint Presentation</vt:lpstr>
      <vt:lpstr>PowerPoint Presentation</vt:lpstr>
      <vt:lpstr>Characteristics of couples and families that have received the most attention</vt:lpstr>
      <vt:lpstr>PowerPoint Presentation</vt:lpstr>
      <vt:lpstr>Some disturbances in family systems</vt:lpstr>
      <vt:lpstr>Predictable stressful events in the normal family life cycle</vt:lpstr>
      <vt:lpstr>Interpersonal Disturbances in Illness Behavior</vt:lpstr>
      <vt:lpstr>Abnormal illness behavior (dysnosognosia)</vt:lpstr>
      <vt:lpstr>PowerPoint Presentation</vt:lpstr>
      <vt:lpstr>Unconscious abnormal illness behaviors (the patient believes the symptoms reflect some genuine illness)</vt:lpstr>
      <vt:lpstr>Conscious abnormal illness behaviors (patients act sick when they are fully aware that they are not)</vt:lpstr>
    </vt:vector>
  </TitlesOfParts>
  <Company>Hewlett-Packard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DISTURBANCES IN  INTERPERSONAL RELATIONSHIPS</dc:title>
  <dc:creator>Hp Mini 110</dc:creator>
  <cp:lastModifiedBy>Hp Mini 110</cp:lastModifiedBy>
  <cp:revision>26</cp:revision>
  <dcterms:created xsi:type="dcterms:W3CDTF">2013-08-29T19:52:02Z</dcterms:created>
  <dcterms:modified xsi:type="dcterms:W3CDTF">2013-09-05T01:21:14Z</dcterms:modified>
</cp:coreProperties>
</file>

<file path=docProps/thumbnail.jpeg>
</file>