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2" r:id="rId1"/>
  </p:sldMasterIdLst>
  <p:notesMasterIdLst>
    <p:notesMasterId r:id="rId77"/>
  </p:notesMasterIdLst>
  <p:sldIdLst>
    <p:sldId id="256" r:id="rId2"/>
    <p:sldId id="291" r:id="rId3"/>
    <p:sldId id="293" r:id="rId4"/>
    <p:sldId id="292" r:id="rId5"/>
    <p:sldId id="294" r:id="rId6"/>
    <p:sldId id="306" r:id="rId7"/>
    <p:sldId id="307" r:id="rId8"/>
    <p:sldId id="308" r:id="rId9"/>
    <p:sldId id="258" r:id="rId10"/>
    <p:sldId id="264" r:id="rId11"/>
    <p:sldId id="309" r:id="rId12"/>
    <p:sldId id="266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7" r:id="rId29"/>
    <p:sldId id="295" r:id="rId30"/>
    <p:sldId id="311" r:id="rId31"/>
    <p:sldId id="298" r:id="rId32"/>
    <p:sldId id="299" r:id="rId33"/>
    <p:sldId id="300" r:id="rId34"/>
    <p:sldId id="310" r:id="rId35"/>
    <p:sldId id="304" r:id="rId36"/>
    <p:sldId id="305" r:id="rId37"/>
    <p:sldId id="315" r:id="rId38"/>
    <p:sldId id="319" r:id="rId39"/>
    <p:sldId id="312" r:id="rId40"/>
    <p:sldId id="313" r:id="rId41"/>
    <p:sldId id="320" r:id="rId42"/>
    <p:sldId id="316" r:id="rId43"/>
    <p:sldId id="321" r:id="rId44"/>
    <p:sldId id="322" r:id="rId45"/>
    <p:sldId id="314" r:id="rId46"/>
    <p:sldId id="317" r:id="rId47"/>
    <p:sldId id="318" r:id="rId48"/>
    <p:sldId id="323" r:id="rId49"/>
    <p:sldId id="324" r:id="rId50"/>
    <p:sldId id="325" r:id="rId51"/>
    <p:sldId id="326" r:id="rId52"/>
    <p:sldId id="328" r:id="rId53"/>
    <p:sldId id="329" r:id="rId54"/>
    <p:sldId id="336" r:id="rId55"/>
    <p:sldId id="338" r:id="rId56"/>
    <p:sldId id="339" r:id="rId57"/>
    <p:sldId id="341" r:id="rId58"/>
    <p:sldId id="342" r:id="rId59"/>
    <p:sldId id="344" r:id="rId60"/>
    <p:sldId id="340" r:id="rId61"/>
    <p:sldId id="348" r:id="rId62"/>
    <p:sldId id="349" r:id="rId63"/>
    <p:sldId id="346" r:id="rId64"/>
    <p:sldId id="347" r:id="rId65"/>
    <p:sldId id="350" r:id="rId66"/>
    <p:sldId id="359" r:id="rId67"/>
    <p:sldId id="351" r:id="rId68"/>
    <p:sldId id="352" r:id="rId69"/>
    <p:sldId id="355" r:id="rId70"/>
    <p:sldId id="353" r:id="rId71"/>
    <p:sldId id="354" r:id="rId72"/>
    <p:sldId id="343" r:id="rId73"/>
    <p:sldId id="357" r:id="rId74"/>
    <p:sldId id="358" r:id="rId75"/>
    <p:sldId id="337" r:id="rId7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-111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-111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fld id="{258A7BEC-3ED3-43BA-AA2F-C605F5D3D732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-111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C8E2A21-4607-42E7-9ABB-E138EB295A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21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DBDDC2-5DAF-41BC-A0AB-3423768AF1F8}" type="slidenum">
              <a:rPr lang="en-US" smtClean="0"/>
              <a:pPr>
                <a:spcBef>
                  <a:spcPct val="0"/>
                </a:spcBef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9166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lIns="45720" tIns="0" rIns="45720" bIns="0" rtlCol="0" anchor="b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788"/>
            <a:ext cx="1984375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30F3871-A277-46CA-A736-4C2CD0CBE609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25" y="6300788"/>
            <a:ext cx="3813175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638" y="6300788"/>
            <a:ext cx="685800" cy="273050"/>
          </a:xfrm>
        </p:spPr>
        <p:txBody>
          <a:bodyPr/>
          <a:lstStyle>
            <a:lvl1pPr>
              <a:defRPr sz="1100">
                <a:latin typeface="Rockwell" panose="02060603020205020403" pitchFamily="18" charset="0"/>
              </a:defRPr>
            </a:lvl1pPr>
          </a:lstStyle>
          <a:p>
            <a:pPr>
              <a:defRPr/>
            </a:pPr>
            <a:fld id="{8876EFA5-4321-4AC3-A1EA-61C60150DD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826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B6E1F-4214-4600-9F7F-42C2BA5107F0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99FDF-D959-4D35-A1B8-B1102F494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014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29355-D0AD-47D7-9F4D-3695FCC8006D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DE19B-DFAF-4AE2-8B89-90000BAA7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04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0F09E-FBA6-45E4-94A8-22E2C1E0F25C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38D0F-0321-449B-A384-CDE8EA4CCB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11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A9B1F-933D-4A8D-BAEB-8CCB43779392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182FD-B23E-4C2E-8FA3-A09E3DCC8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62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61354-28FD-4438-A31C-F22D7B9269B7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F79F7-2D7F-46F9-AB0A-6FA468E63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140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178369">
            <a:off x="628650" y="506413"/>
            <a:ext cx="3851275" cy="5514975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16863" y="380656"/>
              <a:ext cx="3657600" cy="47243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42CFC-B274-4F34-AFE0-E5FC5457955A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79BEB-6A78-4BA3-9F71-9F6E00797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57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 rot="-385649">
            <a:off x="312738" y="3521075"/>
            <a:ext cx="4089400" cy="3025775"/>
            <a:chOff x="1524000" y="381000"/>
            <a:chExt cx="3657600" cy="4737978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1517342" y="379648"/>
              <a:ext cx="3657600" cy="47255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 bwMode="auto">
          <a:xfrm rot="232774">
            <a:off x="169863" y="241300"/>
            <a:ext cx="4087812" cy="3025775"/>
            <a:chOff x="1524000" y="381000"/>
            <a:chExt cx="3657600" cy="4737978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1523760" y="381014"/>
              <a:ext cx="3657600" cy="47255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FF1C7-13B5-49E7-A4A6-BDD001EBBF56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EAD37-622F-4482-8B50-0713C317F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60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 rot="232774">
            <a:off x="2058988" y="379413"/>
            <a:ext cx="5032375" cy="3443287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23766" y="381015"/>
              <a:ext cx="3657600" cy="47248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4B0DD-7D36-4BE4-B2E3-FDC4E87A9EF6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17034-1A1F-40C3-92A4-ED14D499CE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5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 rot="-180000">
            <a:off x="114300" y="115888"/>
            <a:ext cx="3968750" cy="3705225"/>
            <a:chOff x="1524000" y="381000"/>
            <a:chExt cx="3657600" cy="4737978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1516963" y="380479"/>
              <a:ext cx="3657600" cy="472376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 bwMode="auto">
          <a:xfrm rot="360000">
            <a:off x="4165600" y="323850"/>
            <a:ext cx="4792663" cy="3443288"/>
            <a:chOff x="1524000" y="381000"/>
            <a:chExt cx="3657600" cy="4737978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1523620" y="381036"/>
              <a:ext cx="3657600" cy="47248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63449-9CE6-43D9-B6F2-9DCAF2A96780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31FCC-E352-40DA-BD85-281418C31D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0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93326-3BBB-4828-A90A-3A89364969A8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EEEA6-0C03-4CAE-9B25-7077013447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3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80874-60E4-472D-B062-3C279DCBF4D6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6F3E7-5085-4F71-8AD0-ABD5584DF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956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15A44-0050-4872-A6B0-CE2C6F67E440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6BF64-8517-4E23-87D8-B9952B71D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4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xfrm>
            <a:off x="457200" y="6299200"/>
            <a:ext cx="1981200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D5E7C1C-EC66-4E3C-913F-5688BA81F6E0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3962400" y="6299200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264525" y="6311900"/>
            <a:ext cx="685800" cy="265113"/>
          </a:xfrm>
        </p:spPr>
        <p:txBody>
          <a:bodyPr/>
          <a:lstStyle>
            <a:lvl1pPr>
              <a:defRPr sz="1100">
                <a:latin typeface="Rockwell" panose="02060603020205020403" pitchFamily="18" charset="0"/>
              </a:defRPr>
            </a:lvl1pPr>
          </a:lstStyle>
          <a:p>
            <a:pPr>
              <a:defRPr/>
            </a:pPr>
            <a:fld id="{C8EACE27-A2F3-45CD-941F-1EDBDE84F6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146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lIns="45720" tIns="0" rIns="45720" bIns="0" rtlCol="0" anchor="b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tIns="0" rIns="45720" bIns="0" rtlCol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5145-AA29-4377-A1DC-D3B94906040A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79B9B93-9D36-413A-BA1F-681FFD81676C}" type="slidenum">
              <a:rPr lang="en-US"/>
              <a:pPr>
                <a:defRPr/>
              </a:pPr>
              <a:t>‹#›</a:t>
            </a:fld>
            <a:endParaRPr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650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CC140-0F0E-4518-A946-9A91CDB247DA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3FC46-8268-4D41-AE0E-11181B7FE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995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 rot="-360000">
            <a:off x="654050" y="444500"/>
            <a:ext cx="5416550" cy="3630613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19062" y="379957"/>
              <a:ext cx="3657600" cy="47234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rgbClr val="FFFFFF"/>
                </a:solidFill>
                <a:ea typeface="ＭＳ Ｐゴシック" pitchFamily="-111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BB54-4EA2-49F1-BE10-48692D1FF381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16476-ED58-4B24-92C4-784D26CBE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9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42057-D315-4927-99B0-51C88418D9D5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4D835-1E2C-4109-9595-DA5F8B391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8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mparison-Under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1897063"/>
            <a:ext cx="32289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mparison-Under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88" y="1897063"/>
            <a:ext cx="32289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mparison-Under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1897063"/>
            <a:ext cx="32289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omparison-Under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88" y="1897063"/>
            <a:ext cx="32289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03318-7973-46C5-A082-015EA3DA3FB5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833ED-29A0-4D36-8D93-FBAE64AFE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5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31C63-A55F-4F3B-8E22-12782C7751AA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1C1A8-8B7B-4FEF-8E00-8E81C342E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81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503238"/>
            <a:ext cx="7313613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1735138"/>
            <a:ext cx="7313613" cy="405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2863" y="6315075"/>
            <a:ext cx="1295400" cy="2651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Rockwell" pitchFamily="-111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fld id="{5902BBC8-1382-4660-B996-3BF650D16557}" type="datetime1">
              <a:rPr lang="en-US"/>
              <a:pPr>
                <a:defRPr/>
              </a:pPr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3350" y="6305550"/>
            <a:ext cx="3717925" cy="2587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Rockwell" pitchFamily="-111" charset="0"/>
                <a:ea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5476875"/>
            <a:ext cx="1482725" cy="8509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200"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2C963498-CD46-4ED4-8EE8-98F8FBA76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  <p:sldLayoutId id="2147484317" r:id="rId2"/>
    <p:sldLayoutId id="2147484326" r:id="rId3"/>
    <p:sldLayoutId id="2147484327" r:id="rId4"/>
    <p:sldLayoutId id="2147484328" r:id="rId5"/>
    <p:sldLayoutId id="2147484329" r:id="rId6"/>
    <p:sldLayoutId id="2147484318" r:id="rId7"/>
    <p:sldLayoutId id="2147484330" r:id="rId8"/>
    <p:sldLayoutId id="2147484319" r:id="rId9"/>
    <p:sldLayoutId id="2147484320" r:id="rId10"/>
    <p:sldLayoutId id="2147484321" r:id="rId11"/>
    <p:sldLayoutId id="2147484322" r:id="rId12"/>
    <p:sldLayoutId id="2147484323" r:id="rId13"/>
    <p:sldLayoutId id="2147484324" r:id="rId14"/>
    <p:sldLayoutId id="2147484331" r:id="rId15"/>
    <p:sldLayoutId id="2147484332" r:id="rId16"/>
    <p:sldLayoutId id="2147484333" r:id="rId17"/>
    <p:sldLayoutId id="2147484334" r:id="rId18"/>
    <p:sldLayoutId id="2147484335" r:id="rId19"/>
    <p:sldLayoutId id="2147484336" r:id="rId2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ＭＳ Ｐゴシック" pitchFamily="-111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pitchFamily="-111" charset="0"/>
          <a:ea typeface="ＭＳ Ｐゴシック" pitchFamily="-111" charset="-128"/>
        </a:defRPr>
      </a:lvl9pPr>
    </p:titleStyle>
    <p:bodyStyle>
      <a:lvl1pPr marL="463550" indent="-463550" algn="l" rtl="0" eaLnBrk="0" fontAlgn="base" hangingPunct="0">
        <a:spcBef>
          <a:spcPts val="2000"/>
        </a:spcBef>
        <a:spcAft>
          <a:spcPct val="0"/>
        </a:spcAft>
        <a:buSzPct val="90000"/>
        <a:buBlip>
          <a:blip r:embed="rId22"/>
        </a:buBlip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1pPr>
      <a:lvl2pPr marL="914400" indent="-457200" algn="l" rtl="0" eaLnBrk="0" fontAlgn="base" hangingPunct="0">
        <a:spcBef>
          <a:spcPts val="600"/>
        </a:spcBef>
        <a:spcAft>
          <a:spcPct val="0"/>
        </a:spcAft>
        <a:buSzPct val="90000"/>
        <a:buBlip>
          <a:blip r:embed="rId23"/>
        </a:buBlip>
        <a:defRPr sz="22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2pPr>
      <a:lvl3pPr marL="1255713" indent="-341313" algn="l" rtl="0" eaLnBrk="0" fontAlgn="base" hangingPunct="0">
        <a:spcBef>
          <a:spcPts val="600"/>
        </a:spcBef>
        <a:spcAft>
          <a:spcPct val="0"/>
        </a:spcAft>
        <a:buSzPct val="90000"/>
        <a:buBlip>
          <a:blip r:embed="rId24"/>
        </a:buBlip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3pPr>
      <a:lvl4pPr marL="1597025" indent="-341313" algn="l" rtl="0" eaLnBrk="0" fontAlgn="base" hangingPunct="0">
        <a:spcBef>
          <a:spcPts val="600"/>
        </a:spcBef>
        <a:spcAft>
          <a:spcPct val="0"/>
        </a:spcAft>
        <a:buSzPct val="90000"/>
        <a:buBlip>
          <a:blip r:embed="rId24"/>
        </a:buBlip>
        <a:defRPr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4pPr>
      <a:lvl5pPr marL="1938338" indent="-341313" algn="l" rtl="0" eaLnBrk="0" fontAlgn="base" hangingPunct="0">
        <a:spcBef>
          <a:spcPts val="600"/>
        </a:spcBef>
        <a:spcAft>
          <a:spcPct val="0"/>
        </a:spcAft>
        <a:buSzPct val="90000"/>
        <a:buBlip>
          <a:blip r:embed="rId24"/>
        </a:buBlip>
        <a:defRPr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r>
              <a:rPr lang="en-US" sz="4000" b="1" smtClean="0">
                <a:ea typeface="ＭＳ Ｐゴシック" panose="020B0600070205080204" pitchFamily="34" charset="-128"/>
              </a:rPr>
              <a:t>Assessment, Diagnosis, Treatment of Sleep Disorders</a:t>
            </a: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</a:pPr>
            <a:r>
              <a:rPr lang="en-US" smtClean="0">
                <a:ea typeface="ＭＳ Ｐゴシック" panose="020B0600070205080204" pitchFamily="34" charset="-128"/>
              </a:rPr>
              <a:t>Presented by dr. Rizky Aniza Winanda</a:t>
            </a:r>
          </a:p>
          <a:p>
            <a:pPr>
              <a:spcBef>
                <a:spcPct val="0"/>
              </a:spcBef>
            </a:pPr>
            <a:r>
              <a:rPr lang="en-US" smtClean="0">
                <a:ea typeface="ＭＳ Ｐゴシック" panose="020B0600070205080204" pitchFamily="34" charset="-128"/>
              </a:rPr>
              <a:t>Sourceperson : dr. AAAA Kusumawardhani, SpKJ(K)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Diagnostic Markers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381000" y="1133475"/>
            <a:ext cx="8382000" cy="5122863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Polysomnography : increased sleep latency &amp; time awake</a:t>
            </a:r>
          </a:p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Quantitave EEG : greater high-frequeny power, increased cortical arousal</a:t>
            </a:r>
          </a:p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Increased cortisol levels, heart rate variability, reactivity to stress, metabolic rate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HPA axis activation</a:t>
            </a:r>
            <a:endParaRPr lang="en-US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909638" y="228600"/>
            <a:ext cx="7313612" cy="60960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Differential Diagnosis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5181600"/>
          </a:xfrm>
        </p:spPr>
        <p:txBody>
          <a:bodyPr/>
          <a:lstStyle/>
          <a:p>
            <a:pPr algn="just"/>
            <a:r>
              <a:rPr lang="en-US" sz="2300" smtClean="0">
                <a:ea typeface="ＭＳ Ｐゴシック" panose="020B0600070205080204" pitchFamily="34" charset="-128"/>
              </a:rPr>
              <a:t>Situational/acute insomnia : a condition lasting a few days to a few weeks, often associated with life events or with changes in sleep schedules. </a:t>
            </a:r>
          </a:p>
          <a:p>
            <a:pPr lvl="1" algn="just"/>
            <a:r>
              <a:rPr lang="en-US" sz="2300" smtClean="0">
                <a:ea typeface="ＭＳ Ｐゴシック" panose="020B0600070205080204" pitchFamily="34" charset="-128"/>
              </a:rPr>
              <a:t>When such symptoms are fre­quent enough and meet all other criteria except for the 3-month duration, a diagnosis of other specified insomnia disorder or unspecified insomnia disorder is made</a:t>
            </a:r>
          </a:p>
          <a:p>
            <a:pPr algn="just"/>
            <a:r>
              <a:rPr lang="en-US" sz="2300" smtClean="0">
                <a:ea typeface="ＭＳ Ｐゴシック" panose="020B0600070205080204" pitchFamily="34" charset="-128"/>
              </a:rPr>
              <a:t>Delayed lseep phase &amp; shift work type of circadian rhythm sleep-wake disorder </a:t>
            </a:r>
            <a:r>
              <a:rPr lang="en-US" sz="23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sz="2300" smtClean="0">
                <a:ea typeface="ＭＳ Ｐゴシック" panose="020B0600070205080204" pitchFamily="34" charset="-128"/>
              </a:rPr>
              <a:t>Sleep onset insomnia</a:t>
            </a:r>
          </a:p>
          <a:p>
            <a:pPr algn="just">
              <a:spcBef>
                <a:spcPct val="0"/>
              </a:spcBef>
            </a:pPr>
            <a:r>
              <a:rPr lang="en-US" sz="2300" smtClean="0">
                <a:ea typeface="ＭＳ Ｐゴシック" panose="020B0600070205080204" pitchFamily="34" charset="-128"/>
              </a:rPr>
              <a:t>Restless legs syndrome </a:t>
            </a:r>
            <a:r>
              <a:rPr lang="en-US" sz="23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difficulty initiating/maintaining sleep</a:t>
            </a:r>
            <a:endParaRPr lang="en-US" sz="2300" smtClean="0">
              <a:ea typeface="ＭＳ Ｐゴシック" panose="020B0600070205080204" pitchFamily="34" charset="-128"/>
            </a:endParaRPr>
          </a:p>
          <a:p>
            <a:pPr algn="just">
              <a:spcBef>
                <a:spcPct val="0"/>
              </a:spcBef>
            </a:pPr>
            <a:r>
              <a:rPr lang="en-US" sz="2300" smtClean="0">
                <a:ea typeface="ＭＳ Ｐゴシック" panose="020B0600070205080204" pitchFamily="34" charset="-128"/>
              </a:rPr>
              <a:t>Breathing-related sleep disorders </a:t>
            </a:r>
            <a:r>
              <a:rPr lang="en-US" sz="23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daytime sleepiness</a:t>
            </a:r>
            <a:endParaRPr lang="en-US" sz="2300" smtClean="0">
              <a:ea typeface="ＭＳ Ｐゴシック" panose="020B0600070205080204" pitchFamily="34" charset="-128"/>
            </a:endParaRPr>
          </a:p>
          <a:p>
            <a:pPr algn="just">
              <a:spcBef>
                <a:spcPct val="0"/>
              </a:spcBef>
            </a:pPr>
            <a:r>
              <a:rPr lang="en-US" sz="2300" smtClean="0">
                <a:ea typeface="ＭＳ Ｐゴシック" panose="020B0600070205080204" pitchFamily="34" charset="-128"/>
              </a:rPr>
              <a:t>Narcolepsy </a:t>
            </a:r>
            <a:r>
              <a:rPr lang="en-US" sz="23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daytime sleepiness</a:t>
            </a:r>
            <a:endParaRPr lang="en-US" sz="2300" smtClean="0">
              <a:ea typeface="ＭＳ Ｐゴシック" panose="020B0600070205080204" pitchFamily="34" charset="-128"/>
            </a:endParaRPr>
          </a:p>
          <a:p>
            <a:pPr algn="just">
              <a:spcBef>
                <a:spcPct val="0"/>
              </a:spcBef>
            </a:pPr>
            <a:r>
              <a:rPr lang="en-US" sz="2300" smtClean="0">
                <a:ea typeface="ＭＳ Ｐゴシック" panose="020B0600070205080204" pitchFamily="34" charset="-128"/>
              </a:rPr>
              <a:t>Parasomnia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Treatment of Insomnia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28600" y="1735138"/>
            <a:ext cx="8458200" cy="4589462"/>
          </a:xfrm>
        </p:spPr>
        <p:txBody>
          <a:bodyPr/>
          <a:lstStyle/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Insomnia is not a disorder that can necessarily be “cured”</a:t>
            </a:r>
          </a:p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Symptoms treated in order to relieve patient of distress</a:t>
            </a:r>
          </a:p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Treated by two different methods</a:t>
            </a:r>
          </a:p>
          <a:p>
            <a:pPr lvl="1" eaLnBrk="1" hangingPunct="1"/>
            <a:r>
              <a:rPr lang="en-US" sz="2800" smtClean="0">
                <a:ea typeface="ＭＳ Ｐゴシック" panose="020B0600070205080204" pitchFamily="34" charset="-128"/>
              </a:rPr>
              <a:t>Non-Pharmacological Treatment</a:t>
            </a:r>
          </a:p>
          <a:p>
            <a:pPr lvl="1" eaLnBrk="1" hangingPunct="1"/>
            <a:r>
              <a:rPr lang="en-US" sz="2800" smtClean="0">
                <a:ea typeface="ＭＳ Ｐゴシック" panose="020B0600070205080204" pitchFamily="34" charset="-128"/>
              </a:rPr>
              <a:t>Pharmacological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ea typeface="ＭＳ Ｐゴシック" panose="020B0600070205080204" pitchFamily="34" charset="-128"/>
              </a:rPr>
              <a:t>Non-Pharmacological Treatment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This is attempted before the use of pharmacological treatment, typically for at least 2-3 weeks</a:t>
            </a:r>
          </a:p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This mainly has to do with attempting to improve sleep habits</a:t>
            </a:r>
          </a:p>
          <a:p>
            <a:pPr eaLnBrk="1" hangingPunct="1"/>
            <a:r>
              <a:rPr lang="en-US" sz="2800" smtClean="0">
                <a:ea typeface="ＭＳ Ｐゴシック" panose="020B0600070205080204" pitchFamily="34" charset="-128"/>
              </a:rPr>
              <a:t>The different methods used are:</a:t>
            </a:r>
          </a:p>
          <a:p>
            <a:pPr lvl="1" eaLnBrk="1" hangingPunct="1"/>
            <a:r>
              <a:rPr lang="en-US" sz="2800" smtClean="0">
                <a:ea typeface="ＭＳ Ｐゴシック" panose="020B0600070205080204" pitchFamily="34" charset="-128"/>
              </a:rPr>
              <a:t>Improving Sleep Hygiene</a:t>
            </a:r>
          </a:p>
          <a:p>
            <a:pPr lvl="1" eaLnBrk="1" hangingPunct="1"/>
            <a:r>
              <a:rPr lang="en-US" sz="2800" smtClean="0">
                <a:ea typeface="ＭＳ Ｐゴシック" panose="020B0600070205080204" pitchFamily="34" charset="-128"/>
              </a:rPr>
              <a:t>Stimulus Control Therapy</a:t>
            </a:r>
          </a:p>
          <a:p>
            <a:pPr lvl="1" eaLnBrk="1" hangingPunct="1"/>
            <a:r>
              <a:rPr lang="en-US" sz="2800" smtClean="0">
                <a:ea typeface="ＭＳ Ｐゴシック" panose="020B0600070205080204" pitchFamily="34" charset="-128"/>
              </a:rPr>
              <a:t>Restrictive Sleep 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ea typeface="ＭＳ Ｐゴシック" panose="020B0600070205080204" pitchFamily="34" charset="-128"/>
              </a:rPr>
              <a:t>Improving Sleep Hygiene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381000" y="1735138"/>
            <a:ext cx="8382000" cy="4741862"/>
          </a:xfrm>
        </p:spPr>
        <p:txBody>
          <a:bodyPr/>
          <a:lstStyle/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Basically improving comfort when sleeping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Decrease Ambient Noise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Go to bed/wake up at a constant time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Reduce Lighting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Think Positively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Not shown to be particularly effective on its own, though has been seen to be very critical to improving the efficacy of other non-pharmacological treatments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Stimulus Control Therapy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534400" cy="5105400"/>
          </a:xfrm>
        </p:spPr>
        <p:txBody>
          <a:bodyPr/>
          <a:lstStyle/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Learn to associate the bedroom with sleep alone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Don’t go in the bedroom unless going to sleep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Do not go to bed unless tired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Leave the bedroom if haven’t fallen asleep in 15 minutes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Be completely relaxed when in bed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This method has been seen to be very effective if used for over a prolonged period of time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Improved efficacy if sleep hygiene is also managed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Sleep Restriction Therapy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304800" y="1735138"/>
            <a:ext cx="8458200" cy="4741862"/>
          </a:xfrm>
        </p:spPr>
        <p:txBody>
          <a:bodyPr/>
          <a:lstStyle/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Restricting sleep during the day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Cutting sleep short during certain nights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Goal is to be excessively tired when time to sleep at night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Shown the most promising results of all the non-pharmacological therapies and even more effective when sleep hygiene is improved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Pharmacological Treatment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381000" y="1735138"/>
            <a:ext cx="8153400" cy="4741862"/>
          </a:xfrm>
        </p:spPr>
        <p:txBody>
          <a:bodyPr/>
          <a:lstStyle/>
          <a:p>
            <a:pPr eaLnBrk="1" hangingPunct="1"/>
            <a:r>
              <a:rPr lang="en-US" sz="3000" smtClean="0">
                <a:ea typeface="ＭＳ Ｐゴシック" panose="020B0600070205080204" pitchFamily="34" charset="-128"/>
              </a:rPr>
              <a:t>4 Classes of Prescription Agents</a:t>
            </a:r>
          </a:p>
          <a:p>
            <a:pPr lvl="1" eaLnBrk="1" hangingPunct="1"/>
            <a:r>
              <a:rPr lang="en-US" sz="3000" smtClean="0">
                <a:ea typeface="ＭＳ Ｐゴシック" panose="020B0600070205080204" pitchFamily="34" charset="-128"/>
              </a:rPr>
              <a:t>Benzodiazepines</a:t>
            </a:r>
          </a:p>
          <a:p>
            <a:pPr lvl="1" eaLnBrk="1" hangingPunct="1"/>
            <a:r>
              <a:rPr lang="en-US" sz="3000" smtClean="0">
                <a:ea typeface="ＭＳ Ｐゴシック" panose="020B0600070205080204" pitchFamily="34" charset="-128"/>
              </a:rPr>
              <a:t>Benzodiazepine Receptor Agonists</a:t>
            </a:r>
          </a:p>
          <a:p>
            <a:pPr lvl="1" eaLnBrk="1" hangingPunct="1"/>
            <a:r>
              <a:rPr lang="en-US" sz="3000" smtClean="0">
                <a:ea typeface="ＭＳ Ｐゴシック" panose="020B0600070205080204" pitchFamily="34" charset="-128"/>
              </a:rPr>
              <a:t>Melatonin Receptor Agonists</a:t>
            </a:r>
          </a:p>
          <a:p>
            <a:pPr lvl="1" eaLnBrk="1" hangingPunct="1"/>
            <a:r>
              <a:rPr lang="en-US" sz="3000" smtClean="0">
                <a:ea typeface="ＭＳ Ｐゴシック" panose="020B0600070205080204" pitchFamily="34" charset="-128"/>
              </a:rPr>
              <a:t>Antidepressants/Antipsychotics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685800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Benzodiazepines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304800" y="936625"/>
            <a:ext cx="8458200" cy="576897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Potent hypnotics and anxolytics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Improve sleep time, but not usually sleep latency (often one of the more desired effects)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Disrupt normal sleep cycles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Tend to cause bad “hangover” effects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Very drowsy the following day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Occasional impaired cognition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Extremely high potential for abuse with prolonged use as well as tolerance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Drugs in this class are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z="2600" smtClean="0">
                <a:ea typeface="ＭＳ Ｐゴシック" panose="020B0600070205080204" pitchFamily="34" charset="-128"/>
              </a:rPr>
              <a:t>Estazolam (Esilgan), Flurazepam (Dalmadorm), Quazepam, Temazepam, and </a:t>
            </a:r>
            <a:r>
              <a:rPr lang="en-US" sz="2600" b="1" smtClean="0">
                <a:ea typeface="ＭＳ Ｐゴシック" panose="020B0600070205080204" pitchFamily="34" charset="-128"/>
              </a:rPr>
              <a:t>Triazolam </a:t>
            </a:r>
            <a:r>
              <a:rPr lang="en-US" sz="2600" smtClean="0">
                <a:ea typeface="ＭＳ Ｐゴシック" panose="020B0600070205080204" pitchFamily="34" charset="-128"/>
              </a:rPr>
              <a:t>(Halcion)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Triazolam Mechanism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52400" y="1371600"/>
            <a:ext cx="8763000" cy="5029200"/>
          </a:xfrm>
        </p:spPr>
        <p:txBody>
          <a:bodyPr/>
          <a:lstStyle/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Interacts with the GABA</a:t>
            </a:r>
            <a:r>
              <a:rPr lang="en-US" sz="2700" baseline="-25000" smtClean="0">
                <a:ea typeface="ＭＳ Ｐゴシック" panose="020B0600070205080204" pitchFamily="34" charset="-128"/>
              </a:rPr>
              <a:t>A</a:t>
            </a:r>
            <a:r>
              <a:rPr lang="en-US" sz="2700" smtClean="0">
                <a:ea typeface="ＭＳ Ｐゴシック" panose="020B0600070205080204" pitchFamily="34" charset="-128"/>
              </a:rPr>
              <a:t> receptor to bind at the post synaptic membrane and induce chloride permeability to inhibit excitation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 By doing so, hypnotic effects are induced, and inducing sleep is therefore achieved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Improves sleep onset, but not necessarily sleep maintenance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Bad reported rebound insomnia with discontinued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Assessment : Sleep History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638800"/>
          </a:xfrm>
        </p:spPr>
        <p:txBody>
          <a:bodyPr/>
          <a:lstStyle/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When do you </a:t>
            </a:r>
            <a:r>
              <a:rPr lang="en-US" sz="2300" b="1" smtClean="0">
                <a:ea typeface="ＭＳ Ｐゴシック" panose="020B0600070205080204" pitchFamily="34" charset="-128"/>
              </a:rPr>
              <a:t>normally go to bed </a:t>
            </a:r>
            <a:r>
              <a:rPr lang="en-US" sz="2300" smtClean="0">
                <a:ea typeface="ＭＳ Ｐゴシック" panose="020B0600070205080204" pitchFamily="34" charset="-128"/>
              </a:rPr>
              <a:t>at night? When do you </a:t>
            </a:r>
            <a:r>
              <a:rPr lang="en-US" sz="2300" b="1" smtClean="0">
                <a:ea typeface="ＭＳ Ｐゴシック" panose="020B0600070205080204" pitchFamily="34" charset="-128"/>
              </a:rPr>
              <a:t>normally wake up </a:t>
            </a:r>
            <a:r>
              <a:rPr lang="en-US" sz="2300" smtClean="0">
                <a:ea typeface="ＭＳ Ｐゴシック" panose="020B0600070205080204" pitchFamily="34" charset="-128"/>
              </a:rPr>
              <a:t>in the morning?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Do you often have trouble falling asleep?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How many times do you wake up at night?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If you wake up at night, do you have any trouble falling back to sleep?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Do you frequently snore, gasp for air, or stop breathing? (if they are aware or bed partner says so)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Do you kick or thrash in bed while asleep?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Are you aware that you ever walk, eat, punch, kick, or scream during sleep?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Are you tired or sleepy during the day?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Do you usually 1-2 more naps during the day?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Do you usually doze off without planning to during the day?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How much sleep time do you need to feel alert and function well?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2300" smtClean="0">
                <a:ea typeface="ＭＳ Ｐゴシック" panose="020B0600070205080204" pitchFamily="34" charset="-128"/>
              </a:rPr>
              <a:t>Are you currently taking any type of medication?</a:t>
            </a:r>
          </a:p>
          <a:p>
            <a:pPr marL="457200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endParaRPr lang="en-US" sz="20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914400" y="69850"/>
            <a:ext cx="7313613" cy="868363"/>
          </a:xfrm>
        </p:spPr>
        <p:txBody>
          <a:bodyPr/>
          <a:lstStyle/>
          <a:p>
            <a:pPr eaLnBrk="1" hangingPunct="1"/>
            <a:r>
              <a:rPr lang="en-US" sz="4000" b="1" smtClean="0">
                <a:ea typeface="ＭＳ Ｐゴシック" panose="020B0600070205080204" pitchFamily="34" charset="-128"/>
              </a:rPr>
              <a:t>Benzodiazepine Receptor Agonists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Fewer hangover symptoms than benzodiazepines 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Claims a more restful night sleep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Fewer problems with dependency, though still an issue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Longer half-life than benzodiazepines so help with sleep maintenance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Some drugs are dose dependent (Eszopiclone)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Few are approved for long-term use: Eszopiclone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Drugs in the class include: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700" smtClean="0">
                <a:ea typeface="ＭＳ Ｐゴシック" panose="020B0600070205080204" pitchFamily="34" charset="-128"/>
              </a:rPr>
              <a:t>Zolpidem, Zaleplon, and </a:t>
            </a:r>
            <a:r>
              <a:rPr lang="en-US" sz="2700" b="1" smtClean="0">
                <a:ea typeface="ＭＳ Ｐゴシック" panose="020B0600070205080204" pitchFamily="34" charset="-128"/>
              </a:rPr>
              <a:t>Eszopiclone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14400" y="271463"/>
            <a:ext cx="7313613" cy="868362"/>
          </a:xfrm>
        </p:spPr>
        <p:txBody>
          <a:bodyPr/>
          <a:lstStyle/>
          <a:p>
            <a:pPr eaLnBrk="1" hangingPunct="1"/>
            <a:r>
              <a:rPr lang="en-US" sz="4000" b="1" smtClean="0">
                <a:ea typeface="ＭＳ Ｐゴシック" panose="020B0600070205080204" pitchFamily="34" charset="-128"/>
              </a:rPr>
              <a:t>Eszopiclone (Lunesta) Mechanism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257800"/>
          </a:xfrm>
        </p:spPr>
        <p:txBody>
          <a:bodyPr/>
          <a:lstStyle/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Binds at the omega subunit of the GABA</a:t>
            </a:r>
            <a:r>
              <a:rPr lang="en-US" sz="2700" baseline="-25000" smtClean="0">
                <a:ea typeface="ＭＳ Ｐゴシック" panose="020B0600070205080204" pitchFamily="34" charset="-128"/>
              </a:rPr>
              <a:t>A</a:t>
            </a:r>
            <a:r>
              <a:rPr lang="en-US" sz="2700" smtClean="0">
                <a:ea typeface="ＭＳ Ｐゴシック" panose="020B0600070205080204" pitchFamily="34" charset="-128"/>
              </a:rPr>
              <a:t> receptor to increase chloride permeability and decrease excitation of the neuron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This subunit is found more in the brain as opposed to the spine where the other class of the GABA receptors are found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Thought to be safer than benzodiazepines, but still have serious potential for abuse, and reported rebound insomnia with discontinued use</a:t>
            </a:r>
          </a:p>
          <a:p>
            <a:pPr algn="just" eaLnBrk="1" hangingPunct="1"/>
            <a:r>
              <a:rPr lang="en-US" sz="2700" smtClean="0">
                <a:ea typeface="ＭＳ Ｐゴシック" panose="020B0600070205080204" pitchFamily="34" charset="-128"/>
              </a:rPr>
              <a:t>Effectiveness of the drug is dose dependent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Melatonin Receptor Agonists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28600" y="1735138"/>
            <a:ext cx="8686800" cy="4894262"/>
          </a:xfrm>
        </p:spPr>
        <p:txBody>
          <a:bodyPr/>
          <a:lstStyle/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Newer class of drug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Far less potential for abuse and dependency and is the only hypnotic that is not classified as a controlled substance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Approved for long-term use more readily than other medications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There have been complains of drowsiness, dizziness, and fatigue in the following days after use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Only drug in this class thus far is Ramelteon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Ramelteon Mechanism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28600" y="1735138"/>
            <a:ext cx="8458200" cy="4056062"/>
          </a:xfrm>
        </p:spPr>
        <p:txBody>
          <a:bodyPr/>
          <a:lstStyle/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This works by selectively binds the Melatonin Receptors (MT)</a:t>
            </a:r>
            <a:r>
              <a:rPr lang="en-US" sz="2800" baseline="-25000" smtClean="0">
                <a:ea typeface="ＭＳ Ｐゴシック" panose="020B0600070205080204" pitchFamily="34" charset="-128"/>
              </a:rPr>
              <a:t>1</a:t>
            </a:r>
            <a:r>
              <a:rPr lang="en-US" sz="2800" smtClean="0">
                <a:ea typeface="ＭＳ Ｐゴシック" panose="020B0600070205080204" pitchFamily="34" charset="-128"/>
              </a:rPr>
              <a:t> and MT</a:t>
            </a:r>
            <a:r>
              <a:rPr lang="en-US" sz="2800" baseline="-25000" smtClean="0">
                <a:ea typeface="ＭＳ Ｐゴシック" panose="020B0600070205080204" pitchFamily="34" charset="-128"/>
              </a:rPr>
              <a:t>2</a:t>
            </a:r>
            <a:r>
              <a:rPr lang="en-US" sz="2800" smtClean="0">
                <a:ea typeface="ＭＳ Ｐゴシック" panose="020B0600070205080204" pitchFamily="34" charset="-128"/>
              </a:rPr>
              <a:t>, that are thought to regulate the sleepiness and readjustment of the circadian rhythms, respectively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Does not show any addictive or dependency in patients because it does not, nor do any of its metabolites, bind to any large ligand group receptors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b="1" smtClean="0">
                <a:ea typeface="ＭＳ Ｐゴシック" panose="020B0600070205080204" pitchFamily="34" charset="-128"/>
              </a:rPr>
              <a:t>Antidepressants/Antipsychotics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381000" y="1735138"/>
            <a:ext cx="8458200" cy="4894262"/>
          </a:xfrm>
        </p:spPr>
        <p:txBody>
          <a:bodyPr/>
          <a:lstStyle/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Some physicians prefer this mode of treatment over benzodiazepines because of the far less potential for dependency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Can produce anticholinergic effects if used too long:</a:t>
            </a:r>
          </a:p>
          <a:p>
            <a:pPr lvl="1"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Constipation</a:t>
            </a:r>
          </a:p>
          <a:p>
            <a:pPr lvl="1"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Weight Gain</a:t>
            </a:r>
          </a:p>
          <a:p>
            <a:pPr algn="just" eaLnBrk="1" hangingPunct="1"/>
            <a:r>
              <a:rPr lang="en-US" sz="2600" smtClean="0">
                <a:ea typeface="ＭＳ Ｐゴシック" panose="020B0600070205080204" pitchFamily="34" charset="-128"/>
              </a:rPr>
              <a:t>This is mostly used in patients who suffer from comorbid insomnia as a result from depression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304800" y="503238"/>
            <a:ext cx="8458200" cy="868362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Non-Prescription Supplements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304800" y="1735138"/>
            <a:ext cx="8458200" cy="4894262"/>
          </a:xfrm>
        </p:spPr>
        <p:txBody>
          <a:bodyPr/>
          <a:lstStyle/>
          <a:p>
            <a:pPr algn="just" eaLnBrk="1" hangingPunct="1"/>
            <a:r>
              <a:rPr lang="en-US" sz="3600" smtClean="0">
                <a:ea typeface="ＭＳ Ｐゴシック" panose="020B0600070205080204" pitchFamily="34" charset="-128"/>
              </a:rPr>
              <a:t>There are certain different non-prescription supplements that are also used an thought to be effective</a:t>
            </a:r>
          </a:p>
          <a:p>
            <a:pPr algn="just" eaLnBrk="1" hangingPunct="1"/>
            <a:r>
              <a:rPr lang="en-US" sz="3600" smtClean="0">
                <a:ea typeface="ＭＳ Ｐゴシック" panose="020B0600070205080204" pitchFamily="34" charset="-128"/>
              </a:rPr>
              <a:t>These include:</a:t>
            </a:r>
          </a:p>
          <a:p>
            <a:pPr lvl="1" algn="just" eaLnBrk="1" hangingPunct="1"/>
            <a:r>
              <a:rPr lang="en-US" sz="3600" smtClean="0">
                <a:ea typeface="ＭＳ Ｐゴシック" panose="020B0600070205080204" pitchFamily="34" charset="-128"/>
              </a:rPr>
              <a:t>Antihistamines</a:t>
            </a:r>
          </a:p>
          <a:p>
            <a:pPr lvl="1" algn="just" eaLnBrk="1" hangingPunct="1"/>
            <a:r>
              <a:rPr lang="en-US" sz="3600" smtClean="0">
                <a:ea typeface="ＭＳ Ｐゴシック" panose="020B0600070205080204" pitchFamily="34" charset="-128"/>
              </a:rPr>
              <a:t>Melatonin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Antihistamines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4343400"/>
          </a:xfrm>
        </p:spPr>
        <p:txBody>
          <a:bodyPr/>
          <a:lstStyle/>
          <a:p>
            <a:pPr algn="just" eaLnBrk="1" hangingPunct="1"/>
            <a:r>
              <a:rPr lang="en-US" smtClean="0">
                <a:ea typeface="ＭＳ Ｐゴシック" panose="020B0600070205080204" pitchFamily="34" charset="-128"/>
              </a:rPr>
              <a:t>Used because many people will experience sleep inducing side effects from this kind of medicine</a:t>
            </a:r>
          </a:p>
          <a:p>
            <a:pPr algn="just" eaLnBrk="1" hangingPunct="1"/>
            <a:r>
              <a:rPr lang="en-US" smtClean="0">
                <a:ea typeface="ＭＳ Ｐゴシック" panose="020B0600070205080204" pitchFamily="34" charset="-128"/>
              </a:rPr>
              <a:t>Typically in patients with acute insomnia who need a “quick fix” for a restless night here and there</a:t>
            </a:r>
          </a:p>
          <a:p>
            <a:pPr algn="just" eaLnBrk="1" hangingPunct="1"/>
            <a:r>
              <a:rPr lang="en-US" smtClean="0">
                <a:ea typeface="ＭＳ Ｐゴシック" panose="020B0600070205080204" pitchFamily="34" charset="-128"/>
              </a:rPr>
              <a:t>Tolerance can and most often will be gained if used too much</a:t>
            </a:r>
          </a:p>
        </p:txBody>
      </p:sp>
      <p:pic>
        <p:nvPicPr>
          <p:cNvPr id="41988" name="Picture 3" descr="aminoalkylether antihistamine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67200"/>
            <a:ext cx="54149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Melatonin</a:t>
            </a:r>
          </a:p>
        </p:txBody>
      </p:sp>
      <p:sp>
        <p:nvSpPr>
          <p:cNvPr id="43011" name="Content Placeholder 5"/>
          <p:cNvSpPr>
            <a:spLocks noGrp="1"/>
          </p:cNvSpPr>
          <p:nvPr>
            <p:ph idx="1"/>
          </p:nvPr>
        </p:nvSpPr>
        <p:spPr>
          <a:xfrm>
            <a:off x="914400" y="1735138"/>
            <a:ext cx="7313613" cy="3598862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Naturally produced hormone in the pineal gland</a:t>
            </a:r>
          </a:p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This hormone keeps the circadian rhythm</a:t>
            </a:r>
          </a:p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There has not been a minimum dose established</a:t>
            </a:r>
          </a:p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Not shown to be necessarily effective</a:t>
            </a:r>
          </a:p>
          <a:p>
            <a:pPr eaLnBrk="1" hangingPunct="1"/>
            <a:endParaRPr lang="en-US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Future Treatments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228600" y="1735138"/>
            <a:ext cx="8458200" cy="4894262"/>
          </a:xfrm>
        </p:spPr>
        <p:txBody>
          <a:bodyPr/>
          <a:lstStyle/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Most future treatments have to do with other stimulations of the GABA receptor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There are also trials being done to assess the efficacy of the 5-HT receptor in treating insomnia</a:t>
            </a:r>
          </a:p>
          <a:p>
            <a:pPr lvl="1"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Different agonists have shown to improve sleep onset and sleep maintenance</a:t>
            </a:r>
          </a:p>
          <a:p>
            <a:pPr algn="just" eaLnBrk="1" hangingPunct="1"/>
            <a:r>
              <a:rPr lang="en-US" sz="2800" smtClean="0">
                <a:ea typeface="ＭＳ Ｐゴシック" panose="020B0600070205080204" pitchFamily="34" charset="-128"/>
              </a:rPr>
              <a:t>Many other Melatonin Receptor Agonists are also being researched to go alongside Ramelteon in this class of drug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87475" y="1295400"/>
            <a:ext cx="7772400" cy="1828800"/>
          </a:xfrm>
        </p:spPr>
        <p:txBody>
          <a:bodyPr anchor="ctr"/>
          <a:lstStyle/>
          <a:p>
            <a:pPr>
              <a:defRPr/>
            </a:pPr>
            <a:r>
              <a:rPr lang="en-US" sz="4800" b="1" dirty="0"/>
              <a:t>Restless Legs Syndrome</a:t>
            </a: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>
              <a:defRPr/>
            </a:pP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Assessment : Guided History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638800"/>
          </a:xfrm>
        </p:spPr>
        <p:txBody>
          <a:bodyPr/>
          <a:lstStyle/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Do you have the urge to move your legs or do you have uncomfortable sensations in legs during rest or at night?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Do you have to get up to urinate during the night?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How much physical activity or exercise do you get daily?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Are you exposed to natural outdoor light most days?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How much caffeine and/or alcohol do you consume each day/night?</a:t>
            </a:r>
          </a:p>
          <a:p>
            <a:pPr marL="457200" algn="just">
              <a:spcBef>
                <a:spcPct val="0"/>
              </a:spcBef>
              <a:buFont typeface="Goudy Old Style" panose="02020502050305020303" pitchFamily="18" charset="0"/>
              <a:buAutoNum type="arabicPeriod"/>
            </a:pPr>
            <a:r>
              <a:rPr lang="en-US" sz="3200" smtClean="0">
                <a:ea typeface="ＭＳ Ｐゴシック" panose="020B0600070205080204" pitchFamily="34" charset="-128"/>
              </a:rPr>
              <a:t>Do you often feel sad/anxious?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35138"/>
            <a:ext cx="8382000" cy="4056062"/>
          </a:xfrm>
        </p:spPr>
        <p:txBody>
          <a:bodyPr/>
          <a:lstStyle/>
          <a:p>
            <a:pPr algn="just">
              <a:defRPr/>
            </a:pPr>
            <a:r>
              <a:rPr lang="en-US" sz="2600" dirty="0" smtClean="0"/>
              <a:t>A sensorimotor, neurological sleep disorder characterized by a desire to move the legs o arms, associated with uncomfortable sensations.</a:t>
            </a:r>
          </a:p>
          <a:p>
            <a:pPr lvl="1" algn="just">
              <a:defRPr/>
            </a:pPr>
            <a:r>
              <a:rPr lang="en-US" sz="2600" dirty="0" smtClean="0"/>
              <a:t>Described as creeping, crawling, tingling, burning, itching</a:t>
            </a:r>
          </a:p>
          <a:p>
            <a:pPr algn="just">
              <a:defRPr/>
            </a:pPr>
            <a:r>
              <a:rPr lang="en-US" sz="2800" dirty="0" smtClean="0"/>
              <a:t>Symptoms are worst at rest</a:t>
            </a:r>
          </a:p>
          <a:p>
            <a:pPr algn="just">
              <a:defRPr/>
            </a:pPr>
            <a:r>
              <a:rPr lang="en-US" sz="2800" dirty="0" smtClean="0"/>
              <a:t>Diagnostic marker : </a:t>
            </a:r>
            <a:r>
              <a:rPr lang="en-US" sz="2800" dirty="0" err="1" smtClean="0"/>
              <a:t>polysomnography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increased latency to sleep, higher arousal index</a:t>
            </a:r>
          </a:p>
          <a:p>
            <a:pPr marL="0" indent="0" algn="just">
              <a:buFontTx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Possible Causes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534400" cy="518160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n-US" smtClean="0">
                <a:ea typeface="ＭＳ Ｐゴシック" panose="020B0600070205080204" pitchFamily="34" charset="-128"/>
              </a:rPr>
              <a:t>Iron deficiency anaemia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smtClean="0">
                <a:ea typeface="ＭＳ Ｐゴシック" panose="020B0600070205080204" pitchFamily="34" charset="-128"/>
              </a:rPr>
              <a:t>	43% of patients with iron deficiency may have RLS</a:t>
            </a:r>
          </a:p>
          <a:p>
            <a:pPr algn="just">
              <a:lnSpc>
                <a:spcPct val="90000"/>
              </a:lnSpc>
            </a:pPr>
            <a:r>
              <a:rPr lang="en-US" smtClean="0">
                <a:ea typeface="ＭＳ Ｐゴシック" panose="020B0600070205080204" pitchFamily="34" charset="-128"/>
              </a:rPr>
              <a:t>Studies have shown reduced CSF ferritin and raised transferrin levels in idiopathic RLS, suggesting a low brain iron content (Earley </a:t>
            </a:r>
            <a:r>
              <a:rPr lang="en-US" i="1" smtClean="0">
                <a:ea typeface="ＭＳ Ｐゴシック" panose="020B0600070205080204" pitchFamily="34" charset="-128"/>
              </a:rPr>
              <a:t>et al</a:t>
            </a:r>
            <a:r>
              <a:rPr lang="en-US" smtClean="0">
                <a:ea typeface="ＭＳ Ｐゴシック" panose="020B0600070205080204" pitchFamily="34" charset="-128"/>
              </a:rPr>
              <a:t>. 2000)</a:t>
            </a:r>
          </a:p>
          <a:p>
            <a:pPr algn="just">
              <a:lnSpc>
                <a:spcPct val="90000"/>
              </a:lnSpc>
            </a:pPr>
            <a:r>
              <a:rPr lang="en-US" smtClean="0">
                <a:ea typeface="ＭＳ Ｐゴシック" panose="020B0600070205080204" pitchFamily="34" charset="-128"/>
              </a:rPr>
              <a:t>Using MRIs in five RLS patients, it was reported that iron concentration was significantly lower in the putamen and substantia nigra</a:t>
            </a:r>
          </a:p>
          <a:p>
            <a:pPr algn="just">
              <a:lnSpc>
                <a:spcPct val="90000"/>
              </a:lnSpc>
            </a:pPr>
            <a:r>
              <a:rPr lang="en-US" smtClean="0">
                <a:ea typeface="ＭＳ Ｐゴシック" panose="020B0600070205080204" pitchFamily="34" charset="-128"/>
              </a:rPr>
              <a:t>There is some evidence to suggest that serum iron levels have a drop up to 50% at night when symptoms are most obvious (Garcia-Borreguero </a:t>
            </a:r>
            <a:r>
              <a:rPr lang="en-US" i="1" smtClean="0">
                <a:ea typeface="ＭＳ Ｐゴシック" panose="020B0600070205080204" pitchFamily="34" charset="-128"/>
              </a:rPr>
              <a:t>et al</a:t>
            </a:r>
            <a:r>
              <a:rPr lang="en-US" smtClean="0">
                <a:ea typeface="ＭＳ Ｐゴシック" panose="020B0600070205080204" pitchFamily="34" charset="-128"/>
              </a:rPr>
              <a:t>. 2002)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Possible Causes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763000" cy="5181600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During pregnancy, RLS has been reported in 11-27% of women, usually during the third trimester (Goodman </a:t>
            </a:r>
            <a:r>
              <a:rPr lang="en-US" i="1" smtClean="0">
                <a:ea typeface="ＭＳ Ｐゴシック" panose="020B0600070205080204" pitchFamily="34" charset="-128"/>
              </a:rPr>
              <a:t>et al</a:t>
            </a:r>
            <a:r>
              <a:rPr lang="en-US" smtClean="0">
                <a:ea typeface="ＭＳ Ｐゴシック" panose="020B0600070205080204" pitchFamily="34" charset="-128"/>
              </a:rPr>
              <a:t>. 1988)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However, RLS often resolves following delivery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20-57% of renal dialysis patients have RLS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May also be associated with hypothyroidism and diabetes mellitus.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RLS has also been reported in up to 25% of patients with rheumatoid arthritis and Sjogren’s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Pathophysiology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35138"/>
            <a:ext cx="8610600" cy="4818062"/>
          </a:xfrm>
        </p:spPr>
        <p:txBody>
          <a:bodyPr/>
          <a:lstStyle/>
          <a:p>
            <a:pPr algn="just"/>
            <a:r>
              <a:rPr lang="en-US" smtClean="0">
                <a:ea typeface="ＭＳ Ｐゴシック" panose="020B0600070205080204" pitchFamily="34" charset="-128"/>
              </a:rPr>
              <a:t>The underlying cause of RLS during sleep is not known, although the most likely would be central dopaminergic or opioid dysfunction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The dysfunction of the dopaminergic and/or dopamine linked premotor circuits and the hypothalamic A11 dopamine cells which converge and descend on the spinal flexor reflexes, disinhibit as a result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The final common pathway is influenced by other supraspinal influences such as the reticulospinal, opioid, and monoamine pathways.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5017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8" t="34666" r="27586" b="13200"/>
          <a:stretch>
            <a:fillRect/>
          </a:stretch>
        </p:blipFill>
        <p:spPr>
          <a:xfrm>
            <a:off x="228600" y="990600"/>
            <a:ext cx="8763000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for RLS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10600" cy="5181600"/>
          </a:xfrm>
        </p:spPr>
        <p:txBody>
          <a:bodyPr/>
          <a:lstStyle/>
          <a:p>
            <a:pPr algn="just"/>
            <a:r>
              <a:rPr lang="en-US" sz="2800" smtClean="0">
                <a:ea typeface="ＭＳ Ｐゴシック" panose="020B0600070205080204" pitchFamily="34" charset="-128"/>
              </a:rPr>
              <a:t>In many patients simply giving advice on sleep hygiene and avoidance of stimulants or aggravating drugs at night is enough</a:t>
            </a:r>
          </a:p>
          <a:p>
            <a:pPr algn="just"/>
            <a:r>
              <a:rPr lang="en-US" sz="2800" smtClean="0">
                <a:ea typeface="ＭＳ Ｐゴシック" panose="020B0600070205080204" pitchFamily="34" charset="-128"/>
              </a:rPr>
              <a:t>In iron deficient patients, iron supplements should be tried first</a:t>
            </a:r>
          </a:p>
          <a:p>
            <a:pPr algn="just"/>
            <a:r>
              <a:rPr lang="en-US" sz="2800" smtClean="0">
                <a:ea typeface="ＭＳ Ｐゴシック" panose="020B0600070205080204" pitchFamily="34" charset="-128"/>
              </a:rPr>
              <a:t>Activities such as: walking and stretching, hot or cold bath, relaxation exercises, engaging in discussion or activities during sitting, or massaging the limbs may help during an attack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for RLS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35138"/>
            <a:ext cx="8610600" cy="4056062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n-US" sz="3000" smtClean="0">
                <a:ea typeface="ＭＳ Ｐゴシック" panose="020B0600070205080204" pitchFamily="34" charset="-128"/>
              </a:rPr>
              <a:t>Levodopa has been suggested to reduce the effects consistently, but there are adverse side effects</a:t>
            </a:r>
          </a:p>
          <a:p>
            <a:pPr algn="just">
              <a:lnSpc>
                <a:spcPct val="90000"/>
              </a:lnSpc>
            </a:pPr>
            <a:r>
              <a:rPr lang="en-US" sz="3000" smtClean="0">
                <a:ea typeface="ＭＳ Ｐゴシック" panose="020B0600070205080204" pitchFamily="34" charset="-128"/>
              </a:rPr>
              <a:t>Opiates such as oxycodone and propoxyphene have been shown to diminish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err="1" smtClean="0"/>
              <a:t>Hypersomnolence</a:t>
            </a:r>
            <a:r>
              <a:rPr lang="en-US" b="1" dirty="0" smtClean="0"/>
              <a:t> Disorder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919163" y="228600"/>
            <a:ext cx="7313612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181600"/>
          </a:xfrm>
        </p:spPr>
        <p:txBody>
          <a:bodyPr/>
          <a:lstStyle/>
          <a:p>
            <a:pPr algn="just">
              <a:defRPr/>
            </a:pPr>
            <a:r>
              <a:rPr lang="en-US" dirty="0"/>
              <a:t>S</a:t>
            </a:r>
            <a:r>
              <a:rPr lang="en-US" dirty="0" smtClean="0"/>
              <a:t>leeping too much, as well as being drowsy at times when one should be alert</a:t>
            </a:r>
            <a:endParaRPr lang="en-US" dirty="0"/>
          </a:p>
          <a:p>
            <a:pPr algn="just">
              <a:defRPr/>
            </a:pPr>
            <a:r>
              <a:rPr lang="en-US" dirty="0" smtClean="0"/>
              <a:t>Characteristics:</a:t>
            </a:r>
          </a:p>
          <a:p>
            <a:pPr lvl="1" algn="just">
              <a:defRPr/>
            </a:pPr>
            <a:r>
              <a:rPr lang="en-US" dirty="0" smtClean="0"/>
              <a:t>Excessive quantity of </a:t>
            </a:r>
            <a:r>
              <a:rPr lang="en-US" dirty="0"/>
              <a:t>sleep (e.g., extended nocturnal sleep or involuntary daytime sleep</a:t>
            </a:r>
            <a:r>
              <a:rPr lang="en-US" dirty="0" smtClean="0"/>
              <a:t>),</a:t>
            </a:r>
          </a:p>
          <a:p>
            <a:pPr lvl="1" algn="just">
              <a:defRPr/>
            </a:pPr>
            <a:r>
              <a:rPr lang="en-US" dirty="0" smtClean="0"/>
              <a:t>Deteriorated quality of </a:t>
            </a:r>
            <a:r>
              <a:rPr lang="en-US" dirty="0"/>
              <a:t>wakefulness (i.e., sleep propensity during wakefulness as shown by difficulty </a:t>
            </a:r>
            <a:r>
              <a:rPr lang="en-US" dirty="0" smtClean="0"/>
              <a:t>awaken­ing </a:t>
            </a:r>
            <a:r>
              <a:rPr lang="en-US" dirty="0"/>
              <a:t>or inability to remain awake when required</a:t>
            </a:r>
            <a:r>
              <a:rPr lang="en-US" dirty="0" smtClean="0"/>
              <a:t>),</a:t>
            </a:r>
          </a:p>
          <a:p>
            <a:pPr lvl="1" algn="just">
              <a:defRPr/>
            </a:pPr>
            <a:r>
              <a:rPr lang="en-US" dirty="0"/>
              <a:t>S</a:t>
            </a:r>
            <a:r>
              <a:rPr lang="en-US" dirty="0" smtClean="0"/>
              <a:t>leep </a:t>
            </a:r>
            <a:r>
              <a:rPr lang="en-US" dirty="0"/>
              <a:t>inertia (i.e., a period of </a:t>
            </a:r>
            <a:r>
              <a:rPr lang="en-US" dirty="0" smtClean="0"/>
              <a:t>im­paired </a:t>
            </a:r>
            <a:r>
              <a:rPr lang="en-US" dirty="0"/>
              <a:t>performance and reduced vigilance following awakening from the regular </a:t>
            </a:r>
            <a:r>
              <a:rPr lang="en-US" dirty="0" smtClean="0"/>
              <a:t>sleep episode </a:t>
            </a:r>
            <a:r>
              <a:rPr lang="en-US" dirty="0"/>
              <a:t>or from a </a:t>
            </a:r>
            <a:r>
              <a:rPr lang="en-US" dirty="0" smtClean="0"/>
              <a:t>nap</a:t>
            </a:r>
          </a:p>
          <a:p>
            <a:pPr algn="just">
              <a:defRPr/>
            </a:pPr>
            <a:r>
              <a:rPr lang="en-US" dirty="0" smtClean="0"/>
              <a:t>Diagnostic markers : nocturnal </a:t>
            </a:r>
            <a:r>
              <a:rPr lang="en-US" dirty="0" err="1" smtClean="0"/>
              <a:t>polysomnography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prolonged sleep duration, shortened sleep latency</a:t>
            </a:r>
            <a:endParaRPr lang="en-US" dirty="0" smtClean="0"/>
          </a:p>
          <a:p>
            <a:pPr marL="457200" lvl="1" indent="0" algn="just"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5529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5" t="30667" r="29565" b="9013"/>
          <a:stretch>
            <a:fillRect/>
          </a:stretch>
        </p:blipFill>
        <p:spPr>
          <a:xfrm>
            <a:off x="304800" y="1066800"/>
            <a:ext cx="85344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 : DSM 5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04800" y="1735138"/>
            <a:ext cx="8534400" cy="4741862"/>
          </a:xfrm>
        </p:spPr>
        <p:txBody>
          <a:bodyPr/>
          <a:lstStyle/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Insomnia disorder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Hypersomnolence disorder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Narcolepsy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Breathing-related sleep disorders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Circadian rhythm sleep-wake disorders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NREM sleep arousal disorders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Nightmare disorder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REM sleep behavior disorder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Restless legs syndrome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Substance/medication-induced sleep disorder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5632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4" t="34142" r="29495" b="21005"/>
          <a:stretch>
            <a:fillRect/>
          </a:stretch>
        </p:blipFill>
        <p:spPr>
          <a:xfrm>
            <a:off x="304800" y="1219200"/>
            <a:ext cx="8458200" cy="533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ea typeface="ＭＳ Ｐゴシック" panose="020B0600070205080204" pitchFamily="34" charset="-128"/>
              </a:rPr>
              <a:t>Exercise</a:t>
            </a:r>
          </a:p>
          <a:p>
            <a:r>
              <a:rPr lang="en-US" sz="4000" smtClean="0">
                <a:ea typeface="ＭＳ Ｐゴシック" panose="020B0600070205080204" pitchFamily="34" charset="-128"/>
              </a:rPr>
              <a:t>Caffeine pills</a:t>
            </a:r>
          </a:p>
          <a:p>
            <a:r>
              <a:rPr lang="en-US" sz="4000" smtClean="0">
                <a:ea typeface="ＭＳ Ｐゴシック" panose="020B0600070205080204" pitchFamily="34" charset="-128"/>
              </a:rPr>
              <a:t>Sleep hygiene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Narcolepsy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Features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</p:spPr>
        <p:txBody>
          <a:bodyPr/>
          <a:lstStyle/>
          <a:p>
            <a:pPr algn="just"/>
            <a:r>
              <a:rPr lang="en-US" smtClean="0">
                <a:ea typeface="ＭＳ Ｐゴシック" panose="020B0600070205080204" pitchFamily="34" charset="-128"/>
              </a:rPr>
              <a:t>Syndrome of abnormal sleep tendencies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excessive daytime sleepiness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Disturbed nocturnal sleeo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REM abnormalities</a:t>
            </a:r>
          </a:p>
          <a:p>
            <a:pPr lvl="1"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Sleep onset REM periods</a:t>
            </a:r>
          </a:p>
          <a:p>
            <a:pPr lvl="1"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Dissociated REM sleep inhibitory processes, cataplexy, sleep paralysis, hypnagogic hallucinations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Onset usually 15-20 years old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Familial risk  1-2%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Markers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</p:spPr>
        <p:txBody>
          <a:bodyPr/>
          <a:lstStyle/>
          <a:p>
            <a:pPr algn="just"/>
            <a:r>
              <a:rPr lang="en-US" smtClean="0">
                <a:ea typeface="ＭＳ Ｐゴシック" panose="020B0600070205080204" pitchFamily="34" charset="-128"/>
              </a:rPr>
              <a:t>Polysomnography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Sleep diary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Hypocretin in cerebral spinal fluid  dramatic loss in brains &amp; hypothalamus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61443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2" t="26730" r="28864" b="11272"/>
          <a:stretch>
            <a:fillRect/>
          </a:stretch>
        </p:blipFill>
        <p:spPr>
          <a:xfrm>
            <a:off x="152400" y="1066800"/>
            <a:ext cx="8610600" cy="5562600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62467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0" t="38483" r="29044" b="8069"/>
          <a:stretch>
            <a:fillRect/>
          </a:stretch>
        </p:blipFill>
        <p:spPr>
          <a:xfrm>
            <a:off x="304800" y="990600"/>
            <a:ext cx="8534400" cy="571500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63491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1" t="71016" r="28793" b="11774"/>
          <a:stretch>
            <a:fillRect/>
          </a:stretch>
        </p:blipFill>
        <p:spPr>
          <a:xfrm>
            <a:off x="152400" y="1371600"/>
            <a:ext cx="8991600" cy="4724400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of Narcolepsy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Pharmacologic treatments 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Excessive daytime sleepiness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Cataplexy REM related symptoms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Behavioral approaches</a:t>
            </a:r>
          </a:p>
          <a:p>
            <a:pPr>
              <a:buFont typeface="Wingdings" panose="05000000000000000000" pitchFamily="2" charset="2"/>
              <a:buNone/>
            </a:pPr>
            <a:endParaRPr lang="en-US" sz="300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of Narcolepsy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Excessive daytime sleepiness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Modafinil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Methylphenidate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Dextroamphetamine 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Gammahydroxybutyrate (Xyrem)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686800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 : ICD-10</a:t>
            </a:r>
            <a:br>
              <a:rPr lang="en-US" b="1" smtClean="0">
                <a:ea typeface="ＭＳ Ｐゴシック" panose="020B0600070205080204" pitchFamily="34" charset="-128"/>
              </a:rPr>
            </a:br>
            <a:r>
              <a:rPr lang="en-US" b="1" smtClean="0">
                <a:ea typeface="ＭＳ Ｐゴシック" panose="020B0600070205080204" pitchFamily="34" charset="-128"/>
              </a:rPr>
              <a:t>F51 – Nonorganic Sleep Disorders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04800" y="1735138"/>
            <a:ext cx="8534400" cy="4741862"/>
          </a:xfrm>
        </p:spPr>
        <p:txBody>
          <a:bodyPr/>
          <a:lstStyle/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Nonorganic insomnia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Nonorganic hypersomnia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Nonorganic disorder of the sleep-wake schedule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Sleepwalking (somnambulism)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Sleep terrors (night terrors)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Nightmares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Other nonorganic sleep disorders</a:t>
            </a:r>
          </a:p>
          <a:p>
            <a:pPr algn="just">
              <a:spcBef>
                <a:spcPct val="0"/>
              </a:spcBef>
              <a:buFont typeface="Goudy Old Style" panose="02020502050305020303" pitchFamily="18" charset="0"/>
              <a:buAutoNum type="arabicParenR"/>
            </a:pPr>
            <a:r>
              <a:rPr lang="en-US" sz="3000" smtClean="0">
                <a:ea typeface="ＭＳ Ｐゴシック" panose="020B0600070205080204" pitchFamily="34" charset="-128"/>
              </a:rPr>
              <a:t>Nonorganic sleep disorder, unspecified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ea typeface="ＭＳ Ｐゴシック" panose="020B0600070205080204" pitchFamily="34" charset="-128"/>
              </a:rPr>
              <a:t>Treatment of Excessive Sleepiness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35138"/>
            <a:ext cx="8229600" cy="405606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Modafinil </a:t>
            </a:r>
            <a:r>
              <a:rPr lang="en-US" sz="30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eugeroic</a:t>
            </a:r>
            <a:endParaRPr lang="en-US" sz="3000" smtClean="0">
              <a:ea typeface="ＭＳ Ｐゴシック" panose="020B0600070205080204" pitchFamily="34" charset="-128"/>
            </a:endParaRP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Histaminergic effect along with inhibiting dopamine uptake 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Relative lack of side effects 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No blood pressure effects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Not addictive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ea typeface="ＭＳ Ｐゴシック" panose="020B0600070205080204" pitchFamily="34" charset="-128"/>
              </a:rPr>
              <a:t>Treatment of Excessive Sleepiness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35138"/>
            <a:ext cx="8534400" cy="405606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Methylphenidate</a:t>
            </a:r>
          </a:p>
          <a:p>
            <a:pPr algn="just"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Wake promoting effect is secondary to dopamine release stimulation and dopamine reuptake inhibition</a:t>
            </a:r>
          </a:p>
          <a:p>
            <a:pPr algn="just"/>
            <a:endParaRPr lang="en-US" sz="3000" smtClean="0">
              <a:ea typeface="ＭＳ Ｐゴシック" panose="020B0600070205080204" pitchFamily="34" charset="-128"/>
            </a:endParaRPr>
          </a:p>
          <a:p>
            <a:pPr algn="just"/>
            <a:r>
              <a:rPr lang="en-US" sz="3200" smtClean="0">
                <a:ea typeface="ＭＳ Ｐゴシック" panose="020B0600070205080204" pitchFamily="34" charset="-128"/>
              </a:rPr>
              <a:t>Compounds selective for dopaminergic transmission have no effect on cataplexy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ea typeface="ＭＳ Ｐゴシック" panose="020B0600070205080204" pitchFamily="34" charset="-128"/>
              </a:rPr>
              <a:t>Treatment of Excessive Sleepiness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35138"/>
            <a:ext cx="8229600" cy="405606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Amphetamines</a:t>
            </a:r>
          </a:p>
          <a:p>
            <a:pPr algn="just"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Will have joint dopaminergic and adrenergic effects and have cataplectic properties at high doses</a:t>
            </a:r>
          </a:p>
          <a:p>
            <a:pPr algn="just"/>
            <a:r>
              <a:rPr lang="en-US" sz="3000" smtClean="0">
                <a:ea typeface="ＭＳ Ｐゴシック" panose="020B0600070205080204" pitchFamily="34" charset="-128"/>
              </a:rPr>
              <a:t>Abuse and dose escalation can occur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13613" cy="60960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of Cataplexy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mtClean="0">
                <a:ea typeface="ＭＳ Ｐゴシック" panose="020B0600070205080204" pitchFamily="34" charset="-128"/>
              </a:rPr>
              <a:t>Tricyclic Antidepressants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smtClean="0">
                <a:ea typeface="ＭＳ Ｐゴシック" panose="020B0600070205080204" pitchFamily="34" charset="-128"/>
              </a:rPr>
              <a:t>Cholinergic, histaminergic and alpha adrenergic blocking properties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Imipramine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Protripyline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Desipramine</a:t>
            </a:r>
          </a:p>
          <a:p>
            <a:pPr algn="just">
              <a:buFontTx/>
              <a:buNone/>
            </a:pPr>
            <a:r>
              <a:rPr lang="en-US" smtClean="0">
                <a:ea typeface="ＭＳ Ｐゴシック" panose="020B0600070205080204" pitchFamily="34" charset="-128"/>
              </a:rPr>
              <a:t>SSRI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smtClean="0">
                <a:ea typeface="ＭＳ Ｐゴシック" panose="020B0600070205080204" pitchFamily="34" charset="-128"/>
              </a:rPr>
              <a:t>Monoamine uptake inhibition</a:t>
            </a:r>
          </a:p>
          <a:p>
            <a:pPr algn="just"/>
            <a:r>
              <a:rPr lang="en-US" smtClean="0">
                <a:ea typeface="ＭＳ Ｐゴシック" panose="020B0600070205080204" pitchFamily="34" charset="-128"/>
              </a:rPr>
              <a:t>Fluoxetine</a:t>
            </a:r>
          </a:p>
          <a:p>
            <a:pPr algn="just">
              <a:buFontTx/>
              <a:buNone/>
            </a:pPr>
            <a:r>
              <a:rPr lang="en-US" smtClean="0">
                <a:ea typeface="ＭＳ Ｐゴシック" panose="020B0600070205080204" pitchFamily="34" charset="-128"/>
              </a:rPr>
              <a:t>Gammahydroxybutyrate (Xyrem)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smtClean="0">
                <a:ea typeface="ＭＳ Ｐゴシック" panose="020B0600070205080204" pitchFamily="34" charset="-128"/>
              </a:rPr>
              <a:t>sedative anesthetic compound, increasing slow wave and to lesser extent REM sleep, raising brain content of dopamine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 of Narcolepsy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2057400"/>
            <a:ext cx="8153400" cy="4056063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3000" smtClean="0">
                <a:ea typeface="ＭＳ Ｐゴシック" panose="020B0600070205080204" pitchFamily="34" charset="-128"/>
              </a:rPr>
              <a:t>Behavioral approaches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Scheduled naps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Regular sleep wake schedule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Avoidance of frequent time zone changes</a:t>
            </a:r>
          </a:p>
          <a:p>
            <a:pPr>
              <a:buFontTx/>
              <a:buChar char="•"/>
            </a:pPr>
            <a:r>
              <a:rPr lang="en-US" sz="3000" smtClean="0">
                <a:ea typeface="ＭＳ Ｐゴシック" panose="020B0600070205080204" pitchFamily="34" charset="-128"/>
              </a:rPr>
              <a:t>Good sleep hygiene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709738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Breathing-Related </a:t>
            </a:r>
            <a:br>
              <a:rPr lang="en-US" b="1" dirty="0" smtClean="0"/>
            </a:br>
            <a:r>
              <a:rPr lang="en-US" b="1" dirty="0" smtClean="0"/>
              <a:t>Sleep Disorders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4724400"/>
            <a:ext cx="5715000" cy="1506538"/>
          </a:xfrm>
        </p:spPr>
        <p:txBody>
          <a:bodyPr/>
          <a:lstStyle/>
          <a:p>
            <a:pPr marL="342900" indent="-342900">
              <a:buFontTx/>
              <a:buChar char="-"/>
              <a:defRPr/>
            </a:pPr>
            <a:r>
              <a:rPr lang="en-US" sz="2800" dirty="0" smtClean="0"/>
              <a:t>Obstructive Sleep Apnea Hypopnea</a:t>
            </a:r>
          </a:p>
          <a:p>
            <a:pPr marL="342900" indent="-342900">
              <a:buFontTx/>
              <a:buChar char="-"/>
              <a:defRPr/>
            </a:pPr>
            <a:r>
              <a:rPr lang="en-US" sz="2800" dirty="0" smtClean="0"/>
              <a:t>Central Sleep Apnea</a:t>
            </a:r>
          </a:p>
          <a:p>
            <a:pPr marL="342900" indent="-342900">
              <a:buFontTx/>
              <a:buChar char="-"/>
              <a:defRPr/>
            </a:pPr>
            <a:r>
              <a:rPr lang="en-US" sz="2800" dirty="0" smtClean="0"/>
              <a:t>Sleep-related Hypoventilation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13613" cy="68580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Features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28600" y="862013"/>
            <a:ext cx="8763000" cy="556260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Breathing-Related Sleep Disorders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Sleepiness during the day and/or disrupted sleep at night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Sleep apnea – Restricted air flow and/or brief cessations of breathing</a:t>
            </a: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 smtClean="0"/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Subtypes of Sleep Apnea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Obstructive sleep apnea (OSA) – Airflow stops, but respiratory system works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Central sleep apnea (CSA) – Respiratory systems stops for brief periods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Epidemiology</a:t>
            </a:r>
          </a:p>
          <a:p>
            <a:pPr lvl="1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More common in males, occurs in 1-2% of population</a:t>
            </a:r>
          </a:p>
          <a:p>
            <a:pPr marL="457200" lvl="1" indent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 smtClean="0"/>
          </a:p>
          <a:p>
            <a: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/>
              <a:t>Associated Features</a:t>
            </a:r>
          </a:p>
          <a:p>
            <a:pPr lvl="1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Persons are usually minimally aware of apnea problem </a:t>
            </a:r>
          </a:p>
          <a:p>
            <a:pPr lvl="1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Often snore, sweat during sleep, wake frequently, and have morning headaches</a:t>
            </a:r>
          </a:p>
          <a:p>
            <a:pPr lvl="1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May experience episodes of falling asleep during the 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73731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44490" r="30089" b="11436"/>
          <a:stretch>
            <a:fillRect/>
          </a:stretch>
        </p:blipFill>
        <p:spPr>
          <a:xfrm>
            <a:off x="381000" y="1066800"/>
            <a:ext cx="8458200" cy="5486400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7475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7" t="28561" r="29465" b="20621"/>
          <a:stretch>
            <a:fillRect/>
          </a:stretch>
        </p:blipFill>
        <p:spPr>
          <a:xfrm>
            <a:off x="228600" y="1066800"/>
            <a:ext cx="8686800" cy="4419600"/>
          </a:xfrm>
        </p:spPr>
      </p:pic>
      <p:pic>
        <p:nvPicPr>
          <p:cNvPr id="74756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4" t="72823" r="30974" b="13011"/>
          <a:stretch>
            <a:fillRect/>
          </a:stretch>
        </p:blipFill>
        <p:spPr bwMode="auto">
          <a:xfrm>
            <a:off x="228600" y="5505450"/>
            <a:ext cx="868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38735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75779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28749" r="30089" b="17026"/>
          <a:stretch>
            <a:fillRect/>
          </a:stretch>
        </p:blipFill>
        <p:spPr>
          <a:xfrm>
            <a:off x="228600" y="762000"/>
            <a:ext cx="8686800" cy="5029200"/>
          </a:xfrm>
        </p:spPr>
      </p:pic>
      <p:pic>
        <p:nvPicPr>
          <p:cNvPr id="75780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64645" r="30089" b="24388"/>
          <a:stretch>
            <a:fillRect/>
          </a:stretch>
        </p:blipFill>
        <p:spPr bwMode="auto">
          <a:xfrm>
            <a:off x="228600" y="57912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Insomnia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</p:spPr>
        <p:txBody>
          <a:bodyPr/>
          <a:lstStyle/>
          <a:p>
            <a:pPr marL="990600" lvl="1" indent="-533400" algn="just">
              <a:buFont typeface="Wingdings" panose="05000000000000000000" pitchFamily="2" charset="2"/>
              <a:buChar char="Ø"/>
            </a:pPr>
            <a:r>
              <a:rPr lang="en-US" sz="2400" smtClean="0">
                <a:ea typeface="ＭＳ Ｐゴシック" panose="020B0600070205080204" pitchFamily="34" charset="-128"/>
              </a:rPr>
              <a:t>In mild cases: weight loss, sleeping on one’s side, and avoiding hypnotics and alcohol</a:t>
            </a:r>
          </a:p>
          <a:p>
            <a:pPr marL="990600" lvl="1" indent="-533400" algn="just">
              <a:buFont typeface="Wingdings" panose="05000000000000000000" pitchFamily="2" charset="2"/>
              <a:buNone/>
            </a:pPr>
            <a:r>
              <a:rPr lang="en-US" sz="2400" smtClean="0">
                <a:ea typeface="ＭＳ Ｐゴシック" panose="020B0600070205080204" pitchFamily="34" charset="-128"/>
              </a:rPr>
              <a:t>	(To sleep on side, a tennis ball can be sewn into back of client’s sleep wear)</a:t>
            </a:r>
          </a:p>
          <a:p>
            <a:pPr marL="990600" lvl="1" indent="-533400" algn="just">
              <a:buFont typeface="Wingdings" panose="05000000000000000000" pitchFamily="2" charset="2"/>
              <a:buChar char="Ø"/>
            </a:pPr>
            <a:r>
              <a:rPr lang="en-US" sz="2400" smtClean="0">
                <a:ea typeface="ＭＳ Ｐゴシック" panose="020B0600070205080204" pitchFamily="34" charset="-128"/>
              </a:rPr>
              <a:t>In more serious cases: a machine that provides continuous positive airway pressure</a:t>
            </a:r>
          </a:p>
          <a:p>
            <a:pPr marL="990600" lvl="1" indent="-533400" algn="just">
              <a:buFont typeface="Wingdings" panose="05000000000000000000" pitchFamily="2" charset="2"/>
              <a:buChar char="Ø"/>
            </a:pPr>
            <a:r>
              <a:rPr lang="en-US" sz="2400" smtClean="0">
                <a:ea typeface="ＭＳ Ｐゴシック" panose="020B0600070205080204" pitchFamily="34" charset="-128"/>
              </a:rPr>
              <a:t>Surgery: Few benefits	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2854325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Circadian Rhythm</a:t>
            </a:r>
            <a:br>
              <a:rPr lang="en-US" b="1" dirty="0" smtClean="0"/>
            </a:br>
            <a:r>
              <a:rPr lang="en-US" b="1" dirty="0" smtClean="0"/>
              <a:t>Sleep-Wake Disorders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4724400"/>
            <a:ext cx="5715000" cy="1506538"/>
          </a:xfrm>
        </p:spPr>
        <p:txBody>
          <a:bodyPr/>
          <a:lstStyle/>
          <a:p>
            <a:pPr marL="342900" indent="-342900">
              <a:buFontTx/>
              <a:buChar char="-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13613" cy="68580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Diagnostic Features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228600" y="862013"/>
            <a:ext cx="8763000" cy="556260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Circadian Rhythm Disorders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Disturbed sleep (i.e., either insomnia or excessive sleepiness during the day)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is due to brain’s inability to synchronize day and night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Nature of Circadian Rhythms and Body’s Biological Clock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Circadian Rhythms – Do not follow a 24 hour clock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Suprachiasmatic nucleus – The brain’s biological clock, stimulates melatonin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Types of Circadian Rhythm Disorders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Jet lag type – Sleep problems related to crossing time zones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Shift work type – Sleep problems related to changing work schedules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7987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4" t="27177" r="30087" b="10696"/>
          <a:stretch>
            <a:fillRect/>
          </a:stretch>
        </p:blipFill>
        <p:spPr>
          <a:xfrm>
            <a:off x="304800" y="914400"/>
            <a:ext cx="8532813" cy="4876800"/>
          </a:xfrm>
        </p:spPr>
      </p:pic>
      <p:pic>
        <p:nvPicPr>
          <p:cNvPr id="79876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46065" r="30089" b="47433"/>
          <a:stretch>
            <a:fillRect/>
          </a:stretch>
        </p:blipFill>
        <p:spPr bwMode="auto">
          <a:xfrm>
            <a:off x="304800" y="5910263"/>
            <a:ext cx="8532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80899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65057" r="30089" b="9863"/>
          <a:stretch>
            <a:fillRect/>
          </a:stretch>
        </p:blipFill>
        <p:spPr bwMode="auto">
          <a:xfrm>
            <a:off x="228600" y="1143000"/>
            <a:ext cx="869632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3613" cy="8683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Treatment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534400" cy="5334000"/>
          </a:xfrm>
        </p:spPr>
        <p:txBody>
          <a:bodyPr/>
          <a:lstStyle/>
          <a:p>
            <a:pPr lvl="1" algn="just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3200" smtClean="0">
                <a:ea typeface="ＭＳ Ｐゴシック" panose="020B0600070205080204" pitchFamily="34" charset="-128"/>
              </a:rPr>
              <a:t>Phase delays – Moving bedtime later (best approach)</a:t>
            </a:r>
          </a:p>
          <a:p>
            <a:pPr lvl="1" algn="just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3200" smtClean="0">
                <a:ea typeface="ＭＳ Ｐゴシック" panose="020B0600070205080204" pitchFamily="34" charset="-128"/>
              </a:rPr>
              <a:t>Phase advances – Moving bedtime earlier (more difficult)</a:t>
            </a:r>
          </a:p>
          <a:p>
            <a:pPr lvl="1" algn="just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3200" smtClean="0">
                <a:ea typeface="ＭＳ Ｐゴシック" panose="020B0600070205080204" pitchFamily="34" charset="-128"/>
              </a:rPr>
              <a:t>Use of very bright light – Trick the brain’s biological clock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pPr>
              <a:defRPr/>
            </a:pPr>
            <a:r>
              <a:rPr lang="en-US" b="1" dirty="0" err="1" smtClean="0"/>
              <a:t>Parasomnias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68363"/>
          </a:xfrm>
        </p:spPr>
        <p:txBody>
          <a:bodyPr/>
          <a:lstStyle/>
          <a:p>
            <a:r>
              <a:rPr lang="en-US" sz="3200" b="1" smtClean="0">
                <a:ea typeface="ＭＳ Ｐゴシック" panose="020B0600070205080204" pitchFamily="34" charset="-128"/>
              </a:rPr>
              <a:t>The Parasomnias:  Nature and General Overview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96963"/>
            <a:ext cx="8305800" cy="499903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Nature of Parasomnias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The problem is not with sleep itself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is abnormal events during sleep, or shortly after waking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Two Classes of Parasomnias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Those that occur during REM (i.e., dream) sleep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nightmare disorder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Those that occur during non-REM (i.e., non-dream) sleep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sleep terror</a:t>
            </a:r>
          </a:p>
          <a:p>
            <a:pPr lvl="2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sleep-walking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Nightmare Disorder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Occurs during REM sleep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Involves distressful and disturbing dreams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Such dreams interfere with daily life functioning and interrupt sleep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Facts and Associated Features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Dreams often awaken the sleeper</a:t>
            </a:r>
          </a:p>
          <a:p>
            <a:pPr lvl="1" algn="just"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is more common in children than adults</a:t>
            </a: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68363"/>
          </a:xfrm>
        </p:spPr>
        <p:txBody>
          <a:bodyPr/>
          <a:lstStyle/>
          <a:p>
            <a:r>
              <a:rPr lang="en-US" sz="3200" b="1" smtClean="0">
                <a:ea typeface="ＭＳ Ｐゴシック" panose="020B0600070205080204" pitchFamily="34" charset="-128"/>
              </a:rPr>
              <a:t>The Parasomnias:  Nature and General Overview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>
          <a:xfrm>
            <a:off x="914400" y="317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86019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28609" r="34146" b="11273"/>
          <a:stretch>
            <a:fillRect/>
          </a:stretch>
        </p:blipFill>
        <p:spPr>
          <a:xfrm>
            <a:off x="457200" y="785813"/>
            <a:ext cx="8305800" cy="59197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2150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1" t="28610" r="26752" b="9393"/>
          <a:stretch>
            <a:fillRect/>
          </a:stretch>
        </p:blipFill>
        <p:spPr>
          <a:xfrm>
            <a:off x="152400" y="1066800"/>
            <a:ext cx="8839200" cy="563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82000" cy="5486400"/>
          </a:xfrm>
        </p:spPr>
        <p:txBody>
          <a:bodyPr/>
          <a:lstStyle/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endParaRPr lang="en-US" smtClean="0">
              <a:ea typeface="ＭＳ Ｐゴシック" panose="020B0600070205080204" pitchFamily="34" charset="-128"/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Sleep Terror Disorder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Involves recurrent episodes of panic-like symptoms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Occurs during non-REM sleep</a:t>
            </a:r>
            <a:endParaRPr lang="en-US" i="1" smtClean="0">
              <a:ea typeface="ＭＳ Ｐゴシック" panose="020B0600070205080204" pitchFamily="34" charset="-128"/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Facts and Associated Features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is more common in children than adults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Often noted by a piercing scream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Child cannot be easily awakened during the episode and has little memory of it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Treatment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Often involves a wait-and-see posture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Antidepressants (i.e., imipramine) or benzodiazepines for severe cases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Scheduled awakenings prior to the sleep terror can eliminate the problem</a:t>
            </a: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68363"/>
          </a:xfrm>
        </p:spPr>
        <p:txBody>
          <a:bodyPr/>
          <a:lstStyle/>
          <a:p>
            <a:r>
              <a:rPr lang="en-US" sz="3200" b="1" smtClean="0">
                <a:ea typeface="ＭＳ Ｐゴシック" panose="020B0600070205080204" pitchFamily="34" charset="-128"/>
              </a:rPr>
              <a:t>The Parasomnias:  Nature and General Overview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96963"/>
            <a:ext cx="8458200" cy="545623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Sleep Walking Disorder – Somnambulism 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Occurs during non-REM sleep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Usually during first few hours of deep sleep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Person must leave the bed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Facts and Associated Features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Difficult, but not dangerous, to wake someone during the episode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is more common in children than adults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Problem usually resolves on its own without treatment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Seems to run in families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Related Conditions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mtClean="0">
                <a:ea typeface="ＭＳ Ｐゴシック" panose="020B0600070205080204" pitchFamily="34" charset="-128"/>
              </a:rPr>
              <a:t>Nocturnal eating syndrome – Person eats while asleep</a:t>
            </a:r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68363"/>
          </a:xfrm>
        </p:spPr>
        <p:txBody>
          <a:bodyPr/>
          <a:lstStyle/>
          <a:p>
            <a:r>
              <a:rPr lang="en-US" sz="3200" b="1" smtClean="0">
                <a:ea typeface="ＭＳ Ｐゴシック" panose="020B0600070205080204" pitchFamily="34" charset="-128"/>
              </a:rPr>
              <a:t>The Parasomnias:  Nature and General Overview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387350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89091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30489" r="29921" b="9393"/>
          <a:stretch>
            <a:fillRect/>
          </a:stretch>
        </p:blipFill>
        <p:spPr>
          <a:xfrm>
            <a:off x="334963" y="784225"/>
            <a:ext cx="8534400" cy="5105400"/>
          </a:xfrm>
        </p:spPr>
      </p:pic>
      <p:pic>
        <p:nvPicPr>
          <p:cNvPr id="89092" name="Content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65517" r="29921" b="19939"/>
          <a:stretch>
            <a:fillRect/>
          </a:stretch>
        </p:blipFill>
        <p:spPr bwMode="auto">
          <a:xfrm>
            <a:off x="334963" y="5889625"/>
            <a:ext cx="85344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90115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28612" r="29921" b="7513"/>
          <a:stretch>
            <a:fillRect/>
          </a:stretch>
        </p:blipFill>
        <p:spPr>
          <a:xfrm>
            <a:off x="457200" y="990600"/>
            <a:ext cx="8305800" cy="5702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b="1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91139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28610" r="33089" b="9393"/>
          <a:stretch>
            <a:fillRect/>
          </a:stretch>
        </p:blipFill>
        <p:spPr>
          <a:xfrm>
            <a:off x="381000" y="914400"/>
            <a:ext cx="8458200" cy="5830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914400" y="125413"/>
            <a:ext cx="75438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>
                <a:latin typeface="+mj-lt"/>
              </a:rPr>
              <a:t>The End </a:t>
            </a:r>
          </a:p>
        </p:txBody>
      </p:sp>
      <p:pic>
        <p:nvPicPr>
          <p:cNvPr id="92163" name="Picture 7" descr="narcoleps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7696200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914400" y="222250"/>
            <a:ext cx="7313613" cy="563563"/>
          </a:xfrm>
        </p:spPr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Diagnosis</a:t>
            </a:r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8" t="33134" r="27586" b="8601"/>
          <a:stretch>
            <a:fillRect/>
          </a:stretch>
        </p:blipFill>
        <p:spPr>
          <a:xfrm>
            <a:off x="152400" y="990600"/>
            <a:ext cx="8839200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327025" y="69850"/>
            <a:ext cx="8305800" cy="868363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anose="020B0600070205080204" pitchFamily="34" charset="-128"/>
              </a:rPr>
              <a:t>Insomnia – Diagnostic Features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57163" y="938213"/>
            <a:ext cx="8458200" cy="5638800"/>
          </a:xfrm>
        </p:spPr>
        <p:txBody>
          <a:bodyPr/>
          <a:lstStyle/>
          <a:p>
            <a:pPr algn="just" eaLnBrk="1" hangingPunct="1"/>
            <a:r>
              <a:rPr lang="en-US" sz="2200" smtClean="0">
                <a:ea typeface="ＭＳ Ｐゴシック" panose="020B0600070205080204" pitchFamily="34" charset="-128"/>
              </a:rPr>
              <a:t>Essential feature </a:t>
            </a:r>
            <a:r>
              <a:rPr lang="en-US" sz="22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dissatisfaction with sleep quantity or quality, with complaints of difficulty initiating or maintaining sleep. </a:t>
            </a:r>
          </a:p>
          <a:p>
            <a:pPr lvl="1" algn="just" eaLnBrk="1" hangingPunct="1"/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Accompanied with clinically significant distress or impairment in social, occupational, or other areas of functioning.</a:t>
            </a:r>
            <a:endParaRPr lang="en-US" smtClean="0">
              <a:ea typeface="ＭＳ Ｐゴシック" panose="020B0600070205080204" pitchFamily="34" charset="-128"/>
            </a:endParaRPr>
          </a:p>
          <a:p>
            <a:pPr algn="just" eaLnBrk="1" hangingPunct="1"/>
            <a:r>
              <a:rPr lang="en-US" sz="2200" smtClean="0">
                <a:ea typeface="ＭＳ Ｐゴシック" panose="020B0600070205080204" pitchFamily="34" charset="-128"/>
              </a:rPr>
              <a:t>Manifestations, by time:</a:t>
            </a:r>
          </a:p>
          <a:p>
            <a:pPr lvl="1" algn="just" eaLnBrk="1" hangingPunct="1"/>
            <a:r>
              <a:rPr lang="en-US" smtClean="0">
                <a:ea typeface="ＭＳ Ｐゴシック" panose="020B0600070205080204" pitchFamily="34" charset="-128"/>
              </a:rPr>
              <a:t>Sleep-onset or initial insomnia</a:t>
            </a:r>
          </a:p>
          <a:p>
            <a:pPr lvl="2" algn="just" eaLnBrk="1" hangingPunct="1"/>
            <a:r>
              <a:rPr lang="en-US" sz="2200" smtClean="0">
                <a:ea typeface="ＭＳ Ｐゴシック" panose="020B0600070205080204" pitchFamily="34" charset="-128"/>
              </a:rPr>
              <a:t>Subjective sleep latency &gt;20-30 minutes</a:t>
            </a:r>
          </a:p>
          <a:p>
            <a:pPr lvl="1" algn="just" eaLnBrk="1" hangingPunct="1"/>
            <a:r>
              <a:rPr lang="en-US" smtClean="0">
                <a:ea typeface="ＭＳ Ｐゴシック" panose="020B0600070205080204" pitchFamily="34" charset="-128"/>
              </a:rPr>
              <a:t>Sleep maintenance or middle insomnia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prolonged awakening</a:t>
            </a:r>
          </a:p>
          <a:p>
            <a:pPr lvl="2" algn="just" eaLnBrk="1" hangingPunct="1"/>
            <a:r>
              <a:rPr lang="en-US" sz="2200" smtClean="0">
                <a:ea typeface="ＭＳ Ｐゴシック" panose="020B0600070205080204" pitchFamily="34" charset="-128"/>
              </a:rPr>
              <a:t>Subjective time awake after sleep &gt;20-30 minutes</a:t>
            </a:r>
          </a:p>
          <a:p>
            <a:pPr lvl="1" algn="just" eaLnBrk="1" hangingPunct="1"/>
            <a:r>
              <a:rPr lang="en-US" smtClean="0">
                <a:ea typeface="ＭＳ Ｐゴシック" panose="020B0600070205080204" pitchFamily="34" charset="-128"/>
              </a:rPr>
              <a:t>Late insomnia </a:t>
            </a:r>
            <a:r>
              <a:rPr lang="en-U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early morning waking &amp; inability to return</a:t>
            </a:r>
          </a:p>
          <a:p>
            <a:pPr lvl="2" algn="just" eaLnBrk="1" hangingPunct="1"/>
            <a:r>
              <a:rPr lang="en-US" sz="22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Awakening at least 30 minutes before scheduled time and before total sleep time reaches 6,5 hours</a:t>
            </a:r>
          </a:p>
          <a:p>
            <a:pPr algn="just" eaLnBrk="1" hangingPunct="1"/>
            <a:r>
              <a:rPr lang="en-US" sz="2200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Manifestations  fatigue, daytime sleepiness, impaired cognition, mood disturbances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3796</TotalTime>
  <Words>2588</Words>
  <Application>Microsoft Office PowerPoint</Application>
  <PresentationFormat>On-screen Show (4:3)</PresentationFormat>
  <Paragraphs>367</Paragraphs>
  <Slides>75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3" baseType="lpstr">
      <vt:lpstr>Arial</vt:lpstr>
      <vt:lpstr>ＭＳ Ｐゴシック</vt:lpstr>
      <vt:lpstr>Goudy Old Style</vt:lpstr>
      <vt:lpstr>Calibri</vt:lpstr>
      <vt:lpstr>Rockwell</vt:lpstr>
      <vt:lpstr>Impact</vt:lpstr>
      <vt:lpstr>Wingdings</vt:lpstr>
      <vt:lpstr>Inkwell</vt:lpstr>
      <vt:lpstr>Assessment, Diagnosis, Treatment of Sleep Disorders</vt:lpstr>
      <vt:lpstr>Assessment : Sleep History</vt:lpstr>
      <vt:lpstr>Assessment : Guided History</vt:lpstr>
      <vt:lpstr>Diagnosis : DSM 5</vt:lpstr>
      <vt:lpstr>Diagnosis : ICD-10 F51 – Nonorganic Sleep Disorders</vt:lpstr>
      <vt:lpstr>Insomnia</vt:lpstr>
      <vt:lpstr>Diagnosis</vt:lpstr>
      <vt:lpstr>Diagnosis</vt:lpstr>
      <vt:lpstr>Insomnia – Diagnostic Features</vt:lpstr>
      <vt:lpstr>Diagnostic Markers</vt:lpstr>
      <vt:lpstr>Differential Diagnosis</vt:lpstr>
      <vt:lpstr>Treatment of Insomnia</vt:lpstr>
      <vt:lpstr>Non-Pharmacological Treatment</vt:lpstr>
      <vt:lpstr>Improving Sleep Hygiene</vt:lpstr>
      <vt:lpstr>Stimulus Control Therapy</vt:lpstr>
      <vt:lpstr>Sleep Restriction Therapy</vt:lpstr>
      <vt:lpstr>Pharmacological Treatment</vt:lpstr>
      <vt:lpstr>Benzodiazepines</vt:lpstr>
      <vt:lpstr>Triazolam Mechanism</vt:lpstr>
      <vt:lpstr>Benzodiazepine Receptor Agonists</vt:lpstr>
      <vt:lpstr>Eszopiclone (Lunesta) Mechanism</vt:lpstr>
      <vt:lpstr>Melatonin Receptor Agonists</vt:lpstr>
      <vt:lpstr>Ramelteon Mechanism</vt:lpstr>
      <vt:lpstr>Antidepressants/Antipsychotics</vt:lpstr>
      <vt:lpstr>Non-Prescription Supplements</vt:lpstr>
      <vt:lpstr>Antihistamines</vt:lpstr>
      <vt:lpstr>Melatonin</vt:lpstr>
      <vt:lpstr>Future Treatments</vt:lpstr>
      <vt:lpstr>Restless Legs Syndrome</vt:lpstr>
      <vt:lpstr>Diagnostic Features</vt:lpstr>
      <vt:lpstr>Possible Causes</vt:lpstr>
      <vt:lpstr>Possible Causes</vt:lpstr>
      <vt:lpstr>Pathophysiology</vt:lpstr>
      <vt:lpstr>Diagnosis</vt:lpstr>
      <vt:lpstr>Treatment for RLS</vt:lpstr>
      <vt:lpstr>Treatment for RLS</vt:lpstr>
      <vt:lpstr>Hypersomnolence Disorder</vt:lpstr>
      <vt:lpstr>Diagnostic Features</vt:lpstr>
      <vt:lpstr>Diagnosis</vt:lpstr>
      <vt:lpstr>Diagnosis</vt:lpstr>
      <vt:lpstr>Treatment</vt:lpstr>
      <vt:lpstr>Narcolepsy</vt:lpstr>
      <vt:lpstr>Diagnostic Features</vt:lpstr>
      <vt:lpstr>Diagnostic Markers</vt:lpstr>
      <vt:lpstr>Diagnosis</vt:lpstr>
      <vt:lpstr>Diagnosis</vt:lpstr>
      <vt:lpstr>Diagnosis</vt:lpstr>
      <vt:lpstr>Treatment of Narcolepsy</vt:lpstr>
      <vt:lpstr>Treatment of Narcolepsy</vt:lpstr>
      <vt:lpstr>Treatment of Excessive Sleepiness</vt:lpstr>
      <vt:lpstr>Treatment of Excessive Sleepiness</vt:lpstr>
      <vt:lpstr>Treatment of Excessive Sleepiness</vt:lpstr>
      <vt:lpstr>Treatment of Cataplexy</vt:lpstr>
      <vt:lpstr>Treatment of Narcolepsy</vt:lpstr>
      <vt:lpstr>Breathing-Related  Sleep Disorders</vt:lpstr>
      <vt:lpstr>Diagnostic Features</vt:lpstr>
      <vt:lpstr>Diagnosis</vt:lpstr>
      <vt:lpstr>Diagnosis</vt:lpstr>
      <vt:lpstr>Diagnosis</vt:lpstr>
      <vt:lpstr>Treatment</vt:lpstr>
      <vt:lpstr>Circadian Rhythm Sleep-Wake Disorders</vt:lpstr>
      <vt:lpstr>Diagnostic Features</vt:lpstr>
      <vt:lpstr>Diagnosis</vt:lpstr>
      <vt:lpstr>Diagnosis</vt:lpstr>
      <vt:lpstr>Treatment</vt:lpstr>
      <vt:lpstr>Parasomnias</vt:lpstr>
      <vt:lpstr>The Parasomnias:  Nature and General Overview</vt:lpstr>
      <vt:lpstr>The Parasomnias:  Nature and General Overview</vt:lpstr>
      <vt:lpstr>Diagnosis</vt:lpstr>
      <vt:lpstr>The Parasomnias:  Nature and General Overview</vt:lpstr>
      <vt:lpstr>The Parasomnias:  Nature and General Overview</vt:lpstr>
      <vt:lpstr>Diagnosis</vt:lpstr>
      <vt:lpstr>Diagnosis</vt:lpstr>
      <vt:lpstr>Diagnosis</vt:lpstr>
      <vt:lpstr>PowerPoint Presentation</vt:lpstr>
    </vt:vector>
  </TitlesOfParts>
  <Company>SMU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Treatment for Insomnia</dc:title>
  <dc:creator>Jonathan Wojcik</dc:creator>
  <cp:lastModifiedBy>Rizky Aniza Winanda</cp:lastModifiedBy>
  <cp:revision>62</cp:revision>
  <dcterms:created xsi:type="dcterms:W3CDTF">2010-04-22T13:54:03Z</dcterms:created>
  <dcterms:modified xsi:type="dcterms:W3CDTF">2014-10-06T12:19:13Z</dcterms:modified>
</cp:coreProperties>
</file>