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95" r:id="rId3"/>
    <p:sldId id="257" r:id="rId4"/>
    <p:sldId id="277" r:id="rId5"/>
    <p:sldId id="278" r:id="rId6"/>
    <p:sldId id="275" r:id="rId7"/>
    <p:sldId id="276" r:id="rId8"/>
    <p:sldId id="292" r:id="rId9"/>
    <p:sldId id="293" r:id="rId10"/>
    <p:sldId id="291" r:id="rId11"/>
    <p:sldId id="259" r:id="rId12"/>
    <p:sldId id="260" r:id="rId13"/>
    <p:sldId id="261" r:id="rId14"/>
    <p:sldId id="265" r:id="rId15"/>
    <p:sldId id="262" r:id="rId16"/>
    <p:sldId id="263" r:id="rId17"/>
    <p:sldId id="272" r:id="rId18"/>
    <p:sldId id="264" r:id="rId19"/>
    <p:sldId id="266" r:id="rId20"/>
    <p:sldId id="273" r:id="rId21"/>
    <p:sldId id="267" r:id="rId22"/>
    <p:sldId id="268" r:id="rId23"/>
    <p:sldId id="269" r:id="rId24"/>
    <p:sldId id="270" r:id="rId25"/>
    <p:sldId id="271" r:id="rId26"/>
    <p:sldId id="290" r:id="rId27"/>
    <p:sldId id="279" r:id="rId28"/>
    <p:sldId id="280" r:id="rId29"/>
    <p:sldId id="281" r:id="rId30"/>
    <p:sldId id="282" r:id="rId31"/>
    <p:sldId id="283" r:id="rId32"/>
    <p:sldId id="284" r:id="rId33"/>
    <p:sldId id="285" r:id="rId34"/>
    <p:sldId id="286" r:id="rId35"/>
    <p:sldId id="287" r:id="rId36"/>
    <p:sldId id="289" r:id="rId37"/>
    <p:sldId id="294"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972" autoAdjust="0"/>
  </p:normalViewPr>
  <p:slideViewPr>
    <p:cSldViewPr>
      <p:cViewPr varScale="1">
        <p:scale>
          <a:sx n="60" d="100"/>
          <a:sy n="60" d="100"/>
        </p:scale>
        <p:origin x="-157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851C5B-B146-4AB9-9D40-E65C46A60800}" type="datetimeFigureOut">
              <a:rPr lang="en-US" smtClean="0"/>
              <a:pPr/>
              <a:t>8/25/2014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50055F-8C93-4384-A767-D517D9C9C22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r>
              <a:rPr lang="en-US" sz="1200" dirty="0" smtClean="0"/>
              <a:t> Mood disorders: lack a drive for thinness and a morbid fear of fat, but severe depression may produce significant weight loss, lack of appetite, and many of the nonspecific symptoms of weight loss, such as irritability, apathy, and fatigue.</a:t>
            </a:r>
            <a:endParaRPr lang="en-US" dirty="0"/>
          </a:p>
        </p:txBody>
      </p:sp>
      <p:sp>
        <p:nvSpPr>
          <p:cNvPr id="4" name="Slide Number Placeholder 3"/>
          <p:cNvSpPr>
            <a:spLocks noGrp="1"/>
          </p:cNvSpPr>
          <p:nvPr>
            <p:ph type="sldNum" sz="quarter" idx="10"/>
          </p:nvPr>
        </p:nvSpPr>
        <p:spPr/>
        <p:txBody>
          <a:bodyPr/>
          <a:lstStyle/>
          <a:p>
            <a:fld id="{6750055F-8C93-4384-A767-D517D9C9C222}"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Supporting diagnosis: self-induced vomiting; self-induced purging; excessive exercise; use of appetite suppressants and/or diuretics.</a:t>
            </a:r>
          </a:p>
          <a:p>
            <a:r>
              <a:rPr lang="en-US" sz="1200" dirty="0" smtClean="0"/>
              <a:t>If onset is pre-pubertal, the sequence of pubertal events is delayed or even arrested (growth ceases; in girls the breasts do not develop and there is a primary </a:t>
            </a:r>
            <a:r>
              <a:rPr lang="en-US" sz="1200" dirty="0" err="1" smtClean="0"/>
              <a:t>amenorrhoea</a:t>
            </a:r>
            <a:r>
              <a:rPr lang="en-US" sz="1200" dirty="0" smtClean="0"/>
              <a:t>; in boys the genitals remain juvenile). With recovery, puberty is often completed normally, but the menarche is late.</a:t>
            </a:r>
          </a:p>
        </p:txBody>
      </p:sp>
      <p:sp>
        <p:nvSpPr>
          <p:cNvPr id="4" name="Slide Number Placeholder 3"/>
          <p:cNvSpPr>
            <a:spLocks noGrp="1"/>
          </p:cNvSpPr>
          <p:nvPr>
            <p:ph type="sldNum" sz="quarter" idx="10"/>
          </p:nvPr>
        </p:nvSpPr>
        <p:spPr/>
        <p:txBody>
          <a:bodyPr/>
          <a:lstStyle/>
          <a:p>
            <a:fld id="{6750055F-8C93-4384-A767-D517D9C9C222}" type="slidenum">
              <a:rPr lang="en-US" smtClean="0"/>
              <a:pPr/>
              <a:t>17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4A6D638-297F-4764-AB44-BCD937891A8A}" type="datetimeFigureOut">
              <a:rPr lang="en-US" smtClean="0"/>
              <a:pPr/>
              <a:t>8/25/2014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4C7FBF-0427-4C3A-BA01-0BF40B09007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A6D638-297F-4764-AB44-BCD937891A8A}" type="datetimeFigureOut">
              <a:rPr lang="en-US" smtClean="0"/>
              <a:pPr/>
              <a:t>8/25/2014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4C7FBF-0427-4C3A-BA01-0BF40B09007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A6D638-297F-4764-AB44-BCD937891A8A}" type="datetimeFigureOut">
              <a:rPr lang="en-US" smtClean="0"/>
              <a:pPr/>
              <a:t>8/25/2014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4C7FBF-0427-4C3A-BA01-0BF40B09007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A6D638-297F-4764-AB44-BCD937891A8A}" type="datetimeFigureOut">
              <a:rPr lang="en-US" smtClean="0"/>
              <a:pPr/>
              <a:t>8/25/2014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4C7FBF-0427-4C3A-BA01-0BF40B09007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A6D638-297F-4764-AB44-BCD937891A8A}" type="datetimeFigureOut">
              <a:rPr lang="en-US" smtClean="0"/>
              <a:pPr/>
              <a:t>8/25/2014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4C7FBF-0427-4C3A-BA01-0BF40B09007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4A6D638-297F-4764-AB44-BCD937891A8A}" type="datetimeFigureOut">
              <a:rPr lang="en-US" smtClean="0"/>
              <a:pPr/>
              <a:t>8/25/2014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4C7FBF-0427-4C3A-BA01-0BF40B09007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A6D638-297F-4764-AB44-BCD937891A8A}" type="datetimeFigureOut">
              <a:rPr lang="en-US" smtClean="0"/>
              <a:pPr/>
              <a:t>8/25/2014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44C7FBF-0427-4C3A-BA01-0BF40B09007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4A6D638-297F-4764-AB44-BCD937891A8A}" type="datetimeFigureOut">
              <a:rPr lang="en-US" smtClean="0"/>
              <a:pPr/>
              <a:t>8/25/2014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4C7FBF-0427-4C3A-BA01-0BF40B09007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A6D638-297F-4764-AB44-BCD937891A8A}" type="datetimeFigureOut">
              <a:rPr lang="en-US" smtClean="0"/>
              <a:pPr/>
              <a:t>8/25/2014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4C7FBF-0427-4C3A-BA01-0BF40B09007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A6D638-297F-4764-AB44-BCD937891A8A}" type="datetimeFigureOut">
              <a:rPr lang="en-US" smtClean="0"/>
              <a:pPr/>
              <a:t>8/25/2014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4C7FBF-0427-4C3A-BA01-0BF40B09007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A6D638-297F-4764-AB44-BCD937891A8A}" type="datetimeFigureOut">
              <a:rPr lang="en-US" smtClean="0"/>
              <a:pPr/>
              <a:t>8/25/2014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4C7FBF-0427-4C3A-BA01-0BF40B09007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A6D638-297F-4764-AB44-BCD937891A8A}" type="datetimeFigureOut">
              <a:rPr lang="en-US" smtClean="0"/>
              <a:pPr/>
              <a:t>8/25/2014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4C7FBF-0427-4C3A-BA01-0BF40B09007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Eating Disorder</a:t>
            </a:r>
            <a:endParaRPr lang="en-US" dirty="0"/>
          </a:p>
        </p:txBody>
      </p:sp>
      <p:sp>
        <p:nvSpPr>
          <p:cNvPr id="3" name="Subtitle 2"/>
          <p:cNvSpPr>
            <a:spLocks noGrp="1"/>
          </p:cNvSpPr>
          <p:nvPr>
            <p:ph type="subTitle" idx="1"/>
          </p:nvPr>
        </p:nvSpPr>
        <p:spPr/>
        <p:txBody>
          <a:bodyPr/>
          <a:lstStyle/>
          <a:p>
            <a:r>
              <a:rPr lang="en-US" dirty="0" err="1" smtClean="0"/>
              <a:t>Putri</a:t>
            </a:r>
            <a:r>
              <a:rPr lang="en-US" dirty="0" smtClean="0"/>
              <a:t> </a:t>
            </a:r>
            <a:r>
              <a:rPr lang="en-US" dirty="0" err="1" smtClean="0"/>
              <a:t>Nugraheni</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Diagnosis Criteria</a:t>
            </a:r>
            <a:br>
              <a:rPr lang="en-US" dirty="0" smtClean="0"/>
            </a:br>
            <a:r>
              <a:rPr lang="en-US" dirty="0" smtClean="0"/>
              <a:t>DSM 5 and ICD 10</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Pica – DSM 5</a:t>
            </a:r>
            <a:endParaRPr lang="en-US" dirty="0"/>
          </a:p>
        </p:txBody>
      </p:sp>
      <p:sp>
        <p:nvSpPr>
          <p:cNvPr id="3" name="Content Placeholder 2"/>
          <p:cNvSpPr>
            <a:spLocks noGrp="1"/>
          </p:cNvSpPr>
          <p:nvPr>
            <p:ph idx="1"/>
          </p:nvPr>
        </p:nvSpPr>
        <p:spPr/>
        <p:txBody>
          <a:bodyPr>
            <a:noAutofit/>
          </a:bodyPr>
          <a:lstStyle/>
          <a:p>
            <a:pPr>
              <a:buFont typeface="+mj-lt"/>
              <a:buAutoNum type="alphaUcPeriod"/>
            </a:pPr>
            <a:r>
              <a:rPr lang="en-US" sz="1800" dirty="0" smtClean="0"/>
              <a:t>Persistent </a:t>
            </a:r>
            <a:r>
              <a:rPr lang="en-US" sz="1800" dirty="0"/>
              <a:t>eating of </a:t>
            </a:r>
            <a:r>
              <a:rPr lang="en-US" sz="1800" b="1" dirty="0"/>
              <a:t>nonnutritive, nonfood substances</a:t>
            </a:r>
            <a:r>
              <a:rPr lang="en-US" sz="1800" dirty="0"/>
              <a:t> over a period of at least 1 month.</a:t>
            </a:r>
          </a:p>
          <a:p>
            <a:pPr>
              <a:buFont typeface="+mj-lt"/>
              <a:buAutoNum type="alphaUcPeriod"/>
            </a:pPr>
            <a:r>
              <a:rPr lang="en-US" sz="1800" dirty="0" smtClean="0"/>
              <a:t>The </a:t>
            </a:r>
            <a:r>
              <a:rPr lang="en-US" sz="1800" dirty="0"/>
              <a:t>eating of nonnutritive, nonfood substances is inappropriate to the </a:t>
            </a:r>
            <a:r>
              <a:rPr lang="en-US" sz="1800" dirty="0" smtClean="0"/>
              <a:t>developmental level </a:t>
            </a:r>
            <a:r>
              <a:rPr lang="en-US" sz="1800" dirty="0"/>
              <a:t>of the individual.</a:t>
            </a:r>
          </a:p>
          <a:p>
            <a:pPr>
              <a:buFont typeface="+mj-lt"/>
              <a:buAutoNum type="alphaUcPeriod"/>
            </a:pPr>
            <a:r>
              <a:rPr lang="en-US" sz="1800" dirty="0" smtClean="0"/>
              <a:t>The </a:t>
            </a:r>
            <a:r>
              <a:rPr lang="en-US" sz="1800" dirty="0"/>
              <a:t>eating behavior is not part of a culturally supported or socially normative practice.</a:t>
            </a:r>
          </a:p>
          <a:p>
            <a:pPr>
              <a:buFont typeface="+mj-lt"/>
              <a:buAutoNum type="alphaUcPeriod"/>
            </a:pPr>
            <a:r>
              <a:rPr lang="en-US" sz="1800" dirty="0" smtClean="0"/>
              <a:t>If </a:t>
            </a:r>
            <a:r>
              <a:rPr lang="en-US" sz="1800" dirty="0"/>
              <a:t>the eating behavior occurs in the context of another mental disorder (e.g., </a:t>
            </a:r>
            <a:r>
              <a:rPr lang="en-US" sz="1800" dirty="0" smtClean="0"/>
              <a:t>intellectual disability </a:t>
            </a:r>
            <a:r>
              <a:rPr lang="en-US" sz="1800" dirty="0"/>
              <a:t>[intellectual developmental disorder], autism spectrum disorder, </a:t>
            </a:r>
            <a:r>
              <a:rPr lang="en-US" sz="1800" dirty="0" smtClean="0"/>
              <a:t>schizophrenia) or </a:t>
            </a:r>
            <a:r>
              <a:rPr lang="en-US" sz="1800" dirty="0"/>
              <a:t>medical condition (including pregnancy), it is sufficiently severe to warrant </a:t>
            </a:r>
            <a:r>
              <a:rPr lang="en-US" sz="1800" dirty="0" smtClean="0"/>
              <a:t>additional clinical </a:t>
            </a:r>
            <a:r>
              <a:rPr lang="en-US" sz="1800" dirty="0"/>
              <a:t>attention</a:t>
            </a:r>
            <a:r>
              <a:rPr lang="en-US" sz="1800" dirty="0" smtClean="0"/>
              <a:t>.</a:t>
            </a:r>
          </a:p>
          <a:p>
            <a:r>
              <a:rPr lang="en-US" sz="1800" b="1" dirty="0" smtClean="0"/>
              <a:t>Coding note: </a:t>
            </a:r>
            <a:r>
              <a:rPr lang="en-US" sz="1800" dirty="0" smtClean="0"/>
              <a:t>The ICD-10-CM codes for pica are (F98.3) in children and (F50.8) in adults.</a:t>
            </a:r>
          </a:p>
          <a:p>
            <a:r>
              <a:rPr lang="en-US" sz="1800" b="1" i="1" dirty="0" smtClean="0"/>
              <a:t>Specify </a:t>
            </a:r>
            <a:r>
              <a:rPr lang="en-US" sz="1800" b="1" i="1" dirty="0"/>
              <a:t>if:</a:t>
            </a:r>
          </a:p>
          <a:p>
            <a:pPr>
              <a:buNone/>
            </a:pPr>
            <a:r>
              <a:rPr lang="en-US" sz="1800" b="1" dirty="0" smtClean="0"/>
              <a:t>	In </a:t>
            </a:r>
            <a:r>
              <a:rPr lang="en-US" sz="1800" b="1" dirty="0"/>
              <a:t>remission: </a:t>
            </a:r>
            <a:r>
              <a:rPr lang="en-US" sz="1800" dirty="0"/>
              <a:t>After full criteria for pica were previously met, the criteria have not </a:t>
            </a:r>
            <a:r>
              <a:rPr lang="en-US" sz="1800" dirty="0" smtClean="0"/>
              <a:t>been met </a:t>
            </a:r>
            <a:r>
              <a:rPr lang="en-US" sz="1800" dirty="0"/>
              <a:t>for a sustained period of time</a:t>
            </a:r>
            <a:r>
              <a:rPr lang="en-US" sz="1800" dirty="0" smtClean="0"/>
              <a:t>.</a:t>
            </a:r>
            <a:endParaRPr lang="en-US" sz="1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Rumination Disorder – DSM 5 (ICD-10: F98.21</a:t>
            </a:r>
            <a:r>
              <a:rPr lang="en-US" dirty="0"/>
              <a:t>)</a:t>
            </a:r>
          </a:p>
        </p:txBody>
      </p:sp>
      <p:sp>
        <p:nvSpPr>
          <p:cNvPr id="3" name="Content Placeholder 2"/>
          <p:cNvSpPr>
            <a:spLocks noGrp="1"/>
          </p:cNvSpPr>
          <p:nvPr>
            <p:ph idx="1"/>
          </p:nvPr>
        </p:nvSpPr>
        <p:spPr/>
        <p:txBody>
          <a:bodyPr>
            <a:noAutofit/>
          </a:bodyPr>
          <a:lstStyle/>
          <a:p>
            <a:pPr marL="339725" indent="-339725">
              <a:buFont typeface="+mj-lt"/>
              <a:buAutoNum type="alphaUcPeriod"/>
            </a:pPr>
            <a:r>
              <a:rPr lang="en-US" sz="1900" dirty="0" smtClean="0"/>
              <a:t>Repeated </a:t>
            </a:r>
            <a:r>
              <a:rPr lang="en-US" sz="1900" b="1" dirty="0"/>
              <a:t>regurgitation of food</a:t>
            </a:r>
            <a:r>
              <a:rPr lang="en-US" sz="1900" dirty="0"/>
              <a:t> over a period of at least 1 </a:t>
            </a:r>
            <a:r>
              <a:rPr lang="en-US" sz="1900" dirty="0" smtClean="0"/>
              <a:t>month. Regurgitated food may </a:t>
            </a:r>
            <a:r>
              <a:rPr lang="en-US" sz="1900" dirty="0"/>
              <a:t>be </a:t>
            </a:r>
            <a:r>
              <a:rPr lang="en-US" sz="1900" b="1" dirty="0"/>
              <a:t>re-chewed, re-swallowed, or spit out</a:t>
            </a:r>
            <a:r>
              <a:rPr lang="en-US" sz="1900" dirty="0"/>
              <a:t>.</a:t>
            </a:r>
          </a:p>
          <a:p>
            <a:pPr marL="339725" indent="-339725">
              <a:buFont typeface="+mj-lt"/>
              <a:buAutoNum type="alphaUcPeriod"/>
            </a:pPr>
            <a:r>
              <a:rPr lang="en-US" sz="1900" dirty="0" smtClean="0"/>
              <a:t>The </a:t>
            </a:r>
            <a:r>
              <a:rPr lang="en-US" sz="1900" dirty="0"/>
              <a:t>repeated regurgitation is not attributable to an associated gastrointestinal or </a:t>
            </a:r>
            <a:r>
              <a:rPr lang="en-US" sz="1900" dirty="0" smtClean="0"/>
              <a:t>other medical </a:t>
            </a:r>
            <a:r>
              <a:rPr lang="en-US" sz="1900" dirty="0"/>
              <a:t>condition (e.g., </a:t>
            </a:r>
            <a:r>
              <a:rPr lang="en-US" sz="1900" dirty="0" err="1"/>
              <a:t>gastroesophageal</a:t>
            </a:r>
            <a:r>
              <a:rPr lang="en-US" sz="1900" dirty="0"/>
              <a:t> reflux, pyloric </a:t>
            </a:r>
            <a:r>
              <a:rPr lang="en-US" sz="1900" dirty="0" err="1"/>
              <a:t>stenosis</a:t>
            </a:r>
            <a:r>
              <a:rPr lang="en-US" sz="1900" dirty="0"/>
              <a:t>).</a:t>
            </a:r>
          </a:p>
          <a:p>
            <a:pPr marL="339725" indent="-339725">
              <a:buFont typeface="+mj-lt"/>
              <a:buAutoNum type="alphaUcPeriod"/>
            </a:pPr>
            <a:r>
              <a:rPr lang="en-US" sz="1900" dirty="0" smtClean="0"/>
              <a:t>The </a:t>
            </a:r>
            <a:r>
              <a:rPr lang="en-US" sz="1900" dirty="0"/>
              <a:t>eating disturbance does not occur exclusively during the course of anorexia </a:t>
            </a:r>
            <a:r>
              <a:rPr lang="en-US" sz="1900" dirty="0" smtClean="0"/>
              <a:t>nervosa, bulimia </a:t>
            </a:r>
            <a:r>
              <a:rPr lang="en-US" sz="1900" dirty="0"/>
              <a:t>nervosa, binge-eating disorder, or avoidant/restrictive food </a:t>
            </a:r>
            <a:r>
              <a:rPr lang="en-US" sz="1900" dirty="0" smtClean="0"/>
              <a:t>intake </a:t>
            </a:r>
            <a:r>
              <a:rPr lang="en-US" sz="1900" dirty="0"/>
              <a:t>disorder.</a:t>
            </a:r>
          </a:p>
          <a:p>
            <a:pPr marL="339725" indent="-339725">
              <a:buFont typeface="+mj-lt"/>
              <a:buAutoNum type="alphaUcPeriod"/>
            </a:pPr>
            <a:r>
              <a:rPr lang="en-US" sz="1900" dirty="0" smtClean="0"/>
              <a:t>If </a:t>
            </a:r>
            <a:r>
              <a:rPr lang="en-US" sz="1900" dirty="0"/>
              <a:t>the symptoms occur in the context of another mental disorder (e.g., intellectual </a:t>
            </a:r>
            <a:r>
              <a:rPr lang="en-US" sz="1900" dirty="0" smtClean="0"/>
              <a:t>disability [Intellectual </a:t>
            </a:r>
            <a:r>
              <a:rPr lang="en-US" sz="1900" dirty="0"/>
              <a:t>developmental disorder] or another </a:t>
            </a:r>
            <a:r>
              <a:rPr lang="en-US" sz="1900" dirty="0" err="1"/>
              <a:t>neurodevelopmental</a:t>
            </a:r>
            <a:r>
              <a:rPr lang="en-US" sz="1900" dirty="0"/>
              <a:t> disorder</a:t>
            </a:r>
            <a:r>
              <a:rPr lang="en-US" sz="1900" dirty="0" smtClean="0"/>
              <a:t>), they </a:t>
            </a:r>
            <a:r>
              <a:rPr lang="en-US" sz="1900" dirty="0"/>
              <a:t>are sufficiently severe to warrant additional clinical attention.</a:t>
            </a:r>
          </a:p>
          <a:p>
            <a:r>
              <a:rPr lang="en-US" sz="1900" b="1" i="1" dirty="0"/>
              <a:t>Specify if:</a:t>
            </a:r>
          </a:p>
          <a:p>
            <a:pPr>
              <a:buNone/>
            </a:pPr>
            <a:r>
              <a:rPr lang="en-US" sz="1900" b="1" dirty="0" smtClean="0"/>
              <a:t>	In </a:t>
            </a:r>
            <a:r>
              <a:rPr lang="en-US" sz="1900" b="1" dirty="0"/>
              <a:t>remission</a:t>
            </a:r>
            <a:r>
              <a:rPr lang="en-US" sz="1900" dirty="0"/>
              <a:t>: After full criteria for rumination disorder were previously met, the </a:t>
            </a:r>
            <a:r>
              <a:rPr lang="en-US" sz="1900" dirty="0" smtClean="0"/>
              <a:t>criteria have </a:t>
            </a:r>
            <a:r>
              <a:rPr lang="en-US" sz="1900" dirty="0"/>
              <a:t>not been met for a sustained period of time.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Avoidant/Restrictive Food Intake </a:t>
            </a:r>
            <a:r>
              <a:rPr lang="en-US" dirty="0" smtClean="0"/>
              <a:t>Disorder – DSM 5</a:t>
            </a:r>
            <a:endParaRPr lang="en-US" dirty="0"/>
          </a:p>
        </p:txBody>
      </p:sp>
      <p:sp>
        <p:nvSpPr>
          <p:cNvPr id="3" name="Content Placeholder 2"/>
          <p:cNvSpPr>
            <a:spLocks noGrp="1"/>
          </p:cNvSpPr>
          <p:nvPr>
            <p:ph idx="1"/>
          </p:nvPr>
        </p:nvSpPr>
        <p:spPr/>
        <p:txBody>
          <a:bodyPr>
            <a:noAutofit/>
          </a:bodyPr>
          <a:lstStyle/>
          <a:p>
            <a:pPr marL="339725" indent="-339725">
              <a:buFont typeface="+mj-lt"/>
              <a:buAutoNum type="alphaUcPeriod"/>
            </a:pPr>
            <a:r>
              <a:rPr lang="en-US" sz="2100" dirty="0" smtClean="0"/>
              <a:t>An </a:t>
            </a:r>
            <a:r>
              <a:rPr lang="en-US" sz="2100" dirty="0"/>
              <a:t>eating or feeding disturbance (e.g., apparent </a:t>
            </a:r>
            <a:r>
              <a:rPr lang="en-US" sz="2100" b="1" dirty="0"/>
              <a:t>lack of interest </a:t>
            </a:r>
            <a:r>
              <a:rPr lang="en-US" sz="2100" dirty="0"/>
              <a:t>in eating or food; </a:t>
            </a:r>
            <a:r>
              <a:rPr lang="en-US" sz="2100" b="1" dirty="0" smtClean="0"/>
              <a:t>avoidance based </a:t>
            </a:r>
            <a:r>
              <a:rPr lang="en-US" sz="2100" b="1" dirty="0"/>
              <a:t>on </a:t>
            </a:r>
            <a:r>
              <a:rPr lang="en-US" sz="2100" b="1" dirty="0" smtClean="0"/>
              <a:t>the </a:t>
            </a:r>
            <a:r>
              <a:rPr lang="en-US" sz="2100" b="1" dirty="0"/>
              <a:t>sensory </a:t>
            </a:r>
            <a:r>
              <a:rPr lang="en-US" sz="2100" b="1" dirty="0" smtClean="0"/>
              <a:t>characteristics </a:t>
            </a:r>
            <a:r>
              <a:rPr lang="en-US" sz="2100" b="1" dirty="0"/>
              <a:t>of food</a:t>
            </a:r>
            <a:r>
              <a:rPr lang="en-US" sz="2100" dirty="0"/>
              <a:t>; </a:t>
            </a:r>
            <a:r>
              <a:rPr lang="en-US" sz="2100" b="1" dirty="0"/>
              <a:t>concern about aversive </a:t>
            </a:r>
            <a:r>
              <a:rPr lang="en-US" sz="2100" b="1" dirty="0" smtClean="0"/>
              <a:t>consequences of </a:t>
            </a:r>
            <a:r>
              <a:rPr lang="en-US" sz="2100" b="1" dirty="0"/>
              <a:t>eating</a:t>
            </a:r>
            <a:r>
              <a:rPr lang="en-US" sz="2100" dirty="0"/>
              <a:t>) as manifested by persistent failure to meet appropriate </a:t>
            </a:r>
            <a:r>
              <a:rPr lang="en-US" sz="2100" dirty="0" smtClean="0"/>
              <a:t>nutritional and/or </a:t>
            </a:r>
            <a:r>
              <a:rPr lang="en-US" sz="2100" dirty="0"/>
              <a:t>energy needs associated with one (or more) of the following:</a:t>
            </a:r>
          </a:p>
          <a:p>
            <a:pPr marL="574675" indent="-236538">
              <a:buFont typeface="+mj-lt"/>
              <a:buAutoNum type="arabicPeriod"/>
            </a:pPr>
            <a:r>
              <a:rPr lang="en-US" sz="2100" dirty="0" smtClean="0"/>
              <a:t>Significant </a:t>
            </a:r>
            <a:r>
              <a:rPr lang="en-US" sz="2100" dirty="0"/>
              <a:t>weight loss (or failure to achieve expected weight gain or </a:t>
            </a:r>
            <a:r>
              <a:rPr lang="en-US" sz="2100" dirty="0" smtClean="0"/>
              <a:t>faltering growth </a:t>
            </a:r>
            <a:r>
              <a:rPr lang="en-US" sz="2100" dirty="0"/>
              <a:t>in children).</a:t>
            </a:r>
          </a:p>
          <a:p>
            <a:pPr marL="574675" indent="-236538">
              <a:buFont typeface="+mj-lt"/>
              <a:buAutoNum type="arabicPeriod"/>
            </a:pPr>
            <a:r>
              <a:rPr lang="en-US" sz="2100" dirty="0" smtClean="0"/>
              <a:t>Significant </a:t>
            </a:r>
            <a:r>
              <a:rPr lang="en-US" sz="2100" dirty="0"/>
              <a:t>nutritional deficiency.</a:t>
            </a:r>
          </a:p>
          <a:p>
            <a:pPr marL="574675" indent="-236538">
              <a:buFont typeface="+mj-lt"/>
              <a:buAutoNum type="arabicPeriod"/>
            </a:pPr>
            <a:r>
              <a:rPr lang="en-US" sz="2100" dirty="0" smtClean="0"/>
              <a:t>Dependence </a:t>
            </a:r>
            <a:r>
              <a:rPr lang="en-US" sz="2100" dirty="0"/>
              <a:t>on </a:t>
            </a:r>
            <a:r>
              <a:rPr lang="en-US" sz="2100" dirty="0" err="1"/>
              <a:t>enteral</a:t>
            </a:r>
            <a:r>
              <a:rPr lang="en-US" sz="2100" dirty="0"/>
              <a:t> feeding or oral nutritional supplements.</a:t>
            </a:r>
          </a:p>
          <a:p>
            <a:pPr marL="574675" indent="-236538">
              <a:buFont typeface="+mj-lt"/>
              <a:buAutoNum type="arabicPeriod"/>
            </a:pPr>
            <a:r>
              <a:rPr lang="en-US" sz="2100" dirty="0" smtClean="0"/>
              <a:t>Marked </a:t>
            </a:r>
            <a:r>
              <a:rPr lang="en-US" sz="2100" dirty="0"/>
              <a:t>interference with psychosocial functioning.</a:t>
            </a:r>
          </a:p>
          <a:p>
            <a:pPr marL="339725" indent="-339725">
              <a:buFont typeface="+mj-lt"/>
              <a:buAutoNum type="alphaUcPeriod" startAt="2"/>
            </a:pPr>
            <a:r>
              <a:rPr lang="en-US" sz="2100" dirty="0" smtClean="0"/>
              <a:t>The </a:t>
            </a:r>
            <a:r>
              <a:rPr lang="en-US" sz="2100" dirty="0"/>
              <a:t>disturbance is not better explained by lack of available food or by an </a:t>
            </a:r>
            <a:r>
              <a:rPr lang="en-US" sz="2100" dirty="0" smtClean="0"/>
              <a:t>associated culturally </a:t>
            </a:r>
            <a:r>
              <a:rPr lang="en-US" sz="2100" dirty="0"/>
              <a:t>sanctioned practice</a:t>
            </a:r>
            <a:r>
              <a:rPr lang="en-US" sz="2100" dirty="0" smtClean="0"/>
              <a:t>.</a:t>
            </a:r>
            <a:endParaRPr lang="en-US" sz="21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noAutofit/>
          </a:bodyPr>
          <a:lstStyle/>
          <a:p>
            <a:pPr marL="457200" indent="-457200">
              <a:buFont typeface="+mj-lt"/>
              <a:buAutoNum type="alphaUcPeriod" startAt="3"/>
            </a:pPr>
            <a:r>
              <a:rPr lang="en-US" sz="2000" dirty="0" smtClean="0"/>
              <a:t>The </a:t>
            </a:r>
            <a:r>
              <a:rPr lang="en-US" sz="2000" dirty="0"/>
              <a:t>eating disturbance does not occur exclusively during the course of anorexia </a:t>
            </a:r>
            <a:r>
              <a:rPr lang="en-US" sz="2000" dirty="0" smtClean="0"/>
              <a:t>nervosa or </a:t>
            </a:r>
            <a:r>
              <a:rPr lang="en-US" sz="2000" dirty="0"/>
              <a:t>bulimia nervosa, and there is no evidence of a disturbance in the way in </a:t>
            </a:r>
            <a:r>
              <a:rPr lang="en-US" sz="2000" dirty="0" smtClean="0"/>
              <a:t>which one’s </a:t>
            </a:r>
            <a:r>
              <a:rPr lang="en-US" sz="2000" dirty="0"/>
              <a:t>body weight or shape is experienced.</a:t>
            </a:r>
          </a:p>
          <a:p>
            <a:pPr marL="457200" indent="-457200">
              <a:buFont typeface="+mj-lt"/>
              <a:buAutoNum type="alphaUcPeriod" startAt="3"/>
            </a:pPr>
            <a:r>
              <a:rPr lang="en-US" sz="2000" dirty="0" smtClean="0"/>
              <a:t>The </a:t>
            </a:r>
            <a:r>
              <a:rPr lang="en-US" sz="2000" dirty="0"/>
              <a:t>eating disturbance is not attributable to a concurrent medical condition or not </a:t>
            </a:r>
            <a:r>
              <a:rPr lang="en-US" sz="2000" dirty="0" smtClean="0"/>
              <a:t>better explained </a:t>
            </a:r>
            <a:r>
              <a:rPr lang="en-US" sz="2000" dirty="0"/>
              <a:t>by another mental disorder. When the eating disturbance occurs in </a:t>
            </a:r>
            <a:r>
              <a:rPr lang="en-US" sz="2000" dirty="0" smtClean="0"/>
              <a:t>the context </a:t>
            </a:r>
            <a:r>
              <a:rPr lang="en-US" sz="2000" dirty="0"/>
              <a:t>of another condition or disorder, the severity of the eating disturbance </a:t>
            </a:r>
            <a:r>
              <a:rPr lang="en-US" sz="2000" dirty="0" smtClean="0"/>
              <a:t>exceeds that </a:t>
            </a:r>
            <a:r>
              <a:rPr lang="en-US" sz="2000" dirty="0"/>
              <a:t>routinely associated with the condition or disorder and warrants additional </a:t>
            </a:r>
            <a:r>
              <a:rPr lang="en-US" sz="2000" dirty="0" smtClean="0"/>
              <a:t>clinical attention</a:t>
            </a:r>
            <a:r>
              <a:rPr lang="en-US" sz="2000" dirty="0"/>
              <a:t>.</a:t>
            </a:r>
          </a:p>
          <a:p>
            <a:r>
              <a:rPr lang="en-US" sz="2000" b="1" i="1" dirty="0"/>
              <a:t>Specify if:</a:t>
            </a:r>
          </a:p>
          <a:p>
            <a:pPr>
              <a:buNone/>
            </a:pPr>
            <a:r>
              <a:rPr lang="en-US" sz="2000" b="1" dirty="0" smtClean="0"/>
              <a:t>	In </a:t>
            </a:r>
            <a:r>
              <a:rPr lang="en-US" sz="2000" b="1" dirty="0"/>
              <a:t>remission:</a:t>
            </a:r>
            <a:r>
              <a:rPr lang="en-US" sz="2000" dirty="0"/>
              <a:t> After full criteria for avoidant/restrictive food intake disorder were </a:t>
            </a:r>
            <a:r>
              <a:rPr lang="en-US" sz="2000" dirty="0" smtClean="0"/>
              <a:t>previously met</a:t>
            </a:r>
            <a:r>
              <a:rPr lang="en-US" sz="2000" dirty="0"/>
              <a:t>, the criteria have not been met for a sustained period of 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Anorexia </a:t>
            </a:r>
            <a:r>
              <a:rPr lang="en-US" dirty="0" smtClean="0"/>
              <a:t>Nervosa – DSM 5</a:t>
            </a:r>
            <a:endParaRPr lang="en-US" dirty="0"/>
          </a:p>
        </p:txBody>
      </p:sp>
      <p:sp>
        <p:nvSpPr>
          <p:cNvPr id="3" name="Content Placeholder 2"/>
          <p:cNvSpPr>
            <a:spLocks noGrp="1"/>
          </p:cNvSpPr>
          <p:nvPr>
            <p:ph idx="1"/>
          </p:nvPr>
        </p:nvSpPr>
        <p:spPr/>
        <p:txBody>
          <a:bodyPr>
            <a:noAutofit/>
          </a:bodyPr>
          <a:lstStyle/>
          <a:p>
            <a:pPr>
              <a:buFont typeface="+mj-lt"/>
              <a:buAutoNum type="alphaUcPeriod"/>
            </a:pPr>
            <a:r>
              <a:rPr lang="en-US" sz="1900" b="1" dirty="0" smtClean="0"/>
              <a:t>Restriction</a:t>
            </a:r>
            <a:r>
              <a:rPr lang="en-US" sz="1900" dirty="0" smtClean="0"/>
              <a:t> </a:t>
            </a:r>
            <a:r>
              <a:rPr lang="en-US" sz="1900" dirty="0"/>
              <a:t>of energy </a:t>
            </a:r>
            <a:r>
              <a:rPr lang="en-US" sz="1900" dirty="0" smtClean="0"/>
              <a:t>intake </a:t>
            </a:r>
            <a:r>
              <a:rPr lang="en-US" sz="1900" dirty="0"/>
              <a:t>relative to requirements, leading to a </a:t>
            </a:r>
            <a:r>
              <a:rPr lang="en-US" sz="1900" b="1" dirty="0"/>
              <a:t>significantly low </a:t>
            </a:r>
            <a:r>
              <a:rPr lang="en-US" sz="1900" b="1" dirty="0" smtClean="0"/>
              <a:t>body weight</a:t>
            </a:r>
            <a:r>
              <a:rPr lang="en-US" sz="1900" dirty="0" smtClean="0"/>
              <a:t> </a:t>
            </a:r>
            <a:r>
              <a:rPr lang="en-US" sz="1900" dirty="0"/>
              <a:t>in </a:t>
            </a:r>
            <a:r>
              <a:rPr lang="en-US" sz="1900" dirty="0" smtClean="0"/>
              <a:t>the </a:t>
            </a:r>
            <a:r>
              <a:rPr lang="en-US" sz="1900" dirty="0"/>
              <a:t>context of age, sex, developmental trajectory, and physical health. </a:t>
            </a:r>
            <a:r>
              <a:rPr lang="en-US" sz="1900" dirty="0" smtClean="0"/>
              <a:t>Significantly low </a:t>
            </a:r>
            <a:r>
              <a:rPr lang="en-US" sz="1900" dirty="0"/>
              <a:t>weight is defined as a weight that is less than minimally normal or, </a:t>
            </a:r>
            <a:r>
              <a:rPr lang="en-US" sz="1900" dirty="0" smtClean="0"/>
              <a:t>for children </a:t>
            </a:r>
            <a:r>
              <a:rPr lang="en-US" sz="1900" dirty="0"/>
              <a:t>and adolescents, less than that minimally expected.</a:t>
            </a:r>
          </a:p>
          <a:p>
            <a:pPr>
              <a:buFont typeface="+mj-lt"/>
              <a:buAutoNum type="alphaUcPeriod"/>
            </a:pPr>
            <a:r>
              <a:rPr lang="en-US" sz="1900" b="1" dirty="0" smtClean="0"/>
              <a:t>Intense </a:t>
            </a:r>
            <a:r>
              <a:rPr lang="en-US" sz="1900" b="1" dirty="0"/>
              <a:t>fear </a:t>
            </a:r>
            <a:r>
              <a:rPr lang="en-US" sz="1900" dirty="0"/>
              <a:t>of gaining weight or of becoming fat, </a:t>
            </a:r>
            <a:r>
              <a:rPr lang="en-US" sz="1900" b="1" dirty="0"/>
              <a:t>or persistent behavior</a:t>
            </a:r>
            <a:r>
              <a:rPr lang="en-US" sz="1900" dirty="0"/>
              <a:t> that </a:t>
            </a:r>
            <a:r>
              <a:rPr lang="en-US" sz="1900" dirty="0" smtClean="0"/>
              <a:t>interferes with </a:t>
            </a:r>
            <a:r>
              <a:rPr lang="en-US" sz="1900" dirty="0"/>
              <a:t>weight gain, </a:t>
            </a:r>
            <a:r>
              <a:rPr lang="en-US" sz="1900" b="1" dirty="0"/>
              <a:t>even though</a:t>
            </a:r>
            <a:r>
              <a:rPr lang="en-US" sz="1900" dirty="0"/>
              <a:t> at a significantly low weight</a:t>
            </a:r>
            <a:r>
              <a:rPr lang="en-US" sz="1900" dirty="0" smtClean="0"/>
              <a:t>.</a:t>
            </a:r>
          </a:p>
          <a:p>
            <a:pPr>
              <a:buFont typeface="+mj-lt"/>
              <a:buAutoNum type="alphaUcPeriod"/>
            </a:pPr>
            <a:r>
              <a:rPr lang="en-US" sz="1900" b="1" dirty="0" smtClean="0"/>
              <a:t>Disturbance </a:t>
            </a:r>
            <a:r>
              <a:rPr lang="en-US" sz="1900" b="1" dirty="0"/>
              <a:t>in </a:t>
            </a:r>
            <a:r>
              <a:rPr lang="en-US" sz="1900" b="1" dirty="0" smtClean="0"/>
              <a:t>the </a:t>
            </a:r>
            <a:r>
              <a:rPr lang="en-US" sz="1900" b="1" dirty="0"/>
              <a:t>way in which one’s body weight or shape is experienced</a:t>
            </a:r>
            <a:r>
              <a:rPr lang="en-US" sz="1900" dirty="0"/>
              <a:t>, undue </a:t>
            </a:r>
            <a:r>
              <a:rPr lang="en-US" sz="1900" dirty="0" smtClean="0"/>
              <a:t>influence of </a:t>
            </a:r>
            <a:r>
              <a:rPr lang="en-US" sz="1900" dirty="0"/>
              <a:t>body weight or shape on self-evaluation, or persistent lack of recognition </a:t>
            </a:r>
            <a:r>
              <a:rPr lang="en-US" sz="1900" dirty="0" smtClean="0"/>
              <a:t>of the </a:t>
            </a:r>
            <a:r>
              <a:rPr lang="en-US" sz="1900" dirty="0"/>
              <a:t>seriousness of the current low body weight</a:t>
            </a:r>
            <a:r>
              <a:rPr lang="en-US" sz="1900" dirty="0" smtClean="0"/>
              <a:t>.</a:t>
            </a:r>
            <a:endParaRPr lang="en-US" sz="1900" dirty="0"/>
          </a:p>
          <a:p>
            <a:r>
              <a:rPr lang="en-US" sz="1900" b="1" i="1" dirty="0"/>
              <a:t>Specify whether:</a:t>
            </a:r>
          </a:p>
          <a:p>
            <a:pPr marL="693738" indent="-339725">
              <a:buFont typeface="Calibri" pitchFamily="34" charset="0"/>
              <a:buChar char="-"/>
            </a:pPr>
            <a:r>
              <a:rPr lang="en-US" sz="1900" b="1" dirty="0"/>
              <a:t>(F50.01) Restricting type:</a:t>
            </a:r>
            <a:r>
              <a:rPr lang="en-US" sz="1900" dirty="0"/>
              <a:t> During the last 3 months, the individual has not engaged in </a:t>
            </a:r>
            <a:r>
              <a:rPr lang="en-US" sz="1900" dirty="0" smtClean="0"/>
              <a:t>recurrent episodes </a:t>
            </a:r>
            <a:r>
              <a:rPr lang="en-US" sz="1900" dirty="0"/>
              <a:t>of binge eating or purging behavior (i.e., self-induced vomiting or the </a:t>
            </a:r>
            <a:r>
              <a:rPr lang="en-US" sz="1900" dirty="0" smtClean="0"/>
              <a:t>misuse of </a:t>
            </a:r>
            <a:r>
              <a:rPr lang="en-US" sz="1900" dirty="0"/>
              <a:t>laxatives, diuretics, or enemas). This subtype describes presentations in </a:t>
            </a:r>
            <a:r>
              <a:rPr lang="en-US" sz="1900" dirty="0" smtClean="0"/>
              <a:t>which weight </a:t>
            </a:r>
            <a:r>
              <a:rPr lang="en-US" sz="1900" dirty="0"/>
              <a:t>loss is accomplished primarily through dieting, fasting, and/or excessive exercise</a:t>
            </a:r>
            <a:r>
              <a:rPr lang="en-US" sz="1900" dirty="0" smtClean="0"/>
              <a:t>.</a:t>
            </a:r>
            <a:endParaRPr lang="en-US" sz="19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838200"/>
            <a:ext cx="8229600" cy="4525963"/>
          </a:xfrm>
        </p:spPr>
        <p:txBody>
          <a:bodyPr>
            <a:noAutofit/>
          </a:bodyPr>
          <a:lstStyle/>
          <a:p>
            <a:pPr marL="696913">
              <a:buFont typeface="Calibri" pitchFamily="34" charset="0"/>
              <a:buChar char="-"/>
            </a:pPr>
            <a:r>
              <a:rPr lang="en-US" sz="1900" b="1" dirty="0" smtClean="0"/>
              <a:t>(F50.02) Binge-eating/purging type:</a:t>
            </a:r>
            <a:r>
              <a:rPr lang="en-US" sz="1900" dirty="0" smtClean="0"/>
              <a:t> During the last 3 months, the individual has engaged in recurrent episodes of binge eating or purging behavior (i.e., self-induced vomiting or the misuse of laxatives, diuretics, or enemas).</a:t>
            </a:r>
            <a:endParaRPr lang="en-US" sz="1900" b="1" i="1" dirty="0" smtClean="0"/>
          </a:p>
          <a:p>
            <a:r>
              <a:rPr lang="en-US" sz="1900" b="1" i="1" dirty="0" smtClean="0"/>
              <a:t>Specify </a:t>
            </a:r>
            <a:r>
              <a:rPr lang="en-US" sz="1900" b="1" i="1" dirty="0"/>
              <a:t>if:</a:t>
            </a:r>
          </a:p>
          <a:p>
            <a:pPr marL="696913">
              <a:buFont typeface="Calibri" pitchFamily="34" charset="0"/>
              <a:buChar char="-"/>
            </a:pPr>
            <a:r>
              <a:rPr lang="en-US" sz="1900" b="1" dirty="0" smtClean="0"/>
              <a:t>In </a:t>
            </a:r>
            <a:r>
              <a:rPr lang="en-US" sz="1900" b="1" dirty="0"/>
              <a:t>partial remission:</a:t>
            </a:r>
            <a:r>
              <a:rPr lang="en-US" sz="1900" dirty="0"/>
              <a:t> After full criteria for anorexia nervosa were previously met. </a:t>
            </a:r>
            <a:r>
              <a:rPr lang="en-US" sz="1900" dirty="0" smtClean="0"/>
              <a:t>Criterion A </a:t>
            </a:r>
            <a:r>
              <a:rPr lang="en-US" sz="1900" dirty="0"/>
              <a:t>(low body weight) has not been met for a sustained period, but either </a:t>
            </a:r>
            <a:r>
              <a:rPr lang="en-US" sz="1900" dirty="0" smtClean="0"/>
              <a:t>Criterion B </a:t>
            </a:r>
            <a:r>
              <a:rPr lang="en-US" sz="1900" dirty="0"/>
              <a:t>(intense fear of gaining weight or becoming fat or behavior that interferes with </a:t>
            </a:r>
            <a:r>
              <a:rPr lang="en-US" sz="1900" dirty="0" smtClean="0"/>
              <a:t>weight gain</a:t>
            </a:r>
            <a:r>
              <a:rPr lang="en-US" sz="1900" dirty="0"/>
              <a:t>) or Criterion C (disturbances in self-perception of weight and shape) is still met.</a:t>
            </a:r>
          </a:p>
          <a:p>
            <a:pPr marL="696913">
              <a:buFont typeface="Calibri" pitchFamily="34" charset="0"/>
              <a:buChar char="-"/>
            </a:pPr>
            <a:r>
              <a:rPr lang="en-US" sz="1900" b="1" dirty="0" smtClean="0"/>
              <a:t>In </a:t>
            </a:r>
            <a:r>
              <a:rPr lang="en-US" sz="1900" b="1" dirty="0"/>
              <a:t>full remission:</a:t>
            </a:r>
            <a:r>
              <a:rPr lang="en-US" sz="1900" dirty="0"/>
              <a:t> After full criteria for anorexia nervosa were previously met, none </a:t>
            </a:r>
            <a:r>
              <a:rPr lang="en-US" sz="1900" dirty="0" smtClean="0"/>
              <a:t>of the </a:t>
            </a:r>
            <a:r>
              <a:rPr lang="en-US" sz="1900" dirty="0"/>
              <a:t>criteria have been met for a sustained period of time.</a:t>
            </a:r>
          </a:p>
          <a:p>
            <a:r>
              <a:rPr lang="en-US" sz="1900" b="1" i="1" dirty="0"/>
              <a:t>Specify current severity</a:t>
            </a:r>
            <a:r>
              <a:rPr lang="en-US" sz="1900" b="1" i="1" dirty="0" smtClean="0"/>
              <a:t>:</a:t>
            </a:r>
            <a:endParaRPr lang="en-US" sz="1900" dirty="0"/>
          </a:p>
          <a:p>
            <a:pPr marL="696913">
              <a:buFont typeface="Calibri" pitchFamily="34" charset="0"/>
              <a:buChar char="-"/>
            </a:pPr>
            <a:r>
              <a:rPr lang="en-US" sz="1900" b="1" dirty="0"/>
              <a:t>Mild:</a:t>
            </a:r>
            <a:r>
              <a:rPr lang="en-US" sz="1900" dirty="0"/>
              <a:t> BMI&gt;17kg/m</a:t>
            </a:r>
            <a:r>
              <a:rPr lang="en-US" sz="1900" baseline="30000" dirty="0"/>
              <a:t>2</a:t>
            </a:r>
          </a:p>
          <a:p>
            <a:pPr marL="696913">
              <a:buFont typeface="Calibri" pitchFamily="34" charset="0"/>
              <a:buChar char="-"/>
            </a:pPr>
            <a:r>
              <a:rPr lang="en-US" sz="1900" b="1" dirty="0"/>
              <a:t>Moderate:</a:t>
            </a:r>
            <a:r>
              <a:rPr lang="en-US" sz="1900" dirty="0"/>
              <a:t> </a:t>
            </a:r>
            <a:r>
              <a:rPr lang="en-US" sz="1900" dirty="0" smtClean="0"/>
              <a:t>BMI 16-16.99 kg/m</a:t>
            </a:r>
            <a:r>
              <a:rPr lang="en-US" sz="1900" baseline="30000" dirty="0" smtClean="0"/>
              <a:t>2</a:t>
            </a:r>
            <a:endParaRPr lang="en-US" sz="1900" dirty="0"/>
          </a:p>
          <a:p>
            <a:pPr marL="696913">
              <a:buFont typeface="Calibri" pitchFamily="34" charset="0"/>
              <a:buChar char="-"/>
            </a:pPr>
            <a:r>
              <a:rPr lang="en-US" sz="1900" b="1" dirty="0"/>
              <a:t>Severe:</a:t>
            </a:r>
            <a:r>
              <a:rPr lang="en-US" sz="1900" dirty="0"/>
              <a:t> </a:t>
            </a:r>
            <a:r>
              <a:rPr lang="en-US" sz="1900" dirty="0" smtClean="0"/>
              <a:t>BMI 15-15.99 kg/m</a:t>
            </a:r>
            <a:r>
              <a:rPr lang="en-US" sz="1900" baseline="30000" dirty="0" smtClean="0"/>
              <a:t>2</a:t>
            </a:r>
            <a:endParaRPr lang="en-US" sz="1900" dirty="0"/>
          </a:p>
          <a:p>
            <a:pPr marL="696913">
              <a:buFont typeface="Calibri" pitchFamily="34" charset="0"/>
              <a:buChar char="-"/>
            </a:pPr>
            <a:r>
              <a:rPr lang="en-US" sz="1900" b="1" dirty="0"/>
              <a:t>Extreme</a:t>
            </a:r>
            <a:r>
              <a:rPr lang="en-US" sz="1900" dirty="0"/>
              <a:t>: BMI &lt; 15 </a:t>
            </a:r>
            <a:r>
              <a:rPr lang="en-US" sz="1900" dirty="0" smtClean="0"/>
              <a:t>kg/m</a:t>
            </a:r>
            <a:r>
              <a:rPr lang="en-US" sz="1900" baseline="30000" dirty="0" smtClean="0"/>
              <a:t>2</a:t>
            </a:r>
            <a:endParaRPr lang="en-US" sz="19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F50.0 Anorexia nervosa – ICD 10</a:t>
            </a:r>
            <a:endParaRPr lang="en-US" dirty="0"/>
          </a:p>
        </p:txBody>
      </p:sp>
      <p:sp>
        <p:nvSpPr>
          <p:cNvPr id="3" name="Content Placeholder 2"/>
          <p:cNvSpPr>
            <a:spLocks noGrp="1"/>
          </p:cNvSpPr>
          <p:nvPr>
            <p:ph idx="1"/>
          </p:nvPr>
        </p:nvSpPr>
        <p:spPr/>
        <p:txBody>
          <a:bodyPr>
            <a:noAutofit/>
          </a:bodyPr>
          <a:lstStyle/>
          <a:p>
            <a:pPr marL="457200" indent="-457200">
              <a:buFont typeface="+mj-lt"/>
              <a:buAutoNum type="alphaUcPeriod"/>
            </a:pPr>
            <a:r>
              <a:rPr lang="en-US" sz="1900" b="1" dirty="0" smtClean="0"/>
              <a:t>Weight </a:t>
            </a:r>
            <a:r>
              <a:rPr lang="en-US" sz="1900" b="1" dirty="0"/>
              <a:t>loss, or in children a lack of weight gain</a:t>
            </a:r>
            <a:r>
              <a:rPr lang="en-US" sz="1900" dirty="0"/>
              <a:t>, leading to a body weight of at least 15% below the </a:t>
            </a:r>
            <a:r>
              <a:rPr lang="en-US" sz="1900" dirty="0" smtClean="0"/>
              <a:t>normal or </a:t>
            </a:r>
            <a:r>
              <a:rPr lang="en-US" sz="1900" dirty="0"/>
              <a:t>expected weight for age and height.</a:t>
            </a:r>
          </a:p>
          <a:p>
            <a:pPr marL="457200" indent="-457200">
              <a:buFont typeface="+mj-lt"/>
              <a:buAutoNum type="alphaUcPeriod"/>
            </a:pPr>
            <a:r>
              <a:rPr lang="en-US" sz="1900" dirty="0" smtClean="0"/>
              <a:t>The </a:t>
            </a:r>
            <a:r>
              <a:rPr lang="en-US" sz="1900" dirty="0"/>
              <a:t>weight loss is </a:t>
            </a:r>
            <a:r>
              <a:rPr lang="en-US" sz="1900" b="1" dirty="0"/>
              <a:t>self-induced</a:t>
            </a:r>
            <a:r>
              <a:rPr lang="en-US" sz="1900" dirty="0"/>
              <a:t> by avoidance of "fattening foods".</a:t>
            </a:r>
          </a:p>
          <a:p>
            <a:pPr marL="457200" indent="-457200">
              <a:buFont typeface="+mj-lt"/>
              <a:buAutoNum type="alphaUcPeriod"/>
            </a:pPr>
            <a:r>
              <a:rPr lang="en-US" sz="1900" b="1" dirty="0" smtClean="0"/>
              <a:t>A </a:t>
            </a:r>
            <a:r>
              <a:rPr lang="en-US" sz="1900" b="1" dirty="0"/>
              <a:t>self-perception </a:t>
            </a:r>
            <a:r>
              <a:rPr lang="en-US" sz="1900" dirty="0"/>
              <a:t>of being too fat, with </a:t>
            </a:r>
            <a:r>
              <a:rPr lang="en-US" sz="1900" b="1" dirty="0"/>
              <a:t>an intrusive dread </a:t>
            </a:r>
            <a:r>
              <a:rPr lang="en-US" sz="1900" dirty="0"/>
              <a:t>of fatness, which leads to a self-imposed </a:t>
            </a:r>
            <a:r>
              <a:rPr lang="en-US" sz="1900" dirty="0" smtClean="0"/>
              <a:t>low weight </a:t>
            </a:r>
            <a:r>
              <a:rPr lang="en-US" sz="1900" dirty="0"/>
              <a:t>threshold.</a:t>
            </a:r>
          </a:p>
          <a:p>
            <a:pPr marL="457200" indent="-457200">
              <a:buFont typeface="+mj-lt"/>
              <a:buAutoNum type="alphaUcPeriod"/>
            </a:pPr>
            <a:r>
              <a:rPr lang="en-US" sz="1900" b="1" dirty="0" smtClean="0"/>
              <a:t>A </a:t>
            </a:r>
            <a:r>
              <a:rPr lang="en-US" sz="1900" b="1" dirty="0"/>
              <a:t>widespread endocrine disorder </a:t>
            </a:r>
            <a:r>
              <a:rPr lang="en-US" sz="1900" dirty="0"/>
              <a:t>involving the hypothalamic-pituitary-</a:t>
            </a:r>
            <a:r>
              <a:rPr lang="en-US" sz="1900" dirty="0" err="1"/>
              <a:t>gonadal</a:t>
            </a:r>
            <a:r>
              <a:rPr lang="en-US" sz="1900" dirty="0"/>
              <a:t> axis, manifest in the </a:t>
            </a:r>
            <a:r>
              <a:rPr lang="en-US" sz="1900" dirty="0" smtClean="0"/>
              <a:t>female as </a:t>
            </a:r>
            <a:r>
              <a:rPr lang="en-US" sz="1900" dirty="0" err="1"/>
              <a:t>amenorrhoea</a:t>
            </a:r>
            <a:r>
              <a:rPr lang="en-US" sz="1900" dirty="0"/>
              <a:t>, and in the male as a loss of sexual interest and potency (an apparent exception is </a:t>
            </a:r>
            <a:r>
              <a:rPr lang="en-US" sz="1900" dirty="0" smtClean="0"/>
              <a:t>the persistence </a:t>
            </a:r>
            <a:r>
              <a:rPr lang="en-US" sz="1900" dirty="0"/>
              <a:t>of vaginal bleeds in anorexic women who are on replacement hormonal therapy, </a:t>
            </a:r>
            <a:r>
              <a:rPr lang="en-US" sz="1900" dirty="0" smtClean="0"/>
              <a:t>most commonly </a:t>
            </a:r>
            <a:r>
              <a:rPr lang="en-US" sz="1900" dirty="0"/>
              <a:t>taken as a contraceptive pill).</a:t>
            </a:r>
          </a:p>
          <a:p>
            <a:pPr marL="457200" indent="-457200">
              <a:buFont typeface="+mj-lt"/>
              <a:buAutoNum type="alphaUcPeriod"/>
            </a:pPr>
            <a:r>
              <a:rPr lang="en-US" sz="1900" dirty="0" smtClean="0"/>
              <a:t>Does </a:t>
            </a:r>
            <a:r>
              <a:rPr lang="en-US" sz="1900" dirty="0"/>
              <a:t>not meet criteria A and B of Bulimia nervosa (F50.2).</a:t>
            </a:r>
          </a:p>
          <a:p>
            <a:r>
              <a:rPr lang="en-US" sz="1900" b="1" dirty="0" smtClean="0"/>
              <a:t>F50.1 </a:t>
            </a:r>
            <a:r>
              <a:rPr lang="en-US" sz="1900" b="1" dirty="0"/>
              <a:t>Atypical anorexia </a:t>
            </a:r>
            <a:r>
              <a:rPr lang="en-US" sz="1900" b="1" dirty="0" smtClean="0"/>
              <a:t>nervosa</a:t>
            </a:r>
          </a:p>
          <a:p>
            <a:pPr>
              <a:buNone/>
            </a:pPr>
            <a:r>
              <a:rPr lang="en-US" sz="1900" dirty="0"/>
              <a:t>	</a:t>
            </a:r>
            <a:r>
              <a:rPr lang="en-US" sz="1900" dirty="0" smtClean="0"/>
              <a:t>Researchers </a:t>
            </a:r>
            <a:r>
              <a:rPr lang="en-US" sz="1900" dirty="0"/>
              <a:t>studying atypical forms of anorexia nervosa are recommended to make their own </a:t>
            </a:r>
            <a:r>
              <a:rPr lang="en-US" sz="1900" dirty="0" smtClean="0"/>
              <a:t>decision about </a:t>
            </a:r>
            <a:r>
              <a:rPr lang="en-US" sz="1900" dirty="0"/>
              <a:t>the number and type of criteria to be fulfilled.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Bulimia Nervosa – DSM 5</a:t>
            </a:r>
            <a:endParaRPr lang="en-US" dirty="0"/>
          </a:p>
        </p:txBody>
      </p:sp>
      <p:sp>
        <p:nvSpPr>
          <p:cNvPr id="3" name="Content Placeholder 2"/>
          <p:cNvSpPr>
            <a:spLocks noGrp="1"/>
          </p:cNvSpPr>
          <p:nvPr>
            <p:ph idx="1"/>
          </p:nvPr>
        </p:nvSpPr>
        <p:spPr/>
        <p:txBody>
          <a:bodyPr>
            <a:noAutofit/>
          </a:bodyPr>
          <a:lstStyle/>
          <a:p>
            <a:pPr marL="457200" indent="-457200">
              <a:buFont typeface="+mj-lt"/>
              <a:buAutoNum type="alphaUcPeriod"/>
            </a:pPr>
            <a:r>
              <a:rPr lang="en-US" sz="1900" b="1" dirty="0" smtClean="0"/>
              <a:t>Recurrent </a:t>
            </a:r>
            <a:r>
              <a:rPr lang="en-US" sz="1900" b="1" dirty="0"/>
              <a:t>episodes of binge eating</a:t>
            </a:r>
            <a:r>
              <a:rPr lang="en-US" sz="1900" dirty="0"/>
              <a:t>. An episode of binge eating is characterized </a:t>
            </a:r>
            <a:r>
              <a:rPr lang="en-US" sz="1900" dirty="0" smtClean="0"/>
              <a:t>by both </a:t>
            </a:r>
            <a:r>
              <a:rPr lang="en-US" sz="1900" dirty="0"/>
              <a:t>of the following:</a:t>
            </a:r>
          </a:p>
          <a:p>
            <a:pPr marL="914400" indent="-457200">
              <a:buFont typeface="+mj-lt"/>
              <a:buAutoNum type="arabicPeriod"/>
            </a:pPr>
            <a:r>
              <a:rPr lang="en-US" sz="1900" dirty="0" smtClean="0"/>
              <a:t>Eating</a:t>
            </a:r>
            <a:r>
              <a:rPr lang="en-US" sz="1900" dirty="0"/>
              <a:t>, in a </a:t>
            </a:r>
            <a:r>
              <a:rPr lang="en-US" sz="1900" b="1" dirty="0"/>
              <a:t>discrete period of time </a:t>
            </a:r>
            <a:r>
              <a:rPr lang="en-US" sz="1900" dirty="0"/>
              <a:t>(e.g., within any 2-hour period), an </a:t>
            </a:r>
            <a:r>
              <a:rPr lang="en-US" sz="1900" b="1" dirty="0"/>
              <a:t>amount </a:t>
            </a:r>
            <a:r>
              <a:rPr lang="en-US" sz="1900" b="1" dirty="0" smtClean="0"/>
              <a:t>of food </a:t>
            </a:r>
            <a:r>
              <a:rPr lang="en-US" sz="1900" dirty="0"/>
              <a:t>that is definitely larger than what most individuals would eat in a similar </a:t>
            </a:r>
            <a:r>
              <a:rPr lang="en-US" sz="1900" dirty="0" smtClean="0"/>
              <a:t>period of </a:t>
            </a:r>
            <a:r>
              <a:rPr lang="en-US" sz="1900" dirty="0"/>
              <a:t>time under similar circumstances.</a:t>
            </a:r>
          </a:p>
          <a:p>
            <a:pPr marL="914400" indent="-457200">
              <a:buFont typeface="+mj-lt"/>
              <a:buAutoNum type="arabicPeriod"/>
            </a:pPr>
            <a:r>
              <a:rPr lang="en-US" sz="1900" dirty="0" smtClean="0"/>
              <a:t>A </a:t>
            </a:r>
            <a:r>
              <a:rPr lang="en-US" sz="1900" dirty="0"/>
              <a:t>sense of </a:t>
            </a:r>
            <a:r>
              <a:rPr lang="en-US" sz="1900" b="1" dirty="0"/>
              <a:t>lack of control </a:t>
            </a:r>
            <a:r>
              <a:rPr lang="en-US" sz="1900" dirty="0"/>
              <a:t>over eating during the episode (e.g., a feeling that </a:t>
            </a:r>
            <a:r>
              <a:rPr lang="en-US" sz="1900" dirty="0" smtClean="0"/>
              <a:t>one cannot </a:t>
            </a:r>
            <a:r>
              <a:rPr lang="en-US" sz="1900" dirty="0"/>
              <a:t>stop eating or control what or how much one is eating).</a:t>
            </a:r>
          </a:p>
          <a:p>
            <a:pPr marL="457200" indent="-457200">
              <a:buFont typeface="+mj-lt"/>
              <a:buAutoNum type="alphaUcPeriod" startAt="2"/>
            </a:pPr>
            <a:r>
              <a:rPr lang="en-US" sz="1900" b="1" dirty="0" smtClean="0"/>
              <a:t>Recurrent </a:t>
            </a:r>
            <a:r>
              <a:rPr lang="en-US" sz="1900" b="1" dirty="0"/>
              <a:t>inappropriate compensatory behaviors </a:t>
            </a:r>
            <a:r>
              <a:rPr lang="en-US" sz="1900" dirty="0"/>
              <a:t>in order to prevent weight gain, </a:t>
            </a:r>
            <a:r>
              <a:rPr lang="en-US" sz="1900" dirty="0" smtClean="0"/>
              <a:t>such as </a:t>
            </a:r>
            <a:r>
              <a:rPr lang="en-US" sz="1900" dirty="0"/>
              <a:t>self-induced vomiting; misuse of laxatives, diuretics, or other medications; </a:t>
            </a:r>
            <a:r>
              <a:rPr lang="en-US" sz="1900" dirty="0" smtClean="0"/>
              <a:t>fasting; or </a:t>
            </a:r>
            <a:r>
              <a:rPr lang="en-US" sz="1900" dirty="0"/>
              <a:t>excessive exercise.</a:t>
            </a:r>
          </a:p>
          <a:p>
            <a:pPr marL="457200" indent="-457200">
              <a:buFont typeface="+mj-lt"/>
              <a:buAutoNum type="alphaUcPeriod" startAt="2"/>
            </a:pPr>
            <a:r>
              <a:rPr lang="en-US" sz="1900" dirty="0" smtClean="0"/>
              <a:t>The </a:t>
            </a:r>
            <a:r>
              <a:rPr lang="en-US" sz="1900" dirty="0"/>
              <a:t>binge eating and inappropriate compensatory behaviors both occur, on </a:t>
            </a:r>
            <a:r>
              <a:rPr lang="en-US" sz="1900" dirty="0" smtClean="0"/>
              <a:t>average, at </a:t>
            </a:r>
            <a:r>
              <a:rPr lang="en-US" sz="1900" dirty="0"/>
              <a:t>least once a week for 3 months.</a:t>
            </a:r>
          </a:p>
          <a:p>
            <a:pPr marL="457200" indent="-457200">
              <a:buFont typeface="+mj-lt"/>
              <a:buAutoNum type="alphaUcPeriod" startAt="2"/>
            </a:pPr>
            <a:r>
              <a:rPr lang="en-US" sz="1900" dirty="0" smtClean="0"/>
              <a:t>Self-evaluation </a:t>
            </a:r>
            <a:r>
              <a:rPr lang="en-US" sz="1900" dirty="0"/>
              <a:t>is unduly influenced by body shape and weight.</a:t>
            </a:r>
          </a:p>
          <a:p>
            <a:pPr marL="457200" indent="-457200">
              <a:buFont typeface="+mj-lt"/>
              <a:buAutoNum type="alphaUcPeriod" startAt="2"/>
            </a:pPr>
            <a:r>
              <a:rPr lang="en-US" sz="1900" dirty="0" smtClean="0"/>
              <a:t>The </a:t>
            </a:r>
            <a:r>
              <a:rPr lang="en-US" sz="1900" dirty="0"/>
              <a:t>disturbance does not occur exclusively during episodes of anorexia nervosa.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066800"/>
            <a:ext cx="8229600" cy="4525963"/>
          </a:xfrm>
        </p:spPr>
        <p:txBody>
          <a:bodyPr>
            <a:noAutofit/>
          </a:bodyPr>
          <a:lstStyle/>
          <a:p>
            <a:r>
              <a:rPr lang="en-US" sz="2000" b="1" i="1" dirty="0"/>
              <a:t>Specify if:</a:t>
            </a:r>
          </a:p>
          <a:p>
            <a:pPr marL="696913">
              <a:buFont typeface="Calibri" pitchFamily="34" charset="0"/>
              <a:buChar char="-"/>
            </a:pPr>
            <a:r>
              <a:rPr lang="en-US" sz="2000" b="1" dirty="0"/>
              <a:t>In partial remission:</a:t>
            </a:r>
            <a:r>
              <a:rPr lang="en-US" sz="2000" dirty="0"/>
              <a:t> After full criteria for bulimia nervosa were previously met, </a:t>
            </a:r>
            <a:r>
              <a:rPr lang="en-US" sz="2000" dirty="0" smtClean="0"/>
              <a:t>some, but </a:t>
            </a:r>
            <a:r>
              <a:rPr lang="en-US" sz="2000" dirty="0"/>
              <a:t>not all, of the criteria have been met for a sustained period of time.</a:t>
            </a:r>
          </a:p>
          <a:p>
            <a:pPr marL="696913">
              <a:buFont typeface="Calibri" pitchFamily="34" charset="0"/>
              <a:buChar char="-"/>
            </a:pPr>
            <a:r>
              <a:rPr lang="en-US" sz="2000" b="1" dirty="0"/>
              <a:t>In full remission:</a:t>
            </a:r>
            <a:r>
              <a:rPr lang="en-US" sz="2000" dirty="0"/>
              <a:t> After full criteria for bulimia nervosa were previously met, none </a:t>
            </a:r>
            <a:r>
              <a:rPr lang="en-US" sz="2000" dirty="0" smtClean="0"/>
              <a:t>of the </a:t>
            </a:r>
            <a:r>
              <a:rPr lang="en-US" sz="2000" dirty="0"/>
              <a:t>criteria have been met for a sustained period of time.</a:t>
            </a:r>
          </a:p>
          <a:p>
            <a:r>
              <a:rPr lang="en-US" sz="2000" b="1" i="1" dirty="0"/>
              <a:t>Specify current severity:</a:t>
            </a:r>
          </a:p>
          <a:p>
            <a:pPr marL="696913">
              <a:buFont typeface="Calibri" pitchFamily="34" charset="0"/>
              <a:buChar char="-"/>
            </a:pPr>
            <a:r>
              <a:rPr lang="en-US" sz="2000" b="1" dirty="0" smtClean="0"/>
              <a:t>Mild:</a:t>
            </a:r>
            <a:r>
              <a:rPr lang="en-US" sz="2000" dirty="0" smtClean="0"/>
              <a:t> </a:t>
            </a:r>
            <a:r>
              <a:rPr lang="en-US" sz="2000" dirty="0"/>
              <a:t>An average of 1-3 episodes of inappropriate compensatory behaviors per week.</a:t>
            </a:r>
          </a:p>
          <a:p>
            <a:pPr marL="696913">
              <a:buFont typeface="Calibri" pitchFamily="34" charset="0"/>
              <a:buChar char="-"/>
            </a:pPr>
            <a:r>
              <a:rPr lang="en-US" sz="2000" b="1" dirty="0" smtClean="0"/>
              <a:t>Moderate</a:t>
            </a:r>
            <a:r>
              <a:rPr lang="en-US" sz="2000" b="1" dirty="0"/>
              <a:t>:</a:t>
            </a:r>
            <a:r>
              <a:rPr lang="en-US" sz="2000" dirty="0"/>
              <a:t> An average of 4-7 episodes of inappropriate compensatory behaviors </a:t>
            </a:r>
            <a:r>
              <a:rPr lang="en-US" sz="2000" dirty="0" smtClean="0"/>
              <a:t>per week</a:t>
            </a:r>
            <a:r>
              <a:rPr lang="en-US" sz="2000" dirty="0"/>
              <a:t>.</a:t>
            </a:r>
          </a:p>
          <a:p>
            <a:pPr marL="696913">
              <a:buFont typeface="Calibri" pitchFamily="34" charset="0"/>
              <a:buChar char="-"/>
            </a:pPr>
            <a:r>
              <a:rPr lang="en-US" sz="2000" b="1" dirty="0"/>
              <a:t>Severe:</a:t>
            </a:r>
            <a:r>
              <a:rPr lang="en-US" sz="2000" dirty="0"/>
              <a:t> An average of 8-13 episodes of inappropriate compensatory behaviors </a:t>
            </a:r>
            <a:r>
              <a:rPr lang="en-US" sz="2000" dirty="0" smtClean="0"/>
              <a:t>per week</a:t>
            </a:r>
            <a:r>
              <a:rPr lang="en-US" sz="2000" dirty="0"/>
              <a:t>.</a:t>
            </a:r>
          </a:p>
          <a:p>
            <a:pPr marL="696913">
              <a:buFont typeface="Calibri" pitchFamily="34" charset="0"/>
              <a:buChar char="-"/>
            </a:pPr>
            <a:r>
              <a:rPr lang="en-US" sz="2000" b="1" dirty="0"/>
              <a:t>Extreme:</a:t>
            </a:r>
            <a:r>
              <a:rPr lang="en-US" sz="2000" dirty="0"/>
              <a:t> An average of 14 or more episodes of inappropriate compensatory </a:t>
            </a:r>
            <a:r>
              <a:rPr lang="en-US" sz="2000" dirty="0" smtClean="0"/>
              <a:t>behaviors per </a:t>
            </a:r>
            <a:r>
              <a:rPr lang="en-US" sz="2000" dirty="0"/>
              <a:t>week.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Characteristics, Differential Diagnosis, and </a:t>
            </a:r>
            <a:r>
              <a:rPr lang="en-US" dirty="0" err="1" smtClean="0"/>
              <a:t>Comorbidities</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F50.2 Bulimia nervosa – ICD 10</a:t>
            </a:r>
            <a:endParaRPr lang="en-US" dirty="0"/>
          </a:p>
        </p:txBody>
      </p:sp>
      <p:sp>
        <p:nvSpPr>
          <p:cNvPr id="3" name="Content Placeholder 2"/>
          <p:cNvSpPr>
            <a:spLocks noGrp="1"/>
          </p:cNvSpPr>
          <p:nvPr>
            <p:ph idx="1"/>
          </p:nvPr>
        </p:nvSpPr>
        <p:spPr/>
        <p:txBody>
          <a:bodyPr>
            <a:noAutofit/>
          </a:bodyPr>
          <a:lstStyle/>
          <a:p>
            <a:pPr marL="457200" indent="-457200">
              <a:buFont typeface="+mj-lt"/>
              <a:buAutoNum type="alphaUcPeriod"/>
            </a:pPr>
            <a:r>
              <a:rPr lang="en-US" sz="1800" b="1" dirty="0" smtClean="0"/>
              <a:t>Recurrent </a:t>
            </a:r>
            <a:r>
              <a:rPr lang="en-US" sz="1800" b="1" dirty="0"/>
              <a:t>episodes of overeating </a:t>
            </a:r>
            <a:r>
              <a:rPr lang="en-US" sz="1800" dirty="0"/>
              <a:t>(at least two times per week over a period of three months) in which </a:t>
            </a:r>
            <a:r>
              <a:rPr lang="en-US" sz="1800" b="1" dirty="0" smtClean="0"/>
              <a:t>large amounts </a:t>
            </a:r>
            <a:r>
              <a:rPr lang="en-US" sz="1800" dirty="0"/>
              <a:t>of food are consumed in </a:t>
            </a:r>
            <a:r>
              <a:rPr lang="en-US" sz="1800" b="1" dirty="0"/>
              <a:t>short periods </a:t>
            </a:r>
            <a:r>
              <a:rPr lang="en-US" sz="1800" dirty="0"/>
              <a:t>of time.</a:t>
            </a:r>
          </a:p>
          <a:p>
            <a:pPr marL="457200" indent="-457200">
              <a:buFont typeface="+mj-lt"/>
              <a:buAutoNum type="alphaUcPeriod"/>
            </a:pPr>
            <a:r>
              <a:rPr lang="en-US" sz="1800" b="1" dirty="0" smtClean="0"/>
              <a:t>Persistent </a:t>
            </a:r>
            <a:r>
              <a:rPr lang="en-US" sz="1800" b="1" dirty="0"/>
              <a:t>preoccupation </a:t>
            </a:r>
            <a:r>
              <a:rPr lang="en-US" sz="1800" dirty="0"/>
              <a:t>with eating and a strong desire or a sense of compulsion to eat </a:t>
            </a:r>
            <a:r>
              <a:rPr lang="en-US" sz="1800" b="1" dirty="0"/>
              <a:t>(craving)</a:t>
            </a:r>
            <a:r>
              <a:rPr lang="en-US" sz="1800" dirty="0"/>
              <a:t>.</a:t>
            </a:r>
          </a:p>
          <a:p>
            <a:pPr marL="457200" indent="-457200">
              <a:buFont typeface="+mj-lt"/>
              <a:buAutoNum type="alphaUcPeriod"/>
            </a:pPr>
            <a:r>
              <a:rPr lang="en-US" sz="1800" dirty="0" smtClean="0"/>
              <a:t>The </a:t>
            </a:r>
            <a:r>
              <a:rPr lang="en-US" sz="1800" dirty="0"/>
              <a:t>patient attempts to </a:t>
            </a:r>
            <a:r>
              <a:rPr lang="en-US" sz="1800" b="1" dirty="0"/>
              <a:t>counteract</a:t>
            </a:r>
            <a:r>
              <a:rPr lang="en-US" sz="1800" dirty="0"/>
              <a:t> the fattening effects of food by one or more of the following:</a:t>
            </a:r>
          </a:p>
          <a:p>
            <a:pPr marL="914400" indent="-457200">
              <a:buFont typeface="+mj-lt"/>
              <a:buAutoNum type="arabicPeriod"/>
            </a:pPr>
            <a:r>
              <a:rPr lang="en-US" sz="1800" dirty="0" smtClean="0"/>
              <a:t>self-induced </a:t>
            </a:r>
            <a:r>
              <a:rPr lang="en-US" sz="1800" dirty="0"/>
              <a:t>vomiting;</a:t>
            </a:r>
          </a:p>
          <a:p>
            <a:pPr marL="914400" indent="-457200">
              <a:buFont typeface="+mj-lt"/>
              <a:buAutoNum type="arabicPeriod"/>
            </a:pPr>
            <a:r>
              <a:rPr lang="en-US" sz="1800" dirty="0" smtClean="0"/>
              <a:t>self-induced </a:t>
            </a:r>
            <a:r>
              <a:rPr lang="en-US" sz="1800" dirty="0"/>
              <a:t>purging;</a:t>
            </a:r>
          </a:p>
          <a:p>
            <a:pPr marL="914400" indent="-457200">
              <a:buFont typeface="+mj-lt"/>
              <a:buAutoNum type="arabicPeriod"/>
            </a:pPr>
            <a:r>
              <a:rPr lang="en-US" sz="1800" dirty="0" smtClean="0"/>
              <a:t>alternating </a:t>
            </a:r>
            <a:r>
              <a:rPr lang="en-US" sz="1800" dirty="0"/>
              <a:t>periods of starvation;</a:t>
            </a:r>
          </a:p>
          <a:p>
            <a:pPr marL="914400" indent="-457200">
              <a:buFont typeface="+mj-lt"/>
              <a:buAutoNum type="arabicPeriod"/>
            </a:pPr>
            <a:r>
              <a:rPr lang="en-US" sz="1800" dirty="0" smtClean="0"/>
              <a:t>use </a:t>
            </a:r>
            <a:r>
              <a:rPr lang="en-US" sz="1800" dirty="0"/>
              <a:t>of drugs such as appetite suppressants, thyroid preparations or diuretics. </a:t>
            </a:r>
            <a:r>
              <a:rPr lang="en-US" sz="1800" dirty="0" smtClean="0"/>
              <a:t>When bulimia </a:t>
            </a:r>
            <a:r>
              <a:rPr lang="en-US" sz="1800" dirty="0"/>
              <a:t>occurs in diabetic patients they may choose to neglect </a:t>
            </a:r>
            <a:r>
              <a:rPr lang="en-US" sz="1800" dirty="0" smtClean="0"/>
              <a:t>their insulin </a:t>
            </a:r>
            <a:r>
              <a:rPr lang="en-US" sz="1800" dirty="0"/>
              <a:t>treatment.</a:t>
            </a:r>
          </a:p>
          <a:p>
            <a:pPr marL="457200" indent="-457200">
              <a:buFont typeface="+mj-lt"/>
              <a:buAutoNum type="alphaUcPeriod" startAt="4"/>
            </a:pPr>
            <a:r>
              <a:rPr lang="en-US" sz="1800" dirty="0" smtClean="0"/>
              <a:t>A </a:t>
            </a:r>
            <a:r>
              <a:rPr lang="en-US" sz="1800" b="1" dirty="0"/>
              <a:t>self-perception</a:t>
            </a:r>
            <a:r>
              <a:rPr lang="en-US" sz="1800" dirty="0"/>
              <a:t> of being too fat, with an </a:t>
            </a:r>
            <a:r>
              <a:rPr lang="en-US" sz="1800" b="1" dirty="0"/>
              <a:t>intrusive dread </a:t>
            </a:r>
            <a:r>
              <a:rPr lang="en-US" sz="1800" dirty="0"/>
              <a:t>of fatness (usually leading to underweight</a:t>
            </a:r>
            <a:r>
              <a:rPr lang="en-US" sz="1800" dirty="0" smtClean="0"/>
              <a:t>).</a:t>
            </a:r>
            <a:endParaRPr lang="en-US" sz="1800" dirty="0"/>
          </a:p>
          <a:p>
            <a:r>
              <a:rPr lang="en-US" sz="1800" b="1" dirty="0"/>
              <a:t>F50.3 Atypical bulimia </a:t>
            </a:r>
            <a:r>
              <a:rPr lang="en-US" sz="1800" b="1" dirty="0" smtClean="0"/>
              <a:t>nervosa</a:t>
            </a:r>
            <a:endParaRPr lang="en-US" sz="1800"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Binge-Eating Disorder – DSM 5</a:t>
            </a:r>
            <a:endParaRPr lang="en-US" dirty="0"/>
          </a:p>
        </p:txBody>
      </p:sp>
      <p:sp>
        <p:nvSpPr>
          <p:cNvPr id="3" name="Content Placeholder 2"/>
          <p:cNvSpPr>
            <a:spLocks noGrp="1"/>
          </p:cNvSpPr>
          <p:nvPr>
            <p:ph idx="1"/>
          </p:nvPr>
        </p:nvSpPr>
        <p:spPr/>
        <p:txBody>
          <a:bodyPr>
            <a:noAutofit/>
          </a:bodyPr>
          <a:lstStyle/>
          <a:p>
            <a:pPr marL="457200" indent="-457200">
              <a:buFont typeface="+mj-lt"/>
              <a:buAutoNum type="alphaUcPeriod"/>
            </a:pPr>
            <a:r>
              <a:rPr lang="en-US" sz="1900" b="1" dirty="0" smtClean="0"/>
              <a:t>Recurrent </a:t>
            </a:r>
            <a:r>
              <a:rPr lang="en-US" sz="1900" b="1" dirty="0"/>
              <a:t>episodes of binge eating</a:t>
            </a:r>
            <a:r>
              <a:rPr lang="en-US" sz="1900" dirty="0"/>
              <a:t>. An episode of binge eating is </a:t>
            </a:r>
            <a:r>
              <a:rPr lang="en-US" sz="1900" dirty="0" smtClean="0"/>
              <a:t>characterized by </a:t>
            </a:r>
            <a:r>
              <a:rPr lang="en-US" sz="1900" dirty="0"/>
              <a:t>both of the following:</a:t>
            </a:r>
          </a:p>
          <a:p>
            <a:pPr marL="914400" indent="-457200">
              <a:buFont typeface="+mj-lt"/>
              <a:buAutoNum type="arabicPeriod"/>
            </a:pPr>
            <a:r>
              <a:rPr lang="en-US" sz="1900" dirty="0" smtClean="0"/>
              <a:t>Eating</a:t>
            </a:r>
            <a:r>
              <a:rPr lang="en-US" sz="1900" dirty="0"/>
              <a:t>, in a discrete period of time (e.g., within any 2-hour period), an amount </a:t>
            </a:r>
            <a:r>
              <a:rPr lang="en-US" sz="1900" dirty="0" smtClean="0"/>
              <a:t>of food </a:t>
            </a:r>
            <a:r>
              <a:rPr lang="en-US" sz="1900" dirty="0"/>
              <a:t>that is definitely larger than what most people would eat in a similar period </a:t>
            </a:r>
            <a:r>
              <a:rPr lang="en-US" sz="1900" dirty="0" smtClean="0"/>
              <a:t>of time </a:t>
            </a:r>
            <a:r>
              <a:rPr lang="en-US" sz="1900" dirty="0"/>
              <a:t>under similar circumstances.</a:t>
            </a:r>
          </a:p>
          <a:p>
            <a:pPr marL="914400" indent="-457200">
              <a:buFont typeface="+mj-lt"/>
              <a:buAutoNum type="arabicPeriod"/>
            </a:pPr>
            <a:r>
              <a:rPr lang="en-US" sz="1900" dirty="0" smtClean="0"/>
              <a:t>A </a:t>
            </a:r>
            <a:r>
              <a:rPr lang="en-US" sz="1900" dirty="0"/>
              <a:t>sense of lack of control over eating during the episode (e.g., a feeling that </a:t>
            </a:r>
            <a:r>
              <a:rPr lang="en-US" sz="1900" dirty="0" smtClean="0"/>
              <a:t>one cannot </a:t>
            </a:r>
            <a:r>
              <a:rPr lang="en-US" sz="1900" dirty="0"/>
              <a:t>stop eating or control what or how much one is eating).</a:t>
            </a:r>
          </a:p>
          <a:p>
            <a:pPr marL="457200" indent="-457200">
              <a:buFont typeface="+mj-lt"/>
              <a:buAutoNum type="alphaUcPeriod" startAt="2"/>
            </a:pPr>
            <a:r>
              <a:rPr lang="en-US" sz="1900" dirty="0" smtClean="0"/>
              <a:t>The </a:t>
            </a:r>
            <a:r>
              <a:rPr lang="en-US" sz="1900" dirty="0"/>
              <a:t>binge-eating episodes are associated with three (or more) of the </a:t>
            </a:r>
            <a:r>
              <a:rPr lang="en-US" sz="1900" dirty="0" smtClean="0"/>
              <a:t>following:</a:t>
            </a:r>
          </a:p>
          <a:p>
            <a:pPr marL="914400" indent="-457200">
              <a:buFont typeface="+mj-lt"/>
              <a:buAutoNum type="arabicPeriod"/>
            </a:pPr>
            <a:r>
              <a:rPr lang="en-US" sz="1900" dirty="0" smtClean="0"/>
              <a:t>Eating </a:t>
            </a:r>
            <a:r>
              <a:rPr lang="en-US" sz="1900" dirty="0"/>
              <a:t>much more rapidly than normal.</a:t>
            </a:r>
          </a:p>
          <a:p>
            <a:pPr marL="914400" indent="-457200">
              <a:buFont typeface="+mj-lt"/>
              <a:buAutoNum type="arabicPeriod"/>
            </a:pPr>
            <a:r>
              <a:rPr lang="en-US" sz="1900" dirty="0" smtClean="0"/>
              <a:t>Eating </a:t>
            </a:r>
            <a:r>
              <a:rPr lang="en-US" sz="1900" dirty="0"/>
              <a:t>until feeling uncomfortably full.</a:t>
            </a:r>
          </a:p>
          <a:p>
            <a:pPr marL="914400" indent="-457200">
              <a:buFont typeface="+mj-lt"/>
              <a:buAutoNum type="arabicPeriod"/>
            </a:pPr>
            <a:r>
              <a:rPr lang="en-US" sz="1900" dirty="0" smtClean="0"/>
              <a:t>Eating </a:t>
            </a:r>
            <a:r>
              <a:rPr lang="en-US" sz="1900" dirty="0"/>
              <a:t>large amounts of food when not feeling physically hungry.</a:t>
            </a:r>
          </a:p>
          <a:p>
            <a:pPr marL="914400" indent="-457200">
              <a:buFont typeface="+mj-lt"/>
              <a:buAutoNum type="arabicPeriod"/>
            </a:pPr>
            <a:r>
              <a:rPr lang="en-US" sz="1900" dirty="0" smtClean="0"/>
              <a:t>Eating </a:t>
            </a:r>
            <a:r>
              <a:rPr lang="en-US" sz="1900" dirty="0"/>
              <a:t>alone because of feeling embarrassed by how much one is eating.</a:t>
            </a:r>
          </a:p>
          <a:p>
            <a:pPr marL="914400" indent="-457200">
              <a:buFont typeface="+mj-lt"/>
              <a:buAutoNum type="arabicPeriod"/>
            </a:pPr>
            <a:r>
              <a:rPr lang="en-US" sz="1900" dirty="0" smtClean="0"/>
              <a:t>Feeling </a:t>
            </a:r>
            <a:r>
              <a:rPr lang="en-US" sz="1900" dirty="0"/>
              <a:t>disgusted with oneself, depressed, or very guilty afterward</a:t>
            </a:r>
            <a:r>
              <a:rPr lang="en-US" sz="1900" dirty="0" smtClean="0"/>
              <a:t>.</a:t>
            </a:r>
            <a:endParaRPr lang="en-US" sz="19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533400"/>
            <a:ext cx="8229600" cy="4525963"/>
          </a:xfrm>
        </p:spPr>
        <p:txBody>
          <a:bodyPr>
            <a:noAutofit/>
          </a:bodyPr>
          <a:lstStyle/>
          <a:p>
            <a:pPr marL="339725" indent="-339725">
              <a:buFont typeface="+mj-lt"/>
              <a:buAutoNum type="alphaUcPeriod" startAt="3"/>
            </a:pPr>
            <a:r>
              <a:rPr lang="en-US" sz="2000" dirty="0" smtClean="0"/>
              <a:t>Marked distress regarding binge eating is present.</a:t>
            </a:r>
          </a:p>
          <a:p>
            <a:pPr marL="339725" indent="-339725">
              <a:buFont typeface="+mj-lt"/>
              <a:buAutoNum type="alphaUcPeriod" startAt="3"/>
            </a:pPr>
            <a:r>
              <a:rPr lang="en-US" sz="2000" dirty="0" smtClean="0"/>
              <a:t>The binge eating occurs, on average, at least once a week for 3 months.</a:t>
            </a:r>
          </a:p>
          <a:p>
            <a:pPr marL="339725" indent="-339725">
              <a:buFont typeface="+mj-lt"/>
              <a:buAutoNum type="alphaUcPeriod" startAt="3"/>
            </a:pPr>
            <a:r>
              <a:rPr lang="en-US" sz="2000" dirty="0" smtClean="0"/>
              <a:t>The binge eating is not associated with the recurrent use of inappropriate compensatory behavior as in bulimia nervosa and does not occur exclusively during the course of bulimia nervosa or anorexia nervosa.</a:t>
            </a:r>
          </a:p>
          <a:p>
            <a:r>
              <a:rPr lang="en-US" sz="2000" b="1" i="1" dirty="0"/>
              <a:t>Specify if:</a:t>
            </a:r>
          </a:p>
          <a:p>
            <a:pPr marL="696913">
              <a:buFont typeface="Calibri" pitchFamily="34" charset="0"/>
              <a:buChar char="-"/>
            </a:pPr>
            <a:r>
              <a:rPr lang="en-US" sz="2000" b="1" dirty="0"/>
              <a:t>In partial remission:</a:t>
            </a:r>
            <a:r>
              <a:rPr lang="en-US" sz="2000" dirty="0"/>
              <a:t> After full criteria for binge-eating disorder were previously </a:t>
            </a:r>
            <a:r>
              <a:rPr lang="en-US" sz="2000" dirty="0" smtClean="0"/>
              <a:t>met, binge </a:t>
            </a:r>
            <a:r>
              <a:rPr lang="en-US" sz="2000" dirty="0"/>
              <a:t>eating occurs at an average frequency of less than one episode per week for </a:t>
            </a:r>
            <a:r>
              <a:rPr lang="en-US" sz="2000" dirty="0" smtClean="0"/>
              <a:t>a sustained </a:t>
            </a:r>
            <a:r>
              <a:rPr lang="en-US" sz="2000" dirty="0"/>
              <a:t>period of time.</a:t>
            </a:r>
          </a:p>
          <a:p>
            <a:pPr marL="696913">
              <a:buFont typeface="Calibri" pitchFamily="34" charset="0"/>
              <a:buChar char="-"/>
            </a:pPr>
            <a:r>
              <a:rPr lang="en-US" sz="2000" b="1" dirty="0"/>
              <a:t>In full remission:</a:t>
            </a:r>
            <a:r>
              <a:rPr lang="en-US" sz="2000" dirty="0"/>
              <a:t> After full criteria for binge-eating disorder were previously met, </a:t>
            </a:r>
            <a:r>
              <a:rPr lang="en-US" sz="2000" dirty="0" smtClean="0"/>
              <a:t>none of </a:t>
            </a:r>
            <a:r>
              <a:rPr lang="en-US" sz="2000" dirty="0"/>
              <a:t>the criteria have been met for a sustained period of time</a:t>
            </a:r>
            <a:r>
              <a:rPr lang="en-US" sz="2000" dirty="0" smtClean="0"/>
              <a:t>.</a:t>
            </a:r>
          </a:p>
          <a:p>
            <a:r>
              <a:rPr lang="en-US" sz="2000" b="1" i="1" dirty="0"/>
              <a:t>Specify current severity:</a:t>
            </a:r>
          </a:p>
          <a:p>
            <a:pPr marL="696913">
              <a:buFont typeface="Calibri" pitchFamily="34" charset="0"/>
              <a:buChar char="-"/>
            </a:pPr>
            <a:r>
              <a:rPr lang="en-US" sz="2000" b="1" dirty="0" smtClean="0"/>
              <a:t>Mild</a:t>
            </a:r>
            <a:r>
              <a:rPr lang="en-US" sz="2000" b="1" dirty="0"/>
              <a:t>:</a:t>
            </a:r>
            <a:r>
              <a:rPr lang="en-US" sz="2000" dirty="0"/>
              <a:t> 1-3 binge-eating episodes per week.</a:t>
            </a:r>
          </a:p>
          <a:p>
            <a:pPr marL="696913">
              <a:buFont typeface="Calibri" pitchFamily="34" charset="0"/>
              <a:buChar char="-"/>
            </a:pPr>
            <a:r>
              <a:rPr lang="en-US" sz="2000" b="1" dirty="0" smtClean="0"/>
              <a:t>Moderate</a:t>
            </a:r>
            <a:r>
              <a:rPr lang="en-US" sz="2000" b="1" dirty="0"/>
              <a:t>:</a:t>
            </a:r>
            <a:r>
              <a:rPr lang="en-US" sz="2000" dirty="0"/>
              <a:t> 4-7 binge-eating episodes per week.</a:t>
            </a:r>
          </a:p>
          <a:p>
            <a:pPr marL="696913">
              <a:buFont typeface="Calibri" pitchFamily="34" charset="0"/>
              <a:buChar char="-"/>
            </a:pPr>
            <a:r>
              <a:rPr lang="en-US" sz="2000" b="1" dirty="0"/>
              <a:t>Severe:</a:t>
            </a:r>
            <a:r>
              <a:rPr lang="en-US" sz="2000" dirty="0"/>
              <a:t> 8-13 binge-eating episodes per week.</a:t>
            </a:r>
          </a:p>
          <a:p>
            <a:pPr marL="696913">
              <a:buFont typeface="Calibri" pitchFamily="34" charset="0"/>
              <a:buChar char="-"/>
            </a:pPr>
            <a:r>
              <a:rPr lang="en-US" sz="2000" b="1" dirty="0"/>
              <a:t>Extreme:</a:t>
            </a:r>
            <a:r>
              <a:rPr lang="en-US" sz="2000" dirty="0"/>
              <a:t> 14 or more binge-eating episodes per week.</a:t>
            </a:r>
            <a:endParaRPr lang="en-US" sz="2000"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Other Specified Feeding or Eating </a:t>
            </a:r>
            <a:r>
              <a:rPr lang="en-US" dirty="0" smtClean="0"/>
              <a:t>Disorder – DSM 5</a:t>
            </a:r>
            <a:endParaRPr lang="en-US" dirty="0"/>
          </a:p>
        </p:txBody>
      </p:sp>
      <p:sp>
        <p:nvSpPr>
          <p:cNvPr id="3" name="Content Placeholder 2"/>
          <p:cNvSpPr>
            <a:spLocks noGrp="1"/>
          </p:cNvSpPr>
          <p:nvPr>
            <p:ph idx="1"/>
          </p:nvPr>
        </p:nvSpPr>
        <p:spPr/>
        <p:txBody>
          <a:bodyPr>
            <a:noAutofit/>
          </a:bodyPr>
          <a:lstStyle/>
          <a:p>
            <a:pPr marL="339725" indent="-339725">
              <a:buFont typeface="+mj-lt"/>
              <a:buAutoNum type="arabicPeriod"/>
            </a:pPr>
            <a:r>
              <a:rPr lang="en-US" sz="2200" b="1" dirty="0" smtClean="0"/>
              <a:t>Atypical </a:t>
            </a:r>
            <a:r>
              <a:rPr lang="en-US" sz="2200" b="1" dirty="0"/>
              <a:t>anorexia nervosa:</a:t>
            </a:r>
            <a:r>
              <a:rPr lang="en-US" sz="2200" dirty="0"/>
              <a:t> All of the criteria for anorexia nervosa are met, </a:t>
            </a:r>
            <a:r>
              <a:rPr lang="en-US" sz="2200" dirty="0" smtClean="0"/>
              <a:t>except that </a:t>
            </a:r>
            <a:r>
              <a:rPr lang="en-US" sz="2200" dirty="0"/>
              <a:t>despite significant weight </a:t>
            </a:r>
            <a:r>
              <a:rPr lang="en-US" sz="2200" dirty="0" smtClean="0"/>
              <a:t>loss.</a:t>
            </a:r>
            <a:endParaRPr lang="en-US" sz="2200" dirty="0"/>
          </a:p>
          <a:p>
            <a:pPr marL="339725" indent="-339725">
              <a:buFont typeface="+mj-lt"/>
              <a:buAutoNum type="arabicPeriod"/>
            </a:pPr>
            <a:r>
              <a:rPr lang="en-US" sz="2200" b="1" dirty="0" smtClean="0"/>
              <a:t>Bulimia </a:t>
            </a:r>
            <a:r>
              <a:rPr lang="en-US" sz="2200" b="1" dirty="0"/>
              <a:t>nervosa (of low frequency and/or limited duration):</a:t>
            </a:r>
            <a:r>
              <a:rPr lang="en-US" sz="2200" dirty="0"/>
              <a:t> All of the criteria </a:t>
            </a:r>
            <a:r>
              <a:rPr lang="en-US" sz="2200" dirty="0" smtClean="0"/>
              <a:t>for bulimia </a:t>
            </a:r>
            <a:r>
              <a:rPr lang="en-US" sz="2200" dirty="0"/>
              <a:t>nervosa are met, except that the binge eating and inappropriate </a:t>
            </a:r>
            <a:r>
              <a:rPr lang="en-US" sz="2200" dirty="0" smtClean="0"/>
              <a:t>compensatory behaviors </a:t>
            </a:r>
            <a:r>
              <a:rPr lang="en-US" sz="2200" dirty="0"/>
              <a:t>occur, on average, less than once a week and/or for less than 3 </a:t>
            </a:r>
            <a:r>
              <a:rPr lang="en-US" sz="2200" dirty="0" smtClean="0"/>
              <a:t>months.</a:t>
            </a:r>
            <a:endParaRPr lang="en-US" sz="2200" dirty="0"/>
          </a:p>
          <a:p>
            <a:pPr marL="339725" indent="-339725">
              <a:buFont typeface="+mj-lt"/>
              <a:buAutoNum type="arabicPeriod"/>
            </a:pPr>
            <a:r>
              <a:rPr lang="en-US" sz="2200" b="1" dirty="0" smtClean="0"/>
              <a:t>Binge-eating </a:t>
            </a:r>
            <a:r>
              <a:rPr lang="en-US" sz="2200" b="1" dirty="0"/>
              <a:t>disorder (of low frequency and/or limited duration):</a:t>
            </a:r>
            <a:r>
              <a:rPr lang="en-US" sz="2200" dirty="0"/>
              <a:t> All of the </a:t>
            </a:r>
            <a:r>
              <a:rPr lang="en-US" sz="2200" dirty="0" smtClean="0"/>
              <a:t>criteria for </a:t>
            </a:r>
            <a:r>
              <a:rPr lang="en-US" sz="2200" dirty="0"/>
              <a:t>binge-eating disorder are met, except that the binge eating occurs, on average, </a:t>
            </a:r>
            <a:r>
              <a:rPr lang="en-US" sz="2200" dirty="0" smtClean="0"/>
              <a:t>less than </a:t>
            </a:r>
            <a:r>
              <a:rPr lang="en-US" sz="2200" dirty="0"/>
              <a:t>once a week and/or for less than 3 months.</a:t>
            </a:r>
          </a:p>
          <a:p>
            <a:pPr marL="339725" indent="-339725">
              <a:buFont typeface="+mj-lt"/>
              <a:buAutoNum type="arabicPeriod"/>
            </a:pPr>
            <a:r>
              <a:rPr lang="en-US" sz="2200" b="1" dirty="0" smtClean="0"/>
              <a:t>Purging </a:t>
            </a:r>
            <a:r>
              <a:rPr lang="en-US" sz="2200" b="1" dirty="0"/>
              <a:t>disorder:</a:t>
            </a:r>
            <a:r>
              <a:rPr lang="en-US" sz="2200" dirty="0"/>
              <a:t> Recurrent purging behavior to influence weight or </a:t>
            </a:r>
            <a:r>
              <a:rPr lang="en-US" sz="2200" dirty="0" smtClean="0"/>
              <a:t>shape in </a:t>
            </a:r>
            <a:r>
              <a:rPr lang="en-US" sz="2200" dirty="0"/>
              <a:t>the </a:t>
            </a:r>
            <a:r>
              <a:rPr lang="en-US" sz="2200" dirty="0" smtClean="0"/>
              <a:t>absence of </a:t>
            </a:r>
            <a:r>
              <a:rPr lang="en-US" sz="2200" dirty="0"/>
              <a:t>binge </a:t>
            </a:r>
            <a:r>
              <a:rPr lang="en-US" sz="2200" dirty="0" smtClean="0"/>
              <a:t>eating.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300" b="1" dirty="0" smtClean="0"/>
              <a:t>Night eating syndrome: </a:t>
            </a:r>
            <a:r>
              <a:rPr lang="en-US" sz="2300" dirty="0" smtClean="0"/>
              <a:t>Recurrent episodes of night eating, as manifested by eating after awakening from sleep or by excessive food consumption after the evening meal. There is awareness and recall of the eating. The night eating is not better explained by external influences such as changes in the individual’s sleep-wake cycle or by local social norms. The night eating causes significant distress and/or impairment in functioning. The disordered pattern of eating is not better explained by binge-eating disorder or another mental disorder, including substance use, and is not attributable to another medical disorder or to an effect of medication.</a:t>
            </a:r>
          </a:p>
          <a:p>
            <a:pPr>
              <a:buNone/>
            </a:pPr>
            <a:endParaRPr lang="en-US" sz="23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Unspecified Feeding or Eating </a:t>
            </a:r>
            <a:r>
              <a:rPr lang="en-US" dirty="0" smtClean="0"/>
              <a:t>Disorder – DSM 5</a:t>
            </a:r>
            <a:endParaRPr lang="en-US" dirty="0"/>
          </a:p>
        </p:txBody>
      </p:sp>
      <p:sp>
        <p:nvSpPr>
          <p:cNvPr id="3" name="Content Placeholder 2"/>
          <p:cNvSpPr>
            <a:spLocks noGrp="1"/>
          </p:cNvSpPr>
          <p:nvPr>
            <p:ph idx="1"/>
          </p:nvPr>
        </p:nvSpPr>
        <p:spPr/>
        <p:txBody>
          <a:bodyPr>
            <a:normAutofit/>
          </a:bodyPr>
          <a:lstStyle/>
          <a:p>
            <a:r>
              <a:rPr lang="en-US" dirty="0"/>
              <a:t>The </a:t>
            </a:r>
            <a:r>
              <a:rPr lang="en-US" dirty="0" smtClean="0"/>
              <a:t>unspecified feeding </a:t>
            </a:r>
            <a:r>
              <a:rPr lang="en-US" dirty="0"/>
              <a:t>and eating disorder category is used in situations in which the clinician </a:t>
            </a:r>
            <a:r>
              <a:rPr lang="en-US" dirty="0" smtClean="0"/>
              <a:t>chooses </a:t>
            </a:r>
            <a:r>
              <a:rPr lang="en-US" i="1" dirty="0" smtClean="0"/>
              <a:t>not </a:t>
            </a:r>
            <a:r>
              <a:rPr lang="en-US" i="1" dirty="0"/>
              <a:t>to specify the reason that the criteria are not met for a specific feeding and eating </a:t>
            </a:r>
            <a:r>
              <a:rPr lang="en-US" i="1" dirty="0" smtClean="0"/>
              <a:t>disorder, </a:t>
            </a:r>
            <a:r>
              <a:rPr lang="en-US" dirty="0" smtClean="0"/>
              <a:t>and </a:t>
            </a:r>
            <a:r>
              <a:rPr lang="en-US" dirty="0"/>
              <a:t>includes presentations in which there is insufficient information to make a </a:t>
            </a:r>
            <a:r>
              <a:rPr lang="en-US" dirty="0" smtClean="0"/>
              <a:t>more specific </a:t>
            </a:r>
            <a:r>
              <a:rPr lang="en-US" dirty="0"/>
              <a:t>diagnosis (e.g., in emergency room settings).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Treatment</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Goals</a:t>
            </a:r>
            <a:endParaRPr lang="en-US" dirty="0"/>
          </a:p>
        </p:txBody>
      </p:sp>
      <p:sp>
        <p:nvSpPr>
          <p:cNvPr id="3" name="Content Placeholder 2"/>
          <p:cNvSpPr>
            <a:spLocks noGrp="1"/>
          </p:cNvSpPr>
          <p:nvPr>
            <p:ph idx="1"/>
          </p:nvPr>
        </p:nvSpPr>
        <p:spPr/>
        <p:txBody>
          <a:bodyPr>
            <a:noAutofit/>
          </a:bodyPr>
          <a:lstStyle/>
          <a:p>
            <a:r>
              <a:rPr lang="en-US" sz="2000" dirty="0" smtClean="0"/>
              <a:t>(</a:t>
            </a:r>
            <a:r>
              <a:rPr lang="en-US" sz="2000" dirty="0" smtClean="0"/>
              <a:t>1) attaining and maintaining a normal, healthy, individualized, stable body </a:t>
            </a:r>
            <a:r>
              <a:rPr lang="en-US" sz="2000" dirty="0" smtClean="0"/>
              <a:t>weight</a:t>
            </a:r>
            <a:endParaRPr lang="en-US" sz="2000" dirty="0" smtClean="0"/>
          </a:p>
          <a:p>
            <a:pPr>
              <a:buNone/>
            </a:pPr>
            <a:r>
              <a:rPr lang="en-US" sz="2000" dirty="0" smtClean="0"/>
              <a:t>	(2</a:t>
            </a:r>
            <a:r>
              <a:rPr lang="en-US" sz="2000" dirty="0" smtClean="0"/>
              <a:t>) stopping all abnormal eating </a:t>
            </a:r>
            <a:r>
              <a:rPr lang="en-US" sz="2000" dirty="0" smtClean="0"/>
              <a:t>behaviors, </a:t>
            </a:r>
            <a:r>
              <a:rPr lang="en-US" sz="2000" dirty="0" smtClean="0"/>
              <a:t>and associated abnormal </a:t>
            </a:r>
            <a:r>
              <a:rPr lang="en-US" sz="2000" dirty="0" smtClean="0"/>
              <a:t>behaviors</a:t>
            </a:r>
          </a:p>
          <a:p>
            <a:pPr>
              <a:buNone/>
            </a:pPr>
            <a:r>
              <a:rPr lang="en-US" sz="2000" dirty="0" smtClean="0"/>
              <a:t>	</a:t>
            </a:r>
            <a:r>
              <a:rPr lang="en-US" sz="2000" dirty="0" smtClean="0"/>
              <a:t>(3</a:t>
            </a:r>
            <a:r>
              <a:rPr lang="en-US" sz="2000" dirty="0" smtClean="0"/>
              <a:t>) dismantling the core overvalued beliefs </a:t>
            </a:r>
            <a:r>
              <a:rPr lang="en-US" sz="2000" dirty="0" smtClean="0"/>
              <a:t>and </a:t>
            </a:r>
            <a:r>
              <a:rPr lang="en-US" sz="2000" dirty="0" smtClean="0"/>
              <a:t>cognitive distortions, replacing them with healthy, balanced views of self </a:t>
            </a:r>
            <a:r>
              <a:rPr lang="en-US" sz="2000" dirty="0" smtClean="0"/>
              <a:t>and </a:t>
            </a:r>
            <a:r>
              <a:rPr lang="en-US" sz="2000" dirty="0" smtClean="0"/>
              <a:t>the capacity for emotional and behavioral </a:t>
            </a:r>
            <a:r>
              <a:rPr lang="en-US" sz="2000" dirty="0" smtClean="0"/>
              <a:t>self-regulation</a:t>
            </a:r>
            <a:endParaRPr lang="en-US" sz="2000" dirty="0" smtClean="0"/>
          </a:p>
          <a:p>
            <a:pPr>
              <a:buNone/>
            </a:pPr>
            <a:r>
              <a:rPr lang="en-US" sz="2000" dirty="0" smtClean="0"/>
              <a:t>	(4</a:t>
            </a:r>
            <a:r>
              <a:rPr lang="en-US" sz="2000" dirty="0" smtClean="0"/>
              <a:t>) treating the </a:t>
            </a:r>
            <a:r>
              <a:rPr lang="en-US" sz="2000" dirty="0" err="1" smtClean="0"/>
              <a:t>comorbid</a:t>
            </a:r>
            <a:r>
              <a:rPr lang="en-US" sz="2000" dirty="0" smtClean="0"/>
              <a:t> conditions, psychiatric and </a:t>
            </a:r>
            <a:r>
              <a:rPr lang="en-US" sz="2000" dirty="0" smtClean="0"/>
              <a:t>medical</a:t>
            </a:r>
            <a:endParaRPr lang="en-US" sz="2000" dirty="0" smtClean="0"/>
          </a:p>
          <a:p>
            <a:pPr>
              <a:buNone/>
            </a:pPr>
            <a:r>
              <a:rPr lang="en-US" sz="2000" dirty="0" smtClean="0"/>
              <a:t>	(5</a:t>
            </a:r>
            <a:r>
              <a:rPr lang="en-US" sz="2000" dirty="0" smtClean="0"/>
              <a:t>) planning for ongoing relapse prevention for approximately 5 years after acute </a:t>
            </a:r>
            <a:r>
              <a:rPr lang="en-US" sz="2000" dirty="0" smtClean="0"/>
              <a:t>improvement.</a:t>
            </a:r>
          </a:p>
          <a:p>
            <a:r>
              <a:rPr lang="en-US" sz="2000" dirty="0" smtClean="0"/>
              <a:t>After initial </a:t>
            </a:r>
            <a:r>
              <a:rPr lang="en-US" sz="2000" dirty="0" smtClean="0"/>
              <a:t>assessment, patients will be referred to appropriate levels of intensity of </a:t>
            </a:r>
            <a:r>
              <a:rPr lang="en-US" sz="2000" dirty="0" smtClean="0"/>
              <a:t>care.</a:t>
            </a:r>
          </a:p>
          <a:p>
            <a:r>
              <a:rPr lang="en-US" sz="2000" dirty="0" smtClean="0"/>
              <a:t>Outcomes </a:t>
            </a:r>
            <a:r>
              <a:rPr lang="en-US" sz="2000" dirty="0" smtClean="0"/>
              <a:t>are generally better for patients treated in specialty eating disorder units than in general psychiatry </a:t>
            </a:r>
            <a:r>
              <a:rPr lang="en-US" sz="2000" dirty="0" smtClean="0"/>
              <a:t>units.</a:t>
            </a:r>
            <a:endParaRPr lang="en-US" sz="2000"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Treatment </a:t>
            </a:r>
            <a:r>
              <a:rPr lang="en-US" dirty="0" smtClean="0"/>
              <a:t>of Anorexia </a:t>
            </a:r>
            <a:r>
              <a:rPr lang="en-US" dirty="0" smtClean="0"/>
              <a:t>Nervosa</a:t>
            </a:r>
            <a:endParaRPr lang="en-US" dirty="0"/>
          </a:p>
        </p:txBody>
      </p:sp>
      <p:sp>
        <p:nvSpPr>
          <p:cNvPr id="3" name="Content Placeholder 2"/>
          <p:cNvSpPr>
            <a:spLocks noGrp="1"/>
          </p:cNvSpPr>
          <p:nvPr>
            <p:ph idx="1"/>
          </p:nvPr>
        </p:nvSpPr>
        <p:spPr/>
        <p:txBody>
          <a:bodyPr>
            <a:noAutofit/>
          </a:bodyPr>
          <a:lstStyle/>
          <a:p>
            <a:r>
              <a:rPr lang="en-US" sz="2200" dirty="0" smtClean="0"/>
              <a:t>At </a:t>
            </a:r>
            <a:r>
              <a:rPr lang="en-US" sz="2200" dirty="0" smtClean="0"/>
              <a:t>weights below </a:t>
            </a:r>
            <a:r>
              <a:rPr lang="en-US" sz="2200" dirty="0" smtClean="0"/>
              <a:t>20% </a:t>
            </a:r>
            <a:r>
              <a:rPr lang="en-US" sz="2200" dirty="0" smtClean="0"/>
              <a:t>less than healthy</a:t>
            </a:r>
            <a:r>
              <a:rPr lang="en-US" sz="2200" dirty="0" smtClean="0"/>
              <a:t>, </a:t>
            </a:r>
            <a:r>
              <a:rPr lang="en-US" sz="2200" dirty="0" smtClean="0"/>
              <a:t>most patients require inpatient </a:t>
            </a:r>
            <a:r>
              <a:rPr lang="en-US" sz="2200" dirty="0" smtClean="0"/>
              <a:t>care.</a:t>
            </a:r>
            <a:endParaRPr lang="en-US" sz="2200" dirty="0" smtClean="0"/>
          </a:p>
          <a:p>
            <a:r>
              <a:rPr lang="en-US" sz="2200" dirty="0" smtClean="0"/>
              <a:t>Approximately 10-15 % </a:t>
            </a:r>
            <a:r>
              <a:rPr lang="en-US" sz="2200" dirty="0" smtClean="0"/>
              <a:t>of cases in large treatment programs require involuntary treatment</a:t>
            </a:r>
            <a:r>
              <a:rPr lang="en-US" sz="2200" dirty="0" smtClean="0"/>
              <a:t>.</a:t>
            </a:r>
            <a:endParaRPr lang="en-US" sz="2200" dirty="0" smtClean="0"/>
          </a:p>
          <a:p>
            <a:r>
              <a:rPr lang="en-US" sz="2200" dirty="0" smtClean="0"/>
              <a:t>Typical </a:t>
            </a:r>
            <a:r>
              <a:rPr lang="en-US" sz="2200" dirty="0" smtClean="0"/>
              <a:t>anorexia nervosa patients can transition to partial hospital from inpatient care at </a:t>
            </a:r>
            <a:r>
              <a:rPr lang="en-US" sz="2200" dirty="0" smtClean="0"/>
              <a:t>85% </a:t>
            </a:r>
            <a:r>
              <a:rPr lang="en-US" sz="2200" dirty="0" smtClean="0"/>
              <a:t>of healthy weight, but </a:t>
            </a:r>
            <a:r>
              <a:rPr lang="en-US" sz="2200" dirty="0" smtClean="0"/>
              <a:t>those </a:t>
            </a:r>
            <a:r>
              <a:rPr lang="en-US" sz="2200" dirty="0" smtClean="0"/>
              <a:t>with chronic and repeated bouts of illness, </a:t>
            </a:r>
            <a:r>
              <a:rPr lang="en-US" sz="2200" dirty="0" err="1" smtClean="0"/>
              <a:t>comorbid</a:t>
            </a:r>
            <a:r>
              <a:rPr lang="en-US" sz="2200" dirty="0" smtClean="0"/>
              <a:t> diabetes, or severe </a:t>
            </a:r>
            <a:r>
              <a:rPr lang="en-US" sz="2200" dirty="0" smtClean="0"/>
              <a:t>psychiatric </a:t>
            </a:r>
            <a:r>
              <a:rPr lang="en-US" sz="2200" dirty="0" err="1" smtClean="0"/>
              <a:t>comorbidities</a:t>
            </a:r>
            <a:r>
              <a:rPr lang="en-US" sz="2200" dirty="0" smtClean="0"/>
              <a:t> </a:t>
            </a:r>
            <a:r>
              <a:rPr lang="en-US" sz="2200" dirty="0" smtClean="0"/>
              <a:t>may require higher weights and more prolonged inpatient </a:t>
            </a:r>
            <a:r>
              <a:rPr lang="en-US" sz="2200" dirty="0" smtClean="0"/>
              <a:t>stays.</a:t>
            </a:r>
          </a:p>
          <a:p>
            <a:r>
              <a:rPr lang="en-US" sz="2200" dirty="0" smtClean="0"/>
              <a:t>The </a:t>
            </a:r>
            <a:r>
              <a:rPr lang="en-US" sz="2200" dirty="0" smtClean="0"/>
              <a:t>essential difference between partial hospital and inpatient care is the length of treatment during the 24-hour </a:t>
            </a:r>
            <a:r>
              <a:rPr lang="en-US" sz="2200" dirty="0" smtClean="0"/>
              <a:t>day.</a:t>
            </a:r>
            <a:endParaRPr lang="en-US" sz="2200" dirty="0" smtClean="0"/>
          </a:p>
          <a:p>
            <a:r>
              <a:rPr lang="en-US" sz="2200" dirty="0" smtClean="0"/>
              <a:t>Supervised </a:t>
            </a:r>
            <a:r>
              <a:rPr lang="en-US" sz="2200" dirty="0" smtClean="0"/>
              <a:t>family-based outpatient </a:t>
            </a:r>
            <a:r>
              <a:rPr lang="en-US" sz="2200" dirty="0" smtClean="0"/>
              <a:t>treatment.</a:t>
            </a:r>
            <a:endParaRPr lang="en-US" sz="2200"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1. Weight Restoration</a:t>
            </a:r>
            <a:endParaRPr lang="en-US" dirty="0"/>
          </a:p>
        </p:txBody>
      </p:sp>
      <p:sp>
        <p:nvSpPr>
          <p:cNvPr id="3" name="Content Placeholder 2"/>
          <p:cNvSpPr>
            <a:spLocks noGrp="1"/>
          </p:cNvSpPr>
          <p:nvPr>
            <p:ph idx="1"/>
          </p:nvPr>
        </p:nvSpPr>
        <p:spPr/>
        <p:txBody>
          <a:bodyPr>
            <a:noAutofit/>
          </a:bodyPr>
          <a:lstStyle/>
          <a:p>
            <a:r>
              <a:rPr lang="en-US" sz="2000" dirty="0" smtClean="0"/>
              <a:t>Initial </a:t>
            </a:r>
            <a:r>
              <a:rPr lang="en-US" sz="2000" dirty="0" smtClean="0"/>
              <a:t>short-term </a:t>
            </a:r>
            <a:r>
              <a:rPr lang="en-US" sz="2000" dirty="0" smtClean="0"/>
              <a:t>goal: to </a:t>
            </a:r>
            <a:r>
              <a:rPr lang="en-US" sz="2000" dirty="0" smtClean="0"/>
              <a:t>restore patients fully, safely, and promptly to the ideal healthy </a:t>
            </a:r>
            <a:r>
              <a:rPr lang="en-US" sz="2000" dirty="0" smtClean="0"/>
              <a:t>range suitable </a:t>
            </a:r>
            <a:r>
              <a:rPr lang="en-US" sz="2000" dirty="0" smtClean="0"/>
              <a:t>for age, height, and gender or the weight at which there is a 50 percent chance of return of menses for adolescent </a:t>
            </a:r>
            <a:r>
              <a:rPr lang="en-US" sz="2000" dirty="0" smtClean="0"/>
              <a:t>girls.</a:t>
            </a:r>
          </a:p>
          <a:p>
            <a:r>
              <a:rPr lang="en-US" sz="2000" dirty="0" smtClean="0"/>
              <a:t>U</a:t>
            </a:r>
            <a:r>
              <a:rPr lang="en-US" sz="2000" dirty="0" smtClean="0"/>
              <a:t>ltimate goal: </a:t>
            </a:r>
            <a:r>
              <a:rPr lang="en-US" sz="2000" dirty="0" smtClean="0"/>
              <a:t>restore each person to biological health—for women, the weights at which they will menstruate and ovulate without artificial inducements and, for men, the weights at which normal sexual physiology and function </a:t>
            </a:r>
            <a:r>
              <a:rPr lang="en-US" sz="2000" dirty="0" smtClean="0"/>
              <a:t>returns.</a:t>
            </a:r>
          </a:p>
          <a:p>
            <a:r>
              <a:rPr lang="en-US" sz="2000" dirty="0" smtClean="0"/>
              <a:t>Methods: </a:t>
            </a:r>
            <a:r>
              <a:rPr lang="en-US" sz="2000" dirty="0" smtClean="0"/>
              <a:t>nursing-supervised </a:t>
            </a:r>
            <a:r>
              <a:rPr lang="en-US" sz="2000" dirty="0" err="1" smtClean="0"/>
              <a:t>refeeding</a:t>
            </a:r>
            <a:r>
              <a:rPr lang="en-US" sz="2000" dirty="0" smtClean="0"/>
              <a:t> of normal food in appropriate amounts and composition as directed by a dietitian promptly and safely restores </a:t>
            </a:r>
            <a:r>
              <a:rPr lang="en-US" sz="2000" dirty="0" smtClean="0"/>
              <a:t>weight.</a:t>
            </a:r>
          </a:p>
          <a:p>
            <a:r>
              <a:rPr lang="en-US" sz="2000" dirty="0" smtClean="0"/>
              <a:t>Inpatient care: Women: </a:t>
            </a:r>
            <a:r>
              <a:rPr lang="en-US" sz="2000" dirty="0" smtClean="0"/>
              <a:t>3 lb per </a:t>
            </a:r>
            <a:r>
              <a:rPr lang="en-US" sz="2000" dirty="0" smtClean="0"/>
              <a:t>week. Men: </a:t>
            </a:r>
            <a:r>
              <a:rPr lang="en-US" sz="2000" dirty="0" smtClean="0"/>
              <a:t>4 lb per </a:t>
            </a:r>
            <a:r>
              <a:rPr lang="en-US" sz="2000" dirty="0" smtClean="0"/>
              <a:t>week</a:t>
            </a:r>
          </a:p>
          <a:p>
            <a:r>
              <a:rPr lang="en-US" sz="2000" dirty="0" smtClean="0"/>
              <a:t>Outpatient </a:t>
            </a:r>
            <a:r>
              <a:rPr lang="en-US" sz="2000" dirty="0" smtClean="0"/>
              <a:t>treatment, a minimum weight restoration of 1 lb per </a:t>
            </a:r>
            <a:r>
              <a:rPr lang="en-US" sz="2000" dirty="0" smtClean="0"/>
              <a:t>week.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a:t>
            </a:r>
            <a:endParaRPr lang="en-US" dirty="0"/>
          </a:p>
        </p:txBody>
      </p:sp>
      <p:sp>
        <p:nvSpPr>
          <p:cNvPr id="3" name="Content Placeholder 2"/>
          <p:cNvSpPr>
            <a:spLocks noGrp="1"/>
          </p:cNvSpPr>
          <p:nvPr>
            <p:ph idx="1"/>
          </p:nvPr>
        </p:nvSpPr>
        <p:spPr/>
        <p:txBody>
          <a:bodyPr/>
          <a:lstStyle/>
          <a:p>
            <a:r>
              <a:rPr lang="en-US" dirty="0" smtClean="0"/>
              <a:t>Feeding and eating </a:t>
            </a:r>
            <a:r>
              <a:rPr lang="en-US" dirty="0"/>
              <a:t>disorders are characterized </a:t>
            </a:r>
            <a:r>
              <a:rPr lang="en-US" dirty="0" smtClean="0"/>
              <a:t>by:</a:t>
            </a:r>
          </a:p>
          <a:p>
            <a:pPr marL="914400" indent="-457200">
              <a:buFont typeface="+mj-lt"/>
              <a:buAutoNum type="arabicPeriod"/>
            </a:pPr>
            <a:r>
              <a:rPr lang="en-US" b="1" dirty="0" smtClean="0"/>
              <a:t>Persistent </a:t>
            </a:r>
            <a:r>
              <a:rPr lang="en-US" b="1" dirty="0"/>
              <a:t>disturbance</a:t>
            </a:r>
            <a:r>
              <a:rPr lang="en-US" dirty="0"/>
              <a:t> of </a:t>
            </a:r>
            <a:r>
              <a:rPr lang="en-US" dirty="0" smtClean="0"/>
              <a:t>eating or </a:t>
            </a:r>
            <a:r>
              <a:rPr lang="en-US" dirty="0"/>
              <a:t>eating-related </a:t>
            </a:r>
            <a:r>
              <a:rPr lang="en-US" dirty="0" smtClean="0"/>
              <a:t>behavior</a:t>
            </a:r>
          </a:p>
          <a:p>
            <a:pPr marL="914400" indent="-457200">
              <a:buFont typeface="+mj-lt"/>
              <a:buAutoNum type="arabicPeriod"/>
            </a:pPr>
            <a:r>
              <a:rPr lang="en-US" dirty="0"/>
              <a:t>R</a:t>
            </a:r>
            <a:r>
              <a:rPr lang="en-US" dirty="0" smtClean="0"/>
              <a:t>esults </a:t>
            </a:r>
            <a:r>
              <a:rPr lang="en-US" dirty="0"/>
              <a:t>in the </a:t>
            </a:r>
            <a:r>
              <a:rPr lang="en-US" b="1" dirty="0"/>
              <a:t>altered consumption or absorption</a:t>
            </a:r>
            <a:r>
              <a:rPr lang="en-US" dirty="0"/>
              <a:t> </a:t>
            </a:r>
            <a:r>
              <a:rPr lang="en-US" dirty="0" smtClean="0"/>
              <a:t>of food</a:t>
            </a:r>
          </a:p>
          <a:p>
            <a:pPr marL="914400" indent="-457200">
              <a:buFont typeface="+mj-lt"/>
              <a:buAutoNum type="arabicPeriod"/>
            </a:pPr>
            <a:r>
              <a:rPr lang="en-US" dirty="0"/>
              <a:t>S</a:t>
            </a:r>
            <a:r>
              <a:rPr lang="en-US" dirty="0" smtClean="0"/>
              <a:t>ignificantly </a:t>
            </a:r>
            <a:r>
              <a:rPr lang="en-US" dirty="0"/>
              <a:t>impairs </a:t>
            </a:r>
            <a:r>
              <a:rPr lang="en-US" b="1" dirty="0"/>
              <a:t>physical health or psychosocial </a:t>
            </a:r>
            <a:r>
              <a:rPr lang="en-US" b="1" dirty="0" smtClean="0"/>
              <a:t>functioning</a:t>
            </a:r>
            <a:endParaRPr lang="en-US" b="1"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2. Medication</a:t>
            </a:r>
            <a:endParaRPr lang="en-US" dirty="0"/>
          </a:p>
        </p:txBody>
      </p:sp>
      <p:sp>
        <p:nvSpPr>
          <p:cNvPr id="3" name="Content Placeholder 2"/>
          <p:cNvSpPr>
            <a:spLocks noGrp="1"/>
          </p:cNvSpPr>
          <p:nvPr>
            <p:ph idx="1"/>
          </p:nvPr>
        </p:nvSpPr>
        <p:spPr/>
        <p:txBody>
          <a:bodyPr>
            <a:noAutofit/>
          </a:bodyPr>
          <a:lstStyle/>
          <a:p>
            <a:r>
              <a:rPr lang="en-US" sz="2000" dirty="0" smtClean="0"/>
              <a:t>Selective </a:t>
            </a:r>
            <a:r>
              <a:rPr lang="en-US" sz="2000" dirty="0" smtClean="0"/>
              <a:t>serotonin reuptake inhibitors (SSRIs) or atypical </a:t>
            </a:r>
            <a:r>
              <a:rPr lang="en-US" sz="2000" dirty="0" smtClean="0"/>
              <a:t>antipsychotics—no </a:t>
            </a:r>
            <a:r>
              <a:rPr lang="en-US" sz="2000" dirty="0" smtClean="0"/>
              <a:t>added advantage in typical </a:t>
            </a:r>
            <a:r>
              <a:rPr lang="en-US" sz="2000" dirty="0" smtClean="0"/>
              <a:t>cases.</a:t>
            </a:r>
          </a:p>
          <a:p>
            <a:r>
              <a:rPr lang="en-US" sz="2000" dirty="0" smtClean="0"/>
              <a:t>Low-weight </a:t>
            </a:r>
            <a:r>
              <a:rPr lang="en-US" sz="2000" dirty="0" smtClean="0"/>
              <a:t>patients are more likely to experience medication side </a:t>
            </a:r>
            <a:r>
              <a:rPr lang="en-US" sz="2000" dirty="0" smtClean="0"/>
              <a:t>effects.</a:t>
            </a:r>
          </a:p>
          <a:p>
            <a:r>
              <a:rPr lang="en-US" sz="2000" dirty="0" smtClean="0"/>
              <a:t>When </a:t>
            </a:r>
            <a:r>
              <a:rPr lang="en-US" sz="2000" dirty="0" smtClean="0"/>
              <a:t>severe major depression, anxiety disorders, or OCD precede the onset of anorexia nervosa, concurrent pharmacological treatment of those conditions may be </a:t>
            </a:r>
            <a:r>
              <a:rPr lang="en-US" sz="2000" dirty="0" smtClean="0"/>
              <a:t>helpful.</a:t>
            </a:r>
          </a:p>
          <a:p>
            <a:r>
              <a:rPr lang="en-US" sz="2000" dirty="0" err="1" smtClean="0"/>
              <a:t>Antianxiety</a:t>
            </a:r>
            <a:r>
              <a:rPr lang="en-US" sz="2000" dirty="0" smtClean="0"/>
              <a:t> </a:t>
            </a:r>
            <a:r>
              <a:rPr lang="en-US" sz="2000" dirty="0" smtClean="0"/>
              <a:t>medications may enable patients to deal with the anticipatory anxiety of confronting </a:t>
            </a:r>
            <a:r>
              <a:rPr lang="en-US" sz="2000" dirty="0" smtClean="0"/>
              <a:t>meals.</a:t>
            </a:r>
          </a:p>
          <a:p>
            <a:r>
              <a:rPr lang="en-US" sz="2000" dirty="0" smtClean="0"/>
              <a:t>Zinc </a:t>
            </a:r>
            <a:r>
              <a:rPr lang="en-US" sz="2000" dirty="0" smtClean="0"/>
              <a:t>(50 to 100 mg elemental </a:t>
            </a:r>
            <a:r>
              <a:rPr lang="en-US" sz="2000" dirty="0" smtClean="0"/>
              <a:t>zinc): more </a:t>
            </a:r>
            <a:r>
              <a:rPr lang="en-US" sz="2000" dirty="0" smtClean="0"/>
              <a:t>rapidly improve weight restoration in anorexia nervosa.</a:t>
            </a:r>
          </a:p>
          <a:p>
            <a:r>
              <a:rPr lang="en-US" sz="2000" dirty="0" smtClean="0"/>
              <a:t>Low </a:t>
            </a:r>
            <a:r>
              <a:rPr lang="en-US" sz="2000" dirty="0" smtClean="0"/>
              <a:t>doses of atypical antipsychotic medications such as </a:t>
            </a:r>
            <a:r>
              <a:rPr lang="en-US" sz="2000" dirty="0" err="1" smtClean="0"/>
              <a:t>risperidone</a:t>
            </a:r>
            <a:r>
              <a:rPr lang="en-US" sz="2000" dirty="0" smtClean="0"/>
              <a:t> (</a:t>
            </a:r>
            <a:r>
              <a:rPr lang="en-US" sz="2000" dirty="0" err="1" smtClean="0"/>
              <a:t>Risperdal</a:t>
            </a:r>
            <a:r>
              <a:rPr lang="en-US" sz="2000" dirty="0" smtClean="0"/>
              <a:t>), </a:t>
            </a:r>
            <a:r>
              <a:rPr lang="en-US" sz="2000" dirty="0" err="1" smtClean="0"/>
              <a:t>olanzapine</a:t>
            </a:r>
            <a:r>
              <a:rPr lang="en-US" sz="2000" dirty="0" smtClean="0"/>
              <a:t> (</a:t>
            </a:r>
            <a:r>
              <a:rPr lang="en-US" sz="2000" dirty="0" err="1" smtClean="0"/>
              <a:t>Zyprexa</a:t>
            </a:r>
            <a:r>
              <a:rPr lang="en-US" sz="2000" dirty="0" smtClean="0"/>
              <a:t>), </a:t>
            </a:r>
            <a:r>
              <a:rPr lang="en-US" sz="2000" dirty="0" err="1" smtClean="0"/>
              <a:t>quetiapine</a:t>
            </a:r>
            <a:r>
              <a:rPr lang="en-US" sz="2000" dirty="0" smtClean="0"/>
              <a:t> (</a:t>
            </a:r>
            <a:r>
              <a:rPr lang="en-US" sz="2000" dirty="0" err="1" smtClean="0"/>
              <a:t>Seroquel</a:t>
            </a:r>
            <a:r>
              <a:rPr lang="en-US" sz="2000" dirty="0" smtClean="0"/>
              <a:t>), and </a:t>
            </a:r>
            <a:r>
              <a:rPr lang="en-US" sz="2000" dirty="0" err="1" smtClean="0"/>
              <a:t>aripiprazole</a:t>
            </a:r>
            <a:r>
              <a:rPr lang="en-US" sz="2000" dirty="0" smtClean="0"/>
              <a:t> (</a:t>
            </a:r>
            <a:r>
              <a:rPr lang="en-US" sz="2000" dirty="0" err="1" smtClean="0"/>
              <a:t>Abilify</a:t>
            </a:r>
            <a:r>
              <a:rPr lang="en-US" sz="2000" dirty="0" smtClean="0"/>
              <a:t>): limited evidence</a:t>
            </a:r>
            <a:endParaRPr lang="en-US" sz="20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3. Psychotherapies</a:t>
            </a:r>
            <a:endParaRPr lang="en-US" dirty="0"/>
          </a:p>
        </p:txBody>
      </p:sp>
      <p:sp>
        <p:nvSpPr>
          <p:cNvPr id="3" name="Content Placeholder 2"/>
          <p:cNvSpPr>
            <a:spLocks noGrp="1"/>
          </p:cNvSpPr>
          <p:nvPr>
            <p:ph idx="1"/>
          </p:nvPr>
        </p:nvSpPr>
        <p:spPr/>
        <p:txBody>
          <a:bodyPr>
            <a:noAutofit/>
          </a:bodyPr>
          <a:lstStyle/>
          <a:p>
            <a:r>
              <a:rPr lang="en-US" sz="2100" dirty="0" smtClean="0"/>
              <a:t>Aim: modifying </a:t>
            </a:r>
            <a:r>
              <a:rPr lang="en-US" sz="2100" dirty="0" smtClean="0"/>
              <a:t>and altering core pathological </a:t>
            </a:r>
            <a:r>
              <a:rPr lang="en-US" sz="2100" dirty="0" smtClean="0"/>
              <a:t>beliefs, increasing </a:t>
            </a:r>
            <a:r>
              <a:rPr lang="en-US" sz="2100" dirty="0" smtClean="0"/>
              <a:t>their own self-awareness and motivation for </a:t>
            </a:r>
            <a:r>
              <a:rPr lang="en-US" sz="2100" dirty="0" smtClean="0"/>
              <a:t>change, </a:t>
            </a:r>
            <a:r>
              <a:rPr lang="en-US" sz="2100" dirty="0" smtClean="0"/>
              <a:t>and persuading and helping </a:t>
            </a:r>
            <a:r>
              <a:rPr lang="en-US" sz="2100" dirty="0" smtClean="0"/>
              <a:t>clients </a:t>
            </a:r>
            <a:r>
              <a:rPr lang="en-US" sz="2100" dirty="0" smtClean="0"/>
              <a:t>to recognize, challenge, and replace their overvalued </a:t>
            </a:r>
            <a:r>
              <a:rPr lang="en-US" sz="2100" dirty="0" smtClean="0"/>
              <a:t>beliefs, </a:t>
            </a:r>
            <a:r>
              <a:rPr lang="en-US" sz="2100" dirty="0" smtClean="0"/>
              <a:t>acceptance of healthy, normal, individualized body weights and the skills for self-regulation.</a:t>
            </a:r>
            <a:endParaRPr lang="en-US" sz="2100" dirty="0" smtClean="0"/>
          </a:p>
          <a:p>
            <a:r>
              <a:rPr lang="en-US" sz="2100" dirty="0" smtClean="0"/>
              <a:t>Cognitive-behavioral therapies: effective </a:t>
            </a:r>
            <a:r>
              <a:rPr lang="en-US" sz="2100" dirty="0" smtClean="0"/>
              <a:t>in bulimia nervosa, but less well proven in anorexia </a:t>
            </a:r>
            <a:r>
              <a:rPr lang="en-US" sz="2100" dirty="0" smtClean="0"/>
              <a:t>nervosa (large drop-outs).</a:t>
            </a:r>
          </a:p>
          <a:p>
            <a:r>
              <a:rPr lang="en-US" sz="2100" dirty="0" smtClean="0"/>
              <a:t>Interventions </a:t>
            </a:r>
            <a:r>
              <a:rPr lang="en-US" sz="2100" dirty="0" smtClean="0"/>
              <a:t>based on interpersonal therapies, family therapies, or </a:t>
            </a:r>
            <a:r>
              <a:rPr lang="en-US" sz="2100" dirty="0" err="1" smtClean="0"/>
              <a:t>psychodynamically</a:t>
            </a:r>
            <a:r>
              <a:rPr lang="en-US" sz="2100" dirty="0" smtClean="0"/>
              <a:t> informed </a:t>
            </a:r>
            <a:r>
              <a:rPr lang="en-US" sz="2100" dirty="0" smtClean="0"/>
              <a:t>psychotherapies may </a:t>
            </a:r>
            <a:r>
              <a:rPr lang="en-US" sz="2100" dirty="0" smtClean="0"/>
              <a:t>also be </a:t>
            </a:r>
            <a:r>
              <a:rPr lang="en-US" sz="2100" dirty="0" smtClean="0"/>
              <a:t>beneficial.</a:t>
            </a:r>
          </a:p>
          <a:p>
            <a:r>
              <a:rPr lang="en-US" sz="2100" dirty="0" smtClean="0"/>
              <a:t>Specialist </a:t>
            </a:r>
            <a:r>
              <a:rPr lang="en-US" sz="2100" dirty="0" smtClean="0"/>
              <a:t>supportive clinical </a:t>
            </a:r>
            <a:r>
              <a:rPr lang="en-US" sz="2100" dirty="0" smtClean="0"/>
              <a:t>management </a:t>
            </a:r>
            <a:r>
              <a:rPr lang="en-US" sz="2100" dirty="0" smtClean="0"/>
              <a:t>applied systematically and diligently in </a:t>
            </a:r>
            <a:r>
              <a:rPr lang="en-US" sz="2100" dirty="0" smtClean="0"/>
              <a:t>psychotherapy: promote </a:t>
            </a:r>
            <a:r>
              <a:rPr lang="en-US" sz="2100" dirty="0" smtClean="0"/>
              <a:t>adherence to </a:t>
            </a:r>
            <a:r>
              <a:rPr lang="en-US" sz="2100" dirty="0" smtClean="0"/>
              <a:t>treatment.</a:t>
            </a:r>
          </a:p>
          <a:p>
            <a:r>
              <a:rPr lang="en-US" sz="2100" dirty="0" smtClean="0"/>
              <a:t>Reward </a:t>
            </a:r>
            <a:r>
              <a:rPr lang="en-US" sz="2100" dirty="0" smtClean="0"/>
              <a:t>and </a:t>
            </a:r>
            <a:r>
              <a:rPr lang="en-US" sz="2100" dirty="0" smtClean="0"/>
              <a:t>punishment: disproved </a:t>
            </a:r>
            <a:r>
              <a:rPr lang="en-US" sz="2100" dirty="0" smtClean="0"/>
              <a:t>as being </a:t>
            </a:r>
            <a:r>
              <a:rPr lang="en-US" sz="2100" dirty="0" smtClean="0"/>
              <a:t>effective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 Treatment </a:t>
            </a:r>
            <a:r>
              <a:rPr lang="en-US" dirty="0" smtClean="0"/>
              <a:t>of Bulimia </a:t>
            </a:r>
            <a:r>
              <a:rPr lang="en-US" dirty="0" smtClean="0"/>
              <a:t>Nervosa</a:t>
            </a:r>
            <a:endParaRPr lang="en-US" dirty="0"/>
          </a:p>
        </p:txBody>
      </p:sp>
      <p:sp>
        <p:nvSpPr>
          <p:cNvPr id="3" name="Content Placeholder 2"/>
          <p:cNvSpPr>
            <a:spLocks noGrp="1"/>
          </p:cNvSpPr>
          <p:nvPr>
            <p:ph idx="1"/>
          </p:nvPr>
        </p:nvSpPr>
        <p:spPr/>
        <p:txBody>
          <a:bodyPr>
            <a:noAutofit/>
          </a:bodyPr>
          <a:lstStyle/>
          <a:p>
            <a:r>
              <a:rPr lang="en-US" sz="2300" dirty="0" smtClean="0"/>
              <a:t>Psychiatric hospitalization: significant </a:t>
            </a:r>
            <a:r>
              <a:rPr lang="en-US" sz="2300" dirty="0" smtClean="0"/>
              <a:t>physiological impairment, </a:t>
            </a:r>
            <a:r>
              <a:rPr lang="en-US" sz="2300" dirty="0" smtClean="0"/>
              <a:t>non-adherence to </a:t>
            </a:r>
            <a:r>
              <a:rPr lang="en-US" sz="2300" dirty="0" smtClean="0"/>
              <a:t>outpatient treatment, </a:t>
            </a:r>
            <a:r>
              <a:rPr lang="en-US" sz="2300" dirty="0" err="1" smtClean="0"/>
              <a:t>suicidality</a:t>
            </a:r>
            <a:r>
              <a:rPr lang="en-US" sz="2300" dirty="0" smtClean="0"/>
              <a:t>, </a:t>
            </a:r>
            <a:r>
              <a:rPr lang="en-US" sz="2300" dirty="0" smtClean="0"/>
              <a:t>complicating </a:t>
            </a:r>
            <a:r>
              <a:rPr lang="en-US" sz="2300" dirty="0" err="1" smtClean="0"/>
              <a:t>comorbidities</a:t>
            </a:r>
            <a:r>
              <a:rPr lang="en-US" sz="2300" dirty="0" smtClean="0"/>
              <a:t>, </a:t>
            </a:r>
            <a:r>
              <a:rPr lang="en-US" sz="2300" dirty="0" smtClean="0"/>
              <a:t>borderline </a:t>
            </a:r>
            <a:r>
              <a:rPr lang="en-US" sz="2300" dirty="0" smtClean="0"/>
              <a:t>personality disorder, substance abuse, and mood </a:t>
            </a:r>
            <a:r>
              <a:rPr lang="en-US" sz="2300" dirty="0" smtClean="0"/>
              <a:t>disorders.</a:t>
            </a:r>
          </a:p>
          <a:p>
            <a:r>
              <a:rPr lang="en-US" sz="2300" dirty="0" smtClean="0"/>
              <a:t>Multiple session of </a:t>
            </a:r>
            <a:r>
              <a:rPr lang="en-US" sz="2300" dirty="0" err="1" smtClean="0"/>
              <a:t>psychoeducation</a:t>
            </a:r>
            <a:r>
              <a:rPr lang="en-US" sz="2300" dirty="0" smtClean="0"/>
              <a:t> </a:t>
            </a:r>
            <a:r>
              <a:rPr lang="en-US" sz="2300" dirty="0" smtClean="0"/>
              <a:t>emphasizing healthy </a:t>
            </a:r>
            <a:r>
              <a:rPr lang="en-US" sz="2300" dirty="0" smtClean="0"/>
              <a:t>nutrition.</a:t>
            </a:r>
          </a:p>
          <a:p>
            <a:r>
              <a:rPr lang="en-US" sz="2300" dirty="0" smtClean="0"/>
              <a:t>G</a:t>
            </a:r>
            <a:r>
              <a:rPr lang="en-US" sz="2300" dirty="0" smtClean="0"/>
              <a:t>uided </a:t>
            </a:r>
            <a:r>
              <a:rPr lang="en-US" sz="2300" dirty="0" smtClean="0"/>
              <a:t>self-help </a:t>
            </a:r>
            <a:r>
              <a:rPr lang="en-US" sz="2300" dirty="0" smtClean="0"/>
              <a:t>programs: </a:t>
            </a:r>
            <a:r>
              <a:rPr lang="en-US" sz="2300" dirty="0" err="1" smtClean="0"/>
              <a:t>psychoeducation</a:t>
            </a:r>
            <a:r>
              <a:rPr lang="en-US" sz="2300" dirty="0" smtClean="0"/>
              <a:t> </a:t>
            </a:r>
            <a:r>
              <a:rPr lang="en-US" sz="2300" dirty="0" smtClean="0"/>
              <a:t>and cognitive-behavioral </a:t>
            </a:r>
            <a:r>
              <a:rPr lang="en-US" sz="2300" dirty="0" smtClean="0"/>
              <a:t>principles.</a:t>
            </a:r>
          </a:p>
          <a:p>
            <a:r>
              <a:rPr lang="en-US" sz="2300" dirty="0" smtClean="0"/>
              <a:t>Cognitive-behavioral therapy: </a:t>
            </a:r>
            <a:r>
              <a:rPr lang="en-US" sz="2300" dirty="0" smtClean="0"/>
              <a:t>individual and group </a:t>
            </a:r>
            <a:r>
              <a:rPr lang="en-US" sz="2300" dirty="0" smtClean="0"/>
              <a:t>formats</a:t>
            </a:r>
          </a:p>
          <a:p>
            <a:r>
              <a:rPr lang="en-US" sz="2300" dirty="0" smtClean="0"/>
              <a:t>Family therapy </a:t>
            </a:r>
            <a:r>
              <a:rPr lang="en-US" sz="2300" dirty="0" smtClean="0">
                <a:sym typeface="Wingdings" pitchFamily="2" charset="2"/>
              </a:rPr>
              <a:t> less rapid than </a:t>
            </a:r>
            <a:r>
              <a:rPr lang="en-US" sz="2300" dirty="0" smtClean="0">
                <a:sym typeface="Wingdings" pitchFamily="2" charset="2"/>
              </a:rPr>
              <a:t>CBT</a:t>
            </a:r>
          </a:p>
          <a:p>
            <a:r>
              <a:rPr lang="en-US" sz="2300" dirty="0" err="1" smtClean="0"/>
              <a:t>Psychodynamically</a:t>
            </a:r>
            <a:r>
              <a:rPr lang="en-US" sz="2300" dirty="0" smtClean="0"/>
              <a:t> </a:t>
            </a:r>
            <a:r>
              <a:rPr lang="en-US" sz="2300" dirty="0" smtClean="0"/>
              <a:t>informed psychotherapies have not yet been well </a:t>
            </a:r>
            <a:r>
              <a:rPr lang="en-US" sz="2300" dirty="0" smtClean="0"/>
              <a:t>studied</a:t>
            </a:r>
            <a:endParaRPr lang="en-US" sz="2300"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1. Cognitive-Behavioral Therapy</a:t>
            </a:r>
            <a:endParaRPr lang="en-US" dirty="0"/>
          </a:p>
        </p:txBody>
      </p:sp>
      <p:sp>
        <p:nvSpPr>
          <p:cNvPr id="3" name="Content Placeholder 2"/>
          <p:cNvSpPr>
            <a:spLocks noGrp="1"/>
          </p:cNvSpPr>
          <p:nvPr>
            <p:ph idx="1"/>
          </p:nvPr>
        </p:nvSpPr>
        <p:spPr/>
        <p:txBody>
          <a:bodyPr>
            <a:noAutofit/>
          </a:bodyPr>
          <a:lstStyle/>
          <a:p>
            <a:r>
              <a:rPr lang="en-US" sz="2300" dirty="0" smtClean="0"/>
              <a:t>1</a:t>
            </a:r>
            <a:r>
              <a:rPr lang="en-US" sz="2300" baseline="30000" dirty="0" smtClean="0"/>
              <a:t>st</a:t>
            </a:r>
            <a:r>
              <a:rPr lang="en-US" sz="2300" dirty="0" smtClean="0"/>
              <a:t> phase: educating </a:t>
            </a:r>
            <a:r>
              <a:rPr lang="en-US" sz="2300" dirty="0" smtClean="0"/>
              <a:t>patients about bulimia nervosa, helping them to increase the regularity of eating and resist urges to binge or purge, </a:t>
            </a:r>
            <a:r>
              <a:rPr lang="en-US" sz="2300" dirty="0" smtClean="0"/>
              <a:t>through </a:t>
            </a:r>
            <a:r>
              <a:rPr lang="en-US" sz="2300" dirty="0" smtClean="0"/>
              <a:t>careful self-monitoring and </a:t>
            </a:r>
            <a:r>
              <a:rPr lang="en-US" sz="2300" dirty="0" smtClean="0"/>
              <a:t>recording.</a:t>
            </a:r>
          </a:p>
          <a:p>
            <a:r>
              <a:rPr lang="en-US" sz="2300" dirty="0" smtClean="0"/>
              <a:t>2</a:t>
            </a:r>
            <a:r>
              <a:rPr lang="en-US" sz="2300" baseline="30000" dirty="0" smtClean="0"/>
              <a:t>nd</a:t>
            </a:r>
            <a:r>
              <a:rPr lang="en-US" sz="2300" dirty="0" smtClean="0"/>
              <a:t> phase: structured </a:t>
            </a:r>
            <a:r>
              <a:rPr lang="en-US" sz="2300" dirty="0" smtClean="0"/>
              <a:t>procedures and homework assignments to help patients broaden their food choices and identify and correct dysfunctional attitudes, beliefs, and avoidance </a:t>
            </a:r>
            <a:r>
              <a:rPr lang="en-US" sz="2300" dirty="0" smtClean="0"/>
              <a:t>behaviors.</a:t>
            </a:r>
          </a:p>
          <a:p>
            <a:r>
              <a:rPr lang="en-US" sz="2300" dirty="0" smtClean="0"/>
              <a:t>3</a:t>
            </a:r>
            <a:r>
              <a:rPr lang="en-US" sz="2300" baseline="30000" dirty="0" smtClean="0"/>
              <a:t>rd</a:t>
            </a:r>
            <a:r>
              <a:rPr lang="en-US" sz="2300" dirty="0" smtClean="0"/>
              <a:t> phase: patients identify </a:t>
            </a:r>
            <a:r>
              <a:rPr lang="en-US" sz="2300" dirty="0" smtClean="0"/>
              <a:t>interpersonal stressors and deal more effectively with them by employing more adaptive coping </a:t>
            </a:r>
            <a:r>
              <a:rPr lang="en-US" sz="2300" dirty="0" smtClean="0"/>
              <a:t>styles.</a:t>
            </a:r>
          </a:p>
          <a:p>
            <a:r>
              <a:rPr lang="en-US" sz="2300" dirty="0" smtClean="0"/>
              <a:t>4</a:t>
            </a:r>
            <a:r>
              <a:rPr lang="en-US" sz="2300" baseline="30000" dirty="0" smtClean="0"/>
              <a:t>th</a:t>
            </a:r>
            <a:r>
              <a:rPr lang="en-US" sz="2300" dirty="0" smtClean="0"/>
              <a:t> phase: after symptoms decrease, </a:t>
            </a:r>
            <a:r>
              <a:rPr lang="en-US" sz="2300" dirty="0" smtClean="0"/>
              <a:t>relapse prevention </a:t>
            </a:r>
            <a:r>
              <a:rPr lang="en-US" sz="2300" dirty="0" smtClean="0"/>
              <a:t>strategies </a:t>
            </a:r>
            <a:r>
              <a:rPr lang="en-US" sz="2300" dirty="0" smtClean="0"/>
              <a:t>by anticipating and preparing for stressful situations and </a:t>
            </a:r>
            <a:r>
              <a:rPr lang="en-US" sz="2300" dirty="0" smtClean="0"/>
              <a:t>setbacks (guided </a:t>
            </a:r>
            <a:r>
              <a:rPr lang="en-US" sz="2300" dirty="0" smtClean="0"/>
              <a:t>self-help </a:t>
            </a:r>
            <a:r>
              <a:rPr lang="en-US" sz="2300" dirty="0" smtClean="0"/>
              <a:t>CBT–oriented workbooks).</a:t>
            </a:r>
            <a:endParaRPr lang="en-US" sz="2300" dirty="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Medication</a:t>
            </a:r>
            <a:endParaRPr lang="en-US" dirty="0"/>
          </a:p>
        </p:txBody>
      </p:sp>
      <p:sp>
        <p:nvSpPr>
          <p:cNvPr id="3" name="Content Placeholder 2"/>
          <p:cNvSpPr>
            <a:spLocks noGrp="1"/>
          </p:cNvSpPr>
          <p:nvPr>
            <p:ph idx="1"/>
          </p:nvPr>
        </p:nvSpPr>
        <p:spPr/>
        <p:txBody>
          <a:bodyPr>
            <a:normAutofit lnSpcReduction="10000"/>
          </a:bodyPr>
          <a:lstStyle/>
          <a:p>
            <a:r>
              <a:rPr lang="en-US" dirty="0" smtClean="0"/>
              <a:t>Adding SSRI to CBT. </a:t>
            </a:r>
            <a:r>
              <a:rPr lang="en-US" dirty="0" err="1" smtClean="0"/>
              <a:t>Fluoxetine</a:t>
            </a:r>
            <a:r>
              <a:rPr lang="en-US" dirty="0" smtClean="0"/>
              <a:t> high dose—60 to 80 mg per day. Antidepressants alone is not effective.</a:t>
            </a:r>
          </a:p>
          <a:p>
            <a:r>
              <a:rPr lang="en-US" dirty="0" smtClean="0"/>
              <a:t>TCAs, monoamine </a:t>
            </a:r>
            <a:r>
              <a:rPr lang="en-US" dirty="0" err="1" smtClean="0"/>
              <a:t>oxidase</a:t>
            </a:r>
            <a:r>
              <a:rPr lang="en-US" dirty="0" smtClean="0"/>
              <a:t> inhibitors (MAOIs): effective but more problematic due to side effects and potential for suicide by overdose.</a:t>
            </a:r>
          </a:p>
          <a:p>
            <a:r>
              <a:rPr lang="en-US" dirty="0" err="1" smtClean="0"/>
              <a:t>Bupropion</a:t>
            </a:r>
            <a:r>
              <a:rPr lang="en-US" dirty="0" smtClean="0"/>
              <a:t> (</a:t>
            </a:r>
            <a:r>
              <a:rPr lang="en-US" dirty="0" err="1" smtClean="0"/>
              <a:t>Wellbutrin</a:t>
            </a:r>
            <a:r>
              <a:rPr lang="en-US" dirty="0" smtClean="0"/>
              <a:t>) is relatively contraindicated due to an increased risk for seizures.</a:t>
            </a:r>
            <a:endParaRPr lang="en-US" dirty="0"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 Treatment </a:t>
            </a:r>
            <a:r>
              <a:rPr lang="en-US" dirty="0" smtClean="0"/>
              <a:t>of Binge Eating </a:t>
            </a:r>
            <a:r>
              <a:rPr lang="en-US" dirty="0" smtClean="0"/>
              <a:t>Disorder</a:t>
            </a:r>
            <a:endParaRPr lang="en-US" dirty="0"/>
          </a:p>
        </p:txBody>
      </p:sp>
      <p:sp>
        <p:nvSpPr>
          <p:cNvPr id="3" name="Content Placeholder 2"/>
          <p:cNvSpPr>
            <a:spLocks noGrp="1"/>
          </p:cNvSpPr>
          <p:nvPr>
            <p:ph idx="1"/>
          </p:nvPr>
        </p:nvSpPr>
        <p:spPr/>
        <p:txBody>
          <a:bodyPr>
            <a:noAutofit/>
          </a:bodyPr>
          <a:lstStyle/>
          <a:p>
            <a:r>
              <a:rPr lang="en-US" sz="2500" dirty="0" smtClean="0"/>
              <a:t>Cognitive-behavioral therapy: only effective in 50% of patients</a:t>
            </a:r>
          </a:p>
          <a:p>
            <a:r>
              <a:rPr lang="en-US" sz="2500" dirty="0" smtClean="0"/>
              <a:t>Antidepressants in addition to CBT: increase weight loss, </a:t>
            </a:r>
            <a:r>
              <a:rPr lang="en-US" sz="2500" dirty="0" smtClean="0"/>
              <a:t>increase abstinence </a:t>
            </a:r>
            <a:r>
              <a:rPr lang="en-US" sz="2500" dirty="0" smtClean="0"/>
              <a:t>rates than CBT alone. </a:t>
            </a:r>
            <a:r>
              <a:rPr lang="en-US" sz="2500" dirty="0" smtClean="0"/>
              <a:t>High-dose SSRI treatment (e.g., </a:t>
            </a:r>
            <a:r>
              <a:rPr lang="en-US" sz="2500" dirty="0" err="1" smtClean="0"/>
              <a:t>fluoxetine</a:t>
            </a:r>
            <a:r>
              <a:rPr lang="en-US" sz="2500" dirty="0" smtClean="0"/>
              <a:t> at 60 to 100 mg</a:t>
            </a:r>
            <a:r>
              <a:rPr lang="en-US" sz="2500" dirty="0" smtClean="0"/>
              <a:t>).</a:t>
            </a:r>
          </a:p>
          <a:p>
            <a:r>
              <a:rPr lang="en-US" sz="2500" dirty="0" smtClean="0"/>
              <a:t>Personal and group therapy were </a:t>
            </a:r>
            <a:r>
              <a:rPr lang="en-US" sz="2500" dirty="0" smtClean="0"/>
              <a:t>similarly </a:t>
            </a:r>
            <a:r>
              <a:rPr lang="en-US" sz="2500" dirty="0" smtClean="0"/>
              <a:t>effective.</a:t>
            </a:r>
            <a:endParaRPr lang="en-US" sz="2500" dirty="0" smtClean="0"/>
          </a:p>
          <a:p>
            <a:r>
              <a:rPr lang="en-US" sz="2500" dirty="0" smtClean="0"/>
              <a:t>Nutritional </a:t>
            </a:r>
            <a:r>
              <a:rPr lang="en-US" sz="2500" dirty="0" smtClean="0"/>
              <a:t>modification with calorie reduction and an increase in aerobic </a:t>
            </a:r>
            <a:r>
              <a:rPr lang="en-US" sz="2500" dirty="0" smtClean="0"/>
              <a:t>exercise.</a:t>
            </a:r>
          </a:p>
          <a:p>
            <a:r>
              <a:rPr lang="en-US" sz="2500" dirty="0" smtClean="0"/>
              <a:t>On </a:t>
            </a:r>
            <a:r>
              <a:rPr lang="en-US" sz="2500" dirty="0" smtClean="0"/>
              <a:t>occasion, gastric surgery may be required</a:t>
            </a:r>
            <a:r>
              <a:rPr lang="en-US" sz="2500" dirty="0" smtClean="0"/>
              <a:t>.</a:t>
            </a:r>
            <a:endParaRPr lang="en-US" sz="2500" dirty="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Relapse </a:t>
            </a:r>
            <a:r>
              <a:rPr lang="en-US" dirty="0" smtClean="0"/>
              <a:t>Prevention</a:t>
            </a:r>
            <a:endParaRPr lang="en-US" dirty="0"/>
          </a:p>
        </p:txBody>
      </p:sp>
      <p:sp>
        <p:nvSpPr>
          <p:cNvPr id="3" name="Content Placeholder 2"/>
          <p:cNvSpPr>
            <a:spLocks noGrp="1"/>
          </p:cNvSpPr>
          <p:nvPr>
            <p:ph idx="1"/>
          </p:nvPr>
        </p:nvSpPr>
        <p:spPr/>
        <p:txBody>
          <a:bodyPr>
            <a:noAutofit/>
          </a:bodyPr>
          <a:lstStyle/>
          <a:p>
            <a:r>
              <a:rPr lang="en-US" sz="1950" dirty="0" smtClean="0"/>
              <a:t>Common </a:t>
            </a:r>
            <a:r>
              <a:rPr lang="en-US" sz="1950" dirty="0" smtClean="0"/>
              <a:t>in the first several years of </a:t>
            </a:r>
            <a:r>
              <a:rPr lang="en-US" sz="1950" dirty="0" smtClean="0"/>
              <a:t>recovery.</a:t>
            </a:r>
          </a:p>
          <a:p>
            <a:r>
              <a:rPr lang="en-US" sz="1950" dirty="0" smtClean="0"/>
              <a:t>Common crises: r</a:t>
            </a:r>
            <a:r>
              <a:rPr lang="en-US" sz="1950" dirty="0" smtClean="0"/>
              <a:t>eturn </a:t>
            </a:r>
            <a:r>
              <a:rPr lang="en-US" sz="1950" dirty="0" smtClean="0"/>
              <a:t>to school, family, holidays involving food, special occasions, complexities in relationships, moves, and unexpected disappointments.</a:t>
            </a:r>
          </a:p>
          <a:p>
            <a:r>
              <a:rPr lang="en-US" sz="1950" dirty="0" smtClean="0"/>
              <a:t>Prevention: building alternative coping skills and methods of stress </a:t>
            </a:r>
            <a:r>
              <a:rPr lang="en-US" sz="1950" dirty="0" smtClean="0"/>
              <a:t>reduction</a:t>
            </a:r>
          </a:p>
          <a:p>
            <a:r>
              <a:rPr lang="en-US" sz="1950" dirty="0" smtClean="0"/>
              <a:t>Methods: </a:t>
            </a:r>
            <a:r>
              <a:rPr lang="en-US" sz="1950" dirty="0" smtClean="0"/>
              <a:t>CBT, interpersonal and other psychotherapies. </a:t>
            </a:r>
            <a:r>
              <a:rPr lang="en-US" sz="1950" dirty="0" smtClean="0"/>
              <a:t>Monitoring </a:t>
            </a:r>
            <a:r>
              <a:rPr lang="en-US" sz="1950" dirty="0" smtClean="0"/>
              <a:t>for signs of symptom return, </a:t>
            </a:r>
            <a:r>
              <a:rPr lang="en-US" sz="1950" dirty="0" smtClean="0"/>
              <a:t>guiding </a:t>
            </a:r>
            <a:r>
              <a:rPr lang="en-US" sz="1950" dirty="0" smtClean="0"/>
              <a:t>patients to </a:t>
            </a:r>
            <a:r>
              <a:rPr lang="en-US" sz="1950" dirty="0" err="1" smtClean="0"/>
              <a:t>develope</a:t>
            </a:r>
            <a:r>
              <a:rPr lang="en-US" sz="1950" dirty="0" smtClean="0"/>
              <a:t> </a:t>
            </a:r>
            <a:r>
              <a:rPr lang="en-US" sz="1950" dirty="0" smtClean="0"/>
              <a:t>age-appropriate behaviors and mature coping skills; satisfying involvement in school, work, and social </a:t>
            </a:r>
            <a:r>
              <a:rPr lang="en-US" sz="1950" dirty="0" smtClean="0"/>
              <a:t>relationships, building identity</a:t>
            </a:r>
          </a:p>
          <a:p>
            <a:r>
              <a:rPr lang="en-US" sz="1950" dirty="0" smtClean="0"/>
              <a:t>Goals: continuing </a:t>
            </a:r>
            <a:r>
              <a:rPr lang="en-US" sz="1950" dirty="0" smtClean="0"/>
              <a:t>normal weight and eating behaviors and moderate </a:t>
            </a:r>
            <a:r>
              <a:rPr lang="en-US" sz="1950" dirty="0" smtClean="0"/>
              <a:t>exercise.</a:t>
            </a:r>
          </a:p>
          <a:p>
            <a:r>
              <a:rPr lang="en-US" sz="1950" dirty="0" smtClean="0"/>
              <a:t>Medication: </a:t>
            </a:r>
            <a:r>
              <a:rPr lang="en-US" sz="1950" dirty="0" err="1" smtClean="0"/>
              <a:t>Fluoxetine</a:t>
            </a:r>
            <a:r>
              <a:rPr lang="en-US" sz="1950" dirty="0" smtClean="0"/>
              <a:t>—averaging </a:t>
            </a:r>
            <a:r>
              <a:rPr lang="en-US" sz="1950" dirty="0" smtClean="0"/>
              <a:t>40 mg per </a:t>
            </a:r>
            <a:r>
              <a:rPr lang="en-US" sz="1950" dirty="0" smtClean="0"/>
              <a:t>day—less </a:t>
            </a:r>
            <a:r>
              <a:rPr lang="en-US" sz="1950" dirty="0" smtClean="0"/>
              <a:t>weight loss and fewer episodes of depression and </a:t>
            </a:r>
            <a:r>
              <a:rPr lang="en-US" sz="1950" dirty="0" err="1" smtClean="0"/>
              <a:t>rehospitalization</a:t>
            </a:r>
            <a:endParaRPr lang="en-US" sz="1950" dirty="0"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Thank You</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Differential Diagnosis</a:t>
            </a:r>
            <a:endParaRPr lang="en-US" dirty="0"/>
          </a:p>
        </p:txBody>
      </p:sp>
      <p:sp>
        <p:nvSpPr>
          <p:cNvPr id="3" name="Content Placeholder 2"/>
          <p:cNvSpPr>
            <a:spLocks noGrp="1"/>
          </p:cNvSpPr>
          <p:nvPr>
            <p:ph idx="1"/>
          </p:nvPr>
        </p:nvSpPr>
        <p:spPr/>
        <p:txBody>
          <a:bodyPr>
            <a:noAutofit/>
          </a:bodyPr>
          <a:lstStyle/>
          <a:p>
            <a:r>
              <a:rPr lang="en-US" sz="2300" dirty="0" smtClean="0"/>
              <a:t>Representation of mood disorders? Commonly</a:t>
            </a:r>
            <a:r>
              <a:rPr lang="en-US" sz="2300" dirty="0" smtClean="0"/>
              <a:t>, depressive </a:t>
            </a:r>
            <a:r>
              <a:rPr lang="en-US" sz="2300" dirty="0" smtClean="0"/>
              <a:t>symptoms emerge </a:t>
            </a:r>
            <a:r>
              <a:rPr lang="en-US" sz="2300" dirty="0" smtClean="0"/>
              <a:t>gradually after the eating </a:t>
            </a:r>
            <a:r>
              <a:rPr lang="en-US" sz="2300" dirty="0" smtClean="0"/>
              <a:t>disorder.</a:t>
            </a:r>
            <a:endParaRPr lang="en-US" sz="2300" dirty="0" smtClean="0"/>
          </a:p>
          <a:p>
            <a:r>
              <a:rPr lang="en-US" sz="2300" dirty="0" smtClean="0"/>
              <a:t>Type </a:t>
            </a:r>
            <a:r>
              <a:rPr lang="en-US" sz="2300" dirty="0" smtClean="0"/>
              <a:t>I and II bipolar </a:t>
            </a:r>
            <a:r>
              <a:rPr lang="en-US" sz="2300" dirty="0" smtClean="0"/>
              <a:t>illness.</a:t>
            </a:r>
            <a:endParaRPr lang="en-US" sz="2300" dirty="0" smtClean="0"/>
          </a:p>
          <a:p>
            <a:r>
              <a:rPr lang="en-US" sz="2300" dirty="0" smtClean="0"/>
              <a:t>Anxiety </a:t>
            </a:r>
            <a:r>
              <a:rPr lang="en-US" sz="2300" dirty="0" smtClean="0"/>
              <a:t>disorders may be present before or accentuated during the emergence of eating </a:t>
            </a:r>
            <a:r>
              <a:rPr lang="en-US" sz="2300" dirty="0" smtClean="0"/>
              <a:t>disorders.</a:t>
            </a:r>
          </a:p>
          <a:p>
            <a:r>
              <a:rPr lang="en-US" sz="2300" dirty="0" smtClean="0"/>
              <a:t>Anorexia </a:t>
            </a:r>
            <a:r>
              <a:rPr lang="en-US" sz="2300" dirty="0" smtClean="0"/>
              <a:t>nervosa </a:t>
            </a:r>
            <a:r>
              <a:rPr lang="en-US" sz="2300" dirty="0" smtClean="0"/>
              <a:t>might be a result </a:t>
            </a:r>
            <a:r>
              <a:rPr lang="en-US" sz="2300" dirty="0" smtClean="0"/>
              <a:t>from a phobic anxiety disorder (with fear of </a:t>
            </a:r>
            <a:r>
              <a:rPr lang="en-US" sz="2300" dirty="0" smtClean="0"/>
              <a:t>fatness, vomiting, or fear of choking </a:t>
            </a:r>
            <a:r>
              <a:rPr lang="en-US" sz="2300" dirty="0" smtClean="0"/>
              <a:t>as the core of the psychopathology</a:t>
            </a:r>
            <a:r>
              <a:rPr lang="en-US" sz="2300" dirty="0" smtClean="0"/>
              <a:t>).</a:t>
            </a:r>
          </a:p>
          <a:p>
            <a:r>
              <a:rPr lang="en-US" sz="2300" dirty="0" smtClean="0"/>
              <a:t>OCD </a:t>
            </a:r>
            <a:r>
              <a:rPr lang="en-US" sz="2300" dirty="0" smtClean="0"/>
              <a:t>may occur in 15 to 25 percent of patients with anorexia </a:t>
            </a:r>
            <a:r>
              <a:rPr lang="en-US" sz="2300" dirty="0" smtClean="0"/>
              <a:t>nervosa.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r>
              <a:rPr lang="en-US" sz="2200" dirty="0" smtClean="0"/>
              <a:t>Obsessive-compulsive traits and obsessive-compulsive personality disorder: perseverance, perfectionism, inflexibility, rule-following, and emotional hypersensitivity.</a:t>
            </a:r>
          </a:p>
          <a:p>
            <a:r>
              <a:rPr lang="en-US" sz="2200" dirty="0" smtClean="0"/>
              <a:t>Body </a:t>
            </a:r>
            <a:r>
              <a:rPr lang="en-US" sz="2200" dirty="0" err="1" smtClean="0"/>
              <a:t>dysmorphic</a:t>
            </a:r>
            <a:r>
              <a:rPr lang="en-US" sz="2200" dirty="0" smtClean="0"/>
              <a:t> disorder: obsessions focus on specific body parts.</a:t>
            </a:r>
          </a:p>
          <a:p>
            <a:r>
              <a:rPr lang="en-US" sz="2200" dirty="0" smtClean="0"/>
              <a:t>Substance abuse, especially of stimulants, can produce substantial weight loss.</a:t>
            </a:r>
          </a:p>
          <a:p>
            <a:r>
              <a:rPr lang="en-US" sz="2200" dirty="0" smtClean="0"/>
              <a:t>Alcohol abuse: more common in bulimia nervosa than in restricting-type anorexia nervosa.</a:t>
            </a:r>
          </a:p>
          <a:p>
            <a:r>
              <a:rPr lang="en-US" sz="2200" dirty="0" smtClean="0"/>
              <a:t>Nicotine: the known effects of nicotine is promoting weight loss.</a:t>
            </a:r>
          </a:p>
          <a:p>
            <a:r>
              <a:rPr lang="en-US" sz="2200" dirty="0" smtClean="0"/>
              <a:t>Borderline personality disorder.</a:t>
            </a:r>
          </a:p>
          <a:p>
            <a:r>
              <a:rPr lang="en-US" sz="2200" dirty="0" smtClean="0"/>
              <a:t>Delusional disorders or other psychotic conditions associated with fear that food is being poisoned</a:t>
            </a:r>
            <a:r>
              <a:rPr lang="en-US" sz="2200" dirty="0" smtClean="0"/>
              <a:t>.</a:t>
            </a:r>
            <a:endParaRPr lang="en-US" sz="2200"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27736" y="0"/>
            <a:ext cx="9171735" cy="68580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cstate="print"/>
          <a:srcRect/>
          <a:stretch>
            <a:fillRect/>
          </a:stretch>
        </p:blipFill>
        <p:spPr bwMode="auto">
          <a:xfrm>
            <a:off x="0" y="0"/>
            <a:ext cx="9144000" cy="6858001"/>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DSM-5</a:t>
            </a:r>
            <a:endParaRPr lang="en-US" dirty="0"/>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dirty="0" smtClean="0"/>
              <a:t>Pica</a:t>
            </a:r>
          </a:p>
          <a:p>
            <a:pPr marL="514350" indent="-514350">
              <a:buFont typeface="+mj-lt"/>
              <a:buAutoNum type="arabicPeriod"/>
            </a:pPr>
            <a:r>
              <a:rPr lang="en-US" dirty="0" smtClean="0"/>
              <a:t>Rumination Disorder</a:t>
            </a:r>
          </a:p>
          <a:p>
            <a:pPr marL="514350" indent="-514350">
              <a:buFont typeface="+mj-lt"/>
              <a:buAutoNum type="arabicPeriod"/>
            </a:pPr>
            <a:r>
              <a:rPr lang="en-US" dirty="0" smtClean="0"/>
              <a:t>Avoidant/Restrictive Food Intake Disorder</a:t>
            </a:r>
          </a:p>
          <a:p>
            <a:pPr marL="514350" indent="-514350">
              <a:buFont typeface="+mj-lt"/>
              <a:buAutoNum type="arabicPeriod"/>
            </a:pPr>
            <a:r>
              <a:rPr lang="en-US" dirty="0" smtClean="0"/>
              <a:t>Anorexia Nervosa</a:t>
            </a:r>
          </a:p>
          <a:p>
            <a:pPr marL="514350" indent="-514350">
              <a:buFont typeface="+mj-lt"/>
              <a:buAutoNum type="arabicPeriod"/>
            </a:pPr>
            <a:r>
              <a:rPr lang="en-US" dirty="0" smtClean="0"/>
              <a:t>Bulimia Nervosa</a:t>
            </a:r>
          </a:p>
          <a:p>
            <a:pPr marL="514350" indent="-514350">
              <a:buFont typeface="+mj-lt"/>
              <a:buAutoNum type="arabicPeriod"/>
            </a:pPr>
            <a:r>
              <a:rPr lang="en-US" dirty="0" smtClean="0"/>
              <a:t>Binge-Eating Disorder</a:t>
            </a:r>
          </a:p>
          <a:p>
            <a:pPr marL="514350" indent="-514350">
              <a:buFont typeface="+mj-lt"/>
              <a:buAutoNum type="arabicPeriod"/>
            </a:pPr>
            <a:r>
              <a:rPr lang="en-US" dirty="0" smtClean="0"/>
              <a:t>Other Specified Feeding or Eating Disorder</a:t>
            </a:r>
          </a:p>
          <a:p>
            <a:pPr marL="514350" indent="-514350">
              <a:buFont typeface="+mj-lt"/>
              <a:buAutoNum type="arabicPeriod"/>
            </a:pPr>
            <a:r>
              <a:rPr lang="en-US" dirty="0" smtClean="0"/>
              <a:t>Unspecified Feeding or Eating Disorder</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ICD-10</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F50 Eating Disorders</a:t>
            </a:r>
          </a:p>
          <a:p>
            <a:r>
              <a:rPr lang="en-US" dirty="0" smtClean="0"/>
              <a:t>F50.0 </a:t>
            </a:r>
            <a:r>
              <a:rPr lang="en-US" dirty="0"/>
              <a:t>Anorexia nervosa</a:t>
            </a:r>
          </a:p>
          <a:p>
            <a:r>
              <a:rPr lang="en-US" dirty="0"/>
              <a:t>F50.1 Atypical anorexia nervosa</a:t>
            </a:r>
          </a:p>
          <a:p>
            <a:r>
              <a:rPr lang="en-US" dirty="0"/>
              <a:t>F50.2 Bulimia nervosa</a:t>
            </a:r>
          </a:p>
          <a:p>
            <a:r>
              <a:rPr lang="en-US" dirty="0"/>
              <a:t>F50.3 Atypical bulimia nervosa</a:t>
            </a:r>
          </a:p>
          <a:p>
            <a:r>
              <a:rPr lang="en-US" dirty="0"/>
              <a:t>F50.4 Overeating associated with other psychological disturbances</a:t>
            </a:r>
          </a:p>
          <a:p>
            <a:r>
              <a:rPr lang="en-US" dirty="0"/>
              <a:t>F50.5 Vomiting associated with other psychological disturbances</a:t>
            </a:r>
          </a:p>
          <a:p>
            <a:r>
              <a:rPr lang="en-US" dirty="0"/>
              <a:t>F50.8 Other eating disorders</a:t>
            </a:r>
          </a:p>
          <a:p>
            <a:r>
              <a:rPr lang="en-US" dirty="0"/>
              <a:t>F50.9 Eating disorder, unspecified</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384</TotalTime>
  <Words>3360</Words>
  <Application>Microsoft Office PowerPoint</Application>
  <PresentationFormat>On-screen Show (4:3)</PresentationFormat>
  <Paragraphs>214</Paragraphs>
  <Slides>37</Slides>
  <Notes>2</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Eating Disorder</vt:lpstr>
      <vt:lpstr>Characteristics, Differential Diagnosis, and Comorbidities</vt:lpstr>
      <vt:lpstr>Characteristics</vt:lpstr>
      <vt:lpstr>Differential Diagnosis</vt:lpstr>
      <vt:lpstr>Slide 5</vt:lpstr>
      <vt:lpstr>Slide 6</vt:lpstr>
      <vt:lpstr>Slide 7</vt:lpstr>
      <vt:lpstr>DSM-5</vt:lpstr>
      <vt:lpstr>ICD-10</vt:lpstr>
      <vt:lpstr>Diagnosis Criteria DSM 5 and ICD 10</vt:lpstr>
      <vt:lpstr>Pica – DSM 5</vt:lpstr>
      <vt:lpstr>Rumination Disorder – DSM 5 (ICD-10: F98.21)</vt:lpstr>
      <vt:lpstr>Avoidant/Restrictive Food Intake Disorder – DSM 5</vt:lpstr>
      <vt:lpstr>Slide 14</vt:lpstr>
      <vt:lpstr>Anorexia Nervosa – DSM 5</vt:lpstr>
      <vt:lpstr>Slide 16</vt:lpstr>
      <vt:lpstr>F50.0 Anorexia nervosa – ICD 10</vt:lpstr>
      <vt:lpstr>Bulimia Nervosa – DSM 5</vt:lpstr>
      <vt:lpstr>Slide 19</vt:lpstr>
      <vt:lpstr>F50.2 Bulimia nervosa – ICD 10</vt:lpstr>
      <vt:lpstr>Binge-Eating Disorder – DSM 5</vt:lpstr>
      <vt:lpstr>Slide 22</vt:lpstr>
      <vt:lpstr>Other Specified Feeding or Eating Disorder – DSM 5</vt:lpstr>
      <vt:lpstr>Slide 24</vt:lpstr>
      <vt:lpstr>Unspecified Feeding or Eating Disorder – DSM 5</vt:lpstr>
      <vt:lpstr>Treatment</vt:lpstr>
      <vt:lpstr>Goals</vt:lpstr>
      <vt:lpstr>A. Treatment of Anorexia Nervosa</vt:lpstr>
      <vt:lpstr>1. Weight Restoration</vt:lpstr>
      <vt:lpstr>2. Medication</vt:lpstr>
      <vt:lpstr>3. Psychotherapies</vt:lpstr>
      <vt:lpstr>B. Treatment of Bulimia Nervosa</vt:lpstr>
      <vt:lpstr>1. Cognitive-Behavioral Therapy</vt:lpstr>
      <vt:lpstr>2. Medication</vt:lpstr>
      <vt:lpstr>C. Treatment of Binge Eating Disorder</vt:lpstr>
      <vt:lpstr>Relapse Prevention</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Gangguan Makan Diagnosis dan Tatalaksana</dc:title>
  <dc:creator>Putri Nugraheni</dc:creator>
  <cp:lastModifiedBy>Putri Nugraheni</cp:lastModifiedBy>
  <cp:revision>168</cp:revision>
  <dcterms:created xsi:type="dcterms:W3CDTF">2014-08-23T02:55:09Z</dcterms:created>
  <dcterms:modified xsi:type="dcterms:W3CDTF">2014-08-25T02:03:25Z</dcterms:modified>
</cp:coreProperties>
</file>