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6" r:id="rId4"/>
    <p:sldId id="264" r:id="rId5"/>
    <p:sldId id="265" r:id="rId6"/>
    <p:sldId id="267" r:id="rId7"/>
    <p:sldId id="262" r:id="rId8"/>
    <p:sldId id="263" r:id="rId9"/>
    <p:sldId id="268" r:id="rId10"/>
    <p:sldId id="269" r:id="rId11"/>
    <p:sldId id="272" r:id="rId12"/>
    <p:sldId id="270" r:id="rId13"/>
    <p:sldId id="271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2047" autoAdjust="0"/>
  </p:normalViewPr>
  <p:slideViewPr>
    <p:cSldViewPr snapToGrid="0">
      <p:cViewPr varScale="1">
        <p:scale>
          <a:sx n="61" d="100"/>
          <a:sy n="61" d="100"/>
        </p:scale>
        <p:origin x="10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BDFBA-1144-4660-B7DF-A66BE4F9E61A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6FD15-FBB3-4227-8967-56D48DC8AD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41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7D0F8A-DD60-4843-9504-BCC83FF07BAA}" type="slidenum">
              <a:rPr lang="en-US"/>
              <a:pPr/>
              <a:t>2</a:t>
            </a:fld>
            <a:endParaRPr lang="en-US"/>
          </a:p>
        </p:txBody>
      </p:sp>
      <p:sp>
        <p:nvSpPr>
          <p:cNvPr id="389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karakteristik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kurang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nurani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adanya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sikap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mengabaikan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melanggar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hak-hak</a:t>
            </a:r>
            <a:r>
              <a:rPr lang="en-US" baseline="0" dirty="0" smtClean="0"/>
              <a:t> orang lain </a:t>
            </a:r>
            <a:r>
              <a:rPr lang="en-US" baseline="0" dirty="0" err="1" smtClean="0"/>
              <a:t>secara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menetap</a:t>
            </a:r>
            <a:r>
              <a:rPr lang="en-US" baseline="0" dirty="0" smtClean="0"/>
              <a:t>. </a:t>
            </a:r>
          </a:p>
          <a:p>
            <a:r>
              <a:rPr lang="en-US" baseline="0" dirty="0" err="1" smtClean="0"/>
              <a:t>Adanya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pola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perilaku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bertanggung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jawab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ceroboh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impulsivitas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muncul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mulai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awal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kanak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remaja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err="1" smtClean="0"/>
              <a:t>Ketidakpatuhan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normal </a:t>
            </a:r>
            <a:r>
              <a:rPr lang="en-US" baseline="0" dirty="0" err="1" smtClean="0"/>
              <a:t>sosial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24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Ketidak</a:t>
            </a:r>
            <a:r>
              <a:rPr lang="en-US" dirty="0" smtClean="0"/>
              <a:t> </a:t>
            </a:r>
            <a:r>
              <a:rPr lang="en-US" dirty="0" err="1" smtClean="0"/>
              <a:t>pedulian</a:t>
            </a:r>
            <a:r>
              <a:rPr lang="en-US" dirty="0" smtClean="0"/>
              <a:t> yang </a:t>
            </a:r>
            <a:r>
              <a:rPr lang="en-US" dirty="0" err="1" smtClean="0"/>
              <a:t>kasar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orang lain</a:t>
            </a:r>
          </a:p>
          <a:p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bertanggung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jawab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menetap</a:t>
            </a:r>
            <a:endParaRPr lang="en-US" baseline="0" dirty="0" smtClean="0"/>
          </a:p>
          <a:p>
            <a:r>
              <a:rPr lang="en-US" baseline="0" dirty="0" err="1" smtClean="0"/>
              <a:t>Ketidakmampuan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mempertahankan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hubungan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36FD15-FBB3-4227-8967-56D48DC8AD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86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0DD7BB-96AE-489D-A8BF-2355FB15762F}" type="slidenum">
              <a:rPr lang="en-US"/>
              <a:pPr/>
              <a:t>7</a:t>
            </a:fld>
            <a:endParaRPr lang="en-US"/>
          </a:p>
        </p:txBody>
      </p:sp>
      <p:sp>
        <p:nvSpPr>
          <p:cNvPr id="481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000">
              <a:latin typeface="CopprplGoth B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421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0183E-21F7-4841-B51F-D8AF1F9D7395}" type="slidenum">
              <a:rPr lang="en-US"/>
              <a:pPr/>
              <a:t>8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19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Cluster B Personality disorders:</a:t>
            </a:r>
            <a:br>
              <a:rPr lang="en-US" b="1" dirty="0" smtClean="0"/>
            </a:br>
            <a:r>
              <a:rPr lang="en-US" b="1" dirty="0" smtClean="0"/>
              <a:t>Antisocial &amp; borderline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</a:t>
            </a:r>
            <a:r>
              <a:rPr lang="en-US" dirty="0" err="1" smtClean="0"/>
              <a:t>rizky</a:t>
            </a:r>
            <a:r>
              <a:rPr lang="en-US" dirty="0" smtClean="0"/>
              <a:t> </a:t>
            </a:r>
            <a:r>
              <a:rPr lang="en-US" dirty="0" err="1" smtClean="0"/>
              <a:t>Aniza</a:t>
            </a:r>
            <a:r>
              <a:rPr lang="en-US" dirty="0" smtClean="0"/>
              <a:t> </a:t>
            </a:r>
            <a:r>
              <a:rPr lang="en-US" dirty="0" err="1" smtClean="0"/>
              <a:t>winanda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January 29</a:t>
            </a:r>
            <a:r>
              <a:rPr lang="en-US" baseline="30000" dirty="0" smtClean="0"/>
              <a:t>th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05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6" y="287629"/>
            <a:ext cx="11590985" cy="87147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ICD 10 Criteria – Emotionally unstable personality disorder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378039"/>
            <a:ext cx="10131425" cy="51773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/>
              <a:t>F60.30 Impulsive type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A. The general criteria of personality disorder (F60) must be met. </a:t>
            </a:r>
          </a:p>
          <a:p>
            <a:r>
              <a:rPr lang="en-US" sz="2000" dirty="0"/>
              <a:t>B. At least three of the following must be present, one of which is (2): 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1) A marked tendency to act unexpectedly and without consideration of the consequences.  </a:t>
            </a:r>
          </a:p>
          <a:p>
            <a:pPr lvl="1"/>
            <a:r>
              <a:rPr lang="en-US" sz="2000" dirty="0"/>
              <a:t>(2) A marked tendency to quarrelsome </a:t>
            </a:r>
            <a:r>
              <a:rPr lang="en-US" sz="2000" dirty="0" smtClean="0"/>
              <a:t>behavior </a:t>
            </a:r>
            <a:r>
              <a:rPr lang="en-US" sz="2000" dirty="0"/>
              <a:t>and to conflicts with others, especially when impulsive acts are thwarted or criticized. </a:t>
            </a:r>
          </a:p>
          <a:p>
            <a:pPr lvl="1"/>
            <a:r>
              <a:rPr lang="en-US" sz="2000" dirty="0"/>
              <a:t>(3) Liability to outbursts of anger or violence, with inability to control the resulting </a:t>
            </a:r>
            <a:r>
              <a:rPr lang="en-US" sz="2000" dirty="0" smtClean="0"/>
              <a:t>behavioral </a:t>
            </a:r>
            <a:r>
              <a:rPr lang="en-US" sz="2000" dirty="0"/>
              <a:t>explosions.</a:t>
            </a:r>
          </a:p>
          <a:p>
            <a:pPr lvl="1"/>
            <a:r>
              <a:rPr lang="en-US" sz="2000" dirty="0"/>
              <a:t>(4) Difficulty in maintaining any course of action that offers no immediate reward.</a:t>
            </a:r>
          </a:p>
          <a:p>
            <a:pPr lvl="1"/>
            <a:r>
              <a:rPr lang="en-US" sz="2000" dirty="0"/>
              <a:t>(5) Unstable and capricious mood.</a:t>
            </a:r>
          </a:p>
        </p:txBody>
      </p:sp>
    </p:spTree>
    <p:extLst>
      <p:ext uri="{BB962C8B-B14F-4D97-AF65-F5344CB8AC3E}">
        <p14:creationId xmlns:p14="http://schemas.microsoft.com/office/powerpoint/2010/main" val="2004625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426" y="287629"/>
            <a:ext cx="11590985" cy="87147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ICD 10 Criteria – Emotionally unstable personality disorder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378039"/>
            <a:ext cx="10131425" cy="5177307"/>
          </a:xfrm>
        </p:spPr>
        <p:txBody>
          <a:bodyPr>
            <a:normAutofit/>
          </a:bodyPr>
          <a:lstStyle/>
          <a:p>
            <a:r>
              <a:rPr lang="en-US" sz="2000" b="1" u="sng" dirty="0"/>
              <a:t>F60.31  Borderline </a:t>
            </a:r>
            <a:r>
              <a:rPr lang="en-US" sz="2000" b="1" u="sng" dirty="0" smtClean="0"/>
              <a:t>type</a:t>
            </a:r>
          </a:p>
          <a:p>
            <a:endParaRPr lang="en-US" sz="2000" dirty="0"/>
          </a:p>
          <a:p>
            <a:r>
              <a:rPr lang="en-US" sz="2000" dirty="0"/>
              <a:t>A. The general criteria of personality disorder (F60) must be met. </a:t>
            </a:r>
          </a:p>
          <a:p>
            <a:r>
              <a:rPr lang="en-US" sz="2000" dirty="0"/>
              <a:t>B. At least three of the symptoms mentioned above in criterion B (F60.30) must be present, and in addition at least two of the following: </a:t>
            </a:r>
          </a:p>
          <a:p>
            <a:pPr lvl="1"/>
            <a:r>
              <a:rPr lang="en-US" sz="2000" dirty="0"/>
              <a:t>(6) Disturbances in and uncertainty about self-image, aims and internal preferences (including sexual).</a:t>
            </a:r>
          </a:p>
          <a:p>
            <a:pPr lvl="1"/>
            <a:r>
              <a:rPr lang="en-US" sz="2000" dirty="0"/>
              <a:t>(7) Liability to become involved in intense and unstable relationships, often leading to emotional crises. </a:t>
            </a:r>
          </a:p>
          <a:p>
            <a:pPr lvl="1"/>
            <a:r>
              <a:rPr lang="en-US" sz="2000" dirty="0"/>
              <a:t>(8) Excessive efforts to avoid abandonment. </a:t>
            </a:r>
          </a:p>
          <a:p>
            <a:pPr lvl="1"/>
            <a:r>
              <a:rPr lang="en-US" sz="2000" dirty="0"/>
              <a:t>(9) Recurrent threats or acts of self-harm. </a:t>
            </a:r>
          </a:p>
          <a:p>
            <a:pPr lvl="1"/>
            <a:r>
              <a:rPr lang="en-US" sz="2000" dirty="0"/>
              <a:t>(10) Chronic feelings of emptiness. </a:t>
            </a:r>
          </a:p>
        </p:txBody>
      </p:sp>
    </p:spTree>
    <p:extLst>
      <p:ext uri="{BB962C8B-B14F-4D97-AF65-F5344CB8AC3E}">
        <p14:creationId xmlns:p14="http://schemas.microsoft.com/office/powerpoint/2010/main" val="3811823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403861"/>
            <a:ext cx="10131425" cy="762000"/>
          </a:xfrm>
        </p:spPr>
        <p:txBody>
          <a:bodyPr/>
          <a:lstStyle/>
          <a:p>
            <a:r>
              <a:rPr lang="en-US" b="1" dirty="0" err="1" smtClean="0"/>
              <a:t>Dsm</a:t>
            </a:r>
            <a:r>
              <a:rPr lang="en-US" b="1" dirty="0" smtClean="0"/>
              <a:t> v criteria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1" y="1165861"/>
            <a:ext cx="10492739" cy="532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66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Associated features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Differential Diagnosis</a:t>
            </a:r>
          </a:p>
          <a:p>
            <a:pPr lvl="1"/>
            <a:r>
              <a:rPr lang="en-US" sz="2600" dirty="0" smtClean="0"/>
              <a:t>Depressive &amp; bipolar disorders</a:t>
            </a:r>
          </a:p>
          <a:p>
            <a:endParaRPr lang="en-US" sz="2800" dirty="0"/>
          </a:p>
          <a:p>
            <a:r>
              <a:rPr lang="en-US" sz="2800" dirty="0" smtClean="0"/>
              <a:t>Risk Factors</a:t>
            </a:r>
          </a:p>
          <a:p>
            <a:pPr lvl="1"/>
            <a:r>
              <a:rPr lang="en-US" sz="2600" dirty="0" smtClean="0"/>
              <a:t>Genetic </a:t>
            </a:r>
            <a:r>
              <a:rPr lang="en-US" sz="2600" dirty="0" smtClean="0">
                <a:sym typeface="Wingdings" panose="05000000000000000000" pitchFamily="2" charset="2"/>
              </a:rPr>
              <a:t> more common in 1</a:t>
            </a:r>
            <a:r>
              <a:rPr lang="en-US" sz="2600" baseline="30000" dirty="0" smtClean="0">
                <a:sym typeface="Wingdings" panose="05000000000000000000" pitchFamily="2" charset="2"/>
              </a:rPr>
              <a:t>st</a:t>
            </a:r>
            <a:r>
              <a:rPr lang="en-US" sz="2600" dirty="0" smtClean="0">
                <a:sym typeface="Wingdings" panose="05000000000000000000" pitchFamily="2" charset="2"/>
              </a:rPr>
              <a:t> degree biological relatives</a:t>
            </a:r>
            <a:endParaRPr lang="en-US" sz="2600" dirty="0" smtClean="0"/>
          </a:p>
          <a:p>
            <a:pPr lvl="1"/>
            <a:r>
              <a:rPr lang="en-US" sz="2600" dirty="0" smtClean="0"/>
              <a:t>Physiological </a:t>
            </a:r>
            <a:r>
              <a:rPr lang="en-US" sz="2600" dirty="0" smtClean="0">
                <a:sym typeface="Wingdings" panose="05000000000000000000" pitchFamily="2" charset="2"/>
              </a:rPr>
              <a:t> familial risk for substance use disorders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714057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344" y="313387"/>
            <a:ext cx="10131425" cy="665408"/>
          </a:xfrm>
        </p:spPr>
        <p:txBody>
          <a:bodyPr/>
          <a:lstStyle/>
          <a:p>
            <a:r>
              <a:rPr lang="en-US" b="1" dirty="0" smtClean="0"/>
              <a:t>Treatment to personality disorders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345" y="978794"/>
            <a:ext cx="10401882" cy="5692461"/>
          </a:xfrm>
        </p:spPr>
        <p:txBody>
          <a:bodyPr>
            <a:normAutofit/>
          </a:bodyPr>
          <a:lstStyle/>
          <a:p>
            <a:r>
              <a:rPr lang="en-US" sz="2000" dirty="0"/>
              <a:t>The four stages in the treatment of a patient with personality disorder can be described as </a:t>
            </a:r>
            <a:endParaRPr lang="en-US" sz="20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1) crisis management and stabilization, </a:t>
            </a:r>
            <a:endParaRPr lang="en-US" sz="20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2) awakening of a positive perspective and personal values in life, </a:t>
            </a:r>
            <a:endParaRPr lang="en-US" sz="20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3) other-centered awareness, and </a:t>
            </a:r>
            <a:endParaRPr lang="en-US" sz="20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4) integrated intelligence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r>
              <a:rPr lang="en-US" sz="2000" dirty="0"/>
              <a:t>The symptomatic pharmacotherapy of persons with PD focuses on the following four types of symptoms: </a:t>
            </a:r>
            <a:endParaRPr lang="en-US" sz="20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1) mood and anxiety </a:t>
            </a:r>
            <a:r>
              <a:rPr lang="en-US" sz="2000" dirty="0" err="1" smtClean="0"/>
              <a:t>dysregulation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2) aggression and impulse </a:t>
            </a:r>
            <a:r>
              <a:rPr lang="en-US" sz="2000" dirty="0" smtClean="0"/>
              <a:t>control </a:t>
            </a:r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3) social and emotional </a:t>
            </a:r>
            <a:r>
              <a:rPr lang="en-US" sz="2000" dirty="0" smtClean="0"/>
              <a:t>detachment</a:t>
            </a:r>
            <a:endParaRPr lang="en-US" sz="2000" dirty="0"/>
          </a:p>
          <a:p>
            <a:pPr lvl="1"/>
            <a:r>
              <a:rPr lang="en-US" sz="2000" dirty="0" smtClean="0"/>
              <a:t>(4</a:t>
            </a:r>
            <a:r>
              <a:rPr lang="en-US" sz="2000" dirty="0"/>
              <a:t>) psychotic symptoms and cognitive distortions, related most strongly to intellectual reasoning and persistence.</a:t>
            </a:r>
          </a:p>
        </p:txBody>
      </p:sp>
    </p:spTree>
    <p:extLst>
      <p:ext uri="{BB962C8B-B14F-4D97-AF65-F5344CB8AC3E}">
        <p14:creationId xmlns:p14="http://schemas.microsoft.com/office/powerpoint/2010/main" val="613618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841500" y="127002"/>
            <a:ext cx="8637588" cy="954824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/>
              <a:t>A</a:t>
            </a:r>
            <a:r>
              <a:rPr lang="en-US" sz="4300" b="1" dirty="0"/>
              <a:t>ntisocial Personality Disorder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1484315"/>
            <a:ext cx="10131425" cy="5109668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</a:pPr>
            <a:r>
              <a:rPr lang="en-US" sz="2800" dirty="0" smtClean="0"/>
              <a:t>Lack </a:t>
            </a:r>
            <a:r>
              <a:rPr lang="en-US" sz="2800" dirty="0"/>
              <a:t>of </a:t>
            </a:r>
            <a:r>
              <a:rPr lang="en-US" sz="2800" dirty="0" smtClean="0"/>
              <a:t>conscience, pervasive disregard for and violation of the rights of others</a:t>
            </a:r>
          </a:p>
          <a:p>
            <a:pPr algn="just">
              <a:lnSpc>
                <a:spcPct val="80000"/>
              </a:lnSpc>
            </a:pPr>
            <a:r>
              <a:rPr lang="en-US" sz="2800" dirty="0"/>
              <a:t>P</a:t>
            </a:r>
            <a:r>
              <a:rPr lang="en-US" sz="2800" dirty="0" smtClean="0"/>
              <a:t>attern </a:t>
            </a:r>
            <a:r>
              <a:rPr lang="en-US" sz="2800" dirty="0"/>
              <a:t>of irresponsibility, recklessness, impulsivity beginning in childhood or adolescence (e.g., </a:t>
            </a:r>
            <a:r>
              <a:rPr lang="en-US" sz="2800" dirty="0" smtClean="0"/>
              <a:t>lying)</a:t>
            </a:r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Diagnosis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at least 18 years old with evidence of conduct disorder before the age of 15 years old</a:t>
            </a:r>
            <a:endParaRPr lang="en-US" sz="2800" b="1" dirty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800" dirty="0"/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Adulthood</a:t>
            </a:r>
            <a:r>
              <a:rPr lang="en-US" sz="2800" dirty="0"/>
              <a:t>: </a:t>
            </a:r>
          </a:p>
          <a:p>
            <a:pPr lvl="1" algn="just">
              <a:lnSpc>
                <a:spcPct val="80000"/>
              </a:lnSpc>
            </a:pPr>
            <a:r>
              <a:rPr lang="en-US" sz="2800" dirty="0"/>
              <a:t>criminal </a:t>
            </a:r>
            <a:r>
              <a:rPr lang="en-US" sz="2800" dirty="0" smtClean="0"/>
              <a:t>behavior</a:t>
            </a:r>
            <a:endParaRPr lang="en-US" sz="2800" dirty="0"/>
          </a:p>
          <a:p>
            <a:pPr lvl="1" algn="just">
              <a:lnSpc>
                <a:spcPct val="80000"/>
              </a:lnSpc>
            </a:pPr>
            <a:r>
              <a:rPr lang="en-US" sz="2800" dirty="0"/>
              <a:t>little adherence to societal norms, </a:t>
            </a:r>
          </a:p>
          <a:p>
            <a:pPr lvl="1" algn="just">
              <a:lnSpc>
                <a:spcPct val="80000"/>
              </a:lnSpc>
            </a:pPr>
            <a:r>
              <a:rPr lang="en-US" sz="2800" dirty="0" smtClean="0"/>
              <a:t>conflicts </a:t>
            </a:r>
            <a:r>
              <a:rPr lang="en-US" sz="2800" dirty="0"/>
              <a:t>with others</a:t>
            </a:r>
          </a:p>
          <a:p>
            <a:pPr lvl="1" algn="just">
              <a:lnSpc>
                <a:spcPct val="80000"/>
              </a:lnSpc>
            </a:pPr>
            <a:r>
              <a:rPr lang="en-US" sz="2800" dirty="0"/>
              <a:t>callous/exploitive  </a:t>
            </a:r>
          </a:p>
          <a:p>
            <a:pPr algn="just">
              <a:lnSpc>
                <a:spcPct val="8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18371646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Prevalence &amp; RISK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407585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800" dirty="0" smtClean="0"/>
              <a:t>More common in MALES</a:t>
            </a:r>
          </a:p>
          <a:p>
            <a:pPr algn="just"/>
            <a:r>
              <a:rPr lang="en-US" sz="2800" dirty="0" smtClean="0"/>
              <a:t>12 month prevalence </a:t>
            </a:r>
            <a:r>
              <a:rPr lang="en-US" sz="2800" dirty="0" smtClean="0">
                <a:sym typeface="Wingdings" panose="05000000000000000000" pitchFamily="2" charset="2"/>
              </a:rPr>
              <a:t> 0,2-3,3%</a:t>
            </a:r>
          </a:p>
          <a:p>
            <a:pPr algn="just"/>
            <a:r>
              <a:rPr lang="en-US" sz="2800" dirty="0" smtClean="0">
                <a:sym typeface="Wingdings" panose="05000000000000000000" pitchFamily="2" charset="2"/>
              </a:rPr>
              <a:t>Highest prevalence (&gt;70%) in males with alcohol use disorder</a:t>
            </a:r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Risk Factors</a:t>
            </a:r>
          </a:p>
          <a:p>
            <a:pPr lvl="1" algn="just"/>
            <a:r>
              <a:rPr lang="en-US" sz="2600" dirty="0" smtClean="0"/>
              <a:t>Genetic </a:t>
            </a:r>
            <a:r>
              <a:rPr lang="en-US" sz="2600" dirty="0" smtClean="0">
                <a:sym typeface="Wingdings" panose="05000000000000000000" pitchFamily="2" charset="2"/>
              </a:rPr>
              <a:t> more common in 1</a:t>
            </a:r>
            <a:r>
              <a:rPr lang="en-US" sz="2600" baseline="30000" dirty="0" smtClean="0">
                <a:sym typeface="Wingdings" panose="05000000000000000000" pitchFamily="2" charset="2"/>
              </a:rPr>
              <a:t>st</a:t>
            </a:r>
            <a:r>
              <a:rPr lang="en-US" sz="2600" dirty="0" smtClean="0">
                <a:sym typeface="Wingdings" panose="05000000000000000000" pitchFamily="2" charset="2"/>
              </a:rPr>
              <a:t> degree biological relatives, especially for male members</a:t>
            </a:r>
            <a:endParaRPr lang="en-US" sz="2600" dirty="0" smtClean="0"/>
          </a:p>
          <a:p>
            <a:pPr lvl="1" algn="just"/>
            <a:r>
              <a:rPr lang="en-US" sz="2600" dirty="0" smtClean="0"/>
              <a:t>Physiological </a:t>
            </a:r>
            <a:r>
              <a:rPr lang="en-US" sz="2600" dirty="0" smtClean="0">
                <a:sym typeface="Wingdings" panose="05000000000000000000" pitchFamily="2" charset="2"/>
              </a:rPr>
              <a:t> increased risk of developing somatic symptom disorder, substance use disorder</a:t>
            </a:r>
          </a:p>
        </p:txBody>
      </p:sp>
    </p:spTree>
    <p:extLst>
      <p:ext uri="{BB962C8B-B14F-4D97-AF65-F5344CB8AC3E}">
        <p14:creationId xmlns:p14="http://schemas.microsoft.com/office/powerpoint/2010/main" val="3159679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82" y="261871"/>
            <a:ext cx="10131425" cy="832834"/>
          </a:xfrm>
        </p:spPr>
        <p:txBody>
          <a:bodyPr/>
          <a:lstStyle/>
          <a:p>
            <a:r>
              <a:rPr lang="en-US" b="1" dirty="0" smtClean="0"/>
              <a:t>ICD 10 Criteria – Dissocial personality disorder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739" y="1249251"/>
            <a:ext cx="10286999" cy="52030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900" dirty="0"/>
              <a:t>A. The general criteria of personality disorder (F60) must be met. </a:t>
            </a:r>
            <a:endParaRPr lang="en-US" sz="1900" dirty="0" smtClean="0"/>
          </a:p>
          <a:p>
            <a:pPr marL="0" indent="0" algn="just">
              <a:buNone/>
            </a:pPr>
            <a:endParaRPr lang="en-US" sz="1900" dirty="0"/>
          </a:p>
          <a:p>
            <a:pPr marL="0" indent="0" algn="just">
              <a:buNone/>
            </a:pPr>
            <a:r>
              <a:rPr lang="en-US" sz="1900" dirty="0"/>
              <a:t>B. At least three of the following must be present: </a:t>
            </a:r>
          </a:p>
          <a:p>
            <a:pPr algn="just"/>
            <a:r>
              <a:rPr lang="en-US" sz="1900" dirty="0"/>
              <a:t>(1) Callous unconcern for the feelings of others.  </a:t>
            </a:r>
          </a:p>
          <a:p>
            <a:pPr algn="just"/>
            <a:r>
              <a:rPr lang="en-US" sz="1900" dirty="0"/>
              <a:t>(</a:t>
            </a:r>
            <a:r>
              <a:rPr lang="en-US" sz="1900" dirty="0" smtClean="0"/>
              <a:t>2) Gross </a:t>
            </a:r>
            <a:r>
              <a:rPr lang="en-US" sz="1900" dirty="0"/>
              <a:t>and persistent attitude of irresponsibility and disregard for  social norms, rules, and obligations.  </a:t>
            </a:r>
          </a:p>
          <a:p>
            <a:pPr algn="just"/>
            <a:r>
              <a:rPr lang="en-US" sz="1900" dirty="0"/>
              <a:t>(3) Incapacity to maintain enduring relationships, though having no difficulty to establish them.   </a:t>
            </a:r>
          </a:p>
          <a:p>
            <a:pPr algn="just"/>
            <a:r>
              <a:rPr lang="en-US" sz="1900" dirty="0"/>
              <a:t>(4) Very low tolerance to frustration and a low threshold for discharge of aggression, including violence.</a:t>
            </a:r>
          </a:p>
          <a:p>
            <a:pPr algn="just"/>
            <a:r>
              <a:rPr lang="en-US" sz="1900" dirty="0"/>
              <a:t>(5) Incapacity to experience guilt, or to profit from adverse experience,  particularly punishment. </a:t>
            </a:r>
          </a:p>
          <a:p>
            <a:pPr algn="just"/>
            <a:r>
              <a:rPr lang="en-US" sz="1900" dirty="0"/>
              <a:t>(6) Marked proneness to blame others, or to offer plausible rationalizations for the </a:t>
            </a:r>
            <a:r>
              <a:rPr lang="en-US" sz="1900" dirty="0" smtClean="0"/>
              <a:t>behavior </a:t>
            </a:r>
            <a:r>
              <a:rPr lang="en-US" sz="1900" dirty="0"/>
              <a:t>bringing the subject into conflict with society.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28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1" y="403861"/>
            <a:ext cx="10131425" cy="922020"/>
          </a:xfrm>
        </p:spPr>
        <p:txBody>
          <a:bodyPr/>
          <a:lstStyle/>
          <a:p>
            <a:r>
              <a:rPr lang="en-US" b="1" dirty="0" err="1" smtClean="0"/>
              <a:t>Dsm</a:t>
            </a:r>
            <a:r>
              <a:rPr lang="en-US" b="1" dirty="0" smtClean="0"/>
              <a:t> v criteria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027"/>
          <a:stretch/>
        </p:blipFill>
        <p:spPr>
          <a:xfrm>
            <a:off x="662941" y="1325881"/>
            <a:ext cx="10584179" cy="505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6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141"/>
            <a:ext cx="10131425" cy="967740"/>
          </a:xfrm>
        </p:spPr>
        <p:txBody>
          <a:bodyPr/>
          <a:lstStyle/>
          <a:p>
            <a:r>
              <a:rPr lang="en-US" b="1" dirty="0" smtClean="0"/>
              <a:t>Associated features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554480"/>
            <a:ext cx="10131425" cy="484632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/>
              <a:t>Promiscuity, and inability to sustain a monogamous relationship</a:t>
            </a:r>
          </a:p>
          <a:p>
            <a:pPr algn="just"/>
            <a:r>
              <a:rPr lang="en-US" sz="2800" dirty="0"/>
              <a:t>Lack of empathy, cynicism, contempt for feelings, rights, or suffering of </a:t>
            </a:r>
            <a:r>
              <a:rPr lang="en-US" sz="2800" dirty="0" smtClean="0"/>
              <a:t>others (lack of remorse)</a:t>
            </a:r>
            <a:endParaRPr lang="en-US" sz="2800" dirty="0"/>
          </a:p>
          <a:p>
            <a:pPr algn="just"/>
            <a:r>
              <a:rPr lang="en-US" sz="2800" dirty="0"/>
              <a:t>Inflated and arrogant self-appraisal</a:t>
            </a:r>
          </a:p>
          <a:p>
            <a:pPr algn="just"/>
            <a:r>
              <a:rPr lang="en-US" sz="2800" dirty="0"/>
              <a:t>Abusiveness and irresponsibility toward </a:t>
            </a:r>
            <a:r>
              <a:rPr lang="en-US" sz="2800" dirty="0" smtClean="0"/>
              <a:t>children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Differential </a:t>
            </a:r>
            <a:r>
              <a:rPr lang="en-US" sz="2800" dirty="0"/>
              <a:t>D</a:t>
            </a:r>
            <a:r>
              <a:rPr lang="en-US" sz="2800" dirty="0" smtClean="0"/>
              <a:t>iagnosis</a:t>
            </a:r>
          </a:p>
          <a:p>
            <a:pPr lvl="1" algn="just"/>
            <a:r>
              <a:rPr lang="en-US" sz="2600" dirty="0" smtClean="0"/>
              <a:t>Substance use disorders</a:t>
            </a:r>
          </a:p>
          <a:p>
            <a:pPr lvl="1" algn="just"/>
            <a:r>
              <a:rPr lang="en-US" sz="2600" dirty="0" smtClean="0"/>
              <a:t>Schizophrenia &amp; bipolar disorders</a:t>
            </a:r>
            <a:endParaRPr lang="en-US" sz="2600" dirty="0"/>
          </a:p>
          <a:p>
            <a:pPr algn="just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01341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1" y="609601"/>
            <a:ext cx="10131425" cy="1077532"/>
          </a:xfrm>
        </p:spPr>
        <p:txBody>
          <a:bodyPr/>
          <a:lstStyle/>
          <a:p>
            <a:r>
              <a:rPr lang="en-US" b="1" dirty="0"/>
              <a:t>Borderline Personality Disorder</a:t>
            </a:r>
            <a:endParaRPr lang="en-US" sz="4600" b="1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1777285"/>
            <a:ext cx="8836025" cy="444254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marked instability of mood, relationships, self-image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intense, unstable relationships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uncertainty about sexuality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everything is “good” or “bad”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chronic feeling of “emptiness”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recurrent threats of self-harm/ “</a:t>
            </a:r>
            <a:r>
              <a:rPr lang="en-US" sz="2800" dirty="0" err="1"/>
              <a:t>slashers</a:t>
            </a:r>
            <a:r>
              <a:rPr lang="en-US" sz="2800" dirty="0"/>
              <a:t>”	</a:t>
            </a:r>
          </a:p>
        </p:txBody>
      </p:sp>
    </p:spTree>
    <p:extLst>
      <p:ext uri="{BB962C8B-B14F-4D97-AF65-F5344CB8AC3E}">
        <p14:creationId xmlns:p14="http://schemas.microsoft.com/office/powerpoint/2010/main" val="390690225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comorbidity</a:t>
            </a:r>
            <a:endParaRPr lang="en-US" b="1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High degree of overlap with both Axis I and Axis II disorders</a:t>
            </a:r>
          </a:p>
          <a:p>
            <a:r>
              <a:rPr lang="en-US" sz="2800" dirty="0"/>
              <a:t>24%-74% also diagnosed with major depression; 4% to 20% bipolar</a:t>
            </a:r>
          </a:p>
          <a:p>
            <a:r>
              <a:rPr lang="en-US" sz="2800" dirty="0"/>
              <a:t>25% of bulimics also diagnosed with BPD</a:t>
            </a:r>
          </a:p>
          <a:p>
            <a:r>
              <a:rPr lang="en-US" sz="2800" dirty="0"/>
              <a:t>67% also diagnosed with substance use disorder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5248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prevalence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75% in FEMALES</a:t>
            </a:r>
          </a:p>
          <a:p>
            <a:r>
              <a:rPr lang="en-US" sz="4000" dirty="0" smtClean="0"/>
              <a:t>1.6% of the population</a:t>
            </a:r>
          </a:p>
          <a:p>
            <a:r>
              <a:rPr lang="en-US" sz="4000" dirty="0" smtClean="0"/>
              <a:t>20% in psychiatric patients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297010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92</TotalTime>
  <Words>886</Words>
  <Application>Microsoft Office PowerPoint</Application>
  <PresentationFormat>Widescreen</PresentationFormat>
  <Paragraphs>109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CopprplGoth Bd BT</vt:lpstr>
      <vt:lpstr>Wingdings</vt:lpstr>
      <vt:lpstr>Celestial</vt:lpstr>
      <vt:lpstr>Cluster B Personality disorders: Antisocial &amp; borderline</vt:lpstr>
      <vt:lpstr> Antisocial Personality Disorder</vt:lpstr>
      <vt:lpstr>Prevalence &amp; RISK factors</vt:lpstr>
      <vt:lpstr>ICD 10 Criteria – Dissocial personality disorder</vt:lpstr>
      <vt:lpstr>Dsm v criteria</vt:lpstr>
      <vt:lpstr>Associated features</vt:lpstr>
      <vt:lpstr>Borderline Personality Disorder</vt:lpstr>
      <vt:lpstr>comorbidity</vt:lpstr>
      <vt:lpstr>prevalence</vt:lpstr>
      <vt:lpstr>ICD 10 Criteria – Emotionally unstable personality disorder</vt:lpstr>
      <vt:lpstr>ICD 10 Criteria – Emotionally unstable personality disorder</vt:lpstr>
      <vt:lpstr>Dsm v criteria</vt:lpstr>
      <vt:lpstr>Associated features</vt:lpstr>
      <vt:lpstr>Treatment to personality disorders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B Personality disorders: Antisocial &amp; borderline</dc:title>
  <dc:creator>Rizky Aniza Winanda</dc:creator>
  <cp:lastModifiedBy>Rizky Aniza Winanda</cp:lastModifiedBy>
  <cp:revision>10</cp:revision>
  <dcterms:created xsi:type="dcterms:W3CDTF">2014-01-28T23:45:37Z</dcterms:created>
  <dcterms:modified xsi:type="dcterms:W3CDTF">2014-02-07T00:31:39Z</dcterms:modified>
</cp:coreProperties>
</file>