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91" r:id="rId2"/>
    <p:sldId id="256" r:id="rId3"/>
    <p:sldId id="264" r:id="rId4"/>
    <p:sldId id="286" r:id="rId5"/>
    <p:sldId id="287" r:id="rId6"/>
    <p:sldId id="307" r:id="rId7"/>
    <p:sldId id="258" r:id="rId8"/>
    <p:sldId id="306" r:id="rId9"/>
    <p:sldId id="259" r:id="rId10"/>
    <p:sldId id="262" r:id="rId11"/>
    <p:sldId id="267" r:id="rId12"/>
    <p:sldId id="269" r:id="rId13"/>
    <p:sldId id="268" r:id="rId14"/>
    <p:sldId id="263" r:id="rId15"/>
    <p:sldId id="261" r:id="rId16"/>
    <p:sldId id="310" r:id="rId17"/>
    <p:sldId id="308" r:id="rId18"/>
    <p:sldId id="311" r:id="rId19"/>
    <p:sldId id="257" r:id="rId20"/>
    <p:sldId id="271" r:id="rId21"/>
    <p:sldId id="272" r:id="rId22"/>
    <p:sldId id="265" r:id="rId23"/>
    <p:sldId id="270" r:id="rId24"/>
    <p:sldId id="273" r:id="rId25"/>
    <p:sldId id="283" r:id="rId26"/>
    <p:sldId id="282" r:id="rId27"/>
    <p:sldId id="284" r:id="rId28"/>
    <p:sldId id="274" r:id="rId29"/>
    <p:sldId id="275" r:id="rId30"/>
    <p:sldId id="276" r:id="rId31"/>
    <p:sldId id="277" r:id="rId32"/>
    <p:sldId id="279" r:id="rId33"/>
    <p:sldId id="288" r:id="rId34"/>
    <p:sldId id="280" r:id="rId35"/>
    <p:sldId id="285" r:id="rId36"/>
    <p:sldId id="281" r:id="rId37"/>
    <p:sldId id="293" r:id="rId38"/>
    <p:sldId id="294" r:id="rId39"/>
    <p:sldId id="295" r:id="rId40"/>
    <p:sldId id="296" r:id="rId41"/>
    <p:sldId id="297" r:id="rId42"/>
    <p:sldId id="298" r:id="rId43"/>
    <p:sldId id="299" r:id="rId44"/>
    <p:sldId id="300" r:id="rId45"/>
    <p:sldId id="292" r:id="rId46"/>
    <p:sldId id="305" r:id="rId47"/>
    <p:sldId id="301" r:id="rId48"/>
    <p:sldId id="289"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54" d="100"/>
          <a:sy n="54" d="100"/>
        </p:scale>
        <p:origin x="-966" y="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B1ADC5-7C69-4111-9A0F-89CE33032894}" type="datetimeFigureOut">
              <a:rPr lang="en-US" smtClean="0"/>
              <a:pPr/>
              <a:t>8/18/2014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FF6424-9699-42B2-A992-A8732AF2273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0BFB5992-CCBC-415E-B95F-3634A449D83C}" type="slidenum">
              <a:rPr lang="en-US" smtClean="0"/>
              <a:pPr>
                <a:defRPr/>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E93D4E-B30E-4418-8754-A50C4C4F6562}" type="datetimeFigureOut">
              <a:rPr lang="en-US" smtClean="0"/>
              <a:pPr/>
              <a:t>8/18/2014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FA860-921F-4F08-8F28-72ECC87B6A7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E93D4E-B30E-4418-8754-A50C4C4F6562}" type="datetimeFigureOut">
              <a:rPr lang="en-US" smtClean="0"/>
              <a:pPr/>
              <a:t>8/18/2014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FA860-921F-4F08-8F28-72ECC87B6A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E93D4E-B30E-4418-8754-A50C4C4F6562}" type="datetimeFigureOut">
              <a:rPr lang="en-US" smtClean="0"/>
              <a:pPr/>
              <a:t>8/18/2014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FA860-921F-4F08-8F28-72ECC87B6A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E93D4E-B30E-4418-8754-A50C4C4F6562}" type="datetimeFigureOut">
              <a:rPr lang="en-US" smtClean="0"/>
              <a:pPr/>
              <a:t>8/18/2014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FA860-921F-4F08-8F28-72ECC87B6A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E93D4E-B30E-4418-8754-A50C4C4F6562}" type="datetimeFigureOut">
              <a:rPr lang="en-US" smtClean="0"/>
              <a:pPr/>
              <a:t>8/18/2014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FA860-921F-4F08-8F28-72ECC87B6A7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E93D4E-B30E-4418-8754-A50C4C4F6562}" type="datetimeFigureOut">
              <a:rPr lang="en-US" smtClean="0"/>
              <a:pPr/>
              <a:t>8/18/2014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1FA860-921F-4F08-8F28-72ECC87B6A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E93D4E-B30E-4418-8754-A50C4C4F6562}" type="datetimeFigureOut">
              <a:rPr lang="en-US" smtClean="0"/>
              <a:pPr/>
              <a:t>8/18/2014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1FA860-921F-4F08-8F28-72ECC87B6A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E93D4E-B30E-4418-8754-A50C4C4F6562}" type="datetimeFigureOut">
              <a:rPr lang="en-US" smtClean="0"/>
              <a:pPr/>
              <a:t>8/18/2014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1FA860-921F-4F08-8F28-72ECC87B6A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E93D4E-B30E-4418-8754-A50C4C4F6562}" type="datetimeFigureOut">
              <a:rPr lang="en-US" smtClean="0"/>
              <a:pPr/>
              <a:t>8/18/2014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1FA860-921F-4F08-8F28-72ECC87B6A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E93D4E-B30E-4418-8754-A50C4C4F6562}" type="datetimeFigureOut">
              <a:rPr lang="en-US" smtClean="0"/>
              <a:pPr/>
              <a:t>8/18/2014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1FA860-921F-4F08-8F28-72ECC87B6A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E93D4E-B30E-4418-8754-A50C4C4F6562}" type="datetimeFigureOut">
              <a:rPr lang="en-US" smtClean="0"/>
              <a:pPr/>
              <a:t>8/18/2014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1FA860-921F-4F08-8F28-72ECC87B6A7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82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E93D4E-B30E-4418-8754-A50C4C4F6562}" type="datetimeFigureOut">
              <a:rPr lang="en-US" smtClean="0"/>
              <a:pPr/>
              <a:t>8/18/2014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1FA860-921F-4F08-8F28-72ECC87B6A7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2.gif"/><Relationship Id="rId7"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gif"/><Relationship Id="rId5" Type="http://schemas.openxmlformats.org/officeDocument/2006/relationships/image" Target="../media/image4.gif"/><Relationship Id="rId10" Type="http://schemas.openxmlformats.org/officeDocument/2006/relationships/image" Target="../media/image9.png"/><Relationship Id="rId4" Type="http://schemas.openxmlformats.org/officeDocument/2006/relationships/image" Target="../media/image3.gif"/><Relationship Id="rId9" Type="http://schemas.openxmlformats.org/officeDocument/2006/relationships/image" Target="../media/image8.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id.wikipedia.org/wiki/Energi" TargetMode="External"/><Relationship Id="rId3" Type="http://schemas.openxmlformats.org/officeDocument/2006/relationships/hyperlink" Target="http://id.wikipedia.org/wiki/Bahasa_Yunani" TargetMode="External"/><Relationship Id="rId7" Type="http://schemas.openxmlformats.org/officeDocument/2006/relationships/hyperlink" Target="http://id.wikipedia.org/wiki/Materi" TargetMode="External"/><Relationship Id="rId2" Type="http://schemas.openxmlformats.org/officeDocument/2006/relationships/hyperlink" Target="http://id.wikipedia.org/wiki/Bahasa_Latin" TargetMode="External"/><Relationship Id="rId1" Type="http://schemas.openxmlformats.org/officeDocument/2006/relationships/slideLayout" Target="../slideLayouts/slideLayout2.xml"/><Relationship Id="rId6" Type="http://schemas.openxmlformats.org/officeDocument/2006/relationships/hyperlink" Target="http://id.wikipedia.org/wiki/Informasi" TargetMode="External"/><Relationship Id="rId5" Type="http://schemas.openxmlformats.org/officeDocument/2006/relationships/hyperlink" Target="http://id.wikipedia.org/wiki/Elemen" TargetMode="External"/><Relationship Id="rId10" Type="http://schemas.openxmlformats.org/officeDocument/2006/relationships/hyperlink" Target="http://id.wikipedia.org/wiki/Sistem" TargetMode="External"/><Relationship Id="rId4" Type="http://schemas.openxmlformats.org/officeDocument/2006/relationships/hyperlink" Target="http://id.wikipedia.org/w/index.php?title=Komponen&amp;action=edit&amp;redlink=1" TargetMode="External"/><Relationship Id="rId9" Type="http://schemas.openxmlformats.org/officeDocument/2006/relationships/hyperlink" Target="http://id.wikipedia.org/wiki/Model_matematika"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id.wikipedia.org/w/index.php?title=Kritik_der_Reinen_Vernunft&amp;action=edit&amp;redlink=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id.wikipedia.org/wiki/Ide" TargetMode="External"/><Relationship Id="rId2" Type="http://schemas.openxmlformats.org/officeDocument/2006/relationships/hyperlink" Target="http://id.wikipedia.org/wiki/Panca_indera" TargetMode="External"/><Relationship Id="rId1" Type="http://schemas.openxmlformats.org/officeDocument/2006/relationships/slideLayout" Target="../slideLayouts/slideLayout2.xml"/><Relationship Id="rId5" Type="http://schemas.openxmlformats.org/officeDocument/2006/relationships/hyperlink" Target="http://id.wikipedia.org/w/index.php?title=Akal_budi&amp;action=edit&amp;redlink=1" TargetMode="External"/><Relationship Id="rId4" Type="http://schemas.openxmlformats.org/officeDocument/2006/relationships/hyperlink" Target="http://id.wikipedia.org/w/index.php?title=Imperatif_kategoris&amp;action=edit&amp;redlink=1"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id.wikipedia.org/wiki/Juri" TargetMode="External"/><Relationship Id="rId2" Type="http://schemas.openxmlformats.org/officeDocument/2006/relationships/hyperlink" Target="http://id.wikipedia.org/w/index.php?title=Ilahi&amp;action=edit&amp;redlink=1"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en.wikipedia.org/wiki/Bede" TargetMode="External"/><Relationship Id="rId7" Type="http://schemas.openxmlformats.org/officeDocument/2006/relationships/hyperlink" Target="http://ancienthistory.about.com/od/time/g/AD.htm" TargetMode="External"/><Relationship Id="rId2" Type="http://schemas.openxmlformats.org/officeDocument/2006/relationships/hyperlink" Target="http://www.google.com/url?sa=t&amp;rct=j&amp;q=william%20of%20malmesbury%20chronicle%20of%20the%20kings%20of%20england&amp;source=web&amp;cd=2&amp;ved=0CCgQFjAB&amp;url=http://archive.org/details/williamofmalmesb1847will&amp;ei=qPrQUfyfL4mnrAfYqICwAQ&amp;usg=AFQjCNEqKqJoOht7mns34kGpxNcyV4CAjg" TargetMode="External"/><Relationship Id="rId1" Type="http://schemas.openxmlformats.org/officeDocument/2006/relationships/slideLayout" Target="../slideLayouts/slideLayout2.xml"/><Relationship Id="rId6" Type="http://schemas.openxmlformats.org/officeDocument/2006/relationships/hyperlink" Target="https://en.wikipedia.org/wiki/William_of_Malmesbury" TargetMode="External"/><Relationship Id="rId5" Type="http://schemas.openxmlformats.org/officeDocument/2006/relationships/image" Target="../media/image17.jpeg"/><Relationship Id="rId4" Type="http://schemas.openxmlformats.org/officeDocument/2006/relationships/hyperlink" Target="https://en.wikipedia.org/wiki/Robert,_Earl_of_Gloucester"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en.wikipedia.org/wiki/Nativity_of_Jesus" TargetMode="External"/><Relationship Id="rId13" Type="http://schemas.openxmlformats.org/officeDocument/2006/relationships/hyperlink" Target="http://en.wikipedia.org/wiki/Universal_Postal_Union" TargetMode="External"/><Relationship Id="rId18" Type="http://schemas.openxmlformats.org/officeDocument/2006/relationships/hyperlink" Target="http://en.wikipedia.org/wiki/Millennium" TargetMode="External"/><Relationship Id="rId3" Type="http://schemas.openxmlformats.org/officeDocument/2006/relationships/hyperlink" Target="http://en.wikipedia.org/wiki/Gregorian_calendar" TargetMode="External"/><Relationship Id="rId7" Type="http://schemas.openxmlformats.org/officeDocument/2006/relationships/hyperlink" Target="http://en.wikipedia.org/wiki/Annunciation" TargetMode="External"/><Relationship Id="rId12" Type="http://schemas.openxmlformats.org/officeDocument/2006/relationships/hyperlink" Target="http://en.wikipedia.org/wiki/United_Nations" TargetMode="External"/><Relationship Id="rId17" Type="http://schemas.openxmlformats.org/officeDocument/2006/relationships/hyperlink" Target="http://en.wikipedia.org/wiki/Century" TargetMode="External"/><Relationship Id="rId2" Type="http://schemas.openxmlformats.org/officeDocument/2006/relationships/hyperlink" Target="http://en.wikipedia.org/wiki/Julian_calendar" TargetMode="External"/><Relationship Id="rId16" Type="http://schemas.openxmlformats.org/officeDocument/2006/relationships/hyperlink" Target="http://en.wikipedia.org/wiki/Wikipedia:Citation_needed" TargetMode="External"/><Relationship Id="rId1" Type="http://schemas.openxmlformats.org/officeDocument/2006/relationships/slideLayout" Target="../slideLayouts/slideLayout2.xml"/><Relationship Id="rId6" Type="http://schemas.openxmlformats.org/officeDocument/2006/relationships/hyperlink" Target="http://en.wikipedia.org/wiki/Calendar_era" TargetMode="External"/><Relationship Id="rId11" Type="http://schemas.openxmlformats.org/officeDocument/2006/relationships/hyperlink" Target="http://en.wikipedia.org/wiki/Year_zero" TargetMode="External"/><Relationship Id="rId5" Type="http://schemas.openxmlformats.org/officeDocument/2006/relationships/hyperlink" Target="http://en.wikipedia.org/wiki/Anno_Domini" TargetMode="External"/><Relationship Id="rId15" Type="http://schemas.openxmlformats.org/officeDocument/2006/relationships/hyperlink" Target="http://en.wikipedia.org/wiki/Latin" TargetMode="External"/><Relationship Id="rId10" Type="http://schemas.openxmlformats.org/officeDocument/2006/relationships/hyperlink" Target="http://en.wikipedia.org/wiki/Epoch_(reference_date)" TargetMode="External"/><Relationship Id="rId19" Type="http://schemas.openxmlformats.org/officeDocument/2006/relationships/image" Target="../media/image18.jpeg"/><Relationship Id="rId4" Type="http://schemas.openxmlformats.org/officeDocument/2006/relationships/hyperlink" Target="http://en.wikipedia.org/wiki/Medieval_Latin" TargetMode="External"/><Relationship Id="rId9" Type="http://schemas.openxmlformats.org/officeDocument/2006/relationships/hyperlink" Target="http://en.wikipedia.org/wiki/Jesus_of_Nazareth" TargetMode="External"/><Relationship Id="rId14" Type="http://schemas.openxmlformats.org/officeDocument/2006/relationships/hyperlink" Target="http://en.wikipedia.org/wiki/English_language"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id.wikipedia.org/wiki/Metafisik" TargetMode="External"/><Relationship Id="rId13" Type="http://schemas.openxmlformats.org/officeDocument/2006/relationships/hyperlink" Target="http://id.wikipedia.org/w/index.php?title=Noumenon&amp;action=edit&amp;redlink=1" TargetMode="External"/><Relationship Id="rId3" Type="http://schemas.openxmlformats.org/officeDocument/2006/relationships/image" Target="../media/image20.png"/><Relationship Id="rId7" Type="http://schemas.openxmlformats.org/officeDocument/2006/relationships/hyperlink" Target="http://id.wikipedia.org/wiki/Epistemologi" TargetMode="External"/><Relationship Id="rId12" Type="http://schemas.openxmlformats.org/officeDocument/2006/relationships/hyperlink" Target="http://id.wikipedia.org/w/index.php?title=Proposisi_sintetik&amp;action=edit&amp;redlink=1" TargetMode="External"/><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hyperlink" Target="http://id.wikipedia.org/wiki/Abad_Pencerahan" TargetMode="External"/><Relationship Id="rId11" Type="http://schemas.openxmlformats.org/officeDocument/2006/relationships/hyperlink" Target="http://id.wikipedia.org/w/index.php?title=Idealisme_transdental&amp;action=edit&amp;redlink=1" TargetMode="External"/><Relationship Id="rId5" Type="http://schemas.openxmlformats.org/officeDocument/2006/relationships/hyperlink" Target="http://id.wikipedia.org/w/index.php?title=Kantianisme&amp;action=edit&amp;redlink=1" TargetMode="External"/><Relationship Id="rId15" Type="http://schemas.openxmlformats.org/officeDocument/2006/relationships/hyperlink" Target="http://id.wikipedia.org/w/index.php?title=Hipotesis_nebular&amp;action=edit&amp;redlink=1" TargetMode="External"/><Relationship Id="rId10" Type="http://schemas.openxmlformats.org/officeDocument/2006/relationships/hyperlink" Target="http://id.wikipedia.org/w/index.php?title=Imperatif_kategoris&amp;action=edit&amp;redlink=1" TargetMode="External"/><Relationship Id="rId4" Type="http://schemas.openxmlformats.org/officeDocument/2006/relationships/hyperlink" Target="http://id.wikipedia.org/w/index.php?title=Filsuf_abad_18&amp;action=edit&amp;redlink=1" TargetMode="External"/><Relationship Id="rId9" Type="http://schemas.openxmlformats.org/officeDocument/2006/relationships/hyperlink" Target="http://id.wikipedia.org/wiki/Etika" TargetMode="External"/><Relationship Id="rId14" Type="http://schemas.openxmlformats.org/officeDocument/2006/relationships/hyperlink" Target="http://id.wikipedia.org/w/index.php?title=Sapere_aude&amp;action=edit&amp;redlink=1"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id.wikipedia.org/wiki/Baju_zirah" TargetMode="External"/><Relationship Id="rId2" Type="http://schemas.openxmlformats.org/officeDocument/2006/relationships/hyperlink" Target="http://id.wikipedia.org/w/index.php?title=Kantianisme&amp;action=edit&amp;redlink=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id.wikipedia.org/wiki/Filosofi" TargetMode="External"/><Relationship Id="rId7" Type="http://schemas.openxmlformats.org/officeDocument/2006/relationships/hyperlink" Target="http://id.wikipedia.org/wiki/Profesor" TargetMode="External"/><Relationship Id="rId2" Type="http://schemas.openxmlformats.org/officeDocument/2006/relationships/hyperlink" Target="http://id.wikipedia.org/wiki/Jerman" TargetMode="External"/><Relationship Id="rId1" Type="http://schemas.openxmlformats.org/officeDocument/2006/relationships/slideLayout" Target="../slideLayouts/slideLayout2.xml"/><Relationship Id="rId6" Type="http://schemas.openxmlformats.org/officeDocument/2006/relationships/hyperlink" Target="http://id.wikipedia.org/wiki/Dosen" TargetMode="External"/><Relationship Id="rId5" Type="http://schemas.openxmlformats.org/officeDocument/2006/relationships/hyperlink" Target="http://id.wikipedia.org/wiki/Ilmu_alam" TargetMode="External"/><Relationship Id="rId4" Type="http://schemas.openxmlformats.org/officeDocument/2006/relationships/hyperlink" Target="http://id.wikipedia.org/wiki/Matematika"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1066800" y="3352800"/>
            <a:ext cx="7143750" cy="1447800"/>
            <a:chOff x="0" y="1824"/>
            <a:chExt cx="5748" cy="432"/>
          </a:xfrm>
        </p:grpSpPr>
        <p:pic>
          <p:nvPicPr>
            <p:cNvPr id="5124" name="Picture 24" descr="j0178217"/>
            <p:cNvPicPr>
              <a:picLocks noChangeAspect="1" noChangeArrowheads="1" noCrop="1"/>
            </p:cNvPicPr>
            <p:nvPr/>
          </p:nvPicPr>
          <p:blipFill>
            <a:blip r:embed="rId3" cstate="print"/>
            <a:srcRect/>
            <a:stretch>
              <a:fillRect/>
            </a:stretch>
          </p:blipFill>
          <p:spPr bwMode="auto">
            <a:xfrm>
              <a:off x="4608" y="1824"/>
              <a:ext cx="420" cy="420"/>
            </a:xfrm>
            <a:prstGeom prst="rect">
              <a:avLst/>
            </a:prstGeom>
            <a:noFill/>
            <a:ln w="9525">
              <a:noFill/>
              <a:miter lim="800000"/>
              <a:headEnd/>
              <a:tailEnd/>
            </a:ln>
          </p:spPr>
        </p:pic>
        <p:pic>
          <p:nvPicPr>
            <p:cNvPr id="5125" name="Picture 25" descr="j0178207"/>
            <p:cNvPicPr>
              <a:picLocks noChangeAspect="1" noChangeArrowheads="1" noCrop="1"/>
            </p:cNvPicPr>
            <p:nvPr/>
          </p:nvPicPr>
          <p:blipFill>
            <a:blip r:embed="rId4" cstate="print"/>
            <a:srcRect/>
            <a:stretch>
              <a:fillRect/>
            </a:stretch>
          </p:blipFill>
          <p:spPr bwMode="auto">
            <a:xfrm>
              <a:off x="1152" y="1824"/>
              <a:ext cx="420" cy="420"/>
            </a:xfrm>
            <a:prstGeom prst="rect">
              <a:avLst/>
            </a:prstGeom>
            <a:noFill/>
            <a:ln w="9525">
              <a:noFill/>
              <a:miter lim="800000"/>
              <a:headEnd/>
              <a:tailEnd/>
            </a:ln>
          </p:spPr>
        </p:pic>
        <p:pic>
          <p:nvPicPr>
            <p:cNvPr id="5126" name="Picture 26" descr="j0178207"/>
            <p:cNvPicPr>
              <a:picLocks noChangeAspect="1" noChangeArrowheads="1" noCrop="1"/>
            </p:cNvPicPr>
            <p:nvPr/>
          </p:nvPicPr>
          <p:blipFill>
            <a:blip r:embed="rId4" cstate="print"/>
            <a:srcRect/>
            <a:stretch>
              <a:fillRect/>
            </a:stretch>
          </p:blipFill>
          <p:spPr bwMode="auto">
            <a:xfrm>
              <a:off x="3072" y="1824"/>
              <a:ext cx="420" cy="420"/>
            </a:xfrm>
            <a:prstGeom prst="rect">
              <a:avLst/>
            </a:prstGeom>
            <a:noFill/>
            <a:ln w="9525">
              <a:noFill/>
              <a:miter lim="800000"/>
              <a:headEnd/>
              <a:tailEnd/>
            </a:ln>
          </p:spPr>
        </p:pic>
        <p:pic>
          <p:nvPicPr>
            <p:cNvPr id="5127" name="Picture 27" descr="j0178207"/>
            <p:cNvPicPr>
              <a:picLocks noChangeAspect="1" noChangeArrowheads="1" noCrop="1"/>
            </p:cNvPicPr>
            <p:nvPr/>
          </p:nvPicPr>
          <p:blipFill>
            <a:blip r:embed="rId4" cstate="print"/>
            <a:srcRect/>
            <a:stretch>
              <a:fillRect/>
            </a:stretch>
          </p:blipFill>
          <p:spPr bwMode="auto">
            <a:xfrm>
              <a:off x="1920" y="1824"/>
              <a:ext cx="420" cy="420"/>
            </a:xfrm>
            <a:prstGeom prst="rect">
              <a:avLst/>
            </a:prstGeom>
            <a:noFill/>
            <a:ln w="9525">
              <a:noFill/>
              <a:miter lim="800000"/>
              <a:headEnd/>
              <a:tailEnd/>
            </a:ln>
          </p:spPr>
        </p:pic>
        <p:pic>
          <p:nvPicPr>
            <p:cNvPr id="5128" name="Picture 28" descr="j0178207"/>
            <p:cNvPicPr>
              <a:picLocks noChangeAspect="1" noChangeArrowheads="1" noCrop="1"/>
            </p:cNvPicPr>
            <p:nvPr/>
          </p:nvPicPr>
          <p:blipFill>
            <a:blip r:embed="rId4" cstate="print"/>
            <a:srcRect/>
            <a:stretch>
              <a:fillRect/>
            </a:stretch>
          </p:blipFill>
          <p:spPr bwMode="auto">
            <a:xfrm>
              <a:off x="0" y="1824"/>
              <a:ext cx="420" cy="420"/>
            </a:xfrm>
            <a:prstGeom prst="rect">
              <a:avLst/>
            </a:prstGeom>
            <a:noFill/>
            <a:ln w="9525">
              <a:noFill/>
              <a:miter lim="800000"/>
              <a:headEnd/>
              <a:tailEnd/>
            </a:ln>
          </p:spPr>
        </p:pic>
        <p:pic>
          <p:nvPicPr>
            <p:cNvPr id="5129" name="Picture 29" descr="j0178218"/>
            <p:cNvPicPr>
              <a:picLocks noChangeAspect="1" noChangeArrowheads="1" noCrop="1"/>
            </p:cNvPicPr>
            <p:nvPr/>
          </p:nvPicPr>
          <p:blipFill>
            <a:blip r:embed="rId5" cstate="print"/>
            <a:srcRect/>
            <a:stretch>
              <a:fillRect/>
            </a:stretch>
          </p:blipFill>
          <p:spPr bwMode="auto">
            <a:xfrm>
              <a:off x="1536" y="1824"/>
              <a:ext cx="420" cy="420"/>
            </a:xfrm>
            <a:prstGeom prst="rect">
              <a:avLst/>
            </a:prstGeom>
            <a:noFill/>
            <a:ln w="9525">
              <a:noFill/>
              <a:miter lim="800000"/>
              <a:headEnd/>
              <a:tailEnd/>
            </a:ln>
          </p:spPr>
        </p:pic>
        <p:pic>
          <p:nvPicPr>
            <p:cNvPr id="5130" name="Picture 30" descr="j0178219"/>
            <p:cNvPicPr>
              <a:picLocks noChangeAspect="1" noChangeArrowheads="1" noCrop="1"/>
            </p:cNvPicPr>
            <p:nvPr/>
          </p:nvPicPr>
          <p:blipFill>
            <a:blip r:embed="rId6" cstate="print"/>
            <a:srcRect/>
            <a:stretch>
              <a:fillRect/>
            </a:stretch>
          </p:blipFill>
          <p:spPr bwMode="auto">
            <a:xfrm>
              <a:off x="2304" y="1824"/>
              <a:ext cx="420" cy="420"/>
            </a:xfrm>
            <a:prstGeom prst="rect">
              <a:avLst/>
            </a:prstGeom>
            <a:noFill/>
            <a:ln w="9525">
              <a:noFill/>
              <a:miter lim="800000"/>
              <a:headEnd/>
              <a:tailEnd/>
            </a:ln>
          </p:spPr>
        </p:pic>
        <p:pic>
          <p:nvPicPr>
            <p:cNvPr id="5131" name="Picture 31" descr="j0178225"/>
            <p:cNvPicPr>
              <a:picLocks noChangeAspect="1" noChangeArrowheads="1" noCrop="1"/>
            </p:cNvPicPr>
            <p:nvPr/>
          </p:nvPicPr>
          <p:blipFill>
            <a:blip r:embed="rId7" cstate="print"/>
            <a:srcRect/>
            <a:stretch>
              <a:fillRect/>
            </a:stretch>
          </p:blipFill>
          <p:spPr bwMode="auto">
            <a:xfrm>
              <a:off x="384" y="1824"/>
              <a:ext cx="420" cy="420"/>
            </a:xfrm>
            <a:prstGeom prst="rect">
              <a:avLst/>
            </a:prstGeom>
            <a:noFill/>
            <a:ln w="9525">
              <a:noFill/>
              <a:miter lim="800000"/>
              <a:headEnd/>
              <a:tailEnd/>
            </a:ln>
          </p:spPr>
        </p:pic>
        <p:pic>
          <p:nvPicPr>
            <p:cNvPr id="5132" name="Picture 32" descr="j0178227"/>
            <p:cNvPicPr>
              <a:picLocks noChangeAspect="1" noChangeArrowheads="1" noCrop="1"/>
            </p:cNvPicPr>
            <p:nvPr/>
          </p:nvPicPr>
          <p:blipFill>
            <a:blip r:embed="rId8" cstate="print"/>
            <a:srcRect/>
            <a:stretch>
              <a:fillRect/>
            </a:stretch>
          </p:blipFill>
          <p:spPr bwMode="auto">
            <a:xfrm>
              <a:off x="2688" y="1824"/>
              <a:ext cx="420" cy="420"/>
            </a:xfrm>
            <a:prstGeom prst="rect">
              <a:avLst/>
            </a:prstGeom>
            <a:noFill/>
            <a:ln w="9525">
              <a:noFill/>
              <a:miter lim="800000"/>
              <a:headEnd/>
              <a:tailEnd/>
            </a:ln>
          </p:spPr>
        </p:pic>
        <p:pic>
          <p:nvPicPr>
            <p:cNvPr id="5133" name="Picture 33" descr="j0178225"/>
            <p:cNvPicPr>
              <a:picLocks noChangeAspect="1" noChangeArrowheads="1" noCrop="1"/>
            </p:cNvPicPr>
            <p:nvPr/>
          </p:nvPicPr>
          <p:blipFill>
            <a:blip r:embed="rId7" cstate="print"/>
            <a:srcRect/>
            <a:stretch>
              <a:fillRect/>
            </a:stretch>
          </p:blipFill>
          <p:spPr bwMode="auto">
            <a:xfrm>
              <a:off x="768" y="1824"/>
              <a:ext cx="420" cy="420"/>
            </a:xfrm>
            <a:prstGeom prst="rect">
              <a:avLst/>
            </a:prstGeom>
            <a:noFill/>
            <a:ln w="9525">
              <a:noFill/>
              <a:miter lim="800000"/>
              <a:headEnd/>
              <a:tailEnd/>
            </a:ln>
          </p:spPr>
        </p:pic>
        <p:pic>
          <p:nvPicPr>
            <p:cNvPr id="5134" name="Picture 34" descr="j0178215"/>
            <p:cNvPicPr>
              <a:picLocks noChangeAspect="1" noChangeArrowheads="1" noCrop="1"/>
            </p:cNvPicPr>
            <p:nvPr/>
          </p:nvPicPr>
          <p:blipFill>
            <a:blip r:embed="rId9" cstate="print"/>
            <a:srcRect/>
            <a:stretch>
              <a:fillRect/>
            </a:stretch>
          </p:blipFill>
          <p:spPr bwMode="auto">
            <a:xfrm>
              <a:off x="4224" y="1824"/>
              <a:ext cx="420" cy="420"/>
            </a:xfrm>
            <a:prstGeom prst="rect">
              <a:avLst/>
            </a:prstGeom>
            <a:noFill/>
            <a:ln w="9525">
              <a:noFill/>
              <a:miter lim="800000"/>
              <a:headEnd/>
              <a:tailEnd/>
            </a:ln>
          </p:spPr>
        </p:pic>
        <p:pic>
          <p:nvPicPr>
            <p:cNvPr id="5135" name="Picture 35" descr="j0178218"/>
            <p:cNvPicPr>
              <a:picLocks noChangeAspect="1" noChangeArrowheads="1" noCrop="1"/>
            </p:cNvPicPr>
            <p:nvPr/>
          </p:nvPicPr>
          <p:blipFill>
            <a:blip r:embed="rId5" cstate="print"/>
            <a:srcRect/>
            <a:stretch>
              <a:fillRect/>
            </a:stretch>
          </p:blipFill>
          <p:spPr bwMode="auto">
            <a:xfrm>
              <a:off x="3456" y="1824"/>
              <a:ext cx="420" cy="420"/>
            </a:xfrm>
            <a:prstGeom prst="rect">
              <a:avLst/>
            </a:prstGeom>
            <a:noFill/>
            <a:ln w="9525">
              <a:noFill/>
              <a:miter lim="800000"/>
              <a:headEnd/>
              <a:tailEnd/>
            </a:ln>
          </p:spPr>
        </p:pic>
        <p:pic>
          <p:nvPicPr>
            <p:cNvPr id="5136" name="Picture 36" descr="j0178207"/>
            <p:cNvPicPr>
              <a:picLocks noChangeAspect="1" noChangeArrowheads="1" noCrop="1"/>
            </p:cNvPicPr>
            <p:nvPr/>
          </p:nvPicPr>
          <p:blipFill>
            <a:blip r:embed="rId4" cstate="print"/>
            <a:srcRect/>
            <a:stretch>
              <a:fillRect/>
            </a:stretch>
          </p:blipFill>
          <p:spPr bwMode="auto">
            <a:xfrm>
              <a:off x="3840" y="1824"/>
              <a:ext cx="420" cy="420"/>
            </a:xfrm>
            <a:prstGeom prst="rect">
              <a:avLst/>
            </a:prstGeom>
            <a:noFill/>
            <a:ln w="9525">
              <a:noFill/>
              <a:miter lim="800000"/>
              <a:headEnd/>
              <a:tailEnd/>
            </a:ln>
          </p:spPr>
        </p:pic>
        <p:pic>
          <p:nvPicPr>
            <p:cNvPr id="5137" name="Picture 37" descr="j0178219"/>
            <p:cNvPicPr>
              <a:picLocks noChangeAspect="1" noChangeArrowheads="1" noCrop="1"/>
            </p:cNvPicPr>
            <p:nvPr/>
          </p:nvPicPr>
          <p:blipFill>
            <a:blip r:embed="rId6" cstate="print"/>
            <a:srcRect/>
            <a:stretch>
              <a:fillRect/>
            </a:stretch>
          </p:blipFill>
          <p:spPr bwMode="auto">
            <a:xfrm>
              <a:off x="5328" y="1836"/>
              <a:ext cx="420" cy="420"/>
            </a:xfrm>
            <a:prstGeom prst="rect">
              <a:avLst/>
            </a:prstGeom>
            <a:noFill/>
            <a:ln w="9525">
              <a:noFill/>
              <a:miter lim="800000"/>
              <a:headEnd/>
              <a:tailEnd/>
            </a:ln>
          </p:spPr>
        </p:pic>
        <p:pic>
          <p:nvPicPr>
            <p:cNvPr id="5138" name="Picture 38" descr="j0178227"/>
            <p:cNvPicPr>
              <a:picLocks noChangeAspect="1" noChangeArrowheads="1" noCrop="1"/>
            </p:cNvPicPr>
            <p:nvPr/>
          </p:nvPicPr>
          <p:blipFill>
            <a:blip r:embed="rId8" cstate="print"/>
            <a:srcRect/>
            <a:stretch>
              <a:fillRect/>
            </a:stretch>
          </p:blipFill>
          <p:spPr bwMode="auto">
            <a:xfrm>
              <a:off x="4956" y="1824"/>
              <a:ext cx="420" cy="420"/>
            </a:xfrm>
            <a:prstGeom prst="rect">
              <a:avLst/>
            </a:prstGeom>
            <a:noFill/>
            <a:ln w="9525">
              <a:noFill/>
              <a:miter lim="800000"/>
              <a:headEnd/>
              <a:tailEnd/>
            </a:ln>
          </p:spPr>
        </p:pic>
      </p:grpSp>
      <p:pic>
        <p:nvPicPr>
          <p:cNvPr id="5123" name="Picture 39" descr="BISM"/>
          <p:cNvPicPr>
            <a:picLocks noChangeAspect="1" noChangeArrowheads="1"/>
          </p:cNvPicPr>
          <p:nvPr/>
        </p:nvPicPr>
        <p:blipFill>
          <a:blip r:embed="rId10" cstate="print"/>
          <a:srcRect/>
          <a:stretch>
            <a:fillRect/>
          </a:stretch>
        </p:blipFill>
        <p:spPr bwMode="auto">
          <a:xfrm>
            <a:off x="1447800" y="990600"/>
            <a:ext cx="6590772" cy="1905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81000"/>
          </a:xfrm>
        </p:spPr>
        <p:txBody>
          <a:bodyPr>
            <a:normAutofit fontScale="90000"/>
          </a:bodyPr>
          <a:lstStyle/>
          <a:p>
            <a:pPr algn="l"/>
            <a:r>
              <a:rPr lang="en-US" sz="2800" i="1" dirty="0" smtClean="0">
                <a:latin typeface="Times New Roman" pitchFamily="18" charset="0"/>
                <a:cs typeface="Times New Roman" pitchFamily="18" charset="0"/>
              </a:rPr>
              <a:t>Cont’d</a:t>
            </a:r>
            <a:endParaRPr lang="en-US" sz="2800" i="1" dirty="0">
              <a:latin typeface="Times New Roman" pitchFamily="18" charset="0"/>
              <a:cs typeface="Times New Roman" pitchFamily="18" charset="0"/>
            </a:endParaRPr>
          </a:p>
        </p:txBody>
      </p:sp>
      <p:sp>
        <p:nvSpPr>
          <p:cNvPr id="3" name="Content Placeholder 2"/>
          <p:cNvSpPr>
            <a:spLocks noGrp="1"/>
          </p:cNvSpPr>
          <p:nvPr>
            <p:ph idx="1"/>
          </p:nvPr>
        </p:nvSpPr>
        <p:spPr>
          <a:xfrm>
            <a:off x="457200" y="457200"/>
            <a:ext cx="8229600" cy="5867400"/>
          </a:xfrm>
        </p:spPr>
        <p:txBody>
          <a:bodyPr>
            <a:normAutofit/>
          </a:bodyPr>
          <a:lstStyle/>
          <a:p>
            <a:pPr>
              <a:buFont typeface="Wingdings" pitchFamily="2" charset="2"/>
              <a:buChar char="ü"/>
            </a:pPr>
            <a:r>
              <a:rPr lang="en-US" sz="3600" dirty="0" err="1" smtClean="0">
                <a:latin typeface="Times New Roman" pitchFamily="18" charset="0"/>
                <a:cs typeface="Times New Roman" pitchFamily="18" charset="0"/>
              </a:rPr>
              <a:t>Sejalan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dengan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upaya-upaya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mengembangkan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tatakelola</a:t>
            </a:r>
            <a:r>
              <a:rPr lang="en-US" sz="3600" dirty="0" smtClean="0">
                <a:latin typeface="Times New Roman" pitchFamily="18" charset="0"/>
                <a:cs typeface="Times New Roman" pitchFamily="18" charset="0"/>
              </a:rPr>
              <a:t> yang </a:t>
            </a:r>
            <a:r>
              <a:rPr lang="en-US" sz="3600" dirty="0" err="1" smtClean="0">
                <a:latin typeface="Times New Roman" pitchFamily="18" charset="0"/>
                <a:cs typeface="Times New Roman" pitchFamily="18" charset="0"/>
              </a:rPr>
              <a:t>baik</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atau</a:t>
            </a:r>
            <a:r>
              <a:rPr lang="en-US" sz="3600" dirty="0" smtClean="0">
                <a:latin typeface="Times New Roman" pitchFamily="18" charset="0"/>
                <a:cs typeface="Times New Roman" pitchFamily="18" charset="0"/>
              </a:rPr>
              <a:t> GCG (</a:t>
            </a:r>
            <a:r>
              <a:rPr lang="en-US" sz="3600" dirty="0" err="1" smtClean="0">
                <a:latin typeface="Times New Roman" pitchFamily="18" charset="0"/>
                <a:cs typeface="Times New Roman" pitchFamily="18" charset="0"/>
              </a:rPr>
              <a:t>dan</a:t>
            </a:r>
            <a:r>
              <a:rPr lang="en-US" sz="3600" dirty="0" smtClean="0">
                <a:latin typeface="Times New Roman" pitchFamily="18" charset="0"/>
                <a:cs typeface="Times New Roman" pitchFamily="18" charset="0"/>
              </a:rPr>
              <a:t> GG </a:t>
            </a:r>
            <a:r>
              <a:rPr lang="en-US" sz="3600" dirty="0" err="1" smtClean="0">
                <a:latin typeface="Times New Roman" pitchFamily="18" charset="0"/>
                <a:cs typeface="Times New Roman" pitchFamily="18" charset="0"/>
              </a:rPr>
              <a:t>untuk</a:t>
            </a:r>
            <a:r>
              <a:rPr lang="en-US" sz="3600" dirty="0" smtClean="0">
                <a:latin typeface="Times New Roman" pitchFamily="18" charset="0"/>
                <a:cs typeface="Times New Roman" pitchFamily="18" charset="0"/>
              </a:rPr>
              <a:t> yang </a:t>
            </a:r>
            <a:r>
              <a:rPr lang="en-US" sz="3600" dirty="0" err="1" smtClean="0">
                <a:latin typeface="Times New Roman" pitchFamily="18" charset="0"/>
                <a:cs typeface="Times New Roman" pitchFamily="18" charset="0"/>
              </a:rPr>
              <a:t>berlandaskan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syariah</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serta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dampaknya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terhadap</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peningkatan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nilai</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perusahaan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keunggulan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kompetitif</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dari</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perusahaan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dalam</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jangka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panjang</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atau</a:t>
            </a:r>
            <a:r>
              <a:rPr lang="en-US" sz="3600" dirty="0" smtClean="0">
                <a:latin typeface="Times New Roman" pitchFamily="18" charset="0"/>
                <a:cs typeface="Times New Roman" pitchFamily="18" charset="0"/>
              </a:rPr>
              <a:t> </a:t>
            </a:r>
            <a:r>
              <a:rPr lang="en-US" sz="3600" i="1" dirty="0" smtClean="0">
                <a:latin typeface="Times New Roman" pitchFamily="18" charset="0"/>
                <a:cs typeface="Times New Roman" pitchFamily="18" charset="0"/>
              </a:rPr>
              <a:t>sustainable competitive advantage </a:t>
            </a:r>
            <a:r>
              <a:rPr lang="en-US" sz="3600" dirty="0" err="1" smtClean="0">
                <a:latin typeface="Times New Roman" pitchFamily="18" charset="0"/>
                <a:cs typeface="Times New Roman" pitchFamily="18" charset="0"/>
              </a:rPr>
              <a:t>dalam</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koridor</a:t>
            </a:r>
            <a:r>
              <a:rPr lang="en-US" sz="3600" dirty="0" smtClean="0">
                <a:latin typeface="Times New Roman" pitchFamily="18" charset="0"/>
                <a:cs typeface="Times New Roman" pitchFamily="18" charset="0"/>
              </a:rPr>
              <a:t> </a:t>
            </a:r>
            <a:r>
              <a:rPr lang="en-US" sz="3600" i="1" dirty="0" smtClean="0">
                <a:latin typeface="Times New Roman" pitchFamily="18" charset="0"/>
                <a:cs typeface="Times New Roman" pitchFamily="18" charset="0"/>
              </a:rPr>
              <a:t>sustainable business management.</a:t>
            </a:r>
            <a:r>
              <a:rPr lang="en-US" sz="3600" dirty="0" smtClean="0">
                <a:latin typeface="Times New Roman" pitchFamily="18" charset="0"/>
                <a:cs typeface="Times New Roman" pitchFamily="18" charset="0"/>
              </a:rPr>
              <a:t> </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1828800"/>
            <a:ext cx="8229600" cy="1143000"/>
          </a:xfrm>
        </p:spPr>
        <p:txBody>
          <a:bodyPr>
            <a:normAutofit/>
          </a:bodyPr>
          <a:lstStyle/>
          <a:p>
            <a:r>
              <a:rPr lang="en-US" sz="5400" dirty="0" err="1" smtClean="0">
                <a:latin typeface="Adobe Caslon Pro Bold" pitchFamily="18" charset="0"/>
                <a:cs typeface="Times New Roman" pitchFamily="18" charset="0"/>
              </a:rPr>
              <a:t>Apakah</a:t>
            </a:r>
            <a:r>
              <a:rPr lang="en-US" sz="5400" dirty="0" smtClean="0">
                <a:latin typeface="Adobe Caslon Pro Bold" pitchFamily="18" charset="0"/>
                <a:cs typeface="Times New Roman" pitchFamily="18" charset="0"/>
              </a:rPr>
              <a:t> </a:t>
            </a:r>
            <a:r>
              <a:rPr lang="en-US" sz="5400" dirty="0" err="1" smtClean="0">
                <a:latin typeface="Adobe Caslon Pro Bold" pitchFamily="18" charset="0"/>
                <a:cs typeface="Times New Roman" pitchFamily="18" charset="0"/>
              </a:rPr>
              <a:t>Sistem</a:t>
            </a:r>
            <a:r>
              <a:rPr lang="en-US" sz="5400" dirty="0" smtClean="0">
                <a:latin typeface="Adobe Caslon Pro Bold" pitchFamily="18" charset="0"/>
                <a:cs typeface="Times New Roman" pitchFamily="18" charset="0"/>
              </a:rPr>
              <a:t>?</a:t>
            </a:r>
            <a:endParaRPr lang="en-US" sz="5400" dirty="0">
              <a:latin typeface="Adobe Caslon Pro Bold"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r>
              <a:rPr lang="en-US" sz="5400" dirty="0" err="1" smtClean="0">
                <a:latin typeface="Adobe Caslon Pro Bold" pitchFamily="18" charset="0"/>
              </a:rPr>
              <a:t>Sistem</a:t>
            </a:r>
            <a:endParaRPr lang="en-US" sz="5400" dirty="0">
              <a:latin typeface="Adobe Caslon Pro Bold" pitchFamily="18" charset="0"/>
            </a:endParaRPr>
          </a:p>
        </p:txBody>
      </p:sp>
      <p:sp>
        <p:nvSpPr>
          <p:cNvPr id="3" name="Content Placeholder 2"/>
          <p:cNvSpPr>
            <a:spLocks noGrp="1"/>
          </p:cNvSpPr>
          <p:nvPr>
            <p:ph idx="1"/>
          </p:nvPr>
        </p:nvSpPr>
        <p:spPr/>
        <p:txBody>
          <a:bodyPr>
            <a:normAutofit fontScale="92500"/>
          </a:bodyPr>
          <a:lstStyle/>
          <a:p>
            <a:pPr>
              <a:buFont typeface="Wingdings" pitchFamily="2" charset="2"/>
              <a:buChar char="ü"/>
            </a:pPr>
            <a:r>
              <a:rPr lang="en-US" sz="4000" dirty="0" smtClean="0">
                <a:latin typeface="Times New Roman" pitchFamily="18" charset="0"/>
                <a:cs typeface="Times New Roman" pitchFamily="18" charset="0"/>
              </a:rPr>
              <a:t>Kumpulan </a:t>
            </a:r>
            <a:r>
              <a:rPr lang="en-US" sz="4000" dirty="0" err="1" smtClean="0">
                <a:latin typeface="Times New Roman" pitchFamily="18" charset="0"/>
                <a:cs typeface="Times New Roman" pitchFamily="18" charset="0"/>
              </a:rPr>
              <a:t>elemen-elemen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partikel-partikel</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unsur-unsur</a:t>
            </a:r>
            <a:r>
              <a:rPr lang="en-US" sz="4000" dirty="0" smtClean="0">
                <a:latin typeface="Times New Roman" pitchFamily="18" charset="0"/>
                <a:cs typeface="Times New Roman" pitchFamily="18" charset="0"/>
              </a:rPr>
              <a:t>, yang </a:t>
            </a:r>
            <a:r>
              <a:rPr lang="en-US" sz="4000" dirty="0" err="1" smtClean="0">
                <a:latin typeface="Times New Roman" pitchFamily="18" charset="0"/>
                <a:cs typeface="Times New Roman" pitchFamily="18" charset="0"/>
              </a:rPr>
              <a:t>saling</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terkait</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saling</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terhubung</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saling</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bekerjasama</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menuju</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tujuan</a:t>
            </a:r>
            <a:r>
              <a:rPr lang="en-US" sz="4000" dirty="0" smtClean="0">
                <a:latin typeface="Times New Roman" pitchFamily="18" charset="0"/>
                <a:cs typeface="Times New Roman" pitchFamily="18" charset="0"/>
              </a:rPr>
              <a:t> yang </a:t>
            </a:r>
            <a:r>
              <a:rPr lang="en-US" sz="4000" dirty="0" err="1" smtClean="0">
                <a:latin typeface="Times New Roman" pitchFamily="18" charset="0"/>
                <a:cs typeface="Times New Roman" pitchFamily="18" charset="0"/>
              </a:rPr>
              <a:t>sama</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atau</a:t>
            </a:r>
            <a:r>
              <a:rPr lang="en-US" sz="4000" dirty="0" smtClean="0">
                <a:latin typeface="Times New Roman" pitchFamily="18" charset="0"/>
                <a:cs typeface="Times New Roman" pitchFamily="18" charset="0"/>
              </a:rPr>
              <a:t> </a:t>
            </a:r>
            <a:r>
              <a:rPr lang="en-US" sz="4000" i="1" dirty="0" smtClean="0">
                <a:latin typeface="Times New Roman" pitchFamily="18" charset="0"/>
                <a:cs typeface="Times New Roman" pitchFamily="18" charset="0"/>
              </a:rPr>
              <a:t>goal </a:t>
            </a:r>
            <a:r>
              <a:rPr lang="en-US" sz="4000" i="1" dirty="0" err="1" smtClean="0">
                <a:latin typeface="Times New Roman" pitchFamily="18" charset="0"/>
                <a:cs typeface="Times New Roman" pitchFamily="18" charset="0"/>
              </a:rPr>
              <a:t>concruance</a:t>
            </a:r>
            <a:r>
              <a:rPr lang="en-US" sz="4000" i="1" dirty="0" smtClean="0">
                <a:latin typeface="Times New Roman" pitchFamily="18" charset="0"/>
                <a:cs typeface="Times New Roman" pitchFamily="18" charset="0"/>
              </a:rPr>
              <a:t>.</a:t>
            </a:r>
          </a:p>
          <a:p>
            <a:pPr>
              <a:buNone/>
            </a:pPr>
            <a:r>
              <a:rPr lang="en-US" sz="2000" i="1" dirty="0" smtClean="0">
                <a:latin typeface="Times New Roman" pitchFamily="18" charset="0"/>
                <a:cs typeface="Times New Roman" pitchFamily="18" charset="0"/>
              </a:rPr>
              <a:t> 	</a:t>
            </a:r>
          </a:p>
          <a:p>
            <a:pPr>
              <a:buNone/>
            </a:pPr>
            <a:r>
              <a:rPr lang="en-US" sz="2000" i="1" dirty="0" smtClean="0">
                <a:latin typeface="Times New Roman" pitchFamily="18" charset="0"/>
                <a:cs typeface="Times New Roman" pitchFamily="18" charset="0"/>
              </a:rPr>
              <a:t>	</a:t>
            </a:r>
            <a:r>
              <a:rPr lang="en-US" sz="2000" i="1" dirty="0" err="1" smtClean="0">
                <a:latin typeface="Times New Roman" pitchFamily="18" charset="0"/>
                <a:cs typeface="Times New Roman" pitchFamily="18" charset="0"/>
              </a:rPr>
              <a:t>Sumber</a:t>
            </a:r>
            <a:r>
              <a:rPr lang="en-US" sz="2000" i="1" dirty="0" smtClean="0">
                <a:latin typeface="Times New Roman" pitchFamily="18" charset="0"/>
                <a:cs typeface="Times New Roman" pitchFamily="18" charset="0"/>
              </a:rPr>
              <a:t>: </a:t>
            </a:r>
          </a:p>
          <a:p>
            <a:pPr>
              <a:buNone/>
            </a:pPr>
            <a:r>
              <a:rPr lang="en-US" sz="2000" i="1"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Manetsch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dan</a:t>
            </a:r>
            <a:r>
              <a:rPr lang="en-US" sz="2000" dirty="0" smtClean="0">
                <a:latin typeface="Times New Roman" pitchFamily="18" charset="0"/>
                <a:cs typeface="Times New Roman" pitchFamily="18" charset="0"/>
              </a:rPr>
              <a:t> Park(1979) </a:t>
            </a:r>
            <a:r>
              <a:rPr lang="en-US" sz="2000" dirty="0" err="1" smtClean="0">
                <a:latin typeface="Times New Roman" pitchFamily="18" charset="0"/>
                <a:cs typeface="Times New Roman" pitchFamily="18" charset="0"/>
              </a:rPr>
              <a:t>dikutip</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dalam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Eriyatno</a:t>
            </a:r>
            <a:r>
              <a:rPr lang="en-US" sz="2000" dirty="0" smtClean="0">
                <a:latin typeface="Times New Roman" pitchFamily="18" charset="0"/>
                <a:cs typeface="Times New Roman" pitchFamily="18" charset="0"/>
              </a:rPr>
              <a:t>. 1999. </a:t>
            </a:r>
            <a:r>
              <a:rPr lang="en-US" sz="2000" i="1" dirty="0" smtClean="0">
                <a:latin typeface="Times New Roman" pitchFamily="18" charset="0"/>
                <a:cs typeface="Times New Roman" pitchFamily="18" charset="0"/>
              </a:rPr>
              <a:t>“</a:t>
            </a:r>
            <a:r>
              <a:rPr lang="en-US" sz="2000" i="1" dirty="0" err="1" smtClean="0">
                <a:latin typeface="Times New Roman" pitchFamily="18" charset="0"/>
                <a:cs typeface="Times New Roman" pitchFamily="18" charset="0"/>
              </a:rPr>
              <a:t>Ilmu</a:t>
            </a:r>
            <a:r>
              <a:rPr lang="en-US" sz="2000" i="1" dirty="0" smtClean="0">
                <a:latin typeface="Times New Roman" pitchFamily="18" charset="0"/>
                <a:cs typeface="Times New Roman" pitchFamily="18" charset="0"/>
              </a:rPr>
              <a:t> </a:t>
            </a:r>
            <a:r>
              <a:rPr lang="en-US" sz="2000" i="1" dirty="0" err="1" smtClean="0">
                <a:latin typeface="Times New Roman" pitchFamily="18" charset="0"/>
                <a:cs typeface="Times New Roman" pitchFamily="18" charset="0"/>
              </a:rPr>
              <a:t>Sistem</a:t>
            </a:r>
            <a:r>
              <a:rPr lang="en-US" sz="2000" i="1" dirty="0" smtClean="0">
                <a:latin typeface="Times New Roman" pitchFamily="18" charset="0"/>
                <a:cs typeface="Times New Roman" pitchFamily="18" charset="0"/>
              </a:rPr>
              <a:t>: </a:t>
            </a:r>
            <a:r>
              <a:rPr lang="en-US" sz="2000" i="1" dirty="0" err="1" smtClean="0">
                <a:latin typeface="Times New Roman" pitchFamily="18" charset="0"/>
                <a:cs typeface="Times New Roman" pitchFamily="18" charset="0"/>
              </a:rPr>
              <a:t>Meningkatkan</a:t>
            </a:r>
            <a:r>
              <a:rPr lang="en-US" sz="2000" i="1" dirty="0" smtClean="0">
                <a:latin typeface="Times New Roman" pitchFamily="18" charset="0"/>
                <a:cs typeface="Times New Roman" pitchFamily="18" charset="0"/>
              </a:rPr>
              <a:t> </a:t>
            </a:r>
            <a:r>
              <a:rPr lang="en-US" sz="2000" i="1" dirty="0" err="1" smtClean="0">
                <a:latin typeface="Times New Roman" pitchFamily="18" charset="0"/>
                <a:cs typeface="Times New Roman" pitchFamily="18" charset="0"/>
              </a:rPr>
              <a:t>Mutu</a:t>
            </a:r>
            <a:r>
              <a:rPr lang="en-US" sz="2000" i="1" dirty="0" smtClean="0">
                <a:latin typeface="Times New Roman" pitchFamily="18" charset="0"/>
                <a:cs typeface="Times New Roman" pitchFamily="18" charset="0"/>
              </a:rPr>
              <a:t> </a:t>
            </a:r>
            <a:r>
              <a:rPr lang="en-US" sz="2000" i="1" dirty="0" err="1" smtClean="0">
                <a:latin typeface="Times New Roman" pitchFamily="18" charset="0"/>
                <a:cs typeface="Times New Roman" pitchFamily="18" charset="0"/>
              </a:rPr>
              <a:t>dan</a:t>
            </a:r>
            <a:r>
              <a:rPr lang="en-US" sz="2000" i="1" dirty="0" smtClean="0">
                <a:latin typeface="Times New Roman" pitchFamily="18" charset="0"/>
                <a:cs typeface="Times New Roman" pitchFamily="18" charset="0"/>
              </a:rPr>
              <a:t> </a:t>
            </a:r>
            <a:r>
              <a:rPr lang="en-US" sz="2000" i="1" dirty="0" err="1" smtClean="0">
                <a:latin typeface="Times New Roman" pitchFamily="18" charset="0"/>
                <a:cs typeface="Times New Roman" pitchFamily="18" charset="0"/>
              </a:rPr>
              <a:t>Efektivitas</a:t>
            </a:r>
            <a:r>
              <a:rPr lang="en-US" sz="2000" i="1" dirty="0" smtClean="0">
                <a:latin typeface="Times New Roman" pitchFamily="18" charset="0"/>
                <a:cs typeface="Times New Roman" pitchFamily="18" charset="0"/>
              </a:rPr>
              <a:t> </a:t>
            </a:r>
            <a:r>
              <a:rPr lang="en-US" sz="2000" i="1" dirty="0" err="1" smtClean="0">
                <a:latin typeface="Times New Roman" pitchFamily="18" charset="0"/>
                <a:cs typeface="Times New Roman" pitchFamily="18" charset="0"/>
              </a:rPr>
              <a:t>Manajemen</a:t>
            </a:r>
            <a:r>
              <a:rPr lang="en-US" sz="2000" i="1"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Jilid</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Satu</a:t>
            </a:r>
            <a:r>
              <a:rPr lang="en-US" sz="2000" dirty="0" smtClean="0">
                <a:latin typeface="Times New Roman" pitchFamily="18" charset="0"/>
                <a:cs typeface="Times New Roman" pitchFamily="18" charset="0"/>
              </a:rPr>
              <a:t>. IPB Press, Bogor</a:t>
            </a:r>
            <a:r>
              <a:rPr lang="en-US" dirty="0" smtClean="0"/>
              <a:t>.</a:t>
            </a:r>
            <a:endParaRPr lang="en-US" i="1" dirty="0" smtClean="0">
              <a:latin typeface="Times New Roman" pitchFamily="18" charset="0"/>
              <a:cs typeface="Times New Roman" pitchFamily="18" charset="0"/>
            </a:endParaRPr>
          </a:p>
          <a:p>
            <a:pPr>
              <a:buNone/>
            </a:pPr>
            <a:endParaRPr lang="en-US" dirty="0"/>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868362"/>
          </a:xfrm>
        </p:spPr>
        <p:txBody>
          <a:bodyPr>
            <a:normAutofit/>
          </a:bodyPr>
          <a:lstStyle/>
          <a:p>
            <a:r>
              <a:rPr lang="en-US" sz="2800" dirty="0" err="1" smtClean="0">
                <a:latin typeface="Adobe Caslon Pro Bold" pitchFamily="18" charset="0"/>
              </a:rPr>
              <a:t>Makna</a:t>
            </a:r>
            <a:r>
              <a:rPr lang="en-US" sz="2800" dirty="0" smtClean="0">
                <a:latin typeface="Adobe Caslon Pro Bold" pitchFamily="18" charset="0"/>
              </a:rPr>
              <a:t> </a:t>
            </a:r>
            <a:r>
              <a:rPr lang="en-US" sz="2800" dirty="0" err="1" smtClean="0">
                <a:latin typeface="Adobe Caslon Pro Bold" pitchFamily="18" charset="0"/>
              </a:rPr>
              <a:t>Sistem</a:t>
            </a:r>
            <a:r>
              <a:rPr lang="en-US" sz="2800" dirty="0" smtClean="0">
                <a:latin typeface="Adobe Caslon Pro Bold" pitchFamily="18" charset="0"/>
              </a:rPr>
              <a:t> </a:t>
            </a:r>
            <a:r>
              <a:rPr lang="en-US" sz="2800" dirty="0" err="1" smtClean="0">
                <a:latin typeface="Adobe Caslon Pro Bold" pitchFamily="18" charset="0"/>
              </a:rPr>
              <a:t>dari</a:t>
            </a:r>
            <a:r>
              <a:rPr lang="en-US" sz="2800" dirty="0" smtClean="0">
                <a:latin typeface="Adobe Caslon Pro Bold" pitchFamily="18" charset="0"/>
              </a:rPr>
              <a:t> Wikipedia </a:t>
            </a:r>
            <a:r>
              <a:rPr lang="en-US" sz="3600" dirty="0" smtClean="0">
                <a:latin typeface="Adobe Caslon Pro Bold" pitchFamily="18" charset="0"/>
              </a:rPr>
              <a:t/>
            </a:r>
            <a:br>
              <a:rPr lang="en-US" sz="3600" dirty="0" smtClean="0">
                <a:latin typeface="Adobe Caslon Pro Bold" pitchFamily="18" charset="0"/>
              </a:rPr>
            </a:br>
            <a:r>
              <a:rPr lang="en-US" sz="2000" dirty="0" smtClean="0">
                <a:solidFill>
                  <a:srgbClr val="C00000"/>
                </a:solidFill>
                <a:latin typeface="Times New Roman" pitchFamily="18" charset="0"/>
                <a:cs typeface="Times New Roman" pitchFamily="18" charset="0"/>
              </a:rPr>
              <a:t>(</a:t>
            </a:r>
            <a:r>
              <a:rPr lang="en-US" sz="2000" dirty="0" err="1" smtClean="0">
                <a:solidFill>
                  <a:srgbClr val="C00000"/>
                </a:solidFill>
                <a:latin typeface="Times New Roman" pitchFamily="18" charset="0"/>
                <a:cs typeface="Times New Roman" pitchFamily="18" charset="0"/>
              </a:rPr>
              <a:t>Dipakai</a:t>
            </a:r>
            <a:r>
              <a:rPr lang="en-US" sz="2000" dirty="0" smtClean="0">
                <a:solidFill>
                  <a:srgbClr val="C00000"/>
                </a:solidFill>
                <a:latin typeface="Times New Roman" pitchFamily="18" charset="0"/>
                <a:cs typeface="Times New Roman" pitchFamily="18" charset="0"/>
              </a:rPr>
              <a:t> </a:t>
            </a:r>
            <a:r>
              <a:rPr lang="en-US" sz="2000" dirty="0" err="1" smtClean="0">
                <a:solidFill>
                  <a:srgbClr val="C00000"/>
                </a:solidFill>
                <a:latin typeface="Times New Roman" pitchFamily="18" charset="0"/>
                <a:cs typeface="Times New Roman" pitchFamily="18" charset="0"/>
              </a:rPr>
              <a:t>Sebagai</a:t>
            </a:r>
            <a:r>
              <a:rPr lang="en-US" sz="2000" dirty="0" smtClean="0">
                <a:solidFill>
                  <a:srgbClr val="C00000"/>
                </a:solidFill>
                <a:latin typeface="Times New Roman" pitchFamily="18" charset="0"/>
                <a:cs typeface="Times New Roman" pitchFamily="18" charset="0"/>
              </a:rPr>
              <a:t> </a:t>
            </a:r>
            <a:r>
              <a:rPr lang="en-US" sz="2000" dirty="0" err="1" smtClean="0">
                <a:solidFill>
                  <a:srgbClr val="C00000"/>
                </a:solidFill>
                <a:latin typeface="Times New Roman" pitchFamily="18" charset="0"/>
                <a:cs typeface="Times New Roman" pitchFamily="18" charset="0"/>
              </a:rPr>
              <a:t>Petunjuk</a:t>
            </a:r>
            <a:r>
              <a:rPr lang="en-US" sz="2000" dirty="0" smtClean="0">
                <a:solidFill>
                  <a:srgbClr val="C00000"/>
                </a:solidFill>
                <a:latin typeface="Times New Roman" pitchFamily="18" charset="0"/>
                <a:cs typeface="Times New Roman" pitchFamily="18" charset="0"/>
              </a:rPr>
              <a:t> </a:t>
            </a:r>
            <a:r>
              <a:rPr lang="en-US" sz="2000" dirty="0" err="1" smtClean="0">
                <a:solidFill>
                  <a:srgbClr val="C00000"/>
                </a:solidFill>
                <a:latin typeface="Times New Roman" pitchFamily="18" charset="0"/>
                <a:cs typeface="Times New Roman" pitchFamily="18" charset="0"/>
              </a:rPr>
              <a:t>Awal</a:t>
            </a:r>
            <a:r>
              <a:rPr lang="en-US" sz="2000" dirty="0" smtClean="0">
                <a:solidFill>
                  <a:srgbClr val="C00000"/>
                </a:solidFill>
                <a:latin typeface="Times New Roman" pitchFamily="18" charset="0"/>
                <a:cs typeface="Times New Roman" pitchFamily="18" charset="0"/>
              </a:rPr>
              <a:t> </a:t>
            </a:r>
            <a:r>
              <a:rPr lang="en-US" sz="2000" dirty="0" err="1" smtClean="0">
                <a:solidFill>
                  <a:srgbClr val="C00000"/>
                </a:solidFill>
                <a:latin typeface="Times New Roman" pitchFamily="18" charset="0"/>
                <a:cs typeface="Times New Roman" pitchFamily="18" charset="0"/>
              </a:rPr>
              <a:t>Saja</a:t>
            </a:r>
            <a:r>
              <a:rPr lang="en-US" sz="2000" dirty="0" smtClean="0">
                <a:solidFill>
                  <a:srgbClr val="C00000"/>
                </a:solidFill>
                <a:latin typeface="Times New Roman" pitchFamily="18" charset="0"/>
                <a:cs typeface="Times New Roman" pitchFamily="18" charset="0"/>
              </a:rPr>
              <a:t>)</a:t>
            </a:r>
            <a:endParaRPr lang="en-US" sz="3600"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914400"/>
            <a:ext cx="8229600" cy="5943600"/>
          </a:xfrm>
        </p:spPr>
        <p:txBody>
          <a:bodyPr>
            <a:normAutofit fontScale="55000" lnSpcReduction="20000"/>
          </a:bodyPr>
          <a:lstStyle/>
          <a:p>
            <a:pPr>
              <a:buFont typeface="Wingdings" pitchFamily="2" charset="2"/>
              <a:buChar char="ü"/>
            </a:pPr>
            <a:r>
              <a:rPr lang="en-US" sz="3800" b="1" dirty="0" err="1" smtClean="0">
                <a:latin typeface="Times New Roman" pitchFamily="18" charset="0"/>
                <a:cs typeface="Times New Roman" pitchFamily="18" charset="0"/>
              </a:rPr>
              <a:t>Sistem</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berasal</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dari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hlinkClick r:id="rId2" tooltip="Bahasa Latin"/>
              </a:rPr>
              <a:t>bahasa</a:t>
            </a:r>
            <a:r>
              <a:rPr lang="en-US" sz="3800" dirty="0" smtClean="0">
                <a:latin typeface="Times New Roman" pitchFamily="18" charset="0"/>
                <a:cs typeface="Times New Roman" pitchFamily="18" charset="0"/>
                <a:hlinkClick r:id="rId2" tooltip="Bahasa Latin"/>
              </a:rPr>
              <a:t> Latin</a:t>
            </a:r>
            <a:r>
              <a:rPr lang="en-US" sz="3800" dirty="0" smtClean="0">
                <a:latin typeface="Times New Roman" pitchFamily="18" charset="0"/>
                <a:cs typeface="Times New Roman" pitchFamily="18" charset="0"/>
              </a:rPr>
              <a:t> (</a:t>
            </a:r>
            <a:r>
              <a:rPr lang="en-US" sz="3800" i="1" dirty="0" err="1" smtClean="0">
                <a:latin typeface="Times New Roman" pitchFamily="18" charset="0"/>
                <a:cs typeface="Times New Roman" pitchFamily="18" charset="0"/>
              </a:rPr>
              <a:t>systēma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hlinkClick r:id="rId3" tooltip="Bahasa Yunani"/>
              </a:rPr>
              <a:t>bahasa</a:t>
            </a:r>
            <a:r>
              <a:rPr lang="en-US" sz="3800" dirty="0" smtClean="0">
                <a:latin typeface="Times New Roman" pitchFamily="18" charset="0"/>
                <a:cs typeface="Times New Roman" pitchFamily="18" charset="0"/>
                <a:hlinkClick r:id="rId3" tooltip="Bahasa Yunani"/>
              </a:rPr>
              <a:t> </a:t>
            </a:r>
            <a:r>
              <a:rPr lang="en-US" sz="3800" dirty="0" err="1" smtClean="0">
                <a:latin typeface="Times New Roman" pitchFamily="18" charset="0"/>
                <a:cs typeface="Times New Roman" pitchFamily="18" charset="0"/>
                <a:hlinkClick r:id="rId3" tooltip="Bahasa Yunani"/>
              </a:rPr>
              <a:t>Yunani</a:t>
            </a:r>
            <a:r>
              <a:rPr lang="en-US" sz="3800" dirty="0" smtClean="0">
                <a:latin typeface="Times New Roman" pitchFamily="18" charset="0"/>
                <a:cs typeface="Times New Roman" pitchFamily="18" charset="0"/>
              </a:rPr>
              <a:t> (</a:t>
            </a:r>
            <a:r>
              <a:rPr lang="en-US" sz="3800" i="1" dirty="0" err="1" smtClean="0">
                <a:latin typeface="Times New Roman" pitchFamily="18" charset="0"/>
                <a:cs typeface="Times New Roman" pitchFamily="18" charset="0"/>
              </a:rPr>
              <a:t>sustēma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adalah</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suatu</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kesatuan</a:t>
            </a:r>
            <a:r>
              <a:rPr lang="en-US" sz="3800" dirty="0" smtClean="0">
                <a:latin typeface="Times New Roman" pitchFamily="18" charset="0"/>
                <a:cs typeface="Times New Roman" pitchFamily="18" charset="0"/>
              </a:rPr>
              <a:t> yang </a:t>
            </a:r>
            <a:r>
              <a:rPr lang="en-US" sz="3800" dirty="0" err="1" smtClean="0">
                <a:latin typeface="Times New Roman" pitchFamily="18" charset="0"/>
                <a:cs typeface="Times New Roman" pitchFamily="18" charset="0"/>
              </a:rPr>
              <a:t>terdiri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hlinkClick r:id="rId4" tooltip="Komponen (halaman belum tersedia)"/>
              </a:rPr>
              <a:t>komponen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atau</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hlinkClick r:id="rId5" tooltip="Elemen"/>
              </a:rPr>
              <a:t>elemen</a:t>
            </a:r>
            <a:r>
              <a:rPr lang="en-US" sz="3800" dirty="0" smtClean="0">
                <a:latin typeface="Times New Roman" pitchFamily="18" charset="0"/>
                <a:cs typeface="Times New Roman" pitchFamily="18" charset="0"/>
              </a:rPr>
              <a:t> yang </a:t>
            </a:r>
            <a:r>
              <a:rPr lang="en-US" sz="3800" dirty="0" err="1" smtClean="0">
                <a:latin typeface="Times New Roman" pitchFamily="18" charset="0"/>
                <a:cs typeface="Times New Roman" pitchFamily="18" charset="0"/>
              </a:rPr>
              <a:t>dihubungkan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bersama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untuk</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memudahkan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aliran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hlinkClick r:id="rId6" tooltip="Informasi"/>
              </a:rPr>
              <a:t>informasi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hlinkClick r:id="rId7" tooltip="Materi"/>
              </a:rPr>
              <a:t>materi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atau</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hlinkClick r:id="rId8" tooltip="Energi"/>
              </a:rPr>
              <a:t>energi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untuk</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mencapai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suatu</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tujuan</a:t>
            </a:r>
            <a:r>
              <a:rPr lang="en-US" sz="3800" dirty="0" smtClean="0">
                <a:latin typeface="Times New Roman" pitchFamily="18" charset="0"/>
                <a:cs typeface="Times New Roman" pitchFamily="18" charset="0"/>
              </a:rPr>
              <a:t>;</a:t>
            </a:r>
          </a:p>
          <a:p>
            <a:pPr>
              <a:buFont typeface="Wingdings" pitchFamily="2" charset="2"/>
              <a:buChar char="ü"/>
            </a:pPr>
            <a:r>
              <a:rPr lang="en-US" sz="3800" dirty="0" err="1" smtClean="0">
                <a:latin typeface="Times New Roman" pitchFamily="18" charset="0"/>
                <a:cs typeface="Times New Roman" pitchFamily="18" charset="0"/>
              </a:rPr>
              <a:t>Istilah</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ini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sering</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dipergunakan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untuk</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menggambarkan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suatu</a:t>
            </a:r>
            <a:r>
              <a:rPr lang="en-US" sz="3800" dirty="0" smtClean="0">
                <a:latin typeface="Times New Roman" pitchFamily="18" charset="0"/>
                <a:cs typeface="Times New Roman" pitchFamily="18" charset="0"/>
              </a:rPr>
              <a:t> set </a:t>
            </a:r>
            <a:r>
              <a:rPr lang="en-US" sz="3800" dirty="0" err="1" smtClean="0">
                <a:latin typeface="Times New Roman" pitchFamily="18" charset="0"/>
                <a:cs typeface="Times New Roman" pitchFamily="18" charset="0"/>
              </a:rPr>
              <a:t>entitas</a:t>
            </a:r>
            <a:r>
              <a:rPr lang="en-US" sz="3800" dirty="0" smtClean="0">
                <a:latin typeface="Times New Roman" pitchFamily="18" charset="0"/>
                <a:cs typeface="Times New Roman" pitchFamily="18" charset="0"/>
              </a:rPr>
              <a:t> yang </a:t>
            </a:r>
            <a:r>
              <a:rPr lang="en-US" sz="3800" dirty="0" err="1" smtClean="0">
                <a:latin typeface="Times New Roman" pitchFamily="18" charset="0"/>
                <a:cs typeface="Times New Roman" pitchFamily="18" charset="0"/>
              </a:rPr>
              <a:t>berinteraksi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mana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suatu</a:t>
            </a:r>
            <a:r>
              <a:rPr lang="en-US" sz="3800" dirty="0" smtClean="0">
                <a:latin typeface="Times New Roman" pitchFamily="18" charset="0"/>
                <a:cs typeface="Times New Roman" pitchFamily="18" charset="0"/>
              </a:rPr>
              <a:t> </a:t>
            </a:r>
            <a:r>
              <a:rPr lang="en-US" sz="3800" dirty="0" smtClean="0">
                <a:latin typeface="Times New Roman" pitchFamily="18" charset="0"/>
                <a:cs typeface="Times New Roman" pitchFamily="18" charset="0"/>
                <a:hlinkClick r:id="rId9" tooltip="Model matematika"/>
              </a:rPr>
              <a:t>model </a:t>
            </a:r>
            <a:r>
              <a:rPr lang="en-US" sz="3800" dirty="0" err="1" smtClean="0">
                <a:latin typeface="Times New Roman" pitchFamily="18" charset="0"/>
                <a:cs typeface="Times New Roman" pitchFamily="18" charset="0"/>
                <a:hlinkClick r:id="rId9" tooltip="Model matematika"/>
              </a:rPr>
              <a:t>matematika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seringkali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bisa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dibuat</a:t>
            </a:r>
            <a:r>
              <a:rPr lang="en-US" sz="3800" dirty="0" smtClean="0">
                <a:latin typeface="Times New Roman" pitchFamily="18" charset="0"/>
                <a:cs typeface="Times New Roman" pitchFamily="18" charset="0"/>
              </a:rPr>
              <a:t>;</a:t>
            </a:r>
          </a:p>
          <a:p>
            <a:pPr>
              <a:buFont typeface="Wingdings" pitchFamily="2" charset="2"/>
              <a:buChar char="ü"/>
            </a:pPr>
            <a:r>
              <a:rPr lang="en-US" sz="3800" dirty="0" err="1" smtClean="0">
                <a:latin typeface="Times New Roman" pitchFamily="18" charset="0"/>
                <a:cs typeface="Times New Roman" pitchFamily="18" charset="0"/>
              </a:rPr>
              <a:t>Sistem</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juga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merupakan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kesatuan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bagian-bagian</a:t>
            </a:r>
            <a:r>
              <a:rPr lang="en-US" sz="3800" dirty="0" smtClean="0">
                <a:latin typeface="Times New Roman" pitchFamily="18" charset="0"/>
                <a:cs typeface="Times New Roman" pitchFamily="18" charset="0"/>
              </a:rPr>
              <a:t> yang </a:t>
            </a:r>
            <a:r>
              <a:rPr lang="en-US" sz="3800" dirty="0" err="1" smtClean="0">
                <a:latin typeface="Times New Roman" pitchFamily="18" charset="0"/>
                <a:cs typeface="Times New Roman" pitchFamily="18" charset="0"/>
              </a:rPr>
              <a:t>saling</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berhubungan</a:t>
            </a:r>
            <a:r>
              <a:rPr lang="en-US" sz="3800" dirty="0" smtClean="0">
                <a:latin typeface="Times New Roman" pitchFamily="18" charset="0"/>
                <a:cs typeface="Times New Roman" pitchFamily="18" charset="0"/>
              </a:rPr>
              <a:t> yang </a:t>
            </a:r>
            <a:r>
              <a:rPr lang="en-US" sz="3800" dirty="0" err="1" smtClean="0">
                <a:latin typeface="Times New Roman" pitchFamily="18" charset="0"/>
                <a:cs typeface="Times New Roman" pitchFamily="18" charset="0"/>
              </a:rPr>
              <a:t>berada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dalam</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suatu</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wilayah</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serta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memiliki</a:t>
            </a:r>
            <a:r>
              <a:rPr lang="en-US" sz="3800" dirty="0" smtClean="0">
                <a:latin typeface="Times New Roman" pitchFamily="18" charset="0"/>
                <a:cs typeface="Times New Roman" pitchFamily="18" charset="0"/>
              </a:rPr>
              <a:t> item-item </a:t>
            </a:r>
            <a:r>
              <a:rPr lang="en-US" sz="3800" dirty="0" err="1" smtClean="0">
                <a:latin typeface="Times New Roman" pitchFamily="18" charset="0"/>
                <a:cs typeface="Times New Roman" pitchFamily="18" charset="0"/>
              </a:rPr>
              <a:t>penggerak</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contoh</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umum</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misalnya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seperti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negara</a:t>
            </a:r>
            <a:r>
              <a:rPr lang="en-US" sz="3800" dirty="0" smtClean="0">
                <a:latin typeface="Times New Roman" pitchFamily="18" charset="0"/>
                <a:cs typeface="Times New Roman" pitchFamily="18" charset="0"/>
              </a:rPr>
              <a:t>;</a:t>
            </a:r>
          </a:p>
          <a:p>
            <a:pPr>
              <a:buFont typeface="Wingdings" pitchFamily="2" charset="2"/>
              <a:buChar char="ü"/>
            </a:pPr>
            <a:r>
              <a:rPr lang="en-US" sz="3800" dirty="0" smtClean="0">
                <a:latin typeface="Times New Roman" pitchFamily="18" charset="0"/>
                <a:cs typeface="Times New Roman" pitchFamily="18" charset="0"/>
              </a:rPr>
              <a:t>Negara </a:t>
            </a:r>
            <a:r>
              <a:rPr lang="en-US" sz="3800" dirty="0" err="1" smtClean="0">
                <a:latin typeface="Times New Roman" pitchFamily="18" charset="0"/>
                <a:cs typeface="Times New Roman" pitchFamily="18" charset="0"/>
              </a:rPr>
              <a:t>merupakan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suatu</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kumpulan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dari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beberapa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elemen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kesatuan</a:t>
            </a:r>
            <a:r>
              <a:rPr lang="en-US" sz="3800" dirty="0" smtClean="0">
                <a:latin typeface="Times New Roman" pitchFamily="18" charset="0"/>
                <a:cs typeface="Times New Roman" pitchFamily="18" charset="0"/>
              </a:rPr>
              <a:t> lain </a:t>
            </a:r>
            <a:r>
              <a:rPr lang="en-US" sz="3800" dirty="0" err="1" smtClean="0">
                <a:latin typeface="Times New Roman" pitchFamily="18" charset="0"/>
                <a:cs typeface="Times New Roman" pitchFamily="18" charset="0"/>
              </a:rPr>
              <a:t>seperti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provinsi</a:t>
            </a:r>
            <a:r>
              <a:rPr lang="en-US" sz="3800" dirty="0" smtClean="0">
                <a:latin typeface="Times New Roman" pitchFamily="18" charset="0"/>
                <a:cs typeface="Times New Roman" pitchFamily="18" charset="0"/>
              </a:rPr>
              <a:t> yang </a:t>
            </a:r>
            <a:r>
              <a:rPr lang="en-US" sz="3800" dirty="0" err="1" smtClean="0">
                <a:latin typeface="Times New Roman" pitchFamily="18" charset="0"/>
                <a:cs typeface="Times New Roman" pitchFamily="18" charset="0"/>
              </a:rPr>
              <a:t>saling</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berhubungan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sehingga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membentuk</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suatu</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negara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dimana</a:t>
            </a:r>
            <a:r>
              <a:rPr lang="en-US" sz="3800" dirty="0" smtClean="0">
                <a:latin typeface="Times New Roman" pitchFamily="18" charset="0"/>
                <a:cs typeface="Times New Roman" pitchFamily="18" charset="0"/>
              </a:rPr>
              <a:t> yang </a:t>
            </a:r>
            <a:r>
              <a:rPr lang="en-US" sz="3800" dirty="0" err="1" smtClean="0">
                <a:latin typeface="Times New Roman" pitchFamily="18" charset="0"/>
                <a:cs typeface="Times New Roman" pitchFamily="18" charset="0"/>
              </a:rPr>
              <a:t>berperan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sebagai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penggeraknya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yaitu</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rakyat</a:t>
            </a:r>
            <a:r>
              <a:rPr lang="en-US" sz="3800" dirty="0" smtClean="0">
                <a:latin typeface="Times New Roman" pitchFamily="18" charset="0"/>
                <a:cs typeface="Times New Roman" pitchFamily="18" charset="0"/>
              </a:rPr>
              <a:t> yang </a:t>
            </a:r>
            <a:r>
              <a:rPr lang="en-US" sz="3800" dirty="0" err="1" smtClean="0">
                <a:latin typeface="Times New Roman" pitchFamily="18" charset="0"/>
                <a:cs typeface="Times New Roman" pitchFamily="18" charset="0"/>
              </a:rPr>
              <a:t>berada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dinegara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tersebut</a:t>
            </a:r>
            <a:r>
              <a:rPr lang="en-US" sz="3800" dirty="0" smtClean="0">
                <a:latin typeface="Times New Roman" pitchFamily="18" charset="0"/>
                <a:cs typeface="Times New Roman" pitchFamily="18" charset="0"/>
              </a:rPr>
              <a:t>;</a:t>
            </a:r>
          </a:p>
          <a:p>
            <a:pPr>
              <a:buFont typeface="Wingdings" pitchFamily="2" charset="2"/>
              <a:buChar char="ü"/>
            </a:pPr>
            <a:r>
              <a:rPr lang="en-US" sz="3800" dirty="0" err="1" smtClean="0">
                <a:latin typeface="Times New Roman" pitchFamily="18" charset="0"/>
                <a:cs typeface="Times New Roman" pitchFamily="18" charset="0"/>
              </a:rPr>
              <a:t>Kata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sistem</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banyak</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sekali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digunakan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dalam</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percakapan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sehari-hari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dalam</a:t>
            </a:r>
            <a:r>
              <a:rPr lang="en-US" sz="3800" dirty="0" smtClean="0">
                <a:latin typeface="Times New Roman" pitchFamily="18" charset="0"/>
                <a:cs typeface="Times New Roman" pitchFamily="18" charset="0"/>
              </a:rPr>
              <a:t> forum </a:t>
            </a:r>
            <a:r>
              <a:rPr lang="en-US" sz="3800" dirty="0" err="1" smtClean="0">
                <a:latin typeface="Times New Roman" pitchFamily="18" charset="0"/>
                <a:cs typeface="Times New Roman" pitchFamily="18" charset="0"/>
              </a:rPr>
              <a:t>diskusi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maupun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dokumen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ilmiah</a:t>
            </a:r>
            <a:r>
              <a:rPr lang="en-US" sz="3800" dirty="0" smtClean="0">
                <a:latin typeface="Times New Roman" pitchFamily="18" charset="0"/>
                <a:cs typeface="Times New Roman" pitchFamily="18" charset="0"/>
              </a:rPr>
              <a:t>;</a:t>
            </a:r>
          </a:p>
          <a:p>
            <a:pPr>
              <a:buFont typeface="Wingdings" pitchFamily="2" charset="2"/>
              <a:buChar char="ü"/>
            </a:pPr>
            <a:r>
              <a:rPr lang="en-US" sz="3800" dirty="0" err="1" smtClean="0">
                <a:latin typeface="Times New Roman" pitchFamily="18" charset="0"/>
                <a:cs typeface="Times New Roman" pitchFamily="18" charset="0"/>
              </a:rPr>
              <a:t>Kata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ini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digunakan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untuk</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banyak</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hal</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pada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banyak</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bidang</a:t>
            </a:r>
            <a:r>
              <a:rPr lang="en-US" sz="3800" dirty="0" smtClean="0">
                <a:latin typeface="Times New Roman" pitchFamily="18" charset="0"/>
                <a:cs typeface="Times New Roman" pitchFamily="18" charset="0"/>
              </a:rPr>
              <a:t> pula, </a:t>
            </a:r>
            <a:r>
              <a:rPr lang="en-US" sz="3800" dirty="0" err="1" smtClean="0">
                <a:latin typeface="Times New Roman" pitchFamily="18" charset="0"/>
                <a:cs typeface="Times New Roman" pitchFamily="18" charset="0"/>
              </a:rPr>
              <a:t>sehingga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maknanya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menjadi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beragam</a:t>
            </a:r>
            <a:r>
              <a:rPr lang="en-US" sz="3800" dirty="0" smtClean="0">
                <a:latin typeface="Times New Roman" pitchFamily="18" charset="0"/>
                <a:cs typeface="Times New Roman" pitchFamily="18" charset="0"/>
              </a:rPr>
              <a:t>;</a:t>
            </a:r>
          </a:p>
          <a:p>
            <a:pPr>
              <a:buFont typeface="Wingdings" pitchFamily="2" charset="2"/>
              <a:buChar char="ü"/>
            </a:pPr>
            <a:r>
              <a:rPr lang="en-US" sz="3800" dirty="0" err="1" smtClean="0">
                <a:latin typeface="Times New Roman" pitchFamily="18" charset="0"/>
                <a:cs typeface="Times New Roman" pitchFamily="18" charset="0"/>
              </a:rPr>
              <a:t>Dalam</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pengertian</a:t>
            </a:r>
            <a:r>
              <a:rPr lang="en-US" sz="3800" dirty="0" smtClean="0">
                <a:latin typeface="Times New Roman" pitchFamily="18" charset="0"/>
                <a:cs typeface="Times New Roman" pitchFamily="18" charset="0"/>
              </a:rPr>
              <a:t> yang paling </a:t>
            </a:r>
            <a:r>
              <a:rPr lang="en-US" sz="3800" dirty="0" err="1" smtClean="0">
                <a:latin typeface="Times New Roman" pitchFamily="18" charset="0"/>
                <a:cs typeface="Times New Roman" pitchFamily="18" charset="0"/>
              </a:rPr>
              <a:t>umum</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sebuah</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sistem</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adalah</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sekumpulan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benda</a:t>
            </a:r>
            <a:r>
              <a:rPr lang="en-US" sz="3800" dirty="0" smtClean="0">
                <a:latin typeface="Times New Roman" pitchFamily="18" charset="0"/>
                <a:cs typeface="Times New Roman" pitchFamily="18" charset="0"/>
              </a:rPr>
              <a:t> yang </a:t>
            </a:r>
            <a:r>
              <a:rPr lang="en-US" sz="3800" dirty="0" err="1" smtClean="0">
                <a:latin typeface="Times New Roman" pitchFamily="18" charset="0"/>
                <a:cs typeface="Times New Roman" pitchFamily="18" charset="0"/>
              </a:rPr>
              <a:t>memiliki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hubungan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di</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antara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mereka</a:t>
            </a:r>
            <a:r>
              <a:rPr lang="en-US" sz="3800" dirty="0" smtClean="0">
                <a:latin typeface="Times New Roman" pitchFamily="18" charset="0"/>
                <a:cs typeface="Times New Roman" pitchFamily="18" charset="0"/>
              </a:rPr>
              <a:t>.</a:t>
            </a:r>
          </a:p>
          <a:p>
            <a:endParaRPr lang="en-US" dirty="0"/>
          </a:p>
        </p:txBody>
      </p:sp>
      <p:sp>
        <p:nvSpPr>
          <p:cNvPr id="4" name="Rectangle 3"/>
          <p:cNvSpPr/>
          <p:nvPr/>
        </p:nvSpPr>
        <p:spPr>
          <a:xfrm>
            <a:off x="5029200" y="6534834"/>
            <a:ext cx="3489801" cy="646331"/>
          </a:xfrm>
          <a:prstGeom prst="rect">
            <a:avLst/>
          </a:prstGeom>
        </p:spPr>
        <p:txBody>
          <a:bodyPr wrap="none">
            <a:spAutoFit/>
          </a:bodyPr>
          <a:lstStyle/>
          <a:p>
            <a:r>
              <a:rPr lang="en-US" dirty="0" smtClean="0">
                <a:hlinkClick r:id="rId10"/>
              </a:rPr>
              <a:t>http://id.wikipedia.org/wiki/Sistem</a:t>
            </a:r>
            <a:endParaRPr lang="en-US" dirty="0" smtClean="0"/>
          </a:p>
          <a:p>
            <a:endParaRPr lang="en-US" dirty="0"/>
          </a:p>
        </p:txBody>
      </p:sp>
      <p:sp>
        <p:nvSpPr>
          <p:cNvPr id="5"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143000"/>
            <a:ext cx="8229600" cy="5715000"/>
          </a:xfrm>
        </p:spPr>
        <p:txBody>
          <a:bodyPr>
            <a:normAutofit fontScale="85000" lnSpcReduction="20000"/>
          </a:bodyPr>
          <a:lstStyle/>
          <a:p>
            <a:pPr>
              <a:buFont typeface="Wingdings" pitchFamily="2" charset="2"/>
              <a:buChar char="ü"/>
            </a:pPr>
            <a:r>
              <a:rPr lang="en-US" b="1" dirty="0" err="1" smtClean="0">
                <a:latin typeface="Times New Roman" pitchFamily="18" charset="0"/>
                <a:cs typeface="Times New Roman" pitchFamily="18" charset="0"/>
              </a:rPr>
              <a:t>Teori</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Etika</a:t>
            </a:r>
            <a:r>
              <a:rPr lang="en-US" b="1"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Diarahkan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penguasaan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teori-teori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aplikasinya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interaksi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antara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organisasi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perusahaan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kelompok-kelompok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pemangku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kepentingan</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(stakeholders)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baik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maupun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luar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organisasi</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buFont typeface="Wingdings" pitchFamily="2" charset="2"/>
              <a:buChar char="ü"/>
            </a:pPr>
            <a:r>
              <a:rPr lang="en-US" b="1" dirty="0" err="1" smtClean="0">
                <a:latin typeface="Times New Roman" pitchFamily="18" charset="0"/>
                <a:cs typeface="Times New Roman" pitchFamily="18" charset="0"/>
              </a:rPr>
              <a:t>Hukum</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Bisnis</a:t>
            </a:r>
            <a:r>
              <a:rPr lang="en-US" b="1"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Diarahkan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pengenalan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terhadap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aspek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baik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prinsip-prinsip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umum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berlaku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maupun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relevan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masing-masing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kelompok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pemangku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kepentingan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seperti</a:t>
            </a:r>
            <a:r>
              <a:rPr lang="en-US" dirty="0" smtClean="0">
                <a:latin typeface="Times New Roman" pitchFamily="18" charset="0"/>
                <a:cs typeface="Times New Roman" pitchFamily="18" charset="0"/>
              </a:rPr>
              <a:t>: (1) </a:t>
            </a:r>
            <a:r>
              <a:rPr lang="en-US" dirty="0" err="1" smtClean="0">
                <a:latin typeface="Times New Roman" pitchFamily="18" charset="0"/>
                <a:cs typeface="Times New Roman" pitchFamily="18" charset="0"/>
              </a:rPr>
              <a:t>konsumen</a:t>
            </a:r>
            <a:r>
              <a:rPr lang="en-US" dirty="0" smtClean="0">
                <a:latin typeface="Times New Roman" pitchFamily="18" charset="0"/>
                <a:cs typeface="Times New Roman" pitchFamily="18" charset="0"/>
              </a:rPr>
              <a:t>; (2) </a:t>
            </a:r>
            <a:r>
              <a:rPr lang="en-US" dirty="0" err="1" smtClean="0">
                <a:latin typeface="Times New Roman" pitchFamily="18" charset="0"/>
                <a:cs typeface="Times New Roman" pitchFamily="18" charset="0"/>
              </a:rPr>
              <a:t>karyawan</a:t>
            </a:r>
            <a:r>
              <a:rPr lang="en-US" dirty="0" smtClean="0">
                <a:latin typeface="Times New Roman" pitchFamily="18" charset="0"/>
                <a:cs typeface="Times New Roman" pitchFamily="18" charset="0"/>
              </a:rPr>
              <a:t>; (3) </a:t>
            </a:r>
            <a:r>
              <a:rPr lang="en-US" dirty="0" err="1" smtClean="0">
                <a:latin typeface="Times New Roman" pitchFamily="18" charset="0"/>
                <a:cs typeface="Times New Roman" pitchFamily="18" charset="0"/>
              </a:rPr>
              <a:t>pemilik</a:t>
            </a:r>
            <a:r>
              <a:rPr lang="en-US" dirty="0" smtClean="0">
                <a:latin typeface="Times New Roman" pitchFamily="18" charset="0"/>
                <a:cs typeface="Times New Roman" pitchFamily="18" charset="0"/>
              </a:rPr>
              <a:t>; (4)  </a:t>
            </a:r>
            <a:r>
              <a:rPr lang="en-US" dirty="0" err="1" smtClean="0">
                <a:latin typeface="Times New Roman" pitchFamily="18" charset="0"/>
                <a:cs typeface="Times New Roman" pitchFamily="18" charset="0"/>
              </a:rPr>
              <a:t>pesaing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maupun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mitra-mitra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lainnya</a:t>
            </a:r>
            <a:r>
              <a:rPr lang="en-US" dirty="0" smtClean="0">
                <a:latin typeface="Times New Roman" pitchFamily="18" charset="0"/>
                <a:cs typeface="Times New Roman" pitchFamily="18" charset="0"/>
              </a:rPr>
              <a:t>.</a:t>
            </a:r>
          </a:p>
          <a:p>
            <a:endParaRPr lang="en-US" dirty="0" smtClean="0"/>
          </a:p>
        </p:txBody>
      </p:sp>
      <p:sp>
        <p:nvSpPr>
          <p:cNvPr id="4" name="Title 1"/>
          <p:cNvSpPr>
            <a:spLocks noGrp="1"/>
          </p:cNvSpPr>
          <p:nvPr>
            <p:ph type="title"/>
          </p:nvPr>
        </p:nvSpPr>
        <p:spPr>
          <a:xfrm>
            <a:off x="0" y="0"/>
            <a:ext cx="9144000" cy="1143000"/>
          </a:xfrm>
          <a:solidFill>
            <a:schemeClr val="accent6">
              <a:lumMod val="60000"/>
              <a:lumOff val="40000"/>
            </a:schemeClr>
          </a:solidFill>
        </p:spPr>
        <p:txBody>
          <a:bodyPr>
            <a:normAutofit/>
          </a:bodyPr>
          <a:lstStyle/>
          <a:p>
            <a:r>
              <a:rPr lang="en-US" dirty="0" err="1" smtClean="0">
                <a:latin typeface="Adobe Caslon Pro Bold" pitchFamily="18" charset="0"/>
                <a:cs typeface="Times New Roman" pitchFamily="18" charset="0"/>
              </a:rPr>
              <a:t>Etika</a:t>
            </a:r>
            <a:r>
              <a:rPr lang="en-US" dirty="0" smtClean="0">
                <a:latin typeface="Adobe Caslon Pro Bold" pitchFamily="18" charset="0"/>
                <a:cs typeface="Times New Roman" pitchFamily="18" charset="0"/>
              </a:rPr>
              <a:t> </a:t>
            </a:r>
            <a:r>
              <a:rPr lang="en-US" dirty="0" err="1" smtClean="0">
                <a:latin typeface="Adobe Caslon Pro Bold" pitchFamily="18" charset="0"/>
                <a:cs typeface="Times New Roman" pitchFamily="18" charset="0"/>
              </a:rPr>
              <a:t>dan</a:t>
            </a:r>
            <a:r>
              <a:rPr lang="en-US" dirty="0" smtClean="0">
                <a:latin typeface="Adobe Caslon Pro Bold" pitchFamily="18" charset="0"/>
                <a:cs typeface="Times New Roman" pitchFamily="18" charset="0"/>
              </a:rPr>
              <a:t> </a:t>
            </a:r>
            <a:r>
              <a:rPr lang="en-US" dirty="0" err="1" smtClean="0">
                <a:latin typeface="Adobe Caslon Pro Bold" pitchFamily="18" charset="0"/>
                <a:cs typeface="Times New Roman" pitchFamily="18" charset="0"/>
              </a:rPr>
              <a:t>Hukum</a:t>
            </a:r>
            <a:r>
              <a:rPr lang="en-US" dirty="0" smtClean="0">
                <a:latin typeface="Adobe Caslon Pro Bold" pitchFamily="18" charset="0"/>
                <a:cs typeface="Times New Roman" pitchFamily="18" charset="0"/>
              </a:rPr>
              <a:t> </a:t>
            </a:r>
            <a:r>
              <a:rPr lang="en-US" dirty="0" err="1" smtClean="0">
                <a:latin typeface="Adobe Caslon Pro Bold" pitchFamily="18" charset="0"/>
                <a:cs typeface="Times New Roman" pitchFamily="18" charset="0"/>
              </a:rPr>
              <a:t>Bisnis</a:t>
            </a:r>
            <a:endParaRPr lang="en-US" dirty="0">
              <a:latin typeface="Adobe Caslon Pro Bold"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438"/>
            <a:ext cx="8229600" cy="1143000"/>
          </a:xfrm>
          <a:solidFill>
            <a:schemeClr val="accent6">
              <a:lumMod val="60000"/>
              <a:lumOff val="40000"/>
            </a:schemeClr>
          </a:solidFill>
        </p:spPr>
        <p:txBody>
          <a:bodyPr>
            <a:normAutofit fontScale="90000"/>
          </a:bodyPr>
          <a:lstStyle/>
          <a:p>
            <a:r>
              <a:rPr lang="en-US" dirty="0" smtClean="0">
                <a:latin typeface="Times New Roman" pitchFamily="18" charset="0"/>
                <a:cs typeface="Times New Roman" pitchFamily="18" charset="0"/>
              </a:rPr>
              <a:t>Dari </a:t>
            </a:r>
            <a:r>
              <a:rPr lang="en-US" b="1"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Melalui</a:t>
            </a:r>
            <a:r>
              <a:rPr lang="en-US"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Politik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Menjadi</a:t>
            </a:r>
            <a:r>
              <a:rPr lang="en-US"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Kebijakan</a:t>
            </a:r>
            <a:r>
              <a:rPr lang="en-US" b="1"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Berdampak</a:t>
            </a:r>
            <a:r>
              <a:rPr lang="en-US"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1524000" y="2590800"/>
            <a:ext cx="6477000" cy="3200400"/>
          </a:xfrm>
          <a:solidFill>
            <a:schemeClr val="bg1">
              <a:lumMod val="85000"/>
            </a:schemeClr>
          </a:solidFill>
        </p:spPr>
        <p:txBody>
          <a:bodyPr>
            <a:normAutofit fontScale="92500" lnSpcReduction="10000"/>
          </a:bodyPr>
          <a:lstStyle/>
          <a:p>
            <a:pPr>
              <a:buFont typeface="Wingdings" pitchFamily="2" charset="2"/>
              <a:buChar char="ü"/>
            </a:pPr>
            <a:r>
              <a:rPr lang="en-US" sz="4100" dirty="0" err="1" smtClean="0">
                <a:latin typeface="Adobe Caslon Pro Bold" pitchFamily="18" charset="0"/>
              </a:rPr>
              <a:t>Apakah</a:t>
            </a:r>
            <a:r>
              <a:rPr lang="en-US" sz="4100" dirty="0" smtClean="0">
                <a:latin typeface="Adobe Caslon Pro Bold" pitchFamily="18" charset="0"/>
              </a:rPr>
              <a:t> </a:t>
            </a:r>
            <a:r>
              <a:rPr lang="en-US" sz="4100" dirty="0" err="1" smtClean="0">
                <a:latin typeface="Adobe Caslon Pro Bold" pitchFamily="18" charset="0"/>
              </a:rPr>
              <a:t>itu</a:t>
            </a:r>
            <a:r>
              <a:rPr lang="en-US" sz="4100" dirty="0" smtClean="0">
                <a:latin typeface="Adobe Caslon Pro Bold" pitchFamily="18" charset="0"/>
              </a:rPr>
              <a:t> </a:t>
            </a:r>
            <a:r>
              <a:rPr lang="en-US" sz="4100" u="sng" dirty="0" err="1" smtClean="0">
                <a:latin typeface="Adobe Caslon Pro Bold" pitchFamily="18" charset="0"/>
              </a:rPr>
              <a:t>Hukum</a:t>
            </a:r>
            <a:r>
              <a:rPr lang="en-US" sz="4100" dirty="0" smtClean="0">
                <a:latin typeface="Adobe Caslon Pro Bold" pitchFamily="18" charset="0"/>
              </a:rPr>
              <a:t>?</a:t>
            </a:r>
          </a:p>
          <a:p>
            <a:pPr>
              <a:buFont typeface="Wingdings" pitchFamily="2" charset="2"/>
              <a:buChar char="ü"/>
            </a:pPr>
            <a:r>
              <a:rPr lang="en-US" sz="4100" dirty="0" err="1" smtClean="0">
                <a:latin typeface="Adobe Caslon Pro Bold" pitchFamily="18" charset="0"/>
              </a:rPr>
              <a:t>Apakah</a:t>
            </a:r>
            <a:r>
              <a:rPr lang="en-US" sz="4100" dirty="0" smtClean="0">
                <a:latin typeface="Adobe Caslon Pro Bold" pitchFamily="18" charset="0"/>
              </a:rPr>
              <a:t> </a:t>
            </a:r>
            <a:r>
              <a:rPr lang="en-US" sz="4100" dirty="0" err="1" smtClean="0">
                <a:latin typeface="Adobe Caslon Pro Bold" pitchFamily="18" charset="0"/>
              </a:rPr>
              <a:t>itu</a:t>
            </a:r>
            <a:r>
              <a:rPr lang="en-US" sz="4100" dirty="0" smtClean="0">
                <a:latin typeface="Adobe Caslon Pro Bold" pitchFamily="18" charset="0"/>
              </a:rPr>
              <a:t> </a:t>
            </a:r>
            <a:r>
              <a:rPr lang="en-US" sz="4100" u="sng" dirty="0" err="1" smtClean="0">
                <a:latin typeface="Adobe Caslon Pro Bold" pitchFamily="18" charset="0"/>
              </a:rPr>
              <a:t>Politik</a:t>
            </a:r>
            <a:r>
              <a:rPr lang="en-US" sz="4100" dirty="0" smtClean="0">
                <a:latin typeface="Adobe Caslon Pro Bold" pitchFamily="18" charset="0"/>
              </a:rPr>
              <a:t>?</a:t>
            </a:r>
          </a:p>
          <a:p>
            <a:pPr>
              <a:buFont typeface="Wingdings" pitchFamily="2" charset="2"/>
              <a:buChar char="ü"/>
            </a:pPr>
            <a:r>
              <a:rPr lang="en-US" sz="4100" dirty="0" err="1" smtClean="0">
                <a:latin typeface="Adobe Caslon Pro Bold" pitchFamily="18" charset="0"/>
              </a:rPr>
              <a:t>Apakah</a:t>
            </a:r>
            <a:r>
              <a:rPr lang="en-US" sz="4100" dirty="0" smtClean="0">
                <a:latin typeface="Adobe Caslon Pro Bold" pitchFamily="18" charset="0"/>
              </a:rPr>
              <a:t> </a:t>
            </a:r>
            <a:r>
              <a:rPr lang="en-US" sz="4100" dirty="0" err="1" smtClean="0">
                <a:latin typeface="Adobe Caslon Pro Bold" pitchFamily="18" charset="0"/>
              </a:rPr>
              <a:t>itu</a:t>
            </a:r>
            <a:r>
              <a:rPr lang="en-US" sz="4100" dirty="0" smtClean="0">
                <a:latin typeface="Adobe Caslon Pro Bold" pitchFamily="18" charset="0"/>
              </a:rPr>
              <a:t> </a:t>
            </a:r>
            <a:r>
              <a:rPr lang="en-US" sz="4100" u="sng" dirty="0" err="1" smtClean="0">
                <a:latin typeface="Adobe Caslon Pro Bold" pitchFamily="18" charset="0"/>
              </a:rPr>
              <a:t>Kebijakan</a:t>
            </a:r>
            <a:r>
              <a:rPr lang="en-US" sz="4100" dirty="0" smtClean="0">
                <a:latin typeface="Adobe Caslon Pro Bold" pitchFamily="18" charset="0"/>
              </a:rPr>
              <a:t>?</a:t>
            </a:r>
          </a:p>
          <a:p>
            <a:pPr>
              <a:buNone/>
            </a:pPr>
            <a:r>
              <a:rPr lang="en-US" sz="4100" dirty="0" smtClean="0">
                <a:latin typeface="Adobe Caslon Pro Bold" pitchFamily="18" charset="0"/>
              </a:rPr>
              <a:t>               </a:t>
            </a:r>
            <a:r>
              <a:rPr lang="en-US" sz="4100" dirty="0" err="1" smtClean="0">
                <a:solidFill>
                  <a:srgbClr val="C00000"/>
                </a:solidFill>
                <a:latin typeface="Adobe Caslon Pro Bold" pitchFamily="18" charset="0"/>
              </a:rPr>
              <a:t>lalu</a:t>
            </a:r>
            <a:endParaRPr lang="en-US" sz="4100" dirty="0" smtClean="0">
              <a:solidFill>
                <a:srgbClr val="C00000"/>
              </a:solidFill>
              <a:latin typeface="Adobe Caslon Pro Bold" pitchFamily="18" charset="0"/>
            </a:endParaRPr>
          </a:p>
          <a:p>
            <a:pPr>
              <a:buFont typeface="Wingdings" pitchFamily="2" charset="2"/>
              <a:buChar char="ü"/>
            </a:pPr>
            <a:r>
              <a:rPr lang="en-US" sz="4100" dirty="0" err="1" smtClean="0">
                <a:solidFill>
                  <a:srgbClr val="C00000"/>
                </a:solidFill>
                <a:latin typeface="Adobe Caslon Pro Bold" pitchFamily="18" charset="0"/>
              </a:rPr>
              <a:t>Dimana</a:t>
            </a:r>
            <a:r>
              <a:rPr lang="en-US" sz="4100" dirty="0" smtClean="0">
                <a:solidFill>
                  <a:srgbClr val="C00000"/>
                </a:solidFill>
                <a:latin typeface="Adobe Caslon Pro Bold" pitchFamily="18" charset="0"/>
              </a:rPr>
              <a:t> </a:t>
            </a:r>
            <a:r>
              <a:rPr lang="en-US" sz="4100" dirty="0" err="1" smtClean="0">
                <a:solidFill>
                  <a:srgbClr val="C00000"/>
                </a:solidFill>
                <a:latin typeface="Adobe Caslon Pro Bold" pitchFamily="18" charset="0"/>
              </a:rPr>
              <a:t>letak</a:t>
            </a:r>
            <a:r>
              <a:rPr lang="en-US" sz="4100" dirty="0" smtClean="0">
                <a:solidFill>
                  <a:srgbClr val="C00000"/>
                </a:solidFill>
                <a:latin typeface="Adobe Caslon Pro Bold" pitchFamily="18" charset="0"/>
              </a:rPr>
              <a:t> </a:t>
            </a:r>
            <a:r>
              <a:rPr lang="en-US" sz="4100" u="sng" dirty="0" err="1" smtClean="0">
                <a:solidFill>
                  <a:srgbClr val="C00000"/>
                </a:solidFill>
                <a:latin typeface="Adobe Caslon Pro Bold" pitchFamily="18" charset="0"/>
              </a:rPr>
              <a:t>Etika</a:t>
            </a:r>
            <a:r>
              <a:rPr lang="en-US" sz="4100" dirty="0" smtClean="0">
                <a:solidFill>
                  <a:srgbClr val="C00000"/>
                </a:solidFill>
                <a:latin typeface="Adobe Caslon Pro Bold" pitchFamily="18" charset="0"/>
              </a:rPr>
              <a:t>?</a:t>
            </a:r>
          </a:p>
          <a:p>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762000"/>
          </a:xfrm>
          <a:solidFill>
            <a:schemeClr val="accent6">
              <a:lumMod val="40000"/>
              <a:lumOff val="60000"/>
            </a:schemeClr>
          </a:solidFill>
        </p:spPr>
        <p:txBody>
          <a:bodyPr>
            <a:noAutofit/>
          </a:bodyPr>
          <a:lstStyle/>
          <a:p>
            <a:r>
              <a:rPr lang="en-US" sz="2400" b="1" dirty="0" smtClean="0">
                <a:latin typeface="Adobe Caslon Pro Bold" pitchFamily="18" charset="0"/>
              </a:rPr>
              <a:t/>
            </a:r>
            <a:br>
              <a:rPr lang="en-US" sz="2400" b="1" dirty="0" smtClean="0">
                <a:latin typeface="Adobe Caslon Pro Bold" pitchFamily="18" charset="0"/>
              </a:rPr>
            </a:br>
            <a:r>
              <a:rPr lang="en-US" sz="2400" b="1" dirty="0" smtClean="0">
                <a:latin typeface="Adobe Caslon Pro Bold" pitchFamily="18" charset="0"/>
              </a:rPr>
              <a:t/>
            </a:r>
            <a:br>
              <a:rPr lang="en-US" sz="2400" b="1" dirty="0" smtClean="0">
                <a:latin typeface="Adobe Caslon Pro Bold" pitchFamily="18" charset="0"/>
              </a:rPr>
            </a:br>
            <a:r>
              <a:rPr lang="en-US" sz="2400" b="1" dirty="0" err="1" smtClean="0">
                <a:latin typeface="Adobe Caslon Pro Bold" pitchFamily="18" charset="0"/>
              </a:rPr>
              <a:t>Pengertian</a:t>
            </a:r>
            <a:r>
              <a:rPr lang="en-US" sz="2400" b="1" dirty="0" smtClean="0">
                <a:latin typeface="Adobe Caslon Pro Bold" pitchFamily="18" charset="0"/>
              </a:rPr>
              <a:t> </a:t>
            </a:r>
            <a:r>
              <a:rPr lang="en-US" sz="2400" b="1" dirty="0" err="1" smtClean="0">
                <a:latin typeface="Adobe Caslon Pro Bold" pitchFamily="18" charset="0"/>
              </a:rPr>
              <a:t>Hukum</a:t>
            </a:r>
            <a:r>
              <a:rPr lang="en-US" sz="2400" b="1" dirty="0" smtClean="0">
                <a:latin typeface="Adobe Caslon Pro Bold" pitchFamily="18" charset="0"/>
              </a:rPr>
              <a:t> </a:t>
            </a:r>
            <a:br>
              <a:rPr lang="en-US" sz="2400" b="1" dirty="0" smtClean="0">
                <a:latin typeface="Adobe Caslon Pro Bold" pitchFamily="18" charset="0"/>
              </a:rPr>
            </a:br>
            <a:r>
              <a:rPr lang="en-US" sz="2400" b="1" dirty="0" err="1" smtClean="0">
                <a:latin typeface="Adobe Caslon Pro Bold" pitchFamily="18" charset="0"/>
              </a:rPr>
              <a:t>Menurut</a:t>
            </a:r>
            <a:r>
              <a:rPr lang="en-US" sz="2400" b="1" dirty="0" smtClean="0">
                <a:latin typeface="Adobe Caslon Pro Bold" pitchFamily="18" charset="0"/>
              </a:rPr>
              <a:t> </a:t>
            </a:r>
            <a:r>
              <a:rPr lang="en-US" sz="2400" b="1" dirty="0" err="1" smtClean="0">
                <a:latin typeface="Adobe Caslon Pro Bold" pitchFamily="18" charset="0"/>
              </a:rPr>
              <a:t>Beberapa</a:t>
            </a:r>
            <a:r>
              <a:rPr lang="en-US" sz="2400" b="1" dirty="0" smtClean="0">
                <a:latin typeface="Adobe Caslon Pro Bold" pitchFamily="18" charset="0"/>
              </a:rPr>
              <a:t> </a:t>
            </a:r>
            <a:r>
              <a:rPr lang="en-US" sz="2400" b="1" dirty="0" err="1" smtClean="0">
                <a:latin typeface="Adobe Caslon Pro Bold" pitchFamily="18" charset="0"/>
              </a:rPr>
              <a:t>Ahli</a:t>
            </a:r>
            <a:r>
              <a:rPr lang="en-US" sz="2400" b="1" dirty="0" smtClean="0">
                <a:latin typeface="Adobe Caslon Pro Bold" pitchFamily="18" charset="0"/>
              </a:rPr>
              <a:t> </a:t>
            </a:r>
            <a:r>
              <a:rPr lang="en-US" sz="2400" b="1" dirty="0" err="1" smtClean="0">
                <a:latin typeface="Adobe Caslon Pro Bold" pitchFamily="18" charset="0"/>
              </a:rPr>
              <a:t>Hukum</a:t>
            </a:r>
            <a:r>
              <a:rPr lang="en-US" sz="2400" b="1" dirty="0" smtClean="0">
                <a:latin typeface="Adobe Caslon Pro Bold" pitchFamily="18" charset="0"/>
              </a:rPr>
              <a:t> (</a:t>
            </a:r>
            <a:r>
              <a:rPr lang="en-US" sz="2400" b="1" dirty="0" err="1" smtClean="0">
                <a:latin typeface="Adobe Caslon Pro Bold" pitchFamily="18" charset="0"/>
              </a:rPr>
              <a:t>Luar</a:t>
            </a:r>
            <a:r>
              <a:rPr lang="en-US" sz="2400" b="1" dirty="0" smtClean="0">
                <a:latin typeface="Adobe Caslon Pro Bold" pitchFamily="18" charset="0"/>
              </a:rPr>
              <a:t> </a:t>
            </a:r>
            <a:r>
              <a:rPr lang="en-US" sz="2400" b="1" dirty="0" err="1" smtClean="0">
                <a:latin typeface="Adobe Caslon Pro Bold" pitchFamily="18" charset="0"/>
              </a:rPr>
              <a:t>Negri</a:t>
            </a:r>
            <a:r>
              <a:rPr lang="en-US" sz="2400" b="1" dirty="0" smtClean="0">
                <a:latin typeface="Adobe Caslon Pro Bold" pitchFamily="18" charset="0"/>
              </a:rPr>
              <a:t>)</a:t>
            </a:r>
            <a:r>
              <a:rPr lang="en-US" sz="3200" dirty="0" smtClean="0">
                <a:latin typeface="Adobe Caslon Pro Bold" pitchFamily="18" charset="0"/>
              </a:rPr>
              <a:t/>
            </a:r>
            <a:br>
              <a:rPr lang="en-US" sz="3200" dirty="0" smtClean="0">
                <a:latin typeface="Adobe Caslon Pro Bold" pitchFamily="18" charset="0"/>
              </a:rPr>
            </a:br>
            <a:endParaRPr lang="en-US" sz="3200" dirty="0">
              <a:latin typeface="Adobe Caslon Pro Bold" pitchFamily="18" charset="0"/>
            </a:endParaRPr>
          </a:p>
        </p:txBody>
      </p:sp>
      <p:sp>
        <p:nvSpPr>
          <p:cNvPr id="3" name="Content Placeholder 2"/>
          <p:cNvSpPr>
            <a:spLocks noGrp="1"/>
          </p:cNvSpPr>
          <p:nvPr>
            <p:ph idx="1"/>
          </p:nvPr>
        </p:nvSpPr>
        <p:spPr>
          <a:xfrm>
            <a:off x="0" y="762000"/>
            <a:ext cx="9144000" cy="5867400"/>
          </a:xfrm>
        </p:spPr>
        <p:txBody>
          <a:bodyPr>
            <a:normAutofit fontScale="25000" lnSpcReduction="20000"/>
          </a:bodyPr>
          <a:lstStyle/>
          <a:p>
            <a:pPr marL="514350" indent="-514350">
              <a:buFont typeface="+mj-lt"/>
              <a:buAutoNum type="arabicPeriod"/>
            </a:pPr>
            <a:r>
              <a:rPr lang="en-US" sz="6400" b="1" dirty="0" smtClean="0">
                <a:latin typeface="Times New Roman" pitchFamily="18" charset="0"/>
                <a:cs typeface="Times New Roman" pitchFamily="18" charset="0"/>
              </a:rPr>
              <a:t>VAN KAN</a:t>
            </a:r>
            <a:r>
              <a:rPr lang="en-US" sz="6400" dirty="0" smtClean="0">
                <a:latin typeface="Times New Roman" pitchFamily="18" charset="0"/>
                <a:cs typeface="Times New Roman" pitchFamily="18" charset="0"/>
              </a:rPr>
              <a:t/>
            </a:r>
            <a:br>
              <a:rPr lang="en-US" sz="6400" dirty="0" smtClean="0">
                <a:latin typeface="Times New Roman" pitchFamily="18" charset="0"/>
                <a:cs typeface="Times New Roman" pitchFamily="18" charset="0"/>
              </a:rPr>
            </a:br>
            <a:r>
              <a:rPr lang="en-US" sz="6400" dirty="0" err="1" smtClean="0">
                <a:latin typeface="Times New Roman" pitchFamily="18" charset="0"/>
                <a:cs typeface="Times New Roman" pitchFamily="18" charset="0"/>
              </a:rPr>
              <a:t>Hukum</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ialah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keseluruhan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peraturan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hidup</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bersifat</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memaksa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untuk</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melindungi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kepentingan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manusai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dalam</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masyarakat</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Peraturan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dalam</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menjalankan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kehidupan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diperlukan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untuk</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melindungi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kepentingan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dengan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tertib</a:t>
            </a:r>
            <a:r>
              <a:rPr lang="en-US" sz="6400" dirty="0" smtClean="0">
                <a:latin typeface="Times New Roman" pitchFamily="18" charset="0"/>
                <a:cs typeface="Times New Roman" pitchFamily="18" charset="0"/>
              </a:rPr>
              <a:t>;</a:t>
            </a:r>
          </a:p>
          <a:p>
            <a:pPr marL="514350" indent="-514350">
              <a:buAutoNum type="arabicPeriod"/>
            </a:pPr>
            <a:endParaRPr lang="en-US" sz="6400" dirty="0" smtClean="0">
              <a:latin typeface="Times New Roman" pitchFamily="18" charset="0"/>
              <a:cs typeface="Times New Roman" pitchFamily="18" charset="0"/>
            </a:endParaRPr>
          </a:p>
          <a:p>
            <a:pPr marL="514350" indent="-514350">
              <a:buFont typeface="+mj-lt"/>
              <a:buAutoNum type="arabicPeriod"/>
            </a:pPr>
            <a:r>
              <a:rPr lang="en-US" sz="6400" b="1" dirty="0" smtClean="0">
                <a:latin typeface="Times New Roman" pitchFamily="18" charset="0"/>
                <a:cs typeface="Times New Roman" pitchFamily="18" charset="0"/>
              </a:rPr>
              <a:t>UTRECHT</a:t>
            </a:r>
            <a:r>
              <a:rPr lang="en-US" sz="6400" dirty="0" smtClean="0">
                <a:latin typeface="Times New Roman" pitchFamily="18" charset="0"/>
                <a:cs typeface="Times New Roman" pitchFamily="18" charset="0"/>
              </a:rPr>
              <a:t/>
            </a:r>
            <a:br>
              <a:rPr lang="en-US" sz="6400" dirty="0" smtClean="0">
                <a:latin typeface="Times New Roman" pitchFamily="18" charset="0"/>
                <a:cs typeface="Times New Roman" pitchFamily="18" charset="0"/>
              </a:rPr>
            </a:br>
            <a:r>
              <a:rPr lang="en-US" sz="6400" dirty="0" err="1" smtClean="0">
                <a:latin typeface="Times New Roman" pitchFamily="18" charset="0"/>
                <a:cs typeface="Times New Roman" pitchFamily="18" charset="0"/>
              </a:rPr>
              <a:t>Hukum</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adalah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himpunan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peraturan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baik</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berupa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perintah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maupun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larangan</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mengatur</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tata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tertib</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dalam</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suatu</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masyarakat</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seharusnya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ditaati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oleh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anggota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masyarakat</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bersangkutan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Oleh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karena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itu</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pelanggaran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petunjuk</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hidup</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tersebut</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dapat</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menimbulkan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tindakan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dari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pihak</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pemerintah</a:t>
            </a:r>
            <a:r>
              <a:rPr lang="en-US" sz="6400" dirty="0" smtClean="0">
                <a:latin typeface="Times New Roman" pitchFamily="18" charset="0"/>
                <a:cs typeface="Times New Roman" pitchFamily="18" charset="0"/>
              </a:rPr>
              <a:t>;</a:t>
            </a:r>
          </a:p>
          <a:p>
            <a:pPr marL="514350" indent="-514350">
              <a:buFont typeface="+mj-lt"/>
              <a:buAutoNum type="arabicPeriod"/>
            </a:pPr>
            <a:endParaRPr lang="en-US" sz="6400" b="1" dirty="0" smtClean="0">
              <a:latin typeface="Times New Roman" pitchFamily="18" charset="0"/>
              <a:cs typeface="Times New Roman" pitchFamily="18" charset="0"/>
            </a:endParaRPr>
          </a:p>
          <a:p>
            <a:pPr marL="514350" indent="-514350">
              <a:buFont typeface="+mj-lt"/>
              <a:buAutoNum type="arabicPeriod"/>
            </a:pPr>
            <a:r>
              <a:rPr lang="en-US" sz="6400" b="1" dirty="0" smtClean="0">
                <a:latin typeface="Times New Roman" pitchFamily="18" charset="0"/>
                <a:cs typeface="Times New Roman" pitchFamily="18" charset="0"/>
              </a:rPr>
              <a:t>A.L GOODHART</a:t>
            </a:r>
            <a:r>
              <a:rPr lang="en-US" sz="6400" dirty="0" smtClean="0">
                <a:latin typeface="Times New Roman" pitchFamily="18" charset="0"/>
                <a:cs typeface="Times New Roman" pitchFamily="18" charset="0"/>
              </a:rPr>
              <a:t/>
            </a:r>
            <a:br>
              <a:rPr lang="en-US" sz="6400" dirty="0" smtClean="0">
                <a:latin typeface="Times New Roman" pitchFamily="18" charset="0"/>
                <a:cs typeface="Times New Roman" pitchFamily="18" charset="0"/>
              </a:rPr>
            </a:br>
            <a:r>
              <a:rPr lang="en-US" sz="6400" dirty="0" err="1" smtClean="0">
                <a:latin typeface="Times New Roman" pitchFamily="18" charset="0"/>
                <a:cs typeface="Times New Roman" pitchFamily="18" charset="0"/>
              </a:rPr>
              <a:t>Hukum</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adalah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keseluruhan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dari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peraturan</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dipakai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oleh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pengadilan</a:t>
            </a:r>
            <a:r>
              <a:rPr lang="en-US" sz="6400" dirty="0" smtClean="0">
                <a:latin typeface="Times New Roman" pitchFamily="18" charset="0"/>
                <a:cs typeface="Times New Roman" pitchFamily="18" charset="0"/>
              </a:rPr>
              <a:t>:</a:t>
            </a:r>
            <a:br>
              <a:rPr lang="en-US" sz="6400" dirty="0" smtClean="0">
                <a:latin typeface="Times New Roman" pitchFamily="18" charset="0"/>
                <a:cs typeface="Times New Roman" pitchFamily="18" charset="0"/>
              </a:rPr>
            </a:br>
            <a:endParaRPr lang="en-US" sz="6400" dirty="0" smtClean="0">
              <a:latin typeface="Times New Roman" pitchFamily="18" charset="0"/>
              <a:cs typeface="Times New Roman" pitchFamily="18" charset="0"/>
            </a:endParaRPr>
          </a:p>
          <a:p>
            <a:pPr marL="514350" indent="-514350">
              <a:buFont typeface="+mj-lt"/>
              <a:buAutoNum type="arabicPeriod"/>
            </a:pPr>
            <a:r>
              <a:rPr lang="en-US" sz="6400" b="1" dirty="0" smtClean="0">
                <a:latin typeface="Times New Roman" pitchFamily="18" charset="0"/>
                <a:cs typeface="Times New Roman" pitchFamily="18" charset="0"/>
              </a:rPr>
              <a:t>AUSTIN</a:t>
            </a:r>
            <a:r>
              <a:rPr lang="en-US" sz="6400" dirty="0" smtClean="0">
                <a:latin typeface="Times New Roman" pitchFamily="18" charset="0"/>
                <a:cs typeface="Times New Roman" pitchFamily="18" charset="0"/>
              </a:rPr>
              <a:t/>
            </a:r>
            <a:br>
              <a:rPr lang="en-US" sz="6400" dirty="0" smtClean="0">
                <a:latin typeface="Times New Roman" pitchFamily="18" charset="0"/>
                <a:cs typeface="Times New Roman" pitchFamily="18" charset="0"/>
              </a:rPr>
            </a:br>
            <a:r>
              <a:rPr lang="en-US" sz="6400" dirty="0" err="1" smtClean="0">
                <a:latin typeface="Times New Roman" pitchFamily="18" charset="0"/>
                <a:cs typeface="Times New Roman" pitchFamily="18" charset="0"/>
              </a:rPr>
              <a:t>Hukum</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adalah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tiap-tiap</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undang-undang</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positif</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ditentukan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secara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langsung</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atau</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tidak</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langsung</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oleh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seorang</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pribadi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atau</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sekelompok</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orang</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berwibawa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bagi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seorang</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anggota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atau</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anggota-anggota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suatu</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masyarakat</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politik</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berdaulat</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dimana</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membentuk</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hukum</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adalah</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tertinggi</a:t>
            </a:r>
            <a:r>
              <a:rPr lang="en-US" sz="6400" dirty="0" smtClean="0">
                <a:latin typeface="Times New Roman" pitchFamily="18" charset="0"/>
                <a:cs typeface="Times New Roman" pitchFamily="18" charset="0"/>
              </a:rPr>
              <a:t>;</a:t>
            </a:r>
            <a:br>
              <a:rPr lang="en-US" sz="6400" dirty="0" smtClean="0">
                <a:latin typeface="Times New Roman" pitchFamily="18" charset="0"/>
                <a:cs typeface="Times New Roman" pitchFamily="18" charset="0"/>
              </a:rPr>
            </a:br>
            <a:endParaRPr lang="en-US" sz="6400" dirty="0" smtClean="0">
              <a:latin typeface="Times New Roman" pitchFamily="18" charset="0"/>
              <a:cs typeface="Times New Roman" pitchFamily="18" charset="0"/>
            </a:endParaRPr>
          </a:p>
          <a:p>
            <a:pPr marL="514350" indent="-514350">
              <a:buFont typeface="+mj-lt"/>
              <a:buAutoNum type="arabicPeriod"/>
            </a:pPr>
            <a:r>
              <a:rPr lang="en-US" sz="6400" b="1" dirty="0" smtClean="0">
                <a:latin typeface="Times New Roman" pitchFamily="18" charset="0"/>
                <a:cs typeface="Times New Roman" pitchFamily="18" charset="0"/>
              </a:rPr>
              <a:t>HANS KELSEN</a:t>
            </a:r>
            <a:r>
              <a:rPr lang="en-US" sz="6400" dirty="0" smtClean="0">
                <a:latin typeface="Times New Roman" pitchFamily="18" charset="0"/>
                <a:cs typeface="Times New Roman" pitchFamily="18" charset="0"/>
              </a:rPr>
              <a:t/>
            </a:r>
            <a:br>
              <a:rPr lang="en-US" sz="6400" dirty="0" smtClean="0">
                <a:latin typeface="Times New Roman" pitchFamily="18" charset="0"/>
                <a:cs typeface="Times New Roman" pitchFamily="18" charset="0"/>
              </a:rPr>
            </a:br>
            <a:r>
              <a:rPr lang="en-US" sz="6400" dirty="0" err="1" smtClean="0">
                <a:latin typeface="Times New Roman" pitchFamily="18" charset="0"/>
                <a:cs typeface="Times New Roman" pitchFamily="18" charset="0"/>
              </a:rPr>
              <a:t>Hukum</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adalah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sebuah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ketentuan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sosial</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mengatur</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perilaku</a:t>
            </a:r>
            <a:r>
              <a:rPr lang="en-US" sz="6400" dirty="0" smtClean="0">
                <a:latin typeface="Times New Roman" pitchFamily="18" charset="0"/>
                <a:cs typeface="Times New Roman" pitchFamily="18" charset="0"/>
              </a:rPr>
              <a:t> mutual </a:t>
            </a:r>
            <a:r>
              <a:rPr lang="en-US" sz="6400" dirty="0" err="1" smtClean="0">
                <a:latin typeface="Times New Roman" pitchFamily="18" charset="0"/>
                <a:cs typeface="Times New Roman" pitchFamily="18" charset="0"/>
              </a:rPr>
              <a:t>antar</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manusia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yaitu</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sebuah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ketentuan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tentang</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serangkaian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peraturan</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mengatur</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perilaku</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tertentu</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manusia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dan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hal</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ini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berarti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sebuah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sistem</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norma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Jadi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hukum</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itu</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sendiri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adalah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ketentuan</a:t>
            </a:r>
            <a:r>
              <a:rPr lang="en-US" sz="6400" dirty="0" smtClean="0">
                <a:latin typeface="Times New Roman" pitchFamily="18" charset="0"/>
                <a:cs typeface="Times New Roman" pitchFamily="18" charset="0"/>
              </a:rPr>
              <a:t>;</a:t>
            </a:r>
          </a:p>
          <a:p>
            <a:pPr marL="514350" indent="-514350">
              <a:buFont typeface="+mj-lt"/>
              <a:buAutoNum type="arabicPeriod"/>
            </a:pPr>
            <a:endParaRPr lang="en-US" sz="6400" b="1" dirty="0" smtClean="0">
              <a:latin typeface="Times New Roman" pitchFamily="18" charset="0"/>
              <a:cs typeface="Times New Roman" pitchFamily="18" charset="0"/>
            </a:endParaRPr>
          </a:p>
          <a:p>
            <a:pPr marL="514350" indent="-514350">
              <a:buFont typeface="+mj-lt"/>
              <a:buAutoNum type="arabicPeriod"/>
            </a:pPr>
            <a:r>
              <a:rPr lang="en-US" sz="6400" b="1" dirty="0" smtClean="0">
                <a:latin typeface="Times New Roman" pitchFamily="18" charset="0"/>
                <a:cs typeface="Times New Roman" pitchFamily="18" charset="0"/>
              </a:rPr>
              <a:t>MARX</a:t>
            </a:r>
            <a:r>
              <a:rPr lang="en-US" sz="6400" dirty="0" smtClean="0">
                <a:latin typeface="Times New Roman" pitchFamily="18" charset="0"/>
                <a:cs typeface="Times New Roman" pitchFamily="18" charset="0"/>
              </a:rPr>
              <a:t/>
            </a:r>
            <a:br>
              <a:rPr lang="en-US" sz="6400" dirty="0" smtClean="0">
                <a:latin typeface="Times New Roman" pitchFamily="18" charset="0"/>
                <a:cs typeface="Times New Roman" pitchFamily="18" charset="0"/>
              </a:rPr>
            </a:br>
            <a:r>
              <a:rPr lang="en-US" sz="6400" dirty="0" err="1" smtClean="0">
                <a:latin typeface="Times New Roman" pitchFamily="18" charset="0"/>
                <a:cs typeface="Times New Roman" pitchFamily="18" charset="0"/>
              </a:rPr>
              <a:t>Hukum</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adalah</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pengemban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amanat</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kepentingan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ekonomi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para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kapitalis</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tidak</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segan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memarakkan</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kehidupannya</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lewat</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exploitasi</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exploitasi</a:t>
            </a:r>
            <a:r>
              <a:rPr lang="en-US" sz="6400" dirty="0" smtClean="0">
                <a:latin typeface="Times New Roman" pitchFamily="18" charset="0"/>
                <a:cs typeface="Times New Roman" pitchFamily="18" charset="0"/>
              </a:rPr>
              <a:t> yang </a:t>
            </a:r>
            <a:r>
              <a:rPr lang="en-US" sz="6400" dirty="0" err="1" smtClean="0">
                <a:latin typeface="Times New Roman" pitchFamily="18" charset="0"/>
                <a:cs typeface="Times New Roman" pitchFamily="18" charset="0"/>
              </a:rPr>
              <a:t>luas</a:t>
            </a:r>
            <a:r>
              <a:rPr lang="en-US" sz="6400" dirty="0" smtClean="0">
                <a:latin typeface="Times New Roman" pitchFamily="18" charset="0"/>
                <a:cs typeface="Times New Roman" pitchFamily="18" charset="0"/>
              </a:rPr>
              <a:t>. </a:t>
            </a:r>
            <a:r>
              <a:rPr lang="en-US" sz="6400" dirty="0" err="1" smtClean="0">
                <a:latin typeface="Times New Roman" pitchFamily="18" charset="0"/>
                <a:cs typeface="Times New Roman" pitchFamily="18" charset="0"/>
              </a:rPr>
              <a:t>Sehingga</a:t>
            </a:r>
            <a:r>
              <a:rPr lang="en-US" sz="64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hukum</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bukan</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saja</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berfungsi</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sebagai</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fungsi</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politik</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saja</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akan</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tetapi</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juga</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sebagai</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fungsi</a:t>
            </a:r>
            <a:r>
              <a:rPr lang="en-US" sz="5600" dirty="0" smtClean="0">
                <a:latin typeface="Times New Roman" pitchFamily="18" charset="0"/>
                <a:cs typeface="Times New Roman" pitchFamily="18" charset="0"/>
              </a:rPr>
              <a:t> </a:t>
            </a:r>
            <a:r>
              <a:rPr lang="en-US" sz="5600" dirty="0" err="1" smtClean="0">
                <a:latin typeface="Times New Roman" pitchFamily="18" charset="0"/>
                <a:cs typeface="Times New Roman" pitchFamily="18" charset="0"/>
              </a:rPr>
              <a:t>ekonomi</a:t>
            </a:r>
            <a:r>
              <a:rPr lang="en-US" sz="5600" dirty="0" smtClean="0">
                <a:latin typeface="Times New Roman" pitchFamily="18" charset="0"/>
                <a:cs typeface="Times New Roman" pitchFamily="18" charset="0"/>
              </a:rPr>
              <a:t>.</a:t>
            </a:r>
          </a:p>
          <a:p>
            <a:pPr>
              <a:buNone/>
            </a:pPr>
            <a:endParaRPr lang="en-US" dirty="0" smtClean="0"/>
          </a:p>
          <a:p>
            <a:pPr>
              <a:buNone/>
            </a:pPr>
            <a:r>
              <a:rPr lang="en-US" dirty="0" smtClean="0"/>
              <a:t/>
            </a:r>
            <a:br>
              <a:rPr lang="en-US" dirty="0" smtClean="0"/>
            </a:br>
            <a:r>
              <a:rPr lang="en-US" dirty="0" smtClean="0"/>
              <a:t/>
            </a:r>
            <a:br>
              <a:rPr lang="en-US" dirty="0" smtClean="0"/>
            </a:b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1"/>
            <a:ext cx="8229600" cy="5867400"/>
          </a:xfrm>
        </p:spPr>
        <p:txBody>
          <a:bodyPr>
            <a:normAutofit fontScale="62500" lnSpcReduction="20000"/>
          </a:bodyPr>
          <a:lstStyle/>
          <a:p>
            <a:pPr marL="514350" indent="-514350">
              <a:buAutoNum type="arabicPeriod" startAt="7"/>
            </a:pPr>
            <a:r>
              <a:rPr lang="en-US" b="1" dirty="0" smtClean="0">
                <a:latin typeface="Times New Roman" pitchFamily="18" charset="0"/>
                <a:cs typeface="Times New Roman" pitchFamily="18" charset="0"/>
              </a:rPr>
              <a:t>MOCHTAR KUSUMAATMADJA</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merupakan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keseluruhan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asas-asas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kaidah-kaidah</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mengatur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kehidupan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manusia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masyarakat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juga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mencakupi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lembaga-lembaga</a:t>
            </a:r>
            <a:r>
              <a:rPr lang="en-US" dirty="0" smtClean="0">
                <a:latin typeface="Times New Roman" pitchFamily="18" charset="0"/>
                <a:cs typeface="Times New Roman" pitchFamily="18" charset="0"/>
              </a:rPr>
              <a:t> (institutions)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proses-proses</a:t>
            </a:r>
            <a:r>
              <a:rPr lang="en-US" dirty="0" smtClean="0">
                <a:latin typeface="Times New Roman" pitchFamily="18" charset="0"/>
                <a:cs typeface="Times New Roman" pitchFamily="18" charset="0"/>
              </a:rPr>
              <a:t> (processes) yang </a:t>
            </a:r>
            <a:r>
              <a:rPr lang="en-US" dirty="0" err="1" smtClean="0">
                <a:latin typeface="Times New Roman" pitchFamily="18" charset="0"/>
                <a:cs typeface="Times New Roman" pitchFamily="18" charset="0"/>
              </a:rPr>
              <a:t>mewujudkan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berlakunya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kaidah-kaidah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itu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kenyataan</a:t>
            </a:r>
            <a:r>
              <a:rPr lang="en-US" dirty="0" smtClean="0">
                <a:latin typeface="Times New Roman" pitchFamily="18" charset="0"/>
                <a:cs typeface="Times New Roman" pitchFamily="18" charset="0"/>
              </a:rPr>
              <a:t>;</a:t>
            </a:r>
          </a:p>
          <a:p>
            <a:pPr marL="514350" indent="-514350">
              <a:buAutoNum type="arabicPeriod" startAt="7"/>
            </a:pPr>
            <a:endParaRPr lang="en-US" b="1" dirty="0" smtClean="0">
              <a:latin typeface="Times New Roman" pitchFamily="18" charset="0"/>
              <a:cs typeface="Times New Roman" pitchFamily="18" charset="0"/>
            </a:endParaRPr>
          </a:p>
          <a:p>
            <a:pPr marL="514350" indent="-514350">
              <a:buAutoNum type="arabicPeriod" startAt="7"/>
            </a:pPr>
            <a:r>
              <a:rPr lang="en-US" b="1" dirty="0" smtClean="0">
                <a:latin typeface="Times New Roman" pitchFamily="18" charset="0"/>
                <a:cs typeface="Times New Roman" pitchFamily="18" charset="0"/>
              </a:rPr>
              <a:t>LILY RASJIDI</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bukan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sekedar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merupakan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norma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melainkan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juga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institusi</a:t>
            </a:r>
            <a:r>
              <a:rPr lang="en-US" dirty="0" smtClean="0">
                <a:latin typeface="Times New Roman" pitchFamily="18" charset="0"/>
                <a:cs typeface="Times New Roman" pitchFamily="18" charset="0"/>
              </a:rPr>
              <a:t>;</a:t>
            </a:r>
          </a:p>
          <a:p>
            <a:pPr marL="514350" indent="-514350">
              <a:buAutoNum type="arabicPeriod" startAt="7"/>
            </a:pPr>
            <a:endParaRPr lang="en-US" dirty="0" smtClean="0">
              <a:latin typeface="Times New Roman" pitchFamily="18" charset="0"/>
              <a:cs typeface="Times New Roman" pitchFamily="18" charset="0"/>
            </a:endParaRPr>
          </a:p>
          <a:p>
            <a:pPr marL="514350" indent="-514350">
              <a:buAutoNum type="arabicPeriod" startAt="7"/>
            </a:pPr>
            <a:r>
              <a:rPr lang="en-US" b="1" smtClean="0">
                <a:latin typeface="Times New Roman" pitchFamily="18" charset="0"/>
                <a:cs typeface="Times New Roman" pitchFamily="18" charset="0"/>
              </a:rPr>
              <a:t>SOETANDYO </a:t>
            </a:r>
            <a:r>
              <a:rPr lang="en-US" b="1" dirty="0" smtClean="0">
                <a:latin typeface="Times New Roman" pitchFamily="18" charset="0"/>
                <a:cs typeface="Times New Roman" pitchFamily="18" charset="0"/>
              </a:rPr>
              <a:t>WIGJOSOEBROTO</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Bahwa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tidak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ada</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konsep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tunggal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mengenai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apa</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disebut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itu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Karena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sebenarnya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terdiri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dari</a:t>
            </a:r>
            <a:r>
              <a:rPr lang="en-US" dirty="0" smtClean="0">
                <a:latin typeface="Times New Roman" pitchFamily="18" charset="0"/>
                <a:cs typeface="Times New Roman" pitchFamily="18" charset="0"/>
              </a:rPr>
              <a:t> 3 </a:t>
            </a:r>
            <a:r>
              <a:rPr lang="en-US" dirty="0" err="1" smtClean="0">
                <a:latin typeface="Times New Roman" pitchFamily="18" charset="0"/>
                <a:cs typeface="Times New Roman" pitchFamily="18" charset="0"/>
              </a:rPr>
              <a:t>konsep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sebagai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asas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moralitas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sebagai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kaidah-kaidah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positif</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berlaku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waktu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tempat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tertentu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ketiga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dikonsepkan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sebagai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institusi</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riil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fungsional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sistem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kehidupan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bermasyarakat</a:t>
            </a:r>
            <a:r>
              <a:rPr lang="en-US" dirty="0" smtClean="0">
                <a:latin typeface="Times New Roman" pitchFamily="18" charset="0"/>
                <a:cs typeface="Times New Roman" pitchFamily="18" charset="0"/>
              </a:rPr>
              <a:t>;</a:t>
            </a:r>
          </a:p>
          <a:p>
            <a:pPr marL="514350" indent="-514350">
              <a:buAutoNum type="arabicPeriod" startAt="7"/>
            </a:pPr>
            <a:endParaRPr lang="en-US" b="1" dirty="0" smtClean="0">
              <a:latin typeface="Times New Roman" pitchFamily="18" charset="0"/>
              <a:cs typeface="Times New Roman" pitchFamily="18" charset="0"/>
            </a:endParaRPr>
          </a:p>
          <a:p>
            <a:pPr marL="514350" indent="-514350">
              <a:buAutoNum type="arabicPeriod" startAt="7"/>
            </a:pPr>
            <a:r>
              <a:rPr lang="en-US" b="1" dirty="0" smtClean="0">
                <a:latin typeface="Times New Roman" pitchFamily="18" charset="0"/>
                <a:cs typeface="Times New Roman" pitchFamily="18" charset="0"/>
              </a:rPr>
              <a:t>WIRYONO KUSUMO</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adalah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keseluruhan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peraturan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baik</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tertulis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maupun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tidak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tertulis</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mengatur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tata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tertib</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masyarakat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terhadap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pelanggarnya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umumnya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dikenakan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sanksi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Sedangkan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tujuan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adalah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untuk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mengadakan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keselamatan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kebahagiaan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ketertiban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masyarakat</a:t>
            </a:r>
            <a:r>
              <a:rPr lang="en-US" dirty="0" smtClean="0">
                <a:latin typeface="Times New Roman" pitchFamily="18" charset="0"/>
                <a:cs typeface="Times New Roman" pitchFamily="18" charset="0"/>
              </a:rPr>
              <a:t>.</a:t>
            </a:r>
          </a:p>
          <a:p>
            <a:endParaRPr lang="en-US" dirty="0">
              <a:latin typeface="Times New Roman" pitchFamily="18" charset="0"/>
              <a:cs typeface="Times New Roman"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a:spLocks noGrp="1"/>
          </p:cNvSpPr>
          <p:nvPr>
            <p:ph type="title"/>
          </p:nvPr>
        </p:nvSpPr>
        <p:spPr>
          <a:xfrm>
            <a:off x="533400" y="0"/>
            <a:ext cx="8229600" cy="762000"/>
          </a:xfrm>
          <a:solidFill>
            <a:schemeClr val="accent6">
              <a:lumMod val="40000"/>
              <a:lumOff val="60000"/>
            </a:schemeClr>
          </a:solidFill>
        </p:spPr>
        <p:txBody>
          <a:bodyPr>
            <a:noAutofit/>
          </a:bodyPr>
          <a:lstStyle/>
          <a:p>
            <a:r>
              <a:rPr lang="en-US" sz="2400" b="1" dirty="0" smtClean="0">
                <a:latin typeface="Adobe Caslon Pro Bold" pitchFamily="18" charset="0"/>
              </a:rPr>
              <a:t/>
            </a:r>
            <a:br>
              <a:rPr lang="en-US" sz="2400" b="1" dirty="0" smtClean="0">
                <a:latin typeface="Adobe Caslon Pro Bold" pitchFamily="18" charset="0"/>
              </a:rPr>
            </a:br>
            <a:r>
              <a:rPr lang="en-US" sz="2400" b="1" dirty="0" smtClean="0">
                <a:latin typeface="Adobe Caslon Pro Bold" pitchFamily="18" charset="0"/>
              </a:rPr>
              <a:t/>
            </a:r>
            <a:br>
              <a:rPr lang="en-US" sz="2400" b="1" dirty="0" smtClean="0">
                <a:latin typeface="Adobe Caslon Pro Bold" pitchFamily="18" charset="0"/>
              </a:rPr>
            </a:br>
            <a:r>
              <a:rPr lang="en-US" sz="2400" b="1" dirty="0" err="1" smtClean="0">
                <a:latin typeface="Adobe Caslon Pro Bold" pitchFamily="18" charset="0"/>
              </a:rPr>
              <a:t>Pengertian</a:t>
            </a:r>
            <a:r>
              <a:rPr lang="en-US" sz="2400" b="1" dirty="0" smtClean="0">
                <a:latin typeface="Adobe Caslon Pro Bold" pitchFamily="18" charset="0"/>
              </a:rPr>
              <a:t> </a:t>
            </a:r>
            <a:r>
              <a:rPr lang="en-US" sz="2400" b="1" dirty="0" err="1" smtClean="0">
                <a:latin typeface="Adobe Caslon Pro Bold" pitchFamily="18" charset="0"/>
              </a:rPr>
              <a:t>Hukum</a:t>
            </a:r>
            <a:r>
              <a:rPr lang="en-US" sz="2400" b="1" dirty="0" smtClean="0">
                <a:latin typeface="Adobe Caslon Pro Bold" pitchFamily="18" charset="0"/>
              </a:rPr>
              <a:t> </a:t>
            </a:r>
            <a:br>
              <a:rPr lang="en-US" sz="2400" b="1" dirty="0" smtClean="0">
                <a:latin typeface="Adobe Caslon Pro Bold" pitchFamily="18" charset="0"/>
              </a:rPr>
            </a:br>
            <a:r>
              <a:rPr lang="en-US" sz="2400" b="1" dirty="0" err="1" smtClean="0">
                <a:latin typeface="Adobe Caslon Pro Bold" pitchFamily="18" charset="0"/>
              </a:rPr>
              <a:t>Menurut</a:t>
            </a:r>
            <a:r>
              <a:rPr lang="en-US" sz="2400" b="1" dirty="0" smtClean="0">
                <a:latin typeface="Adobe Caslon Pro Bold" pitchFamily="18" charset="0"/>
              </a:rPr>
              <a:t> </a:t>
            </a:r>
            <a:r>
              <a:rPr lang="en-US" sz="2400" b="1" dirty="0" err="1" smtClean="0">
                <a:latin typeface="Adobe Caslon Pro Bold" pitchFamily="18" charset="0"/>
              </a:rPr>
              <a:t>Beberapa</a:t>
            </a:r>
            <a:r>
              <a:rPr lang="en-US" sz="2400" b="1" dirty="0" smtClean="0">
                <a:latin typeface="Adobe Caslon Pro Bold" pitchFamily="18" charset="0"/>
              </a:rPr>
              <a:t> </a:t>
            </a:r>
            <a:r>
              <a:rPr lang="en-US" sz="2400" b="1" dirty="0" err="1" smtClean="0">
                <a:latin typeface="Adobe Caslon Pro Bold" pitchFamily="18" charset="0"/>
              </a:rPr>
              <a:t>Ahli</a:t>
            </a:r>
            <a:r>
              <a:rPr lang="en-US" sz="2400" b="1" dirty="0" smtClean="0">
                <a:latin typeface="Adobe Caslon Pro Bold" pitchFamily="18" charset="0"/>
              </a:rPr>
              <a:t> </a:t>
            </a:r>
            <a:r>
              <a:rPr lang="en-US" sz="2400" b="1" dirty="0" err="1" smtClean="0">
                <a:latin typeface="Adobe Caslon Pro Bold" pitchFamily="18" charset="0"/>
              </a:rPr>
              <a:t>Hukum</a:t>
            </a:r>
            <a:r>
              <a:rPr lang="en-US" sz="2400" b="1" dirty="0" smtClean="0">
                <a:latin typeface="Adobe Caslon Pro Bold" pitchFamily="18" charset="0"/>
              </a:rPr>
              <a:t> (</a:t>
            </a:r>
            <a:r>
              <a:rPr lang="en-US" sz="2400" b="1" dirty="0" err="1" smtClean="0">
                <a:latin typeface="Adobe Caslon Pro Bold" pitchFamily="18" charset="0"/>
              </a:rPr>
              <a:t>Dalam</a:t>
            </a:r>
            <a:r>
              <a:rPr lang="en-US" sz="2400" b="1" dirty="0" smtClean="0">
                <a:latin typeface="Adobe Caslon Pro Bold" pitchFamily="18" charset="0"/>
              </a:rPr>
              <a:t> </a:t>
            </a:r>
            <a:r>
              <a:rPr lang="en-US" sz="2400" b="1" dirty="0" err="1" smtClean="0">
                <a:latin typeface="Adobe Caslon Pro Bold" pitchFamily="18" charset="0"/>
              </a:rPr>
              <a:t>Negri</a:t>
            </a:r>
            <a:r>
              <a:rPr lang="en-US" sz="2400" b="1" dirty="0" smtClean="0">
                <a:latin typeface="Adobe Caslon Pro Bold" pitchFamily="18" charset="0"/>
              </a:rPr>
              <a:t>)</a:t>
            </a:r>
            <a:r>
              <a:rPr lang="en-US" sz="3200" dirty="0" smtClean="0">
                <a:latin typeface="Adobe Caslon Pro Bold" pitchFamily="18" charset="0"/>
              </a:rPr>
              <a:t/>
            </a:r>
            <a:br>
              <a:rPr lang="en-US" sz="3200" dirty="0" smtClean="0">
                <a:latin typeface="Adobe Caslon Pro Bold" pitchFamily="18" charset="0"/>
              </a:rPr>
            </a:br>
            <a:endParaRPr lang="en-US" sz="3200" dirty="0">
              <a:latin typeface="Adobe Caslon Pro Bold"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a:lstStyle/>
          <a:p>
            <a:r>
              <a:rPr lang="en-US" dirty="0" err="1" smtClean="0">
                <a:latin typeface="Adobe Caslon Pro Bold" pitchFamily="18" charset="0"/>
              </a:rPr>
              <a:t>Penjelasan</a:t>
            </a:r>
            <a:r>
              <a:rPr lang="en-US" dirty="0" smtClean="0">
                <a:latin typeface="Adobe Caslon Pro Bold" pitchFamily="18" charset="0"/>
              </a:rPr>
              <a:t> </a:t>
            </a:r>
            <a:r>
              <a:rPr lang="en-US" dirty="0" err="1" smtClean="0">
                <a:latin typeface="Adobe Caslon Pro Bold" pitchFamily="18" charset="0"/>
              </a:rPr>
              <a:t>Pengampu</a:t>
            </a:r>
            <a:endParaRPr lang="en-US" dirty="0">
              <a:latin typeface="Adobe Caslon Pro Bold" pitchFamily="18" charset="0"/>
            </a:endParaRPr>
          </a:p>
        </p:txBody>
      </p:sp>
      <p:sp>
        <p:nvSpPr>
          <p:cNvPr id="3" name="Content Placeholder 2"/>
          <p:cNvSpPr>
            <a:spLocks noGrp="1"/>
          </p:cNvSpPr>
          <p:nvPr>
            <p:ph idx="1"/>
          </p:nvPr>
        </p:nvSpPr>
        <p:spPr>
          <a:xfrm>
            <a:off x="228600" y="1447800"/>
            <a:ext cx="8534400" cy="5943600"/>
          </a:xfrm>
        </p:spPr>
        <p:txBody>
          <a:bodyPr>
            <a:normAutofit fontScale="32500" lnSpcReduction="20000"/>
          </a:bodyPr>
          <a:lstStyle/>
          <a:p>
            <a:pPr>
              <a:buFont typeface="Wingdings" pitchFamily="2" charset="2"/>
              <a:buChar char="ü"/>
            </a:pPr>
            <a:r>
              <a:rPr lang="en-US" sz="7400" b="1" dirty="0" err="1" smtClean="0">
                <a:latin typeface="Times New Roman" pitchFamily="18" charset="0"/>
                <a:cs typeface="Times New Roman" pitchFamily="18" charset="0"/>
              </a:rPr>
              <a:t>Hukum</a:t>
            </a:r>
            <a:r>
              <a:rPr lang="en-US" sz="7400" b="1" dirty="0" smtClean="0">
                <a:latin typeface="Times New Roman" pitchFamily="18" charset="0"/>
                <a:cs typeface="Times New Roman" pitchFamily="18" charset="0"/>
              </a:rPr>
              <a:t>:</a:t>
            </a:r>
          </a:p>
          <a:p>
            <a:pPr>
              <a:buFont typeface="Wingdings" pitchFamily="2" charset="2"/>
              <a:buChar char="v"/>
            </a:pPr>
            <a:r>
              <a:rPr lang="en-US" sz="7400" dirty="0" err="1" smtClean="0">
                <a:latin typeface="Times New Roman" pitchFamily="18" charset="0"/>
                <a:cs typeface="Times New Roman" pitchFamily="18" charset="0"/>
              </a:rPr>
              <a:t>Sekumpulan</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peraturan</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boleh-tidak</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boleh</a:t>
            </a:r>
            <a:r>
              <a:rPr lang="en-US" sz="7400" dirty="0" smtClean="0">
                <a:latin typeface="Times New Roman" pitchFamily="18" charset="0"/>
                <a:cs typeface="Times New Roman" pitchFamily="18" charset="0"/>
              </a:rPr>
              <a:t>, </a:t>
            </a:r>
            <a:r>
              <a:rPr lang="en-US" sz="7400" i="1" dirty="0" smtClean="0">
                <a:latin typeface="Times New Roman" pitchFamily="18" charset="0"/>
                <a:cs typeface="Times New Roman" pitchFamily="18" charset="0"/>
              </a:rPr>
              <a:t>the dos-the don’ts, </a:t>
            </a:r>
            <a:r>
              <a:rPr lang="en-US" sz="7400" dirty="0" err="1" smtClean="0">
                <a:latin typeface="Times New Roman" pitchFamily="18" charset="0"/>
                <a:cs typeface="Times New Roman" pitchFamily="18" charset="0"/>
              </a:rPr>
              <a:t>hitam-putih</a:t>
            </a:r>
            <a:r>
              <a:rPr lang="en-US" sz="7400" dirty="0" smtClean="0">
                <a:latin typeface="Times New Roman" pitchFamily="18" charset="0"/>
                <a:cs typeface="Times New Roman" pitchFamily="18" charset="0"/>
              </a:rPr>
              <a:t>, </a:t>
            </a:r>
            <a:r>
              <a:rPr lang="en-US" sz="7400" i="1" dirty="0" err="1" smtClean="0">
                <a:latin typeface="Times New Roman" pitchFamily="18" charset="0"/>
                <a:cs typeface="Times New Roman" pitchFamily="18" charset="0"/>
              </a:rPr>
              <a:t>la’-na’am</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surga-neraka</a:t>
            </a:r>
            <a:r>
              <a:rPr lang="en-US" sz="7400" dirty="0" smtClean="0">
                <a:latin typeface="Times New Roman" pitchFamily="18" charset="0"/>
                <a:cs typeface="Times New Roman" pitchFamily="18" charset="0"/>
              </a:rPr>
              <a:t>;</a:t>
            </a:r>
          </a:p>
          <a:p>
            <a:pPr>
              <a:buNone/>
            </a:pPr>
            <a:endParaRPr lang="en-US" sz="7400" dirty="0" smtClean="0">
              <a:latin typeface="Times New Roman" pitchFamily="18" charset="0"/>
              <a:cs typeface="Times New Roman" pitchFamily="18" charset="0"/>
            </a:endParaRPr>
          </a:p>
          <a:p>
            <a:pPr>
              <a:buFont typeface="Wingdings" pitchFamily="2" charset="2"/>
              <a:buChar char="ü"/>
            </a:pPr>
            <a:r>
              <a:rPr lang="en-US" sz="7400" b="1" dirty="0" err="1" smtClean="0">
                <a:latin typeface="Times New Roman" pitchFamily="18" charset="0"/>
                <a:cs typeface="Times New Roman" pitchFamily="18" charset="0"/>
              </a:rPr>
              <a:t>Politik</a:t>
            </a:r>
            <a:r>
              <a:rPr lang="en-US" sz="7400" b="1" dirty="0" smtClean="0">
                <a:latin typeface="Times New Roman" pitchFamily="18" charset="0"/>
                <a:cs typeface="Times New Roman" pitchFamily="18" charset="0"/>
              </a:rPr>
              <a:t>:</a:t>
            </a:r>
          </a:p>
          <a:p>
            <a:pPr lvl="1">
              <a:buFont typeface="Wingdings" pitchFamily="2" charset="2"/>
              <a:buChar char="v"/>
            </a:pPr>
            <a:r>
              <a:rPr lang="en-US" sz="7400" dirty="0" err="1" smtClean="0">
                <a:latin typeface="Times New Roman" pitchFamily="18" charset="0"/>
                <a:cs typeface="Times New Roman" pitchFamily="18" charset="0"/>
              </a:rPr>
              <a:t>Makna</a:t>
            </a:r>
            <a:r>
              <a:rPr lang="en-US" sz="7400" dirty="0" smtClean="0">
                <a:latin typeface="Times New Roman" pitchFamily="18" charset="0"/>
                <a:cs typeface="Times New Roman" pitchFamily="18" charset="0"/>
              </a:rPr>
              <a:t> </a:t>
            </a:r>
            <a:r>
              <a:rPr lang="en-US" sz="7400" i="1" dirty="0" err="1" smtClean="0">
                <a:latin typeface="Times New Roman" pitchFamily="18" charset="0"/>
                <a:cs typeface="Times New Roman" pitchFamily="18" charset="0"/>
              </a:rPr>
              <a:t>Euphimis</a:t>
            </a:r>
            <a:r>
              <a:rPr lang="en-US" sz="7400" dirty="0" smtClean="0">
                <a:latin typeface="Times New Roman" pitchFamily="18" charset="0"/>
                <a:cs typeface="Times New Roman" pitchFamily="18" charset="0"/>
              </a:rPr>
              <a:t>:</a:t>
            </a:r>
          </a:p>
          <a:p>
            <a:pPr>
              <a:buNone/>
            </a:pPr>
            <a:r>
              <a:rPr lang="en-US" sz="7400" dirty="0" smtClean="0">
                <a:latin typeface="Times New Roman" pitchFamily="18" charset="0"/>
                <a:cs typeface="Times New Roman" pitchFamily="18" charset="0"/>
              </a:rPr>
              <a:t>		</a:t>
            </a:r>
            <a:r>
              <a:rPr lang="en-US" sz="7400" i="1" dirty="0" smtClean="0">
                <a:latin typeface="Times New Roman" pitchFamily="18" charset="0"/>
                <a:cs typeface="Times New Roman" pitchFamily="18" charset="0"/>
              </a:rPr>
              <a:t>The art of possibility, the craft, the strategy, </a:t>
            </a:r>
            <a:r>
              <a:rPr lang="en-US" sz="7400" dirty="0" err="1" smtClean="0">
                <a:latin typeface="Times New Roman" pitchFamily="18" charset="0"/>
                <a:cs typeface="Times New Roman" pitchFamily="18" charset="0"/>
              </a:rPr>
              <a:t>siasah</a:t>
            </a:r>
            <a:r>
              <a:rPr lang="en-US" sz="7400" dirty="0" smtClean="0">
                <a:latin typeface="Times New Roman" pitchFamily="18" charset="0"/>
                <a:cs typeface="Times New Roman" pitchFamily="18" charset="0"/>
              </a:rPr>
              <a:t>;</a:t>
            </a:r>
          </a:p>
          <a:p>
            <a:pPr lvl="1">
              <a:buFont typeface="Wingdings" pitchFamily="2" charset="2"/>
              <a:buChar char="v"/>
            </a:pPr>
            <a:r>
              <a:rPr lang="en-US" sz="7400" dirty="0" err="1" smtClean="0">
                <a:latin typeface="Times New Roman" pitchFamily="18" charset="0"/>
                <a:cs typeface="Times New Roman" pitchFamily="18" charset="0"/>
              </a:rPr>
              <a:t>Makna</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Harfiah</a:t>
            </a:r>
            <a:r>
              <a:rPr lang="en-US" sz="7400" dirty="0" smtClean="0">
                <a:latin typeface="Times New Roman" pitchFamily="18" charset="0"/>
                <a:cs typeface="Times New Roman" pitchFamily="18" charset="0"/>
              </a:rPr>
              <a:t>:</a:t>
            </a:r>
          </a:p>
          <a:p>
            <a:pPr>
              <a:buNone/>
            </a:pP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Penguasaan</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sumberdaya</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alam</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atau</a:t>
            </a:r>
            <a:r>
              <a:rPr lang="en-US" sz="7400" dirty="0" smtClean="0">
                <a:latin typeface="Times New Roman" pitchFamily="18" charset="0"/>
                <a:cs typeface="Times New Roman" pitchFamily="18" charset="0"/>
              </a:rPr>
              <a:t> SDALH, </a:t>
            </a:r>
            <a:r>
              <a:rPr lang="en-US" sz="7400" dirty="0" err="1" smtClean="0">
                <a:latin typeface="Times New Roman" pitchFamily="18" charset="0"/>
                <a:cs typeface="Times New Roman" pitchFamily="18" charset="0"/>
              </a:rPr>
              <a:t>kapital</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sosial</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informasi</a:t>
            </a:r>
            <a:r>
              <a:rPr lang="en-US" sz="7400" dirty="0" smtClean="0">
                <a:latin typeface="Times New Roman" pitchFamily="18" charset="0"/>
                <a:cs typeface="Times New Roman" pitchFamily="18" charset="0"/>
              </a:rPr>
              <a:t>);</a:t>
            </a:r>
          </a:p>
          <a:p>
            <a:pPr>
              <a:buNone/>
            </a:pPr>
            <a:endParaRPr lang="en-US" sz="7400" dirty="0" smtClean="0">
              <a:latin typeface="Times New Roman" pitchFamily="18" charset="0"/>
              <a:cs typeface="Times New Roman" pitchFamily="18" charset="0"/>
            </a:endParaRPr>
          </a:p>
          <a:p>
            <a:pPr>
              <a:buFont typeface="Wingdings" pitchFamily="2" charset="2"/>
              <a:buChar char="ü"/>
            </a:pPr>
            <a:r>
              <a:rPr lang="en-US" sz="7400" b="1" dirty="0" err="1" smtClean="0">
                <a:latin typeface="Times New Roman" pitchFamily="18" charset="0"/>
                <a:cs typeface="Times New Roman" pitchFamily="18" charset="0"/>
              </a:rPr>
              <a:t>Kebijakan</a:t>
            </a:r>
            <a:r>
              <a:rPr lang="en-US" sz="7400" b="1" dirty="0" smtClean="0">
                <a:latin typeface="Times New Roman" pitchFamily="18" charset="0"/>
                <a:cs typeface="Times New Roman" pitchFamily="18" charset="0"/>
              </a:rPr>
              <a:t> </a:t>
            </a:r>
            <a:r>
              <a:rPr lang="en-US" sz="7400" b="1" dirty="0" err="1" smtClean="0">
                <a:latin typeface="Times New Roman" pitchFamily="18" charset="0"/>
                <a:cs typeface="Times New Roman" pitchFamily="18" charset="0"/>
              </a:rPr>
              <a:t>atau</a:t>
            </a:r>
            <a:r>
              <a:rPr lang="en-US" sz="7400" b="1" dirty="0" smtClean="0">
                <a:latin typeface="Times New Roman" pitchFamily="18" charset="0"/>
                <a:cs typeface="Times New Roman" pitchFamily="18" charset="0"/>
              </a:rPr>
              <a:t> </a:t>
            </a:r>
            <a:r>
              <a:rPr lang="en-US" sz="7400" b="1" i="1" dirty="0" smtClean="0">
                <a:latin typeface="Times New Roman" pitchFamily="18" charset="0"/>
                <a:cs typeface="Times New Roman" pitchFamily="18" charset="0"/>
              </a:rPr>
              <a:t>Policy</a:t>
            </a:r>
            <a:r>
              <a:rPr lang="en-US" sz="7400" b="1" dirty="0" smtClean="0">
                <a:latin typeface="Times New Roman" pitchFamily="18" charset="0"/>
                <a:cs typeface="Times New Roman" pitchFamily="18" charset="0"/>
              </a:rPr>
              <a:t>:</a:t>
            </a:r>
          </a:p>
          <a:p>
            <a:pPr lvl="1">
              <a:buFont typeface="Wingdings" pitchFamily="2" charset="2"/>
              <a:buChar char="v"/>
            </a:pPr>
            <a:r>
              <a:rPr lang="en-US" sz="7400" dirty="0" err="1" smtClean="0">
                <a:latin typeface="Times New Roman" pitchFamily="18" charset="0"/>
                <a:cs typeface="Times New Roman" pitchFamily="18" charset="0"/>
              </a:rPr>
              <a:t>Adalah</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politik-hukum</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atau</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buah</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dari</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kesepakatan</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dari</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penguasa</a:t>
            </a:r>
            <a:r>
              <a:rPr lang="en-US" sz="7400" dirty="0" smtClean="0">
                <a:latin typeface="Times New Roman" pitchFamily="18" charset="0"/>
                <a:cs typeface="Times New Roman" pitchFamily="18" charset="0"/>
              </a:rPr>
              <a:t> </a:t>
            </a:r>
            <a:r>
              <a:rPr lang="en-US" sz="7400" dirty="0" err="1" smtClean="0">
                <a:latin typeface="Times New Roman" pitchFamily="18" charset="0"/>
                <a:cs typeface="Times New Roman" pitchFamily="18" charset="0"/>
              </a:rPr>
              <a:t>negara</a:t>
            </a:r>
            <a:r>
              <a:rPr lang="en-US" sz="7400" dirty="0" smtClean="0">
                <a:latin typeface="Times New Roman" pitchFamily="18" charset="0"/>
                <a:cs typeface="Times New Roman" pitchFamily="18" charset="0"/>
              </a:rPr>
              <a:t> </a:t>
            </a:r>
            <a:r>
              <a:rPr lang="en-US" sz="6200" dirty="0" smtClean="0">
                <a:latin typeface="Times New Roman" pitchFamily="18" charset="0"/>
                <a:cs typeface="Times New Roman" pitchFamily="18" charset="0"/>
              </a:rPr>
              <a:t>(</a:t>
            </a:r>
            <a:r>
              <a:rPr lang="en-US" sz="6200" dirty="0" err="1" smtClean="0">
                <a:latin typeface="Times New Roman" pitchFamily="18" charset="0"/>
                <a:cs typeface="Times New Roman" pitchFamily="18" charset="0"/>
              </a:rPr>
              <a:t>dalam</a:t>
            </a:r>
            <a:r>
              <a:rPr lang="en-US" sz="6200" dirty="0" smtClean="0">
                <a:latin typeface="Times New Roman" pitchFamily="18" charset="0"/>
                <a:cs typeface="Times New Roman" pitchFamily="18" charset="0"/>
              </a:rPr>
              <a:t> </a:t>
            </a:r>
            <a:r>
              <a:rPr lang="en-US" sz="6200" dirty="0" err="1" smtClean="0">
                <a:latin typeface="Times New Roman" pitchFamily="18" charset="0"/>
                <a:cs typeface="Times New Roman" pitchFamily="18" charset="0"/>
              </a:rPr>
              <a:t>konteks</a:t>
            </a:r>
            <a:r>
              <a:rPr lang="en-US" sz="6200" dirty="0" smtClean="0">
                <a:latin typeface="Times New Roman" pitchFamily="18" charset="0"/>
                <a:cs typeface="Times New Roman" pitchFamily="18" charset="0"/>
              </a:rPr>
              <a:t> Indonesia </a:t>
            </a:r>
            <a:r>
              <a:rPr lang="en-US" sz="6200" dirty="0" err="1" smtClean="0">
                <a:latin typeface="Times New Roman" pitchFamily="18" charset="0"/>
                <a:cs typeface="Times New Roman" pitchFamily="18" charset="0"/>
              </a:rPr>
              <a:t>adalah</a:t>
            </a:r>
            <a:r>
              <a:rPr lang="en-US" sz="6200" dirty="0" smtClean="0">
                <a:latin typeface="Times New Roman" pitchFamily="18" charset="0"/>
                <a:cs typeface="Times New Roman" pitchFamily="18" charset="0"/>
              </a:rPr>
              <a:t> </a:t>
            </a:r>
            <a:r>
              <a:rPr lang="en-US" sz="6200" dirty="0" err="1" smtClean="0">
                <a:latin typeface="Times New Roman" pitchFamily="18" charset="0"/>
                <a:cs typeface="Times New Roman" pitchFamily="18" charset="0"/>
              </a:rPr>
              <a:t>legislatif</a:t>
            </a:r>
            <a:r>
              <a:rPr lang="en-US" sz="6200" dirty="0" smtClean="0">
                <a:latin typeface="Times New Roman" pitchFamily="18" charset="0"/>
                <a:cs typeface="Times New Roman" pitchFamily="18" charset="0"/>
              </a:rPr>
              <a:t>, </a:t>
            </a:r>
            <a:r>
              <a:rPr lang="en-US" sz="6200" dirty="0" err="1" smtClean="0">
                <a:latin typeface="Times New Roman" pitchFamily="18" charset="0"/>
                <a:cs typeface="Times New Roman" pitchFamily="18" charset="0"/>
              </a:rPr>
              <a:t>eksekutif</a:t>
            </a:r>
            <a:r>
              <a:rPr lang="en-US" sz="6200" dirty="0" smtClean="0">
                <a:latin typeface="Times New Roman" pitchFamily="18" charset="0"/>
                <a:cs typeface="Times New Roman" pitchFamily="18" charset="0"/>
              </a:rPr>
              <a:t>, </a:t>
            </a:r>
            <a:r>
              <a:rPr lang="en-US" sz="6200" dirty="0" err="1" smtClean="0">
                <a:latin typeface="Times New Roman" pitchFamily="18" charset="0"/>
                <a:cs typeface="Times New Roman" pitchFamily="18" charset="0"/>
              </a:rPr>
              <a:t>juga</a:t>
            </a:r>
            <a:r>
              <a:rPr lang="en-US" sz="6200" dirty="0" smtClean="0">
                <a:latin typeface="Times New Roman" pitchFamily="18" charset="0"/>
                <a:cs typeface="Times New Roman" pitchFamily="18" charset="0"/>
              </a:rPr>
              <a:t> </a:t>
            </a:r>
            <a:r>
              <a:rPr lang="en-US" sz="6200" dirty="0" err="1" smtClean="0">
                <a:latin typeface="Times New Roman" pitchFamily="18" charset="0"/>
                <a:cs typeface="Times New Roman" pitchFamily="18" charset="0"/>
              </a:rPr>
              <a:t>yudikatif</a:t>
            </a:r>
            <a:r>
              <a:rPr lang="en-US" sz="6200" dirty="0" smtClean="0">
                <a:latin typeface="Times New Roman" pitchFamily="18" charset="0"/>
                <a:cs typeface="Times New Roman" pitchFamily="18" charset="0"/>
              </a:rPr>
              <a:t>)</a:t>
            </a:r>
            <a:endParaRPr lang="en-US" sz="4900"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t>
            </a:r>
          </a:p>
          <a:p>
            <a:pPr>
              <a:buNone/>
            </a:pP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447800"/>
          </a:xfrm>
          <a:solidFill>
            <a:schemeClr val="accent6">
              <a:lumMod val="60000"/>
              <a:lumOff val="40000"/>
            </a:schemeClr>
          </a:solidFill>
        </p:spPr>
        <p:txBody>
          <a:bodyPr>
            <a:normAutofit fontScale="90000"/>
          </a:bodyPr>
          <a:lstStyle/>
          <a:p>
            <a:r>
              <a:rPr lang="en-US" dirty="0" smtClean="0">
                <a:latin typeface="Adobe Caslon Pro Bold" pitchFamily="18" charset="0"/>
              </a:rPr>
              <a:t/>
            </a:r>
            <a:br>
              <a:rPr lang="en-US" dirty="0" smtClean="0">
                <a:latin typeface="Adobe Caslon Pro Bold" pitchFamily="18" charset="0"/>
              </a:rPr>
            </a:br>
            <a:r>
              <a:rPr lang="en-US" dirty="0" err="1" smtClean="0">
                <a:latin typeface="Adobe Caslon Pro Bold" pitchFamily="18" charset="0"/>
              </a:rPr>
              <a:t>Prinsip</a:t>
            </a:r>
            <a:r>
              <a:rPr lang="en-US" dirty="0" smtClean="0">
                <a:latin typeface="Adobe Caslon Pro Bold" pitchFamily="18" charset="0"/>
              </a:rPr>
              <a:t> </a:t>
            </a:r>
            <a:r>
              <a:rPr lang="en-US" dirty="0" err="1" smtClean="0">
                <a:latin typeface="Adobe Caslon Pro Bold" pitchFamily="18" charset="0"/>
              </a:rPr>
              <a:t>Dasar</a:t>
            </a:r>
            <a:r>
              <a:rPr lang="en-US" dirty="0" smtClean="0">
                <a:latin typeface="Adobe Caslon Pro Bold" pitchFamily="18" charset="0"/>
              </a:rPr>
              <a:t> </a:t>
            </a:r>
            <a:br>
              <a:rPr lang="en-US" dirty="0" smtClean="0">
                <a:latin typeface="Adobe Caslon Pro Bold" pitchFamily="18" charset="0"/>
              </a:rPr>
            </a:br>
            <a:r>
              <a:rPr lang="en-US" sz="3600" dirty="0" err="1" smtClean="0">
                <a:latin typeface="Adobe Caslon Pro Bold" pitchFamily="18" charset="0"/>
              </a:rPr>
              <a:t>Hubungan</a:t>
            </a:r>
            <a:r>
              <a:rPr lang="en-US" sz="3600" dirty="0" smtClean="0">
                <a:latin typeface="Adobe Caslon Pro Bold" pitchFamily="18" charset="0"/>
              </a:rPr>
              <a:t> </a:t>
            </a:r>
            <a:r>
              <a:rPr lang="en-US" sz="3600" dirty="0" err="1" smtClean="0">
                <a:latin typeface="Adobe Caslon Pro Bold" pitchFamily="18" charset="0"/>
              </a:rPr>
              <a:t>Hukum</a:t>
            </a:r>
            <a:r>
              <a:rPr lang="en-US" sz="3600" dirty="0" smtClean="0">
                <a:latin typeface="Adobe Caslon Pro Bold" pitchFamily="18" charset="0"/>
              </a:rPr>
              <a:t> </a:t>
            </a:r>
            <a:r>
              <a:rPr lang="en-US" sz="3600" dirty="0" err="1" smtClean="0">
                <a:latin typeface="Adobe Caslon Pro Bold" pitchFamily="18" charset="0"/>
              </a:rPr>
              <a:t>Bisnis</a:t>
            </a:r>
            <a:r>
              <a:rPr lang="en-US" sz="3600" dirty="0" smtClean="0">
                <a:latin typeface="Adobe Caslon Pro Bold" pitchFamily="18" charset="0"/>
              </a:rPr>
              <a:t> </a:t>
            </a:r>
            <a:r>
              <a:rPr lang="en-US" sz="3600" dirty="0" err="1" smtClean="0">
                <a:latin typeface="Adobe Caslon Pro Bold" pitchFamily="18" charset="0"/>
              </a:rPr>
              <a:t>dengan</a:t>
            </a:r>
            <a:r>
              <a:rPr lang="en-US" sz="3600" dirty="0" smtClean="0">
                <a:latin typeface="Adobe Caslon Pro Bold" pitchFamily="18" charset="0"/>
              </a:rPr>
              <a:t> </a:t>
            </a:r>
            <a:r>
              <a:rPr lang="en-US" sz="3600" dirty="0" err="1" smtClean="0">
                <a:latin typeface="Adobe Caslon Pro Bold" pitchFamily="18" charset="0"/>
              </a:rPr>
              <a:t>Etika</a:t>
            </a:r>
            <a:r>
              <a:rPr lang="en-US" sz="3600" dirty="0" smtClean="0">
                <a:latin typeface="Adobe Caslon Pro Bold" pitchFamily="18" charset="0"/>
              </a:rPr>
              <a:t> </a:t>
            </a:r>
            <a:r>
              <a:rPr lang="en-US" sz="3600" dirty="0" err="1" smtClean="0">
                <a:latin typeface="Adobe Caslon Pro Bold" pitchFamily="18" charset="0"/>
              </a:rPr>
              <a:t>Bisnis</a:t>
            </a:r>
            <a:r>
              <a:rPr lang="en-US" sz="3600" dirty="0" smtClean="0">
                <a:latin typeface="Adobe Caslon Pro Bold" pitchFamily="18" charset="0"/>
              </a:rPr>
              <a:t/>
            </a:r>
            <a:br>
              <a:rPr lang="en-US" sz="3600" dirty="0" smtClean="0">
                <a:latin typeface="Adobe Caslon Pro Bold" pitchFamily="18" charset="0"/>
              </a:rPr>
            </a:br>
            <a:endParaRPr lang="en-US" dirty="0">
              <a:latin typeface="Adobe Caslon Pro Bold" pitchFamily="18" charset="0"/>
            </a:endParaRPr>
          </a:p>
        </p:txBody>
      </p:sp>
      <p:sp>
        <p:nvSpPr>
          <p:cNvPr id="3" name="Content Placeholder 2"/>
          <p:cNvSpPr>
            <a:spLocks noGrp="1"/>
          </p:cNvSpPr>
          <p:nvPr>
            <p:ph idx="1"/>
          </p:nvPr>
        </p:nvSpPr>
        <p:spPr>
          <a:xfrm>
            <a:off x="457200" y="2438400"/>
            <a:ext cx="8229600" cy="27432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a:ln>
            <a:solidFill>
              <a:srgbClr val="0070C0"/>
            </a:solidFill>
          </a:ln>
        </p:spPr>
        <p:txBody>
          <a:bodyPr>
            <a:normAutofit fontScale="92500" lnSpcReduction="20000"/>
          </a:bodyPr>
          <a:lstStyle/>
          <a:p>
            <a:pPr>
              <a:buFont typeface="Wingdings" pitchFamily="2" charset="2"/>
              <a:buChar char="ü"/>
            </a:pPr>
            <a:endParaRPr lang="en-US" sz="4800" i="1" dirty="0" smtClean="0">
              <a:latin typeface="Adobe Caslon Pro Bold" pitchFamily="18" charset="0"/>
            </a:endParaRPr>
          </a:p>
          <a:p>
            <a:pPr algn="ctr">
              <a:buFont typeface="Wingdings" pitchFamily="2" charset="2"/>
              <a:buChar char="ü"/>
            </a:pPr>
            <a:r>
              <a:rPr lang="en-US" sz="4800" i="1" dirty="0" smtClean="0">
                <a:latin typeface="Adobe Caslon Pro Bold" pitchFamily="18" charset="0"/>
              </a:rPr>
              <a:t>PRIMUM NON NOCERE</a:t>
            </a:r>
          </a:p>
          <a:p>
            <a:pPr algn="ctr">
              <a:buNone/>
            </a:pPr>
            <a:endParaRPr lang="en-US" sz="4800" i="1" dirty="0" smtClean="0">
              <a:latin typeface="Adobe Caslon Pro Bold" pitchFamily="18" charset="0"/>
            </a:endParaRPr>
          </a:p>
          <a:p>
            <a:pPr lvl="1" algn="ctr">
              <a:buFont typeface="Wingdings" pitchFamily="2" charset="2"/>
              <a:buChar char="v"/>
            </a:pPr>
            <a:r>
              <a:rPr lang="en-US" sz="4400" i="1" dirty="0" smtClean="0">
                <a:latin typeface="Adobe Caslon Pro Bold" pitchFamily="18" charset="0"/>
              </a:rPr>
              <a:t> First do no harm</a:t>
            </a:r>
          </a:p>
          <a:p>
            <a:pPr lvl="1" algn="ctr">
              <a:buNone/>
            </a:pPr>
            <a:endParaRPr lang="en-US" sz="4400" i="1" dirty="0">
              <a:latin typeface="Adobe Caslon Pro Bold" pitchFamily="18" charset="0"/>
            </a:endParaRPr>
          </a:p>
        </p:txBody>
      </p:sp>
      <p:sp>
        <p:nvSpPr>
          <p:cNvPr id="4" name="Rectangle 3"/>
          <p:cNvSpPr/>
          <p:nvPr/>
        </p:nvSpPr>
        <p:spPr>
          <a:xfrm>
            <a:off x="2895600" y="3505200"/>
            <a:ext cx="3071354" cy="461665"/>
          </a:xfrm>
          <a:prstGeom prst="rect">
            <a:avLst/>
          </a:prstGeom>
        </p:spPr>
        <p:txBody>
          <a:bodyPr wrap="none">
            <a:spAutoFit/>
          </a:bodyPr>
          <a:lstStyle/>
          <a:p>
            <a:r>
              <a:rPr lang="en-US" sz="2400" i="1" dirty="0" smtClean="0">
                <a:solidFill>
                  <a:srgbClr val="C00000"/>
                </a:solidFill>
              </a:rPr>
              <a:t>(</a:t>
            </a:r>
            <a:r>
              <a:rPr lang="en-US" sz="2400" i="1" dirty="0" err="1" smtClean="0">
                <a:solidFill>
                  <a:srgbClr val="C00000"/>
                </a:solidFill>
              </a:rPr>
              <a:t>prēˈmum</a:t>
            </a:r>
            <a:r>
              <a:rPr lang="en-US" sz="2400" i="1" dirty="0" smtClean="0">
                <a:solidFill>
                  <a:srgbClr val="C00000"/>
                </a:solidFill>
              </a:rPr>
              <a:t> </a:t>
            </a:r>
            <a:r>
              <a:rPr lang="en-US" sz="2400" i="1" dirty="0" err="1" smtClean="0">
                <a:solidFill>
                  <a:srgbClr val="C00000"/>
                </a:solidFill>
              </a:rPr>
              <a:t>nōn</a:t>
            </a:r>
            <a:r>
              <a:rPr lang="en-US" sz="2400" i="1" dirty="0" smtClean="0">
                <a:solidFill>
                  <a:srgbClr val="C00000"/>
                </a:solidFill>
              </a:rPr>
              <a:t>ˈ n </a:t>
            </a:r>
            <a:r>
              <a:rPr lang="en-US" sz="2400" i="1" dirty="0" err="1" smtClean="0">
                <a:solidFill>
                  <a:srgbClr val="C00000"/>
                </a:solidFill>
              </a:rPr>
              <a:t>kā</a:t>
            </a:r>
            <a:r>
              <a:rPr lang="en-US" sz="2400" i="1" dirty="0" smtClean="0">
                <a:solidFill>
                  <a:srgbClr val="C00000"/>
                </a:solidFill>
              </a:rPr>
              <a:t> </a:t>
            </a:r>
            <a:r>
              <a:rPr lang="en-US" sz="2400" i="1" dirty="0" err="1" smtClean="0">
                <a:solidFill>
                  <a:srgbClr val="C00000"/>
                </a:solidFill>
              </a:rPr>
              <a:t>rā</a:t>
            </a:r>
            <a:r>
              <a:rPr lang="en-US" sz="2400" i="1" dirty="0" smtClean="0">
                <a:solidFill>
                  <a:srgbClr val="C00000"/>
                </a:solidFill>
              </a:rPr>
              <a:t>)</a:t>
            </a:r>
            <a:endParaRPr lang="en-US" sz="2400" i="1" dirty="0">
              <a:solidFill>
                <a:srgbClr val="C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0225" y="3048000"/>
            <a:ext cx="7772400" cy="1470025"/>
          </a:xfrm>
        </p:spPr>
        <p:txBody>
          <a:bodyPr>
            <a:noAutofit/>
          </a:bodyPr>
          <a:lstStyle/>
          <a:p>
            <a:r>
              <a:rPr lang="en-US" dirty="0" err="1" smtClean="0">
                <a:latin typeface="Adobe Caslon Pro Bold" pitchFamily="18" charset="0"/>
              </a:rPr>
              <a:t>Etika</a:t>
            </a:r>
            <a:r>
              <a:rPr lang="en-US" dirty="0" smtClean="0">
                <a:latin typeface="Adobe Caslon Pro Bold" pitchFamily="18" charset="0"/>
              </a:rPr>
              <a:t> </a:t>
            </a:r>
            <a:r>
              <a:rPr lang="en-US" dirty="0" err="1" smtClean="0">
                <a:latin typeface="Adobe Caslon Pro Bold" pitchFamily="18" charset="0"/>
              </a:rPr>
              <a:t>Bisnis</a:t>
            </a:r>
            <a:r>
              <a:rPr lang="en-US" dirty="0" smtClean="0">
                <a:latin typeface="Adobe Caslon Pro Bold" pitchFamily="18" charset="0"/>
              </a:rPr>
              <a:t/>
            </a:r>
            <a:br>
              <a:rPr lang="en-US" dirty="0" smtClean="0">
                <a:latin typeface="Adobe Caslon Pro Bold" pitchFamily="18" charset="0"/>
              </a:rPr>
            </a:br>
            <a:r>
              <a:rPr lang="en-US" dirty="0" err="1" smtClean="0">
                <a:latin typeface="Adobe Caslon Pro Bold" pitchFamily="18" charset="0"/>
              </a:rPr>
              <a:t>dan</a:t>
            </a:r>
            <a:r>
              <a:rPr lang="en-US" dirty="0" smtClean="0">
                <a:latin typeface="Adobe Caslon Pro Bold" pitchFamily="18" charset="0"/>
              </a:rPr>
              <a:t> </a:t>
            </a:r>
            <a:br>
              <a:rPr lang="en-US" dirty="0" smtClean="0">
                <a:latin typeface="Adobe Caslon Pro Bold" pitchFamily="18" charset="0"/>
              </a:rPr>
            </a:br>
            <a:r>
              <a:rPr lang="en-US" dirty="0" err="1" smtClean="0">
                <a:latin typeface="Adobe Caslon Pro Bold" pitchFamily="18" charset="0"/>
              </a:rPr>
              <a:t>Hukum</a:t>
            </a:r>
            <a:r>
              <a:rPr lang="en-US" dirty="0" smtClean="0">
                <a:latin typeface="Adobe Caslon Pro Bold" pitchFamily="18" charset="0"/>
              </a:rPr>
              <a:t> </a:t>
            </a:r>
            <a:r>
              <a:rPr lang="en-US" dirty="0" err="1" smtClean="0">
                <a:latin typeface="Adobe Caslon Pro Bold" pitchFamily="18" charset="0"/>
              </a:rPr>
              <a:t>Bisnis</a:t>
            </a:r>
            <a:endParaRPr lang="en-US" dirty="0">
              <a:latin typeface="Adobe Caslon Pro Bold" pitchFamily="18" charset="0"/>
            </a:endParaRPr>
          </a:p>
        </p:txBody>
      </p:sp>
      <p:sp>
        <p:nvSpPr>
          <p:cNvPr id="3" name="Subtitle 2"/>
          <p:cNvSpPr>
            <a:spLocks noGrp="1"/>
          </p:cNvSpPr>
          <p:nvPr>
            <p:ph type="subTitle" idx="1"/>
          </p:nvPr>
        </p:nvSpPr>
        <p:spPr>
          <a:xfrm>
            <a:off x="152400" y="4953000"/>
            <a:ext cx="8763000" cy="1752600"/>
          </a:xfrm>
        </p:spPr>
        <p:txBody>
          <a:bodyPr>
            <a:normAutofit/>
          </a:bodyPr>
          <a:lstStyle/>
          <a:p>
            <a:r>
              <a:rPr lang="en-US" sz="2400" b="1" dirty="0" err="1" smtClean="0">
                <a:solidFill>
                  <a:schemeClr val="tx1"/>
                </a:solidFill>
                <a:latin typeface="Times New Roman" pitchFamily="18" charset="0"/>
                <a:cs typeface="Times New Roman" pitchFamily="18" charset="0"/>
              </a:rPr>
              <a:t>Pengampu</a:t>
            </a:r>
            <a:r>
              <a:rPr lang="en-US" sz="2400" b="1" dirty="0" smtClean="0">
                <a:solidFill>
                  <a:schemeClr val="tx1"/>
                </a:solidFill>
                <a:latin typeface="Times New Roman" pitchFamily="18" charset="0"/>
                <a:cs typeface="Times New Roman" pitchFamily="18" charset="0"/>
              </a:rPr>
              <a:t>:</a:t>
            </a:r>
          </a:p>
          <a:p>
            <a:r>
              <a:rPr lang="en-US" sz="2400" b="1" dirty="0" err="1" smtClean="0">
                <a:solidFill>
                  <a:schemeClr val="tx1"/>
                </a:solidFill>
                <a:latin typeface="Times New Roman" pitchFamily="18" charset="0"/>
                <a:cs typeface="Times New Roman" pitchFamily="18" charset="0"/>
              </a:rPr>
              <a:t>Dr.Hj</a:t>
            </a:r>
            <a:r>
              <a:rPr lang="en-US" sz="2400" b="1" dirty="0" smtClean="0">
                <a:solidFill>
                  <a:schemeClr val="tx1"/>
                </a:solidFill>
                <a:latin typeface="Times New Roman" pitchFamily="18" charset="0"/>
                <a:cs typeface="Times New Roman" pitchFamily="18" charset="0"/>
              </a:rPr>
              <a:t> Marissa </a:t>
            </a:r>
            <a:r>
              <a:rPr lang="en-US" sz="2400" b="1" dirty="0" err="1" smtClean="0">
                <a:solidFill>
                  <a:schemeClr val="tx1"/>
                </a:solidFill>
                <a:latin typeface="Times New Roman" pitchFamily="18" charset="0"/>
                <a:cs typeface="Times New Roman" pitchFamily="18" charset="0"/>
              </a:rPr>
              <a:t>Haque</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Fawzi</a:t>
            </a:r>
            <a:r>
              <a:rPr lang="en-US" sz="2400" b="1" dirty="0" smtClean="0">
                <a:solidFill>
                  <a:schemeClr val="tx1"/>
                </a:solidFill>
                <a:latin typeface="Times New Roman" pitchFamily="18" charset="0"/>
                <a:cs typeface="Times New Roman" pitchFamily="18" charset="0"/>
              </a:rPr>
              <a:t>, S.H., </a:t>
            </a:r>
            <a:r>
              <a:rPr lang="en-US" sz="2400" b="1" dirty="0" err="1" smtClean="0">
                <a:solidFill>
                  <a:schemeClr val="tx1"/>
                </a:solidFill>
                <a:latin typeface="Times New Roman" pitchFamily="18" charset="0"/>
                <a:cs typeface="Times New Roman" pitchFamily="18" charset="0"/>
              </a:rPr>
              <a:t>M.Hum</a:t>
            </a:r>
            <a:r>
              <a:rPr lang="en-US" sz="2400" b="1" dirty="0" smtClean="0">
                <a:solidFill>
                  <a:schemeClr val="tx1"/>
                </a:solidFill>
                <a:latin typeface="Times New Roman" pitchFamily="18" charset="0"/>
                <a:cs typeface="Times New Roman" pitchFamily="18" charset="0"/>
              </a:rPr>
              <a:t>., M.B.A., M.H.</a:t>
            </a:r>
            <a:endParaRPr lang="en-US" sz="2400" b="1" dirty="0">
              <a:solidFill>
                <a:schemeClr val="tx1"/>
              </a:solidFill>
              <a:latin typeface="Times New Roman" pitchFamily="18" charset="0"/>
              <a:cs typeface="Times New Roman" pitchFamily="18" charset="0"/>
            </a:endParaRPr>
          </a:p>
        </p:txBody>
      </p:sp>
      <p:sp>
        <p:nvSpPr>
          <p:cNvPr id="11266" name="AutoShape 2" descr="data:image/jpeg;base64,/9j/4AAQSkZJRgABAQAAAQABAAD/2wCEAAkGBhQSERQUExQTExMQFBgWGBgXFxcXFxQXFhQXFBcUGB0aGyYhHBkjGRUVIC8gIycpLCwtFyAxNTAqNSYrLCkBCQoKDgwOGg8PGi0fHCQ1LCwsNTUsLDAsKSkpNS8pLCkqLTUpKTA1LSwsLCksKSkpLikqKSwpLCksLSk1LCw2Kf/AABEIANYA7AMBIgACEQEDEQH/xAAcAAEAAwADAQEAAAAAAAAAAAAABQYHAgMEAQj/xABQEAABAwIDAwYHCwcKBwEAAAABAAIDBBEFEiEGBzETIkFRYXEUMnJ0gZGxIzM0QkNiobKzwtEkNTZSwdPhFSVUY3OCkpOi0kR1g5SjtMMX/8QAGwEBAAIDAQEAAAAAAAAAAAAAAAQFAQIDBgf/xAAuEQEAAgECAwUHBQEAAAAAAAAAAQIDBBEFITESM1FxsSI0QWGBkfAyocHR4Qb/2gAMAwEAAhEDEQA/ANxREQEREBERAREQEREBERAREQEXmqcSjjNnPAJ6OJ17Bqu6KZrhdpBHYtIyUm3ZiY3HNERbgiIgIiICIiAiIgIiICIiAiIgIiICIiAiIgIi8lZikcXjvAPVxd6hqtL3rSO1adoHrXF8gaLkgAcSTYBVms2uJ0ibbtdqfUPxKhKmsfIbvcXd/Adw4BUuo43hx8scdqftDSbwtVbtTEzRl5D2aN9f4XUFW7QzSaZsjepun08VGIvP6jimoz8pttHhHL/Wk2mXOHxh3qVZIWm4JB6xooqDxm94UmtNJO0TLEJOmx540cA4dfA/gpWmxSN/A2PUdD/FVdFdYuIZsfKfaj5/23i0rmiq1NiUjODrjqOo/h6FKU2PtPjgtPWNR+KtsPEMWTlPsz8/7bRaEqi4Ryhwu0gjs1XNT4mJ5w2ERFkEREBERAREQEREBERAREQEREGfbT7Yyx1MsOojjLQCzRxvG12vpceBCjqfEo38HC56Dofp4rwbb/D6jymfYxqDW2r4Bp9bWLzM1ttHx3j7T/Gyjtq71vaJ5xvPquiKqU+IyM4ONuo6j6eHoUlT7Qj47bdrfwP8V5TVf8zrMPPHtkj5cp+0/wATKTTV0t15JlFxw+QTG0ZB6+i3eOKm4MNY3iMx7eHqVJGizdrs2rNdvHkl1mLRvCJgPOb3hSd1J0Ys9ttOcPap2SFrvGAPeLq60fDJtSdrft/reKqeinazAgdY9D1HgfwVfnlDCQ64cOI6QuWowX0/edPH4Exs5ovG+tPQLLofITxN1Atqax05td0gMQyG7XG/zVP7P4o+YPzW5mW3Wb34+pU5WTY75Xvb95TOF6nJbU1pv7M78vpLNZ5rIiIvZOwiIgIiICIiAiIgIiICIiAiIgx7bf4fUeUz7GNQanNt/h9R5TPsY1Br0OLu6+UPMZe8t5z6i5xRFzg0alxsPSuCl9mYLyl36jfpdp7Lra09mN2tK9q0QsFDRNiYGt7yes9a9sdW4dN+/VdSKsyUrk5XjdaV9nolcPrgZGAixLh7VaVScN9+j8tvtV2UCdPTDO1I23TsFptHMUNtHhQkYXtHPYL+U0cR6OIUyij6jBXPjnHbpP5u7TG7N0XoxCnySvb0Ncbd3EfQQvOvnd6zS01nrHJHFZNjvle9v3lW1ZNjvle9v3lY8I97p9fSW1OqyIiL3TuIiICIiAiIgIiICIiAiIgIiIMe23+H1HlM+xjUGpzbf4fUeUz7GNQa9Di7uvlDzGXvLec+op7ZU6ydzfvKBUlgFVkmAPB4y+k6j6Rb0rOSN6yYp2vEraiIoCyejDffo/Lb7VdlScN9+j8tvtV2UTP1hM0/SREXCWUNaXHQNBJ7go0ztzlJUnHz+USd4+q1eBdlRMXvc48XuJ9ZvZda+cZ7xkyWvHxmZ+8o8ismx3yve37yrasmx3yve37yncI97p9fSWadVkREXuncREQEREBERAREQEREBERAREQY9tv8PqPKZ9jGoNTm2/w+o8pn2Mag16HF3dfKHmMveW859RfV5KjFI2dNz1N1/goyoxt58WzR6yuuzWKzLR8JxpsjQ15AkA6fjAfGH7V65K4dAv3rH+WdmzZjmHTc3HpViw/bRzRaVuf5zbB3pHA/Qo18E9ap2PJG21l3bUOLhc9I4aKdpMflZpfOOp2v08VRaTa2nc5vOc0kjQtd+y4UjNtRCOGZ3cLe2yrNTWYmN1np5iYnZolHtLG/R14z26j1/jZRm0OONkHJxODm/GcDcO+aD0hZriG0EkoLRzGnoHE95/BeCnq3xm7HFvdwPeOBVTrcGTPinHjt2d/3jw/N3eY3he0VdpNqCNJG37W6H1H8VM0uIxyeI4E9XA+o6rxeo0GfT/rry8esfnm4zWYelWTY75Xvb95VtWTY75Xvb95duEe90+vpJTqsiIi907iIiAiIgIiICIiAiIgIiICIiDJN4mE1TaqaaOmklieWEPZZ9rRtabtbd+hbxIA7Vm9RXvfcOdp1DQDsI/FfqNRGNbJUtX7/AAMe61s9srx3PbZ30qxxa3sxFbQr8miiZm1Z5y/NaLWMa3Ig3dSzlvGzJhcdgD2i4He1yoeNbFVlJcywPyC/PZ7pHYdJLb5R5VlYY9RjydJQ74L06wg0QFF3cXdSe+N8oKdUFSe+N8oKdVRxD9ceS00X6Z8xEX1rbkAXJOgA1JPUAq5OfEViwrYGrnseT5Jp+NLzf9Orr94CuGF7rIGWM73zHqHubPoOb/UgoGH4zMHBrbyk8G2LnHutr7VqOxUMoY90sToc+WwcRc2B6AbjjwcAVN0OGRQtyxRsjHU1oF+024nvXpUWNHhjJGWK7Wjw+zG0b7iIilMiIiAiIgIiICIiAiIgIiICIiAiIgIiIK/jWwdFVXMkDQ8/HZ7m+/WS22b+9dUPGdyTxc0s4eP1Jhld/jaLHuyjvWuIu+PUZKdJcb4aX6w/NtZszVUsjeXgkjGYc62ZmpsOe27b9l7qy4XsXVz2LYixp+NJzG+o84jtAK21Ez55zTEzBixRiiYhQsL3UxtsaiV0h/VZzG9xOrj6Mqt+G4HBTi0MTI+0DnHvcdT6Svci4OwiIgIiICIiAiIgIiICIiAiIgIixff0By0JIDstO82IuLh1+CDZwV9WSbW7raejpHVVFykMsIBdZ5GZhc0OIcLOa4A3Fj0WtrcWndbtLLWUjuWOaSnk5PP0vbka9rj284jty36UFyRYVjOEx1O0EkMgOSaoa11tHW8GadDbsCvsG52gY9rwJiY3teLv0uxwcL83rAQXhcTIOsetQG8IXwysv0wO9izHdtu4oq+nndPFz45sjXM5thyTHcLWJu48QUG3osa2ExWejxXwEyOkhdLJDlJJa0sa5zJGg+LcMALRpzjxsCtH28P821nm0v1Cgnbr6sP3cbuqOvhndPGc7JA1rm2BALA4m1iCbnpBXr2OxGeixfwHlXywmV8Ra4kiwjdIx7QfFcA0XAsNXcbCwbKvhNl9WS70Q6unnhZZ0WFU3LyjjeSRzXZSLcRE0uB7wg1hjwRcEEHpGoK5KgbmsX5SidAfGpHloF/k5LvZ3AHO0DqYFbdph+R1Xm8v2bkEkiw/dxvB8DIp5z+Sk80/0cnp/sz0jo49a25jwQCCCCLgjUEHgQg5Is9pv0nk/wCXn68C0JB8e8AXJAA6SgN9RqCsV3ltdXTVcwGanwt0MAFg5rpJHESubbgWucxpv0DvV+3W4z4Rh0QJu+mvA7W55gGS/aYzGfSgtq4ukA4kDvKrG8faV9FRF8WkszxEx1gchc1zi+x0uGsda+l7XBCqWB7qaevpY6qonqJJ6lge5+aNxbfXJz2OOhuNTxvw4INWuirexGxTMNjljZIZGySZxdobkGRrcumh1DjcAeNw0VkQEREBERAWL7+vfYvNpPrLaFi+/v32LzaT6yMwndvtqH1ET6Ckp6mWVzmske2JwY0NIcWhxFjmsGlxs0AnnXVj3ebKuoKTJIQZZnmWSxuGkhrQwdzWtB6zcqyw+KO4exc0YYbi75RtDIYGsdMKhuRrzZpPg7dHEdFrrRsOrcXMrBNBRtiLhnLXvLg3pLRfUrPq6rZFtG6SR7Y42VALnOIa1o8GaLknQDULTxt7h39Pov8AuIv9yDjvA/NlX/YuWW7DbcnD6WceDyzcpNmDxzYmu5NjRG99jZ3NvbjYrUdvzfDKsjgYHexUfdjgjKzDK6nfoJZ7A2BLHCGJzHi/S1wBHcg7N2WzT6ipdic5YQ58row03PKPc5j3EfFa0FzQLknNrawvd9vfzZWebS/UKzDd/tOcMqpaWr9zjc+0lzzYJgABITYe5vbl53UGHQXK03bmQOwusLSCDTSWINweYUGZ7uv5S5GbwDwbJygz8rmz5sgtktpwtxXfu/q4ocTeK5szcQke5oc8sMbJJOcRZvB7w6wdctsQG2zDN79z+MwQU9Ty00MN5QfdJGM05MC/OI07VCbSVba/G4vBfdRngAcyxaRG8PfKD0taDx+Zpe4uZbTX1zYYpJZDZkTHPceprQXE+oLN9320lI2Colq6iFk9fPJJIx7xdrLljYz822YjseFK72cQcYIaKI2mxGZsY4khgc3M6w4jM6MHhoXdSsNPsXRMa1opKY5QBcxRkmwtckt1PajDJ92eItpcUMLX54Zy+AOBBD8pLoZL9obYdsi2DaX4HU+by/ZuWTb2MDFJVwT07GRNe0OaGsAYyaB4cHWFhreM208QrTq7Em1GFyTM8Waje8X4jNCTY9ovZBn2G7BNr8HppY7Mq4myta46CVoqJbRP7Op3xSeokHybv9vX0MnglZmbA12UF+jqV19Wu/qr9PxOPi+Le90/5qp++b/2JF594mwArWGaEBtUwdwmaPiO+d1OPcdNQHkpv0mf24eT/wCSBW7aXGRSUs05seSYSATbM881jP7zy0elZJukc/8AlXK/NeKjljyuuCwMlgAjsdRl1FujgrbvKmNTUUWGsPwiUSzAG1omXNjbXUNlcO2MIyj9ksQoG4U6nqKuES1rZHzkuAfnmBBLrcHhuUd7VE7mcYMVXJTPcLVLLtsbtMsVyQzrzMLzfqjC1BuyFEOFJS/5Mf8AtWS7cUn8m4syeJuWO8c7WtDQ0AcyaJoHC4af81Bq22GzLa+ldAXZHXDmPtfI9vAkdIIJaRobONiOKyEw4rg5JGdkQNyW+7Uz9OJ/UuTxIY42WtbS7aQUUcMkmZ7Kh4a3JYkNLC/lLEi7RYcNecNCulm8TDnx5vCospGrX3a8jpHJuAce6yMPPsBt2MQY9r2COeG2douWOa64a9hPRobt4jrNwTbVk+53CC6pqaxrXMpyHxRC1muD5Q+wHTkDGtuNLucOINtYQEREBERAUXi2zFLVEOqII5i1paC9t7NOpA7FKKB2j24pKBzW1MjmF7S4WjkfzQbEksabelBOgL6vgdpdRWzm1FPXRmSmkztBsbhzXDpF2uAIBGoNrFB11mxdFNI6SSmhfJIbucW3LiABc+gAehdB3fYedDRwWPzArCoyo2kgZVR0jnEVE7C9jcjyC0B5JLg3KPe3aEjh2hB7KyhZLG6KRrXxvblc0i4c3qI6l0YVgkFM1zYImRNe7MQwWBdYNue2wA9C9U87WNL3ua1rAS5ziA1oGpJJ0AVRm3t4c1xbyz3ZTa7YpC30HLqO0XCCcxfZWlqnB08EcjgLBxFnW42zCxtqdO1d8GAwMp/BmxMFOWuaY7cwh5JcCOm5JJ67rrwTaOCrhM0Di6MEtJcx7NWi50e0E8eI0VcZvlws2tUPN/6if92gknbuMPP/AAsfoLh7HKUwnZ6npb8hDHFm4lrQHOt+seJ9JVbdvhwwcZ3jvgqP3andm9q6avY6SmeZGRvyOJY9lnZQ61ngHg4etB6qjBYXzRzvjY6aEEMeRdzAbg5eq9yvaoHCduaSpqHU8MjnTR57tMcjR7m4MdZzmhpsSOBXTtBvDoqKXkaiUskLA+wjlfzXFwBuxpHFp9SCWxXBIKlrWzxMlax2ZoeL2dYtuO2xI9K5U+EQxw8gyNrYcrm5AObldfMLdRufWquN8GGWvy77eb1H7tenCd6OH1MzIIZnOllJDWmKZtyGlx1cwAaNJ1PQgsWHYbFTxiKFjY423s1osBmcXGw7SSfSvSoHaPbikoHNbUyOYXtLhaOR/NBsSSxpt6VOtdcX60HhZgUDag1IiYJ3tyOkAs5zeboevxW6/NHUuX8iw8v4RyTOXyZOUtz8n6t+rsUdtHtxSULmtqZHML2lwtHI/mg2JJY029K9mPbRQUcPL1D8kV2tvlc7Vxs0WaCfoQSSjsW2dp6otNRDHKY7hpe2+XNbMB35W+pVxu+LDDwnee6Co/dri/fLhY41Dxbrgn/doLPNgFO+FsD4YnwxgNbG5oc1oaLNDQeFrC1uFlEs3b4cHX8FjPY4vc3/AAucW/QpKo2kgjpBVucRTljJA7I8nLJlynKBm1zDS19VXnb4cMHGd4/6FR+7QXKOMNADQAGiwAFgAOAA6lyUHs3tpS15kFLIZDDlz3ZIy2fNl8dovfI7h1KcQEREBERAWL7+/fYvNpPrLaFi+/v32LzaT6yMw2RniDyf2L82bK4pUUDaaqiBDZG5Bf3ubIBnidbgekdPSL2K/SbPEHk/sWbbpsHiqsDEMzc8b3u7wcrCHNPQ4HUFGF22Y2nhroBLCfmvYfGifa5Y4fSDwIII0Kq2NfpHQ+bP+pVKjVVJVYFWh7DmY7QE6MqYgblj7cHtvx4tJuLgkG0Q4/FWY3h08JOV1PICDo5jgyouxw6CL9x0IuCCg7t+NVIKenjGkcsji7qLmNDo2nrHjOt1sB6FN7JxYbV0rGxRUz8rGh8bo2GRptY5wRe5N+d08QSrDjmBxVcLoZm5mO100LXDg5p6CP4cCsj2i3SVNLeamkM7YruFrx1EYtYuaW6ONsxJaWnoDSg2DDcKip4+ThjbHGCTlaLNu4lztO0kqO2to2CgqyGMuKaYg5Rp7k7sUBup2wkrIZY5nZ5abIc/S+OTNkLraFwMbxfqt03Vk2v+AVnms32TkGebkIWudWZmh1hBa4Btcz9a1hkYHAAdwssq3GeNW91P7Z1q6DF92n57n8mq+3Ytkkpmu1c1pPaAVje7T89z+TVfbsW0IMI2kYBtEWgAN8OohbosWUlxbqNz61ubKZo4NaO4ALDdpv0jPn9D9nSLdkGL7+/fYvNpPrLZYfFb3D2LGt/fvsXm0n1lssPit7h7EZY1v49+i82f9YrY2xhzQCARYcRfoWOb+ffovNn/AFitli8Udw9iMM23107W01Pla1t6joAHyMnUrJu8pWHDaUlrSTHxsL+MVX9+Hwam85/+Misu7v8ANlL/AGf3ig6d5o/mqp7o/to1A7mKVj6KYuY1xFU4XLQTbkYTbXvU9vO/NdT3R/bRqg7udjTWU8kgrK2myTlmWnmdG11o43ZyBxdzrX6mhBscVO1vita2/GwAv6l2KH2Z2eNHG5hqKmpzvzZqiQyObzQ3K0ng3S9uslTCAiIgIiICx/fjh0sssXJQzS/k8g9zje8Al2gJaDY962BEHWwc0d37FSNy1G+LC2NkY+N4kddr2uY7xWjg4A20V7RBH49gUVZC6GZt2u1BHjMcOD2nocP4G4JCynZTZSeixuGORjnMbyhbK1ruTe0wSgOvwab6FpNwesEE7MiCn7ebRVtI+B1LTmeGz+Wsxz9btDGjIczfjnNlIUN/+qzTRmOLDqgzvGUAZnMa46XJyA2HHUAdo4rSUQUvdhsU7D6dxlAE8+XMAb5GMBEcZPAkZnEkaXdYXtcz+1jCaGrDQXE00wAaC4kmJ1gANSewKVRBl25SikjdWcpFLHmEFuUjezNYzXtmAva44dYWooiDH93WHSsxmZz4ZmMIqbOdG9rTedpFnEAG41Guq2BEQYntHhUx2hLxDMYzW0Ts4ieWZWspQ52YNy2GV1zfSxW2IiCgb2djJKyOOWBpkkgDmujBAL45Mty2/FzS29ri4LuJsD58N3sFkTGVFFWiZrQHZYrBxAtcB7muF+NiNL2ueK0dEGVHBajGq6Oomp30tHCGgNlFnyhry4tykX5xsCbWy8CStVREGeb56OSSmpxHHJIRUXIjY55A5KQXIaDYXI17VY938Tm4bStc1zHCPVrgWuHOOhBFwe9WBEFZ3kwufhlQ1jXPcQyzWNLnG0rDoGgk6dSoewO1MmH08kUlBXyGSYyXZA+wBjjZbnW15h9a2JEFb2Y208MkezwSsp8jM2aeMMa7W2VpzG56fQrIiICIiAiIgIiICIiAiIgIiICIiAiIgIiICIiAiIgIiICIiAiIgIiICIiD/9k="/>
          <p:cNvSpPr>
            <a:spLocks noChangeAspect="1" noChangeArrowheads="1"/>
          </p:cNvSpPr>
          <p:nvPr/>
        </p:nvSpPr>
        <p:spPr bwMode="auto">
          <a:xfrm>
            <a:off x="0" y="236537"/>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68" name="AutoShape 4" descr="data:image/jpeg;base64,/9j/4AAQSkZJRgABAQAAAQABAAD/2wCEAAkGBhQSERQUExQTExMQFBgWGBgXFxcXFxQXFhQXFBcUGB0aGyYhHBkjGRUVIC8gIycpLCwtFyAxNTAqNSYrLCkBCQoKDgwOGg8PGi0fHCQ1LCwsNTUsLDAsKSkpNS8pLCkqLTUpKTA1LSwsLCksKSkpLikqKSwpLCksLSk1LCw2Kf/AABEIANYA7AMBIgACEQEDEQH/xAAcAAEAAwADAQEAAAAAAAAAAAAABQYHAgMEAQj/xABQEAABAwIDAwYHCwcKBwEAAAABAAIDBBEFEiEGBzETIkFRYXEUMnJ0gZGxIzM0QkNiobKzwtEkNTZSwdPhFSVUY3OCkpOi0kR1g5SjtMMX/8QAGwEBAAIDAQEAAAAAAAAAAAAAAAQFAQIDBgf/xAAuEQEAAgECAwUHBQEAAAAAAAAAAQIDBBEFITESM1FxsSI0QWGBkfAyocHR4Qb/2gAMAwEAAhEDEQA/ANxREQEREBERAREQEREBERAREQEXmqcSjjNnPAJ6OJ17Bqu6KZrhdpBHYtIyUm3ZiY3HNERbgiIgIiICIiAiIgIiICIiAiIgIiICIiAiIgIi8lZikcXjvAPVxd6hqtL3rSO1adoHrXF8gaLkgAcSTYBVms2uJ0ibbtdqfUPxKhKmsfIbvcXd/Adw4BUuo43hx8scdqftDSbwtVbtTEzRl5D2aN9f4XUFW7QzSaZsjepun08VGIvP6jimoz8pttHhHL/Wk2mXOHxh3qVZIWm4JB6xooqDxm94UmtNJO0TLEJOmx540cA4dfA/gpWmxSN/A2PUdD/FVdFdYuIZsfKfaj5/23i0rmiq1NiUjODrjqOo/h6FKU2PtPjgtPWNR+KtsPEMWTlPsz8/7bRaEqi4Ryhwu0gjs1XNT4mJ5w2ERFkEREBERAREQEREBERAREQEREGfbT7Yyx1MsOojjLQCzRxvG12vpceBCjqfEo38HC56Dofp4rwbb/D6jymfYxqDW2r4Bp9bWLzM1ttHx3j7T/Gyjtq71vaJ5xvPquiKqU+IyM4ONuo6j6eHoUlT7Qj47bdrfwP8V5TVf8zrMPPHtkj5cp+0/wATKTTV0t15JlFxw+QTG0ZB6+i3eOKm4MNY3iMx7eHqVJGizdrs2rNdvHkl1mLRvCJgPOb3hSd1J0Ys9ttOcPap2SFrvGAPeLq60fDJtSdrft/reKqeinazAgdY9D1HgfwVfnlDCQ64cOI6QuWowX0/edPH4Exs5ovG+tPQLLofITxN1Atqax05td0gMQyG7XG/zVP7P4o+YPzW5mW3Wb34+pU5WTY75Xvb95TOF6nJbU1pv7M78vpLNZ5rIiIvZOwiIgIiICIiAiIgIiICIiAiIgx7bf4fUeUz7GNQanNt/h9R5TPsY1Br0OLu6+UPMZe8t5z6i5xRFzg0alxsPSuCl9mYLyl36jfpdp7Lra09mN2tK9q0QsFDRNiYGt7yes9a9sdW4dN+/VdSKsyUrk5XjdaV9nolcPrgZGAixLh7VaVScN9+j8tvtV2UCdPTDO1I23TsFptHMUNtHhQkYXtHPYL+U0cR6OIUyij6jBXPjnHbpP5u7TG7N0XoxCnySvb0Ncbd3EfQQvOvnd6zS01nrHJHFZNjvle9v3lW1ZNjvle9v3lY8I97p9fSW1OqyIiL3TuIiICIiAiIgIiICIiAiIgIiIMe23+H1HlM+xjUGpzbf4fUeUz7GNQa9Di7uvlDzGXvLec+op7ZU6ydzfvKBUlgFVkmAPB4y+k6j6Rb0rOSN6yYp2vEraiIoCyejDffo/Lb7VdlScN9+j8tvtV2UTP1hM0/SREXCWUNaXHQNBJ7go0ztzlJUnHz+USd4+q1eBdlRMXvc48XuJ9ZvZda+cZ7xkyWvHxmZ+8o8ismx3yve37yrasmx3yve37yncI97p9fSWadVkREXuncREQEREBERAREQEREBERAREQY9tv8PqPKZ9jGoNTm2/w+o8pn2Mag16HF3dfKHmMveW859RfV5KjFI2dNz1N1/goyoxt58WzR6yuuzWKzLR8JxpsjQ15AkA6fjAfGH7V65K4dAv3rH+WdmzZjmHTc3HpViw/bRzRaVuf5zbB3pHA/Qo18E9ap2PJG21l3bUOLhc9I4aKdpMflZpfOOp2v08VRaTa2nc5vOc0kjQtd+y4UjNtRCOGZ3cLe2yrNTWYmN1np5iYnZolHtLG/R14z26j1/jZRm0OONkHJxODm/GcDcO+aD0hZriG0EkoLRzGnoHE95/BeCnq3xm7HFvdwPeOBVTrcGTPinHjt2d/3jw/N3eY3he0VdpNqCNJG37W6H1H8VM0uIxyeI4E9XA+o6rxeo0GfT/rry8esfnm4zWYelWTY75Xvb95VtWTY75Xvb95duEe90+vpJTqsiIi907iIiAiIgIiICIiAiIgIiICIiDJN4mE1TaqaaOmklieWEPZZ9rRtabtbd+hbxIA7Vm9RXvfcOdp1DQDsI/FfqNRGNbJUtX7/AAMe61s9srx3PbZ30qxxa3sxFbQr8miiZm1Z5y/NaLWMa3Ig3dSzlvGzJhcdgD2i4He1yoeNbFVlJcywPyC/PZ7pHYdJLb5R5VlYY9RjydJQ74L06wg0QFF3cXdSe+N8oKdUFSe+N8oKdVRxD9ceS00X6Z8xEX1rbkAXJOgA1JPUAq5OfEViwrYGrnseT5Jp+NLzf9Orr94CuGF7rIGWM73zHqHubPoOb/UgoGH4zMHBrbyk8G2LnHutr7VqOxUMoY90sToc+WwcRc2B6AbjjwcAVN0OGRQtyxRsjHU1oF+024nvXpUWNHhjJGWK7Wjw+zG0b7iIilMiIiAiIgIiICIiAiIgIiICIiAiIgIiIK/jWwdFVXMkDQ8/HZ7m+/WS22b+9dUPGdyTxc0s4eP1Jhld/jaLHuyjvWuIu+PUZKdJcb4aX6w/NtZszVUsjeXgkjGYc62ZmpsOe27b9l7qy4XsXVz2LYixp+NJzG+o84jtAK21Ez55zTEzBixRiiYhQsL3UxtsaiV0h/VZzG9xOrj6Mqt+G4HBTi0MTI+0DnHvcdT6Svci4OwiIgIiICIiAiIgIiICIiAiIgIixff0By0JIDstO82IuLh1+CDZwV9WSbW7raejpHVVFykMsIBdZ5GZhc0OIcLOa4A3Fj0WtrcWndbtLLWUjuWOaSnk5PP0vbka9rj284jty36UFyRYVjOEx1O0EkMgOSaoa11tHW8GadDbsCvsG52gY9rwJiY3teLv0uxwcL83rAQXhcTIOsetQG8IXwysv0wO9izHdtu4oq+nndPFz45sjXM5thyTHcLWJu48QUG3osa2ExWejxXwEyOkhdLJDlJJa0sa5zJGg+LcMALRpzjxsCtH28P821nm0v1Cgnbr6sP3cbuqOvhndPGc7JA1rm2BALA4m1iCbnpBXr2OxGeixfwHlXywmV8Ra4kiwjdIx7QfFcA0XAsNXcbCwbKvhNl9WS70Q6unnhZZ0WFU3LyjjeSRzXZSLcRE0uB7wg1hjwRcEEHpGoK5KgbmsX5SidAfGpHloF/k5LvZ3AHO0DqYFbdph+R1Xm8v2bkEkiw/dxvB8DIp5z+Sk80/0cnp/sz0jo49a25jwQCCCCLgjUEHgQg5Is9pv0nk/wCXn68C0JB8e8AXJAA6SgN9RqCsV3ltdXTVcwGanwt0MAFg5rpJHESubbgWucxpv0DvV+3W4z4Rh0QJu+mvA7W55gGS/aYzGfSgtq4ukA4kDvKrG8faV9FRF8WkszxEx1gchc1zi+x0uGsda+l7XBCqWB7qaevpY6qonqJJ6lge5+aNxbfXJz2OOhuNTxvw4INWuirexGxTMNjljZIZGySZxdobkGRrcumh1DjcAeNw0VkQEREBERAWL7+vfYvNpPrLaFi+/v32LzaT6yMwndvtqH1ET6Ckp6mWVzmske2JwY0NIcWhxFjmsGlxs0AnnXVj3ebKuoKTJIQZZnmWSxuGkhrQwdzWtB6zcqyw+KO4exc0YYbi75RtDIYGsdMKhuRrzZpPg7dHEdFrrRsOrcXMrBNBRtiLhnLXvLg3pLRfUrPq6rZFtG6SR7Y42VALnOIa1o8GaLknQDULTxt7h39Pov8AuIv9yDjvA/NlX/YuWW7DbcnD6WceDyzcpNmDxzYmu5NjRG99jZ3NvbjYrUdvzfDKsjgYHexUfdjgjKzDK6nfoJZ7A2BLHCGJzHi/S1wBHcg7N2WzT6ipdic5YQ58row03PKPc5j3EfFa0FzQLknNrawvd9vfzZWebS/UKzDd/tOcMqpaWr9zjc+0lzzYJgABITYe5vbl53UGHQXK03bmQOwusLSCDTSWINweYUGZ7uv5S5GbwDwbJygz8rmz5sgtktpwtxXfu/q4ocTeK5szcQke5oc8sMbJJOcRZvB7w6wdctsQG2zDN79z+MwQU9Ty00MN5QfdJGM05MC/OI07VCbSVba/G4vBfdRngAcyxaRG8PfKD0taDx+Zpe4uZbTX1zYYpJZDZkTHPceprQXE+oLN9320lI2Colq6iFk9fPJJIx7xdrLljYz822YjseFK72cQcYIaKI2mxGZsY4khgc3M6w4jM6MHhoXdSsNPsXRMa1opKY5QBcxRkmwtckt1PajDJ92eItpcUMLX54Zy+AOBBD8pLoZL9obYdsi2DaX4HU+by/ZuWTb2MDFJVwT07GRNe0OaGsAYyaB4cHWFhreM208QrTq7Em1GFyTM8Waje8X4jNCTY9ovZBn2G7BNr8HppY7Mq4myta46CVoqJbRP7Op3xSeokHybv9vX0MnglZmbA12UF+jqV19Wu/qr9PxOPi+Le90/5qp++b/2JF594mwArWGaEBtUwdwmaPiO+d1OPcdNQHkpv0mf24eT/wCSBW7aXGRSUs05seSYSATbM881jP7zy0elZJukc/8AlXK/NeKjljyuuCwMlgAjsdRl1FujgrbvKmNTUUWGsPwiUSzAG1omXNjbXUNlcO2MIyj9ksQoG4U6nqKuES1rZHzkuAfnmBBLrcHhuUd7VE7mcYMVXJTPcLVLLtsbtMsVyQzrzMLzfqjC1BuyFEOFJS/5Mf8AtWS7cUn8m4syeJuWO8c7WtDQ0AcyaJoHC4af81Bq22GzLa+ldAXZHXDmPtfI9vAkdIIJaRobONiOKyEw4rg5JGdkQNyW+7Uz9OJ/UuTxIY42WtbS7aQUUcMkmZ7Kh4a3JYkNLC/lLEi7RYcNecNCulm8TDnx5vCospGrX3a8jpHJuAce6yMPPsBt2MQY9r2COeG2douWOa64a9hPRobt4jrNwTbVk+53CC6pqaxrXMpyHxRC1muD5Q+wHTkDGtuNLucOINtYQEREBERAUXi2zFLVEOqII5i1paC9t7NOpA7FKKB2j24pKBzW1MjmF7S4WjkfzQbEksabelBOgL6vgdpdRWzm1FPXRmSmkztBsbhzXDpF2uAIBGoNrFB11mxdFNI6SSmhfJIbucW3LiABc+gAehdB3fYedDRwWPzArCoyo2kgZVR0jnEVE7C9jcjyC0B5JLg3KPe3aEjh2hB7KyhZLG6KRrXxvblc0i4c3qI6l0YVgkFM1zYImRNe7MQwWBdYNue2wA9C9U87WNL3ua1rAS5ziA1oGpJJ0AVRm3t4c1xbyz3ZTa7YpC30HLqO0XCCcxfZWlqnB08EcjgLBxFnW42zCxtqdO1d8GAwMp/BmxMFOWuaY7cwh5JcCOm5JJ67rrwTaOCrhM0Di6MEtJcx7NWi50e0E8eI0VcZvlws2tUPN/6if92gknbuMPP/AAsfoLh7HKUwnZ6npb8hDHFm4lrQHOt+seJ9JVbdvhwwcZ3jvgqP3andm9q6avY6SmeZGRvyOJY9lnZQ61ngHg4etB6qjBYXzRzvjY6aEEMeRdzAbg5eq9yvaoHCduaSpqHU8MjnTR57tMcjR7m4MdZzmhpsSOBXTtBvDoqKXkaiUskLA+wjlfzXFwBuxpHFp9SCWxXBIKlrWzxMlax2ZoeL2dYtuO2xI9K5U+EQxw8gyNrYcrm5AObldfMLdRufWquN8GGWvy77eb1H7tenCd6OH1MzIIZnOllJDWmKZtyGlx1cwAaNJ1PQgsWHYbFTxiKFjY423s1osBmcXGw7SSfSvSoHaPbikoHNbUyOYXtLhaOR/NBsSSxpt6VOtdcX60HhZgUDag1IiYJ3tyOkAs5zeboevxW6/NHUuX8iw8v4RyTOXyZOUtz8n6t+rsUdtHtxSULmtqZHML2lwtHI/mg2JJY029K9mPbRQUcPL1D8kV2tvlc7Vxs0WaCfoQSSjsW2dp6otNRDHKY7hpe2+XNbMB35W+pVxu+LDDwnee6Co/dri/fLhY41Dxbrgn/doLPNgFO+FsD4YnwxgNbG5oc1oaLNDQeFrC1uFlEs3b4cHX8FjPY4vc3/AAucW/QpKo2kgjpBVucRTljJA7I8nLJlynKBm1zDS19VXnb4cMHGd4/6FR+7QXKOMNADQAGiwAFgAOAA6lyUHs3tpS15kFLIZDDlz3ZIy2fNl8dovfI7h1KcQEREBERAWL7+/fYvNpPrLaFi+/v32LzaT6yMw2RniDyf2L82bK4pUUDaaqiBDZG5Bf3ubIBnidbgekdPSL2K/SbPEHk/sWbbpsHiqsDEMzc8b3u7wcrCHNPQ4HUFGF22Y2nhroBLCfmvYfGifa5Y4fSDwIII0Kq2NfpHQ+bP+pVKjVVJVYFWh7DmY7QE6MqYgblj7cHtvx4tJuLgkG0Q4/FWY3h08JOV1PICDo5jgyouxw6CL9x0IuCCg7t+NVIKenjGkcsji7qLmNDo2nrHjOt1sB6FN7JxYbV0rGxRUz8rGh8bo2GRptY5wRe5N+d08QSrDjmBxVcLoZm5mO100LXDg5p6CP4cCsj2i3SVNLeamkM7YruFrx1EYtYuaW6ONsxJaWnoDSg2DDcKip4+ThjbHGCTlaLNu4lztO0kqO2to2CgqyGMuKaYg5Rp7k7sUBup2wkrIZY5nZ5abIc/S+OTNkLraFwMbxfqt03Vk2v+AVnms32TkGebkIWudWZmh1hBa4Btcz9a1hkYHAAdwssq3GeNW91P7Z1q6DF92n57n8mq+3Ytkkpmu1c1pPaAVje7T89z+TVfbsW0IMI2kYBtEWgAN8OohbosWUlxbqNz61ubKZo4NaO4ALDdpv0jPn9D9nSLdkGL7+/fYvNpPrLZYfFb3D2LGt/fvsXm0n1lssPit7h7EZY1v49+i82f9YrY2xhzQCARYcRfoWOb+ffovNn/AFitli8Udw9iMM23107W01Pla1t6joAHyMnUrJu8pWHDaUlrSTHxsL+MVX9+Hwam85/+Misu7v8ANlL/AGf3ig6d5o/mqp7o/to1A7mKVj6KYuY1xFU4XLQTbkYTbXvU9vO/NdT3R/bRqg7udjTWU8kgrK2myTlmWnmdG11o43ZyBxdzrX6mhBscVO1vita2/GwAv6l2KH2Z2eNHG5hqKmpzvzZqiQyObzQ3K0ng3S9uslTCAiIgIiICx/fjh0sssXJQzS/k8g9zje8Al2gJaDY962BEHWwc0d37FSNy1G+LC2NkY+N4kddr2uY7xWjg4A20V7RBH49gUVZC6GZt2u1BHjMcOD2nocP4G4JCynZTZSeixuGORjnMbyhbK1ruTe0wSgOvwab6FpNwesEE7MiCn7ebRVtI+B1LTmeGz+Wsxz9btDGjIczfjnNlIUN/+qzTRmOLDqgzvGUAZnMa46XJyA2HHUAdo4rSUQUvdhsU7D6dxlAE8+XMAb5GMBEcZPAkZnEkaXdYXtcz+1jCaGrDQXE00wAaC4kmJ1gANSewKVRBl25SikjdWcpFLHmEFuUjezNYzXtmAva44dYWooiDH93WHSsxmZz4ZmMIqbOdG9rTedpFnEAG41Guq2BEQYntHhUx2hLxDMYzW0Ts4ieWZWspQ52YNy2GV1zfSxW2IiCgb2djJKyOOWBpkkgDmujBAL45Mty2/FzS29ri4LuJsD58N3sFkTGVFFWiZrQHZYrBxAtcB7muF+NiNL2ueK0dEGVHBajGq6Oomp30tHCGgNlFnyhry4tykX5xsCbWy8CStVREGeb56OSSmpxHHJIRUXIjY55A5KQXIaDYXI17VY938Tm4bStc1zHCPVrgWuHOOhBFwe9WBEFZ3kwufhlQ1jXPcQyzWNLnG0rDoGgk6dSoewO1MmH08kUlBXyGSYyXZA+wBjjZbnW15h9a2JEFb2Y208MkezwSsp8jM2aeMMa7W2VpzG56fQrIiICIiAiIgIiICIiAiIgIiICIiAiIgIiICIiAiIgIiICIiAiIgIiICIiD/9k="/>
          <p:cNvSpPr>
            <a:spLocks noChangeAspect="1" noChangeArrowheads="1"/>
          </p:cNvSpPr>
          <p:nvPr/>
        </p:nvSpPr>
        <p:spPr bwMode="auto">
          <a:xfrm>
            <a:off x="0" y="236537"/>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270" name="Picture 6" descr="http://t0.gstatic.com/images?q=tbn:ANd9GcQQnkPodGdA_M0HsNMhb7bX-2gNifnARbvFIEP3JSqfxNZmdWf5XA"/>
          <p:cNvPicPr>
            <a:picLocks noChangeAspect="1" noChangeArrowheads="1"/>
          </p:cNvPicPr>
          <p:nvPr/>
        </p:nvPicPr>
        <p:blipFill>
          <a:blip r:embed="rId2" cstate="print"/>
          <a:srcRect/>
          <a:stretch>
            <a:fillRect/>
          </a:stretch>
        </p:blipFill>
        <p:spPr bwMode="auto">
          <a:xfrm>
            <a:off x="3429000" y="533400"/>
            <a:ext cx="2061665" cy="1866900"/>
          </a:xfrm>
          <a:prstGeom prst="rect">
            <a:avLst/>
          </a:prstGeom>
          <a:noFill/>
          <a:ln>
            <a:solidFill>
              <a:srgbClr val="00B0F0"/>
            </a:solid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a:solidFill>
            <a:schemeClr val="accent6">
              <a:lumMod val="60000"/>
              <a:lumOff val="40000"/>
            </a:schemeClr>
          </a:solidFill>
        </p:spPr>
        <p:txBody>
          <a:bodyPr/>
          <a:lstStyle/>
          <a:p>
            <a:r>
              <a:rPr lang="en-US" dirty="0" smtClean="0">
                <a:latin typeface="Adobe Caslon Pro Bold" pitchFamily="18" charset="0"/>
              </a:rPr>
              <a:t>Hippocrates (460-335 SM)</a:t>
            </a:r>
            <a:endParaRPr lang="en-US" dirty="0">
              <a:latin typeface="Adobe Caslon Pro Bold" pitchFamily="18" charset="0"/>
            </a:endParaRPr>
          </a:p>
        </p:txBody>
      </p:sp>
      <p:sp>
        <p:nvSpPr>
          <p:cNvPr id="3" name="Content Placeholder 2"/>
          <p:cNvSpPr>
            <a:spLocks noGrp="1"/>
          </p:cNvSpPr>
          <p:nvPr>
            <p:ph idx="1"/>
          </p:nvPr>
        </p:nvSpPr>
        <p:spPr>
          <a:xfrm>
            <a:off x="457200" y="2057400"/>
            <a:ext cx="8229600" cy="4800600"/>
          </a:xfrm>
        </p:spPr>
        <p:txBody>
          <a:bodyPr>
            <a:normAutofit fontScale="92500" lnSpcReduction="10000"/>
          </a:bodyPr>
          <a:lstStyle/>
          <a:p>
            <a:r>
              <a:rPr lang="en-US" i="1" dirty="0" err="1" smtClean="0">
                <a:latin typeface="Adobe Caslon Pro Bold" pitchFamily="18" charset="0"/>
              </a:rPr>
              <a:t>Primum</a:t>
            </a:r>
            <a:r>
              <a:rPr lang="en-US" i="1" dirty="0" smtClean="0">
                <a:latin typeface="Adobe Caslon Pro Bold" pitchFamily="18" charset="0"/>
              </a:rPr>
              <a:t> Non </a:t>
            </a:r>
            <a:r>
              <a:rPr lang="en-US" i="1" dirty="0" err="1" smtClean="0">
                <a:latin typeface="Adobe Caslon Pro Bold" pitchFamily="18" charset="0"/>
              </a:rPr>
              <a:t>Nocere</a:t>
            </a:r>
            <a:r>
              <a:rPr lang="en-US" dirty="0" smtClean="0">
                <a:latin typeface="Adobe Caslon Pro Bold" pitchFamily="18" charset="0"/>
              </a:rPr>
              <a:t> (</a:t>
            </a:r>
            <a:r>
              <a:rPr lang="en-US" i="1" dirty="0" smtClean="0">
                <a:latin typeface="Adobe Caslon Pro Bold" pitchFamily="18" charset="0"/>
              </a:rPr>
              <a:t>First, Do No Harm</a:t>
            </a:r>
            <a:r>
              <a:rPr lang="en-US" dirty="0" smtClean="0">
                <a:latin typeface="Adobe Caslon Pro Bold" pitchFamily="18" charset="0"/>
              </a:rPr>
              <a:t>) </a:t>
            </a:r>
            <a:r>
              <a:rPr lang="en-US" dirty="0" err="1" smtClean="0">
                <a:latin typeface="Adobe Caslon Pro Bold" pitchFamily="18" charset="0"/>
              </a:rPr>
              <a:t>inti</a:t>
            </a:r>
            <a:r>
              <a:rPr lang="en-US" dirty="0" smtClean="0">
                <a:latin typeface="Adobe Caslon Pro Bold" pitchFamily="18" charset="0"/>
              </a:rPr>
              <a:t> </a:t>
            </a:r>
            <a:r>
              <a:rPr lang="en-US" dirty="0" err="1" smtClean="0">
                <a:latin typeface="Adobe Caslon Pro Bold" pitchFamily="18" charset="0"/>
              </a:rPr>
              <a:t>dari</a:t>
            </a:r>
            <a:r>
              <a:rPr lang="en-US" dirty="0" smtClean="0">
                <a:latin typeface="Adobe Caslon Pro Bold" pitchFamily="18" charset="0"/>
              </a:rPr>
              <a:t> </a:t>
            </a:r>
            <a:r>
              <a:rPr lang="en-US" dirty="0" err="1" smtClean="0">
                <a:latin typeface="Adobe Caslon Pro Bold" pitchFamily="18" charset="0"/>
              </a:rPr>
              <a:t>sumpah</a:t>
            </a:r>
            <a:r>
              <a:rPr lang="en-US" dirty="0" smtClean="0">
                <a:latin typeface="Adobe Caslon Pro Bold" pitchFamily="18" charset="0"/>
              </a:rPr>
              <a:t> </a:t>
            </a:r>
            <a:r>
              <a:rPr lang="en-US" dirty="0" err="1" smtClean="0">
                <a:latin typeface="Adobe Caslon Pro Bold" pitchFamily="18" charset="0"/>
              </a:rPr>
              <a:t>Bapak</a:t>
            </a:r>
            <a:r>
              <a:rPr lang="en-US" dirty="0" smtClean="0">
                <a:latin typeface="Adobe Caslon Pro Bold" pitchFamily="18" charset="0"/>
              </a:rPr>
              <a:t> </a:t>
            </a:r>
            <a:r>
              <a:rPr lang="en-US" dirty="0" err="1" smtClean="0">
                <a:latin typeface="Adobe Caslon Pro Bold" pitchFamily="18" charset="0"/>
              </a:rPr>
              <a:t>Kedokteran</a:t>
            </a:r>
            <a:r>
              <a:rPr lang="en-US" dirty="0" smtClean="0">
                <a:latin typeface="Adobe Caslon Pro Bold" pitchFamily="18" charset="0"/>
              </a:rPr>
              <a:t> </a:t>
            </a:r>
            <a:r>
              <a:rPr lang="en-US" dirty="0" err="1" smtClean="0">
                <a:latin typeface="Adobe Caslon Pro Bold" pitchFamily="18" charset="0"/>
              </a:rPr>
              <a:t>Dunia</a:t>
            </a:r>
            <a:r>
              <a:rPr lang="en-US" dirty="0" smtClean="0">
                <a:latin typeface="Adobe Caslon Pro Bold" pitchFamily="18" charset="0"/>
              </a:rPr>
              <a:t> </a:t>
            </a:r>
            <a:r>
              <a:rPr lang="en-US" dirty="0" err="1" smtClean="0">
                <a:latin typeface="Adobe Caslon Pro Bold" pitchFamily="18" charset="0"/>
              </a:rPr>
              <a:t>bernama</a:t>
            </a:r>
            <a:r>
              <a:rPr lang="en-US" dirty="0" smtClean="0">
                <a:latin typeface="Adobe Caslon Pro Bold" pitchFamily="18" charset="0"/>
              </a:rPr>
              <a:t> Hippocrates (460-335 SM);</a:t>
            </a:r>
          </a:p>
          <a:p>
            <a:r>
              <a:rPr lang="en-US" dirty="0" err="1" smtClean="0">
                <a:latin typeface="Times New Roman" pitchFamily="18" charset="0"/>
                <a:cs typeface="Times New Roman" pitchFamily="18" charset="0"/>
              </a:rPr>
              <a:t>Saya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bersumpah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untuk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tidak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menggunakan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ilmu</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saya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punya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untuk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tidak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merugikan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pasien</a:t>
            </a:r>
            <a:r>
              <a:rPr lang="en-US" dirty="0" smtClean="0">
                <a:latin typeface="Times New Roman" pitchFamily="18" charset="0"/>
                <a:cs typeface="Times New Roman" pitchFamily="18" charset="0"/>
              </a:rPr>
              <a:t>;</a:t>
            </a:r>
          </a:p>
          <a:p>
            <a:r>
              <a:rPr lang="en-US" i="1" dirty="0" smtClean="0">
                <a:latin typeface="Times New Roman" pitchFamily="18" charset="0"/>
                <a:cs typeface="Times New Roman" pitchFamily="18" charset="0"/>
              </a:rPr>
              <a:t>A doctor must always </a:t>
            </a:r>
            <a:r>
              <a:rPr lang="en-US" i="1" u="sng" dirty="0" smtClean="0">
                <a:latin typeface="Times New Roman" pitchFamily="18" charset="0"/>
                <a:cs typeface="Times New Roman" pitchFamily="18" charset="0"/>
              </a:rPr>
              <a:t>maintain the highest standards of professional conduct</a:t>
            </a:r>
            <a:r>
              <a:rPr lang="en-US" i="1"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Nah, </a:t>
            </a:r>
            <a:r>
              <a:rPr lang="en-US" dirty="0" err="1" smtClean="0">
                <a:latin typeface="Times New Roman" pitchFamily="18" charset="0"/>
                <a:cs typeface="Times New Roman" pitchFamily="18" charset="0"/>
              </a:rPr>
              <a:t>bagaimana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terhadap</a:t>
            </a:r>
            <a:r>
              <a:rPr lang="en-US"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bisnis</a:t>
            </a:r>
            <a:r>
              <a:rPr lang="en-US" u="sng" dirty="0" smtClean="0">
                <a:latin typeface="Times New Roman" pitchFamily="18" charset="0"/>
                <a:cs typeface="Times New Roman" pitchFamily="18" charset="0"/>
              </a:rPr>
              <a:t> lain </a:t>
            </a:r>
            <a:r>
              <a:rPr lang="en-US" u="sng" dirty="0" err="1" smtClean="0">
                <a:latin typeface="Times New Roman" pitchFamily="18" charset="0"/>
                <a:cs typeface="Times New Roman" pitchFamily="18" charset="0"/>
              </a:rPr>
              <a:t>di</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luar</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Ilmu</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Kedokteran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Berlaku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jugakah</a:t>
            </a:r>
            <a:r>
              <a:rPr lang="en-US" dirty="0" smtClean="0">
                <a:latin typeface="Times New Roman" pitchFamily="18" charset="0"/>
                <a:cs typeface="Times New Roman" pitchFamily="18" charset="0"/>
              </a:rPr>
              <a:t> </a:t>
            </a:r>
            <a:r>
              <a:rPr lang="en-US" i="1" dirty="0" err="1" smtClean="0">
                <a:latin typeface="Adobe Caslon Pro Bold" pitchFamily="18" charset="0"/>
              </a:rPr>
              <a:t>Primum</a:t>
            </a:r>
            <a:r>
              <a:rPr lang="en-US" i="1" dirty="0" smtClean="0">
                <a:latin typeface="Adobe Caslon Pro Bold" pitchFamily="18" charset="0"/>
              </a:rPr>
              <a:t> Non </a:t>
            </a:r>
            <a:r>
              <a:rPr lang="en-US" i="1" dirty="0" err="1" smtClean="0">
                <a:latin typeface="Adobe Caslon Pro Bold" pitchFamily="18" charset="0"/>
              </a:rPr>
              <a:t>Nocere</a:t>
            </a:r>
            <a:r>
              <a:rPr lang="en-US" dirty="0" smtClean="0">
                <a:latin typeface="Adobe Caslon Pro Bold" pitchFamily="18" charset="0"/>
              </a:rPr>
              <a:t> ?</a:t>
            </a:r>
            <a:endParaRPr lang="en-US" dirty="0">
              <a:latin typeface="Times New Roman" pitchFamily="18" charset="0"/>
              <a:cs typeface="Times New Roman"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7543800" cy="4525963"/>
          </a:xfrm>
        </p:spPr>
        <p:txBody>
          <a:bodyPr/>
          <a:lstStyle/>
          <a:p>
            <a:pPr>
              <a:buFont typeface="Wingdings" pitchFamily="2" charset="2"/>
              <a:buChar char="ü"/>
            </a:pPr>
            <a:r>
              <a:rPr lang="en-US" sz="4000" dirty="0" err="1" smtClean="0">
                <a:latin typeface="Adobe Caslon Pro Bold" pitchFamily="18" charset="0"/>
                <a:cs typeface="Times New Roman" pitchFamily="18" charset="0"/>
              </a:rPr>
              <a:t>Berbuat</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baik</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di</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dalam</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jangka</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panjang</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lebih</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menguntungkan</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daripada</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bisnis</a:t>
            </a:r>
            <a:r>
              <a:rPr lang="en-US" sz="4000" dirty="0" smtClean="0">
                <a:latin typeface="Adobe Caslon Pro Bold" pitchFamily="18" charset="0"/>
                <a:cs typeface="Times New Roman" pitchFamily="18" charset="0"/>
              </a:rPr>
              <a:t> yang </a:t>
            </a:r>
            <a:r>
              <a:rPr lang="en-US" sz="4000" dirty="0" err="1" smtClean="0">
                <a:latin typeface="Adobe Caslon Pro Bold" pitchFamily="18" charset="0"/>
                <a:cs typeface="Times New Roman" pitchFamily="18" charset="0"/>
              </a:rPr>
              <a:t>tidak</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etikal</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sehingga</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bersinggungan</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dengan</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dampak</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sanksi</a:t>
            </a:r>
            <a:r>
              <a:rPr lang="en-US" sz="4000" dirty="0" smtClean="0">
                <a:latin typeface="Adobe Caslon Pro Bold" pitchFamily="18" charset="0"/>
                <a:cs typeface="Times New Roman" pitchFamily="18" charset="0"/>
              </a:rPr>
              <a:t> </a:t>
            </a:r>
            <a:r>
              <a:rPr lang="en-US" sz="4000" dirty="0" err="1" smtClean="0">
                <a:latin typeface="Adobe Caslon Pro Bold" pitchFamily="18" charset="0"/>
                <a:cs typeface="Times New Roman" pitchFamily="18" charset="0"/>
              </a:rPr>
              <a:t>hukum</a:t>
            </a:r>
            <a:r>
              <a:rPr lang="en-US" sz="4000" dirty="0" smtClean="0">
                <a:latin typeface="Adobe Caslon Pro Bold" pitchFamily="18" charset="0"/>
                <a:cs typeface="Times New Roman" pitchFamily="18" charset="0"/>
              </a:rPr>
              <a:t>.</a:t>
            </a:r>
          </a:p>
          <a:p>
            <a:endParaRPr lang="en-US" dirty="0"/>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1"/>
            <a:ext cx="8229600" cy="2895600"/>
          </a:xfrm>
        </p:spPr>
        <p:txBody>
          <a:bodyPr/>
          <a:lstStyle/>
          <a:p>
            <a:pPr algn="ctr">
              <a:buFont typeface="Wingdings" pitchFamily="2" charset="2"/>
              <a:buChar char="ü"/>
            </a:pPr>
            <a:r>
              <a:rPr lang="en-US" sz="3600" b="1" dirty="0" err="1" smtClean="0">
                <a:latin typeface="Times New Roman" pitchFamily="18" charset="0"/>
                <a:cs typeface="Times New Roman" pitchFamily="18" charset="0"/>
              </a:rPr>
              <a:t>Dalam</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Ilmu</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Ekonomika</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Bisnis</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ekivalen</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dengan</a:t>
            </a:r>
            <a:r>
              <a:rPr lang="en-US" sz="3600" b="1" dirty="0" smtClean="0">
                <a:latin typeface="Times New Roman" pitchFamily="18" charset="0"/>
                <a:cs typeface="Times New Roman" pitchFamily="18" charset="0"/>
              </a:rPr>
              <a:t> </a:t>
            </a:r>
            <a:r>
              <a:rPr lang="en-US" sz="3600" b="1" i="1" dirty="0" smtClean="0">
                <a:latin typeface="Times New Roman" pitchFamily="18" charset="0"/>
                <a:cs typeface="Times New Roman" pitchFamily="18" charset="0"/>
              </a:rPr>
              <a:t>Future Value</a:t>
            </a:r>
            <a:r>
              <a:rPr lang="en-US" sz="3600" b="1" dirty="0" smtClean="0">
                <a:latin typeface="Times New Roman" pitchFamily="18" charset="0"/>
                <a:cs typeface="Times New Roman" pitchFamily="18" charset="0"/>
              </a:rPr>
              <a:t>;</a:t>
            </a:r>
          </a:p>
          <a:p>
            <a:pPr>
              <a:buFont typeface="Wingdings" pitchFamily="2" charset="2"/>
              <a:buChar char="ü"/>
            </a:pPr>
            <a:endParaRPr lang="en-US" dirty="0" smtClean="0">
              <a:latin typeface="Times New Roman" pitchFamily="18" charset="0"/>
              <a:cs typeface="Times New Roman" pitchFamily="18" charset="0"/>
            </a:endParaRPr>
          </a:p>
          <a:p>
            <a:endParaRPr lang="en-US" dirty="0"/>
          </a:p>
        </p:txBody>
      </p:sp>
      <p:sp>
        <p:nvSpPr>
          <p:cNvPr id="4" name="Title 1"/>
          <p:cNvSpPr>
            <a:spLocks noGrp="1"/>
          </p:cNvSpPr>
          <p:nvPr>
            <p:ph type="title"/>
          </p:nvPr>
        </p:nvSpPr>
        <p:spPr>
          <a:xfrm>
            <a:off x="0" y="0"/>
            <a:ext cx="9144000" cy="381000"/>
          </a:xfrm>
        </p:spPr>
        <p:txBody>
          <a:bodyPr>
            <a:normAutofit fontScale="90000"/>
          </a:bodyPr>
          <a:lstStyle/>
          <a:p>
            <a:pPr algn="l"/>
            <a:r>
              <a:rPr lang="en-US" sz="2800" i="1" dirty="0" smtClean="0">
                <a:latin typeface="Times New Roman" pitchFamily="18" charset="0"/>
                <a:cs typeface="Times New Roman" pitchFamily="18" charset="0"/>
              </a:rPr>
              <a:t>Cont’d</a:t>
            </a:r>
            <a:endParaRPr lang="en-US" sz="2800" i="1" dirty="0">
              <a:latin typeface="Times New Roman" pitchFamily="18" charset="0"/>
              <a:cs typeface="Times New Roman" pitchFamily="18" charset="0"/>
            </a:endParaRPr>
          </a:p>
        </p:txBody>
      </p:sp>
      <p:cxnSp>
        <p:nvCxnSpPr>
          <p:cNvPr id="5" name="Straight Connector 4"/>
          <p:cNvCxnSpPr/>
          <p:nvPr/>
        </p:nvCxnSpPr>
        <p:spPr>
          <a:xfrm>
            <a:off x="4114800" y="2339807"/>
            <a:ext cx="0" cy="4191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981200" y="4244807"/>
            <a:ext cx="45720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endCxn id="12" idx="2"/>
          </p:cNvCxnSpPr>
          <p:nvPr/>
        </p:nvCxnSpPr>
        <p:spPr>
          <a:xfrm flipH="1">
            <a:off x="2712436" y="4321007"/>
            <a:ext cx="30764" cy="1484276"/>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562600" y="2644607"/>
            <a:ext cx="0" cy="152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276600" y="4321007"/>
            <a:ext cx="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876800" y="2949407"/>
            <a:ext cx="0" cy="1295400"/>
          </a:xfrm>
          <a:prstGeom prst="line">
            <a:avLst/>
          </a:prstGeom>
        </p:spPr>
        <p:style>
          <a:lnRef idx="1">
            <a:schemeClr val="accent1"/>
          </a:lnRef>
          <a:fillRef idx="0">
            <a:schemeClr val="accent1"/>
          </a:fillRef>
          <a:effectRef idx="0">
            <a:schemeClr val="accent1"/>
          </a:effectRef>
          <a:fontRef idx="minor">
            <a:schemeClr val="tx1"/>
          </a:fontRef>
        </p:style>
      </p:cxnSp>
      <p:sp>
        <p:nvSpPr>
          <p:cNvPr id="11" name="Arc 10"/>
          <p:cNvSpPr/>
          <p:nvPr/>
        </p:nvSpPr>
        <p:spPr>
          <a:xfrm rot="15477565">
            <a:off x="4907076" y="1687816"/>
            <a:ext cx="2425116" cy="4050080"/>
          </a:xfrm>
          <a:prstGeom prst="arc">
            <a:avLst>
              <a:gd name="adj1" fmla="val 16230662"/>
              <a:gd name="adj2" fmla="val 21585098"/>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Arc 11"/>
          <p:cNvSpPr/>
          <p:nvPr/>
        </p:nvSpPr>
        <p:spPr>
          <a:xfrm rot="3672995">
            <a:off x="1014714" y="2624513"/>
            <a:ext cx="2286035" cy="4362731"/>
          </a:xfrm>
          <a:prstGeom prst="arc">
            <a:avLst>
              <a:gd name="adj1" fmla="val 16230662"/>
              <a:gd name="adj2" fmla="val 21585098"/>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lstStyle/>
          <a:p>
            <a:r>
              <a:rPr lang="en-US" dirty="0" err="1" smtClean="0">
                <a:latin typeface="Adobe Caslon Pro Bold" pitchFamily="18" charset="0"/>
              </a:rPr>
              <a:t>Standar</a:t>
            </a:r>
            <a:r>
              <a:rPr lang="en-US" dirty="0" smtClean="0">
                <a:latin typeface="Adobe Caslon Pro Bold" pitchFamily="18" charset="0"/>
              </a:rPr>
              <a:t> Moral </a:t>
            </a:r>
            <a:r>
              <a:rPr lang="en-US" dirty="0" err="1" smtClean="0">
                <a:latin typeface="Adobe Caslon Pro Bold" pitchFamily="18" charset="0"/>
              </a:rPr>
              <a:t>sebelum</a:t>
            </a:r>
            <a:r>
              <a:rPr lang="en-US" dirty="0" smtClean="0">
                <a:latin typeface="Adobe Caslon Pro Bold" pitchFamily="18" charset="0"/>
              </a:rPr>
              <a:t> </a:t>
            </a:r>
            <a:r>
              <a:rPr lang="en-US" dirty="0" err="1" smtClean="0">
                <a:latin typeface="Adobe Caslon Pro Bold" pitchFamily="18" charset="0"/>
              </a:rPr>
              <a:t>Hukum</a:t>
            </a:r>
            <a:endParaRPr lang="en-US" dirty="0">
              <a:latin typeface="Adobe Caslon Pro Bold" pitchFamily="18" charset="0"/>
            </a:endParaRPr>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pPr>
              <a:buFont typeface="Wingdings" pitchFamily="2" charset="2"/>
              <a:buChar char="ü"/>
            </a:pPr>
            <a:r>
              <a:rPr lang="en-US" sz="4000" dirty="0" err="1" smtClean="0">
                <a:latin typeface="Adobe Caslon Pro Bold" pitchFamily="18" charset="0"/>
              </a:rPr>
              <a:t>Emmmanuel</a:t>
            </a:r>
            <a:r>
              <a:rPr lang="en-US" sz="4000" dirty="0" smtClean="0">
                <a:latin typeface="Adobe Caslon Pro Bold" pitchFamily="18" charset="0"/>
              </a:rPr>
              <a:t> Kant</a:t>
            </a:r>
          </a:p>
          <a:p>
            <a:pPr>
              <a:buNone/>
            </a:pPr>
            <a:r>
              <a:rPr lang="en-US" dirty="0" smtClean="0">
                <a:latin typeface="Adobe Caslon Pro Bold" pitchFamily="18" charset="0"/>
              </a:rPr>
              <a:t>	</a:t>
            </a:r>
            <a:r>
              <a:rPr lang="en-US" dirty="0" err="1" smtClean="0">
                <a:latin typeface="Adobe Caslon Pro Bold" pitchFamily="18" charset="0"/>
              </a:rPr>
              <a:t>Mengedepankan</a:t>
            </a:r>
            <a:r>
              <a:rPr lang="en-US" dirty="0" smtClean="0">
                <a:latin typeface="Adobe Caslon Pro Bold" pitchFamily="18" charset="0"/>
              </a:rPr>
              <a:t>  “</a:t>
            </a:r>
            <a:r>
              <a:rPr lang="en-US" dirty="0" err="1" smtClean="0">
                <a:latin typeface="Adobe Caslon Pro Bold" pitchFamily="18" charset="0"/>
              </a:rPr>
              <a:t>akal</a:t>
            </a:r>
            <a:r>
              <a:rPr lang="en-US" dirty="0" smtClean="0">
                <a:latin typeface="Adobe Caslon Pro Bold" pitchFamily="18" charset="0"/>
              </a:rPr>
              <a:t>-</a:t>
            </a:r>
            <a:r>
              <a:rPr lang="en-US" dirty="0" err="1" smtClean="0">
                <a:latin typeface="Adobe Caslon Pro Bold" pitchFamily="18" charset="0"/>
              </a:rPr>
              <a:t>budi</a:t>
            </a:r>
            <a:r>
              <a:rPr lang="en-US" dirty="0" smtClean="0">
                <a:latin typeface="Adobe Caslon Pro Bold" pitchFamily="18" charset="0"/>
              </a:rPr>
              <a:t>” </a:t>
            </a:r>
            <a:r>
              <a:rPr lang="en-US" dirty="0" err="1" smtClean="0">
                <a:latin typeface="Adobe Caslon Pro Bold" pitchFamily="18" charset="0"/>
              </a:rPr>
              <a:t>manusia</a:t>
            </a:r>
            <a:endParaRPr lang="en-US" dirty="0" smtClean="0">
              <a:latin typeface="Adobe Caslon Pro Bold" pitchFamily="18" charset="0"/>
            </a:endParaRPr>
          </a:p>
          <a:p>
            <a:pPr>
              <a:buFont typeface="Wingdings" pitchFamily="2" charset="2"/>
              <a:buChar char="ü"/>
            </a:pPr>
            <a:r>
              <a:rPr lang="en-US" dirty="0" err="1" smtClean="0">
                <a:latin typeface="Times New Roman" pitchFamily="18" charset="0"/>
                <a:cs typeface="Times New Roman" pitchFamily="18" charset="0"/>
              </a:rPr>
              <a:t>Lahir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sampai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meninggal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Königsberg</a:t>
            </a:r>
            <a:r>
              <a:rPr lang="en-US" dirty="0" smtClean="0">
                <a:latin typeface="Times New Roman" pitchFamily="18" charset="0"/>
                <a:cs typeface="Times New Roman" pitchFamily="18" charset="0"/>
              </a:rPr>
              <a:t>, 22 April 1724-12 </a:t>
            </a:r>
            <a:r>
              <a:rPr lang="en-US" dirty="0" err="1" smtClean="0">
                <a:latin typeface="Times New Roman" pitchFamily="18" charset="0"/>
                <a:cs typeface="Times New Roman" pitchFamily="18" charset="0"/>
              </a:rPr>
              <a:t>Februari</a:t>
            </a:r>
            <a:r>
              <a:rPr lang="en-US" dirty="0" smtClean="0">
                <a:latin typeface="Times New Roman" pitchFamily="18" charset="0"/>
                <a:cs typeface="Times New Roman" pitchFamily="18" charset="0"/>
              </a:rPr>
              <a:t> 1804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umur</a:t>
            </a:r>
            <a:r>
              <a:rPr lang="en-US" dirty="0" smtClean="0">
                <a:latin typeface="Times New Roman" pitchFamily="18" charset="0"/>
                <a:cs typeface="Times New Roman" pitchFamily="18" charset="0"/>
              </a:rPr>
              <a:t> 79 </a:t>
            </a:r>
            <a:r>
              <a:rPr lang="en-US" dirty="0" err="1" smtClean="0">
                <a:latin typeface="Times New Roman" pitchFamily="18" charset="0"/>
                <a:cs typeface="Times New Roman" pitchFamily="18" charset="0"/>
              </a:rPr>
              <a:t>tahun</a:t>
            </a:r>
            <a:r>
              <a:rPr lang="en-US" dirty="0" smtClean="0">
                <a:latin typeface="Times New Roman" pitchFamily="18" charset="0"/>
                <a:cs typeface="Times New Roman" pitchFamily="18" charset="0"/>
              </a:rPr>
              <a:t>;</a:t>
            </a:r>
          </a:p>
          <a:p>
            <a:pPr>
              <a:buFont typeface="Wingdings" pitchFamily="2" charset="2"/>
              <a:buChar char="ü"/>
            </a:pPr>
            <a:r>
              <a:rPr lang="en-US" dirty="0" err="1" smtClean="0">
                <a:latin typeface="Times New Roman" pitchFamily="18" charset="0"/>
                <a:cs typeface="Times New Roman" pitchFamily="18" charset="0"/>
              </a:rPr>
              <a:t>Adalah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seorang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filsuf</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Jerman</a:t>
            </a:r>
            <a:r>
              <a:rPr lang="en-US" dirty="0" smtClean="0">
                <a:latin typeface="Times New Roman" pitchFamily="18" charset="0"/>
                <a:cs typeface="Times New Roman" pitchFamily="18" charset="0"/>
              </a:rPr>
              <a:t>;</a:t>
            </a:r>
          </a:p>
          <a:p>
            <a:pPr>
              <a:buFont typeface="Wingdings" pitchFamily="2" charset="2"/>
              <a:buChar char="ü"/>
            </a:pPr>
            <a:r>
              <a:rPr lang="en-US" dirty="0" err="1" smtClean="0">
                <a:latin typeface="Times New Roman" pitchFamily="18" charset="0"/>
                <a:cs typeface="Times New Roman" pitchFamily="18" charset="0"/>
              </a:rPr>
              <a:t>Karya</a:t>
            </a:r>
            <a:r>
              <a:rPr lang="en-US" dirty="0" smtClean="0">
                <a:latin typeface="Times New Roman" pitchFamily="18" charset="0"/>
                <a:cs typeface="Times New Roman" pitchFamily="18" charset="0"/>
              </a:rPr>
              <a:t> Kant yang </a:t>
            </a:r>
            <a:r>
              <a:rPr lang="en-US" dirty="0" err="1" smtClean="0">
                <a:latin typeface="Times New Roman" pitchFamily="18" charset="0"/>
                <a:cs typeface="Times New Roman" pitchFamily="18" charset="0"/>
              </a:rPr>
              <a:t>terpenting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adalah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hlinkClick r:id="rId2" tooltip="Kritik der Reinen Vernunft (halaman belum tersedia)"/>
              </a:rPr>
              <a:t>Kritik</a:t>
            </a:r>
            <a:r>
              <a:rPr lang="en-US" dirty="0" smtClean="0">
                <a:latin typeface="Times New Roman" pitchFamily="18" charset="0"/>
                <a:cs typeface="Times New Roman" pitchFamily="18" charset="0"/>
                <a:hlinkClick r:id="rId2" tooltip="Kritik der Reinen Vernunft (halaman belum tersedia)"/>
              </a:rPr>
              <a:t> </a:t>
            </a:r>
            <a:r>
              <a:rPr lang="en-US" dirty="0" err="1" smtClean="0">
                <a:latin typeface="Times New Roman" pitchFamily="18" charset="0"/>
                <a:cs typeface="Times New Roman" pitchFamily="18" charset="0"/>
                <a:hlinkClick r:id="rId2" tooltip="Kritik der Reinen Vernunft (halaman belum tersedia)"/>
              </a:rPr>
              <a:t>der</a:t>
            </a:r>
            <a:r>
              <a:rPr lang="en-US" dirty="0" smtClean="0">
                <a:latin typeface="Times New Roman" pitchFamily="18" charset="0"/>
                <a:cs typeface="Times New Roman" pitchFamily="18" charset="0"/>
                <a:hlinkClick r:id="rId2" tooltip="Kritik der Reinen Vernunft (halaman belum tersedia)"/>
              </a:rPr>
              <a:t> </a:t>
            </a:r>
            <a:r>
              <a:rPr lang="en-US" dirty="0" err="1" smtClean="0">
                <a:latin typeface="Times New Roman" pitchFamily="18" charset="0"/>
                <a:cs typeface="Times New Roman" pitchFamily="18" charset="0"/>
                <a:hlinkClick r:id="rId2" tooltip="Kritik der Reinen Vernunft (halaman belum tersedia)"/>
              </a:rPr>
              <a:t>Reinen</a:t>
            </a:r>
            <a:r>
              <a:rPr lang="en-US" dirty="0" smtClean="0">
                <a:latin typeface="Times New Roman" pitchFamily="18" charset="0"/>
                <a:cs typeface="Times New Roman" pitchFamily="18" charset="0"/>
                <a:hlinkClick r:id="rId2" tooltip="Kritik der Reinen Vernunft (halaman belum tersedia)"/>
              </a:rPr>
              <a:t> </a:t>
            </a:r>
            <a:r>
              <a:rPr lang="en-US" dirty="0" err="1" smtClean="0">
                <a:latin typeface="Times New Roman" pitchFamily="18" charset="0"/>
                <a:cs typeface="Times New Roman" pitchFamily="18" charset="0"/>
                <a:hlinkClick r:id="rId2" tooltip="Kritik der Reinen Vernunft (halaman belum tersedia)"/>
              </a:rPr>
              <a:t>Vernunft</a:t>
            </a:r>
            <a:r>
              <a:rPr lang="en-US" dirty="0" smtClean="0">
                <a:latin typeface="Times New Roman" pitchFamily="18" charset="0"/>
                <a:cs typeface="Times New Roman" pitchFamily="18" charset="0"/>
              </a:rPr>
              <a:t> (1781);</a:t>
            </a:r>
          </a:p>
          <a:p>
            <a:pPr>
              <a:buFont typeface="Wingdings" pitchFamily="2" charset="2"/>
              <a:buChar char="ü"/>
            </a:pPr>
            <a:r>
              <a:rPr lang="en-US" dirty="0" smtClean="0">
                <a:latin typeface="Times New Roman" pitchFamily="18" charset="0"/>
                <a:cs typeface="Times New Roman" pitchFamily="18" charset="0"/>
              </a:rPr>
              <a:t>Kant </a:t>
            </a:r>
            <a:r>
              <a:rPr lang="en-US" b="1" dirty="0" err="1" smtClean="0">
                <a:latin typeface="Times New Roman" pitchFamily="18" charset="0"/>
                <a:cs typeface="Times New Roman" pitchFamily="18" charset="0"/>
              </a:rPr>
              <a:t>membatasi</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pengetahuan</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manusia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dengan</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apa</a:t>
            </a:r>
            <a:r>
              <a:rPr lang="en-US" b="1" dirty="0" smtClean="0">
                <a:latin typeface="Times New Roman" pitchFamily="18" charset="0"/>
                <a:cs typeface="Times New Roman" pitchFamily="18" charset="0"/>
              </a:rPr>
              <a:t> yang </a:t>
            </a:r>
            <a:r>
              <a:rPr lang="en-US" b="1" dirty="0" err="1" smtClean="0">
                <a:latin typeface="Times New Roman" pitchFamily="18" charset="0"/>
                <a:cs typeface="Times New Roman" pitchFamily="18" charset="0"/>
              </a:rPr>
              <a:t>bisa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diketahui</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manusia</a:t>
            </a:r>
            <a:r>
              <a:rPr lang="en-US" b="1"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indera</a:t>
            </a:r>
            <a:r>
              <a:rPr lang="en-US" dirty="0" smtClean="0">
                <a:latin typeface="Times New Roman" pitchFamily="18" charset="0"/>
                <a:cs typeface="Times New Roman" pitchFamily="18" charset="0"/>
              </a:rPr>
              <a:t>);</a:t>
            </a:r>
          </a:p>
          <a:p>
            <a:pPr>
              <a:buFont typeface="Wingdings" pitchFamily="2" charset="2"/>
              <a:buChar char="ü"/>
            </a:pPr>
            <a:r>
              <a:rPr lang="en-US" dirty="0" err="1" smtClean="0">
                <a:latin typeface="Times New Roman" pitchFamily="18" charset="0"/>
                <a:cs typeface="Times New Roman" pitchFamily="18" charset="0"/>
              </a:rPr>
              <a:t>Menyatakannya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memberikan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tiga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pertanyaan</a:t>
            </a:r>
            <a:r>
              <a:rPr lang="en-US" dirty="0" smtClean="0">
                <a:latin typeface="Times New Roman" pitchFamily="18" charset="0"/>
                <a:cs typeface="Times New Roman" pitchFamily="18" charset="0"/>
              </a:rPr>
              <a:t>:</a:t>
            </a:r>
          </a:p>
          <a:p>
            <a:pPr marL="1314450" lvl="2" indent="-514350">
              <a:buFont typeface="+mj-lt"/>
              <a:buAutoNum type="arabicPeriod"/>
            </a:pPr>
            <a:r>
              <a:rPr lang="en-US" sz="3300" dirty="0" err="1" smtClean="0">
                <a:latin typeface="Times New Roman" pitchFamily="18" charset="0"/>
                <a:cs typeface="Times New Roman" pitchFamily="18" charset="0"/>
              </a:rPr>
              <a:t>Apakah</a:t>
            </a:r>
            <a:r>
              <a:rPr lang="en-US" sz="3300" dirty="0" smtClean="0">
                <a:latin typeface="Times New Roman" pitchFamily="18" charset="0"/>
                <a:cs typeface="Times New Roman" pitchFamily="18" charset="0"/>
              </a:rPr>
              <a:t> yang </a:t>
            </a:r>
            <a:r>
              <a:rPr lang="en-US" sz="3300" dirty="0" err="1" smtClean="0">
                <a:latin typeface="Times New Roman" pitchFamily="18" charset="0"/>
                <a:cs typeface="Times New Roman" pitchFamily="18" charset="0"/>
              </a:rPr>
              <a:t>dapat</a:t>
            </a:r>
            <a:r>
              <a:rPr lang="en-US" sz="3300" dirty="0" smtClean="0">
                <a:latin typeface="Times New Roman" pitchFamily="18" charset="0"/>
                <a:cs typeface="Times New Roman" pitchFamily="18" charset="0"/>
              </a:rPr>
              <a:t> </a:t>
            </a:r>
            <a:r>
              <a:rPr lang="en-US" sz="3300" dirty="0" err="1" smtClean="0">
                <a:latin typeface="Times New Roman" pitchFamily="18" charset="0"/>
                <a:cs typeface="Times New Roman" pitchFamily="18" charset="0"/>
              </a:rPr>
              <a:t>kuketahui</a:t>
            </a:r>
            <a:r>
              <a:rPr lang="en-US" sz="3300" dirty="0" smtClean="0">
                <a:latin typeface="Times New Roman" pitchFamily="18" charset="0"/>
                <a:cs typeface="Times New Roman" pitchFamily="18" charset="0"/>
              </a:rPr>
              <a:t>?</a:t>
            </a:r>
          </a:p>
          <a:p>
            <a:pPr marL="1314450" lvl="2" indent="-514350">
              <a:buFont typeface="+mj-lt"/>
              <a:buAutoNum type="arabicPeriod"/>
            </a:pPr>
            <a:r>
              <a:rPr lang="en-US" sz="3300" dirty="0" err="1" smtClean="0">
                <a:latin typeface="Times New Roman" pitchFamily="18" charset="0"/>
                <a:cs typeface="Times New Roman" pitchFamily="18" charset="0"/>
              </a:rPr>
              <a:t>Apakah</a:t>
            </a:r>
            <a:r>
              <a:rPr lang="en-US" sz="3300" dirty="0" smtClean="0">
                <a:latin typeface="Times New Roman" pitchFamily="18" charset="0"/>
                <a:cs typeface="Times New Roman" pitchFamily="18" charset="0"/>
              </a:rPr>
              <a:t> yang </a:t>
            </a:r>
            <a:r>
              <a:rPr lang="en-US" sz="3300" dirty="0" err="1" smtClean="0">
                <a:latin typeface="Times New Roman" pitchFamily="18" charset="0"/>
                <a:cs typeface="Times New Roman" pitchFamily="18" charset="0"/>
              </a:rPr>
              <a:t>harus</a:t>
            </a:r>
            <a:r>
              <a:rPr lang="en-US" sz="3300" dirty="0" smtClean="0">
                <a:latin typeface="Times New Roman" pitchFamily="18" charset="0"/>
                <a:cs typeface="Times New Roman" pitchFamily="18" charset="0"/>
              </a:rPr>
              <a:t> </a:t>
            </a:r>
            <a:r>
              <a:rPr lang="en-US" sz="3300" dirty="0" err="1" smtClean="0">
                <a:latin typeface="Times New Roman" pitchFamily="18" charset="0"/>
                <a:cs typeface="Times New Roman" pitchFamily="18" charset="0"/>
              </a:rPr>
              <a:t>kulakukan</a:t>
            </a:r>
            <a:r>
              <a:rPr lang="en-US" sz="3300" dirty="0" smtClean="0">
                <a:latin typeface="Times New Roman" pitchFamily="18" charset="0"/>
                <a:cs typeface="Times New Roman" pitchFamily="18" charset="0"/>
              </a:rPr>
              <a:t>?</a:t>
            </a:r>
          </a:p>
          <a:p>
            <a:pPr marL="1314450" lvl="2" indent="-514350">
              <a:buFont typeface="+mj-lt"/>
              <a:buAutoNum type="arabicPeriod"/>
            </a:pPr>
            <a:r>
              <a:rPr lang="en-US" sz="3300" dirty="0" err="1" smtClean="0">
                <a:latin typeface="Times New Roman" pitchFamily="18" charset="0"/>
                <a:cs typeface="Times New Roman" pitchFamily="18" charset="0"/>
              </a:rPr>
              <a:t>Apakah</a:t>
            </a:r>
            <a:r>
              <a:rPr lang="en-US" sz="3300" dirty="0" smtClean="0">
                <a:latin typeface="Times New Roman" pitchFamily="18" charset="0"/>
                <a:cs typeface="Times New Roman" pitchFamily="18" charset="0"/>
              </a:rPr>
              <a:t> yang </a:t>
            </a:r>
            <a:r>
              <a:rPr lang="en-US" sz="3300" dirty="0" err="1" smtClean="0">
                <a:latin typeface="Times New Roman" pitchFamily="18" charset="0"/>
                <a:cs typeface="Times New Roman" pitchFamily="18" charset="0"/>
              </a:rPr>
              <a:t>dapat</a:t>
            </a:r>
            <a:r>
              <a:rPr lang="en-US" sz="3300" dirty="0" smtClean="0">
                <a:latin typeface="Times New Roman" pitchFamily="18" charset="0"/>
                <a:cs typeface="Times New Roman" pitchFamily="18" charset="0"/>
              </a:rPr>
              <a:t> </a:t>
            </a:r>
            <a:r>
              <a:rPr lang="en-US" sz="3300" dirty="0" err="1" smtClean="0">
                <a:latin typeface="Times New Roman" pitchFamily="18" charset="0"/>
                <a:cs typeface="Times New Roman" pitchFamily="18" charset="0"/>
              </a:rPr>
              <a:t>kuharapkan</a:t>
            </a:r>
            <a:r>
              <a:rPr lang="en-US" sz="3300" dirty="0" smtClean="0">
                <a:latin typeface="Times New Roman" pitchFamily="18" charset="0"/>
                <a:cs typeface="Times New Roman" pitchFamily="18" charset="0"/>
              </a:rPr>
              <a:t>?</a:t>
            </a: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382000" cy="6172200"/>
          </a:xfrm>
        </p:spPr>
        <p:txBody>
          <a:bodyPr>
            <a:normAutofit fontScale="55000" lnSpcReduction="20000"/>
          </a:bodyPr>
          <a:lstStyle/>
          <a:p>
            <a:pPr>
              <a:buFont typeface="Wingdings" pitchFamily="2" charset="2"/>
              <a:buChar char="ü"/>
            </a:pPr>
            <a:r>
              <a:rPr lang="en-US" sz="5100" dirty="0" err="1" smtClean="0">
                <a:latin typeface="Times New Roman" pitchFamily="18" charset="0"/>
                <a:cs typeface="Times New Roman" pitchFamily="18" charset="0"/>
              </a:rPr>
              <a:t>Pertanyaan</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ini</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dijawab</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sebagai</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berikut</a:t>
            </a:r>
            <a:r>
              <a:rPr lang="en-US" sz="5100" dirty="0" smtClean="0">
                <a:latin typeface="Times New Roman" pitchFamily="18" charset="0"/>
                <a:cs typeface="Times New Roman" pitchFamily="18" charset="0"/>
              </a:rPr>
              <a:t>:</a:t>
            </a:r>
          </a:p>
          <a:p>
            <a:pPr marL="914400" lvl="1" indent="-514350">
              <a:buFont typeface="+mj-lt"/>
              <a:buAutoNum type="arabicPeriod"/>
            </a:pPr>
            <a:r>
              <a:rPr lang="en-US" sz="5100" dirty="0" err="1" smtClean="0">
                <a:latin typeface="Times New Roman" pitchFamily="18" charset="0"/>
                <a:cs typeface="Times New Roman" pitchFamily="18" charset="0"/>
              </a:rPr>
              <a:t>Apa-apa</a:t>
            </a:r>
            <a:r>
              <a:rPr lang="en-US" sz="5100" dirty="0" smtClean="0">
                <a:latin typeface="Times New Roman" pitchFamily="18" charset="0"/>
                <a:cs typeface="Times New Roman" pitchFamily="18" charset="0"/>
              </a:rPr>
              <a:t> yang </a:t>
            </a:r>
            <a:r>
              <a:rPr lang="en-US" sz="5100" dirty="0" err="1" smtClean="0">
                <a:latin typeface="Times New Roman" pitchFamily="18" charset="0"/>
                <a:cs typeface="Times New Roman" pitchFamily="18" charset="0"/>
              </a:rPr>
              <a:t>bisa</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diketahui</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manusia</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hanyalah</a:t>
            </a:r>
            <a:r>
              <a:rPr lang="en-US" sz="5100" dirty="0" smtClean="0">
                <a:latin typeface="Times New Roman" pitchFamily="18" charset="0"/>
                <a:cs typeface="Times New Roman" pitchFamily="18" charset="0"/>
              </a:rPr>
              <a:t> yang </a:t>
            </a:r>
            <a:r>
              <a:rPr lang="en-US" sz="5100" dirty="0" err="1" smtClean="0">
                <a:latin typeface="Times New Roman" pitchFamily="18" charset="0"/>
                <a:cs typeface="Times New Roman" pitchFamily="18" charset="0"/>
              </a:rPr>
              <a:t>dipersepsi</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dengan</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hlinkClick r:id="rId2" tooltip="Panca indera"/>
              </a:rPr>
              <a:t>panca-indera</a:t>
            </a:r>
            <a:r>
              <a:rPr lang="en-US" sz="5100" dirty="0" smtClean="0">
                <a:latin typeface="Times New Roman" pitchFamily="18" charset="0"/>
                <a:cs typeface="Times New Roman" pitchFamily="18" charset="0"/>
              </a:rPr>
              <a:t>;</a:t>
            </a:r>
          </a:p>
          <a:p>
            <a:pPr marL="914400" lvl="1" indent="-514350">
              <a:buFont typeface="+mj-lt"/>
              <a:buAutoNum type="arabicPeriod"/>
            </a:pPr>
            <a:r>
              <a:rPr lang="en-US" sz="5100" dirty="0" smtClean="0">
                <a:latin typeface="Times New Roman" pitchFamily="18" charset="0"/>
                <a:cs typeface="Times New Roman" pitchFamily="18" charset="0"/>
              </a:rPr>
              <a:t>Lain </a:t>
            </a:r>
            <a:r>
              <a:rPr lang="en-US" sz="5100" dirty="0" err="1" smtClean="0">
                <a:latin typeface="Times New Roman" pitchFamily="18" charset="0"/>
                <a:cs typeface="Times New Roman" pitchFamily="18" charset="0"/>
              </a:rPr>
              <a:t>daripada</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itu</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merupakan</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ilusi</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saja</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hanyalah</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hlinkClick r:id="rId3" tooltip="Ide"/>
              </a:rPr>
              <a:t>ide</a:t>
            </a:r>
            <a:r>
              <a:rPr lang="en-US" sz="5100" dirty="0" smtClean="0">
                <a:latin typeface="Times New Roman" pitchFamily="18" charset="0"/>
                <a:cs typeface="Times New Roman" pitchFamily="18" charset="0"/>
              </a:rPr>
              <a:t>;</a:t>
            </a:r>
          </a:p>
          <a:p>
            <a:pPr marL="914400" lvl="1" indent="-514350">
              <a:buFont typeface="+mj-lt"/>
              <a:buAutoNum type="arabicPeriod"/>
            </a:pPr>
            <a:r>
              <a:rPr lang="en-US" sz="5100" dirty="0" err="1" smtClean="0">
                <a:latin typeface="Times New Roman" pitchFamily="18" charset="0"/>
                <a:cs typeface="Times New Roman" pitchFamily="18" charset="0"/>
              </a:rPr>
              <a:t>Semua</a:t>
            </a:r>
            <a:r>
              <a:rPr lang="en-US" sz="5100" dirty="0" smtClean="0">
                <a:latin typeface="Times New Roman" pitchFamily="18" charset="0"/>
                <a:cs typeface="Times New Roman" pitchFamily="18" charset="0"/>
              </a:rPr>
              <a:t> yang </a:t>
            </a:r>
            <a:r>
              <a:rPr lang="en-US" sz="5100" dirty="0" err="1" smtClean="0">
                <a:latin typeface="Times New Roman" pitchFamily="18" charset="0"/>
                <a:cs typeface="Times New Roman" pitchFamily="18" charset="0"/>
              </a:rPr>
              <a:t>harus</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dilakukan</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manusia</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harus</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bisa</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diangkat</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menjadi</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sebuah</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peraturan</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umum</a:t>
            </a:r>
            <a:r>
              <a:rPr lang="en-US" sz="5100" dirty="0" smtClean="0">
                <a:latin typeface="Times New Roman" pitchFamily="18" charset="0"/>
                <a:cs typeface="Times New Roman" pitchFamily="18" charset="0"/>
              </a:rPr>
              <a:t>;</a:t>
            </a:r>
          </a:p>
          <a:p>
            <a:pPr marL="914400" lvl="1" indent="-514350">
              <a:buFont typeface="+mj-lt"/>
              <a:buAutoNum type="arabicPeriod"/>
            </a:pPr>
            <a:r>
              <a:rPr lang="en-US" sz="5100" dirty="0" smtClean="0">
                <a:latin typeface="Times New Roman" pitchFamily="18" charset="0"/>
                <a:cs typeface="Times New Roman" pitchFamily="18" charset="0"/>
              </a:rPr>
              <a:t>Hal </a:t>
            </a:r>
            <a:r>
              <a:rPr lang="en-US" sz="5100" dirty="0" err="1" smtClean="0">
                <a:latin typeface="Times New Roman" pitchFamily="18" charset="0"/>
                <a:cs typeface="Times New Roman" pitchFamily="18" charset="0"/>
              </a:rPr>
              <a:t>ini</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disebut</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dengan</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istilah</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hlinkClick r:id="rId4" tooltip="Imperatif kategoris (halaman belum tersedia)"/>
              </a:rPr>
              <a:t>imperatif</a:t>
            </a:r>
            <a:r>
              <a:rPr lang="en-US" sz="5100" dirty="0" smtClean="0">
                <a:latin typeface="Times New Roman" pitchFamily="18" charset="0"/>
                <a:cs typeface="Times New Roman" pitchFamily="18" charset="0"/>
                <a:hlinkClick r:id="rId4" tooltip="Imperatif kategoris (halaman belum tersedia)"/>
              </a:rPr>
              <a:t> </a:t>
            </a:r>
            <a:r>
              <a:rPr lang="en-US" sz="5100" dirty="0" err="1" smtClean="0">
                <a:latin typeface="Times New Roman" pitchFamily="18" charset="0"/>
                <a:cs typeface="Times New Roman" pitchFamily="18" charset="0"/>
                <a:hlinkClick r:id="rId4" tooltip="Imperatif kategoris (halaman belum tersedia)"/>
              </a:rPr>
              <a:t>kategoris</a:t>
            </a:r>
            <a:r>
              <a:rPr lang="en-US" sz="5100" dirty="0" smtClean="0">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Contoh</a:t>
            </a:r>
            <a:r>
              <a:rPr lang="en-US" sz="5100" dirty="0" smtClean="0">
                <a:solidFill>
                  <a:srgbClr val="C00000"/>
                </a:solidFill>
                <a:latin typeface="Times New Roman" pitchFamily="18" charset="0"/>
                <a:cs typeface="Times New Roman" pitchFamily="18" charset="0"/>
              </a:rPr>
              <a:t>: </a:t>
            </a:r>
            <a:r>
              <a:rPr lang="en-US" sz="5100" u="sng" dirty="0" err="1" smtClean="0">
                <a:solidFill>
                  <a:srgbClr val="C00000"/>
                </a:solidFill>
                <a:latin typeface="Times New Roman" pitchFamily="18" charset="0"/>
                <a:cs typeface="Times New Roman" pitchFamily="18" charset="0"/>
              </a:rPr>
              <a:t>orang</a:t>
            </a:r>
            <a:r>
              <a:rPr lang="en-US" sz="5100" u="sng" dirty="0" smtClean="0">
                <a:solidFill>
                  <a:srgbClr val="C00000"/>
                </a:solidFill>
                <a:latin typeface="Times New Roman" pitchFamily="18" charset="0"/>
                <a:cs typeface="Times New Roman" pitchFamily="18" charset="0"/>
              </a:rPr>
              <a:t> </a:t>
            </a:r>
            <a:r>
              <a:rPr lang="en-US" sz="5100" u="sng" dirty="0" err="1" smtClean="0">
                <a:solidFill>
                  <a:srgbClr val="C00000"/>
                </a:solidFill>
                <a:latin typeface="Times New Roman" pitchFamily="18" charset="0"/>
                <a:cs typeface="Times New Roman" pitchFamily="18" charset="0"/>
              </a:rPr>
              <a:t>sebaiknya</a:t>
            </a:r>
            <a:r>
              <a:rPr lang="en-US" sz="5100" u="sng" dirty="0" smtClean="0">
                <a:solidFill>
                  <a:srgbClr val="C00000"/>
                </a:solidFill>
                <a:latin typeface="Times New Roman" pitchFamily="18" charset="0"/>
                <a:cs typeface="Times New Roman" pitchFamily="18" charset="0"/>
              </a:rPr>
              <a:t> </a:t>
            </a:r>
            <a:r>
              <a:rPr lang="en-US" sz="5100" u="sng" dirty="0" err="1" smtClean="0">
                <a:solidFill>
                  <a:srgbClr val="C00000"/>
                </a:solidFill>
                <a:latin typeface="Times New Roman" pitchFamily="18" charset="0"/>
                <a:cs typeface="Times New Roman" pitchFamily="18" charset="0"/>
              </a:rPr>
              <a:t>jangan</a:t>
            </a:r>
            <a:r>
              <a:rPr lang="en-US" sz="5100" u="sng" dirty="0" smtClean="0">
                <a:solidFill>
                  <a:srgbClr val="C00000"/>
                </a:solidFill>
                <a:latin typeface="Times New Roman" pitchFamily="18" charset="0"/>
                <a:cs typeface="Times New Roman" pitchFamily="18" charset="0"/>
              </a:rPr>
              <a:t> </a:t>
            </a:r>
            <a:r>
              <a:rPr lang="en-US" sz="5100" u="sng" dirty="0" err="1" smtClean="0">
                <a:solidFill>
                  <a:srgbClr val="C00000"/>
                </a:solidFill>
                <a:latin typeface="Times New Roman" pitchFamily="18" charset="0"/>
                <a:cs typeface="Times New Roman" pitchFamily="18" charset="0"/>
              </a:rPr>
              <a:t>mencuri</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sebab</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apabila</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hal</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ini</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diangkat</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menjadi</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peraturan</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umum</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maka</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apabila</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semua</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orang</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mencuri</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masyarakat</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tidak</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akan</a:t>
            </a:r>
            <a:r>
              <a:rPr lang="en-US" sz="5100" dirty="0" smtClean="0">
                <a:solidFill>
                  <a:srgbClr val="C00000"/>
                </a:solidFill>
                <a:latin typeface="Times New Roman" pitchFamily="18" charset="0"/>
                <a:cs typeface="Times New Roman" pitchFamily="18" charset="0"/>
              </a:rPr>
              <a:t> </a:t>
            </a:r>
            <a:r>
              <a:rPr lang="en-US" sz="5100" dirty="0" err="1" smtClean="0">
                <a:solidFill>
                  <a:srgbClr val="C00000"/>
                </a:solidFill>
                <a:latin typeface="Times New Roman" pitchFamily="18" charset="0"/>
                <a:cs typeface="Times New Roman" pitchFamily="18" charset="0"/>
              </a:rPr>
              <a:t>jalan</a:t>
            </a:r>
            <a:r>
              <a:rPr lang="en-US" sz="5100" dirty="0" smtClean="0">
                <a:solidFill>
                  <a:srgbClr val="C00000"/>
                </a:solidFill>
                <a:latin typeface="Times New Roman" pitchFamily="18" charset="0"/>
                <a:cs typeface="Times New Roman" pitchFamily="18" charset="0"/>
              </a:rPr>
              <a:t>;</a:t>
            </a:r>
          </a:p>
          <a:p>
            <a:pPr marL="914400" lvl="1" indent="-514350">
              <a:buFont typeface="+mj-lt"/>
              <a:buAutoNum type="arabicPeriod"/>
            </a:pPr>
            <a:r>
              <a:rPr lang="en-US" sz="5100" dirty="0" smtClean="0">
                <a:latin typeface="Times New Roman" pitchFamily="18" charset="0"/>
                <a:cs typeface="Times New Roman" pitchFamily="18" charset="0"/>
              </a:rPr>
              <a:t>Yang </a:t>
            </a:r>
            <a:r>
              <a:rPr lang="en-US" sz="5100" dirty="0" err="1" smtClean="0">
                <a:latin typeface="Times New Roman" pitchFamily="18" charset="0"/>
                <a:cs typeface="Times New Roman" pitchFamily="18" charset="0"/>
              </a:rPr>
              <a:t>bisa</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diharapkan</a:t>
            </a:r>
            <a:r>
              <a:rPr lang="en-US" sz="5100" dirty="0" smtClean="0">
                <a:latin typeface="Times New Roman" pitchFamily="18" charset="0"/>
                <a:cs typeface="Times New Roman" pitchFamily="18" charset="0"/>
              </a:rPr>
              <a:t> </a:t>
            </a:r>
            <a:r>
              <a:rPr lang="en-US" sz="5100" b="1" u="sng" dirty="0" err="1" smtClean="0">
                <a:latin typeface="Times New Roman" pitchFamily="18" charset="0"/>
                <a:cs typeface="Times New Roman" pitchFamily="18" charset="0"/>
              </a:rPr>
              <a:t>manusia</a:t>
            </a:r>
            <a:r>
              <a:rPr lang="en-US" sz="5100" b="1" u="sng" dirty="0" smtClean="0">
                <a:latin typeface="Times New Roman" pitchFamily="18" charset="0"/>
                <a:cs typeface="Times New Roman" pitchFamily="18" charset="0"/>
              </a:rPr>
              <a:t> </a:t>
            </a:r>
            <a:r>
              <a:rPr lang="en-US" sz="5100" b="1" u="sng" dirty="0" err="1" smtClean="0">
                <a:latin typeface="Times New Roman" pitchFamily="18" charset="0"/>
                <a:cs typeface="Times New Roman" pitchFamily="18" charset="0"/>
              </a:rPr>
              <a:t>ditentukan</a:t>
            </a:r>
            <a:r>
              <a:rPr lang="en-US" sz="5100" b="1" u="sng" dirty="0" smtClean="0">
                <a:latin typeface="Times New Roman" pitchFamily="18" charset="0"/>
                <a:cs typeface="Times New Roman" pitchFamily="18" charset="0"/>
              </a:rPr>
              <a:t> </a:t>
            </a:r>
            <a:r>
              <a:rPr lang="en-US" sz="5100" b="1" u="sng" dirty="0" err="1" smtClean="0">
                <a:latin typeface="Times New Roman" pitchFamily="18" charset="0"/>
                <a:cs typeface="Times New Roman" pitchFamily="18" charset="0"/>
              </a:rPr>
              <a:t>oleh</a:t>
            </a:r>
            <a:r>
              <a:rPr lang="en-US" sz="5100" b="1" u="sng" dirty="0" smtClean="0">
                <a:latin typeface="Times New Roman" pitchFamily="18" charset="0"/>
                <a:cs typeface="Times New Roman" pitchFamily="18" charset="0"/>
              </a:rPr>
              <a:t> </a:t>
            </a:r>
            <a:r>
              <a:rPr lang="en-US" sz="5100" b="1" dirty="0" err="1" smtClean="0">
                <a:latin typeface="Times New Roman" pitchFamily="18" charset="0"/>
                <a:cs typeface="Times New Roman" pitchFamily="18" charset="0"/>
                <a:hlinkClick r:id="rId5" tooltip="Akal budi (halaman belum tersedia)"/>
              </a:rPr>
              <a:t>akal</a:t>
            </a:r>
            <a:r>
              <a:rPr lang="en-US" sz="5100" b="1" dirty="0" smtClean="0">
                <a:latin typeface="Times New Roman" pitchFamily="18" charset="0"/>
                <a:cs typeface="Times New Roman" pitchFamily="18" charset="0"/>
                <a:hlinkClick r:id="rId5" tooltip="Akal budi (halaman belum tersedia)"/>
              </a:rPr>
              <a:t> </a:t>
            </a:r>
            <a:r>
              <a:rPr lang="en-US" sz="5100" b="1" dirty="0" err="1" smtClean="0">
                <a:latin typeface="Times New Roman" pitchFamily="18" charset="0"/>
                <a:cs typeface="Times New Roman" pitchFamily="18" charset="0"/>
                <a:hlinkClick r:id="rId5" tooltip="Akal budi (halaman belum tersedia)"/>
              </a:rPr>
              <a:t>budinya</a:t>
            </a:r>
            <a:r>
              <a:rPr lang="en-US" sz="5100" b="1" dirty="0" smtClean="0">
                <a:latin typeface="Times New Roman" pitchFamily="18" charset="0"/>
                <a:cs typeface="Times New Roman" pitchFamily="18" charset="0"/>
              </a:rPr>
              <a:t>;</a:t>
            </a:r>
          </a:p>
          <a:p>
            <a:pPr marL="914400" lvl="1" indent="-514350">
              <a:buFont typeface="+mj-lt"/>
              <a:buAutoNum type="arabicPeriod"/>
            </a:pPr>
            <a:r>
              <a:rPr lang="en-US" sz="5100" dirty="0" err="1" smtClean="0">
                <a:latin typeface="Times New Roman" pitchFamily="18" charset="0"/>
                <a:cs typeface="Times New Roman" pitchFamily="18" charset="0"/>
              </a:rPr>
              <a:t>Inilah</a:t>
            </a:r>
            <a:r>
              <a:rPr lang="en-US" sz="5100" dirty="0" smtClean="0">
                <a:latin typeface="Times New Roman" pitchFamily="18" charset="0"/>
                <a:cs typeface="Times New Roman" pitchFamily="18" charset="0"/>
              </a:rPr>
              <a:t> yang </a:t>
            </a:r>
            <a:r>
              <a:rPr lang="en-US" sz="5100" dirty="0" err="1" smtClean="0">
                <a:latin typeface="Times New Roman" pitchFamily="18" charset="0"/>
                <a:cs typeface="Times New Roman" pitchFamily="18" charset="0"/>
              </a:rPr>
              <a:t>memutuskan</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pengharapan</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manusia</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sebagai</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dasar</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hidup</a:t>
            </a:r>
            <a:r>
              <a:rPr lang="en-US" sz="5100" dirty="0" smtClean="0">
                <a:latin typeface="Times New Roman" pitchFamily="18" charset="0"/>
                <a:cs typeface="Times New Roman" pitchFamily="18" charset="0"/>
              </a:rPr>
              <a:t> </a:t>
            </a:r>
            <a:r>
              <a:rPr lang="en-US" sz="5100" dirty="0" err="1" smtClean="0">
                <a:latin typeface="Times New Roman" pitchFamily="18" charset="0"/>
                <a:cs typeface="Times New Roman" pitchFamily="18" charset="0"/>
              </a:rPr>
              <a:t>beretika</a:t>
            </a:r>
            <a:r>
              <a:rPr lang="en-US" sz="5100" dirty="0" smtClean="0">
                <a:latin typeface="Times New Roman" pitchFamily="18" charset="0"/>
                <a:cs typeface="Times New Roman" pitchFamily="18" charset="0"/>
              </a:rPr>
              <a:t>.</a:t>
            </a:r>
          </a:p>
          <a:p>
            <a:endParaRPr lang="en-US" dirty="0"/>
          </a:p>
        </p:txBody>
      </p:sp>
      <p:sp>
        <p:nvSpPr>
          <p:cNvPr id="5"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96962"/>
          </a:xfrm>
          <a:solidFill>
            <a:schemeClr val="accent6">
              <a:lumMod val="60000"/>
              <a:lumOff val="40000"/>
            </a:schemeClr>
          </a:solidFill>
        </p:spPr>
        <p:txBody>
          <a:bodyPr>
            <a:normAutofit fontScale="90000"/>
          </a:bodyPr>
          <a:lstStyle/>
          <a:p>
            <a:r>
              <a:rPr lang="en-US" dirty="0" smtClean="0">
                <a:latin typeface="Adobe Caslon Pro Bold" pitchFamily="18" charset="0"/>
              </a:rPr>
              <a:t/>
            </a:r>
            <a:br>
              <a:rPr lang="en-US" dirty="0" smtClean="0">
                <a:latin typeface="Adobe Caslon Pro Bold" pitchFamily="18" charset="0"/>
              </a:rPr>
            </a:br>
            <a:r>
              <a:rPr lang="en-US" sz="5300" i="1" dirty="0" err="1" smtClean="0">
                <a:latin typeface="Adobe Caslon Pro Bold" pitchFamily="18" charset="0"/>
              </a:rPr>
              <a:t>Vox</a:t>
            </a:r>
            <a:r>
              <a:rPr lang="en-US" sz="5300" i="1" dirty="0" smtClean="0">
                <a:latin typeface="Adobe Caslon Pro Bold" pitchFamily="18" charset="0"/>
              </a:rPr>
              <a:t> </a:t>
            </a:r>
            <a:r>
              <a:rPr lang="en-US" sz="5300" i="1" dirty="0" err="1" smtClean="0">
                <a:latin typeface="Adobe Caslon Pro Bold" pitchFamily="18" charset="0"/>
              </a:rPr>
              <a:t>Populi</a:t>
            </a:r>
            <a:r>
              <a:rPr lang="en-US" sz="5300" i="1" dirty="0" smtClean="0">
                <a:latin typeface="Adobe Caslon Pro Bold" pitchFamily="18" charset="0"/>
              </a:rPr>
              <a:t> </a:t>
            </a:r>
            <a:r>
              <a:rPr lang="en-US" sz="5300" i="1" dirty="0" err="1" smtClean="0">
                <a:latin typeface="Adobe Caslon Pro Bold" pitchFamily="18" charset="0"/>
              </a:rPr>
              <a:t>Vox</a:t>
            </a:r>
            <a:r>
              <a:rPr lang="en-US" sz="5300" i="1" dirty="0" smtClean="0">
                <a:latin typeface="Adobe Caslon Pro Bold" pitchFamily="18" charset="0"/>
              </a:rPr>
              <a:t> Dei</a:t>
            </a:r>
            <a:r>
              <a:rPr lang="en-US" dirty="0" smtClean="0"/>
              <a:t/>
            </a:r>
            <a:br>
              <a:rPr lang="en-US" dirty="0" smtClean="0"/>
            </a:br>
            <a:endParaRPr lang="en-US" dirty="0"/>
          </a:p>
        </p:txBody>
      </p:sp>
      <p:sp>
        <p:nvSpPr>
          <p:cNvPr id="3" name="Content Placeholder 2"/>
          <p:cNvSpPr>
            <a:spLocks noGrp="1"/>
          </p:cNvSpPr>
          <p:nvPr>
            <p:ph idx="1"/>
          </p:nvPr>
        </p:nvSpPr>
        <p:spPr>
          <a:xfrm>
            <a:off x="609600" y="2133600"/>
            <a:ext cx="8229600" cy="1905000"/>
          </a:xfrm>
          <a:solidFill>
            <a:schemeClr val="accent5">
              <a:lumMod val="40000"/>
              <a:lumOff val="60000"/>
            </a:schemeClr>
          </a:solidFill>
          <a:ln>
            <a:solidFill>
              <a:srgbClr val="0070C0"/>
            </a:solidFill>
          </a:ln>
        </p:spPr>
        <p:txBody>
          <a:bodyPr>
            <a:normAutofit fontScale="92500"/>
          </a:bodyPr>
          <a:lstStyle/>
          <a:p>
            <a:pPr algn="ctr">
              <a:buFont typeface="Wingdings" pitchFamily="2" charset="2"/>
              <a:buChar char="ü"/>
            </a:pPr>
            <a:endParaRPr lang="en-US" sz="2800" dirty="0" smtClean="0">
              <a:latin typeface="Adobe Caslon Pro Bold" pitchFamily="18" charset="0"/>
            </a:endParaRPr>
          </a:p>
          <a:p>
            <a:pPr algn="ctr">
              <a:buFont typeface="Wingdings" pitchFamily="2" charset="2"/>
              <a:buChar char="ü"/>
            </a:pPr>
            <a:r>
              <a:rPr lang="en-US" sz="2800" dirty="0" err="1" smtClean="0">
                <a:latin typeface="Adobe Caslon Pro Bold" pitchFamily="18" charset="0"/>
              </a:rPr>
              <a:t>Bandingkan</a:t>
            </a:r>
            <a:r>
              <a:rPr lang="en-US" sz="2800" dirty="0" smtClean="0">
                <a:latin typeface="Adobe Caslon Pro Bold" pitchFamily="18" charset="0"/>
              </a:rPr>
              <a:t> </a:t>
            </a:r>
            <a:r>
              <a:rPr lang="en-US" sz="2800" dirty="0" err="1" smtClean="0">
                <a:latin typeface="Adobe Caslon Pro Bold" pitchFamily="18" charset="0"/>
              </a:rPr>
              <a:t>Etika</a:t>
            </a:r>
            <a:r>
              <a:rPr lang="en-US" sz="2800" dirty="0" smtClean="0">
                <a:latin typeface="Adobe Caslon Pro Bold" pitchFamily="18" charset="0"/>
              </a:rPr>
              <a:t> </a:t>
            </a:r>
            <a:r>
              <a:rPr lang="en-US" sz="2800" dirty="0" err="1" smtClean="0">
                <a:latin typeface="Adobe Caslon Pro Bold" pitchFamily="18" charset="0"/>
              </a:rPr>
              <a:t>Bisnis</a:t>
            </a:r>
            <a:r>
              <a:rPr lang="en-US" sz="2800" dirty="0" smtClean="0">
                <a:latin typeface="Adobe Caslon Pro Bold" pitchFamily="18" charset="0"/>
              </a:rPr>
              <a:t/>
            </a:r>
            <a:br>
              <a:rPr lang="en-US" sz="2800" dirty="0" smtClean="0">
                <a:latin typeface="Adobe Caslon Pro Bold" pitchFamily="18" charset="0"/>
              </a:rPr>
            </a:br>
            <a:r>
              <a:rPr lang="en-US" sz="2800" dirty="0" err="1" smtClean="0">
                <a:latin typeface="Adobe Caslon Pro Bold" pitchFamily="18" charset="0"/>
              </a:rPr>
              <a:t>dengan</a:t>
            </a:r>
            <a:r>
              <a:rPr lang="en-US" sz="2800" dirty="0" smtClean="0">
                <a:latin typeface="Adobe Caslon Pro Bold" pitchFamily="18" charset="0"/>
              </a:rPr>
              <a:t> </a:t>
            </a:r>
            <a:br>
              <a:rPr lang="en-US" sz="2800" dirty="0" smtClean="0">
                <a:latin typeface="Adobe Caslon Pro Bold" pitchFamily="18" charset="0"/>
              </a:rPr>
            </a:br>
            <a:r>
              <a:rPr lang="en-US" sz="2800" i="1" dirty="0" err="1" smtClean="0">
                <a:latin typeface="Adobe Caslon Pro Bold" pitchFamily="18" charset="0"/>
              </a:rPr>
              <a:t>Adagium</a:t>
            </a:r>
            <a:r>
              <a:rPr lang="en-US" sz="2800" dirty="0" smtClean="0">
                <a:latin typeface="Adobe Caslon Pro Bold" pitchFamily="18" charset="0"/>
              </a:rPr>
              <a:t> </a:t>
            </a:r>
            <a:r>
              <a:rPr lang="en-US" sz="2800" dirty="0" err="1" smtClean="0">
                <a:latin typeface="Adobe Caslon Pro Bold" pitchFamily="18" charset="0"/>
              </a:rPr>
              <a:t>Politik-hukum</a:t>
            </a:r>
            <a:r>
              <a:rPr lang="en-US" sz="2800" dirty="0" smtClean="0">
                <a:latin typeface="Adobe Caslon Pro Bold" pitchFamily="18" charset="0"/>
              </a:rPr>
              <a:t> (</a:t>
            </a:r>
            <a:r>
              <a:rPr lang="en-US" sz="2800" dirty="0" err="1" smtClean="0">
                <a:latin typeface="Adobe Caslon Pro Bold" pitchFamily="18" charset="0"/>
              </a:rPr>
              <a:t>asal</a:t>
            </a:r>
            <a:r>
              <a:rPr lang="en-US" sz="2800" dirty="0" smtClean="0">
                <a:latin typeface="Adobe Caslon Pro Bold" pitchFamily="18" charset="0"/>
              </a:rPr>
              <a:t> </a:t>
            </a:r>
            <a:r>
              <a:rPr lang="en-US" sz="2800" dirty="0" err="1" smtClean="0">
                <a:latin typeface="Adobe Caslon Pro Bold" pitchFamily="18" charset="0"/>
              </a:rPr>
              <a:t>Yunani</a:t>
            </a:r>
            <a:r>
              <a:rPr lang="en-US" sz="2800" dirty="0" smtClean="0">
                <a:latin typeface="Adobe Caslon Pro Bold" pitchFamily="18" charset="0"/>
              </a:rPr>
              <a:t> </a:t>
            </a:r>
            <a:r>
              <a:rPr lang="en-US" sz="2800" dirty="0" err="1" smtClean="0">
                <a:latin typeface="Adobe Caslon Pro Bold" pitchFamily="18" charset="0"/>
              </a:rPr>
              <a:t>Kuno</a:t>
            </a:r>
            <a:r>
              <a:rPr lang="en-US" sz="2800" dirty="0" smtClean="0">
                <a:latin typeface="Adobe Caslon Pro Bold" pitchFamily="18" charset="0"/>
              </a:rPr>
              <a:t>) </a:t>
            </a:r>
            <a:r>
              <a:rPr lang="en-US" sz="2800" dirty="0" err="1" smtClean="0">
                <a:latin typeface="Adobe Caslon Pro Bold" pitchFamily="18" charset="0"/>
              </a:rPr>
              <a:t>tersebut</a:t>
            </a:r>
            <a:r>
              <a:rPr lang="en-US" sz="2800" dirty="0" smtClean="0">
                <a:latin typeface="Adobe Caslon Pro Bold" pitchFamily="18" charset="0"/>
              </a:rPr>
              <a:t>.</a:t>
            </a:r>
            <a:endParaRPr lang="en-US" sz="2800" dirty="0">
              <a:latin typeface="Adobe Caslon Pro Bold"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Rectangle 4"/>
          <p:cNvSpPr/>
          <p:nvPr/>
        </p:nvSpPr>
        <p:spPr>
          <a:xfrm>
            <a:off x="2514600" y="1447800"/>
            <a:ext cx="4466159" cy="461665"/>
          </a:xfrm>
          <a:prstGeom prst="rect">
            <a:avLst/>
          </a:prstGeom>
          <a:solidFill>
            <a:srgbClr val="FFFF00"/>
          </a:solidFill>
        </p:spPr>
        <p:txBody>
          <a:bodyPr wrap="none">
            <a:spAutoFit/>
          </a:bodyPr>
          <a:lstStyle/>
          <a:p>
            <a:r>
              <a:rPr lang="en-US" sz="2400" dirty="0" err="1" smtClean="0">
                <a:latin typeface="Adobe Caslon Pro Bold" pitchFamily="18" charset="0"/>
              </a:rPr>
              <a:t>Suara</a:t>
            </a:r>
            <a:r>
              <a:rPr lang="en-US" sz="2400" dirty="0" smtClean="0">
                <a:latin typeface="Adobe Caslon Pro Bold" pitchFamily="18" charset="0"/>
              </a:rPr>
              <a:t> </a:t>
            </a:r>
            <a:r>
              <a:rPr lang="en-US" sz="2400" dirty="0" err="1" smtClean="0">
                <a:latin typeface="Adobe Caslon Pro Bold" pitchFamily="18" charset="0"/>
              </a:rPr>
              <a:t>rakyat</a:t>
            </a:r>
            <a:r>
              <a:rPr lang="en-US" sz="2400" dirty="0" smtClean="0">
                <a:latin typeface="Adobe Caslon Pro Bold" pitchFamily="18" charset="0"/>
              </a:rPr>
              <a:t> </a:t>
            </a:r>
            <a:r>
              <a:rPr lang="en-US" sz="2400" dirty="0" err="1" smtClean="0">
                <a:latin typeface="Adobe Caslon Pro Bold" pitchFamily="18" charset="0"/>
              </a:rPr>
              <a:t>adalah</a:t>
            </a:r>
            <a:r>
              <a:rPr lang="en-US" sz="2400" dirty="0" smtClean="0">
                <a:latin typeface="Adobe Caslon Pro Bold" pitchFamily="18" charset="0"/>
              </a:rPr>
              <a:t> </a:t>
            </a:r>
            <a:r>
              <a:rPr lang="en-US" sz="2400" dirty="0" err="1" smtClean="0">
                <a:latin typeface="Adobe Caslon Pro Bold" pitchFamily="18" charset="0"/>
              </a:rPr>
              <a:t>suara</a:t>
            </a:r>
            <a:r>
              <a:rPr lang="en-US" sz="2400" dirty="0" smtClean="0">
                <a:latin typeface="Adobe Caslon Pro Bold" pitchFamily="18" charset="0"/>
              </a:rPr>
              <a:t> ‘</a:t>
            </a:r>
            <a:r>
              <a:rPr lang="en-US" sz="2400" dirty="0" err="1" smtClean="0">
                <a:latin typeface="Adobe Caslon Pro Bold" pitchFamily="18" charset="0"/>
              </a:rPr>
              <a:t>Tuhan</a:t>
            </a:r>
            <a:r>
              <a:rPr lang="en-US" sz="2400" dirty="0" smtClean="0">
                <a:latin typeface="Adobe Caslon Pro Bold" pitchFamily="18" charset="0"/>
              </a:rPr>
              <a:t>’</a:t>
            </a:r>
            <a:endParaRPr lang="en-US" sz="2400" dirty="0">
              <a:latin typeface="Adobe Caslon Pro Bold" pitchFamily="18" charset="0"/>
            </a:endParaRPr>
          </a:p>
        </p:txBody>
      </p:sp>
      <p:sp>
        <p:nvSpPr>
          <p:cNvPr id="6" name="Rectangle 5"/>
          <p:cNvSpPr/>
          <p:nvPr/>
        </p:nvSpPr>
        <p:spPr>
          <a:xfrm>
            <a:off x="609600" y="4267200"/>
            <a:ext cx="8229600" cy="2308324"/>
          </a:xfrm>
          <a:prstGeom prst="rect">
            <a:avLst/>
          </a:prstGeom>
        </p:spPr>
        <p:txBody>
          <a:bodyPr wrap="square">
            <a:spAutoFit/>
          </a:bodyPr>
          <a:lstStyle/>
          <a:p>
            <a:r>
              <a:rPr lang="en-US" sz="2400" b="1" dirty="0" err="1" smtClean="0">
                <a:latin typeface="Times New Roman" pitchFamily="18" charset="0"/>
                <a:cs typeface="Times New Roman" pitchFamily="18" charset="0"/>
              </a:rPr>
              <a:t>Dalam</a:t>
            </a:r>
            <a:r>
              <a:rPr lang="en-US" sz="2400" b="1" dirty="0" smtClean="0">
                <a:latin typeface="Times New Roman" pitchFamily="18" charset="0"/>
                <a:cs typeface="Times New Roman" pitchFamily="18" charset="0"/>
              </a:rPr>
              <a:t> </a:t>
            </a:r>
            <a:r>
              <a:rPr lang="en-US" sz="2400" b="1" i="1" dirty="0" smtClean="0">
                <a:latin typeface="Times New Roman" pitchFamily="18" charset="0"/>
                <a:cs typeface="Times New Roman" pitchFamily="18" charset="0"/>
              </a:rPr>
              <a:t>Common Law System</a:t>
            </a:r>
            <a:r>
              <a:rPr lang="en-US" sz="2400" b="1" dirty="0" smtClean="0">
                <a:latin typeface="Times New Roman" pitchFamily="18" charset="0"/>
                <a:cs typeface="Times New Roman" pitchFamily="18" charset="0"/>
              </a:rPr>
              <a:t>:</a:t>
            </a:r>
          </a:p>
          <a:p>
            <a:pPr>
              <a:buFont typeface="Wingdings" pitchFamily="2" charset="2"/>
              <a:buChar char="ü"/>
            </a:pPr>
            <a:r>
              <a:rPr lang="en-US" sz="2400" i="1" dirty="0" smtClean="0">
                <a:latin typeface="Times New Roman" pitchFamily="18" charset="0"/>
                <a:cs typeface="Times New Roman" pitchFamily="18" charset="0"/>
              </a:rPr>
              <a:t>An old proverb quoted by William of </a:t>
            </a:r>
            <a:r>
              <a:rPr lang="en-US" sz="2400" i="1" dirty="0" err="1" smtClean="0">
                <a:latin typeface="Times New Roman" pitchFamily="18" charset="0"/>
                <a:cs typeface="Times New Roman" pitchFamily="18" charset="0"/>
              </a:rPr>
              <a:t>Malmesbury</a:t>
            </a:r>
            <a:r>
              <a:rPr lang="en-US" sz="2400" i="1" dirty="0" smtClean="0">
                <a:latin typeface="Times New Roman" pitchFamily="18" charset="0"/>
                <a:cs typeface="Times New Roman" pitchFamily="18" charset="0"/>
              </a:rPr>
              <a:t> (in </a:t>
            </a:r>
            <a:r>
              <a:rPr lang="en-US" sz="2400" i="1" u="sng" dirty="0" smtClean="0">
                <a:latin typeface="Times New Roman" pitchFamily="18" charset="0"/>
                <a:cs typeface="Times New Roman" pitchFamily="18" charset="0"/>
              </a:rPr>
              <a:t>the Twelfth Century</a:t>
            </a:r>
            <a:r>
              <a:rPr lang="en-US" sz="2400" i="1" dirty="0" smtClean="0">
                <a:latin typeface="Times New Roman" pitchFamily="18" charset="0"/>
                <a:cs typeface="Times New Roman" pitchFamily="18" charset="0"/>
              </a:rPr>
              <a:t>), The voice of the people is the voice of ‘God’;</a:t>
            </a:r>
          </a:p>
          <a:p>
            <a:pPr>
              <a:buFont typeface="Wingdings" pitchFamily="2" charset="2"/>
              <a:buChar char="ü"/>
            </a:pPr>
            <a:r>
              <a:rPr lang="en-US" sz="2400" dirty="0" err="1" smtClean="0">
                <a:latin typeface="Times New Roman" pitchFamily="18" charset="0"/>
                <a:cs typeface="Times New Roman" pitchFamily="18" charset="0"/>
              </a:rPr>
              <a:t>Suara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rakyat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harus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dihargai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sebagai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penyampai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kehendak</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hlinkClick r:id="rId2" tooltip="Ilahi (halaman belum tersedia)"/>
              </a:rPr>
              <a:t>Ilahi</a:t>
            </a:r>
            <a:r>
              <a:rPr lang="en-US" sz="2400" dirty="0" smtClean="0">
                <a:latin typeface="Times New Roman" pitchFamily="18" charset="0"/>
                <a:cs typeface="Times New Roman" pitchFamily="18" charset="0"/>
              </a:rPr>
              <a:t>;</a:t>
            </a:r>
          </a:p>
          <a:p>
            <a:pPr>
              <a:buFont typeface="Wingdings" pitchFamily="2" charset="2"/>
              <a:buChar char="ü"/>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Konteks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dari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perkataan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ini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ialah</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ucapan</a:t>
            </a:r>
            <a:r>
              <a:rPr lang="en-US" sz="2400" dirty="0" smtClean="0">
                <a:latin typeface="Times New Roman" pitchFamily="18" charset="0"/>
                <a:cs typeface="Times New Roman" pitchFamily="18" charset="0"/>
              </a:rPr>
              <a:t> hakim yang     </a:t>
            </a:r>
          </a:p>
          <a:p>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meneguhkan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suara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para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hlinkClick r:id="rId3" tooltip="Juri"/>
              </a:rPr>
              <a:t>juri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dalam</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perkara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pengadilan</a:t>
            </a:r>
            <a:r>
              <a:rPr lang="en-US" sz="2400" dirty="0" smtClean="0">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229600" cy="838200"/>
          </a:xfrm>
          <a:solidFill>
            <a:schemeClr val="accent6">
              <a:lumMod val="40000"/>
              <a:lumOff val="60000"/>
            </a:schemeClr>
          </a:solidFill>
        </p:spPr>
        <p:txBody>
          <a:bodyPr>
            <a:normAutofit fontScale="90000"/>
          </a:bodyPr>
          <a:lstStyle/>
          <a:p>
            <a:r>
              <a:rPr lang="en-US" dirty="0" smtClean="0">
                <a:latin typeface="Adobe Caslon Pro Bold" pitchFamily="18" charset="0"/>
              </a:rPr>
              <a:t/>
            </a:r>
            <a:br>
              <a:rPr lang="en-US" dirty="0" smtClean="0">
                <a:latin typeface="Adobe Caslon Pro Bold" pitchFamily="18" charset="0"/>
              </a:rPr>
            </a:br>
            <a:r>
              <a:rPr lang="en-US" sz="3600" dirty="0" smtClean="0">
                <a:latin typeface="Adobe Caslon Pro Bold" pitchFamily="18" charset="0"/>
              </a:rPr>
              <a:t/>
            </a:r>
            <a:br>
              <a:rPr lang="en-US" sz="3600" dirty="0" smtClean="0">
                <a:latin typeface="Adobe Caslon Pro Bold" pitchFamily="18" charset="0"/>
              </a:rPr>
            </a:br>
            <a:r>
              <a:rPr lang="en-US" sz="2700" dirty="0" err="1" smtClean="0">
                <a:latin typeface="Adobe Caslon Pro Bold" pitchFamily="18" charset="0"/>
              </a:rPr>
              <a:t>Siapa</a:t>
            </a:r>
            <a:r>
              <a:rPr lang="en-US" sz="2700" dirty="0" smtClean="0">
                <a:latin typeface="Adobe Caslon Pro Bold" pitchFamily="18" charset="0"/>
              </a:rPr>
              <a:t> </a:t>
            </a:r>
            <a:r>
              <a:rPr lang="en-US" sz="2700" dirty="0" smtClean="0">
                <a:latin typeface="Adobe Caslon Pro Bold" pitchFamily="18" charset="0"/>
                <a:hlinkClick r:id="rId2"/>
              </a:rPr>
              <a:t>William of </a:t>
            </a:r>
            <a:r>
              <a:rPr lang="en-US" sz="2700" dirty="0" err="1" smtClean="0">
                <a:latin typeface="Adobe Caslon Pro Bold" pitchFamily="18" charset="0"/>
                <a:hlinkClick r:id="rId2"/>
              </a:rPr>
              <a:t>Malmesbury's</a:t>
            </a:r>
            <a:r>
              <a:rPr lang="en-US" sz="2700" dirty="0" smtClean="0">
                <a:latin typeface="Adobe Caslon Pro Bold" pitchFamily="18" charset="0"/>
                <a:hlinkClick r:id="rId2"/>
              </a:rPr>
              <a:t> </a:t>
            </a:r>
            <a:br>
              <a:rPr lang="en-US" sz="2700" dirty="0" smtClean="0">
                <a:latin typeface="Adobe Caslon Pro Bold" pitchFamily="18" charset="0"/>
                <a:hlinkClick r:id="rId2"/>
              </a:rPr>
            </a:br>
            <a:r>
              <a:rPr lang="en-US" sz="2700" i="1" dirty="0" smtClean="0">
                <a:latin typeface="Adobe Caslon Pro Bold" pitchFamily="18" charset="0"/>
                <a:hlinkClick r:id="rId2"/>
              </a:rPr>
              <a:t>Chronicle of the kings of England</a:t>
            </a:r>
            <a:r>
              <a:rPr lang="en-US" sz="2700" i="1" dirty="0" smtClean="0">
                <a:latin typeface="Adobe Caslon Pro Bold" pitchFamily="18" charset="0"/>
              </a:rPr>
              <a:t> </a:t>
            </a:r>
            <a:r>
              <a:rPr lang="en-US" sz="2700" dirty="0" smtClean="0">
                <a:latin typeface="Adobe Caslon Pro Bold" pitchFamily="18" charset="0"/>
              </a:rPr>
              <a:t>?</a:t>
            </a:r>
            <a:r>
              <a:rPr lang="en-US" sz="2700" dirty="0" smtClean="0"/>
              <a:t/>
            </a:r>
            <a:br>
              <a:rPr lang="en-US" sz="2700" dirty="0" smtClean="0"/>
            </a:br>
            <a:r>
              <a:rPr lang="en-US" sz="3600" dirty="0" smtClean="0"/>
              <a:t/>
            </a:r>
            <a:br>
              <a:rPr lang="en-US" sz="3600" dirty="0" smtClean="0"/>
            </a:br>
            <a:endParaRPr lang="en-US" sz="3600" dirty="0"/>
          </a:p>
        </p:txBody>
      </p:sp>
      <p:sp>
        <p:nvSpPr>
          <p:cNvPr id="3" name="Content Placeholder 2"/>
          <p:cNvSpPr>
            <a:spLocks noGrp="1"/>
          </p:cNvSpPr>
          <p:nvPr>
            <p:ph idx="1"/>
          </p:nvPr>
        </p:nvSpPr>
        <p:spPr>
          <a:xfrm>
            <a:off x="228600" y="1295400"/>
            <a:ext cx="6629400" cy="3581400"/>
          </a:xfrm>
          <a:solidFill>
            <a:schemeClr val="accent4">
              <a:lumMod val="40000"/>
              <a:lumOff val="60000"/>
            </a:schemeClr>
          </a:solidFill>
        </p:spPr>
        <p:txBody>
          <a:bodyPr>
            <a:normAutofit fontScale="92500" lnSpcReduction="10000"/>
          </a:bodyPr>
          <a:lstStyle/>
          <a:p>
            <a:pPr>
              <a:buFont typeface="Wingdings" pitchFamily="2" charset="2"/>
              <a:buChar char="ü"/>
            </a:pPr>
            <a:r>
              <a:rPr lang="en-US" sz="2400" i="1" dirty="0" smtClean="0">
                <a:latin typeface="Times New Roman" pitchFamily="18" charset="0"/>
                <a:cs typeface="Times New Roman" pitchFamily="18" charset="0"/>
              </a:rPr>
              <a:t>In </a:t>
            </a:r>
            <a:r>
              <a:rPr lang="en-US" sz="2400" i="1" dirty="0" err="1" smtClean="0">
                <a:latin typeface="Times New Roman" pitchFamily="18" charset="0"/>
                <a:cs typeface="Times New Roman" pitchFamily="18" charset="0"/>
              </a:rPr>
              <a:t>fulfilment</a:t>
            </a:r>
            <a:r>
              <a:rPr lang="en-US" sz="2400" i="1" dirty="0" smtClean="0">
                <a:latin typeface="Times New Roman" pitchFamily="18" charset="0"/>
                <a:cs typeface="Times New Roman" pitchFamily="18" charset="0"/>
              </a:rPr>
              <a:t> of this idea, William completed in 1125 his </a:t>
            </a:r>
            <a:r>
              <a:rPr lang="en-US" sz="2400" b="1" i="1" dirty="0" err="1" smtClean="0">
                <a:latin typeface="Times New Roman" pitchFamily="18" charset="0"/>
                <a:cs typeface="Times New Roman" pitchFamily="18" charset="0"/>
              </a:rPr>
              <a:t>Gesta</a:t>
            </a:r>
            <a:r>
              <a:rPr lang="en-US" sz="2400" b="1" i="1" dirty="0" smtClean="0">
                <a:latin typeface="Times New Roman" pitchFamily="18" charset="0"/>
                <a:cs typeface="Times New Roman" pitchFamily="18" charset="0"/>
              </a:rPr>
              <a:t> </a:t>
            </a:r>
            <a:r>
              <a:rPr lang="en-US" sz="2400" b="1" i="1" dirty="0" err="1" smtClean="0">
                <a:latin typeface="Times New Roman" pitchFamily="18" charset="0"/>
                <a:cs typeface="Times New Roman" pitchFamily="18" charset="0"/>
              </a:rPr>
              <a:t>Regum</a:t>
            </a:r>
            <a:r>
              <a:rPr lang="en-US" sz="2400" b="1" i="1" dirty="0" smtClean="0">
                <a:latin typeface="Times New Roman" pitchFamily="18" charset="0"/>
                <a:cs typeface="Times New Roman" pitchFamily="18" charset="0"/>
              </a:rPr>
              <a:t> </a:t>
            </a:r>
            <a:r>
              <a:rPr lang="en-US" sz="2400" b="1" i="1" dirty="0" err="1" smtClean="0">
                <a:latin typeface="Times New Roman" pitchFamily="18" charset="0"/>
                <a:cs typeface="Times New Roman" pitchFamily="18" charset="0"/>
              </a:rPr>
              <a:t>Anglorum</a:t>
            </a:r>
            <a:r>
              <a:rPr lang="en-US" sz="2400" b="1" i="1"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a:t>
            </a:r>
            <a:r>
              <a:rPr lang="en-US" sz="2400" b="1" i="1" dirty="0" smtClean="0">
                <a:latin typeface="Times New Roman" pitchFamily="18" charset="0"/>
                <a:cs typeface="Times New Roman" pitchFamily="18" charset="0"/>
              </a:rPr>
              <a:t>Deeds of the Kings of the English</a:t>
            </a:r>
            <a:r>
              <a:rPr lang="en-US" sz="2400" i="1" dirty="0" smtClean="0">
                <a:latin typeface="Times New Roman" pitchFamily="18" charset="0"/>
                <a:cs typeface="Times New Roman" pitchFamily="18" charset="0"/>
              </a:rPr>
              <a:t>"), consciously patterned on </a:t>
            </a:r>
            <a:r>
              <a:rPr lang="en-US" sz="2400" i="1" dirty="0" smtClean="0">
                <a:latin typeface="Times New Roman" pitchFamily="18" charset="0"/>
                <a:cs typeface="Times New Roman" pitchFamily="18" charset="0"/>
                <a:hlinkClick r:id="rId3" tooltip="Bede"/>
              </a:rPr>
              <a:t>Bede</a:t>
            </a:r>
            <a:r>
              <a:rPr lang="en-US" sz="2400" i="1" dirty="0" smtClean="0">
                <a:latin typeface="Times New Roman" pitchFamily="18" charset="0"/>
                <a:cs typeface="Times New Roman" pitchFamily="18" charset="0"/>
              </a:rPr>
              <a:t>, which spanned from AD 449–1120*;</a:t>
            </a:r>
          </a:p>
          <a:p>
            <a:pPr>
              <a:buFont typeface="Wingdings" pitchFamily="2" charset="2"/>
              <a:buChar char="ü"/>
            </a:pPr>
            <a:r>
              <a:rPr lang="en-US" sz="2400" i="1" dirty="0" smtClean="0">
                <a:latin typeface="Times New Roman" pitchFamily="18" charset="0"/>
                <a:cs typeface="Times New Roman" pitchFamily="18" charset="0"/>
              </a:rPr>
              <a:t>He later edited and expanded it up to the year 1127, releasing a revision dedicated to </a:t>
            </a:r>
            <a:r>
              <a:rPr lang="en-US" sz="2400" i="1" dirty="0" smtClean="0">
                <a:latin typeface="Times New Roman" pitchFamily="18" charset="0"/>
                <a:cs typeface="Times New Roman" pitchFamily="18" charset="0"/>
                <a:hlinkClick r:id="rId4" tooltip="Robert, Earl of Gloucester"/>
              </a:rPr>
              <a:t>Robert, Earl of Gloucester</a:t>
            </a:r>
            <a:r>
              <a:rPr lang="en-US" sz="2400" i="1" dirty="0" smtClean="0">
                <a:latin typeface="Times New Roman" pitchFamily="18" charset="0"/>
                <a:cs typeface="Times New Roman" pitchFamily="18" charset="0"/>
              </a:rPr>
              <a:t>;</a:t>
            </a:r>
          </a:p>
          <a:p>
            <a:pPr>
              <a:buFont typeface="Wingdings" pitchFamily="2" charset="2"/>
              <a:buChar char="ü"/>
            </a:pPr>
            <a:r>
              <a:rPr lang="en-US" sz="2400" i="1" dirty="0" smtClean="0">
                <a:latin typeface="Times New Roman" pitchFamily="18" charset="0"/>
                <a:cs typeface="Times New Roman" pitchFamily="18" charset="0"/>
              </a:rPr>
              <a:t>This "second edition" of the </a:t>
            </a:r>
            <a:r>
              <a:rPr lang="en-US" sz="2400" b="1" i="1" dirty="0" err="1" smtClean="0">
                <a:latin typeface="Times New Roman" pitchFamily="18" charset="0"/>
                <a:cs typeface="Times New Roman" pitchFamily="18" charset="0"/>
              </a:rPr>
              <a:t>Gesta</a:t>
            </a:r>
            <a:r>
              <a:rPr lang="en-US" sz="2400" b="1" i="1" dirty="0" smtClean="0">
                <a:latin typeface="Times New Roman" pitchFamily="18" charset="0"/>
                <a:cs typeface="Times New Roman" pitchFamily="18" charset="0"/>
              </a:rPr>
              <a:t> </a:t>
            </a:r>
            <a:r>
              <a:rPr lang="en-US" sz="2400" b="1" i="1" dirty="0" err="1" smtClean="0">
                <a:latin typeface="Times New Roman" pitchFamily="18" charset="0"/>
                <a:cs typeface="Times New Roman" pitchFamily="18" charset="0"/>
              </a:rPr>
              <a:t>Regum</a:t>
            </a:r>
            <a:r>
              <a:rPr lang="en-US" sz="2400" i="1" dirty="0" smtClean="0">
                <a:latin typeface="Times New Roman" pitchFamily="18" charset="0"/>
                <a:cs typeface="Times New Roman" pitchFamily="18" charset="0"/>
              </a:rPr>
              <a:t>, "disclosing in his second thoughts the mellowing of age",</a:t>
            </a:r>
            <a:r>
              <a:rPr lang="en-US" sz="2400" i="1" baseline="300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is now considered </a:t>
            </a:r>
            <a:r>
              <a:rPr lang="en-US" sz="2400" b="1" i="1" dirty="0" smtClean="0">
                <a:latin typeface="Times New Roman" pitchFamily="18" charset="0"/>
                <a:cs typeface="Times New Roman" pitchFamily="18" charset="0"/>
              </a:rPr>
              <a:t>one of the great histories of England.</a:t>
            </a:r>
          </a:p>
          <a:p>
            <a:pPr>
              <a:buFont typeface="Wingdings" pitchFamily="2" charset="2"/>
              <a:buChar char="ü"/>
            </a:pPr>
            <a:endParaRPr lang="en-US" sz="2400" i="1" dirty="0">
              <a:latin typeface="Times New Roman" pitchFamily="18" charset="0"/>
              <a:cs typeface="Times New Roman"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31746" name="Picture 2" descr="https://upload.wikimedia.org/wikipedia/commons/thumb/9/92/William.of.malmesbury.arp.jpg/170px-William.of.malmesbury.arp.jpg"/>
          <p:cNvPicPr>
            <a:picLocks noChangeAspect="1" noChangeArrowheads="1"/>
          </p:cNvPicPr>
          <p:nvPr/>
        </p:nvPicPr>
        <p:blipFill>
          <a:blip r:embed="rId5" cstate="print"/>
          <a:srcRect/>
          <a:stretch>
            <a:fillRect/>
          </a:stretch>
        </p:blipFill>
        <p:spPr bwMode="auto">
          <a:xfrm>
            <a:off x="7162800" y="1219200"/>
            <a:ext cx="1981200" cy="5360895"/>
          </a:xfrm>
          <a:prstGeom prst="rect">
            <a:avLst/>
          </a:prstGeom>
          <a:noFill/>
          <a:ln>
            <a:solidFill>
              <a:srgbClr val="FFFF00"/>
            </a:solidFill>
          </a:ln>
        </p:spPr>
      </p:pic>
      <p:sp>
        <p:nvSpPr>
          <p:cNvPr id="6" name="Rectangle 5"/>
          <p:cNvSpPr/>
          <p:nvPr/>
        </p:nvSpPr>
        <p:spPr>
          <a:xfrm>
            <a:off x="0" y="5857726"/>
            <a:ext cx="7086600" cy="1000274"/>
          </a:xfrm>
          <a:prstGeom prst="rect">
            <a:avLst/>
          </a:prstGeom>
        </p:spPr>
        <p:txBody>
          <a:bodyPr wrap="square">
            <a:spAutoFit/>
          </a:bodyPr>
          <a:lstStyle/>
          <a:p>
            <a:r>
              <a:rPr lang="en-US" sz="1600" i="1" dirty="0" smtClean="0">
                <a:latin typeface="Times New Roman" pitchFamily="18" charset="0"/>
                <a:cs typeface="Times New Roman" pitchFamily="18" charset="0"/>
              </a:rPr>
              <a:t>Stained glass window showing William, installed in </a:t>
            </a:r>
            <a:r>
              <a:rPr lang="en-US" sz="1600" i="1" dirty="0" err="1" smtClean="0">
                <a:latin typeface="Times New Roman" pitchFamily="18" charset="0"/>
                <a:cs typeface="Times New Roman" pitchFamily="18" charset="0"/>
              </a:rPr>
              <a:t>Malmesbury</a:t>
            </a:r>
            <a:r>
              <a:rPr lang="en-US" sz="1600" i="1" dirty="0" smtClean="0">
                <a:latin typeface="Times New Roman" pitchFamily="18" charset="0"/>
                <a:cs typeface="Times New Roman" pitchFamily="18" charset="0"/>
              </a:rPr>
              <a:t> Abbey in 1928 in memory of Rev. Canon C. D. H. McMillan, Vicar of </a:t>
            </a:r>
            <a:r>
              <a:rPr lang="en-US" sz="1400" i="1" dirty="0" err="1" smtClean="0">
                <a:latin typeface="Times New Roman" pitchFamily="18" charset="0"/>
                <a:cs typeface="Times New Roman" pitchFamily="18" charset="0"/>
              </a:rPr>
              <a:t>Malmesbury</a:t>
            </a:r>
            <a:r>
              <a:rPr lang="en-US" sz="1400" i="1" dirty="0" smtClean="0">
                <a:latin typeface="Times New Roman" pitchFamily="18" charset="0"/>
                <a:cs typeface="Times New Roman" pitchFamily="18" charset="0"/>
              </a:rPr>
              <a:t> from 1907 to 1919.</a:t>
            </a:r>
          </a:p>
          <a:p>
            <a:r>
              <a:rPr lang="en-US" sz="1100" dirty="0" err="1" smtClean="0">
                <a:latin typeface="Times New Roman" pitchFamily="18" charset="0"/>
                <a:cs typeface="Times New Roman" pitchFamily="18" charset="0"/>
              </a:rPr>
              <a:t>Sumber</a:t>
            </a:r>
            <a:r>
              <a:rPr lang="en-US" sz="1100" dirty="0" smtClean="0">
                <a:latin typeface="Times New Roman" pitchFamily="18" charset="0"/>
                <a:cs typeface="Times New Roman" pitchFamily="18" charset="0"/>
              </a:rPr>
              <a:t>: </a:t>
            </a:r>
            <a:r>
              <a:rPr lang="en-US" sz="1100" dirty="0" smtClean="0">
                <a:latin typeface="Times New Roman" pitchFamily="18" charset="0"/>
                <a:cs typeface="Times New Roman" pitchFamily="18" charset="0"/>
                <a:hlinkClick r:id="rId6"/>
              </a:rPr>
              <a:t>https://en.wikipedia.org/wiki/William_of_Malmesbury</a:t>
            </a:r>
            <a:endParaRPr lang="en-US" sz="1100" dirty="0" smtClean="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p:txBody>
      </p:sp>
      <p:sp>
        <p:nvSpPr>
          <p:cNvPr id="8" name="Rectangle 7"/>
          <p:cNvSpPr/>
          <p:nvPr/>
        </p:nvSpPr>
        <p:spPr>
          <a:xfrm>
            <a:off x="0" y="4648200"/>
            <a:ext cx="7924800" cy="1169551"/>
          </a:xfrm>
          <a:prstGeom prst="rect">
            <a:avLst/>
          </a:prstGeom>
        </p:spPr>
        <p:txBody>
          <a:bodyPr wrap="square">
            <a:spAutoFit/>
          </a:bodyPr>
          <a:lstStyle/>
          <a:p>
            <a:endParaRPr lang="en-US" dirty="0" smtClean="0">
              <a:latin typeface="Times New Roman" pitchFamily="18" charset="0"/>
              <a:cs typeface="Times New Roman" pitchFamily="18" charset="0"/>
            </a:endParaRPr>
          </a:p>
          <a:p>
            <a:r>
              <a:rPr lang="en-US" i="1" dirty="0" smtClean="0">
                <a:latin typeface="Times New Roman" pitchFamily="18" charset="0"/>
                <a:cs typeface="Times New Roman" pitchFamily="18" charset="0"/>
              </a:rPr>
              <a:t>*A.D.</a:t>
            </a:r>
            <a:r>
              <a:rPr lang="en-US" dirty="0" smtClean="0">
                <a:latin typeface="Times New Roman" pitchFamily="18" charset="0"/>
                <a:cs typeface="Times New Roman" pitchFamily="18" charset="0"/>
              </a:rPr>
              <a:t> is a Latin abbreviation for </a:t>
            </a:r>
            <a:r>
              <a:rPr lang="en-US" i="1" dirty="0" smtClean="0">
                <a:latin typeface="Times New Roman" pitchFamily="18" charset="0"/>
                <a:cs typeface="Times New Roman" pitchFamily="18" charset="0"/>
              </a:rPr>
              <a:t>Anno Domini</a:t>
            </a:r>
            <a:r>
              <a:rPr lang="en-US" dirty="0" smtClean="0">
                <a:latin typeface="Times New Roman" pitchFamily="18" charset="0"/>
                <a:cs typeface="Times New Roman" pitchFamily="18" charset="0"/>
              </a:rPr>
              <a:t> 'in the year of our Lord,' or</a:t>
            </a:r>
          </a:p>
          <a:p>
            <a:r>
              <a:rPr lang="en-US" dirty="0" smtClean="0">
                <a:latin typeface="Times New Roman" pitchFamily="18" charset="0"/>
                <a:cs typeface="Times New Roman" pitchFamily="18" charset="0"/>
              </a:rPr>
              <a:t> more fully, </a:t>
            </a:r>
            <a:r>
              <a:rPr lang="en-US" i="1" dirty="0" smtClean="0">
                <a:latin typeface="Times New Roman" pitchFamily="18" charset="0"/>
                <a:cs typeface="Times New Roman" pitchFamily="18" charset="0"/>
              </a:rPr>
              <a:t>anno </a:t>
            </a:r>
            <a:r>
              <a:rPr lang="en-US" i="1" dirty="0" err="1" smtClean="0">
                <a:latin typeface="Times New Roman" pitchFamily="18" charset="0"/>
                <a:cs typeface="Times New Roman" pitchFamily="18" charset="0"/>
              </a:rPr>
              <a:t>domini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nostri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Jesu</a:t>
            </a:r>
            <a:r>
              <a:rPr lang="en-US" dirty="0" smtClean="0">
                <a:latin typeface="Times New Roman" pitchFamily="18" charset="0"/>
                <a:cs typeface="Times New Roman" pitchFamily="18" charset="0"/>
              </a:rPr>
              <a:t> Christi 'the year of our Lord Jesus Christ.‘</a:t>
            </a:r>
          </a:p>
          <a:p>
            <a:r>
              <a:rPr lang="en-US" sz="1600" dirty="0" err="1" smtClean="0">
                <a:latin typeface="Times New Roman" pitchFamily="18" charset="0"/>
                <a:cs typeface="Times New Roman" pitchFamily="18" charset="0"/>
              </a:rPr>
              <a:t>Sumber</a:t>
            </a:r>
            <a:r>
              <a:rPr lang="en-US"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7"/>
              </a:rPr>
              <a:t>http://ancienthistory.about.com/od/time/g/AD.htm</a:t>
            </a:r>
            <a:endParaRPr lang="en-US" sz="16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0" y="990600"/>
            <a:ext cx="3276600" cy="1143000"/>
          </a:xfrm>
        </p:spPr>
        <p:txBody>
          <a:bodyPr>
            <a:noAutofit/>
          </a:bodyPr>
          <a:lstStyle/>
          <a:p>
            <a:r>
              <a:rPr lang="en-US" sz="2800" dirty="0" smtClean="0">
                <a:latin typeface="Adobe Caslon Pro Bold" pitchFamily="18" charset="0"/>
              </a:rPr>
              <a:t>William of </a:t>
            </a:r>
            <a:r>
              <a:rPr lang="en-US" sz="2800" dirty="0" err="1" smtClean="0">
                <a:latin typeface="Adobe Caslon Pro Bold" pitchFamily="18" charset="0"/>
              </a:rPr>
              <a:t>Malmesbury</a:t>
            </a:r>
            <a:r>
              <a:rPr lang="en-US" sz="2800" dirty="0" smtClean="0">
                <a:latin typeface="Adobe Caslon Pro Bold" pitchFamily="18" charset="0"/>
              </a:rPr>
              <a:t> </a:t>
            </a:r>
            <a:br>
              <a:rPr lang="en-US" sz="2800" dirty="0" smtClean="0">
                <a:latin typeface="Adobe Caslon Pro Bold" pitchFamily="18" charset="0"/>
              </a:rPr>
            </a:br>
            <a:r>
              <a:rPr lang="en-US" sz="2000" dirty="0" err="1" smtClean="0">
                <a:latin typeface="Adobe Caslon Pro Bold" pitchFamily="18" charset="0"/>
              </a:rPr>
              <a:t>Hidup</a:t>
            </a:r>
            <a:r>
              <a:rPr lang="en-US" sz="2000" dirty="0" smtClean="0">
                <a:latin typeface="Adobe Caslon Pro Bold" pitchFamily="18" charset="0"/>
              </a:rPr>
              <a:t> </a:t>
            </a:r>
            <a:r>
              <a:rPr lang="en-US" sz="2000" dirty="0" err="1" smtClean="0">
                <a:latin typeface="Adobe Caslon Pro Bold" pitchFamily="18" charset="0"/>
              </a:rPr>
              <a:t>pada</a:t>
            </a:r>
            <a:r>
              <a:rPr lang="en-US" sz="2000" dirty="0" smtClean="0">
                <a:latin typeface="Adobe Caslon Pro Bold" pitchFamily="18" charset="0"/>
              </a:rPr>
              <a:t> </a:t>
            </a:r>
            <a:r>
              <a:rPr lang="en-US" sz="2000" i="1" dirty="0" smtClean="0">
                <a:latin typeface="Adobe Caslon Pro Bold" pitchFamily="18" charset="0"/>
                <a:cs typeface="Times New Roman" pitchFamily="18" charset="0"/>
              </a:rPr>
              <a:t>AD 449–1120</a:t>
            </a:r>
            <a:r>
              <a:rPr lang="en-US" sz="3200" i="1" dirty="0" smtClean="0">
                <a:latin typeface="Adobe Caslon Pro Bold" pitchFamily="18" charset="0"/>
                <a:cs typeface="Times New Roman" pitchFamily="18" charset="0"/>
              </a:rPr>
              <a:t/>
            </a:r>
            <a:br>
              <a:rPr lang="en-US" sz="3200" i="1" dirty="0" smtClean="0">
                <a:latin typeface="Adobe Caslon Pro Bold" pitchFamily="18" charset="0"/>
                <a:cs typeface="Times New Roman" pitchFamily="18" charset="0"/>
              </a:rPr>
            </a:br>
            <a:r>
              <a:rPr lang="en-US" sz="2000" i="1" dirty="0" smtClean="0">
                <a:latin typeface="Times New Roman" pitchFamily="18" charset="0"/>
                <a:cs typeface="Times New Roman" pitchFamily="18" charset="0"/>
              </a:rPr>
              <a:t>(AD </a:t>
            </a:r>
            <a:r>
              <a:rPr lang="en-US" sz="2000" dirty="0" err="1" smtClean="0">
                <a:latin typeface="Times New Roman" pitchFamily="18" charset="0"/>
                <a:cs typeface="Times New Roman" pitchFamily="18" charset="0"/>
              </a:rPr>
              <a:t>adalah</a:t>
            </a:r>
            <a:r>
              <a:rPr lang="en-US" sz="2000" i="1" dirty="0" smtClean="0">
                <a:latin typeface="Times New Roman" pitchFamily="18" charset="0"/>
                <a:cs typeface="Times New Roman" pitchFamily="18" charset="0"/>
              </a:rPr>
              <a:t> anno </a:t>
            </a:r>
            <a:r>
              <a:rPr lang="en-US" sz="2000" i="1" dirty="0" err="1" smtClean="0">
                <a:latin typeface="Times New Roman" pitchFamily="18" charset="0"/>
                <a:cs typeface="Times New Roman" pitchFamily="18" charset="0"/>
              </a:rPr>
              <a:t>domine</a:t>
            </a:r>
            <a:r>
              <a:rPr lang="en-US" sz="2000" i="1" dirty="0" smtClean="0">
                <a:latin typeface="Times New Roman" pitchFamily="18" charset="0"/>
                <a:cs typeface="Times New Roman" pitchFamily="18" charset="0"/>
              </a:rPr>
              <a:t>)</a:t>
            </a:r>
            <a:r>
              <a:rPr lang="en-US" sz="3200" dirty="0" smtClean="0"/>
              <a:t/>
            </a:r>
            <a:br>
              <a:rPr lang="en-US" sz="3200" dirty="0" smtClean="0"/>
            </a:br>
            <a:endParaRPr lang="en-US" sz="3200" dirty="0">
              <a:latin typeface="Adobe Caslon Pro Bold" pitchFamily="18" charset="0"/>
            </a:endParaRPr>
          </a:p>
        </p:txBody>
      </p:sp>
      <p:sp>
        <p:nvSpPr>
          <p:cNvPr id="3" name="Content Placeholder 2"/>
          <p:cNvSpPr>
            <a:spLocks noGrp="1"/>
          </p:cNvSpPr>
          <p:nvPr>
            <p:ph idx="1"/>
          </p:nvPr>
        </p:nvSpPr>
        <p:spPr>
          <a:xfrm>
            <a:off x="0" y="152400"/>
            <a:ext cx="5638800" cy="6553200"/>
          </a:xfrm>
        </p:spPr>
        <p:txBody>
          <a:bodyPr>
            <a:normAutofit fontScale="25000" lnSpcReduction="20000"/>
          </a:bodyPr>
          <a:lstStyle/>
          <a:p>
            <a:pPr>
              <a:buFont typeface="Wingdings" pitchFamily="2" charset="2"/>
              <a:buChar char="ü"/>
            </a:pPr>
            <a:r>
              <a:rPr lang="en-US" sz="6400" b="1" i="1" dirty="0" smtClean="0">
                <a:latin typeface="Times New Roman" pitchFamily="18" charset="0"/>
                <a:cs typeface="Times New Roman" pitchFamily="18" charset="0"/>
              </a:rPr>
              <a:t>Anno Domini</a:t>
            </a:r>
            <a:r>
              <a:rPr lang="en-US" sz="6400" dirty="0" smtClean="0">
                <a:latin typeface="Times New Roman" pitchFamily="18" charset="0"/>
                <a:cs typeface="Times New Roman" pitchFamily="18" charset="0"/>
              </a:rPr>
              <a:t> (</a:t>
            </a:r>
            <a:r>
              <a:rPr lang="en-US" sz="6400" b="1" dirty="0" smtClean="0">
                <a:latin typeface="Times New Roman" pitchFamily="18" charset="0"/>
                <a:cs typeface="Times New Roman" pitchFamily="18" charset="0"/>
              </a:rPr>
              <a:t>AD</a:t>
            </a:r>
            <a:r>
              <a:rPr lang="en-US" sz="6400" dirty="0" smtClean="0">
                <a:latin typeface="Times New Roman" pitchFamily="18" charset="0"/>
                <a:cs typeface="Times New Roman" pitchFamily="18" charset="0"/>
              </a:rPr>
              <a:t> or </a:t>
            </a:r>
            <a:r>
              <a:rPr lang="en-US" sz="6400" b="1" dirty="0" smtClean="0">
                <a:latin typeface="Times New Roman" pitchFamily="18" charset="0"/>
                <a:cs typeface="Times New Roman" pitchFamily="18" charset="0"/>
              </a:rPr>
              <a:t>A.D.</a:t>
            </a:r>
            <a:r>
              <a:rPr lang="en-US" sz="6400" dirty="0" smtClean="0">
                <a:latin typeface="Times New Roman" pitchFamily="18" charset="0"/>
                <a:cs typeface="Times New Roman" pitchFamily="18" charset="0"/>
              </a:rPr>
              <a:t>) and </a:t>
            </a:r>
            <a:r>
              <a:rPr lang="en-US" sz="6400" b="1" dirty="0" smtClean="0">
                <a:latin typeface="Times New Roman" pitchFamily="18" charset="0"/>
                <a:cs typeface="Times New Roman" pitchFamily="18" charset="0"/>
              </a:rPr>
              <a:t>Before Christ</a:t>
            </a:r>
            <a:r>
              <a:rPr lang="en-US" sz="6400" dirty="0" smtClean="0">
                <a:latin typeface="Times New Roman" pitchFamily="18" charset="0"/>
                <a:cs typeface="Times New Roman" pitchFamily="18" charset="0"/>
              </a:rPr>
              <a:t> (</a:t>
            </a:r>
            <a:r>
              <a:rPr lang="en-US" sz="6400" b="1" dirty="0" smtClean="0">
                <a:latin typeface="Times New Roman" pitchFamily="18" charset="0"/>
                <a:cs typeface="Times New Roman" pitchFamily="18" charset="0"/>
              </a:rPr>
              <a:t>BC</a:t>
            </a:r>
            <a:r>
              <a:rPr lang="en-US" sz="6400" dirty="0" smtClean="0">
                <a:latin typeface="Times New Roman" pitchFamily="18" charset="0"/>
                <a:cs typeface="Times New Roman" pitchFamily="18" charset="0"/>
              </a:rPr>
              <a:t> or </a:t>
            </a:r>
            <a:r>
              <a:rPr lang="en-US" sz="6400" b="1" dirty="0" smtClean="0">
                <a:latin typeface="Times New Roman" pitchFamily="18" charset="0"/>
                <a:cs typeface="Times New Roman" pitchFamily="18" charset="0"/>
              </a:rPr>
              <a:t>B.C.</a:t>
            </a:r>
            <a:r>
              <a:rPr lang="en-US" sz="6400" dirty="0" smtClean="0">
                <a:latin typeface="Times New Roman" pitchFamily="18" charset="0"/>
                <a:cs typeface="Times New Roman" pitchFamily="18" charset="0"/>
              </a:rPr>
              <a:t>) are designations used to label or number years used with the </a:t>
            </a:r>
            <a:r>
              <a:rPr lang="en-US" sz="6400" dirty="0" smtClean="0">
                <a:latin typeface="Times New Roman" pitchFamily="18" charset="0"/>
                <a:cs typeface="Times New Roman" pitchFamily="18" charset="0"/>
                <a:hlinkClick r:id="rId2" tooltip="Julian calendar"/>
              </a:rPr>
              <a:t>Julian</a:t>
            </a:r>
            <a:r>
              <a:rPr lang="en-US" sz="6400" dirty="0" smtClean="0">
                <a:latin typeface="Times New Roman" pitchFamily="18" charset="0"/>
                <a:cs typeface="Times New Roman" pitchFamily="18" charset="0"/>
              </a:rPr>
              <a:t> and </a:t>
            </a:r>
            <a:r>
              <a:rPr lang="en-US" sz="6400" dirty="0" smtClean="0">
                <a:latin typeface="Times New Roman" pitchFamily="18" charset="0"/>
                <a:cs typeface="Times New Roman" pitchFamily="18" charset="0"/>
                <a:hlinkClick r:id="rId3" tooltip="Gregorian calendar"/>
              </a:rPr>
              <a:t>Gregorian calendars</a:t>
            </a:r>
            <a:r>
              <a:rPr lang="en-US" sz="6400" dirty="0" smtClean="0">
                <a:latin typeface="Times New Roman" pitchFamily="18" charset="0"/>
                <a:cs typeface="Times New Roman" pitchFamily="18" charset="0"/>
              </a:rPr>
              <a:t>. The term </a:t>
            </a:r>
            <a:r>
              <a:rPr lang="en-US" sz="6400" i="1" dirty="0" smtClean="0">
                <a:latin typeface="Times New Roman" pitchFamily="18" charset="0"/>
                <a:cs typeface="Times New Roman" pitchFamily="18" charset="0"/>
              </a:rPr>
              <a:t>Anno Domini</a:t>
            </a:r>
            <a:r>
              <a:rPr lang="en-US" sz="6400" dirty="0" smtClean="0">
                <a:latin typeface="Times New Roman" pitchFamily="18" charset="0"/>
                <a:cs typeface="Times New Roman" pitchFamily="18" charset="0"/>
              </a:rPr>
              <a:t> is </a:t>
            </a:r>
            <a:r>
              <a:rPr lang="en-US" sz="6400" dirty="0" smtClean="0">
                <a:latin typeface="Times New Roman" pitchFamily="18" charset="0"/>
                <a:cs typeface="Times New Roman" pitchFamily="18" charset="0"/>
                <a:hlinkClick r:id="rId4" tooltip="Medieval Latin"/>
              </a:rPr>
              <a:t>Medieval Latin</a:t>
            </a:r>
            <a:r>
              <a:rPr lang="en-US" sz="6400" dirty="0" smtClean="0">
                <a:latin typeface="Times New Roman" pitchFamily="18" charset="0"/>
                <a:cs typeface="Times New Roman" pitchFamily="18" charset="0"/>
              </a:rPr>
              <a:t>, translated as </a:t>
            </a:r>
            <a:r>
              <a:rPr lang="en-US" sz="6400" i="1" dirty="0" smtClean="0">
                <a:latin typeface="Times New Roman" pitchFamily="18" charset="0"/>
                <a:cs typeface="Times New Roman" pitchFamily="18" charset="0"/>
              </a:rPr>
              <a:t>In the year of the Lord</a:t>
            </a:r>
            <a:r>
              <a:rPr lang="en-US" sz="6400" dirty="0" smtClean="0">
                <a:latin typeface="Times New Roman" pitchFamily="18" charset="0"/>
                <a:cs typeface="Times New Roman" pitchFamily="18" charset="0"/>
              </a:rPr>
              <a:t>,</a:t>
            </a:r>
            <a:r>
              <a:rPr lang="en-US" sz="6400" baseline="30000" dirty="0" smtClean="0">
                <a:latin typeface="Times New Roman" pitchFamily="18" charset="0"/>
                <a:cs typeface="Times New Roman" pitchFamily="18" charset="0"/>
                <a:hlinkClick r:id="rId5"/>
              </a:rPr>
              <a:t>[1]</a:t>
            </a:r>
            <a:r>
              <a:rPr lang="en-US" sz="6400" dirty="0" smtClean="0">
                <a:latin typeface="Times New Roman" pitchFamily="18" charset="0"/>
                <a:cs typeface="Times New Roman" pitchFamily="18" charset="0"/>
              </a:rPr>
              <a:t> and as </a:t>
            </a:r>
            <a:r>
              <a:rPr lang="en-US" sz="6400" i="1" dirty="0" smtClean="0">
                <a:latin typeface="Times New Roman" pitchFamily="18" charset="0"/>
                <a:cs typeface="Times New Roman" pitchFamily="18" charset="0"/>
              </a:rPr>
              <a:t>in the year of Our Lord</a:t>
            </a:r>
            <a:r>
              <a:rPr lang="en-US" sz="6400" dirty="0" smtClean="0">
                <a:latin typeface="Times New Roman" pitchFamily="18" charset="0"/>
                <a:cs typeface="Times New Roman" pitchFamily="18" charset="0"/>
              </a:rPr>
              <a:t>.</a:t>
            </a:r>
            <a:r>
              <a:rPr lang="en-US" sz="6400" baseline="30000" dirty="0" smtClean="0">
                <a:latin typeface="Times New Roman" pitchFamily="18" charset="0"/>
                <a:cs typeface="Times New Roman" pitchFamily="18" charset="0"/>
                <a:hlinkClick r:id="rId5"/>
              </a:rPr>
              <a:t>[2][3]</a:t>
            </a:r>
            <a:r>
              <a:rPr lang="en-US" sz="6400" baseline="30000" dirty="0" smtClean="0">
                <a:latin typeface="Times New Roman" pitchFamily="18" charset="0"/>
                <a:cs typeface="Times New Roman" pitchFamily="18" charset="0"/>
              </a:rPr>
              <a:t>:782</a:t>
            </a:r>
            <a:r>
              <a:rPr lang="en-US" sz="6400" dirty="0" smtClean="0">
                <a:latin typeface="Times New Roman" pitchFamily="18" charset="0"/>
                <a:cs typeface="Times New Roman" pitchFamily="18" charset="0"/>
              </a:rPr>
              <a:t> It is sometimes specified more fully as </a:t>
            </a:r>
            <a:r>
              <a:rPr lang="en-US" sz="6400" i="1" dirty="0" smtClean="0">
                <a:latin typeface="Times New Roman" pitchFamily="18" charset="0"/>
                <a:cs typeface="Times New Roman" pitchFamily="18" charset="0"/>
              </a:rPr>
              <a:t>Anno Domini </a:t>
            </a:r>
            <a:r>
              <a:rPr lang="en-US" sz="6400" i="1" dirty="0" err="1" smtClean="0">
                <a:latin typeface="Times New Roman" pitchFamily="18" charset="0"/>
                <a:cs typeface="Times New Roman" pitchFamily="18" charset="0"/>
              </a:rPr>
              <a:t>Nostri</a:t>
            </a:r>
            <a:r>
              <a:rPr lang="en-US" sz="6400" i="1" dirty="0" smtClean="0">
                <a:latin typeface="Times New Roman" pitchFamily="18" charset="0"/>
                <a:cs typeface="Times New Roman" pitchFamily="18" charset="0"/>
              </a:rPr>
              <a:t> </a:t>
            </a:r>
            <a:r>
              <a:rPr lang="en-US" sz="6400" i="1" dirty="0" err="1" smtClean="0">
                <a:latin typeface="Times New Roman" pitchFamily="18" charset="0"/>
                <a:cs typeface="Times New Roman" pitchFamily="18" charset="0"/>
              </a:rPr>
              <a:t>Iesu</a:t>
            </a:r>
            <a:r>
              <a:rPr lang="en-US" sz="6400" i="1" dirty="0" smtClean="0">
                <a:latin typeface="Times New Roman" pitchFamily="18" charset="0"/>
                <a:cs typeface="Times New Roman" pitchFamily="18" charset="0"/>
              </a:rPr>
              <a:t> (</a:t>
            </a:r>
            <a:r>
              <a:rPr lang="en-US" sz="6400" i="1" dirty="0" err="1" smtClean="0">
                <a:latin typeface="Times New Roman" pitchFamily="18" charset="0"/>
                <a:cs typeface="Times New Roman" pitchFamily="18" charset="0"/>
              </a:rPr>
              <a:t>Jesu</a:t>
            </a:r>
            <a:r>
              <a:rPr lang="en-US" sz="6400" i="1" dirty="0" smtClean="0">
                <a:latin typeface="Times New Roman" pitchFamily="18" charset="0"/>
                <a:cs typeface="Times New Roman" pitchFamily="18" charset="0"/>
              </a:rPr>
              <a:t>) Christi</a:t>
            </a:r>
            <a:r>
              <a:rPr lang="en-US" sz="6400" dirty="0" smtClean="0">
                <a:latin typeface="Times New Roman" pitchFamily="18" charset="0"/>
                <a:cs typeface="Times New Roman" pitchFamily="18" charset="0"/>
              </a:rPr>
              <a:t> ("In the Year of Our Lord Jesus Christ"). This </a:t>
            </a:r>
            <a:r>
              <a:rPr lang="en-US" sz="6400" dirty="0" smtClean="0">
                <a:latin typeface="Times New Roman" pitchFamily="18" charset="0"/>
                <a:cs typeface="Times New Roman" pitchFamily="18" charset="0"/>
                <a:hlinkClick r:id="rId6" tooltip="Calendar era"/>
              </a:rPr>
              <a:t>calendar era</a:t>
            </a:r>
            <a:r>
              <a:rPr lang="en-US" sz="6400" dirty="0" smtClean="0">
                <a:latin typeface="Times New Roman" pitchFamily="18" charset="0"/>
                <a:cs typeface="Times New Roman" pitchFamily="18" charset="0"/>
              </a:rPr>
              <a:t> is based on the traditionally reckoned year of the </a:t>
            </a:r>
            <a:r>
              <a:rPr lang="en-US" sz="6400" dirty="0" smtClean="0">
                <a:latin typeface="Times New Roman" pitchFamily="18" charset="0"/>
                <a:cs typeface="Times New Roman" pitchFamily="18" charset="0"/>
                <a:hlinkClick r:id="rId7" tooltip="Annunciation"/>
              </a:rPr>
              <a:t>conception</a:t>
            </a:r>
            <a:r>
              <a:rPr lang="en-US" sz="6400" dirty="0" smtClean="0">
                <a:latin typeface="Times New Roman" pitchFamily="18" charset="0"/>
                <a:cs typeface="Times New Roman" pitchFamily="18" charset="0"/>
              </a:rPr>
              <a:t> or </a:t>
            </a:r>
            <a:r>
              <a:rPr lang="en-US" sz="6400" dirty="0" smtClean="0">
                <a:latin typeface="Times New Roman" pitchFamily="18" charset="0"/>
                <a:cs typeface="Times New Roman" pitchFamily="18" charset="0"/>
                <a:hlinkClick r:id="rId8" tooltip="Nativity of Jesus"/>
              </a:rPr>
              <a:t>birth</a:t>
            </a:r>
            <a:r>
              <a:rPr lang="en-US" sz="6400" dirty="0" smtClean="0">
                <a:latin typeface="Times New Roman" pitchFamily="18" charset="0"/>
                <a:cs typeface="Times New Roman" pitchFamily="18" charset="0"/>
              </a:rPr>
              <a:t> of </a:t>
            </a:r>
            <a:r>
              <a:rPr lang="en-US" sz="6400" dirty="0" smtClean="0">
                <a:latin typeface="Times New Roman" pitchFamily="18" charset="0"/>
                <a:cs typeface="Times New Roman" pitchFamily="18" charset="0"/>
                <a:hlinkClick r:id="rId9" tooltip="Jesus of Nazareth"/>
              </a:rPr>
              <a:t>Jesus of Nazareth</a:t>
            </a:r>
            <a:r>
              <a:rPr lang="en-US" sz="6400" dirty="0" smtClean="0">
                <a:latin typeface="Times New Roman" pitchFamily="18" charset="0"/>
                <a:cs typeface="Times New Roman" pitchFamily="18" charset="0"/>
              </a:rPr>
              <a:t>, with </a:t>
            </a:r>
            <a:r>
              <a:rPr lang="en-US" sz="6400" i="1" dirty="0" smtClean="0">
                <a:latin typeface="Times New Roman" pitchFamily="18" charset="0"/>
                <a:cs typeface="Times New Roman" pitchFamily="18" charset="0"/>
              </a:rPr>
              <a:t>AD</a:t>
            </a:r>
            <a:r>
              <a:rPr lang="en-US" sz="6400" dirty="0" smtClean="0">
                <a:latin typeface="Times New Roman" pitchFamily="18" charset="0"/>
                <a:cs typeface="Times New Roman" pitchFamily="18" charset="0"/>
              </a:rPr>
              <a:t> counting years from the start of this </a:t>
            </a:r>
            <a:r>
              <a:rPr lang="en-US" sz="6400" dirty="0" smtClean="0">
                <a:latin typeface="Times New Roman" pitchFamily="18" charset="0"/>
                <a:cs typeface="Times New Roman" pitchFamily="18" charset="0"/>
                <a:hlinkClick r:id="rId10" tooltip="Epoch (reference date)"/>
              </a:rPr>
              <a:t>epoch</a:t>
            </a:r>
            <a:r>
              <a:rPr lang="en-US" sz="6400" dirty="0" smtClean="0">
                <a:latin typeface="Times New Roman" pitchFamily="18" charset="0"/>
                <a:cs typeface="Times New Roman" pitchFamily="18" charset="0"/>
              </a:rPr>
              <a:t>, and </a:t>
            </a:r>
            <a:r>
              <a:rPr lang="en-US" sz="6400" i="1" dirty="0" smtClean="0">
                <a:latin typeface="Times New Roman" pitchFamily="18" charset="0"/>
                <a:cs typeface="Times New Roman" pitchFamily="18" charset="0"/>
              </a:rPr>
              <a:t>BC</a:t>
            </a:r>
            <a:r>
              <a:rPr lang="en-US" sz="6400" dirty="0" smtClean="0">
                <a:latin typeface="Times New Roman" pitchFamily="18" charset="0"/>
                <a:cs typeface="Times New Roman" pitchFamily="18" charset="0"/>
              </a:rPr>
              <a:t> denoting years before the start of the era. There is no </a:t>
            </a:r>
            <a:r>
              <a:rPr lang="en-US" sz="6400" dirty="0" smtClean="0">
                <a:latin typeface="Times New Roman" pitchFamily="18" charset="0"/>
                <a:cs typeface="Times New Roman" pitchFamily="18" charset="0"/>
                <a:hlinkClick r:id="rId11" tooltip="Year zero"/>
              </a:rPr>
              <a:t>year zero</a:t>
            </a:r>
            <a:r>
              <a:rPr lang="en-US" sz="6400" dirty="0" smtClean="0">
                <a:latin typeface="Times New Roman" pitchFamily="18" charset="0"/>
                <a:cs typeface="Times New Roman" pitchFamily="18" charset="0"/>
              </a:rPr>
              <a:t> in this scheme, so the year AD 1 immediately follows the year 1 BC. This dating system was devised in 525, but was not widely used until after 800;</a:t>
            </a:r>
          </a:p>
          <a:p>
            <a:pPr>
              <a:buFont typeface="Wingdings" pitchFamily="2" charset="2"/>
              <a:buChar char="ü"/>
            </a:pPr>
            <a:r>
              <a:rPr lang="en-US" sz="6400" dirty="0" smtClean="0">
                <a:latin typeface="Times New Roman" pitchFamily="18" charset="0"/>
                <a:cs typeface="Times New Roman" pitchFamily="18" charset="0"/>
              </a:rPr>
              <a:t>The Gregorian calendar is the most widely used calendar in the world today. For decades, it has been the unofficial global standard, adopted for pragmatic interests of international communication, transportation and commercial integration and recognized by international institutions such as the </a:t>
            </a:r>
            <a:r>
              <a:rPr lang="en-US" sz="6400" dirty="0" smtClean="0">
                <a:latin typeface="Times New Roman" pitchFamily="18" charset="0"/>
                <a:cs typeface="Times New Roman" pitchFamily="18" charset="0"/>
                <a:hlinkClick r:id="rId12" tooltip="United Nations"/>
              </a:rPr>
              <a:t>United Nations</a:t>
            </a:r>
            <a:r>
              <a:rPr lang="en-US" sz="6400" dirty="0" smtClean="0">
                <a:latin typeface="Times New Roman" pitchFamily="18" charset="0"/>
                <a:cs typeface="Times New Roman" pitchFamily="18" charset="0"/>
              </a:rPr>
              <a:t> and the </a:t>
            </a:r>
            <a:r>
              <a:rPr lang="en-US" sz="6400" dirty="0" smtClean="0">
                <a:latin typeface="Times New Roman" pitchFamily="18" charset="0"/>
                <a:cs typeface="Times New Roman" pitchFamily="18" charset="0"/>
                <a:hlinkClick r:id="rId13" tooltip="Universal Postal Union"/>
              </a:rPr>
              <a:t>Universal Postal Union</a:t>
            </a:r>
            <a:r>
              <a:rPr lang="en-US" sz="6400" dirty="0" smtClean="0">
                <a:latin typeface="Times New Roman" pitchFamily="18" charset="0"/>
                <a:cs typeface="Times New Roman" pitchFamily="18" charset="0"/>
              </a:rPr>
              <a:t>.</a:t>
            </a:r>
            <a:r>
              <a:rPr lang="en-US" sz="6400" baseline="30000" dirty="0" smtClean="0">
                <a:latin typeface="Times New Roman" pitchFamily="18" charset="0"/>
                <a:cs typeface="Times New Roman" pitchFamily="18" charset="0"/>
              </a:rPr>
              <a:t>;</a:t>
            </a:r>
            <a:endParaRPr lang="en-US" sz="6400" dirty="0" smtClean="0">
              <a:latin typeface="Times New Roman" pitchFamily="18" charset="0"/>
              <a:cs typeface="Times New Roman" pitchFamily="18" charset="0"/>
            </a:endParaRPr>
          </a:p>
          <a:p>
            <a:pPr>
              <a:buFont typeface="Wingdings" pitchFamily="2" charset="2"/>
              <a:buChar char="ü"/>
            </a:pPr>
            <a:r>
              <a:rPr lang="en-US" sz="6400" dirty="0" smtClean="0">
                <a:latin typeface="Times New Roman" pitchFamily="18" charset="0"/>
                <a:cs typeface="Times New Roman" pitchFamily="18" charset="0"/>
              </a:rPr>
              <a:t>Traditionally, </a:t>
            </a:r>
            <a:r>
              <a:rPr lang="en-US" sz="6400" dirty="0" smtClean="0">
                <a:latin typeface="Times New Roman" pitchFamily="18" charset="0"/>
                <a:cs typeface="Times New Roman" pitchFamily="18" charset="0"/>
                <a:hlinkClick r:id="rId14" tooltip="English language"/>
              </a:rPr>
              <a:t>English</a:t>
            </a:r>
            <a:r>
              <a:rPr lang="en-US" sz="6400" dirty="0" smtClean="0">
                <a:latin typeface="Times New Roman" pitchFamily="18" charset="0"/>
                <a:cs typeface="Times New Roman" pitchFamily="18" charset="0"/>
              </a:rPr>
              <a:t> followed </a:t>
            </a:r>
            <a:r>
              <a:rPr lang="en-US" sz="6400" dirty="0" smtClean="0">
                <a:latin typeface="Times New Roman" pitchFamily="18" charset="0"/>
                <a:cs typeface="Times New Roman" pitchFamily="18" charset="0"/>
                <a:hlinkClick r:id="rId15" tooltip="Latin"/>
              </a:rPr>
              <a:t>Latin</a:t>
            </a:r>
            <a:r>
              <a:rPr lang="en-US" sz="6400" dirty="0" smtClean="0">
                <a:latin typeface="Times New Roman" pitchFamily="18" charset="0"/>
                <a:cs typeface="Times New Roman" pitchFamily="18" charset="0"/>
              </a:rPr>
              <a:t> usage by placing the abbreviation before the year number for AD.</a:t>
            </a:r>
            <a:r>
              <a:rPr lang="en-US" sz="6400" baseline="30000" dirty="0" smtClean="0">
                <a:latin typeface="Times New Roman" pitchFamily="18" charset="0"/>
                <a:cs typeface="Times New Roman" pitchFamily="18" charset="0"/>
                <a:hlinkClick r:id="rId5"/>
              </a:rPr>
              <a:t>[6]</a:t>
            </a:r>
            <a:r>
              <a:rPr lang="en-US" sz="6400" dirty="0" smtClean="0">
                <a:latin typeface="Times New Roman" pitchFamily="18" charset="0"/>
                <a:cs typeface="Times New Roman" pitchFamily="18" charset="0"/>
              </a:rPr>
              <a:t> Since BC is not derived from Latin it is placed after the year number (for example: AD 2013, but 68 BC). However, placing the AD after the year number (as in "2013 AD") is also becoming common usage.</a:t>
            </a:r>
            <a:r>
              <a:rPr lang="en-US" sz="6400" baseline="30000" dirty="0" smtClean="0">
                <a:latin typeface="Times New Roman" pitchFamily="18" charset="0"/>
                <a:cs typeface="Times New Roman" pitchFamily="18" charset="0"/>
              </a:rPr>
              <a:t>[</a:t>
            </a:r>
            <a:r>
              <a:rPr lang="en-US" sz="6400" i="1" baseline="30000" dirty="0" smtClean="0">
                <a:latin typeface="Times New Roman" pitchFamily="18" charset="0"/>
                <a:cs typeface="Times New Roman" pitchFamily="18" charset="0"/>
                <a:hlinkClick r:id="rId16" tooltip="Wikipedia:Citation needed"/>
              </a:rPr>
              <a:t>citation needed</a:t>
            </a:r>
            <a:r>
              <a:rPr lang="en-US" sz="6400" baseline="30000" dirty="0" smtClean="0">
                <a:latin typeface="Times New Roman" pitchFamily="18" charset="0"/>
                <a:cs typeface="Times New Roman" pitchFamily="18" charset="0"/>
              </a:rPr>
              <a:t>]</a:t>
            </a:r>
            <a:r>
              <a:rPr lang="en-US" sz="6400" dirty="0" smtClean="0">
                <a:latin typeface="Times New Roman" pitchFamily="18" charset="0"/>
                <a:cs typeface="Times New Roman" pitchFamily="18" charset="0"/>
              </a:rPr>
              <a:t> The abbreviation is also widely used after the number of a </a:t>
            </a:r>
            <a:r>
              <a:rPr lang="en-US" sz="6400" dirty="0" smtClean="0">
                <a:latin typeface="Times New Roman" pitchFamily="18" charset="0"/>
                <a:cs typeface="Times New Roman" pitchFamily="18" charset="0"/>
                <a:hlinkClick r:id="rId17" tooltip="Century"/>
              </a:rPr>
              <a:t>century</a:t>
            </a:r>
            <a:r>
              <a:rPr lang="en-US" sz="6400" dirty="0" smtClean="0">
                <a:latin typeface="Times New Roman" pitchFamily="18" charset="0"/>
                <a:cs typeface="Times New Roman" pitchFamily="18" charset="0"/>
              </a:rPr>
              <a:t> or </a:t>
            </a:r>
            <a:r>
              <a:rPr lang="en-US" sz="6400" dirty="0" smtClean="0">
                <a:latin typeface="Times New Roman" pitchFamily="18" charset="0"/>
                <a:cs typeface="Times New Roman" pitchFamily="18" charset="0"/>
                <a:hlinkClick r:id="rId18" tooltip="Millennium"/>
              </a:rPr>
              <a:t>millennium</a:t>
            </a:r>
            <a:r>
              <a:rPr lang="en-US" sz="6400" dirty="0" smtClean="0">
                <a:latin typeface="Times New Roman" pitchFamily="18" charset="0"/>
                <a:cs typeface="Times New Roman" pitchFamily="18" charset="0"/>
              </a:rPr>
              <a:t>, as in "fourth century AD" or "second millennium AD" (although conservative usage formerly rejected such expressions).</a:t>
            </a:r>
            <a:r>
              <a:rPr lang="en-US" sz="6400" baseline="30000" dirty="0" smtClean="0">
                <a:latin typeface="Times New Roman" pitchFamily="18" charset="0"/>
                <a:cs typeface="Times New Roman" pitchFamily="18" charset="0"/>
                <a:hlinkClick r:id="rId5"/>
              </a:rPr>
              <a:t>[7]</a:t>
            </a:r>
            <a:r>
              <a:rPr lang="en-US" sz="6400" dirty="0" smtClean="0">
                <a:latin typeface="Times New Roman" pitchFamily="18" charset="0"/>
                <a:cs typeface="Times New Roman" pitchFamily="18" charset="0"/>
              </a:rPr>
              <a:t> Because BC is the English abbreviation for </a:t>
            </a:r>
            <a:r>
              <a:rPr lang="en-US" sz="6400" i="1" dirty="0" smtClean="0">
                <a:latin typeface="Times New Roman" pitchFamily="18" charset="0"/>
                <a:cs typeface="Times New Roman" pitchFamily="18" charset="0"/>
              </a:rPr>
              <a:t>Before Christ</a:t>
            </a:r>
            <a:r>
              <a:rPr lang="en-US" sz="6400" dirty="0" smtClean="0">
                <a:latin typeface="Times New Roman" pitchFamily="18" charset="0"/>
                <a:cs typeface="Times New Roman" pitchFamily="18" charset="0"/>
              </a:rPr>
              <a:t>, it is sometimes incorrectly concluded that AD means </a:t>
            </a:r>
            <a:r>
              <a:rPr lang="en-US" sz="6400" i="1" dirty="0" smtClean="0">
                <a:latin typeface="Times New Roman" pitchFamily="18" charset="0"/>
                <a:cs typeface="Times New Roman" pitchFamily="18" charset="0"/>
              </a:rPr>
              <a:t>After Death</a:t>
            </a:r>
            <a:r>
              <a:rPr lang="en-US" sz="6400" dirty="0" smtClean="0">
                <a:latin typeface="Times New Roman" pitchFamily="18" charset="0"/>
                <a:cs typeface="Times New Roman" pitchFamily="18" charset="0"/>
              </a:rPr>
              <a:t>, i.e., after the death of Jesus. </a:t>
            </a:r>
          </a:p>
          <a:p>
            <a:pPr>
              <a:buFont typeface="Wingdings" pitchFamily="2" charset="2"/>
              <a:buChar char="ü"/>
            </a:pPr>
            <a:endParaRPr lang="en-US" sz="4800" dirty="0" smtClean="0">
              <a:latin typeface="Times New Roman" pitchFamily="18" charset="0"/>
              <a:cs typeface="Times New Roman" pitchFamily="18" charset="0"/>
            </a:endParaRPr>
          </a:p>
          <a:p>
            <a:pPr>
              <a:buFont typeface="Wingdings" pitchFamily="2" charset="2"/>
              <a:buChar char="ü"/>
            </a:pPr>
            <a:r>
              <a:rPr lang="en-US" sz="4800" dirty="0" err="1" smtClean="0">
                <a:latin typeface="Times New Roman" pitchFamily="18" charset="0"/>
                <a:cs typeface="Times New Roman" pitchFamily="18" charset="0"/>
              </a:rPr>
              <a:t>Sumber</a:t>
            </a:r>
            <a:r>
              <a:rPr lang="en-US" sz="4800" dirty="0" smtClean="0">
                <a:latin typeface="Times New Roman" pitchFamily="18" charset="0"/>
                <a:cs typeface="Times New Roman" pitchFamily="18" charset="0"/>
              </a:rPr>
              <a:t>: </a:t>
            </a:r>
            <a:r>
              <a:rPr lang="en-US" sz="4800" dirty="0" smtClean="0">
                <a:latin typeface="Times New Roman" pitchFamily="18" charset="0"/>
                <a:cs typeface="Times New Roman" pitchFamily="18" charset="0"/>
                <a:hlinkClick r:id="rId5"/>
              </a:rPr>
              <a:t>http://en.wikipedia.org/wiki/Anno_Domini</a:t>
            </a:r>
            <a:endParaRPr lang="en-US" sz="4800" dirty="0" smtClean="0">
              <a:latin typeface="Times New Roman" pitchFamily="18" charset="0"/>
              <a:cs typeface="Times New Roman" pitchFamily="18" charset="0"/>
            </a:endParaRPr>
          </a:p>
          <a:p>
            <a:endParaRPr lang="en-US" dirty="0" smtClean="0"/>
          </a:p>
          <a:p>
            <a:pPr>
              <a:buNone/>
            </a:pPr>
            <a:endParaRPr lang="en-US" i="1" dirty="0" smtClean="0">
              <a:latin typeface="Times New Roman" pitchFamily="18" charset="0"/>
              <a:cs typeface="Times New Roman" pitchFamily="18" charset="0"/>
            </a:endParaRPr>
          </a:p>
          <a:p>
            <a:pPr>
              <a:buNone/>
            </a:pPr>
            <a:endParaRPr lang="en-US" dirty="0">
              <a:latin typeface="Adobe Caslon Pro Bold" pitchFamily="18" charset="0"/>
            </a:endParaRPr>
          </a:p>
        </p:txBody>
      </p:sp>
      <p:pic>
        <p:nvPicPr>
          <p:cNvPr id="38914" name="Picture 2" descr="http://upload.wikimedia.org/wikipedia/commons/thumb/8/89/Austria_Klagenfurt_Dome_12.jpg/220px-Austria_Klagenfurt_Dome_12.jpg"/>
          <p:cNvPicPr>
            <a:picLocks noChangeAspect="1" noChangeArrowheads="1"/>
          </p:cNvPicPr>
          <p:nvPr/>
        </p:nvPicPr>
        <p:blipFill>
          <a:blip r:embed="rId19" cstate="print"/>
          <a:srcRect/>
          <a:stretch>
            <a:fillRect/>
          </a:stretch>
        </p:blipFill>
        <p:spPr bwMode="auto">
          <a:xfrm>
            <a:off x="5867400" y="2362200"/>
            <a:ext cx="3009900" cy="3505200"/>
          </a:xfrm>
          <a:prstGeom prst="rect">
            <a:avLst/>
          </a:prstGeom>
          <a:noFill/>
          <a:ln>
            <a:solidFill>
              <a:srgbClr val="FFFF00"/>
            </a:solid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1"/>
            <a:ext cx="6172200" cy="2209800"/>
          </a:xfrm>
        </p:spPr>
        <p:txBody>
          <a:bodyPr/>
          <a:lstStyle/>
          <a:p>
            <a:pPr>
              <a:buFont typeface="Wingdings" pitchFamily="2" charset="2"/>
              <a:buChar char="ü"/>
            </a:pPr>
            <a:r>
              <a:rPr lang="en-US" dirty="0" err="1" smtClean="0">
                <a:latin typeface="Times New Roman" pitchFamily="18" charset="0"/>
                <a:cs typeface="Times New Roman" pitchFamily="18" charset="0"/>
              </a:rPr>
              <a:t>Ketiga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pertanyaan</a:t>
            </a:r>
            <a:r>
              <a:rPr lang="en-US" dirty="0" smtClean="0">
                <a:latin typeface="Times New Roman" pitchFamily="18" charset="0"/>
                <a:cs typeface="Times New Roman" pitchFamily="18" charset="0"/>
              </a:rPr>
              <a:t> Kant </a:t>
            </a:r>
            <a:r>
              <a:rPr lang="en-US" dirty="0" err="1" smtClean="0">
                <a:latin typeface="Times New Roman" pitchFamily="18" charset="0"/>
                <a:cs typeface="Times New Roman" pitchFamily="18" charset="0"/>
              </a:rPr>
              <a:t>di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atas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dapat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digabung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ditambahkan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menjadi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pertanyaan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keempat</a:t>
            </a:r>
            <a:r>
              <a:rPr lang="en-US"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Apakah</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itu</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manusia</a:t>
            </a:r>
            <a:r>
              <a:rPr lang="en-US" b="1"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a:t>
            </a:r>
          </a:p>
          <a:p>
            <a:endParaRPr lang="en-US" dirty="0"/>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1026" name="Picture 2" descr="http://upload.wikimedia.org/wikipedia/commons/thumb/4/43/Immanuel_Kant_%28painted_portrait%29.jpg/220px-Immanuel_Kant_%28painted_portrait%29.jpg"/>
          <p:cNvPicPr>
            <a:picLocks noChangeAspect="1" noChangeArrowheads="1"/>
          </p:cNvPicPr>
          <p:nvPr/>
        </p:nvPicPr>
        <p:blipFill>
          <a:blip r:embed="rId2" cstate="print"/>
          <a:srcRect/>
          <a:stretch>
            <a:fillRect/>
          </a:stretch>
        </p:blipFill>
        <p:spPr bwMode="auto">
          <a:xfrm>
            <a:off x="6705600" y="1905000"/>
            <a:ext cx="2095500" cy="2647951"/>
          </a:xfrm>
          <a:prstGeom prst="rect">
            <a:avLst/>
          </a:prstGeom>
          <a:noFill/>
        </p:spPr>
      </p:pic>
      <p:pic>
        <p:nvPicPr>
          <p:cNvPr id="1028" name="Picture 4" descr="http://upload.wikimedia.org/wikipedia/commons/thumb/1/17/Autograph-ImmanuelKant.png/128px-Autograph-ImmanuelKant.png"/>
          <p:cNvPicPr>
            <a:picLocks noChangeAspect="1" noChangeArrowheads="1"/>
          </p:cNvPicPr>
          <p:nvPr/>
        </p:nvPicPr>
        <p:blipFill>
          <a:blip r:embed="rId3" cstate="print"/>
          <a:srcRect/>
          <a:stretch>
            <a:fillRect/>
          </a:stretch>
        </p:blipFill>
        <p:spPr bwMode="auto">
          <a:xfrm>
            <a:off x="7086600" y="1295400"/>
            <a:ext cx="1219200" cy="457200"/>
          </a:xfrm>
          <a:prstGeom prst="rect">
            <a:avLst/>
          </a:prstGeom>
          <a:noFill/>
        </p:spPr>
      </p:pic>
      <p:sp>
        <p:nvSpPr>
          <p:cNvPr id="7" name="Content Placeholder 2"/>
          <p:cNvSpPr txBox="1">
            <a:spLocks/>
          </p:cNvSpPr>
          <p:nvPr/>
        </p:nvSpPr>
        <p:spPr>
          <a:xfrm>
            <a:off x="685800" y="2819400"/>
            <a:ext cx="5562600" cy="3306763"/>
          </a:xfrm>
          <a:prstGeom prst="rect">
            <a:avLst/>
          </a:prstGeom>
          <a:ln>
            <a:solidFill>
              <a:srgbClr val="0070C0"/>
            </a:solidFill>
          </a:ln>
        </p:spPr>
        <p:txBody>
          <a:bodyPr vert="horz" lIns="91440" tIns="45720" rIns="91440" bIns="45720" rtlCol="0">
            <a:normAutofit fontScale="5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Era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4" tooltip="Filsuf abad 18 (halaman belum tersedia)"/>
              </a:rPr>
              <a:t>Filsuf</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hlinkClick r:id="rId4" tooltip="Filsuf abad 18 (halaman belum tersedia)"/>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4" tooltip="Filsuf abad 18 (halaman belum tersedia)"/>
              </a:rPr>
              <a:t>abad</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hlinkClick r:id="rId4" tooltip="Filsuf abad 18 (halaman belum tersedia)"/>
              </a:rPr>
              <a:t> 18</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Tradisi</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5" tooltip="Kantianisme (halaman belum tersedia)"/>
              </a:rPr>
              <a:t>Kantianisme</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hlinkClick r:id="rId6" tooltip="Abad Pencerahan"/>
              </a:rPr>
              <a:t>Abad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6" tooltip="Abad Pencerahan"/>
              </a:rPr>
              <a:t>Pencerahan</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Minat</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utama</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7" tooltip="Epistemologi"/>
              </a:rPr>
              <a:t>Epistemologi</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8" tooltip="Metafisik"/>
              </a:rPr>
              <a:t>Metafisik</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9" tooltip="Etika"/>
              </a:rPr>
              <a:t>Etika</a:t>
            </a:r>
            <a:endPar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Gagasan</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penting</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10" tooltip="Imperatif kategoris (halaman belum tersedia)"/>
              </a:rPr>
              <a:t>Imperatif</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hlinkClick r:id="rId10" tooltip="Imperatif kategoris (halaman belum tersedia)"/>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10" tooltip="Imperatif kategoris (halaman belum tersedia)"/>
              </a:rPr>
              <a:t>kategoris</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11" tooltip="Idealisme transdental (halaman belum tersedia)"/>
              </a:rPr>
              <a:t>Idealisme</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hlinkClick r:id="rId11" tooltip="Idealisme transdental (halaman belum tersedia)"/>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11" tooltip="Idealisme transdental (halaman belum tersedia)"/>
              </a:rPr>
              <a:t>transdental</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12" tooltip="Proposisi sintetik (halaman belum tersedia)"/>
              </a:rPr>
              <a:t>Proposisi</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hlinkClick r:id="rId12" tooltip="Proposisi sintetik (halaman belum tersedia)"/>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12" tooltip="Proposisi sintetik (halaman belum tersedia)"/>
              </a:rPr>
              <a:t>sintetik</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13" tooltip="Noumenon (halaman belum tersedia)"/>
              </a:rPr>
              <a:t>Noumenon</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14" tooltip="Sapere aude (halaman belum tersedia)"/>
              </a:rPr>
              <a:t>Sapere</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hlinkClick r:id="rId14" tooltip="Sapere aude (halaman belum tersedia)"/>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14" tooltip="Sapere aude (halaman belum tersedia)"/>
              </a:rPr>
              <a:t>aude</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hlinkClick r:id="rId15" tooltip="Hipotesis nebular (halaman belum tersedia)"/>
              </a:rPr>
              <a:t>Hipotesis</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hlinkClick r:id="rId15" tooltip="Hipotesis nebular (halaman belum tersedia)"/>
              </a:rPr>
              <a:t> nebular</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8" name="Rectangle 7"/>
          <p:cNvSpPr/>
          <p:nvPr/>
        </p:nvSpPr>
        <p:spPr>
          <a:xfrm>
            <a:off x="6705600" y="4876800"/>
            <a:ext cx="2209800" cy="1077218"/>
          </a:xfrm>
          <a:prstGeom prst="rect">
            <a:avLst/>
          </a:prstGeom>
        </p:spPr>
        <p:txBody>
          <a:bodyPr wrap="square">
            <a:spAutoFit/>
          </a:bodyPr>
          <a:lstStyle/>
          <a:p>
            <a:r>
              <a:rPr lang="en-US" sz="1600" dirty="0" err="1" smtClean="0">
                <a:latin typeface="Times New Roman" pitchFamily="18" charset="0"/>
                <a:cs typeface="Times New Roman" pitchFamily="18" charset="0"/>
              </a:rPr>
              <a:t>Sumber</a:t>
            </a:r>
            <a:r>
              <a:rPr lang="en-US" sz="1600" dirty="0" smtClean="0">
                <a:latin typeface="Times New Roman" pitchFamily="18" charset="0"/>
                <a:cs typeface="Times New Roman" pitchFamily="18" charset="0"/>
              </a:rPr>
              <a:t>: Manfred Kuehn (2001). </a:t>
            </a:r>
            <a:r>
              <a:rPr lang="en-US" sz="1600" i="1" dirty="0" smtClean="0">
                <a:latin typeface="Times New Roman" pitchFamily="18" charset="0"/>
                <a:cs typeface="Times New Roman" pitchFamily="18" charset="0"/>
              </a:rPr>
              <a:t>Kant: A Biography</a:t>
            </a:r>
            <a:r>
              <a:rPr lang="en-US" sz="1600" dirty="0" smtClean="0">
                <a:latin typeface="Times New Roman" pitchFamily="18" charset="0"/>
                <a:cs typeface="Times New Roman" pitchFamily="18" charset="0"/>
              </a:rPr>
              <a:t>. Cambridge University Press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1143000"/>
          </a:xfrm>
        </p:spPr>
        <p:txBody>
          <a:bodyPr>
            <a:noAutofit/>
          </a:bodyPr>
          <a:lstStyle/>
          <a:p>
            <a:r>
              <a:rPr lang="en-US" sz="3200" dirty="0" smtClean="0">
                <a:latin typeface="Adobe Caslon Pro Bold" pitchFamily="18" charset="0"/>
              </a:rPr>
              <a:t>Agama </a:t>
            </a:r>
            <a:r>
              <a:rPr lang="en-US" sz="3200" dirty="0" err="1" smtClean="0">
                <a:latin typeface="Adobe Caslon Pro Bold" pitchFamily="18" charset="0"/>
              </a:rPr>
              <a:t>Pietist</a:t>
            </a:r>
            <a:r>
              <a:rPr lang="en-US" sz="3200" dirty="0" smtClean="0">
                <a:latin typeface="Adobe Caslon Pro Bold" pitchFamily="18" charset="0"/>
              </a:rPr>
              <a:t> </a:t>
            </a:r>
            <a:r>
              <a:rPr lang="en-US" sz="3200" dirty="0" err="1" smtClean="0">
                <a:latin typeface="Adobe Caslon Pro Bold" pitchFamily="18" charset="0"/>
              </a:rPr>
              <a:t>di</a:t>
            </a:r>
            <a:r>
              <a:rPr lang="en-US" sz="3200" dirty="0" smtClean="0">
                <a:latin typeface="Adobe Caslon Pro Bold" pitchFamily="18" charset="0"/>
              </a:rPr>
              <a:t> German</a:t>
            </a:r>
            <a:br>
              <a:rPr lang="en-US" sz="3200" dirty="0" smtClean="0">
                <a:latin typeface="Adobe Caslon Pro Bold" pitchFamily="18" charset="0"/>
              </a:rPr>
            </a:br>
            <a:r>
              <a:rPr lang="en-US" sz="3200" dirty="0" smtClean="0">
                <a:latin typeface="Adobe Caslon Pro Bold" pitchFamily="18" charset="0"/>
              </a:rPr>
              <a:t> </a:t>
            </a:r>
            <a:r>
              <a:rPr lang="en-US" sz="3200" dirty="0" err="1" smtClean="0">
                <a:latin typeface="Adobe Caslon Pro Bold" pitchFamily="18" charset="0"/>
              </a:rPr>
              <a:t>pada</a:t>
            </a:r>
            <a:r>
              <a:rPr lang="en-US" sz="3200" dirty="0" smtClean="0">
                <a:latin typeface="Adobe Caslon Pro Bold" pitchFamily="18" charset="0"/>
              </a:rPr>
              <a:t/>
            </a:r>
            <a:br>
              <a:rPr lang="en-US" sz="3200" dirty="0" smtClean="0">
                <a:latin typeface="Adobe Caslon Pro Bold" pitchFamily="18" charset="0"/>
              </a:rPr>
            </a:br>
            <a:r>
              <a:rPr lang="en-US" sz="3200" dirty="0" smtClean="0">
                <a:latin typeface="Adobe Caslon Pro Bold" pitchFamily="18" charset="0"/>
              </a:rPr>
              <a:t>Basis </a:t>
            </a:r>
            <a:r>
              <a:rPr lang="en-US" sz="3200" dirty="0" smtClean="0">
                <a:latin typeface="Adobe Caslon Pro Bold" pitchFamily="18" charset="0"/>
                <a:cs typeface="Times New Roman" pitchFamily="18" charset="0"/>
                <a:hlinkClick r:id="rId2" tooltip="Kantianisme (halaman belum tersedia)"/>
              </a:rPr>
              <a:t>Kantianism</a:t>
            </a:r>
            <a:endParaRPr lang="en-US" sz="3200" dirty="0">
              <a:latin typeface="Adobe Caslon Pro Bold"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Content Placeholder 4"/>
          <p:cNvSpPr>
            <a:spLocks noGrp="1"/>
          </p:cNvSpPr>
          <p:nvPr>
            <p:ph idx="1"/>
          </p:nvPr>
        </p:nvSpPr>
        <p:spPr>
          <a:xfrm>
            <a:off x="304800" y="1524000"/>
            <a:ext cx="8839200" cy="5410200"/>
          </a:xfrm>
        </p:spPr>
        <p:txBody>
          <a:bodyPr>
            <a:noAutofit/>
          </a:bodyPr>
          <a:lstStyle/>
          <a:p>
            <a:pPr>
              <a:buFont typeface="Wingdings" pitchFamily="2" charset="2"/>
              <a:buChar char="ü"/>
            </a:pPr>
            <a:r>
              <a:rPr lang="en-US" sz="2800" dirty="0" smtClean="0">
                <a:latin typeface="Times New Roman" pitchFamily="18" charset="0"/>
                <a:cs typeface="Times New Roman" pitchFamily="18" charset="0"/>
              </a:rPr>
              <a:t>Emmanuel Kant </a:t>
            </a:r>
            <a:r>
              <a:rPr lang="en-US" sz="2800" dirty="0" err="1" smtClean="0">
                <a:latin typeface="Times New Roman" pitchFamily="18" charset="0"/>
                <a:cs typeface="Times New Roman" pitchFamily="18" charset="0"/>
              </a:rPr>
              <a:t>dilahirkan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pada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tahun</a:t>
            </a:r>
            <a:r>
              <a:rPr lang="en-US" sz="2800" dirty="0" smtClean="0">
                <a:latin typeface="Times New Roman" pitchFamily="18" charset="0"/>
                <a:cs typeface="Times New Roman" pitchFamily="18" charset="0"/>
              </a:rPr>
              <a:t> 1724 </a:t>
            </a:r>
            <a:r>
              <a:rPr lang="en-US" sz="2800" dirty="0" err="1" smtClean="0">
                <a:latin typeface="Times New Roman" pitchFamily="18" charset="0"/>
                <a:cs typeface="Times New Roman" pitchFamily="18" charset="0"/>
              </a:rPr>
              <a:t>di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Königsberg</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dari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pasangan</a:t>
            </a:r>
            <a:r>
              <a:rPr lang="en-US" sz="2800" dirty="0" smtClean="0">
                <a:latin typeface="Times New Roman" pitchFamily="18" charset="0"/>
                <a:cs typeface="Times New Roman" pitchFamily="18" charset="0"/>
              </a:rPr>
              <a:t> Johann Georg Kant, </a:t>
            </a:r>
            <a:r>
              <a:rPr lang="en-US" sz="2800" dirty="0" err="1" smtClean="0">
                <a:latin typeface="Times New Roman" pitchFamily="18" charset="0"/>
                <a:cs typeface="Times New Roman" pitchFamily="18" charset="0"/>
              </a:rPr>
              <a:t>seorang</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ahli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pembuat</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hlinkClick r:id="rId3" tooltip="Baju zirah"/>
              </a:rPr>
              <a:t>baju</a:t>
            </a:r>
            <a:r>
              <a:rPr lang="en-US" sz="2800" dirty="0" smtClean="0">
                <a:latin typeface="Times New Roman" pitchFamily="18" charset="0"/>
                <a:cs typeface="Times New Roman" pitchFamily="18" charset="0"/>
                <a:hlinkClick r:id="rId3" tooltip="Baju zirah"/>
              </a:rPr>
              <a:t> </a:t>
            </a:r>
            <a:r>
              <a:rPr lang="en-US" sz="2800" dirty="0" err="1" smtClean="0">
                <a:latin typeface="Times New Roman" pitchFamily="18" charset="0"/>
                <a:cs typeface="Times New Roman" pitchFamily="18" charset="0"/>
                <a:hlinkClick r:id="rId3" tooltip="Baju zirah"/>
              </a:rPr>
              <a:t>zirah</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baju</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besi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dan</a:t>
            </a:r>
            <a:r>
              <a:rPr lang="en-US" sz="2800" dirty="0" smtClean="0">
                <a:latin typeface="Times New Roman" pitchFamily="18" charset="0"/>
                <a:cs typeface="Times New Roman" pitchFamily="18" charset="0"/>
              </a:rPr>
              <a:t> Anna Regina Kant;</a:t>
            </a:r>
          </a:p>
          <a:p>
            <a:pPr>
              <a:buFont typeface="Wingdings" pitchFamily="2" charset="2"/>
              <a:buChar char="ü"/>
            </a:pP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Ayahnya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kemudian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dikenal</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sebagai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ahli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perdagangan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namun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tahun</a:t>
            </a:r>
            <a:r>
              <a:rPr lang="en-US" sz="2800" dirty="0" smtClean="0">
                <a:latin typeface="Times New Roman" pitchFamily="18" charset="0"/>
                <a:cs typeface="Times New Roman" pitchFamily="18" charset="0"/>
              </a:rPr>
              <a:t> 1730-1740 </a:t>
            </a:r>
            <a:r>
              <a:rPr lang="en-US" sz="2800" dirty="0" err="1" smtClean="0">
                <a:latin typeface="Times New Roman" pitchFamily="18" charset="0"/>
                <a:cs typeface="Times New Roman" pitchFamily="18" charset="0"/>
              </a:rPr>
              <a:t>saat</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perdangangan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Königsberg</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mengalami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kemerosotan</a:t>
            </a:r>
            <a:r>
              <a:rPr lang="en-US" sz="2800" dirty="0" smtClean="0">
                <a:latin typeface="Times New Roman" pitchFamily="18" charset="0"/>
                <a:cs typeface="Times New Roman" pitchFamily="18" charset="0"/>
              </a:rPr>
              <a:t>;</a:t>
            </a:r>
          </a:p>
          <a:p>
            <a:pPr>
              <a:buFont typeface="Wingdings" pitchFamily="2" charset="2"/>
              <a:buChar char="ü"/>
            </a:pPr>
            <a:r>
              <a:rPr lang="en-US" sz="2800" dirty="0" smtClean="0">
                <a:latin typeface="Times New Roman" pitchFamily="18" charset="0"/>
                <a:cs typeface="Times New Roman" pitchFamily="18" charset="0"/>
              </a:rPr>
              <a:t>Hal </a:t>
            </a:r>
            <a:r>
              <a:rPr lang="en-US" sz="2800" dirty="0" err="1" smtClean="0">
                <a:latin typeface="Times New Roman" pitchFamily="18" charset="0"/>
                <a:cs typeface="Times New Roman" pitchFamily="18" charset="0"/>
              </a:rPr>
              <a:t>ini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memengaruhi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bisnis</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ayahnya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membuat</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keluarga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mereka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hidup</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dalam</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kesulitan</a:t>
            </a:r>
            <a:r>
              <a:rPr lang="en-US" sz="2800" dirty="0" smtClean="0">
                <a:latin typeface="Times New Roman" pitchFamily="18" charset="0"/>
                <a:cs typeface="Times New Roman" pitchFamily="18" charset="0"/>
              </a:rPr>
              <a:t>;</a:t>
            </a:r>
          </a:p>
          <a:p>
            <a:pPr>
              <a:buFont typeface="Wingdings" pitchFamily="2" charset="2"/>
              <a:buChar char="ü"/>
            </a:pPr>
            <a:r>
              <a:rPr lang="en-US" sz="2800" dirty="0" err="1" smtClean="0">
                <a:latin typeface="Times New Roman" pitchFamily="18" charset="0"/>
                <a:cs typeface="Times New Roman" pitchFamily="18" charset="0"/>
              </a:rPr>
              <a:t>Ibunya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meninggal</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saat</a:t>
            </a:r>
            <a:r>
              <a:rPr lang="en-US" sz="2800" dirty="0" smtClean="0">
                <a:latin typeface="Times New Roman" pitchFamily="18" charset="0"/>
                <a:cs typeface="Times New Roman" pitchFamily="18" charset="0"/>
              </a:rPr>
              <a:t> Kant </a:t>
            </a:r>
            <a:r>
              <a:rPr lang="en-US" sz="2800" dirty="0" err="1" smtClean="0">
                <a:latin typeface="Times New Roman" pitchFamily="18" charset="0"/>
                <a:cs typeface="Times New Roman" pitchFamily="18" charset="0"/>
              </a:rPr>
              <a:t>berumur</a:t>
            </a:r>
            <a:r>
              <a:rPr lang="en-US" sz="2800" dirty="0" smtClean="0">
                <a:latin typeface="Times New Roman" pitchFamily="18" charset="0"/>
                <a:cs typeface="Times New Roman" pitchFamily="18" charset="0"/>
              </a:rPr>
              <a:t> 13 </a:t>
            </a:r>
            <a:r>
              <a:rPr lang="en-US" sz="2800" dirty="0" err="1" smtClean="0">
                <a:latin typeface="Times New Roman" pitchFamily="18" charset="0"/>
                <a:cs typeface="Times New Roman" pitchFamily="18" charset="0"/>
              </a:rPr>
              <a:t>tahun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sedangkan</a:t>
            </a:r>
            <a:r>
              <a:rPr lang="en-US" sz="2800" dirty="0" smtClean="0">
                <a:latin typeface="Times New Roman" pitchFamily="18" charset="0"/>
                <a:cs typeface="Times New Roman" pitchFamily="18" charset="0"/>
              </a:rPr>
              <a:t> ayah Kant </a:t>
            </a:r>
            <a:r>
              <a:rPr lang="en-US" sz="2800" dirty="0" err="1" smtClean="0">
                <a:latin typeface="Times New Roman" pitchFamily="18" charset="0"/>
                <a:cs typeface="Times New Roman" pitchFamily="18" charset="0"/>
              </a:rPr>
              <a:t>meninggal</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saat</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dia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berumur</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hampir</a:t>
            </a:r>
            <a:r>
              <a:rPr lang="en-US" sz="2800" dirty="0" smtClean="0">
                <a:latin typeface="Times New Roman" pitchFamily="18" charset="0"/>
                <a:cs typeface="Times New Roman" pitchFamily="18" charset="0"/>
              </a:rPr>
              <a:t> 22 </a:t>
            </a:r>
            <a:r>
              <a:rPr lang="en-US" sz="2800" dirty="0" err="1" smtClean="0">
                <a:latin typeface="Times New Roman" pitchFamily="18" charset="0"/>
                <a:cs typeface="Times New Roman" pitchFamily="18" charset="0"/>
              </a:rPr>
              <a:t>tahun</a:t>
            </a:r>
            <a:r>
              <a:rPr lang="en-US" sz="2800" dirty="0" smtClean="0">
                <a:latin typeface="Times New Roman" pitchFamily="18" charset="0"/>
                <a:cs typeface="Times New Roman" pitchFamily="18" charset="0"/>
              </a:rPr>
              <a:t>.</a:t>
            </a:r>
            <a:endParaRPr lang="en-US"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25562"/>
          </a:xfrm>
          <a:solidFill>
            <a:schemeClr val="accent6">
              <a:lumMod val="60000"/>
              <a:lumOff val="40000"/>
            </a:schemeClr>
          </a:solidFill>
        </p:spPr>
        <p:txBody>
          <a:bodyPr>
            <a:normAutofit fontScale="90000"/>
          </a:bodyPr>
          <a:lstStyle/>
          <a:p>
            <a:r>
              <a:rPr lang="en-US" dirty="0" smtClean="0">
                <a:latin typeface="Times New Roman" pitchFamily="18" charset="0"/>
                <a:cs typeface="Times New Roman" pitchFamily="18" charset="0"/>
              </a:rPr>
              <a:t>Mata </a:t>
            </a:r>
            <a:r>
              <a:rPr lang="en-US" dirty="0" err="1" smtClean="0">
                <a:latin typeface="Times New Roman" pitchFamily="18" charset="0"/>
                <a:cs typeface="Times New Roman" pitchFamily="18" charset="0"/>
              </a:rPr>
              <a:t>Kuliah</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endParaRPr lang="en-US" dirty="0"/>
          </a:p>
        </p:txBody>
      </p:sp>
      <p:sp>
        <p:nvSpPr>
          <p:cNvPr id="3" name="Content Placeholder 2"/>
          <p:cNvSpPr>
            <a:spLocks noGrp="1"/>
          </p:cNvSpPr>
          <p:nvPr>
            <p:ph idx="1"/>
          </p:nvPr>
        </p:nvSpPr>
        <p:spPr>
          <a:xfrm>
            <a:off x="3733800" y="2133600"/>
            <a:ext cx="5410200" cy="5181600"/>
          </a:xfrm>
        </p:spPr>
        <p:txBody>
          <a:bodyPr>
            <a:normAutofit/>
          </a:bodyPr>
          <a:lstStyle/>
          <a:p>
            <a:pPr>
              <a:buFont typeface="Wingdings" pitchFamily="2" charset="2"/>
              <a:buChar char="ü"/>
            </a:pPr>
            <a:r>
              <a:rPr lang="en-US" dirty="0" err="1" smtClean="0">
                <a:latin typeface="Times New Roman" pitchFamily="18" charset="0"/>
                <a:cs typeface="Times New Roman" pitchFamily="18" charset="0"/>
              </a:rPr>
              <a:t>Membahas</a:t>
            </a:r>
            <a:r>
              <a:rPr lang="en-US" dirty="0" smtClean="0">
                <a:latin typeface="Times New Roman" pitchFamily="18" charset="0"/>
                <a:cs typeface="Times New Roman" pitchFamily="18" charset="0"/>
              </a:rPr>
              <a:t> </a:t>
            </a:r>
            <a:r>
              <a:rPr lang="en-US" b="1" u="sng" dirty="0" err="1" smtClean="0">
                <a:latin typeface="Times New Roman" pitchFamily="18" charset="0"/>
                <a:cs typeface="Times New Roman" pitchFamily="18" charset="0"/>
              </a:rPr>
              <a:t>teori</a:t>
            </a:r>
            <a:r>
              <a:rPr lang="en-US" u="sng" dirty="0" smtClean="0">
                <a:latin typeface="Times New Roman" pitchFamily="18" charset="0"/>
                <a:cs typeface="Times New Roman" pitchFamily="18" charset="0"/>
              </a:rPr>
              <a:t> </a:t>
            </a:r>
            <a:r>
              <a:rPr lang="en-US" b="1" u="sng" dirty="0" err="1" smtClean="0">
                <a:latin typeface="Times New Roman" pitchFamily="18" charset="0"/>
                <a:cs typeface="Times New Roman" pitchFamily="18" charset="0"/>
              </a:rPr>
              <a:t>Etika</a:t>
            </a:r>
            <a:r>
              <a:rPr lang="en-US" b="1" u="sng" dirty="0" smtClean="0">
                <a:latin typeface="Times New Roman" pitchFamily="18" charset="0"/>
                <a:cs typeface="Times New Roman" pitchFamily="18" charset="0"/>
              </a:rPr>
              <a:t> </a:t>
            </a:r>
            <a:r>
              <a:rPr lang="en-US" b="1" u="sng" dirty="0" err="1" smtClean="0">
                <a:latin typeface="Times New Roman" pitchFamily="18" charset="0"/>
                <a:cs typeface="Times New Roman" pitchFamily="18" charset="0"/>
              </a:rPr>
              <a:t>Bisnis</a:t>
            </a:r>
            <a:r>
              <a:rPr lang="en-US" b="1" u="sng" dirty="0" smtClean="0">
                <a:latin typeface="Times New Roman" pitchFamily="18" charset="0"/>
                <a:cs typeface="Times New Roman" pitchFamily="18" charset="0"/>
              </a:rPr>
              <a:t> </a:t>
            </a:r>
            <a:r>
              <a:rPr lang="en-US" b="1" u="sng" dirty="0" err="1" smtClean="0">
                <a:latin typeface="Times New Roman" pitchFamily="18" charset="0"/>
                <a:cs typeface="Times New Roman" pitchFamily="18" charset="0"/>
              </a:rPr>
              <a:t>untuk</a:t>
            </a:r>
            <a:r>
              <a:rPr lang="en-US" b="1" u="sng" dirty="0" smtClean="0">
                <a:latin typeface="Times New Roman" pitchFamily="18" charset="0"/>
                <a:cs typeface="Times New Roman" pitchFamily="18" charset="0"/>
              </a:rPr>
              <a:t> </a:t>
            </a:r>
            <a:r>
              <a:rPr lang="en-US" b="1" u="sng" dirty="0" err="1" smtClean="0">
                <a:latin typeface="Times New Roman" pitchFamily="18" charset="0"/>
                <a:cs typeface="Times New Roman" pitchFamily="18" charset="0"/>
              </a:rPr>
              <a:t>Hukum</a:t>
            </a:r>
            <a:r>
              <a:rPr lang="en-US" b="1" u="sng" dirty="0" smtClean="0">
                <a:latin typeface="Times New Roman" pitchFamily="18" charset="0"/>
                <a:cs typeface="Times New Roman" pitchFamily="18" charset="0"/>
              </a:rPr>
              <a:t> </a:t>
            </a:r>
            <a:r>
              <a:rPr lang="en-US" b="1" u="sng" dirty="0" err="1" smtClean="0">
                <a:latin typeface="Times New Roman" pitchFamily="18" charset="0"/>
                <a:cs typeface="Times New Roman" pitchFamily="18" charset="0"/>
              </a:rPr>
              <a:t>Bisnis</a:t>
            </a:r>
            <a:r>
              <a:rPr lang="en-US" b="1"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serta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aplikasinya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interaksi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antara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pemangku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kepentingan</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(stakeholders)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utama</a:t>
            </a:r>
            <a:r>
              <a:rPr lang="en-US" dirty="0" smtClean="0">
                <a:latin typeface="Times New Roman" pitchFamily="18" charset="0"/>
                <a:cs typeface="Times New Roman" pitchFamily="18" charset="0"/>
              </a:rPr>
              <a:t>.</a:t>
            </a:r>
          </a:p>
        </p:txBody>
      </p:sp>
      <p:pic>
        <p:nvPicPr>
          <p:cNvPr id="4" name="Picture 2" descr="C:\Users\User\Desktop\8828239-legal-gavel-and-law-book-on-a-white-background.jpg"/>
          <p:cNvPicPr>
            <a:picLocks noChangeAspect="1" noChangeArrowheads="1"/>
          </p:cNvPicPr>
          <p:nvPr/>
        </p:nvPicPr>
        <p:blipFill>
          <a:blip r:embed="rId2" cstate="print"/>
          <a:srcRect/>
          <a:stretch>
            <a:fillRect/>
          </a:stretch>
        </p:blipFill>
        <p:spPr bwMode="auto">
          <a:xfrm>
            <a:off x="381000" y="2209800"/>
            <a:ext cx="3352800" cy="3143250"/>
          </a:xfrm>
          <a:prstGeom prst="rect">
            <a:avLst/>
          </a:prstGeom>
          <a:noFill/>
          <a:ln>
            <a:solidFill>
              <a:srgbClr val="C00000"/>
            </a:solidFill>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400800"/>
          </a:xfrm>
        </p:spPr>
        <p:txBody>
          <a:bodyPr>
            <a:normAutofit fontScale="77500" lnSpcReduction="20000"/>
          </a:bodyPr>
          <a:lstStyle/>
          <a:p>
            <a:pPr>
              <a:buFont typeface="Wingdings" pitchFamily="2" charset="2"/>
              <a:buChar char="ü"/>
            </a:pPr>
            <a:r>
              <a:rPr lang="en-US" dirty="0" err="1" smtClean="0">
                <a:latin typeface="Times New Roman" pitchFamily="18" charset="0"/>
                <a:cs typeface="Times New Roman" pitchFamily="18" charset="0"/>
              </a:rPr>
              <a:t>Pendidikan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dasarnya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ditempuh</a:t>
            </a:r>
            <a:r>
              <a:rPr lang="en-US" dirty="0" smtClean="0">
                <a:latin typeface="Times New Roman" pitchFamily="18" charset="0"/>
                <a:cs typeface="Times New Roman" pitchFamily="18" charset="0"/>
              </a:rPr>
              <a:t> Kant </a:t>
            </a:r>
            <a:r>
              <a:rPr lang="en-US" dirty="0" err="1" smtClean="0">
                <a:latin typeface="Times New Roman" pitchFamily="18" charset="0"/>
                <a:cs typeface="Times New Roman" pitchFamily="18" charset="0"/>
              </a:rPr>
              <a:t>di</a:t>
            </a:r>
            <a:r>
              <a:rPr lang="en-US" dirty="0" smtClean="0">
                <a:latin typeface="Times New Roman" pitchFamily="18" charset="0"/>
                <a:cs typeface="Times New Roman" pitchFamily="18" charset="0"/>
              </a:rPr>
              <a:t> </a:t>
            </a:r>
            <a:r>
              <a:rPr lang="en-US" u="sng" dirty="0" smtClean="0">
                <a:latin typeface="Times New Roman" pitchFamily="18" charset="0"/>
                <a:cs typeface="Times New Roman" pitchFamily="18" charset="0"/>
              </a:rPr>
              <a:t>Saint George's Hospital School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kemudian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dilanjutkan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a:t>
            </a:r>
            <a:r>
              <a:rPr lang="en-US"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Collegium</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Fredericianum</a:t>
            </a:r>
            <a:r>
              <a:rPr lang="en-US" u="sng"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sebuah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sekolah</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berpegang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ajaran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Pietist</a:t>
            </a:r>
            <a:r>
              <a:rPr lang="en-US" dirty="0" smtClean="0">
                <a:latin typeface="Times New Roman" pitchFamily="18" charset="0"/>
                <a:cs typeface="Times New Roman" pitchFamily="18" charset="0"/>
              </a:rPr>
              <a:t>;</a:t>
            </a:r>
          </a:p>
          <a:p>
            <a:pPr>
              <a:buFont typeface="Wingdings" pitchFamily="2" charset="2"/>
              <a:buChar char="ü"/>
            </a:pPr>
            <a:r>
              <a:rPr lang="en-US" dirty="0" err="1" smtClean="0">
                <a:latin typeface="Times New Roman" pitchFamily="18" charset="0"/>
                <a:cs typeface="Times New Roman" pitchFamily="18" charset="0"/>
              </a:rPr>
              <a:t>Keluarga</a:t>
            </a:r>
            <a:r>
              <a:rPr lang="en-US" dirty="0" smtClean="0">
                <a:latin typeface="Times New Roman" pitchFamily="18" charset="0"/>
                <a:cs typeface="Times New Roman" pitchFamily="18" charset="0"/>
              </a:rPr>
              <a:t> Kant </a:t>
            </a:r>
            <a:r>
              <a:rPr lang="en-US" dirty="0" err="1" smtClean="0">
                <a:latin typeface="Times New Roman" pitchFamily="18" charset="0"/>
                <a:cs typeface="Times New Roman" pitchFamily="18" charset="0"/>
              </a:rPr>
              <a:t>memang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penganut</a:t>
            </a:r>
            <a:r>
              <a:rPr lang="en-US" dirty="0" smtClean="0">
                <a:latin typeface="Times New Roman" pitchFamily="18" charset="0"/>
                <a:cs typeface="Times New Roman" pitchFamily="18" charset="0"/>
              </a:rPr>
              <a:t> agama </a:t>
            </a:r>
            <a:r>
              <a:rPr lang="en-US" dirty="0" err="1" smtClean="0">
                <a:latin typeface="Times New Roman" pitchFamily="18" charset="0"/>
                <a:cs typeface="Times New Roman" pitchFamily="18" charset="0"/>
              </a:rPr>
              <a:t>Pietist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yaitu</a:t>
            </a:r>
            <a:r>
              <a:rPr lang="en-US" dirty="0" smtClean="0">
                <a:latin typeface="Times New Roman" pitchFamily="18" charset="0"/>
                <a:cs typeface="Times New Roman" pitchFamily="18" charset="0"/>
              </a:rPr>
              <a:t> agama </a:t>
            </a:r>
            <a:r>
              <a:rPr lang="en-US" dirty="0" err="1" smtClean="0">
                <a:latin typeface="Times New Roman" pitchFamily="18" charset="0"/>
                <a:cs typeface="Times New Roman" pitchFamily="18" charset="0"/>
              </a:rPr>
              <a:t>di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hlinkClick r:id="rId2" tooltip="Jerman"/>
              </a:rPr>
              <a:t>Jerman</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mendasarkan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keyakinannya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pengalaman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religius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studi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kitab</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suci</a:t>
            </a:r>
            <a:r>
              <a:rPr lang="en-US" dirty="0" smtClean="0">
                <a:latin typeface="Times New Roman" pitchFamily="18" charset="0"/>
                <a:cs typeface="Times New Roman" pitchFamily="18" charset="0"/>
              </a:rPr>
              <a:t>;</a:t>
            </a:r>
          </a:p>
          <a:p>
            <a:pPr>
              <a:buFont typeface="Wingdings" pitchFamily="2" charset="2"/>
              <a:buChar char="ü"/>
            </a:pP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tahun</a:t>
            </a:r>
            <a:r>
              <a:rPr lang="en-US" dirty="0" smtClean="0">
                <a:latin typeface="Times New Roman" pitchFamily="18" charset="0"/>
                <a:cs typeface="Times New Roman" pitchFamily="18" charset="0"/>
              </a:rPr>
              <a:t> 1740, Kant </a:t>
            </a:r>
            <a:r>
              <a:rPr lang="en-US" dirty="0" err="1" smtClean="0">
                <a:latin typeface="Times New Roman" pitchFamily="18" charset="0"/>
                <a:cs typeface="Times New Roman" pitchFamily="18" charset="0"/>
              </a:rPr>
              <a:t>menempuh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pendidikan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a:t>
            </a:r>
            <a:r>
              <a:rPr lang="en-US" dirty="0" smtClean="0">
                <a:latin typeface="Times New Roman" pitchFamily="18" charset="0"/>
                <a:cs typeface="Times New Roman" pitchFamily="18" charset="0"/>
              </a:rPr>
              <a:t> University of </a:t>
            </a:r>
            <a:r>
              <a:rPr lang="en-US" dirty="0" err="1" smtClean="0">
                <a:latin typeface="Times New Roman" pitchFamily="18" charset="0"/>
                <a:cs typeface="Times New Roman" pitchFamily="18" charset="0"/>
              </a:rPr>
              <a:t>Königsberg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mempelajari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tentang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hlinkClick r:id="rId3" tooltip="Filosofi"/>
              </a:rPr>
              <a:t>filosofi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hlinkClick r:id="rId4" tooltip="Matematika"/>
              </a:rPr>
              <a:t>matematika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hlinkClick r:id="rId5" tooltip="Ilmu alam"/>
              </a:rPr>
              <a:t>ilmu</a:t>
            </a:r>
            <a:r>
              <a:rPr lang="en-US" dirty="0" smtClean="0">
                <a:latin typeface="Times New Roman" pitchFamily="18" charset="0"/>
                <a:cs typeface="Times New Roman" pitchFamily="18" charset="0"/>
                <a:hlinkClick r:id="rId5" tooltip="Ilmu alam"/>
              </a:rPr>
              <a:t> </a:t>
            </a:r>
            <a:r>
              <a:rPr lang="en-US" dirty="0" err="1" smtClean="0">
                <a:latin typeface="Times New Roman" pitchFamily="18" charset="0"/>
                <a:cs typeface="Times New Roman" pitchFamily="18" charset="0"/>
                <a:hlinkClick r:id="rId5" tooltip="Ilmu alam"/>
              </a:rPr>
              <a:t>alam</a:t>
            </a:r>
            <a:r>
              <a:rPr lang="en-US" dirty="0" smtClean="0">
                <a:latin typeface="Times New Roman" pitchFamily="18" charset="0"/>
                <a:cs typeface="Times New Roman" pitchFamily="18" charset="0"/>
              </a:rPr>
              <a:t>;</a:t>
            </a:r>
          </a:p>
          <a:p>
            <a:pPr>
              <a:buFont typeface="Wingdings" pitchFamily="2" charset="2"/>
              <a:buChar char="ü"/>
            </a:pPr>
            <a:r>
              <a:rPr lang="en-US" dirty="0" err="1" smtClean="0">
                <a:latin typeface="Times New Roman" pitchFamily="18" charset="0"/>
                <a:cs typeface="Times New Roman" pitchFamily="18" charset="0"/>
              </a:rPr>
              <a:t>Untuk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meneruskan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pendidikannya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bekerja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sebagai</a:t>
            </a:r>
            <a:r>
              <a:rPr lang="en-US" dirty="0" smtClean="0">
                <a:latin typeface="Times New Roman" pitchFamily="18" charset="0"/>
                <a:cs typeface="Times New Roman" pitchFamily="18" charset="0"/>
              </a:rPr>
              <a:t> guru </a:t>
            </a:r>
            <a:r>
              <a:rPr lang="en-US" dirty="0" err="1" smtClean="0">
                <a:latin typeface="Times New Roman" pitchFamily="18" charset="0"/>
                <a:cs typeface="Times New Roman" pitchFamily="18" charset="0"/>
              </a:rPr>
              <a:t>privat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selama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tujuh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tahun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masa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itu</a:t>
            </a:r>
            <a:r>
              <a:rPr lang="en-US" dirty="0" smtClean="0">
                <a:latin typeface="Times New Roman" pitchFamily="18" charset="0"/>
                <a:cs typeface="Times New Roman" pitchFamily="18" charset="0"/>
              </a:rPr>
              <a:t>;</a:t>
            </a:r>
          </a:p>
          <a:p>
            <a:pPr>
              <a:buFont typeface="Wingdings" pitchFamily="2" charset="2"/>
              <a:buChar char="ü"/>
            </a:pPr>
            <a:r>
              <a:rPr lang="en-US" dirty="0" smtClean="0">
                <a:latin typeface="Times New Roman" pitchFamily="18" charset="0"/>
                <a:cs typeface="Times New Roman" pitchFamily="18" charset="0"/>
              </a:rPr>
              <a:t>Kant </a:t>
            </a:r>
            <a:r>
              <a:rPr lang="en-US" dirty="0" err="1" smtClean="0">
                <a:latin typeface="Times New Roman" pitchFamily="18" charset="0"/>
                <a:cs typeface="Times New Roman" pitchFamily="18" charset="0"/>
              </a:rPr>
              <a:t>mempublikasikan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beberapa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naskah</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berkaitan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pertanyaan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ilmiah</a:t>
            </a:r>
            <a:r>
              <a:rPr lang="en-US" dirty="0" smtClean="0">
                <a:latin typeface="Times New Roman" pitchFamily="18" charset="0"/>
                <a:cs typeface="Times New Roman" pitchFamily="18" charset="0"/>
              </a:rPr>
              <a:t>;</a:t>
            </a:r>
          </a:p>
          <a:p>
            <a:pPr>
              <a:buFont typeface="Wingdings" pitchFamily="2" charset="2"/>
              <a:buChar char="ü"/>
            </a:pP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tahun</a:t>
            </a:r>
            <a:r>
              <a:rPr lang="en-US" dirty="0" smtClean="0">
                <a:latin typeface="Times New Roman" pitchFamily="18" charset="0"/>
                <a:cs typeface="Times New Roman" pitchFamily="18" charset="0"/>
              </a:rPr>
              <a:t> 1755-1770, Kant </a:t>
            </a:r>
            <a:r>
              <a:rPr lang="en-US" dirty="0" err="1" smtClean="0">
                <a:latin typeface="Times New Roman" pitchFamily="18" charset="0"/>
                <a:cs typeface="Times New Roman" pitchFamily="18" charset="0"/>
              </a:rPr>
              <a:t>bekerja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sebagai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hlinkClick r:id="rId6" tooltip="Dosen"/>
              </a:rPr>
              <a:t>dosen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sambil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terus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mempublikasikan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beberapa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naskah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ilmiah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berbagai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macam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topik</a:t>
            </a:r>
            <a:r>
              <a:rPr lang="en-US" dirty="0" smtClean="0">
                <a:latin typeface="Times New Roman" pitchFamily="18" charset="0"/>
                <a:cs typeface="Times New Roman" pitchFamily="18" charset="0"/>
              </a:rPr>
              <a:t>;</a:t>
            </a:r>
          </a:p>
          <a:p>
            <a:pPr>
              <a:buFont typeface="Wingdings" pitchFamily="2" charset="2"/>
              <a:buChar char="ü"/>
            </a:pPr>
            <a:r>
              <a:rPr lang="en-US" dirty="0" err="1" smtClean="0">
                <a:latin typeface="Times New Roman" pitchFamily="18" charset="0"/>
                <a:cs typeface="Times New Roman" pitchFamily="18" charset="0"/>
              </a:rPr>
              <a:t>Gelar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hlinkClick r:id="rId7" tooltip="Profesor"/>
              </a:rPr>
              <a:t>profesor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didapatkan</a:t>
            </a:r>
            <a:r>
              <a:rPr lang="en-US" dirty="0" smtClean="0">
                <a:latin typeface="Times New Roman" pitchFamily="18" charset="0"/>
                <a:cs typeface="Times New Roman" pitchFamily="18" charset="0"/>
              </a:rPr>
              <a:t> Kant </a:t>
            </a:r>
            <a:r>
              <a:rPr lang="en-US" dirty="0" err="1" smtClean="0">
                <a:latin typeface="Times New Roman" pitchFamily="18" charset="0"/>
                <a:cs typeface="Times New Roman" pitchFamily="18" charset="0"/>
              </a:rPr>
              <a:t>di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Königsberg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tahun</a:t>
            </a:r>
            <a:r>
              <a:rPr lang="en-US" dirty="0" smtClean="0">
                <a:latin typeface="Times New Roman" pitchFamily="18" charset="0"/>
                <a:cs typeface="Times New Roman" pitchFamily="18" charset="0"/>
              </a:rPr>
              <a:t> 1770.</a:t>
            </a:r>
            <a:endParaRPr lang="en-US" dirty="0" smtClean="0"/>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11562"/>
          </a:xfrm>
          <a:solidFill>
            <a:schemeClr val="accent6">
              <a:lumMod val="40000"/>
              <a:lumOff val="60000"/>
            </a:schemeClr>
          </a:solidFill>
          <a:ln w="38100">
            <a:solidFill>
              <a:srgbClr val="FFFF00"/>
            </a:solidFill>
          </a:ln>
        </p:spPr>
        <p:txBody>
          <a:bodyPr>
            <a:normAutofit fontScale="90000"/>
          </a:bodyPr>
          <a:lstStyle/>
          <a:p>
            <a:r>
              <a:rPr lang="en-US" sz="4000" b="1" u="sng" dirty="0" err="1" smtClean="0">
                <a:latin typeface="Adobe Caslon Pro Bold" pitchFamily="18" charset="0"/>
              </a:rPr>
              <a:t>Etika</a:t>
            </a:r>
            <a:r>
              <a:rPr lang="en-US" sz="4000" b="1" u="sng" dirty="0" smtClean="0">
                <a:latin typeface="Adobe Caslon Pro Bold" pitchFamily="18" charset="0"/>
              </a:rPr>
              <a:t> Kant: </a:t>
            </a:r>
            <a:r>
              <a:rPr lang="en-US" sz="4000" b="1" dirty="0" smtClean="0">
                <a:latin typeface="Adobe Caslon Pro Bold" pitchFamily="18" charset="0"/>
              </a:rPr>
              <a:t/>
            </a:r>
            <a:br>
              <a:rPr lang="en-US" sz="4000" b="1" dirty="0" smtClean="0">
                <a:latin typeface="Adobe Caslon Pro Bold" pitchFamily="18" charset="0"/>
              </a:rPr>
            </a:br>
            <a:r>
              <a:rPr lang="en-US" sz="4000" dirty="0" smtClean="0">
                <a:latin typeface="Times New Roman" pitchFamily="18" charset="0"/>
                <a:cs typeface="Times New Roman" pitchFamily="18" charset="0"/>
              </a:rPr>
              <a:t>Akal Budi </a:t>
            </a:r>
            <a:r>
              <a:rPr lang="en-US" sz="4000" dirty="0" err="1" smtClean="0">
                <a:latin typeface="Times New Roman" pitchFamily="18" charset="0"/>
                <a:cs typeface="Times New Roman" pitchFamily="18" charset="0"/>
              </a:rPr>
              <a:t>Manusia</a:t>
            </a:r>
            <a:r>
              <a:rPr lang="en-US" sz="4000" dirty="0" smtClean="0">
                <a:latin typeface="Times New Roman" pitchFamily="18" charset="0"/>
                <a:cs typeface="Times New Roman" pitchFamily="18" charset="0"/>
              </a:rPr>
              <a:t> = </a:t>
            </a:r>
            <a:r>
              <a:rPr lang="en-US" sz="4000" dirty="0" err="1" smtClean="0">
                <a:latin typeface="Times New Roman" pitchFamily="18" charset="0"/>
                <a:cs typeface="Times New Roman" pitchFamily="18" charset="0"/>
              </a:rPr>
              <a:t>Bermoral</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b="1" dirty="0" smtClean="0">
                <a:latin typeface="Adobe Caslon Pro Bold" pitchFamily="18" charset="0"/>
              </a:rPr>
              <a:t/>
            </a:r>
            <a:br>
              <a:rPr lang="en-US" sz="4000" b="1" dirty="0" smtClean="0">
                <a:latin typeface="Adobe Caslon Pro Bold" pitchFamily="18" charset="0"/>
              </a:rPr>
            </a:br>
            <a:r>
              <a:rPr lang="en-US" sz="4000" b="1" u="sng" dirty="0" err="1" smtClean="0">
                <a:latin typeface="Adobe Caslon Pro Bold" pitchFamily="18" charset="0"/>
              </a:rPr>
              <a:t>Etika</a:t>
            </a:r>
            <a:r>
              <a:rPr lang="en-US" sz="4000" b="1" u="sng" dirty="0" smtClean="0">
                <a:latin typeface="Adobe Caslon Pro Bold" pitchFamily="18" charset="0"/>
              </a:rPr>
              <a:t> </a:t>
            </a:r>
            <a:r>
              <a:rPr lang="en-US" sz="4000" b="1" u="sng" dirty="0" err="1" smtClean="0">
                <a:latin typeface="Adobe Caslon Pro Bold" pitchFamily="18" charset="0"/>
              </a:rPr>
              <a:t>Syariah</a:t>
            </a:r>
            <a:r>
              <a:rPr lang="en-US" sz="4000" b="1" u="sng" dirty="0" smtClean="0">
                <a:latin typeface="Adobe Caslon Pro Bold" pitchFamily="18" charset="0"/>
              </a:rPr>
              <a:t>/Islam:</a:t>
            </a:r>
            <a:r>
              <a:rPr lang="en-US" sz="3600" dirty="0" smtClean="0">
                <a:latin typeface="Adobe Caslon Pro Bold" pitchFamily="18" charset="0"/>
              </a:rPr>
              <a:t/>
            </a:r>
            <a:br>
              <a:rPr lang="en-US" sz="3600" dirty="0" smtClean="0">
                <a:latin typeface="Adobe Caslon Pro Bold" pitchFamily="18" charset="0"/>
              </a:rPr>
            </a:b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Wahyu</a:t>
            </a:r>
            <a:r>
              <a:rPr lang="en-US" sz="3600" dirty="0" smtClean="0">
                <a:latin typeface="Times New Roman" pitchFamily="18" charset="0"/>
                <a:cs typeface="Times New Roman" pitchFamily="18" charset="0"/>
              </a:rPr>
              <a:t> Allah </a:t>
            </a:r>
            <a:r>
              <a:rPr lang="en-US" sz="3600" dirty="0" err="1" smtClean="0">
                <a:latin typeface="Times New Roman" pitchFamily="18" charset="0"/>
                <a:cs typeface="Times New Roman" pitchFamily="18" charset="0"/>
              </a:rPr>
              <a:t>sesuai</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dengan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kandungan</a:t>
            </a:r>
            <a:r>
              <a:rPr lang="en-US" sz="3600" dirty="0" smtClean="0">
                <a:latin typeface="Times New Roman" pitchFamily="18" charset="0"/>
                <a:cs typeface="Times New Roman" pitchFamily="18" charset="0"/>
              </a:rPr>
              <a:t>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Al Quran </a:t>
            </a:r>
            <a:r>
              <a:rPr lang="en-US" sz="3600" dirty="0" err="1" smtClean="0">
                <a:latin typeface="Times New Roman" pitchFamily="18" charset="0"/>
                <a:cs typeface="Times New Roman" pitchFamily="18" charset="0"/>
              </a:rPr>
              <a:t>dan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Hadist</a:t>
            </a:r>
            <a:r>
              <a:rPr lang="en-US" sz="3600" dirty="0" smtClean="0">
                <a:latin typeface="Times New Roman" pitchFamily="18" charset="0"/>
                <a:cs typeface="Times New Roman" pitchFamily="18" charset="0"/>
              </a:rPr>
              <a:t> </a:t>
            </a:r>
            <a:endParaRPr lang="en-US" sz="3600" dirty="0">
              <a:latin typeface="Adobe Caslon Pro Bold" pitchFamily="18" charset="0"/>
            </a:endParaRPr>
          </a:p>
        </p:txBody>
      </p:sp>
      <p:sp>
        <p:nvSpPr>
          <p:cNvPr id="3" name="Content Placeholder 2"/>
          <p:cNvSpPr>
            <a:spLocks noGrp="1"/>
          </p:cNvSpPr>
          <p:nvPr>
            <p:ph idx="1"/>
          </p:nvPr>
        </p:nvSpPr>
        <p:spPr>
          <a:xfrm>
            <a:off x="533400" y="3962400"/>
            <a:ext cx="8229600" cy="2895600"/>
          </a:xfrm>
        </p:spPr>
        <p:txBody>
          <a:bodyPr>
            <a:normAutofit fontScale="85000" lnSpcReduction="20000"/>
          </a:bodyPr>
          <a:lstStyle/>
          <a:p>
            <a:pPr>
              <a:buFont typeface="Wingdings" pitchFamily="2" charset="2"/>
              <a:buChar char="ü"/>
            </a:pPr>
            <a:r>
              <a:rPr lang="en-US" i="1" dirty="0" smtClean="0">
                <a:latin typeface="Times New Roman" pitchFamily="18" charset="0"/>
                <a:cs typeface="Times New Roman" pitchFamily="18" charset="0"/>
              </a:rPr>
              <a:t>Optimum utility </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Ilmu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Ekonomi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Konvensional</a:t>
            </a:r>
            <a:r>
              <a:rPr lang="en-US"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vs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bagian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orang</a:t>
            </a:r>
            <a:r>
              <a:rPr lang="en-US" dirty="0" smtClean="0">
                <a:latin typeface="Times New Roman" pitchFamily="18" charset="0"/>
                <a:cs typeface="Times New Roman" pitchFamily="18" charset="0"/>
              </a:rPr>
              <a:t> lain </a:t>
            </a:r>
            <a:r>
              <a:rPr lang="en-US" dirty="0" err="1" smtClean="0">
                <a:latin typeface="Times New Roman" pitchFamily="18" charset="0"/>
                <a:cs typeface="Times New Roman" pitchFamily="18" charset="0"/>
              </a:rPr>
              <a:t>sesuai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delapan</a:t>
            </a: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asnaf</a:t>
            </a:r>
            <a:r>
              <a:rPr lang="en-US" i="1"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sesuai</a:t>
            </a:r>
            <a:r>
              <a:rPr lang="en-US" dirty="0" smtClean="0">
                <a:latin typeface="Times New Roman" pitchFamily="18" charset="0"/>
                <a:cs typeface="Times New Roman" pitchFamily="18" charset="0"/>
              </a:rPr>
              <a:t> al Quran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hadist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Ilmu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Ekonomi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Syariah</a:t>
            </a:r>
            <a:r>
              <a:rPr lang="en-US" dirty="0" smtClean="0">
                <a:latin typeface="Times New Roman" pitchFamily="18" charset="0"/>
                <a:cs typeface="Times New Roman" pitchFamily="18" charset="0"/>
              </a:rPr>
              <a:t>/Islam);</a:t>
            </a:r>
          </a:p>
          <a:p>
            <a:pPr>
              <a:buFont typeface="Wingdings" pitchFamily="2" charset="2"/>
              <a:buChar char="ü"/>
            </a:pPr>
            <a:r>
              <a:rPr lang="en-US" i="1" dirty="0" smtClean="0">
                <a:latin typeface="Times New Roman" pitchFamily="18" charset="0"/>
                <a:cs typeface="Times New Roman" pitchFamily="18" charset="0"/>
              </a:rPr>
              <a:t>Rule of </a:t>
            </a:r>
            <a:r>
              <a:rPr lang="en-US" i="1" dirty="0" err="1" smtClean="0">
                <a:latin typeface="Times New Roman" pitchFamily="18" charset="0"/>
                <a:cs typeface="Times New Roman" pitchFamily="18" charset="0"/>
              </a:rPr>
              <a:t>Utilitariansm</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harus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ada</a:t>
            </a:r>
            <a:r>
              <a:rPr lang="en-US" dirty="0" smtClean="0">
                <a:latin typeface="Times New Roman" pitchFamily="18" charset="0"/>
                <a:cs typeface="Times New Roman" pitchFamily="18" charset="0"/>
              </a:rPr>
              <a:t> moral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Ilmu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Ekonomi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Konvensional</a:t>
            </a:r>
            <a:r>
              <a:rPr lang="en-US"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vs</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agama </a:t>
            </a:r>
            <a:r>
              <a:rPr lang="en-US" dirty="0" err="1" smtClean="0">
                <a:latin typeface="Times New Roman" pitchFamily="18" charset="0"/>
                <a:cs typeface="Times New Roman" pitchFamily="18" charset="0"/>
              </a:rPr>
              <a:t>Wahyu</a:t>
            </a:r>
            <a:r>
              <a:rPr lang="en-US" dirty="0" smtClean="0">
                <a:latin typeface="Times New Roman" pitchFamily="18" charset="0"/>
                <a:cs typeface="Times New Roman" pitchFamily="18" charset="0"/>
              </a:rPr>
              <a:t> Allah </a:t>
            </a:r>
            <a:r>
              <a:rPr lang="en-US" dirty="0" err="1" smtClean="0">
                <a:latin typeface="Times New Roman" pitchFamily="18" charset="0"/>
                <a:cs typeface="Times New Roman" pitchFamily="18" charset="0"/>
              </a:rPr>
              <a:t>sesuai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kandungan</a:t>
            </a:r>
            <a:r>
              <a:rPr lang="en-US" dirty="0" smtClean="0">
                <a:latin typeface="Times New Roman" pitchFamily="18" charset="0"/>
                <a:cs typeface="Times New Roman" pitchFamily="18" charset="0"/>
              </a:rPr>
              <a:t> Al Quran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Hadist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Ilmu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Ekonomi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Syariah</a:t>
            </a:r>
            <a:r>
              <a:rPr lang="en-US" dirty="0" smtClean="0">
                <a:latin typeface="Times New Roman" pitchFamily="18" charset="0"/>
                <a:cs typeface="Times New Roman" pitchFamily="18" charset="0"/>
              </a:rPr>
              <a:t>/Islam);</a:t>
            </a:r>
          </a:p>
          <a:p>
            <a:pPr>
              <a:buFont typeface="Wingdings" pitchFamily="2" charset="2"/>
              <a:buChar char="ü"/>
            </a:pPr>
            <a:endParaRPr lang="en-US" dirty="0">
              <a:latin typeface="Times New Roman" pitchFamily="18" charset="0"/>
              <a:cs typeface="Times New Roman"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874838"/>
          </a:xfrm>
          <a:solidFill>
            <a:schemeClr val="accent6">
              <a:lumMod val="40000"/>
              <a:lumOff val="60000"/>
            </a:schemeClr>
          </a:solidFill>
        </p:spPr>
        <p:txBody>
          <a:bodyPr>
            <a:normAutofit fontScale="90000"/>
          </a:bodyPr>
          <a:lstStyle/>
          <a:p>
            <a:r>
              <a:rPr lang="en-US" dirty="0" err="1" smtClean="0">
                <a:latin typeface="Adobe Caslon Pro Bold" pitchFamily="18" charset="0"/>
              </a:rPr>
              <a:t>Uji</a:t>
            </a:r>
            <a:r>
              <a:rPr lang="en-US" dirty="0" smtClean="0">
                <a:latin typeface="Adobe Caslon Pro Bold" pitchFamily="18" charset="0"/>
              </a:rPr>
              <a:t> </a:t>
            </a:r>
            <a:r>
              <a:rPr lang="en-US" dirty="0" err="1" smtClean="0">
                <a:latin typeface="Adobe Caslon Pro Bold" pitchFamily="18" charset="0"/>
              </a:rPr>
              <a:t>Etika</a:t>
            </a:r>
            <a:r>
              <a:rPr lang="en-US" dirty="0" smtClean="0">
                <a:latin typeface="Adobe Caslon Pro Bold" pitchFamily="18" charset="0"/>
              </a:rPr>
              <a:t> </a:t>
            </a:r>
            <a:r>
              <a:rPr lang="en-US" sz="3600" dirty="0" smtClean="0">
                <a:latin typeface="Adobe Caslon Pro Bold" pitchFamily="18" charset="0"/>
              </a:rPr>
              <a:t/>
            </a:r>
            <a:br>
              <a:rPr lang="en-US" sz="3600" dirty="0" smtClean="0">
                <a:latin typeface="Adobe Caslon Pro Bold" pitchFamily="18" charset="0"/>
              </a:rPr>
            </a:br>
            <a:r>
              <a:rPr lang="en-US" sz="3600" dirty="0" err="1" smtClean="0">
                <a:latin typeface="Times New Roman" pitchFamily="18" charset="0"/>
                <a:cs typeface="Times New Roman" pitchFamily="18" charset="0"/>
              </a:rPr>
              <a:t>melalui</a:t>
            </a:r>
            <a:r>
              <a:rPr lang="en-US" i="1" dirty="0" smtClean="0">
                <a:latin typeface="Adobe Caslon Pro Bold" pitchFamily="18" charset="0"/>
              </a:rPr>
              <a:t/>
            </a:r>
            <a:br>
              <a:rPr lang="en-US" i="1" dirty="0" smtClean="0">
                <a:latin typeface="Adobe Caslon Pro Bold" pitchFamily="18" charset="0"/>
              </a:rPr>
            </a:br>
            <a:r>
              <a:rPr lang="en-US" i="1" dirty="0" smtClean="0">
                <a:latin typeface="Adobe Caslon Pro Bold" pitchFamily="18" charset="0"/>
              </a:rPr>
              <a:t> Devil’s Test of Satisfying Decision </a:t>
            </a:r>
            <a:endParaRPr lang="en-US" i="1" dirty="0">
              <a:latin typeface="Adobe Caslon Pro Bold" pitchFamily="18" charset="0"/>
            </a:endParaRPr>
          </a:p>
        </p:txBody>
      </p:sp>
      <p:sp>
        <p:nvSpPr>
          <p:cNvPr id="3" name="Content Placeholder 2"/>
          <p:cNvSpPr>
            <a:spLocks noGrp="1"/>
          </p:cNvSpPr>
          <p:nvPr>
            <p:ph idx="1"/>
          </p:nvPr>
        </p:nvSpPr>
        <p:spPr>
          <a:xfrm>
            <a:off x="457200" y="2438401"/>
            <a:ext cx="8229600" cy="2590800"/>
          </a:xfrm>
        </p:spPr>
        <p:txBody>
          <a:bodyPr>
            <a:normAutofit fontScale="77500" lnSpcReduction="20000"/>
          </a:bodyPr>
          <a:lstStyle/>
          <a:p>
            <a:pPr>
              <a:buFont typeface="Wingdings" pitchFamily="2" charset="2"/>
              <a:buChar char="ü"/>
            </a:pPr>
            <a:r>
              <a:rPr lang="en-US" sz="4000" dirty="0" err="1" smtClean="0">
                <a:latin typeface="Times New Roman" pitchFamily="18" charset="0"/>
                <a:cs typeface="Times New Roman" pitchFamily="18" charset="0"/>
              </a:rPr>
              <a:t>Guna</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mendapatkan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keputusan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bisnis</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melalui</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proses</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keterbukaan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pendapat</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secara</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luas</a:t>
            </a:r>
            <a:r>
              <a:rPr lang="en-US" sz="4000" dirty="0" smtClean="0">
                <a:latin typeface="Times New Roman" pitchFamily="18" charset="0"/>
                <a:cs typeface="Times New Roman" pitchFamily="18" charset="0"/>
              </a:rPr>
              <a:t>;</a:t>
            </a:r>
          </a:p>
          <a:p>
            <a:pPr>
              <a:buFont typeface="Wingdings" pitchFamily="2" charset="2"/>
              <a:buChar char="ü"/>
            </a:pPr>
            <a:r>
              <a:rPr lang="en-US" sz="4000" dirty="0" err="1" smtClean="0">
                <a:latin typeface="Times New Roman" pitchFamily="18" charset="0"/>
                <a:cs typeface="Times New Roman" pitchFamily="18" charset="0"/>
              </a:rPr>
              <a:t>Masalah</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dilemparkan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ke</a:t>
            </a:r>
            <a:r>
              <a:rPr lang="en-US" sz="4000" dirty="0" smtClean="0">
                <a:latin typeface="Times New Roman" pitchFamily="18" charset="0"/>
                <a:cs typeface="Times New Roman" pitchFamily="18" charset="0"/>
              </a:rPr>
              <a:t> ‘</a:t>
            </a:r>
            <a:r>
              <a:rPr lang="en-US" sz="4000" i="1" dirty="0" smtClean="0">
                <a:latin typeface="Times New Roman" pitchFamily="18" charset="0"/>
                <a:cs typeface="Times New Roman" pitchFamily="18" charset="0"/>
              </a:rPr>
              <a:t>floor</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secara</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umum</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melalui</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proses</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diskusi</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panjang</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sesuai</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prinsip</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manajemen</a:t>
            </a:r>
            <a:r>
              <a:rPr lang="en-US" sz="4000" dirty="0" smtClean="0">
                <a:latin typeface="Times New Roman" pitchFamily="18" charset="0"/>
                <a:cs typeface="Times New Roman" pitchFamily="18" charset="0"/>
              </a:rPr>
              <a:t> modern;</a:t>
            </a:r>
          </a:p>
          <a:p>
            <a:pPr>
              <a:buFont typeface="Wingdings" pitchFamily="2" charset="2"/>
              <a:buChar char="ü"/>
            </a:pPr>
            <a:r>
              <a:rPr lang="en-US" sz="4000" i="1" dirty="0" smtClean="0">
                <a:latin typeface="Times New Roman" pitchFamily="18" charset="0"/>
                <a:cs typeface="Times New Roman" pitchFamily="18" charset="0"/>
              </a:rPr>
              <a:t>Must be </a:t>
            </a:r>
            <a:r>
              <a:rPr lang="en-US" sz="4000" i="1" dirty="0" err="1" smtClean="0">
                <a:latin typeface="Times New Roman" pitchFamily="18" charset="0"/>
                <a:cs typeface="Times New Roman" pitchFamily="18" charset="0"/>
              </a:rPr>
              <a:t>honoured</a:t>
            </a:r>
            <a:r>
              <a:rPr lang="en-US" sz="4000" i="1" dirty="0" smtClean="0">
                <a:latin typeface="Times New Roman" pitchFamily="18" charset="0"/>
                <a:cs typeface="Times New Roman" pitchFamily="18" charset="0"/>
              </a:rPr>
              <a:t>; unless</a:t>
            </a:r>
            <a:endParaRPr lang="en-US" sz="4000" dirty="0">
              <a:latin typeface="Times New Roman" pitchFamily="18" charset="0"/>
              <a:cs typeface="Times New Roman"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Content Placeholder 2"/>
          <p:cNvSpPr txBox="1">
            <a:spLocks/>
          </p:cNvSpPr>
          <p:nvPr/>
        </p:nvSpPr>
        <p:spPr>
          <a:xfrm>
            <a:off x="533400" y="5334000"/>
            <a:ext cx="8229600" cy="1371600"/>
          </a:xfrm>
          <a:prstGeom prst="rect">
            <a:avLst/>
          </a:prstGeom>
          <a:solidFill>
            <a:schemeClr val="bg2">
              <a:lumMod val="90000"/>
            </a:schemeClr>
          </a:solidFill>
          <a:ln>
            <a:solidFill>
              <a:srgbClr val="C00000"/>
            </a:solidFill>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3600" i="1" u="sng" dirty="0" smtClean="0">
                <a:solidFill>
                  <a:srgbClr val="C00000"/>
                </a:solidFill>
                <a:latin typeface="Times New Roman" pitchFamily="18" charset="0"/>
                <a:cs typeface="Times New Roman" pitchFamily="18" charset="0"/>
              </a:rPr>
              <a:t>It conflicts with a stronger duties</a:t>
            </a:r>
            <a:r>
              <a:rPr lang="en-US" sz="3600" i="1"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atau</a:t>
            </a:r>
            <a:r>
              <a:rPr lang="en-US" sz="3600" i="1" dirty="0" smtClean="0">
                <a:latin typeface="Times New Roman" pitchFamily="18" charset="0"/>
                <a:cs typeface="Times New Roman" pitchFamily="18" charset="0"/>
              </a:rPr>
              <a:t> </a:t>
            </a:r>
            <a:r>
              <a:rPr lang="en-US" sz="3600" b="1" i="1" u="sng" dirty="0" smtClean="0">
                <a:solidFill>
                  <a:srgbClr val="C00000"/>
                </a:solidFill>
                <a:latin typeface="Times New Roman" pitchFamily="18" charset="0"/>
                <a:cs typeface="Times New Roman" pitchFamily="18" charset="0"/>
              </a:rPr>
              <a:t>Prima facie duties</a:t>
            </a:r>
          </a:p>
          <a:p>
            <a:pPr marL="342900" marR="0" lvl="0" indent="-342900" algn="l" defTabSz="914400" rtl="0" eaLnBrk="1" fontAlgn="auto" latinLnBrk="0" hangingPunct="1">
              <a:lnSpc>
                <a:spcPct val="100000"/>
              </a:lnSpc>
              <a:spcBef>
                <a:spcPct val="20000"/>
              </a:spcBef>
              <a:spcAft>
                <a:spcPts val="0"/>
              </a:spcAft>
              <a:buClrTx/>
              <a:buSzTx/>
              <a:tabLst/>
              <a:defRPr/>
            </a:pPr>
            <a:endParaRPr lang="en-US" sz="4000" b="1" i="1" u="sng" dirty="0" smtClean="0">
              <a:solidFill>
                <a:srgbClr val="C00000"/>
              </a:solidFill>
              <a:latin typeface="Times New Roman" pitchFamily="18" charset="0"/>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4000" b="1" i="1" u="sng" strike="noStrike" kern="1200" cap="none" spc="0" normalizeH="0" baseline="0" noProof="0" dirty="0">
              <a:ln>
                <a:noFill/>
              </a:ln>
              <a:solidFill>
                <a:srgbClr val="C00000"/>
              </a:solidFill>
              <a:effectLst/>
              <a:uLnTx/>
              <a:uFillTx/>
              <a:latin typeface="Times New Roman" pitchFamily="18" charset="0"/>
              <a:ea typeface="+mn-ea"/>
              <a:cs typeface="Times New Roman" pitchFamily="18" charset="0"/>
            </a:endParaRPr>
          </a:p>
        </p:txBody>
      </p:sp>
      <p:sp>
        <p:nvSpPr>
          <p:cNvPr id="6" name="Rectangle 5"/>
          <p:cNvSpPr/>
          <p:nvPr/>
        </p:nvSpPr>
        <p:spPr>
          <a:xfrm>
            <a:off x="4572000" y="4876800"/>
            <a:ext cx="609600" cy="523220"/>
          </a:xfrm>
          <a:prstGeom prst="rect">
            <a:avLst/>
          </a:prstGeom>
          <a:solidFill>
            <a:srgbClr val="FFFF00"/>
          </a:solidFill>
        </p:spPr>
        <p:txBody>
          <a:bodyPr wrap="square">
            <a:spAutoFit/>
          </a:bodyPr>
          <a:lstStyle/>
          <a:p>
            <a:r>
              <a:rPr lang="en-US" sz="2800" b="1" i="1" dirty="0" smtClean="0">
                <a:solidFill>
                  <a:srgbClr val="C00000"/>
                </a:solidFill>
                <a:latin typeface="Times New Roman" pitchFamily="18" charset="0"/>
                <a:cs typeface="Times New Roman" pitchFamily="18" charset="0"/>
              </a:rPr>
              <a:t>Vs</a:t>
            </a:r>
            <a:endParaRPr lang="en-US" sz="2800" b="1" i="1" dirty="0">
              <a:solidFill>
                <a:srgbClr val="C0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30275"/>
            <a:ext cx="8229600" cy="1143000"/>
          </a:xfrm>
          <a:solidFill>
            <a:schemeClr val="accent6">
              <a:lumMod val="40000"/>
              <a:lumOff val="60000"/>
            </a:schemeClr>
          </a:solidFill>
        </p:spPr>
        <p:txBody>
          <a:bodyPr>
            <a:normAutofit/>
          </a:bodyPr>
          <a:lstStyle/>
          <a:p>
            <a:r>
              <a:rPr lang="en-US" sz="4800" i="1" dirty="0" smtClean="0">
                <a:latin typeface="Adobe Caslon Pro Bold" pitchFamily="18" charset="0"/>
                <a:cs typeface="Times New Roman" pitchFamily="18" charset="0"/>
              </a:rPr>
              <a:t>Prima Facie Duties</a:t>
            </a:r>
            <a:endParaRPr lang="en-US" sz="4800" i="1" dirty="0">
              <a:latin typeface="Adobe Caslon Pro Bold" pitchFamily="18" charset="0"/>
            </a:endParaRPr>
          </a:p>
        </p:txBody>
      </p:sp>
      <p:sp>
        <p:nvSpPr>
          <p:cNvPr id="3" name="Content Placeholder 2"/>
          <p:cNvSpPr>
            <a:spLocks noGrp="1"/>
          </p:cNvSpPr>
          <p:nvPr>
            <p:ph idx="1"/>
          </p:nvPr>
        </p:nvSpPr>
        <p:spPr>
          <a:xfrm>
            <a:off x="457200" y="2255837"/>
            <a:ext cx="8229600" cy="4525963"/>
          </a:xfrm>
        </p:spPr>
        <p:txBody>
          <a:bodyPr/>
          <a:lstStyle/>
          <a:p>
            <a:pPr>
              <a:buFont typeface="Wingdings" pitchFamily="2" charset="2"/>
              <a:buChar char="ü"/>
            </a:pPr>
            <a:r>
              <a:rPr lang="en-US" i="1" dirty="0" smtClean="0">
                <a:latin typeface="Times New Roman" pitchFamily="18" charset="0"/>
                <a:cs typeface="Times New Roman" pitchFamily="18" charset="0"/>
              </a:rPr>
              <a:t>Prima facie duties </a:t>
            </a:r>
            <a:r>
              <a:rPr lang="en-US" dirty="0" err="1" smtClean="0">
                <a:latin typeface="Times New Roman" pitchFamily="18" charset="0"/>
                <a:cs typeface="Times New Roman" pitchFamily="18" charset="0"/>
              </a:rPr>
              <a:t>biasanya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berbenturan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penegakan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atau</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law enforcement;</a:t>
            </a:r>
          </a:p>
          <a:p>
            <a:pPr>
              <a:buFont typeface="Wingdings" pitchFamily="2" charset="2"/>
              <a:buChar char="ü"/>
            </a:pPr>
            <a:r>
              <a:rPr lang="en-US" dirty="0" err="1" smtClean="0">
                <a:latin typeface="Times New Roman" pitchFamily="18" charset="0"/>
                <a:cs typeface="Times New Roman" pitchFamily="18" charset="0"/>
              </a:rPr>
              <a:t>Biasanya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menciptakan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oligarki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monopoli</a:t>
            </a:r>
            <a:r>
              <a:rPr lang="en-US" dirty="0" smtClean="0">
                <a:latin typeface="Times New Roman" pitchFamily="18" charset="0"/>
                <a:cs typeface="Times New Roman" pitchFamily="18" charset="0"/>
              </a:rPr>
              <a:t>;</a:t>
            </a:r>
          </a:p>
          <a:p>
            <a:pPr>
              <a:buFont typeface="Wingdings" pitchFamily="2" charset="2"/>
              <a:buChar char="ü"/>
            </a:pPr>
            <a:r>
              <a:rPr lang="en-US" dirty="0" err="1" smtClean="0">
                <a:latin typeface="Times New Roman" pitchFamily="18" charset="0"/>
                <a:cs typeface="Times New Roman" pitchFamily="18" charset="0"/>
              </a:rPr>
              <a:t>Berdampak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beragam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politik-hukum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kebijakan</a:t>
            </a:r>
            <a:r>
              <a:rPr lang="en-US" dirty="0" smtClean="0">
                <a:latin typeface="Times New Roman" pitchFamily="18" charset="0"/>
                <a:cs typeface="Times New Roman" pitchFamily="18" charset="0"/>
              </a:rPr>
              <a:t>) yang </a:t>
            </a:r>
            <a:r>
              <a:rPr lang="en-US" i="1" dirty="0" smtClean="0">
                <a:latin typeface="Times New Roman" pitchFamily="18" charset="0"/>
                <a:cs typeface="Times New Roman" pitchFamily="18" charset="0"/>
              </a:rPr>
              <a:t>procedural un-fairness.</a:t>
            </a:r>
            <a:endParaRPr lang="en-US" dirty="0"/>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11362"/>
          </a:xfrm>
          <a:solidFill>
            <a:schemeClr val="accent6">
              <a:lumMod val="40000"/>
              <a:lumOff val="60000"/>
            </a:schemeClr>
          </a:solidFill>
        </p:spPr>
        <p:txBody>
          <a:bodyPr>
            <a:noAutofit/>
          </a:bodyPr>
          <a:lstStyle/>
          <a:p>
            <a:r>
              <a:rPr lang="en-US" sz="3200" dirty="0" err="1" smtClean="0">
                <a:latin typeface="Adobe Caslon Pro Bold" pitchFamily="18" charset="0"/>
              </a:rPr>
              <a:t>Contoh</a:t>
            </a:r>
            <a:r>
              <a:rPr lang="en-US" sz="3200" dirty="0" smtClean="0">
                <a:latin typeface="Adobe Caslon Pro Bold" pitchFamily="18" charset="0"/>
              </a:rPr>
              <a:t> </a:t>
            </a:r>
            <a:r>
              <a:rPr lang="en-US" sz="3200" dirty="0" err="1" smtClean="0">
                <a:latin typeface="Adobe Caslon Pro Bold" pitchFamily="18" charset="0"/>
              </a:rPr>
              <a:t>Bagus</a:t>
            </a:r>
            <a:r>
              <a:rPr lang="en-US" sz="3200" dirty="0" smtClean="0">
                <a:latin typeface="Adobe Caslon Pro Bold" pitchFamily="18" charset="0"/>
              </a:rPr>
              <a:t> </a:t>
            </a:r>
            <a:r>
              <a:rPr lang="en-US" sz="3200" dirty="0" err="1" smtClean="0">
                <a:latin typeface="Adobe Caslon Pro Bold" pitchFamily="18" charset="0"/>
              </a:rPr>
              <a:t>dari</a:t>
            </a:r>
            <a:r>
              <a:rPr lang="en-US" sz="3200" dirty="0" smtClean="0">
                <a:latin typeface="Adobe Caslon Pro Bold" pitchFamily="18" charset="0"/>
              </a:rPr>
              <a:t> </a:t>
            </a:r>
            <a:br>
              <a:rPr lang="en-US" sz="3200" dirty="0" smtClean="0">
                <a:latin typeface="Adobe Caslon Pro Bold" pitchFamily="18" charset="0"/>
              </a:rPr>
            </a:br>
            <a:r>
              <a:rPr lang="en-US" sz="3200" i="1" dirty="0" smtClean="0">
                <a:latin typeface="Adobe Caslon Pro Bold" pitchFamily="18" charset="0"/>
              </a:rPr>
              <a:t>US’s Bill of Rights </a:t>
            </a:r>
            <a:br>
              <a:rPr lang="en-US" sz="3200" i="1" dirty="0" smtClean="0">
                <a:latin typeface="Adobe Caslon Pro Bold" pitchFamily="18" charset="0"/>
              </a:rPr>
            </a:br>
            <a:r>
              <a:rPr lang="en-US" sz="3200" i="1" dirty="0" smtClean="0">
                <a:latin typeface="Adobe Caslon Pro Bold" pitchFamily="18" charset="0"/>
              </a:rPr>
              <a:t>Declaration of Human Rights</a:t>
            </a:r>
            <a:endParaRPr lang="en-US" sz="3200" i="1" dirty="0">
              <a:latin typeface="Adobe Caslon Pro Bold" pitchFamily="18" charset="0"/>
            </a:endParaRPr>
          </a:p>
        </p:txBody>
      </p:sp>
      <p:sp>
        <p:nvSpPr>
          <p:cNvPr id="3" name="Content Placeholder 2"/>
          <p:cNvSpPr>
            <a:spLocks noGrp="1"/>
          </p:cNvSpPr>
          <p:nvPr>
            <p:ph idx="1"/>
          </p:nvPr>
        </p:nvSpPr>
        <p:spPr>
          <a:xfrm>
            <a:off x="609600" y="2438400"/>
            <a:ext cx="4038600" cy="3992563"/>
          </a:xfrm>
          <a:solidFill>
            <a:schemeClr val="accent6">
              <a:lumMod val="60000"/>
              <a:lumOff val="40000"/>
            </a:schemeClr>
          </a:solidFill>
        </p:spPr>
        <p:txBody>
          <a:bodyPr>
            <a:normAutofit fontScale="92500" lnSpcReduction="10000"/>
          </a:bodyPr>
          <a:lstStyle/>
          <a:p>
            <a:pPr marL="514350" indent="-514350">
              <a:buFont typeface="+mj-lt"/>
              <a:buAutoNum type="arabicPeriod"/>
            </a:pPr>
            <a:r>
              <a:rPr lang="en-US" sz="3600" i="1" dirty="0" smtClean="0">
                <a:latin typeface="Times New Roman" pitchFamily="18" charset="0"/>
                <a:cs typeface="Times New Roman" pitchFamily="18" charset="0"/>
              </a:rPr>
              <a:t>Life and safety;</a:t>
            </a:r>
          </a:p>
          <a:p>
            <a:pPr marL="514350" indent="-514350">
              <a:buFont typeface="+mj-lt"/>
              <a:buAutoNum type="arabicPeriod"/>
            </a:pPr>
            <a:r>
              <a:rPr lang="en-US" sz="3600" i="1" dirty="0" smtClean="0">
                <a:latin typeface="Times New Roman" pitchFamily="18" charset="0"/>
                <a:cs typeface="Times New Roman" pitchFamily="18" charset="0"/>
              </a:rPr>
              <a:t>Truthfulness;</a:t>
            </a:r>
          </a:p>
          <a:p>
            <a:pPr marL="514350" indent="-514350">
              <a:buFont typeface="+mj-lt"/>
              <a:buAutoNum type="arabicPeriod"/>
            </a:pPr>
            <a:r>
              <a:rPr lang="en-US" sz="3600" i="1" dirty="0" smtClean="0">
                <a:latin typeface="Times New Roman" pitchFamily="18" charset="0"/>
                <a:cs typeface="Times New Roman" pitchFamily="18" charset="0"/>
              </a:rPr>
              <a:t>Privacy;</a:t>
            </a:r>
          </a:p>
          <a:p>
            <a:pPr marL="514350" indent="-514350">
              <a:buFont typeface="+mj-lt"/>
              <a:buAutoNum type="arabicPeriod"/>
            </a:pPr>
            <a:r>
              <a:rPr lang="en-US" sz="3600" i="1" dirty="0" smtClean="0">
                <a:latin typeface="Times New Roman" pitchFamily="18" charset="0"/>
                <a:cs typeface="Times New Roman" pitchFamily="18" charset="0"/>
              </a:rPr>
              <a:t>Freedom of conscience;</a:t>
            </a:r>
          </a:p>
          <a:p>
            <a:pPr marL="514350" indent="-514350">
              <a:buFont typeface="+mj-lt"/>
              <a:buAutoNum type="arabicPeriod"/>
            </a:pPr>
            <a:r>
              <a:rPr lang="en-US" sz="3600" i="1" dirty="0" smtClean="0">
                <a:latin typeface="Times New Roman" pitchFamily="18" charset="0"/>
                <a:cs typeface="Times New Roman" pitchFamily="18" charset="0"/>
              </a:rPr>
              <a:t>Free of speech;</a:t>
            </a:r>
          </a:p>
          <a:p>
            <a:pPr marL="514350" indent="-514350">
              <a:buFont typeface="+mj-lt"/>
              <a:buAutoNum type="arabicPeriod"/>
            </a:pPr>
            <a:r>
              <a:rPr lang="en-US" sz="3600" i="1" dirty="0" smtClean="0">
                <a:latin typeface="Times New Roman" pitchFamily="18" charset="0"/>
                <a:cs typeface="Times New Roman" pitchFamily="18" charset="0"/>
              </a:rPr>
              <a:t>Private property.</a:t>
            </a:r>
          </a:p>
          <a:p>
            <a:pPr marL="514350" indent="-514350">
              <a:buFont typeface="+mj-lt"/>
              <a:buAutoNum type="arabicPeriod"/>
            </a:pPr>
            <a:endParaRPr lang="en-US" sz="3600" dirty="0">
              <a:latin typeface="Times New Roman" pitchFamily="18" charset="0"/>
              <a:cs typeface="Times New Roman"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Left Arrow Callout 5"/>
          <p:cNvSpPr/>
          <p:nvPr/>
        </p:nvSpPr>
        <p:spPr>
          <a:xfrm>
            <a:off x="3733800" y="2438400"/>
            <a:ext cx="4876800" cy="3962400"/>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lvl="0" indent="-514350">
              <a:spcBef>
                <a:spcPct val="20000"/>
              </a:spcBef>
              <a:buFont typeface="Wingdings" pitchFamily="2" charset="2"/>
              <a:buChar char="ü"/>
              <a:defRPr/>
            </a:pPr>
            <a:r>
              <a:rPr lang="en-US" sz="2800" b="1" dirty="0" err="1" smtClean="0">
                <a:solidFill>
                  <a:schemeClr val="bg1"/>
                </a:solidFill>
                <a:latin typeface="Times New Roman" pitchFamily="18" charset="0"/>
                <a:cs typeface="Times New Roman" pitchFamily="18" charset="0"/>
              </a:rPr>
              <a:t>Masalah</a:t>
            </a:r>
            <a:r>
              <a:rPr lang="en-US" sz="2800" b="1" dirty="0" smtClean="0">
                <a:solidFill>
                  <a:schemeClr val="bg1"/>
                </a:solidFill>
                <a:latin typeface="Times New Roman" pitchFamily="18" charset="0"/>
                <a:cs typeface="Times New Roman" pitchFamily="18" charset="0"/>
              </a:rPr>
              <a:t> MORAL </a:t>
            </a:r>
            <a:r>
              <a:rPr lang="en-US" sz="2400" b="1" dirty="0" smtClean="0">
                <a:solidFill>
                  <a:schemeClr val="bg1"/>
                </a:solidFill>
                <a:latin typeface="Times New Roman" pitchFamily="18" charset="0"/>
                <a:cs typeface="Times New Roman" pitchFamily="18" charset="0"/>
              </a:rPr>
              <a:t>(</a:t>
            </a:r>
            <a:r>
              <a:rPr lang="en-US" sz="2400" b="1" dirty="0" err="1" smtClean="0">
                <a:solidFill>
                  <a:schemeClr val="bg1"/>
                </a:solidFill>
                <a:latin typeface="Times New Roman" pitchFamily="18" charset="0"/>
                <a:cs typeface="Times New Roman" pitchFamily="18" charset="0"/>
              </a:rPr>
              <a:t>sebagai</a:t>
            </a:r>
            <a:r>
              <a:rPr lang="en-US" sz="2400" b="1" i="1" dirty="0" smtClean="0">
                <a:solidFill>
                  <a:schemeClr val="bg1"/>
                </a:solidFill>
                <a:latin typeface="Times New Roman" pitchFamily="18" charset="0"/>
                <a:cs typeface="Times New Roman" pitchFamily="18" charset="0"/>
              </a:rPr>
              <a:t> the Rule of </a:t>
            </a:r>
            <a:r>
              <a:rPr lang="en-US" sz="2400" b="1" i="1" dirty="0" err="1" smtClean="0">
                <a:solidFill>
                  <a:schemeClr val="bg1"/>
                </a:solidFill>
                <a:latin typeface="Times New Roman" pitchFamily="18" charset="0"/>
                <a:cs typeface="Times New Roman" pitchFamily="18" charset="0"/>
              </a:rPr>
              <a:t>Untilitarianism</a:t>
            </a:r>
            <a:r>
              <a:rPr lang="en-US" sz="2400" b="1" dirty="0" smtClean="0">
                <a:solidFill>
                  <a:schemeClr val="bg1"/>
                </a:solidFill>
                <a:latin typeface="Times New Roman" pitchFamily="18" charset="0"/>
                <a:cs typeface="Times New Roman" pitchFamily="18" charset="0"/>
              </a:rPr>
              <a:t>)  </a:t>
            </a:r>
            <a:r>
              <a:rPr lang="en-US" sz="2400" b="1" dirty="0" err="1" smtClean="0">
                <a:solidFill>
                  <a:schemeClr val="bg1"/>
                </a:solidFill>
                <a:latin typeface="Times New Roman" pitchFamily="18" charset="0"/>
                <a:cs typeface="Times New Roman" pitchFamily="18" charset="0"/>
              </a:rPr>
              <a:t>lebih</a:t>
            </a:r>
            <a:r>
              <a:rPr lang="en-US" sz="2400" b="1" dirty="0" smtClean="0">
                <a:solidFill>
                  <a:schemeClr val="bg1"/>
                </a:solidFill>
                <a:latin typeface="Times New Roman" pitchFamily="18" charset="0"/>
                <a:cs typeface="Times New Roman" pitchFamily="18" charset="0"/>
              </a:rPr>
              <a:t> </a:t>
            </a:r>
            <a:r>
              <a:rPr lang="en-US" sz="2400" b="1" dirty="0" err="1" smtClean="0">
                <a:solidFill>
                  <a:schemeClr val="bg1"/>
                </a:solidFill>
                <a:latin typeface="Times New Roman" pitchFamily="18" charset="0"/>
                <a:cs typeface="Times New Roman" pitchFamily="18" charset="0"/>
              </a:rPr>
              <a:t>dari</a:t>
            </a:r>
            <a:r>
              <a:rPr lang="en-US" sz="2400" b="1" dirty="0" smtClean="0">
                <a:solidFill>
                  <a:schemeClr val="bg1"/>
                </a:solidFill>
                <a:latin typeface="Times New Roman" pitchFamily="18" charset="0"/>
                <a:cs typeface="Times New Roman" pitchFamily="18" charset="0"/>
              </a:rPr>
              <a:t> </a:t>
            </a:r>
            <a:r>
              <a:rPr lang="en-US" sz="2400" b="1" dirty="0" err="1" smtClean="0">
                <a:solidFill>
                  <a:schemeClr val="bg1"/>
                </a:solidFill>
                <a:latin typeface="Times New Roman" pitchFamily="18" charset="0"/>
                <a:cs typeface="Times New Roman" pitchFamily="18" charset="0"/>
              </a:rPr>
              <a:t>sekedar</a:t>
            </a:r>
            <a:r>
              <a:rPr lang="en-US" sz="2400" b="1" dirty="0" smtClean="0">
                <a:solidFill>
                  <a:schemeClr val="bg1"/>
                </a:solidFill>
                <a:latin typeface="Times New Roman" pitchFamily="18" charset="0"/>
                <a:cs typeface="Times New Roman" pitchFamily="18" charset="0"/>
              </a:rPr>
              <a:t> </a:t>
            </a:r>
            <a:r>
              <a:rPr lang="en-US" sz="2400" b="1" i="1" dirty="0" smtClean="0">
                <a:solidFill>
                  <a:schemeClr val="bg1"/>
                </a:solidFill>
                <a:latin typeface="Times New Roman" pitchFamily="18" charset="0"/>
                <a:cs typeface="Times New Roman" pitchFamily="18" charset="0"/>
              </a:rPr>
              <a:t>maximum benefit </a:t>
            </a:r>
            <a:r>
              <a:rPr lang="en-US" sz="2400" b="1" dirty="0" err="1" smtClean="0">
                <a:solidFill>
                  <a:schemeClr val="bg1"/>
                </a:solidFill>
                <a:latin typeface="Times New Roman" pitchFamily="18" charset="0"/>
                <a:cs typeface="Times New Roman" pitchFamily="18" charset="0"/>
              </a:rPr>
              <a:t>atau</a:t>
            </a:r>
            <a:r>
              <a:rPr lang="en-US" sz="2400" b="1" dirty="0" smtClean="0">
                <a:solidFill>
                  <a:schemeClr val="bg1"/>
                </a:solidFill>
                <a:latin typeface="Times New Roman" pitchFamily="18" charset="0"/>
                <a:cs typeface="Times New Roman" pitchFamily="18" charset="0"/>
              </a:rPr>
              <a:t> </a:t>
            </a:r>
            <a:r>
              <a:rPr lang="en-US" sz="2400" b="1" i="1" dirty="0" smtClean="0">
                <a:solidFill>
                  <a:schemeClr val="bg1"/>
                </a:solidFill>
                <a:latin typeface="Times New Roman" pitchFamily="18" charset="0"/>
                <a:cs typeface="Times New Roman" pitchFamily="18" charset="0"/>
              </a:rPr>
              <a:t>the greatest benefit</a:t>
            </a:r>
            <a:r>
              <a:rPr lang="en-US" sz="1600" i="1" dirty="0" smtClean="0">
                <a:solidFill>
                  <a:schemeClr val="bg1"/>
                </a:solidFill>
                <a:latin typeface="Times New Roman" pitchFamily="18" charset="0"/>
                <a:cs typeface="Times New Roman" pitchFamily="18" charset="0"/>
              </a:rPr>
              <a:t>.</a:t>
            </a:r>
            <a:endParaRPr lang="en-US" sz="1600" i="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11362"/>
          </a:xfrm>
          <a:solidFill>
            <a:schemeClr val="accent6">
              <a:lumMod val="40000"/>
              <a:lumOff val="60000"/>
            </a:schemeClr>
          </a:solidFill>
        </p:spPr>
        <p:txBody>
          <a:bodyPr>
            <a:noAutofit/>
          </a:bodyPr>
          <a:lstStyle/>
          <a:p>
            <a:r>
              <a:rPr lang="en-US" sz="3200" i="1" dirty="0" smtClean="0">
                <a:latin typeface="Adobe Caslon Pro Bold" pitchFamily="18" charset="0"/>
              </a:rPr>
              <a:t>US’s Bill of Rights </a:t>
            </a:r>
            <a:br>
              <a:rPr lang="en-US" sz="3200" i="1" dirty="0" smtClean="0">
                <a:latin typeface="Adobe Caslon Pro Bold" pitchFamily="18" charset="0"/>
              </a:rPr>
            </a:br>
            <a:r>
              <a:rPr lang="en-US" sz="3200" i="1" dirty="0" smtClean="0">
                <a:latin typeface="Adobe Caslon Pro Bold" pitchFamily="18" charset="0"/>
              </a:rPr>
              <a:t>Declaration of Human Rights</a:t>
            </a:r>
            <a:br>
              <a:rPr lang="en-US" sz="3200" i="1" dirty="0" smtClean="0">
                <a:latin typeface="Adobe Caslon Pro Bold" pitchFamily="18" charset="0"/>
              </a:rPr>
            </a:br>
            <a:r>
              <a:rPr lang="en-US" sz="3200" i="1" dirty="0" smtClean="0">
                <a:latin typeface="Adobe Caslon Pro Bold" pitchFamily="18" charset="0"/>
              </a:rPr>
              <a:t>Vs</a:t>
            </a:r>
            <a:br>
              <a:rPr lang="en-US" sz="3200" i="1" dirty="0" smtClean="0">
                <a:latin typeface="Adobe Caslon Pro Bold" pitchFamily="18" charset="0"/>
              </a:rPr>
            </a:br>
            <a:r>
              <a:rPr lang="en-US" sz="4000" dirty="0" err="1" smtClean="0">
                <a:latin typeface="Adobe Caslon Pro Bold" pitchFamily="18" charset="0"/>
              </a:rPr>
              <a:t>Ekonomi</a:t>
            </a:r>
            <a:r>
              <a:rPr lang="en-US" sz="4000" dirty="0" smtClean="0">
                <a:latin typeface="Adobe Caslon Pro Bold" pitchFamily="18" charset="0"/>
              </a:rPr>
              <a:t> </a:t>
            </a:r>
            <a:r>
              <a:rPr lang="en-US" sz="4000" dirty="0" err="1" smtClean="0">
                <a:latin typeface="Adobe Caslon Pro Bold" pitchFamily="18" charset="0"/>
              </a:rPr>
              <a:t>Syariah</a:t>
            </a:r>
            <a:endParaRPr lang="en-US" sz="3200" dirty="0">
              <a:latin typeface="Adobe Caslon Pro Bold" pitchFamily="18" charset="0"/>
            </a:endParaRPr>
          </a:p>
        </p:txBody>
      </p:sp>
      <p:sp>
        <p:nvSpPr>
          <p:cNvPr id="3" name="Content Placeholder 2"/>
          <p:cNvSpPr>
            <a:spLocks noGrp="1"/>
          </p:cNvSpPr>
          <p:nvPr>
            <p:ph idx="1"/>
          </p:nvPr>
        </p:nvSpPr>
        <p:spPr>
          <a:xfrm>
            <a:off x="609600" y="2438401"/>
            <a:ext cx="4038600" cy="2667000"/>
          </a:xfrm>
          <a:solidFill>
            <a:schemeClr val="accent6">
              <a:lumMod val="60000"/>
              <a:lumOff val="40000"/>
            </a:schemeClr>
          </a:solidFill>
        </p:spPr>
        <p:txBody>
          <a:bodyPr>
            <a:normAutofit fontScale="70000" lnSpcReduction="20000"/>
          </a:bodyPr>
          <a:lstStyle/>
          <a:p>
            <a:pPr marL="514350" indent="-514350">
              <a:buFont typeface="+mj-lt"/>
              <a:buAutoNum type="arabicPeriod"/>
            </a:pPr>
            <a:r>
              <a:rPr lang="en-US" sz="3600" i="1" dirty="0" smtClean="0">
                <a:latin typeface="Times New Roman" pitchFamily="18" charset="0"/>
                <a:cs typeface="Times New Roman" pitchFamily="18" charset="0"/>
              </a:rPr>
              <a:t>Life and safety;</a:t>
            </a:r>
          </a:p>
          <a:p>
            <a:pPr marL="514350" indent="-514350">
              <a:buFont typeface="+mj-lt"/>
              <a:buAutoNum type="arabicPeriod"/>
            </a:pPr>
            <a:r>
              <a:rPr lang="en-US" sz="3600" i="1" dirty="0" smtClean="0">
                <a:latin typeface="Times New Roman" pitchFamily="18" charset="0"/>
                <a:cs typeface="Times New Roman" pitchFamily="18" charset="0"/>
              </a:rPr>
              <a:t>Truthfulness;</a:t>
            </a:r>
          </a:p>
          <a:p>
            <a:pPr marL="514350" indent="-514350">
              <a:buFont typeface="+mj-lt"/>
              <a:buAutoNum type="arabicPeriod"/>
            </a:pPr>
            <a:r>
              <a:rPr lang="en-US" sz="3600" i="1" dirty="0" smtClean="0">
                <a:latin typeface="Times New Roman" pitchFamily="18" charset="0"/>
                <a:cs typeface="Times New Roman" pitchFamily="18" charset="0"/>
              </a:rPr>
              <a:t>Privacy;</a:t>
            </a:r>
          </a:p>
          <a:p>
            <a:pPr marL="514350" indent="-514350">
              <a:buFont typeface="+mj-lt"/>
              <a:buAutoNum type="arabicPeriod"/>
            </a:pPr>
            <a:r>
              <a:rPr lang="en-US" sz="3600" i="1" dirty="0" smtClean="0">
                <a:latin typeface="Times New Roman" pitchFamily="18" charset="0"/>
                <a:cs typeface="Times New Roman" pitchFamily="18" charset="0"/>
              </a:rPr>
              <a:t>Freedom of conscience;</a:t>
            </a:r>
          </a:p>
          <a:p>
            <a:pPr marL="514350" indent="-514350">
              <a:buFont typeface="+mj-lt"/>
              <a:buAutoNum type="arabicPeriod"/>
            </a:pPr>
            <a:r>
              <a:rPr lang="en-US" sz="3600" i="1" dirty="0" smtClean="0">
                <a:latin typeface="Times New Roman" pitchFamily="18" charset="0"/>
                <a:cs typeface="Times New Roman" pitchFamily="18" charset="0"/>
              </a:rPr>
              <a:t>Free of speech;</a:t>
            </a:r>
          </a:p>
          <a:p>
            <a:pPr marL="514350" indent="-514350">
              <a:buFont typeface="+mj-lt"/>
              <a:buAutoNum type="arabicPeriod"/>
            </a:pPr>
            <a:r>
              <a:rPr lang="en-US" sz="3600" i="1" dirty="0" smtClean="0">
                <a:latin typeface="Times New Roman" pitchFamily="18" charset="0"/>
                <a:cs typeface="Times New Roman" pitchFamily="18" charset="0"/>
              </a:rPr>
              <a:t>Private property.</a:t>
            </a:r>
          </a:p>
          <a:p>
            <a:pPr marL="514350" indent="-514350">
              <a:buFont typeface="+mj-lt"/>
              <a:buAutoNum type="arabicPeriod"/>
            </a:pPr>
            <a:endParaRPr lang="en-US" sz="3600" dirty="0">
              <a:latin typeface="Times New Roman" pitchFamily="18" charset="0"/>
              <a:cs typeface="Times New Roman"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Left Arrow Callout 5"/>
          <p:cNvSpPr/>
          <p:nvPr/>
        </p:nvSpPr>
        <p:spPr>
          <a:xfrm>
            <a:off x="4191000" y="2514600"/>
            <a:ext cx="4191000" cy="2590800"/>
          </a:xfrm>
          <a:prstGeom prst="leftArrowCallout">
            <a:avLst>
              <a:gd name="adj1" fmla="val 25000"/>
              <a:gd name="adj2" fmla="val 25735"/>
              <a:gd name="adj3" fmla="val 17647"/>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lvl="0" indent="-514350">
              <a:spcBef>
                <a:spcPct val="20000"/>
              </a:spcBef>
              <a:buFont typeface="Wingdings" pitchFamily="2" charset="2"/>
              <a:buChar char="ü"/>
              <a:defRPr/>
            </a:pPr>
            <a:r>
              <a:rPr lang="en-US" sz="2400" b="1" dirty="0" err="1" smtClean="0">
                <a:solidFill>
                  <a:schemeClr val="bg1"/>
                </a:solidFill>
                <a:latin typeface="Times New Roman" pitchFamily="18" charset="0"/>
                <a:cs typeface="Times New Roman" pitchFamily="18" charset="0"/>
              </a:rPr>
              <a:t>Masalah</a:t>
            </a:r>
            <a:r>
              <a:rPr lang="en-US" sz="2400" b="1" dirty="0" smtClean="0">
                <a:solidFill>
                  <a:schemeClr val="bg1"/>
                </a:solidFill>
                <a:latin typeface="Times New Roman" pitchFamily="18" charset="0"/>
                <a:cs typeface="Times New Roman" pitchFamily="18" charset="0"/>
              </a:rPr>
              <a:t> MORAL </a:t>
            </a:r>
            <a:r>
              <a:rPr lang="en-US" sz="2000" b="1" dirty="0" smtClean="0">
                <a:solidFill>
                  <a:schemeClr val="bg1"/>
                </a:solidFill>
                <a:latin typeface="Times New Roman" pitchFamily="18" charset="0"/>
                <a:cs typeface="Times New Roman" pitchFamily="18" charset="0"/>
              </a:rPr>
              <a:t>(</a:t>
            </a:r>
            <a:r>
              <a:rPr lang="en-US" sz="2000" b="1" dirty="0" err="1" smtClean="0">
                <a:solidFill>
                  <a:schemeClr val="bg1"/>
                </a:solidFill>
                <a:latin typeface="Times New Roman" pitchFamily="18" charset="0"/>
                <a:cs typeface="Times New Roman" pitchFamily="18" charset="0"/>
              </a:rPr>
              <a:t>sebagai</a:t>
            </a:r>
            <a:r>
              <a:rPr lang="en-US" sz="2000" b="1" i="1" dirty="0" smtClean="0">
                <a:solidFill>
                  <a:schemeClr val="bg1"/>
                </a:solidFill>
                <a:latin typeface="Times New Roman" pitchFamily="18" charset="0"/>
                <a:cs typeface="Times New Roman" pitchFamily="18" charset="0"/>
              </a:rPr>
              <a:t> the Rule of </a:t>
            </a:r>
            <a:r>
              <a:rPr lang="en-US" sz="2000" b="1" i="1" dirty="0" err="1" smtClean="0">
                <a:solidFill>
                  <a:schemeClr val="bg1"/>
                </a:solidFill>
                <a:latin typeface="Times New Roman" pitchFamily="18" charset="0"/>
                <a:cs typeface="Times New Roman" pitchFamily="18" charset="0"/>
              </a:rPr>
              <a:t>Untilitarianism</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lebih</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dari</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sekedar</a:t>
            </a:r>
            <a:r>
              <a:rPr lang="en-US" sz="2000" b="1" dirty="0" smtClean="0">
                <a:solidFill>
                  <a:schemeClr val="bg1"/>
                </a:solidFill>
                <a:latin typeface="Times New Roman" pitchFamily="18" charset="0"/>
                <a:cs typeface="Times New Roman" pitchFamily="18" charset="0"/>
              </a:rPr>
              <a:t> </a:t>
            </a:r>
            <a:r>
              <a:rPr lang="en-US" sz="2000" b="1" i="1" dirty="0" smtClean="0">
                <a:solidFill>
                  <a:schemeClr val="bg1"/>
                </a:solidFill>
                <a:latin typeface="Times New Roman" pitchFamily="18" charset="0"/>
                <a:cs typeface="Times New Roman" pitchFamily="18" charset="0"/>
              </a:rPr>
              <a:t>maximum benefit </a:t>
            </a:r>
            <a:r>
              <a:rPr lang="en-US" sz="2000" b="1" dirty="0" err="1" smtClean="0">
                <a:solidFill>
                  <a:schemeClr val="bg1"/>
                </a:solidFill>
                <a:latin typeface="Times New Roman" pitchFamily="18" charset="0"/>
                <a:cs typeface="Times New Roman" pitchFamily="18" charset="0"/>
              </a:rPr>
              <a:t>atau</a:t>
            </a:r>
            <a:r>
              <a:rPr lang="en-US" sz="2000" b="1" dirty="0" smtClean="0">
                <a:solidFill>
                  <a:schemeClr val="bg1"/>
                </a:solidFill>
                <a:latin typeface="Times New Roman" pitchFamily="18" charset="0"/>
                <a:cs typeface="Times New Roman" pitchFamily="18" charset="0"/>
              </a:rPr>
              <a:t> </a:t>
            </a:r>
            <a:r>
              <a:rPr lang="en-US" sz="2000" b="1" i="1" dirty="0" smtClean="0">
                <a:solidFill>
                  <a:schemeClr val="bg1"/>
                </a:solidFill>
                <a:latin typeface="Times New Roman" pitchFamily="18" charset="0"/>
                <a:cs typeface="Times New Roman" pitchFamily="18" charset="0"/>
              </a:rPr>
              <a:t>the greatest benefit</a:t>
            </a:r>
            <a:r>
              <a:rPr lang="en-US" sz="1400" i="1" dirty="0" smtClean="0">
                <a:solidFill>
                  <a:schemeClr val="bg1"/>
                </a:solidFill>
                <a:latin typeface="Times New Roman" pitchFamily="18" charset="0"/>
                <a:cs typeface="Times New Roman" pitchFamily="18" charset="0"/>
              </a:rPr>
              <a:t>.</a:t>
            </a:r>
            <a:endParaRPr lang="en-US" sz="1400" i="1" dirty="0">
              <a:solidFill>
                <a:schemeClr val="bg1"/>
              </a:solidFill>
              <a:latin typeface="Times New Roman" pitchFamily="18" charset="0"/>
              <a:cs typeface="Times New Roman" pitchFamily="18" charset="0"/>
            </a:endParaRPr>
          </a:p>
        </p:txBody>
      </p:sp>
      <p:sp>
        <p:nvSpPr>
          <p:cNvPr id="7" name="Up Arrow Callout 6"/>
          <p:cNvSpPr/>
          <p:nvPr/>
        </p:nvSpPr>
        <p:spPr>
          <a:xfrm>
            <a:off x="609600" y="4648200"/>
            <a:ext cx="3962400" cy="2209800"/>
          </a:xfrm>
          <a:prstGeom prst="upArrowCallout">
            <a:avLst/>
          </a:prstGeom>
          <a:solidFill>
            <a:srgbClr val="92D05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solidFill>
                  <a:schemeClr val="tx1"/>
                </a:solidFill>
                <a:latin typeface="Adobe Caslon Pro Bold" pitchFamily="18" charset="0"/>
              </a:rPr>
              <a:t>Distribusi</a:t>
            </a:r>
            <a:r>
              <a:rPr lang="en-US" sz="2800" dirty="0" smtClean="0">
                <a:solidFill>
                  <a:schemeClr val="tx1"/>
                </a:solidFill>
                <a:latin typeface="Adobe Caslon Pro Bold" pitchFamily="18" charset="0"/>
              </a:rPr>
              <a:t> </a:t>
            </a:r>
            <a:r>
              <a:rPr lang="en-US" sz="2800" dirty="0" err="1" smtClean="0">
                <a:solidFill>
                  <a:schemeClr val="tx1"/>
                </a:solidFill>
                <a:latin typeface="Adobe Caslon Pro Bold" pitchFamily="18" charset="0"/>
              </a:rPr>
              <a:t>Kesejahteraan</a:t>
            </a:r>
            <a:r>
              <a:rPr lang="en-US" sz="2800" dirty="0" smtClean="0">
                <a:solidFill>
                  <a:schemeClr val="tx1"/>
                </a:solidFill>
                <a:latin typeface="Adobe Caslon Pro Bold" pitchFamily="18" charset="0"/>
              </a:rPr>
              <a:t> </a:t>
            </a:r>
          </a:p>
          <a:p>
            <a:pPr algn="ctr"/>
            <a:r>
              <a:rPr lang="en-US" sz="2800" i="1" dirty="0" smtClean="0">
                <a:solidFill>
                  <a:schemeClr val="tx1"/>
                </a:solidFill>
                <a:latin typeface="Adobe Caslon Pro Bold" pitchFamily="18" charset="0"/>
              </a:rPr>
              <a:t>(Market Share</a:t>
            </a:r>
            <a:r>
              <a:rPr lang="en-US" i="1" dirty="0" smtClean="0">
                <a:solidFill>
                  <a:schemeClr val="tx1"/>
                </a:solidFill>
              </a:rPr>
              <a:t>)</a:t>
            </a:r>
            <a:endParaRPr lang="en-US" i="1" dirty="0">
              <a:solidFill>
                <a:schemeClr val="tx1"/>
              </a:solidFill>
            </a:endParaRPr>
          </a:p>
        </p:txBody>
      </p:sp>
      <p:sp>
        <p:nvSpPr>
          <p:cNvPr id="8" name="Up Arrow Callout 7"/>
          <p:cNvSpPr/>
          <p:nvPr/>
        </p:nvSpPr>
        <p:spPr>
          <a:xfrm>
            <a:off x="5181600" y="4953000"/>
            <a:ext cx="3962400" cy="1905000"/>
          </a:xfrm>
          <a:prstGeom prst="upArrowCallout">
            <a:avLst/>
          </a:prstGeom>
          <a:solidFill>
            <a:srgbClr val="92D05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latin typeface="Adobe Caslon Pro Bold" pitchFamily="18" charset="0"/>
              </a:rPr>
              <a:t>Agama </a:t>
            </a:r>
            <a:r>
              <a:rPr lang="en-US" sz="2400" dirty="0" err="1" smtClean="0">
                <a:solidFill>
                  <a:schemeClr val="tx1"/>
                </a:solidFill>
                <a:latin typeface="Adobe Caslon Pro Bold" pitchFamily="18" charset="0"/>
              </a:rPr>
              <a:t>Wahyu</a:t>
            </a:r>
            <a:endParaRPr lang="en-US" sz="2400" dirty="0" smtClean="0">
              <a:solidFill>
                <a:schemeClr val="tx1"/>
              </a:solidFill>
              <a:latin typeface="Adobe Caslon Pro Bold" pitchFamily="18" charset="0"/>
            </a:endParaRPr>
          </a:p>
          <a:p>
            <a:pPr algn="ctr"/>
            <a:r>
              <a:rPr lang="en-US" sz="2400" dirty="0" smtClean="0">
                <a:solidFill>
                  <a:schemeClr val="tx1"/>
                </a:solidFill>
                <a:latin typeface="Adobe Caslon Pro Bold" pitchFamily="18" charset="0"/>
              </a:rPr>
              <a:t>(</a:t>
            </a:r>
            <a:r>
              <a:rPr lang="en-US" sz="2400" dirty="0" err="1" smtClean="0">
                <a:solidFill>
                  <a:schemeClr val="tx1"/>
                </a:solidFill>
                <a:latin typeface="Adobe Caslon Pro Bold" pitchFamily="18" charset="0"/>
              </a:rPr>
              <a:t>Bersumber</a:t>
            </a:r>
            <a:r>
              <a:rPr lang="en-US" sz="2400" dirty="0" smtClean="0">
                <a:solidFill>
                  <a:schemeClr val="tx1"/>
                </a:solidFill>
                <a:latin typeface="Adobe Caslon Pro Bold" pitchFamily="18" charset="0"/>
              </a:rPr>
              <a:t> </a:t>
            </a:r>
            <a:r>
              <a:rPr lang="en-US" sz="2400" dirty="0" err="1" smtClean="0">
                <a:solidFill>
                  <a:schemeClr val="tx1"/>
                </a:solidFill>
                <a:latin typeface="Adobe Caslon Pro Bold" pitchFamily="18" charset="0"/>
              </a:rPr>
              <a:t>dari</a:t>
            </a:r>
            <a:r>
              <a:rPr lang="en-US" sz="2400" dirty="0" smtClean="0">
                <a:solidFill>
                  <a:schemeClr val="tx1"/>
                </a:solidFill>
                <a:latin typeface="Adobe Caslon Pro Bold" pitchFamily="18" charset="0"/>
              </a:rPr>
              <a:t> </a:t>
            </a:r>
          </a:p>
          <a:p>
            <a:pPr algn="ctr"/>
            <a:r>
              <a:rPr lang="en-US" sz="2400" dirty="0" smtClean="0">
                <a:solidFill>
                  <a:schemeClr val="tx1"/>
                </a:solidFill>
                <a:latin typeface="Adobe Caslon Pro Bold" pitchFamily="18" charset="0"/>
              </a:rPr>
              <a:t>Allah </a:t>
            </a:r>
            <a:r>
              <a:rPr lang="en-US" sz="2400" i="1" dirty="0" err="1" smtClean="0">
                <a:solidFill>
                  <a:schemeClr val="tx1"/>
                </a:solidFill>
                <a:latin typeface="Adobe Caslon Pro Bold" pitchFamily="18" charset="0"/>
              </a:rPr>
              <a:t>Azza</a:t>
            </a:r>
            <a:r>
              <a:rPr lang="en-US" sz="2400" i="1" dirty="0" smtClean="0">
                <a:solidFill>
                  <a:schemeClr val="tx1"/>
                </a:solidFill>
                <a:latin typeface="Adobe Caslon Pro Bold" pitchFamily="18" charset="0"/>
              </a:rPr>
              <a:t> </a:t>
            </a:r>
            <a:r>
              <a:rPr lang="en-US" sz="2400" i="1" dirty="0" err="1" smtClean="0">
                <a:solidFill>
                  <a:schemeClr val="tx1"/>
                </a:solidFill>
                <a:latin typeface="Adobe Caslon Pro Bold" pitchFamily="18" charset="0"/>
              </a:rPr>
              <a:t>wa</a:t>
            </a:r>
            <a:r>
              <a:rPr lang="en-US" sz="2400" i="1" dirty="0" smtClean="0">
                <a:solidFill>
                  <a:schemeClr val="tx1"/>
                </a:solidFill>
                <a:latin typeface="Adobe Caslon Pro Bold" pitchFamily="18" charset="0"/>
              </a:rPr>
              <a:t>  </a:t>
            </a:r>
            <a:r>
              <a:rPr lang="en-US" sz="2400" i="1" dirty="0" err="1" smtClean="0">
                <a:solidFill>
                  <a:schemeClr val="tx1"/>
                </a:solidFill>
                <a:latin typeface="Adobe Caslon Pro Bold" pitchFamily="18" charset="0"/>
              </a:rPr>
              <a:t>Jalla</a:t>
            </a:r>
            <a:r>
              <a:rPr lang="en-US" sz="2400" dirty="0" smtClean="0">
                <a:solidFill>
                  <a:schemeClr val="tx1"/>
                </a:solidFill>
                <a:latin typeface="Adobe Caslon Pro Bold" pitchFamily="18" charset="0"/>
              </a:rPr>
              <a:t>)</a:t>
            </a:r>
            <a:endParaRPr lang="en-US" sz="2400" dirty="0">
              <a:solidFill>
                <a:schemeClr val="tx1"/>
              </a:solidFill>
              <a:latin typeface="Adobe Caslon Pro Bold"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447800"/>
          </a:xfrm>
          <a:solidFill>
            <a:schemeClr val="accent6">
              <a:lumMod val="40000"/>
              <a:lumOff val="60000"/>
            </a:schemeClr>
          </a:solidFill>
        </p:spPr>
        <p:txBody>
          <a:bodyPr>
            <a:normAutofit/>
          </a:bodyPr>
          <a:lstStyle/>
          <a:p>
            <a:r>
              <a:rPr lang="en-US" sz="3600" dirty="0" err="1" smtClean="0">
                <a:latin typeface="Adobe Caslon Pro Bold" pitchFamily="18" charset="0"/>
              </a:rPr>
              <a:t>Bisnis</a:t>
            </a:r>
            <a:r>
              <a:rPr lang="en-US" sz="3600" dirty="0" smtClean="0">
                <a:latin typeface="Adobe Caslon Pro Bold" pitchFamily="18" charset="0"/>
              </a:rPr>
              <a:t>, </a:t>
            </a:r>
            <a:r>
              <a:rPr lang="en-US" sz="3600" dirty="0" err="1" smtClean="0">
                <a:latin typeface="Adobe Caslon Pro Bold" pitchFamily="18" charset="0"/>
              </a:rPr>
              <a:t>Hukum</a:t>
            </a:r>
            <a:r>
              <a:rPr lang="en-US" sz="3600" dirty="0" smtClean="0">
                <a:latin typeface="Adobe Caslon Pro Bold" pitchFamily="18" charset="0"/>
              </a:rPr>
              <a:t> </a:t>
            </a:r>
            <a:r>
              <a:rPr lang="en-US" sz="3600" dirty="0" err="1" smtClean="0">
                <a:latin typeface="Adobe Caslon Pro Bold" pitchFamily="18" charset="0"/>
              </a:rPr>
              <a:t>dan</a:t>
            </a:r>
            <a:r>
              <a:rPr lang="en-US" sz="3600" dirty="0" smtClean="0">
                <a:latin typeface="Adobe Caslon Pro Bold" pitchFamily="18" charset="0"/>
              </a:rPr>
              <a:t> KPK </a:t>
            </a:r>
            <a:br>
              <a:rPr lang="en-US" sz="3600" dirty="0" smtClean="0">
                <a:latin typeface="Adobe Caslon Pro Bold" pitchFamily="18" charset="0"/>
              </a:rPr>
            </a:br>
            <a:r>
              <a:rPr lang="en-US" sz="3600" dirty="0" err="1" smtClean="0">
                <a:latin typeface="Adobe Caslon Pro Bold" pitchFamily="18" charset="0"/>
              </a:rPr>
              <a:t>di</a:t>
            </a:r>
            <a:r>
              <a:rPr lang="en-US" sz="3600" dirty="0" smtClean="0">
                <a:latin typeface="Adobe Caslon Pro Bold" pitchFamily="18" charset="0"/>
              </a:rPr>
              <a:t> Indonesia</a:t>
            </a:r>
            <a:endParaRPr lang="en-US" sz="3600" dirty="0">
              <a:latin typeface="Adobe Caslon Pro Bold"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graphicFrame>
        <p:nvGraphicFramePr>
          <p:cNvPr id="4098" name="Object 2"/>
          <p:cNvGraphicFramePr>
            <a:graphicFrameLocks noChangeAspect="1"/>
          </p:cNvGraphicFramePr>
          <p:nvPr>
            <p:ph idx="1"/>
          </p:nvPr>
        </p:nvGraphicFramePr>
        <p:xfrm>
          <a:off x="2971800" y="1905000"/>
          <a:ext cx="3198276" cy="4525963"/>
        </p:xfrm>
        <a:graphic>
          <a:graphicData uri="http://schemas.openxmlformats.org/presentationml/2006/ole">
            <p:oleObj spid="_x0000_s4098" name="Acrobat Document" r:id="rId3" imgW="7557840" imgH="10695960" progId="AcroExch.Document.7">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305800" cy="1143000"/>
          </a:xfrm>
          <a:solidFill>
            <a:schemeClr val="accent6">
              <a:lumMod val="40000"/>
              <a:lumOff val="60000"/>
            </a:schemeClr>
          </a:solidFill>
        </p:spPr>
        <p:txBody>
          <a:bodyPr>
            <a:noAutofit/>
          </a:bodyPr>
          <a:lstStyle/>
          <a:p>
            <a:r>
              <a:rPr lang="en-US" sz="3200" b="1" dirty="0" err="1" smtClean="0">
                <a:latin typeface="Times New Roman" pitchFamily="18" charset="0"/>
                <a:cs typeface="Times New Roman" pitchFamily="18" charset="0"/>
              </a:rPr>
              <a:t>Bisnis</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di</a:t>
            </a:r>
            <a:r>
              <a:rPr lang="en-US" sz="3200" b="1" dirty="0" smtClean="0">
                <a:latin typeface="Times New Roman" pitchFamily="18" charset="0"/>
                <a:cs typeface="Times New Roman" pitchFamily="18" charset="0"/>
              </a:rPr>
              <a:t> Indonesia </a:t>
            </a:r>
            <a:r>
              <a:rPr lang="en-US" sz="3200" b="1" dirty="0" err="1" smtClean="0">
                <a:latin typeface="Times New Roman" pitchFamily="18" charset="0"/>
                <a:cs typeface="Times New Roman" pitchFamily="18" charset="0"/>
              </a:rPr>
              <a:t>Bermitra</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dengan</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Pihak</a:t>
            </a:r>
            <a:r>
              <a:rPr lang="en-US" sz="3200" b="1" dirty="0" smtClean="0">
                <a:latin typeface="Times New Roman" pitchFamily="18" charset="0"/>
                <a:cs typeface="Times New Roman" pitchFamily="18" charset="0"/>
              </a:rPr>
              <a:t>: </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2438400" y="1600200"/>
            <a:ext cx="6248400" cy="4525963"/>
          </a:xfrm>
        </p:spPr>
        <p:txBody>
          <a:bodyPr/>
          <a:lstStyle/>
          <a:p>
            <a:pPr marL="514350" indent="-514350">
              <a:buFont typeface="+mj-lt"/>
              <a:buAutoNum type="arabicPeriod"/>
            </a:pPr>
            <a:r>
              <a:rPr lang="en-US" dirty="0" smtClean="0">
                <a:latin typeface="Times New Roman" pitchFamily="18" charset="0"/>
                <a:cs typeface="Times New Roman" pitchFamily="18" charset="0"/>
              </a:rPr>
              <a:t>Bank</a:t>
            </a:r>
          </a:p>
          <a:p>
            <a:pPr marL="914400" lvl="1" indent="-514350">
              <a:buFont typeface="+mj-lt"/>
              <a:buAutoNum type="arabicPeriod"/>
            </a:pPr>
            <a:r>
              <a:rPr lang="en-US" dirty="0" err="1" smtClean="0">
                <a:latin typeface="Times New Roman" pitchFamily="18" charset="0"/>
                <a:cs typeface="Times New Roman" pitchFamily="18" charset="0"/>
              </a:rPr>
              <a:t>Konvensional</a:t>
            </a:r>
            <a:endParaRPr lang="en-US" dirty="0" smtClean="0">
              <a:latin typeface="Times New Roman" pitchFamily="18" charset="0"/>
              <a:cs typeface="Times New Roman" pitchFamily="18" charset="0"/>
            </a:endParaRPr>
          </a:p>
          <a:p>
            <a:pPr marL="914400" lvl="1" indent="-514350">
              <a:buFont typeface="+mj-lt"/>
              <a:buAutoNum type="arabicPeriod"/>
            </a:pPr>
            <a:r>
              <a:rPr lang="en-US" dirty="0" err="1" smtClean="0">
                <a:latin typeface="Times New Roman" pitchFamily="18" charset="0"/>
                <a:cs typeface="Times New Roman" pitchFamily="18" charset="0"/>
              </a:rPr>
              <a:t>Syariah</a:t>
            </a:r>
            <a:endParaRPr lang="en-US" dirty="0" smtClean="0">
              <a:latin typeface="Times New Roman" pitchFamily="18" charset="0"/>
              <a:cs typeface="Times New Roman" pitchFamily="18" charset="0"/>
            </a:endParaRPr>
          </a:p>
          <a:p>
            <a:pPr marL="914400" lvl="1" indent="-514350">
              <a:buNone/>
            </a:pPr>
            <a:endParaRPr lang="en-US" dirty="0" smtClean="0">
              <a:latin typeface="Times New Roman" pitchFamily="18" charset="0"/>
              <a:cs typeface="Times New Roman" pitchFamily="18" charset="0"/>
            </a:endParaRPr>
          </a:p>
          <a:p>
            <a:pPr marL="514350" indent="-514350">
              <a:buFont typeface="+mj-lt"/>
              <a:buAutoNum type="arabicPeriod"/>
            </a:pPr>
            <a:r>
              <a:rPr lang="en-US" dirty="0" smtClean="0">
                <a:latin typeface="Times New Roman" pitchFamily="18" charset="0"/>
                <a:cs typeface="Times New Roman" pitchFamily="18" charset="0"/>
              </a:rPr>
              <a:t>Non-bank</a:t>
            </a:r>
          </a:p>
          <a:p>
            <a:pPr marL="914400" lvl="1" indent="-514350">
              <a:buFont typeface="+mj-lt"/>
              <a:buAutoNum type="arabicPeriod"/>
            </a:pPr>
            <a:r>
              <a:rPr lang="en-US" dirty="0" err="1" smtClean="0">
                <a:latin typeface="Times New Roman" pitchFamily="18" charset="0"/>
                <a:cs typeface="Times New Roman" pitchFamily="18" charset="0"/>
              </a:rPr>
              <a:t>Konvensional</a:t>
            </a:r>
            <a:endParaRPr lang="en-US" dirty="0" smtClean="0">
              <a:latin typeface="Times New Roman" pitchFamily="18" charset="0"/>
              <a:cs typeface="Times New Roman" pitchFamily="18" charset="0"/>
            </a:endParaRPr>
          </a:p>
          <a:p>
            <a:pPr marL="914400" lvl="1" indent="-514350">
              <a:buFont typeface="+mj-lt"/>
              <a:buAutoNum type="arabicPeriod"/>
            </a:pPr>
            <a:r>
              <a:rPr lang="en-US" dirty="0" err="1" smtClean="0">
                <a:latin typeface="Times New Roman" pitchFamily="18" charset="0"/>
                <a:cs typeface="Times New Roman" pitchFamily="18" charset="0"/>
              </a:rPr>
              <a:t>Syariah</a:t>
            </a:r>
            <a:endParaRPr lang="en-US" dirty="0" smtClean="0">
              <a:latin typeface="Times New Roman" pitchFamily="18" charset="0"/>
              <a:cs typeface="Times New Roman" pitchFamily="18" charset="0"/>
            </a:endParaRPr>
          </a:p>
          <a:p>
            <a:pPr marL="914400" lvl="1" indent="-514350">
              <a:buFont typeface="+mj-lt"/>
              <a:buAutoNum type="arabicPeriod"/>
            </a:pPr>
            <a:endParaRPr lang="en-US" dirty="0">
              <a:latin typeface="Times New Roman" pitchFamily="18" charset="0"/>
              <a:cs typeface="Times New Roman"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a:solidFill>
            <a:schemeClr val="accent6">
              <a:lumMod val="40000"/>
              <a:lumOff val="60000"/>
            </a:schemeClr>
          </a:solidFill>
        </p:spPr>
        <p:txBody>
          <a:bodyPr>
            <a:normAutofit fontScale="90000"/>
          </a:bodyPr>
          <a:lstStyle/>
          <a:p>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DEFINISI ETIKA</a:t>
            </a:r>
            <a:br>
              <a:rPr lang="en-US" b="1" dirty="0" smtClean="0">
                <a:latin typeface="Times New Roman" pitchFamily="18" charset="0"/>
                <a:cs typeface="Times New Roman" pitchFamily="18" charset="0"/>
              </a:rPr>
            </a:b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Konvensional</a:t>
            </a:r>
            <a:r>
              <a:rPr lang="en-US" dirty="0" smtClean="0">
                <a:latin typeface="Times New Roman" pitchFamily="18" charset="0"/>
                <a:cs typeface="Times New Roman" pitchFamily="18" charset="0"/>
              </a:rPr>
              <a:t>)</a:t>
            </a:r>
            <a:r>
              <a:rPr lang="en-US" dirty="0" smtClean="0"/>
              <a:t/>
            </a:r>
            <a:br>
              <a:rPr lang="en-US" dirty="0" smtClean="0"/>
            </a:br>
            <a:endParaRPr lang="en-US" dirty="0"/>
          </a:p>
        </p:txBody>
      </p:sp>
      <p:sp>
        <p:nvSpPr>
          <p:cNvPr id="3" name="Content Placeholder 2"/>
          <p:cNvSpPr>
            <a:spLocks noGrp="1"/>
          </p:cNvSpPr>
          <p:nvPr>
            <p:ph idx="1"/>
          </p:nvPr>
        </p:nvSpPr>
        <p:spPr>
          <a:xfrm>
            <a:off x="457200" y="1752600"/>
            <a:ext cx="8229600" cy="4525963"/>
          </a:xfrm>
        </p:spPr>
        <p:txBody>
          <a:bodyPr>
            <a:normAutofit/>
          </a:bodyPr>
          <a:lstStyle/>
          <a:p>
            <a:pPr marL="514350" indent="-514350">
              <a:buFont typeface="+mj-lt"/>
              <a:buAutoNum type="arabicPeriod"/>
            </a:pP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adalah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prinsip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atau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standar</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mengatur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perilaku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manusia</a:t>
            </a:r>
            <a:r>
              <a:rPr lang="en-US" dirty="0" smtClean="0">
                <a:latin typeface="Times New Roman" pitchFamily="18" charset="0"/>
                <a:cs typeface="Times New Roman" pitchFamily="18" charset="0"/>
              </a:rPr>
              <a:t>; </a:t>
            </a:r>
          </a:p>
          <a:p>
            <a:pPr marL="514350" indent="-514350">
              <a:buFont typeface="+mj-lt"/>
              <a:buAutoNum type="arabicPeriod"/>
            </a:pP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lebih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sekedar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moralitas</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lebih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banyak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menekankan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hasil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akhir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berupa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baik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buruk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atau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benar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salah</a:t>
            </a:r>
            <a:r>
              <a:rPr lang="en-US" dirty="0" smtClean="0">
                <a:latin typeface="Times New Roman" pitchFamily="18" charset="0"/>
                <a:cs typeface="Times New Roman" pitchFamily="18" charset="0"/>
              </a:rPr>
              <a:t>;</a:t>
            </a:r>
          </a:p>
          <a:p>
            <a:pPr marL="514350" indent="-514350">
              <a:buFont typeface="+mj-lt"/>
              <a:buAutoNum type="arabicPeriod"/>
            </a:pP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adalah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standar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perilaku</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dibentuk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oleh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nilai-nilai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kemasyarakatan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aturan-aturan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norma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standar</a:t>
            </a:r>
            <a:r>
              <a:rPr lang="en-US" dirty="0" smtClean="0">
                <a:latin typeface="Times New Roman" pitchFamily="18" charset="0"/>
                <a:cs typeface="Times New Roman" pitchFamily="18" charset="0"/>
              </a:rPr>
              <a:t>. </a:t>
            </a:r>
          </a:p>
          <a:p>
            <a:endParaRPr lang="en-US" dirty="0"/>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143000"/>
          </a:xfrm>
          <a:solidFill>
            <a:schemeClr val="accent6">
              <a:lumMod val="40000"/>
              <a:lumOff val="60000"/>
            </a:schemeClr>
          </a:solidFill>
        </p:spPr>
        <p:txBody>
          <a:bodyPr>
            <a:normAutofit fontScale="90000"/>
          </a:bodyPr>
          <a:lstStyle/>
          <a:p>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err="1" smtClean="0">
                <a:latin typeface="Times New Roman" pitchFamily="18" charset="0"/>
                <a:cs typeface="Times New Roman" pitchFamily="18" charset="0"/>
              </a:rPr>
              <a:t>Dalam</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Bisnis</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Konvensional</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Perilaku</a:t>
            </a:r>
            <a:r>
              <a:rPr lang="en-US" sz="4000" dirty="0" smtClean="0">
                <a:latin typeface="Times New Roman" pitchFamily="18" charset="0"/>
                <a:cs typeface="Times New Roman" pitchFamily="18" charset="0"/>
              </a:rPr>
              <a:t> yang </a:t>
            </a:r>
            <a:r>
              <a:rPr lang="en-US" sz="4000" dirty="0" err="1" smtClean="0">
                <a:latin typeface="Times New Roman" pitchFamily="18" charset="0"/>
                <a:cs typeface="Times New Roman" pitchFamily="18" charset="0"/>
              </a:rPr>
              <a:t>Dianggap</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Tidak</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Etis</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Meliputi</a:t>
            </a:r>
            <a:r>
              <a:rPr lang="en-US" sz="4000" dirty="0" smtClean="0">
                <a:latin typeface="Times New Roman" pitchFamily="18" charset="0"/>
                <a:cs typeface="Times New Roman" pitchFamily="18" charset="0"/>
              </a:rPr>
              <a:t>:</a:t>
            </a:r>
            <a:r>
              <a:rPr lang="en-US" dirty="0" smtClean="0"/>
              <a:t/>
            </a:r>
            <a:br>
              <a:rPr lang="en-US" dirty="0" smtClean="0"/>
            </a:br>
            <a:endParaRPr lang="en-US" dirty="0"/>
          </a:p>
        </p:txBody>
      </p:sp>
      <p:sp>
        <p:nvSpPr>
          <p:cNvPr id="3" name="Content Placeholder 2"/>
          <p:cNvSpPr>
            <a:spLocks noGrp="1"/>
          </p:cNvSpPr>
          <p:nvPr>
            <p:ph idx="1"/>
          </p:nvPr>
        </p:nvSpPr>
        <p:spPr>
          <a:xfrm>
            <a:off x="457200" y="1905000"/>
            <a:ext cx="8229600" cy="4525963"/>
          </a:xfrm>
        </p:spPr>
        <p:txBody>
          <a:bodyPr>
            <a:normAutofit fontScale="85000" lnSpcReduction="10000"/>
          </a:bodyPr>
          <a:lstStyle/>
          <a:p>
            <a:pPr marL="514350" lvl="0" indent="-514350">
              <a:buFont typeface="+mj-lt"/>
              <a:buAutoNum type="arabicPeriod"/>
            </a:pPr>
            <a:r>
              <a:rPr lang="en-US" dirty="0" err="1" smtClean="0">
                <a:latin typeface="Times New Roman" pitchFamily="18" charset="0"/>
                <a:cs typeface="Times New Roman" pitchFamily="18" charset="0"/>
              </a:rPr>
              <a:t>Pelanggaran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internasional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atau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lokal</a:t>
            </a:r>
            <a:r>
              <a:rPr lang="en-US" dirty="0" smtClean="0">
                <a:latin typeface="Times New Roman" pitchFamily="18" charset="0"/>
                <a:cs typeface="Times New Roman" pitchFamily="18" charset="0"/>
              </a:rPr>
              <a:t>;</a:t>
            </a:r>
          </a:p>
          <a:p>
            <a:pPr marL="514350" lvl="0" indent="-514350">
              <a:buFont typeface="+mj-lt"/>
              <a:buAutoNum type="arabicPeriod"/>
            </a:pPr>
            <a:r>
              <a:rPr lang="en-US" dirty="0" err="1" smtClean="0">
                <a:latin typeface="Times New Roman" pitchFamily="18" charset="0"/>
                <a:cs typeface="Times New Roman" pitchFamily="18" charset="0"/>
              </a:rPr>
              <a:t>Pelanggaran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nilai-nilai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kode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suatu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organisasi</a:t>
            </a:r>
            <a:r>
              <a:rPr lang="en-US" dirty="0" smtClean="0">
                <a:latin typeface="Times New Roman" pitchFamily="18" charset="0"/>
                <a:cs typeface="Times New Roman" pitchFamily="18" charset="0"/>
              </a:rPr>
              <a:t>;</a:t>
            </a:r>
          </a:p>
          <a:p>
            <a:pPr marL="514350" lvl="0" indent="-514350">
              <a:buFont typeface="+mj-lt"/>
              <a:buAutoNum type="arabicPeriod"/>
            </a:pPr>
            <a:r>
              <a:rPr lang="en-US" dirty="0" err="1" smtClean="0">
                <a:latin typeface="Times New Roman" pitchFamily="18" charset="0"/>
                <a:cs typeface="Times New Roman" pitchFamily="18" charset="0"/>
              </a:rPr>
              <a:t>Perilaku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licik</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(deceptive);</a:t>
            </a:r>
            <a:endParaRPr lang="en-US" dirty="0" smtClean="0">
              <a:latin typeface="Times New Roman" pitchFamily="18" charset="0"/>
              <a:cs typeface="Times New Roman" pitchFamily="18" charset="0"/>
            </a:endParaRPr>
          </a:p>
          <a:p>
            <a:pPr marL="514350" lvl="0" indent="-514350">
              <a:buFont typeface="+mj-lt"/>
              <a:buAutoNum type="arabicPeriod"/>
            </a:pPr>
            <a:r>
              <a:rPr lang="en-US" dirty="0" err="1" smtClean="0">
                <a:latin typeface="Times New Roman" pitchFamily="18" charset="0"/>
                <a:cs typeface="Times New Roman" pitchFamily="18" charset="0"/>
              </a:rPr>
              <a:t>Pelanggaran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secara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sengaja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terhadap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janji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kesepakatan</a:t>
            </a:r>
            <a:r>
              <a:rPr lang="en-US" dirty="0" smtClean="0">
                <a:latin typeface="Times New Roman" pitchFamily="18" charset="0"/>
                <a:cs typeface="Times New Roman" pitchFamily="18" charset="0"/>
              </a:rPr>
              <a:t>;</a:t>
            </a:r>
          </a:p>
          <a:p>
            <a:pPr marL="514350" lvl="0" indent="-514350">
              <a:buFont typeface="+mj-lt"/>
              <a:buAutoNum type="arabicPeriod"/>
            </a:pPr>
            <a:r>
              <a:rPr lang="en-US" dirty="0" err="1" smtClean="0">
                <a:latin typeface="Times New Roman" pitchFamily="18" charset="0"/>
                <a:cs typeface="Times New Roman" pitchFamily="18" charset="0"/>
              </a:rPr>
              <a:t>Pelanggaran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terhadap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standar</a:t>
            </a:r>
            <a:r>
              <a:rPr lang="en-US" dirty="0" smtClean="0">
                <a:latin typeface="Times New Roman" pitchFamily="18" charset="0"/>
                <a:cs typeface="Times New Roman" pitchFamily="18" charset="0"/>
              </a:rPr>
              <a:t> minimum </a:t>
            </a:r>
            <a:r>
              <a:rPr lang="en-US" dirty="0" err="1" smtClean="0">
                <a:latin typeface="Times New Roman" pitchFamily="18" charset="0"/>
                <a:cs typeface="Times New Roman" pitchFamily="18" charset="0"/>
              </a:rPr>
              <a:t>menyangkut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perlakuan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terhadap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karyawan</a:t>
            </a:r>
            <a:r>
              <a:rPr lang="en-US" dirty="0" smtClean="0">
                <a:latin typeface="Times New Roman" pitchFamily="18" charset="0"/>
                <a:cs typeface="Times New Roman" pitchFamily="18" charset="0"/>
              </a:rPr>
              <a:t>;</a:t>
            </a:r>
          </a:p>
          <a:p>
            <a:pPr marL="514350" lvl="0" indent="-514350">
              <a:buFont typeface="+mj-lt"/>
              <a:buAutoNum type="arabicPeriod"/>
            </a:pPr>
            <a:r>
              <a:rPr lang="en-US" dirty="0" err="1" smtClean="0">
                <a:latin typeface="Times New Roman" pitchFamily="18" charset="0"/>
                <a:cs typeface="Times New Roman" pitchFamily="18" charset="0"/>
              </a:rPr>
              <a:t>Pelanggaran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terhadap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atau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standar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lingkungan</a:t>
            </a:r>
            <a:r>
              <a:rPr lang="en-US" dirty="0" smtClean="0">
                <a:latin typeface="Times New Roman" pitchFamily="18" charset="0"/>
                <a:cs typeface="Times New Roman" pitchFamily="18" charset="0"/>
              </a:rPr>
              <a:t>;</a:t>
            </a:r>
          </a:p>
          <a:p>
            <a:pPr marL="514350" lvl="0" indent="-514350">
              <a:buFont typeface="+mj-lt"/>
              <a:buAutoNum type="arabicPeriod"/>
            </a:pPr>
            <a:r>
              <a:rPr lang="en-US" dirty="0" err="1" smtClean="0">
                <a:latin typeface="Times New Roman" pitchFamily="18" charset="0"/>
                <a:cs typeface="Times New Roman" pitchFamily="18" charset="0"/>
              </a:rPr>
              <a:t>Penyembunyian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informasi</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bersifat</a:t>
            </a:r>
            <a:r>
              <a:rPr lang="en-US" dirty="0" smtClean="0">
                <a:latin typeface="Times New Roman" pitchFamily="18" charset="0"/>
                <a:cs typeface="Times New Roman" pitchFamily="18" charset="0"/>
              </a:rPr>
              <a:t> material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pengajuan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usulan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atau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negosiasi</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smtClean="0">
                <a:latin typeface="Adobe Caslon Pro" pitchFamily="18" charset="0"/>
              </a:rPr>
              <a:t>Melanjutkan</a:t>
            </a:r>
            <a:r>
              <a:rPr lang="en-US" sz="3200" b="1" dirty="0" smtClean="0">
                <a:latin typeface="Adobe Caslon Pro" pitchFamily="18" charset="0"/>
              </a:rPr>
              <a:t> </a:t>
            </a:r>
            <a:r>
              <a:rPr lang="en-US" sz="3200" b="1" dirty="0" err="1" smtClean="0">
                <a:latin typeface="Adobe Caslon Pro" pitchFamily="18" charset="0"/>
              </a:rPr>
              <a:t>Rekan</a:t>
            </a:r>
            <a:r>
              <a:rPr lang="en-US" sz="3200" b="1" dirty="0" smtClean="0">
                <a:latin typeface="Adobe Caslon Pro" pitchFamily="18" charset="0"/>
              </a:rPr>
              <a:t> Tandem </a:t>
            </a:r>
            <a:br>
              <a:rPr lang="en-US" sz="3200" b="1" dirty="0" smtClean="0">
                <a:latin typeface="Adobe Caslon Pro" pitchFamily="18" charset="0"/>
              </a:rPr>
            </a:br>
            <a:r>
              <a:rPr lang="en-US" sz="3200" b="1" dirty="0" err="1" smtClean="0">
                <a:latin typeface="Adobe Caslon Pro" pitchFamily="18" charset="0"/>
              </a:rPr>
              <a:t>Ibu</a:t>
            </a:r>
            <a:r>
              <a:rPr lang="en-US" sz="3200" b="1" dirty="0" smtClean="0">
                <a:latin typeface="Adobe Caslon Pro" pitchFamily="18" charset="0"/>
              </a:rPr>
              <a:t> Erna Sari, </a:t>
            </a:r>
            <a:r>
              <a:rPr lang="en-US" sz="3200" b="1" dirty="0" err="1" smtClean="0">
                <a:latin typeface="Adobe Caslon Pro" pitchFamily="18" charset="0"/>
              </a:rPr>
              <a:t>S.Sos</a:t>
            </a:r>
            <a:r>
              <a:rPr lang="en-US" sz="3200" b="1" dirty="0" smtClean="0">
                <a:latin typeface="Adobe Caslon Pro" pitchFamily="18" charset="0"/>
              </a:rPr>
              <a:t>., M.A.B</a:t>
            </a:r>
            <a:endParaRPr lang="en-US" sz="3200" b="1" dirty="0">
              <a:latin typeface="Adobe Caslon Pro" pitchFamily="18" charset="0"/>
            </a:endParaRPr>
          </a:p>
        </p:txBody>
      </p:sp>
      <p:pic>
        <p:nvPicPr>
          <p:cNvPr id="1026" name="Picture 2" descr="C:\Users\User\Desktop\Mb Erna, M.A.B adl senior di Bank Mandiri tandemku ngajar Ilmu Hukum &amp; Etika Perbankan S2 PERBANAS (in Dr.Hj Marissa Haque Fawzi).jpg"/>
          <p:cNvPicPr>
            <a:picLocks noGrp="1" noChangeAspect="1" noChangeArrowheads="1"/>
          </p:cNvPicPr>
          <p:nvPr>
            <p:ph idx="1"/>
          </p:nvPr>
        </p:nvPicPr>
        <p:blipFill>
          <a:blip r:embed="rId2" cstate="print"/>
          <a:srcRect/>
          <a:stretch>
            <a:fillRect/>
          </a:stretch>
        </p:blipFill>
        <p:spPr bwMode="auto">
          <a:xfrm>
            <a:off x="381000" y="1447800"/>
            <a:ext cx="4002233" cy="4525963"/>
          </a:xfrm>
          <a:prstGeom prst="rect">
            <a:avLst/>
          </a:prstGeom>
          <a:noFill/>
          <a:ln>
            <a:solidFill>
              <a:srgbClr val="C00000"/>
            </a:solidFill>
          </a:ln>
        </p:spPr>
      </p:pic>
      <p:pic>
        <p:nvPicPr>
          <p:cNvPr id="5" name="Picture 2" descr="C:\Users\User\Desktop\Plaza Mandiri lt 29 bersama tandem ngajarku S2 PERBANAS Bu Erna, M.A.B (dlm Dr.Hj Marissa Haque Fawzi).jpg"/>
          <p:cNvPicPr>
            <a:picLocks noChangeAspect="1" noChangeArrowheads="1"/>
          </p:cNvPicPr>
          <p:nvPr/>
        </p:nvPicPr>
        <p:blipFill>
          <a:blip r:embed="rId3" cstate="print"/>
          <a:srcRect/>
          <a:stretch>
            <a:fillRect/>
          </a:stretch>
        </p:blipFill>
        <p:spPr bwMode="auto">
          <a:xfrm>
            <a:off x="4572000" y="1447800"/>
            <a:ext cx="4360351" cy="4525963"/>
          </a:xfrm>
          <a:prstGeom prst="rect">
            <a:avLst/>
          </a:prstGeom>
          <a:noFill/>
          <a:ln>
            <a:solidFill>
              <a:srgbClr val="C00000"/>
            </a:solidFill>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686800" cy="762000"/>
          </a:xfrm>
          <a:solidFill>
            <a:schemeClr val="accent6">
              <a:lumMod val="40000"/>
              <a:lumOff val="60000"/>
            </a:schemeClr>
          </a:solidFill>
        </p:spPr>
        <p:txBody>
          <a:bodyPr>
            <a:normAutofit fontScale="90000"/>
          </a:bodyPr>
          <a:lstStyle/>
          <a:p>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err="1" smtClean="0">
                <a:latin typeface="Times New Roman" pitchFamily="18" charset="0"/>
                <a:cs typeface="Times New Roman" pitchFamily="18" charset="0"/>
              </a:rPr>
              <a:t>Konsep</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Umum</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Prinsip</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Etika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Meliputi</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1447800" y="1143000"/>
            <a:ext cx="8229600" cy="4525963"/>
          </a:xfrm>
        </p:spPr>
        <p:txBody>
          <a:bodyPr>
            <a:noAutofit/>
          </a:bodyPr>
          <a:lstStyle/>
          <a:p>
            <a:pPr marL="514350" lvl="0" indent="-514350">
              <a:buFont typeface="+mj-lt"/>
              <a:buAutoNum type="arabicPeriod"/>
            </a:pPr>
            <a:r>
              <a:rPr lang="en-US" sz="2000" dirty="0" err="1" smtClean="0">
                <a:latin typeface="Times New Roman" pitchFamily="18" charset="0"/>
                <a:cs typeface="Times New Roman" pitchFamily="18" charset="0"/>
              </a:rPr>
              <a:t>Keadilan</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Kesetaraan</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Penghormatan</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Objektivitas</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Kejujuran</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Kerahasiaan</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Privasi</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Pencegahan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kekerasan</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Kesakralan</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Pengakuan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hak-hak</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Penggunaan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kekuasaan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secara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sah</a:t>
            </a:r>
            <a:r>
              <a:rPr lang="en-US" sz="2000" dirty="0" smtClean="0">
                <a:latin typeface="Times New Roman" pitchFamily="18" charset="0"/>
                <a:cs typeface="Times New Roman" pitchFamily="18" charset="0"/>
              </a:rPr>
              <a:t>; </a:t>
            </a:r>
          </a:p>
          <a:p>
            <a:pPr marL="514350" lvl="0" indent="-514350">
              <a:buFont typeface="+mj-lt"/>
              <a:buAutoNum type="arabicPeriod"/>
            </a:pPr>
            <a:r>
              <a:rPr lang="en-US" sz="2000" dirty="0" err="1" smtClean="0">
                <a:latin typeface="Times New Roman" pitchFamily="18" charset="0"/>
                <a:cs typeface="Times New Roman" pitchFamily="18" charset="0"/>
              </a:rPr>
              <a:t>Pemenuhan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kesepakatan</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Integritas</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Kehati-hatian</a:t>
            </a:r>
            <a:r>
              <a:rPr lang="en-US" sz="2000" dirty="0" smtClean="0">
                <a:latin typeface="Times New Roman" pitchFamily="18" charset="0"/>
                <a:cs typeface="Times New Roman" pitchFamily="18" charset="0"/>
              </a:rPr>
              <a:t>;</a:t>
            </a:r>
          </a:p>
          <a:p>
            <a:pPr marL="514350" lvl="0" indent="-514350">
              <a:buFont typeface="+mj-lt"/>
              <a:buAutoNum type="arabicPeriod"/>
            </a:pPr>
            <a:r>
              <a:rPr lang="en-US" sz="2000" dirty="0" err="1" smtClean="0">
                <a:latin typeface="Times New Roman" pitchFamily="18" charset="0"/>
                <a:cs typeface="Times New Roman" pitchFamily="18" charset="0"/>
              </a:rPr>
              <a:t>Kesetiaan</a:t>
            </a:r>
            <a:r>
              <a:rPr lang="en-US" sz="2000" dirty="0" smtClean="0">
                <a:latin typeface="Times New Roman" pitchFamily="18" charset="0"/>
                <a:cs typeface="Times New Roman" pitchFamily="18" charset="0"/>
              </a:rPr>
              <a:t>.</a:t>
            </a: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a:noAutofit/>
          </a:bodyPr>
          <a:lstStyle/>
          <a:p>
            <a:r>
              <a:rPr lang="en-US" sz="3200" b="1" dirty="0" err="1" smtClean="0">
                <a:latin typeface="Times New Roman" pitchFamily="18" charset="0"/>
                <a:cs typeface="Times New Roman" pitchFamily="18" charset="0"/>
              </a:rPr>
              <a:t>Etika</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adalah</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Derivasi</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dari</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Filsafat</a:t>
            </a:r>
            <a:r>
              <a:rPr lang="en-US" sz="3200" b="1" dirty="0" smtClean="0">
                <a:latin typeface="Times New Roman" pitchFamily="18" charset="0"/>
                <a:cs typeface="Times New Roman" pitchFamily="18" charset="0"/>
              </a:rPr>
              <a:t> yang </a:t>
            </a:r>
            <a:r>
              <a:rPr lang="en-US" sz="3200" b="1" dirty="0" err="1" smtClean="0">
                <a:latin typeface="Times New Roman" pitchFamily="18" charset="0"/>
                <a:cs typeface="Times New Roman" pitchFamily="18" charset="0"/>
              </a:rPr>
              <a:t>Hanya</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Mengatur</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Hubungan</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Antar</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Manusia</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20000"/>
          </a:bodyPr>
          <a:lstStyle/>
          <a:p>
            <a:pPr>
              <a:buFont typeface="Wingdings" pitchFamily="2" charset="2"/>
              <a:buChar char="ü"/>
            </a:pPr>
            <a:r>
              <a:rPr lang="en-US" dirty="0" err="1" smtClean="0">
                <a:latin typeface="Times New Roman" pitchFamily="18" charset="0"/>
                <a:cs typeface="Times New Roman" pitchFamily="18" charset="0"/>
              </a:rPr>
              <a:t>Suatu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komunitas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mendefinisikan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batasan-batasan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dianutnya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melalui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nilai-nilai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aturan-aturan</a:t>
            </a:r>
            <a:r>
              <a:rPr lang="en-US" dirty="0" smtClean="0">
                <a:latin typeface="Times New Roman" pitchFamily="18" charset="0"/>
                <a:cs typeface="Times New Roman" pitchFamily="18" charset="0"/>
              </a:rPr>
              <a:t>;</a:t>
            </a:r>
          </a:p>
          <a:p>
            <a:pPr>
              <a:buFont typeface="Wingdings" pitchFamily="2" charset="2"/>
              <a:buChar char="ü"/>
            </a:pPr>
            <a:endParaRPr lang="en-US" dirty="0" smtClean="0">
              <a:latin typeface="Times New Roman" pitchFamily="18" charset="0"/>
              <a:cs typeface="Times New Roman" pitchFamily="18" charset="0"/>
            </a:endParaRPr>
          </a:p>
          <a:p>
            <a:pPr>
              <a:buFont typeface="Wingdings" pitchFamily="2" charset="2"/>
              <a:buChar char="ü"/>
            </a:pPr>
            <a:r>
              <a:rPr lang="en-US" dirty="0" err="1" smtClean="0">
                <a:latin typeface="Times New Roman" pitchFamily="18" charset="0"/>
                <a:cs typeface="Times New Roman" pitchFamily="18" charset="0"/>
              </a:rPr>
              <a:t>Meskipun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operasinya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organisasi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diikat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oleh</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framework </a:t>
            </a:r>
            <a:r>
              <a:rPr lang="en-US" dirty="0" err="1" smtClean="0">
                <a:latin typeface="Times New Roman" pitchFamily="18" charset="0"/>
                <a:cs typeface="Times New Roman" pitchFamily="18" charset="0"/>
              </a:rPr>
              <a:t>umum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mengenai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standar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mereka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juga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dapat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mendefinisikan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batasan-batasan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etika</a:t>
            </a:r>
            <a:r>
              <a:rPr lang="en-US" i="1"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secara</a:t>
            </a:r>
            <a:r>
              <a:rPr lang="en-US" dirty="0" smtClean="0">
                <a:latin typeface="Times New Roman" pitchFamily="18" charset="0"/>
                <a:cs typeface="Times New Roman" pitchFamily="18" charset="0"/>
              </a:rPr>
              <a:t> internal </a:t>
            </a:r>
            <a:r>
              <a:rPr lang="en-US" dirty="0" err="1" smtClean="0">
                <a:latin typeface="Times New Roman" pitchFamily="18" charset="0"/>
                <a:cs typeface="Times New Roman" pitchFamily="18" charset="0"/>
              </a:rPr>
              <a:t>melalui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kebijakan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prosedur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kerja</a:t>
            </a:r>
            <a:r>
              <a:rPr lang="en-US" dirty="0" smtClean="0">
                <a:latin typeface="Times New Roman" pitchFamily="18" charset="0"/>
                <a:cs typeface="Times New Roman" pitchFamily="18" charset="0"/>
              </a:rPr>
              <a:t>; </a:t>
            </a:r>
          </a:p>
          <a:p>
            <a:pPr>
              <a:buFont typeface="Wingdings" pitchFamily="2" charset="2"/>
              <a:buChar char="ü"/>
            </a:pPr>
            <a:endParaRPr lang="en-US" dirty="0" smtClean="0">
              <a:latin typeface="Times New Roman" pitchFamily="18" charset="0"/>
              <a:cs typeface="Times New Roman" pitchFamily="18" charset="0"/>
            </a:endParaRPr>
          </a:p>
          <a:p>
            <a:pPr>
              <a:buFont typeface="Wingdings" pitchFamily="2" charset="2"/>
              <a:buChar char="ü"/>
            </a:pPr>
            <a:r>
              <a:rPr lang="en-US" dirty="0" err="1" smtClean="0">
                <a:latin typeface="Times New Roman" pitchFamily="18" charset="0"/>
                <a:cs typeface="Times New Roman" pitchFamily="18" charset="0"/>
              </a:rPr>
              <a:t>Perlu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dipahami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bahwa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panduan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tidak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hanya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didasarkan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kebutuhan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individu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melainkan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juga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kepentingan</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stakeholders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masyarakat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umum</a:t>
            </a:r>
            <a:r>
              <a:rPr lang="en-US" dirty="0" smtClean="0">
                <a:latin typeface="Times New Roman" pitchFamily="18" charset="0"/>
                <a:cs typeface="Times New Roman" pitchFamily="18" charset="0"/>
              </a:rPr>
              <a:t>.</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rmAutofit fontScale="85000" lnSpcReduction="20000"/>
          </a:bodyPr>
          <a:lstStyle/>
          <a:p>
            <a:pPr marL="514350" indent="-514350">
              <a:buFont typeface="Wingdings" pitchFamily="2" charset="2"/>
              <a:buChar char="ü"/>
            </a:pPr>
            <a:r>
              <a:rPr lang="en-US" dirty="0" err="1" smtClean="0">
                <a:latin typeface="Times New Roman" pitchFamily="18" charset="0"/>
                <a:cs typeface="Times New Roman" pitchFamily="18" charset="0"/>
              </a:rPr>
              <a:t>Selama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beberapa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tahun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terakhir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kami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melihat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adanya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perbaikan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positif</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berkaitan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standar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diharapkan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organisasi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jajaran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pimpinannya</a:t>
            </a:r>
            <a:r>
              <a:rPr lang="en-US" dirty="0" smtClean="0">
                <a:latin typeface="Times New Roman" pitchFamily="18" charset="0"/>
                <a:cs typeface="Times New Roman" pitchFamily="18" charset="0"/>
              </a:rPr>
              <a:t>. </a:t>
            </a:r>
          </a:p>
          <a:p>
            <a:pPr marL="514350" indent="-514350">
              <a:buFont typeface="Wingdings" pitchFamily="2" charset="2"/>
              <a:buChar char="ü"/>
            </a:pPr>
            <a:endParaRPr lang="en-US" dirty="0" smtClean="0">
              <a:latin typeface="Times New Roman" pitchFamily="18" charset="0"/>
              <a:cs typeface="Times New Roman" pitchFamily="18" charset="0"/>
            </a:endParaRPr>
          </a:p>
          <a:p>
            <a:pPr marL="514350" indent="-514350">
              <a:buFont typeface="Wingdings" pitchFamily="2" charset="2"/>
              <a:buChar char="ü"/>
            </a:pPr>
            <a:r>
              <a:rPr lang="en-US" dirty="0" err="1" smtClean="0">
                <a:latin typeface="Times New Roman" pitchFamily="18" charset="0"/>
                <a:cs typeface="Times New Roman" pitchFamily="18" charset="0"/>
              </a:rPr>
              <a:t>Masalah-masalah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tidak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etis</a:t>
            </a:r>
            <a:r>
              <a:rPr lang="en-US" dirty="0" smtClean="0">
                <a:latin typeface="Times New Roman" pitchFamily="18" charset="0"/>
                <a:cs typeface="Times New Roman" pitchFamily="18" charset="0"/>
              </a:rPr>
              <a:t> 20 </a:t>
            </a:r>
            <a:r>
              <a:rPr lang="en-US" dirty="0" err="1" smtClean="0">
                <a:latin typeface="Times New Roman" pitchFamily="18" charset="0"/>
                <a:cs typeface="Times New Roman" pitchFamily="18" charset="0"/>
              </a:rPr>
              <a:t>tahun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lalu</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tidak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diperhatikan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kini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dapat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menjadi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topik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utama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mediamedia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seluruh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dunia</a:t>
            </a:r>
            <a:r>
              <a:rPr lang="en-US" dirty="0" smtClean="0">
                <a:latin typeface="Times New Roman" pitchFamily="18" charset="0"/>
                <a:cs typeface="Times New Roman" pitchFamily="18" charset="0"/>
              </a:rPr>
              <a:t>;</a:t>
            </a:r>
          </a:p>
          <a:p>
            <a:pPr marL="514350" indent="-514350">
              <a:buFont typeface="Wingdings" pitchFamily="2" charset="2"/>
              <a:buChar char="ü"/>
            </a:pPr>
            <a:endParaRPr lang="en-US" dirty="0" smtClean="0">
              <a:latin typeface="Times New Roman" pitchFamily="18" charset="0"/>
              <a:cs typeface="Times New Roman" pitchFamily="18" charset="0"/>
            </a:endParaRPr>
          </a:p>
          <a:p>
            <a:pPr marL="514350" indent="-514350">
              <a:buFont typeface="Wingdings" pitchFamily="2" charset="2"/>
              <a:buChar char="ü"/>
            </a:pPr>
            <a:r>
              <a:rPr lang="en-US" dirty="0" err="1" smtClean="0">
                <a:latin typeface="Times New Roman" pitchFamily="18" charset="0"/>
                <a:cs typeface="Times New Roman" pitchFamily="18" charset="0"/>
              </a:rPr>
              <a:t>Oleh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sebab</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itu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bukanlah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semata-mata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suatu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konsep</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harus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dimiliki</a:t>
            </a:r>
            <a:r>
              <a:rPr lang="en-US" dirty="0" smtClean="0">
                <a:latin typeface="Times New Roman" pitchFamily="18" charset="0"/>
                <a:cs typeface="Times New Roman" pitchFamily="18" charset="0"/>
              </a:rPr>
              <a:t> agar </a:t>
            </a:r>
            <a:r>
              <a:rPr lang="en-US" dirty="0" err="1" smtClean="0">
                <a:latin typeface="Times New Roman" pitchFamily="18" charset="0"/>
                <a:cs typeface="Times New Roman" pitchFamily="18" charset="0"/>
              </a:rPr>
              <a:t>terlihat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lebih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baik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melainkan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merupakan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komponen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utama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sebuah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praktik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sehat</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dapat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berpengaruh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kesuksesan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atau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kegagalan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jangka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panjang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suatu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organisasi</a:t>
            </a:r>
            <a:r>
              <a:rPr lang="en-US" dirty="0" smtClean="0">
                <a:latin typeface="Times New Roman" pitchFamily="18" charset="0"/>
                <a:cs typeface="Times New Roman" pitchFamily="18" charset="0"/>
              </a:rPr>
              <a:t>.</a:t>
            </a:r>
          </a:p>
          <a:p>
            <a:endParaRPr lang="en-US" dirty="0"/>
          </a:p>
        </p:txBody>
      </p:sp>
      <p:sp>
        <p:nvSpPr>
          <p:cNvPr id="4" name="Title 1"/>
          <p:cNvSpPr>
            <a:spLocks noGrp="1"/>
          </p:cNvSpPr>
          <p:nvPr>
            <p:ph type="title"/>
          </p:nvPr>
        </p:nvSpPr>
        <p:spPr>
          <a:solidFill>
            <a:schemeClr val="accent6">
              <a:lumMod val="40000"/>
              <a:lumOff val="60000"/>
            </a:schemeClr>
          </a:solidFill>
        </p:spPr>
        <p:txBody>
          <a:bodyPr>
            <a:normAutofit/>
          </a:bodyPr>
          <a:lstStyle/>
          <a:p>
            <a:r>
              <a:rPr lang="en-US" sz="4000" b="1" dirty="0" err="1" smtClean="0">
                <a:latin typeface="Times New Roman" pitchFamily="18" charset="0"/>
                <a:cs typeface="Times New Roman" pitchFamily="18" charset="0"/>
              </a:rPr>
              <a:t>Menurut</a:t>
            </a:r>
            <a:r>
              <a:rPr lang="en-US" sz="4000" b="1" dirty="0" smtClean="0">
                <a:latin typeface="Times New Roman" pitchFamily="18" charset="0"/>
                <a:cs typeface="Times New Roman" pitchFamily="18" charset="0"/>
              </a:rPr>
              <a:t> KPK</a:t>
            </a:r>
            <a:endParaRPr lang="en-US" sz="4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a:solidFill>
            <a:schemeClr val="accent6">
              <a:lumMod val="40000"/>
              <a:lumOff val="60000"/>
            </a:schemeClr>
          </a:solidFill>
        </p:spPr>
        <p:txBody>
          <a:bodyPr>
            <a:noAutofit/>
          </a:bodyPr>
          <a:lstStyle/>
          <a:p>
            <a:r>
              <a:rPr lang="en-US" sz="3200" b="1" dirty="0" err="1" smtClean="0">
                <a:latin typeface="Times New Roman" pitchFamily="18" charset="0"/>
                <a:cs typeface="Times New Roman" pitchFamily="18" charset="0"/>
              </a:rPr>
              <a:t>Akibat</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Jangka</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Panjang</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dari</a:t>
            </a:r>
            <a:r>
              <a:rPr lang="en-US" sz="3200" b="1" dirty="0" smtClean="0">
                <a:latin typeface="Times New Roman" pitchFamily="18" charset="0"/>
                <a:cs typeface="Times New Roman" pitchFamily="18" charset="0"/>
              </a:rPr>
              <a:t> </a:t>
            </a:r>
            <a:br>
              <a:rPr lang="en-US" sz="3200" b="1" dirty="0" smtClean="0">
                <a:latin typeface="Times New Roman" pitchFamily="18" charset="0"/>
                <a:cs typeface="Times New Roman" pitchFamily="18" charset="0"/>
              </a:rPr>
            </a:br>
            <a:r>
              <a:rPr lang="en-US" sz="3200" b="1" dirty="0" err="1" smtClean="0">
                <a:latin typeface="Times New Roman" pitchFamily="18" charset="0"/>
                <a:cs typeface="Times New Roman" pitchFamily="18" charset="0"/>
              </a:rPr>
              <a:t>Suatu</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Tindakan</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Tidak</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Etis</a:t>
            </a:r>
            <a:endParaRPr lang="en-US" sz="3200" b="1" dirty="0"/>
          </a:p>
        </p:txBody>
      </p:sp>
      <p:sp>
        <p:nvSpPr>
          <p:cNvPr id="3" name="Content Placeholder 2"/>
          <p:cNvSpPr>
            <a:spLocks noGrp="1"/>
          </p:cNvSpPr>
          <p:nvPr>
            <p:ph idx="1"/>
          </p:nvPr>
        </p:nvSpPr>
        <p:spPr>
          <a:xfrm>
            <a:off x="457200" y="1371600"/>
            <a:ext cx="8229600" cy="5486400"/>
          </a:xfrm>
        </p:spPr>
        <p:txBody>
          <a:bodyPr>
            <a:normAutofit fontScale="70000" lnSpcReduction="20000"/>
          </a:bodyPr>
          <a:lstStyle/>
          <a:p>
            <a:pPr marL="514350" indent="-514350">
              <a:buNone/>
            </a:pPr>
            <a:endParaRPr lang="en-US" sz="3400" dirty="0" smtClean="0">
              <a:latin typeface="Times New Roman" pitchFamily="18" charset="0"/>
              <a:cs typeface="Times New Roman" pitchFamily="18" charset="0"/>
            </a:endParaRPr>
          </a:p>
          <a:p>
            <a:pPr marL="514350" indent="-514350">
              <a:buFont typeface="+mj-lt"/>
              <a:buAutoNum type="arabicPeriod"/>
            </a:pPr>
            <a:r>
              <a:rPr lang="en-US" sz="4000" dirty="0" err="1" smtClean="0">
                <a:latin typeface="Times New Roman" pitchFamily="18" charset="0"/>
                <a:cs typeface="Times New Roman" pitchFamily="18" charset="0"/>
              </a:rPr>
              <a:t>Kerusakan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reputasi</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perusahaan</a:t>
            </a:r>
            <a:r>
              <a:rPr lang="en-US" sz="4000" dirty="0" smtClean="0">
                <a:latin typeface="Times New Roman" pitchFamily="18" charset="0"/>
                <a:cs typeface="Times New Roman" pitchFamily="18" charset="0"/>
              </a:rPr>
              <a:t>;</a:t>
            </a:r>
          </a:p>
          <a:p>
            <a:pPr marL="514350" indent="-514350">
              <a:buFont typeface="+mj-lt"/>
              <a:buAutoNum type="arabicPeriod"/>
            </a:pPr>
            <a:r>
              <a:rPr lang="en-US" sz="4000" dirty="0" err="1" smtClean="0">
                <a:latin typeface="Times New Roman" pitchFamily="18" charset="0"/>
                <a:cs typeface="Times New Roman" pitchFamily="18" charset="0"/>
              </a:rPr>
              <a:t>Risiko</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penuntutan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hukum</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dari</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pihak-pihak</a:t>
            </a:r>
            <a:r>
              <a:rPr lang="en-US" sz="4000" dirty="0" smtClean="0">
                <a:latin typeface="Times New Roman" pitchFamily="18" charset="0"/>
                <a:cs typeface="Times New Roman" pitchFamily="18" charset="0"/>
              </a:rPr>
              <a:t> yang </a:t>
            </a:r>
            <a:r>
              <a:rPr lang="en-US" sz="4000" dirty="0" err="1" smtClean="0">
                <a:latin typeface="Times New Roman" pitchFamily="18" charset="0"/>
                <a:cs typeface="Times New Roman" pitchFamily="18" charset="0"/>
              </a:rPr>
              <a:t>terpengaruh</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atau</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pengenaan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sanksi</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baik</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perdata</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maupun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pidana</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dari</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pemerintah</a:t>
            </a:r>
            <a:r>
              <a:rPr lang="en-US" sz="4000" dirty="0" smtClean="0">
                <a:latin typeface="Times New Roman" pitchFamily="18" charset="0"/>
                <a:cs typeface="Times New Roman" pitchFamily="18" charset="0"/>
              </a:rPr>
              <a:t>;</a:t>
            </a:r>
          </a:p>
          <a:p>
            <a:pPr marL="514350" indent="-514350">
              <a:buFont typeface="+mj-lt"/>
              <a:buAutoNum type="arabicPeriod"/>
            </a:pPr>
            <a:r>
              <a:rPr lang="en-US" sz="4000" dirty="0" err="1" smtClean="0">
                <a:latin typeface="Times New Roman" pitchFamily="18" charset="0"/>
                <a:cs typeface="Times New Roman" pitchFamily="18" charset="0"/>
              </a:rPr>
              <a:t>Risiko</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tuntutan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pidana</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terhadap</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dewan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direksi</a:t>
            </a:r>
            <a:r>
              <a:rPr lang="en-US" sz="4000" dirty="0" smtClean="0">
                <a:latin typeface="Times New Roman" pitchFamily="18" charset="0"/>
                <a:cs typeface="Times New Roman" pitchFamily="18" charset="0"/>
              </a:rPr>
              <a:t>;</a:t>
            </a:r>
          </a:p>
          <a:p>
            <a:pPr marL="514350" indent="-514350">
              <a:buFont typeface="+mj-lt"/>
              <a:buAutoNum type="arabicPeriod"/>
            </a:pPr>
            <a:r>
              <a:rPr lang="en-US" sz="4000" dirty="0" err="1" smtClean="0">
                <a:latin typeface="Times New Roman" pitchFamily="18" charset="0"/>
                <a:cs typeface="Times New Roman" pitchFamily="18" charset="0"/>
              </a:rPr>
              <a:t>Pilihan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tidak</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etis</a:t>
            </a:r>
            <a:r>
              <a:rPr lang="en-US" sz="4000" dirty="0" smtClean="0">
                <a:latin typeface="Times New Roman" pitchFamily="18" charset="0"/>
                <a:cs typeface="Times New Roman" pitchFamily="18" charset="0"/>
              </a:rPr>
              <a:t> yang </a:t>
            </a:r>
            <a:r>
              <a:rPr lang="en-US" sz="4000" dirty="0" err="1" smtClean="0">
                <a:latin typeface="Times New Roman" pitchFamily="18" charset="0"/>
                <a:cs typeface="Times New Roman" pitchFamily="18" charset="0"/>
              </a:rPr>
              <a:t>dapat</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merusak</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suatu</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organisasi</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dengan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menciptakan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budaya</a:t>
            </a:r>
            <a:r>
              <a:rPr lang="en-US" sz="4000" dirty="0" smtClean="0">
                <a:latin typeface="Times New Roman" pitchFamily="18" charset="0"/>
                <a:cs typeface="Times New Roman" pitchFamily="18" charset="0"/>
              </a:rPr>
              <a:t> yang </a:t>
            </a:r>
            <a:r>
              <a:rPr lang="en-US" sz="4000" dirty="0" err="1" smtClean="0">
                <a:latin typeface="Times New Roman" pitchFamily="18" charset="0"/>
                <a:cs typeface="Times New Roman" pitchFamily="18" charset="0"/>
              </a:rPr>
              <a:t>negatif</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dimana</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tindakan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etis</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tidak</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dihargai</a:t>
            </a:r>
            <a:r>
              <a:rPr lang="en-US" sz="4000" dirty="0" smtClean="0">
                <a:latin typeface="Times New Roman" pitchFamily="18" charset="0"/>
                <a:cs typeface="Times New Roman" pitchFamily="18" charset="0"/>
              </a:rPr>
              <a:t>;</a:t>
            </a:r>
          </a:p>
          <a:p>
            <a:pPr marL="514350" indent="-514350">
              <a:buFont typeface="+mj-lt"/>
              <a:buAutoNum type="arabicPeriod"/>
            </a:pPr>
            <a:r>
              <a:rPr lang="en-US" sz="4000" dirty="0" err="1" smtClean="0">
                <a:latin typeface="Times New Roman" pitchFamily="18" charset="0"/>
                <a:cs typeface="Times New Roman" pitchFamily="18" charset="0"/>
              </a:rPr>
              <a:t>Terjebak</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pada</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keputusan-keputusan</a:t>
            </a:r>
            <a:r>
              <a:rPr lang="en-US" sz="4000" dirty="0" smtClean="0">
                <a:latin typeface="Times New Roman" pitchFamily="18" charset="0"/>
                <a:cs typeface="Times New Roman" pitchFamily="18" charset="0"/>
              </a:rPr>
              <a:t> yang </a:t>
            </a:r>
            <a:r>
              <a:rPr lang="en-US" sz="4000" dirty="0" err="1" smtClean="0">
                <a:latin typeface="Times New Roman" pitchFamily="18" charset="0"/>
                <a:cs typeface="Times New Roman" pitchFamily="18" charset="0"/>
              </a:rPr>
              <a:t>tidak</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etis</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untuk</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meneruskan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atau</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menutupi</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tindakan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tidak</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etis</a:t>
            </a:r>
            <a:r>
              <a:rPr lang="en-US" sz="4000" dirty="0" smtClean="0">
                <a:latin typeface="Times New Roman" pitchFamily="18" charset="0"/>
                <a:cs typeface="Times New Roman" pitchFamily="18" charset="0"/>
              </a:rPr>
              <a:t> yang </a:t>
            </a:r>
            <a:r>
              <a:rPr lang="en-US" sz="4000" dirty="0" err="1" smtClean="0">
                <a:latin typeface="Times New Roman" pitchFamily="18" charset="0"/>
                <a:cs typeface="Times New Roman" pitchFamily="18" charset="0"/>
              </a:rPr>
              <a:t>telah</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dilakukan</a:t>
            </a:r>
            <a:r>
              <a:rPr lang="en-US" sz="4000" dirty="0" smtClean="0">
                <a:latin typeface="Times New Roman" pitchFamily="18" charset="0"/>
                <a:cs typeface="Times New Roman" pitchFamily="18" charset="0"/>
              </a:rPr>
              <a:t>;</a:t>
            </a:r>
          </a:p>
          <a:p>
            <a:pPr marL="514350" indent="-514350">
              <a:buFont typeface="+mj-lt"/>
              <a:buAutoNum type="arabicPeriod"/>
            </a:pPr>
            <a:r>
              <a:rPr lang="en-US" sz="4000" dirty="0" err="1" smtClean="0">
                <a:latin typeface="Times New Roman" pitchFamily="18" charset="0"/>
                <a:cs typeface="Times New Roman" pitchFamily="18" charset="0"/>
              </a:rPr>
              <a:t>Melemahkan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kemampuan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individu</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dan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organisasi</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untuk</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membuat</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keputusan</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ke</a:t>
            </a:r>
            <a:r>
              <a:rPr lang="en-US" sz="4000"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depan</a:t>
            </a:r>
            <a:r>
              <a:rPr lang="en-US" sz="4000" dirty="0" smtClean="0">
                <a:latin typeface="Times New Roman" pitchFamily="18" charset="0"/>
                <a:cs typeface="Times New Roman" pitchFamily="18" charset="0"/>
              </a:rPr>
              <a:t>.</a:t>
            </a:r>
          </a:p>
          <a:p>
            <a:endParaRPr lang="en-US" dirty="0"/>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534400" cy="1600200"/>
          </a:xfrm>
          <a:solidFill>
            <a:schemeClr val="accent6">
              <a:lumMod val="40000"/>
              <a:lumOff val="60000"/>
            </a:schemeClr>
          </a:solidFill>
        </p:spPr>
        <p:txBody>
          <a:bodyPr>
            <a:noAutofit/>
          </a:bodyPr>
          <a:lstStyle/>
          <a:p>
            <a:r>
              <a:rPr lang="en-US" sz="3600" b="1" dirty="0" err="1" smtClean="0">
                <a:latin typeface="Times New Roman" pitchFamily="18" charset="0"/>
                <a:cs typeface="Times New Roman" pitchFamily="18" charset="0"/>
              </a:rPr>
              <a:t>Pengembangan</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Etika</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Bisnis</a:t>
            </a:r>
            <a:r>
              <a:rPr lang="en-US" sz="3600" b="1" dirty="0" smtClean="0">
                <a:latin typeface="Times New Roman" pitchFamily="18" charset="0"/>
                <a:cs typeface="Times New Roman" pitchFamily="18" charset="0"/>
              </a:rPr>
              <a:t> yang </a:t>
            </a:r>
            <a:r>
              <a:rPr lang="en-US" sz="3600" b="1" dirty="0" err="1" smtClean="0">
                <a:latin typeface="Times New Roman" pitchFamily="18" charset="0"/>
                <a:cs typeface="Times New Roman" pitchFamily="18" charset="0"/>
              </a:rPr>
              <a:t>Baik</a:t>
            </a:r>
            <a:r>
              <a:rPr lang="en-US" sz="3600" b="1" dirty="0" smtClean="0">
                <a:latin typeface="Times New Roman" pitchFamily="18" charset="0"/>
                <a:cs typeface="Times New Roman" pitchFamily="18" charset="0"/>
              </a:rPr>
              <a:t> </a:t>
            </a:r>
            <a:br>
              <a:rPr lang="en-US" sz="3600" b="1" dirty="0" smtClean="0">
                <a:latin typeface="Times New Roman" pitchFamily="18" charset="0"/>
                <a:cs typeface="Times New Roman" pitchFamily="18" charset="0"/>
              </a:rPr>
            </a:br>
            <a:r>
              <a:rPr lang="en-US" sz="3600" b="1" dirty="0" err="1" smtClean="0">
                <a:latin typeface="Times New Roman" pitchFamily="18" charset="0"/>
                <a:cs typeface="Times New Roman" pitchFamily="18" charset="0"/>
              </a:rPr>
              <a:t>dapat</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Membantu</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Organisasi</a:t>
            </a:r>
            <a:endParaRPr lang="en-US" sz="3600" b="1" dirty="0" smtClean="0">
              <a:latin typeface="Times New Roman" pitchFamily="18" charset="0"/>
              <a:cs typeface="Times New Roman" pitchFamily="18" charset="0"/>
            </a:endParaRPr>
          </a:p>
        </p:txBody>
      </p:sp>
      <p:sp>
        <p:nvSpPr>
          <p:cNvPr id="3" name="Content Placeholder 2"/>
          <p:cNvSpPr>
            <a:spLocks noGrp="1"/>
          </p:cNvSpPr>
          <p:nvPr>
            <p:ph idx="1"/>
          </p:nvPr>
        </p:nvSpPr>
        <p:spPr>
          <a:xfrm>
            <a:off x="381000" y="1447800"/>
            <a:ext cx="8763000" cy="5181600"/>
          </a:xfrm>
        </p:spPr>
        <p:txBody>
          <a:bodyPr>
            <a:normAutofit fontScale="85000" lnSpcReduction="20000"/>
          </a:bodyPr>
          <a:lstStyle/>
          <a:p>
            <a:pPr marL="514350" indent="-514350">
              <a:buNone/>
            </a:pPr>
            <a:endParaRPr lang="en-US" sz="3600" dirty="0" smtClean="0">
              <a:latin typeface="Times New Roman" pitchFamily="18" charset="0"/>
              <a:cs typeface="Times New Roman" pitchFamily="18" charset="0"/>
            </a:endParaRPr>
          </a:p>
          <a:p>
            <a:pPr marL="514350" indent="-514350">
              <a:buNone/>
            </a:pPr>
            <a:endParaRPr lang="en-US" sz="3600" dirty="0" smtClean="0">
              <a:latin typeface="Times New Roman" pitchFamily="18" charset="0"/>
              <a:cs typeface="Times New Roman" pitchFamily="18" charset="0"/>
            </a:endParaRPr>
          </a:p>
          <a:p>
            <a:pPr marL="514350" indent="-514350">
              <a:buNone/>
            </a:pPr>
            <a:r>
              <a:rPr lang="en-US" sz="3600" dirty="0" smtClean="0">
                <a:latin typeface="Times New Roman" pitchFamily="18" charset="0"/>
                <a:cs typeface="Times New Roman" pitchFamily="18" charset="0"/>
              </a:rPr>
              <a:t>1.  </a:t>
            </a:r>
            <a:r>
              <a:rPr lang="en-US" sz="3600" dirty="0" err="1" smtClean="0">
                <a:latin typeface="Times New Roman" pitchFamily="18" charset="0"/>
                <a:cs typeface="Times New Roman" pitchFamily="18" charset="0"/>
              </a:rPr>
              <a:t>Menciptakan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kesetaraan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antara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individu</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kelompok</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organisasi</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serta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meminimalkan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penyalahgunaan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kekuasaan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sumber</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daya</a:t>
            </a:r>
            <a:r>
              <a:rPr lang="en-US" sz="3600" dirty="0" smtClean="0">
                <a:latin typeface="Times New Roman" pitchFamily="18" charset="0"/>
                <a:cs typeface="Times New Roman" pitchFamily="18" charset="0"/>
              </a:rPr>
              <a:t>;</a:t>
            </a:r>
          </a:p>
          <a:p>
            <a:pPr marL="514350" indent="-514350">
              <a:buNone/>
            </a:pPr>
            <a:endParaRPr lang="en-US" sz="3600" dirty="0" smtClean="0">
              <a:latin typeface="Times New Roman" pitchFamily="18" charset="0"/>
              <a:cs typeface="Times New Roman" pitchFamily="18" charset="0"/>
            </a:endParaRPr>
          </a:p>
          <a:p>
            <a:pPr marL="514350" indent="-514350">
              <a:buNone/>
            </a:pPr>
            <a:r>
              <a:rPr lang="en-US" sz="3600" dirty="0" smtClean="0">
                <a:latin typeface="Times New Roman" pitchFamily="18" charset="0"/>
                <a:cs typeface="Times New Roman" pitchFamily="18" charset="0"/>
              </a:rPr>
              <a:t>2.  </a:t>
            </a:r>
            <a:r>
              <a:rPr lang="en-US" sz="3600" dirty="0" err="1" smtClean="0">
                <a:latin typeface="Times New Roman" pitchFamily="18" charset="0"/>
                <a:cs typeface="Times New Roman" pitchFamily="18" charset="0"/>
              </a:rPr>
              <a:t>Mencegah</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praktik-praktik</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kolusif</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tidak</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sehat</a:t>
            </a:r>
            <a:r>
              <a:rPr lang="en-US" sz="3600" dirty="0" smtClean="0">
                <a:latin typeface="Times New Roman" pitchFamily="18" charset="0"/>
                <a:cs typeface="Times New Roman" pitchFamily="18" charset="0"/>
              </a:rPr>
              <a:t>;</a:t>
            </a:r>
          </a:p>
          <a:p>
            <a:pPr marL="514350" indent="-514350">
              <a:buNone/>
            </a:pPr>
            <a:endParaRPr lang="en-US" sz="3600" dirty="0" smtClean="0">
              <a:latin typeface="Times New Roman" pitchFamily="18" charset="0"/>
              <a:cs typeface="Times New Roman" pitchFamily="18" charset="0"/>
            </a:endParaRPr>
          </a:p>
          <a:p>
            <a:pPr marL="514350" indent="-514350">
              <a:buNone/>
            </a:pPr>
            <a:r>
              <a:rPr lang="en-US" sz="3600" dirty="0" smtClean="0">
                <a:latin typeface="Times New Roman" pitchFamily="18" charset="0"/>
                <a:cs typeface="Times New Roman" pitchFamily="18" charset="0"/>
              </a:rPr>
              <a:t>3.  </a:t>
            </a:r>
            <a:r>
              <a:rPr lang="en-US" sz="3600" dirty="0" err="1" smtClean="0">
                <a:latin typeface="Times New Roman" pitchFamily="18" charset="0"/>
                <a:cs typeface="Times New Roman" pitchFamily="18" charset="0"/>
              </a:rPr>
              <a:t>Memperbaiki</a:t>
            </a:r>
            <a:r>
              <a:rPr lang="en-US" sz="3600" dirty="0" smtClean="0">
                <a:latin typeface="Times New Roman" pitchFamily="18" charset="0"/>
                <a:cs typeface="Times New Roman" pitchFamily="18" charset="0"/>
              </a:rPr>
              <a:t> moral </a:t>
            </a:r>
            <a:r>
              <a:rPr lang="en-US" sz="3600" dirty="0" err="1" smtClean="0">
                <a:latin typeface="Times New Roman" pitchFamily="18" charset="0"/>
                <a:cs typeface="Times New Roman" pitchFamily="18" charset="0"/>
              </a:rPr>
              <a:t>dan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etika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pegawai</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suatu</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organisasi</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serta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meningkatkan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kesetiaan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diantara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staf</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pelanggan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pemasok</a:t>
            </a:r>
            <a:r>
              <a:rPr lang="en-US" sz="3600" dirty="0" smtClean="0">
                <a:latin typeface="Times New Roman" pitchFamily="18" charset="0"/>
                <a:cs typeface="Times New Roman" pitchFamily="18" charset="0"/>
              </a:rPr>
              <a:t>;</a:t>
            </a:r>
          </a:p>
          <a:p>
            <a:pPr marL="514350" indent="-514350">
              <a:buNone/>
            </a:pPr>
            <a:endParaRPr lang="en-US" sz="3600"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4" name="Title 1"/>
          <p:cNvSpPr txBox="1">
            <a:spLocks/>
          </p:cNvSpPr>
          <p:nvPr/>
        </p:nvSpPr>
        <p:spPr>
          <a:xfrm>
            <a:off x="0" y="0"/>
            <a:ext cx="8229600" cy="63976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1" u="none" strike="noStrike" kern="1200" cap="none" spc="0" normalizeH="0" baseline="0" noProof="0" dirty="0" smtClean="0">
                <a:ln>
                  <a:noFill/>
                </a:ln>
                <a:solidFill>
                  <a:schemeClr val="tx1"/>
                </a:solidFill>
                <a:effectLst/>
                <a:uLnTx/>
                <a:uFillTx/>
                <a:latin typeface="+mj-lt"/>
                <a:ea typeface="+mj-ea"/>
                <a:cs typeface="+mj-cs"/>
              </a:rPr>
              <a:t>Cont’d</a:t>
            </a:r>
            <a:endParaRPr kumimoji="0" lang="en-US" sz="2000" b="0" i="1"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943600"/>
          </a:xfrm>
        </p:spPr>
        <p:txBody>
          <a:bodyPr>
            <a:normAutofit fontScale="92500" lnSpcReduction="20000"/>
          </a:bodyPr>
          <a:lstStyle/>
          <a:p>
            <a:pPr marL="514350" indent="-514350">
              <a:buNone/>
            </a:pPr>
            <a:r>
              <a:rPr lang="en-US" dirty="0" smtClean="0">
                <a:latin typeface="Times New Roman" pitchFamily="18" charset="0"/>
                <a:cs typeface="Times New Roman" pitchFamily="18" charset="0"/>
              </a:rPr>
              <a:t>4.  </a:t>
            </a:r>
            <a:r>
              <a:rPr lang="en-US" dirty="0" err="1" smtClean="0">
                <a:latin typeface="Times New Roman" pitchFamily="18" charset="0"/>
                <a:cs typeface="Times New Roman" pitchFamily="18" charset="0"/>
              </a:rPr>
              <a:t>Memelihara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informasi</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bersifat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rahasia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khusus</a:t>
            </a:r>
            <a:r>
              <a:rPr lang="en-US" dirty="0" smtClean="0">
                <a:latin typeface="Times New Roman" pitchFamily="18" charset="0"/>
                <a:cs typeface="Times New Roman" pitchFamily="18" charset="0"/>
              </a:rPr>
              <a:t>;</a:t>
            </a:r>
          </a:p>
          <a:p>
            <a:pPr marL="514350" indent="-514350">
              <a:buNone/>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5.  </a:t>
            </a:r>
            <a:r>
              <a:rPr lang="en-US" dirty="0" err="1" smtClean="0">
                <a:latin typeface="Times New Roman" pitchFamily="18" charset="0"/>
                <a:cs typeface="Times New Roman" pitchFamily="18" charset="0"/>
              </a:rPr>
              <a:t>Mengurangi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risiko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organisasi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terhadap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penuntutan</a:t>
            </a:r>
            <a:r>
              <a:rPr lang="en-US" dirty="0" smtClean="0">
                <a:latin typeface="Times New Roman" pitchFamily="18" charset="0"/>
                <a:cs typeface="Times New Roman" pitchFamily="18" charset="0"/>
              </a:rPr>
              <a:t>;</a:t>
            </a:r>
          </a:p>
          <a:p>
            <a:pPr marL="514350" indent="-514350">
              <a:buNone/>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6.  </a:t>
            </a:r>
            <a:r>
              <a:rPr lang="en-US" dirty="0" err="1" smtClean="0">
                <a:latin typeface="Times New Roman" pitchFamily="18" charset="0"/>
                <a:cs typeface="Times New Roman" pitchFamily="18" charset="0"/>
              </a:rPr>
              <a:t>Mendapatkan</a:t>
            </a:r>
            <a:r>
              <a:rPr lang="en-US" dirty="0" smtClean="0">
                <a:latin typeface="Times New Roman" pitchFamily="18" charset="0"/>
                <a:cs typeface="Times New Roman" pitchFamily="18" charset="0"/>
              </a:rPr>
              <a:t> rasa </a:t>
            </a:r>
            <a:r>
              <a:rPr lang="en-US" dirty="0" err="1" smtClean="0">
                <a:latin typeface="Times New Roman" pitchFamily="18" charset="0"/>
                <a:cs typeface="Times New Roman" pitchFamily="18" charset="0"/>
              </a:rPr>
              <a:t>hormat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rekan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usaha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masyarakat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serta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meningkatkan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reputasi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persepsi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publik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terhadap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organisasi</a:t>
            </a:r>
            <a:r>
              <a:rPr lang="en-US" dirty="0" smtClean="0">
                <a:latin typeface="Times New Roman" pitchFamily="18" charset="0"/>
                <a:cs typeface="Times New Roman" pitchFamily="18" charset="0"/>
              </a:rPr>
              <a:t>;</a:t>
            </a:r>
          </a:p>
          <a:p>
            <a:pPr marL="514350" indent="-514350">
              <a:buNone/>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7.  </a:t>
            </a:r>
            <a:r>
              <a:rPr lang="en-US" dirty="0" err="1" smtClean="0">
                <a:latin typeface="Times New Roman" pitchFamily="18" charset="0"/>
                <a:cs typeface="Times New Roman" pitchFamily="18" charset="0"/>
              </a:rPr>
              <a:t>Memberikan</a:t>
            </a:r>
            <a:r>
              <a:rPr lang="en-US" dirty="0" smtClean="0">
                <a:latin typeface="Times New Roman" pitchFamily="18" charset="0"/>
                <a:cs typeface="Times New Roman" pitchFamily="18" charset="0"/>
              </a:rPr>
              <a:t> rasa </a:t>
            </a:r>
            <a:r>
              <a:rPr lang="en-US" dirty="0" err="1" smtClean="0">
                <a:latin typeface="Times New Roman" pitchFamily="18" charset="0"/>
                <a:cs typeface="Times New Roman" pitchFamily="18" charset="0"/>
              </a:rPr>
              <a:t>aman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bagi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manajemen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karena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tidak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adanya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risiko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diinvestigasi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dituntut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atau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digugat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karena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tindakan-tindakan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tidak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etis</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pernah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dilakukan</a:t>
            </a:r>
            <a:r>
              <a:rPr lang="en-US" dirty="0" smtClean="0">
                <a:latin typeface="Times New Roman" pitchFamily="18" charset="0"/>
                <a:cs typeface="Times New Roman" pitchFamily="18" charset="0"/>
              </a:rPr>
              <a:t>.</a:t>
            </a:r>
          </a:p>
          <a:p>
            <a:endParaRPr lang="en-US" dirty="0"/>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1"/>
            <a:ext cx="8229600" cy="2895600"/>
          </a:xfrm>
        </p:spPr>
        <p:txBody>
          <a:bodyPr/>
          <a:lstStyle/>
          <a:p>
            <a:pPr algn="ctr">
              <a:buFont typeface="Wingdings" pitchFamily="2" charset="2"/>
              <a:buChar char="ü"/>
            </a:pPr>
            <a:r>
              <a:rPr lang="en-US" sz="3600" b="1" dirty="0" err="1" smtClean="0">
                <a:latin typeface="Times New Roman" pitchFamily="18" charset="0"/>
                <a:cs typeface="Times New Roman" pitchFamily="18" charset="0"/>
              </a:rPr>
              <a:t>Pilihan</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Aktivitas</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Bisnis</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Beretika</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Akan</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Ekivalen</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dengan</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Nilai</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Tambah</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dalam</a:t>
            </a:r>
            <a:r>
              <a:rPr lang="en-US" sz="3600" b="1" dirty="0" smtClean="0">
                <a:latin typeface="Times New Roman" pitchFamily="18" charset="0"/>
                <a:cs typeface="Times New Roman" pitchFamily="18" charset="0"/>
              </a:rPr>
              <a:t> </a:t>
            </a:r>
            <a:r>
              <a:rPr lang="en-US" sz="3600" b="1" i="1" dirty="0" smtClean="0">
                <a:latin typeface="Times New Roman" pitchFamily="18" charset="0"/>
                <a:cs typeface="Times New Roman" pitchFamily="18" charset="0"/>
              </a:rPr>
              <a:t>Future Value</a:t>
            </a:r>
            <a:endParaRPr lang="en-US" sz="3600" b="1" dirty="0" smtClean="0">
              <a:latin typeface="Times New Roman" pitchFamily="18" charset="0"/>
              <a:cs typeface="Times New Roman" pitchFamily="18" charset="0"/>
            </a:endParaRPr>
          </a:p>
          <a:p>
            <a:pPr>
              <a:buFont typeface="Wingdings" pitchFamily="2" charset="2"/>
              <a:buChar char="ü"/>
            </a:pPr>
            <a:endParaRPr lang="en-US" dirty="0" smtClean="0">
              <a:latin typeface="Times New Roman" pitchFamily="18" charset="0"/>
              <a:cs typeface="Times New Roman" pitchFamily="18" charset="0"/>
            </a:endParaRPr>
          </a:p>
          <a:p>
            <a:endParaRPr lang="en-US" dirty="0"/>
          </a:p>
        </p:txBody>
      </p:sp>
      <p:sp>
        <p:nvSpPr>
          <p:cNvPr id="4" name="Title 1"/>
          <p:cNvSpPr>
            <a:spLocks noGrp="1"/>
          </p:cNvSpPr>
          <p:nvPr>
            <p:ph type="title"/>
          </p:nvPr>
        </p:nvSpPr>
        <p:spPr>
          <a:xfrm>
            <a:off x="0" y="0"/>
            <a:ext cx="9144000" cy="381000"/>
          </a:xfrm>
        </p:spPr>
        <p:txBody>
          <a:bodyPr>
            <a:normAutofit fontScale="90000"/>
          </a:bodyPr>
          <a:lstStyle/>
          <a:p>
            <a:pPr algn="l"/>
            <a:r>
              <a:rPr lang="en-US" sz="2800" i="1" dirty="0" smtClean="0">
                <a:latin typeface="Times New Roman" pitchFamily="18" charset="0"/>
                <a:cs typeface="Times New Roman" pitchFamily="18" charset="0"/>
              </a:rPr>
              <a:t>Cont’d</a:t>
            </a:r>
            <a:endParaRPr lang="en-US" sz="2800" i="1" dirty="0">
              <a:latin typeface="Times New Roman" pitchFamily="18" charset="0"/>
              <a:cs typeface="Times New Roman" pitchFamily="18" charset="0"/>
            </a:endParaRPr>
          </a:p>
        </p:txBody>
      </p:sp>
      <p:cxnSp>
        <p:nvCxnSpPr>
          <p:cNvPr id="5" name="Straight Connector 4"/>
          <p:cNvCxnSpPr/>
          <p:nvPr/>
        </p:nvCxnSpPr>
        <p:spPr>
          <a:xfrm>
            <a:off x="4114800" y="2339807"/>
            <a:ext cx="0" cy="4191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981200" y="4244807"/>
            <a:ext cx="45720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endCxn id="12" idx="2"/>
          </p:cNvCxnSpPr>
          <p:nvPr/>
        </p:nvCxnSpPr>
        <p:spPr>
          <a:xfrm flipH="1">
            <a:off x="2712436" y="4321007"/>
            <a:ext cx="30764" cy="1484276"/>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562600" y="2644607"/>
            <a:ext cx="0" cy="152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276600" y="4321007"/>
            <a:ext cx="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876800" y="2949407"/>
            <a:ext cx="0" cy="1295400"/>
          </a:xfrm>
          <a:prstGeom prst="line">
            <a:avLst/>
          </a:prstGeom>
        </p:spPr>
        <p:style>
          <a:lnRef idx="1">
            <a:schemeClr val="accent1"/>
          </a:lnRef>
          <a:fillRef idx="0">
            <a:schemeClr val="accent1"/>
          </a:fillRef>
          <a:effectRef idx="0">
            <a:schemeClr val="accent1"/>
          </a:effectRef>
          <a:fontRef idx="minor">
            <a:schemeClr val="tx1"/>
          </a:fontRef>
        </p:style>
      </p:cxnSp>
      <p:sp>
        <p:nvSpPr>
          <p:cNvPr id="11" name="Arc 10"/>
          <p:cNvSpPr/>
          <p:nvPr/>
        </p:nvSpPr>
        <p:spPr>
          <a:xfrm rot="15477565">
            <a:off x="4907076" y="1687816"/>
            <a:ext cx="2425116" cy="4050080"/>
          </a:xfrm>
          <a:prstGeom prst="arc">
            <a:avLst>
              <a:gd name="adj1" fmla="val 16230662"/>
              <a:gd name="adj2" fmla="val 21585098"/>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Arc 11"/>
          <p:cNvSpPr/>
          <p:nvPr/>
        </p:nvSpPr>
        <p:spPr>
          <a:xfrm rot="3672995">
            <a:off x="1014714" y="2624513"/>
            <a:ext cx="2286035" cy="4362731"/>
          </a:xfrm>
          <a:prstGeom prst="arc">
            <a:avLst>
              <a:gd name="adj1" fmla="val 16230662"/>
              <a:gd name="adj2" fmla="val 21585098"/>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143000"/>
          </a:xfrm>
        </p:spPr>
        <p:txBody>
          <a:bodyPr/>
          <a:lstStyle/>
          <a:p>
            <a:r>
              <a:rPr lang="en-US" dirty="0" err="1" smtClean="0">
                <a:latin typeface="Adobe Caslon Pro Bold" pitchFamily="18" charset="0"/>
              </a:rPr>
              <a:t>Menang</a:t>
            </a:r>
            <a:r>
              <a:rPr lang="en-US" dirty="0" smtClean="0">
                <a:latin typeface="Adobe Caslon Pro Bold" pitchFamily="18" charset="0"/>
              </a:rPr>
              <a:t> </a:t>
            </a:r>
            <a:r>
              <a:rPr lang="en-US" dirty="0" err="1" smtClean="0">
                <a:latin typeface="Adobe Caslon Pro Bold" pitchFamily="18" charset="0"/>
              </a:rPr>
              <a:t>Bersaing</a:t>
            </a:r>
            <a:r>
              <a:rPr lang="en-US" dirty="0" smtClean="0">
                <a:latin typeface="Adobe Caslon Pro Bold" pitchFamily="18" charset="0"/>
              </a:rPr>
              <a:t> </a:t>
            </a:r>
            <a:r>
              <a:rPr lang="en-US" dirty="0" err="1" smtClean="0">
                <a:latin typeface="Adobe Caslon Pro Bold" pitchFamily="18" charset="0"/>
              </a:rPr>
              <a:t>dalam</a:t>
            </a:r>
            <a:r>
              <a:rPr lang="en-US" dirty="0" smtClean="0">
                <a:latin typeface="Adobe Caslon Pro Bold" pitchFamily="18" charset="0"/>
              </a:rPr>
              <a:t> </a:t>
            </a:r>
            <a:r>
              <a:rPr lang="en-US" dirty="0" err="1" smtClean="0">
                <a:latin typeface="Adobe Caslon Pro Bold" pitchFamily="18" charset="0"/>
              </a:rPr>
              <a:t>Bisnis</a:t>
            </a:r>
            <a:endParaRPr lang="en-US" dirty="0">
              <a:latin typeface="Adobe Caslon Pro Bold" pitchFamily="18" charset="0"/>
            </a:endParaRPr>
          </a:p>
        </p:txBody>
      </p:sp>
      <p:sp>
        <p:nvSpPr>
          <p:cNvPr id="3" name="Content Placeholder 2"/>
          <p:cNvSpPr>
            <a:spLocks noGrp="1"/>
          </p:cNvSpPr>
          <p:nvPr>
            <p:ph idx="1"/>
          </p:nvPr>
        </p:nvSpPr>
        <p:spPr>
          <a:xfrm>
            <a:off x="533400" y="838200"/>
            <a:ext cx="8229600" cy="1904999"/>
          </a:xfrm>
          <a:solidFill>
            <a:schemeClr val="accent6">
              <a:lumMod val="40000"/>
              <a:lumOff val="60000"/>
            </a:schemeClr>
          </a:solidFill>
        </p:spPr>
        <p:txBody>
          <a:bodyPr>
            <a:normAutofit fontScale="92500" lnSpcReduction="10000"/>
          </a:bodyPr>
          <a:lstStyle/>
          <a:p>
            <a:pPr>
              <a:buFont typeface="Wingdings" pitchFamily="2" charset="2"/>
              <a:buChar char="ü"/>
            </a:pPr>
            <a:r>
              <a:rPr lang="en-US" dirty="0" smtClean="0">
                <a:latin typeface="Adobe Caslon Pro Bold" pitchFamily="18" charset="0"/>
              </a:rPr>
              <a:t>Di </a:t>
            </a:r>
            <a:r>
              <a:rPr lang="en-US" dirty="0" err="1" smtClean="0">
                <a:latin typeface="Adobe Caslon Pro Bold" pitchFamily="18" charset="0"/>
              </a:rPr>
              <a:t>Masa</a:t>
            </a:r>
            <a:r>
              <a:rPr lang="en-US" dirty="0" smtClean="0">
                <a:latin typeface="Adobe Caslon Pro Bold" pitchFamily="18" charset="0"/>
              </a:rPr>
              <a:t> </a:t>
            </a:r>
            <a:r>
              <a:rPr lang="en-US" dirty="0" err="1" smtClean="0">
                <a:latin typeface="Adobe Caslon Pro Bold" pitchFamily="18" charset="0"/>
              </a:rPr>
              <a:t>Depan</a:t>
            </a:r>
            <a:r>
              <a:rPr lang="en-US" dirty="0" smtClean="0">
                <a:latin typeface="Adobe Caslon Pro Bold" pitchFamily="18" charset="0"/>
              </a:rPr>
              <a:t>:</a:t>
            </a:r>
          </a:p>
          <a:p>
            <a:pPr>
              <a:buNone/>
            </a:pPr>
            <a:r>
              <a:rPr lang="en-US" dirty="0" smtClean="0">
                <a:latin typeface="Adobe Caslon Pro Bold" pitchFamily="18" charset="0"/>
              </a:rPr>
              <a:t>	</a:t>
            </a:r>
            <a:r>
              <a:rPr lang="en-US" dirty="0" err="1" smtClean="0">
                <a:latin typeface="Adobe Caslon Pro Bold" pitchFamily="18" charset="0"/>
              </a:rPr>
              <a:t>Pemenang</a:t>
            </a:r>
            <a:r>
              <a:rPr lang="en-US" dirty="0" smtClean="0">
                <a:latin typeface="Adobe Caslon Pro Bold" pitchFamily="18" charset="0"/>
              </a:rPr>
              <a:t> </a:t>
            </a:r>
            <a:r>
              <a:rPr lang="en-US" dirty="0" err="1" smtClean="0">
                <a:latin typeface="Adobe Caslon Pro Bold" pitchFamily="18" charset="0"/>
              </a:rPr>
              <a:t>persaingan</a:t>
            </a:r>
            <a:r>
              <a:rPr lang="en-US" dirty="0" smtClean="0">
                <a:latin typeface="Adobe Caslon Pro Bold" pitchFamily="18" charset="0"/>
              </a:rPr>
              <a:t> </a:t>
            </a:r>
            <a:r>
              <a:rPr lang="en-US" dirty="0" err="1" smtClean="0">
                <a:latin typeface="Adobe Caslon Pro Bold" pitchFamily="18" charset="0"/>
              </a:rPr>
              <a:t>bisnis</a:t>
            </a:r>
            <a:r>
              <a:rPr lang="en-US" dirty="0" smtClean="0">
                <a:latin typeface="Adobe Caslon Pro Bold" pitchFamily="18" charset="0"/>
              </a:rPr>
              <a:t> </a:t>
            </a:r>
            <a:r>
              <a:rPr lang="en-US" dirty="0" err="1" smtClean="0">
                <a:latin typeface="Adobe Caslon Pro Bold" pitchFamily="18" charset="0"/>
              </a:rPr>
              <a:t>adalah</a:t>
            </a:r>
            <a:r>
              <a:rPr lang="en-US" dirty="0" smtClean="0">
                <a:latin typeface="Adobe Caslon Pro Bold" pitchFamily="18" charset="0"/>
              </a:rPr>
              <a:t> </a:t>
            </a:r>
            <a:r>
              <a:rPr lang="en-US" dirty="0" err="1" smtClean="0">
                <a:latin typeface="Adobe Caslon Pro Bold" pitchFamily="18" charset="0"/>
              </a:rPr>
              <a:t>mereka</a:t>
            </a:r>
            <a:r>
              <a:rPr lang="en-US" dirty="0" smtClean="0">
                <a:latin typeface="Adobe Caslon Pro Bold" pitchFamily="18" charset="0"/>
              </a:rPr>
              <a:t> yang </a:t>
            </a:r>
            <a:r>
              <a:rPr lang="en-US" dirty="0" err="1" smtClean="0">
                <a:latin typeface="Adobe Caslon Pro Bold" pitchFamily="18" charset="0"/>
              </a:rPr>
              <a:t>mampu</a:t>
            </a:r>
            <a:r>
              <a:rPr lang="en-US" dirty="0" smtClean="0">
                <a:latin typeface="Adobe Caslon Pro Bold" pitchFamily="18" charset="0"/>
              </a:rPr>
              <a:t> </a:t>
            </a:r>
            <a:r>
              <a:rPr lang="en-US" dirty="0" err="1" smtClean="0">
                <a:latin typeface="Adobe Caslon Pro Bold" pitchFamily="18" charset="0"/>
              </a:rPr>
              <a:t>menciptakan</a:t>
            </a:r>
            <a:r>
              <a:rPr lang="en-US" dirty="0" smtClean="0">
                <a:latin typeface="Adobe Caslon Pro Bold" pitchFamily="18" charset="0"/>
              </a:rPr>
              <a:t> </a:t>
            </a:r>
            <a:r>
              <a:rPr lang="en-US" dirty="0" err="1" smtClean="0">
                <a:latin typeface="Adobe Caslon Pro Bold" pitchFamily="18" charset="0"/>
              </a:rPr>
              <a:t>nilai</a:t>
            </a:r>
            <a:r>
              <a:rPr lang="en-US" dirty="0" smtClean="0">
                <a:latin typeface="Adobe Caslon Pro Bold" pitchFamily="18" charset="0"/>
              </a:rPr>
              <a:t> </a:t>
            </a:r>
            <a:r>
              <a:rPr lang="en-US" dirty="0" err="1" smtClean="0">
                <a:latin typeface="Adobe Caslon Pro Bold" pitchFamily="18" charset="0"/>
              </a:rPr>
              <a:t>tambah</a:t>
            </a:r>
            <a:r>
              <a:rPr lang="en-US" dirty="0" smtClean="0">
                <a:latin typeface="Adobe Caslon Pro Bold" pitchFamily="18" charset="0"/>
              </a:rPr>
              <a:t> </a:t>
            </a:r>
            <a:r>
              <a:rPr lang="en-US" dirty="0" err="1" smtClean="0">
                <a:latin typeface="Adobe Caslon Pro Bold" pitchFamily="18" charset="0"/>
              </a:rPr>
              <a:t>kepada</a:t>
            </a:r>
            <a:r>
              <a:rPr lang="en-US" dirty="0" smtClean="0">
                <a:latin typeface="Adobe Caslon Pro Bold" pitchFamily="18" charset="0"/>
              </a:rPr>
              <a:t> </a:t>
            </a:r>
            <a:r>
              <a:rPr lang="en-US" dirty="0" err="1" smtClean="0">
                <a:latin typeface="Adobe Caslon Pro Bold" pitchFamily="18" charset="0"/>
              </a:rPr>
              <a:t>produk</a:t>
            </a:r>
            <a:r>
              <a:rPr lang="en-US" dirty="0" smtClean="0">
                <a:latin typeface="Adobe Caslon Pro Bold" pitchFamily="18" charset="0"/>
              </a:rPr>
              <a:t> </a:t>
            </a:r>
            <a:r>
              <a:rPr lang="en-US" dirty="0" err="1" smtClean="0">
                <a:latin typeface="Adobe Caslon Pro Bold" pitchFamily="18" charset="0"/>
              </a:rPr>
              <a:t>barang</a:t>
            </a:r>
            <a:r>
              <a:rPr lang="en-US" dirty="0" smtClean="0">
                <a:latin typeface="Adobe Caslon Pro Bold" pitchFamily="18" charset="0"/>
              </a:rPr>
              <a:t> </a:t>
            </a:r>
            <a:r>
              <a:rPr lang="en-US" dirty="0" err="1" smtClean="0">
                <a:latin typeface="Adobe Caslon Pro Bold" pitchFamily="18" charset="0"/>
              </a:rPr>
              <a:t>dan</a:t>
            </a:r>
            <a:r>
              <a:rPr lang="en-US" dirty="0" smtClean="0">
                <a:latin typeface="Adobe Caslon Pro Bold" pitchFamily="18" charset="0"/>
              </a:rPr>
              <a:t>/</a:t>
            </a:r>
            <a:r>
              <a:rPr lang="en-US" dirty="0" err="1" smtClean="0">
                <a:latin typeface="Adobe Caslon Pro Bold" pitchFamily="18" charset="0"/>
              </a:rPr>
              <a:t>atau</a:t>
            </a:r>
            <a:r>
              <a:rPr lang="en-US" dirty="0" smtClean="0">
                <a:latin typeface="Adobe Caslon Pro Bold" pitchFamily="18" charset="0"/>
              </a:rPr>
              <a:t> </a:t>
            </a:r>
            <a:r>
              <a:rPr lang="en-US" dirty="0" err="1" smtClean="0">
                <a:latin typeface="Adobe Caslon Pro Bold" pitchFamily="18" charset="0"/>
              </a:rPr>
              <a:t>jasa</a:t>
            </a:r>
            <a:r>
              <a:rPr lang="en-US" dirty="0" smtClean="0">
                <a:latin typeface="Adobe Caslon Pro Bold" pitchFamily="18" charset="0"/>
              </a:rPr>
              <a:t> yang </a:t>
            </a:r>
            <a:r>
              <a:rPr lang="en-US" dirty="0" err="1" smtClean="0">
                <a:latin typeface="Adobe Caslon Pro Bold" pitchFamily="18" charset="0"/>
              </a:rPr>
              <a:t>ditawarkan</a:t>
            </a:r>
            <a:r>
              <a:rPr lang="en-US" dirty="0" smtClean="0">
                <a:latin typeface="Adobe Caslon Pro Bold" pitchFamily="18" charset="0"/>
              </a:rPr>
              <a:t>;</a:t>
            </a:r>
            <a:endParaRPr lang="en-US" dirty="0">
              <a:latin typeface="Adobe Caslon Pro Bold"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Adobe Caslon Pro Bold"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Adobe Caslon Pro Bold" pitchFamily="18" charset="0"/>
              <a:ea typeface="+mj-ea"/>
              <a:cs typeface="Times New Roman" pitchFamily="18" charset="0"/>
            </a:endParaRPr>
          </a:p>
        </p:txBody>
      </p:sp>
      <p:sp>
        <p:nvSpPr>
          <p:cNvPr id="5" name="Content Placeholder 2"/>
          <p:cNvSpPr txBox="1">
            <a:spLocks/>
          </p:cNvSpPr>
          <p:nvPr/>
        </p:nvSpPr>
        <p:spPr>
          <a:xfrm>
            <a:off x="533400" y="2819400"/>
            <a:ext cx="8229600" cy="2057400"/>
          </a:xfrm>
          <a:prstGeom prst="rect">
            <a:avLst/>
          </a:prstGeom>
          <a:solidFill>
            <a:schemeClr val="accent6">
              <a:lumMod val="40000"/>
              <a:lumOff val="60000"/>
            </a:schemeClr>
          </a:solidFill>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3200" b="0" i="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Keunggulan</a:t>
            </a:r>
            <a:r>
              <a:rPr kumimoji="0" lang="en-US" sz="3200" b="0" i="0" u="none" strike="noStrike" kern="1200" cap="none" spc="0" normalizeH="0" baseline="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Kebersaingan</a:t>
            </a:r>
            <a:r>
              <a:rPr kumimoji="0" lang="en-US" sz="3200" b="0" i="0" u="none" strike="noStrike" kern="1200" cap="none" spc="0" normalizeH="0" baseline="0" noProof="0" dirty="0" smtClean="0">
                <a:ln>
                  <a:noFill/>
                </a:ln>
                <a:solidFill>
                  <a:schemeClr val="tx1"/>
                </a:solidFill>
                <a:effectLst/>
                <a:uLnTx/>
                <a:uFillTx/>
                <a:latin typeface="Adobe Caslon Pro Bold" pitchFamily="18" charset="0"/>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tabLst/>
              <a:defRPr/>
            </a:pPr>
            <a:r>
              <a:rPr lang="en-US" sz="3200" dirty="0" smtClean="0">
                <a:latin typeface="Adobe Caslon Pro Bold" pitchFamily="18" charset="0"/>
              </a:rPr>
              <a:t>	</a:t>
            </a:r>
            <a:r>
              <a:rPr kumimoji="0" lang="en-US" sz="3200" b="0" i="0" u="none" strike="noStrike" kern="1200" cap="none" spc="0" normalizeH="0" baseline="0" noProof="0" dirty="0" smtClean="0">
                <a:ln>
                  <a:noFill/>
                </a:ln>
                <a:solidFill>
                  <a:schemeClr val="tx1"/>
                </a:solidFill>
                <a:effectLst/>
                <a:uLnTx/>
                <a:uFillTx/>
                <a:latin typeface="Adobe Caslon Pro Bold" pitchFamily="18" charset="0"/>
                <a:ea typeface="+mn-ea"/>
                <a:cs typeface="+mn-cs"/>
              </a:rPr>
              <a:t> </a:t>
            </a:r>
            <a:r>
              <a:rPr lang="en-US" sz="3200" dirty="0" err="1" smtClean="0">
                <a:latin typeface="Adobe Caslon Pro Bold" pitchFamily="18" charset="0"/>
              </a:rPr>
              <a:t>A</a:t>
            </a:r>
            <a:r>
              <a:rPr kumimoji="0" lang="en-US" sz="3200" b="0" i="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dalah</a:t>
            </a:r>
            <a:r>
              <a:rPr kumimoji="0" lang="en-US" sz="3200" b="0" i="0" u="none" strike="noStrike" kern="1200" cap="none" spc="0" normalizeH="0" baseline="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bagaimana</a:t>
            </a:r>
            <a:r>
              <a:rPr kumimoji="0" lang="en-US" sz="3200" b="0" i="0" u="none" strike="noStrike" kern="1200" cap="none" spc="0" normalizeH="0" baseline="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mampu</a:t>
            </a:r>
            <a:r>
              <a:rPr kumimoji="0" lang="en-US" sz="3200" b="0" i="0" u="none" strike="noStrike" kern="1200" cap="none" spc="0" normalizeH="0" baseline="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mendapatkan</a:t>
            </a:r>
            <a:r>
              <a:rPr kumimoji="0" lang="en-US" sz="3200" b="0" i="0" u="none" strike="noStrike" kern="1200" cap="none" spc="0" normalizeH="0" baseline="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katalis-katalis</a:t>
            </a:r>
            <a:r>
              <a:rPr kumimoji="0" lang="en-US" sz="3200" b="0" i="0" u="none" strike="noStrike" kern="1200" cap="none" spc="0" normalizeH="0" baseline="0" noProof="0" dirty="0" smtClean="0">
                <a:ln>
                  <a:noFill/>
                </a:ln>
                <a:solidFill>
                  <a:schemeClr val="tx1"/>
                </a:solidFill>
                <a:effectLst/>
                <a:uLnTx/>
                <a:uFillTx/>
                <a:latin typeface="Adobe Caslon Pro Bold" pitchFamily="18" charset="0"/>
                <a:ea typeface="+mn-ea"/>
                <a:cs typeface="+mn-cs"/>
              </a:rPr>
              <a:t> yang </a:t>
            </a:r>
            <a:r>
              <a:rPr kumimoji="0" lang="en-US" sz="3200" b="0" i="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mampu</a:t>
            </a:r>
            <a:r>
              <a:rPr kumimoji="0" lang="en-US" sz="3200" b="0" i="0" u="none" strike="noStrike" kern="1200" cap="none" spc="0" normalizeH="0" baseline="0" noProof="0" dirty="0" smtClean="0">
                <a:ln>
                  <a:noFill/>
                </a:ln>
                <a:solidFill>
                  <a:schemeClr val="tx1"/>
                </a:solidFill>
                <a:effectLst/>
                <a:uLnTx/>
                <a:uFillTx/>
                <a:latin typeface="Adobe Caslon Pro Bold" pitchFamily="18" charset="0"/>
                <a:ea typeface="+mn-ea"/>
                <a:cs typeface="+mn-cs"/>
              </a:rPr>
              <a:t> me-</a:t>
            </a:r>
            <a:r>
              <a:rPr kumimoji="0" lang="en-US" sz="3200" b="0" i="1" u="none" strike="noStrike" kern="1200" cap="none" spc="0" normalizeH="0" baseline="0" noProof="0" dirty="0" smtClean="0">
                <a:ln>
                  <a:noFill/>
                </a:ln>
                <a:solidFill>
                  <a:schemeClr val="tx1"/>
                </a:solidFill>
                <a:effectLst/>
                <a:uLnTx/>
                <a:uFillTx/>
                <a:latin typeface="Adobe Caslon Pro Bold" pitchFamily="18" charset="0"/>
                <a:ea typeface="+mn-ea"/>
                <a:cs typeface="+mn-cs"/>
              </a:rPr>
              <a:t>leverage </a:t>
            </a:r>
            <a:r>
              <a:rPr kumimoji="0" lang="en-US" sz="3200" b="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hingga</a:t>
            </a:r>
            <a:r>
              <a:rPr kumimoji="0" lang="en-US" sz="3200" b="0" u="none" strike="noStrike" kern="1200" cap="none" spc="0" normalizeH="0" baseline="0" noProof="0" dirty="0" smtClean="0">
                <a:ln>
                  <a:noFill/>
                </a:ln>
                <a:solidFill>
                  <a:schemeClr val="tx1"/>
                </a:solidFill>
                <a:effectLst/>
                <a:uLnTx/>
                <a:uFillTx/>
                <a:latin typeface="Adobe Caslon Pro Bold" pitchFamily="18" charset="0"/>
                <a:ea typeface="+mn-ea"/>
                <a:cs typeface="+mn-cs"/>
              </a:rPr>
              <a:t> </a:t>
            </a:r>
            <a:r>
              <a:rPr kumimoji="0" lang="en-US" sz="3200" b="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sampai</a:t>
            </a:r>
            <a:r>
              <a:rPr kumimoji="0" lang="en-US" sz="3200" b="0" u="none" strike="noStrike" kern="1200" cap="none" spc="0" normalizeH="0" baseline="0" noProof="0" dirty="0" smtClean="0">
                <a:ln>
                  <a:noFill/>
                </a:ln>
                <a:solidFill>
                  <a:schemeClr val="tx1"/>
                </a:solidFill>
                <a:effectLst/>
                <a:uLnTx/>
                <a:uFillTx/>
                <a:latin typeface="Adobe Caslon Pro Bold" pitchFamily="18" charset="0"/>
                <a:ea typeface="+mn-ea"/>
                <a:cs typeface="+mn-cs"/>
              </a:rPr>
              <a:t> </a:t>
            </a:r>
            <a:r>
              <a:rPr kumimoji="0" lang="en-US" sz="3200" b="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pada</a:t>
            </a:r>
            <a:r>
              <a:rPr kumimoji="0" lang="en-US" sz="3200" b="0" u="none" strike="noStrike" kern="1200" cap="none" spc="0" normalizeH="0" baseline="0" noProof="0" dirty="0" smtClean="0">
                <a:ln>
                  <a:noFill/>
                </a:ln>
                <a:solidFill>
                  <a:schemeClr val="tx1"/>
                </a:solidFill>
                <a:effectLst/>
                <a:uLnTx/>
                <a:uFillTx/>
                <a:latin typeface="Adobe Caslon Pro Bold" pitchFamily="18" charset="0"/>
                <a:ea typeface="+mn-ea"/>
                <a:cs typeface="+mn-cs"/>
              </a:rPr>
              <a:t> strata </a:t>
            </a:r>
            <a:r>
              <a:rPr kumimoji="0" lang="en-US" sz="3200" b="0" i="1" u="none" strike="noStrike" kern="1200" cap="none" spc="0" normalizeH="0" baseline="0" noProof="0" dirty="0" smtClean="0">
                <a:ln>
                  <a:noFill/>
                </a:ln>
                <a:solidFill>
                  <a:schemeClr val="tx1"/>
                </a:solidFill>
                <a:effectLst/>
                <a:uLnTx/>
                <a:uFillTx/>
                <a:latin typeface="Adobe Caslon Pro Bold" pitchFamily="18" charset="0"/>
                <a:ea typeface="+mn-ea"/>
                <a:cs typeface="+mn-cs"/>
              </a:rPr>
              <a:t>competitive advantage;</a:t>
            </a:r>
            <a:endParaRPr kumimoji="0" lang="en-US" sz="3200" b="0" i="1" u="none" strike="noStrike" kern="1200" cap="none" spc="0" normalizeH="0" baseline="0" noProof="0" dirty="0">
              <a:ln>
                <a:noFill/>
              </a:ln>
              <a:solidFill>
                <a:schemeClr val="tx1"/>
              </a:solidFill>
              <a:effectLst/>
              <a:uLnTx/>
              <a:uFillTx/>
              <a:latin typeface="Adobe Caslon Pro Bold" pitchFamily="18" charset="0"/>
              <a:ea typeface="+mn-ea"/>
              <a:cs typeface="+mn-cs"/>
            </a:endParaRPr>
          </a:p>
        </p:txBody>
      </p:sp>
      <p:sp>
        <p:nvSpPr>
          <p:cNvPr id="6" name="Content Placeholder 2"/>
          <p:cNvSpPr txBox="1">
            <a:spLocks/>
          </p:cNvSpPr>
          <p:nvPr/>
        </p:nvSpPr>
        <p:spPr>
          <a:xfrm>
            <a:off x="533400" y="5029200"/>
            <a:ext cx="8229600" cy="1828800"/>
          </a:xfrm>
          <a:prstGeom prst="rect">
            <a:avLst/>
          </a:prstGeom>
          <a:solidFill>
            <a:schemeClr val="accent6">
              <a:lumMod val="40000"/>
              <a:lumOff val="60000"/>
            </a:schemeClr>
          </a:solidFill>
        </p:spPr>
        <p:txBody>
          <a:bodyPr vert="horz" lIns="91440" tIns="45720" rIns="91440" bIns="45720" rtlCol="0">
            <a:normAutofit fontScale="92500" lnSpcReduction="10000"/>
          </a:bodyPr>
          <a:lstStyle/>
          <a:p>
            <a:pPr marL="342900" lvl="0" indent="-342900">
              <a:spcBef>
                <a:spcPct val="20000"/>
              </a:spcBef>
              <a:buFont typeface="Wingdings" pitchFamily="2" charset="2"/>
              <a:buChar char="ü"/>
            </a:pPr>
            <a:r>
              <a:rPr kumimoji="0" lang="en-US" sz="3200" b="0" i="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Katalisator</a:t>
            </a:r>
            <a:r>
              <a:rPr kumimoji="0" lang="en-US" sz="3200" b="0" i="0" u="none" strike="noStrike" kern="1200" cap="none" spc="0" normalizeH="0" baseline="0" noProof="0" dirty="0" smtClean="0">
                <a:ln>
                  <a:noFill/>
                </a:ln>
                <a:solidFill>
                  <a:schemeClr val="tx1"/>
                </a:solidFill>
                <a:effectLst/>
                <a:uLnTx/>
                <a:uFillTx/>
                <a:latin typeface="Adobe Caslon Pro Bold" pitchFamily="18" charset="0"/>
                <a:ea typeface="+mn-ea"/>
                <a:cs typeface="+mn-cs"/>
              </a:rPr>
              <a:t> </a:t>
            </a:r>
            <a:r>
              <a:rPr lang="en-US" sz="3200" dirty="0" err="1" smtClean="0">
                <a:latin typeface="Adobe Caslon Pro Bold" pitchFamily="18" charset="0"/>
              </a:rPr>
              <a:t>E</a:t>
            </a:r>
            <a:r>
              <a:rPr kumimoji="0" lang="en-US" sz="3200" b="0" i="0" u="none" strike="noStrike" kern="1200" cap="none" spc="0" normalizeH="0" baseline="0" noProof="0" dirty="0" err="1" smtClean="0">
                <a:ln>
                  <a:noFill/>
                </a:ln>
                <a:solidFill>
                  <a:schemeClr val="tx1"/>
                </a:solidFill>
                <a:effectLst/>
                <a:uLnTx/>
                <a:uFillTx/>
                <a:latin typeface="Adobe Caslon Pro Bold" pitchFamily="18" charset="0"/>
                <a:ea typeface="+mn-ea"/>
                <a:cs typeface="+mn-cs"/>
              </a:rPr>
              <a:t>tika</a:t>
            </a:r>
            <a:r>
              <a:rPr lang="en-US" sz="3200" dirty="0" smtClean="0">
                <a:latin typeface="Adobe Caslon Pro Bold" pitchFamily="18" charset="0"/>
              </a:rPr>
              <a:t>:</a:t>
            </a:r>
          </a:p>
          <a:p>
            <a:pPr marL="342900" lvl="0" indent="-342900">
              <a:spcBef>
                <a:spcPct val="20000"/>
              </a:spcBef>
            </a:pPr>
            <a:r>
              <a:rPr lang="en-US" sz="3200" dirty="0" smtClean="0">
                <a:latin typeface="Adobe Caslon Pro Bold" pitchFamily="18" charset="0"/>
              </a:rPr>
              <a:t>	A</a:t>
            </a:r>
            <a:r>
              <a:rPr kumimoji="0" lang="en-US" sz="3200" b="0" i="0" u="none" strike="noStrike" kern="1200" cap="none" spc="0" normalizeH="0" noProof="0" dirty="0" err="1" smtClean="0">
                <a:ln>
                  <a:noFill/>
                </a:ln>
                <a:solidFill>
                  <a:schemeClr val="tx1"/>
                </a:solidFill>
                <a:effectLst/>
                <a:uLnTx/>
                <a:uFillTx/>
                <a:latin typeface="Adobe Caslon Pro Bold" pitchFamily="18" charset="0"/>
                <a:ea typeface="+mn-ea"/>
                <a:cs typeface="+mn-cs"/>
              </a:rPr>
              <a:t>dalah</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noProof="0" dirty="0" err="1" smtClean="0">
                <a:ln>
                  <a:noFill/>
                </a:ln>
                <a:solidFill>
                  <a:schemeClr val="tx1"/>
                </a:solidFill>
                <a:effectLst/>
                <a:uLnTx/>
                <a:uFillTx/>
                <a:latin typeface="Adobe Caslon Pro Bold" pitchFamily="18" charset="0"/>
                <a:ea typeface="+mn-ea"/>
                <a:cs typeface="+mn-cs"/>
              </a:rPr>
              <a:t>elemen</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noProof="0" dirty="0" err="1" smtClean="0">
                <a:ln>
                  <a:noFill/>
                </a:ln>
                <a:solidFill>
                  <a:schemeClr val="tx1"/>
                </a:solidFill>
                <a:effectLst/>
                <a:uLnTx/>
                <a:uFillTx/>
                <a:latin typeface="Adobe Caslon Pro Bold" pitchFamily="18" charset="0"/>
                <a:ea typeface="+mn-ea"/>
                <a:cs typeface="+mn-cs"/>
              </a:rPr>
              <a:t>terdepan</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noProof="0" dirty="0" err="1" smtClean="0">
                <a:ln>
                  <a:noFill/>
                </a:ln>
                <a:solidFill>
                  <a:schemeClr val="tx1"/>
                </a:solidFill>
                <a:effectLst/>
                <a:uLnTx/>
                <a:uFillTx/>
                <a:latin typeface="Adobe Caslon Pro Bold" pitchFamily="18" charset="0"/>
                <a:ea typeface="+mn-ea"/>
                <a:cs typeface="+mn-cs"/>
              </a:rPr>
              <a:t>di</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noProof="0" dirty="0" err="1" smtClean="0">
                <a:ln>
                  <a:noFill/>
                </a:ln>
                <a:solidFill>
                  <a:schemeClr val="tx1"/>
                </a:solidFill>
                <a:effectLst/>
                <a:uLnTx/>
                <a:uFillTx/>
                <a:latin typeface="Adobe Caslon Pro Bold" pitchFamily="18" charset="0"/>
                <a:ea typeface="+mn-ea"/>
                <a:cs typeface="+mn-cs"/>
              </a:rPr>
              <a:t>dalam</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 </a:t>
            </a:r>
            <a:r>
              <a:rPr kumimoji="0" lang="en-US" sz="3200" b="0" i="1" u="none" strike="noStrike" kern="1200" cap="none" spc="0" normalizeH="0" noProof="0" dirty="0" smtClean="0">
                <a:ln>
                  <a:noFill/>
                </a:ln>
                <a:solidFill>
                  <a:schemeClr val="tx1"/>
                </a:solidFill>
                <a:effectLst/>
                <a:uLnTx/>
                <a:uFillTx/>
                <a:latin typeface="Adobe Caslon Pro Bold" pitchFamily="18" charset="0"/>
                <a:ea typeface="+mn-ea"/>
                <a:cs typeface="+mn-cs"/>
              </a:rPr>
              <a:t>leveraging</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noProof="0" dirty="0" err="1" smtClean="0">
                <a:ln>
                  <a:noFill/>
                </a:ln>
                <a:solidFill>
                  <a:schemeClr val="tx1"/>
                </a:solidFill>
                <a:effectLst/>
                <a:uLnTx/>
                <a:uFillTx/>
                <a:latin typeface="Adobe Caslon Pro Bold" pitchFamily="18" charset="0"/>
                <a:ea typeface="+mn-ea"/>
                <a:cs typeface="+mn-cs"/>
              </a:rPr>
              <a:t>produk</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noProof="0" dirty="0" err="1" smtClean="0">
                <a:ln>
                  <a:noFill/>
                </a:ln>
                <a:solidFill>
                  <a:schemeClr val="tx1"/>
                </a:solidFill>
                <a:effectLst/>
                <a:uLnTx/>
                <a:uFillTx/>
                <a:latin typeface="Adobe Caslon Pro Bold" pitchFamily="18" charset="0"/>
                <a:ea typeface="+mn-ea"/>
                <a:cs typeface="+mn-cs"/>
              </a:rPr>
              <a:t>barang</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noProof="0" dirty="0" err="1" smtClean="0">
                <a:ln>
                  <a:noFill/>
                </a:ln>
                <a:solidFill>
                  <a:schemeClr val="tx1"/>
                </a:solidFill>
                <a:effectLst/>
                <a:uLnTx/>
                <a:uFillTx/>
                <a:latin typeface="Adobe Caslon Pro Bold" pitchFamily="18" charset="0"/>
                <a:ea typeface="+mn-ea"/>
                <a:cs typeface="+mn-cs"/>
              </a:rPr>
              <a:t>dan</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a:t>
            </a:r>
            <a:r>
              <a:rPr kumimoji="0" lang="en-US" sz="3200" b="0" i="0" u="none" strike="noStrike" kern="1200" cap="none" spc="0" normalizeH="0" noProof="0" dirty="0" err="1" smtClean="0">
                <a:ln>
                  <a:noFill/>
                </a:ln>
                <a:solidFill>
                  <a:schemeClr val="tx1"/>
                </a:solidFill>
                <a:effectLst/>
                <a:uLnTx/>
                <a:uFillTx/>
                <a:latin typeface="Adobe Caslon Pro Bold" pitchFamily="18" charset="0"/>
                <a:ea typeface="+mn-ea"/>
                <a:cs typeface="+mn-cs"/>
              </a:rPr>
              <a:t>atau</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noProof="0" dirty="0" err="1" smtClean="0">
                <a:ln>
                  <a:noFill/>
                </a:ln>
                <a:solidFill>
                  <a:schemeClr val="tx1"/>
                </a:solidFill>
                <a:effectLst/>
                <a:uLnTx/>
                <a:uFillTx/>
                <a:latin typeface="Adobe Caslon Pro Bold" pitchFamily="18" charset="0"/>
                <a:ea typeface="+mn-ea"/>
                <a:cs typeface="+mn-cs"/>
              </a:rPr>
              <a:t>jasa</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noProof="0" dirty="0" err="1" smtClean="0">
                <a:ln>
                  <a:noFill/>
                </a:ln>
                <a:solidFill>
                  <a:schemeClr val="tx1"/>
                </a:solidFill>
                <a:effectLst/>
                <a:uLnTx/>
                <a:uFillTx/>
                <a:latin typeface="Adobe Caslon Pro Bold" pitchFamily="18" charset="0"/>
                <a:ea typeface="+mn-ea"/>
                <a:cs typeface="+mn-cs"/>
              </a:rPr>
              <a:t>sampai</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 </a:t>
            </a:r>
            <a:r>
              <a:rPr kumimoji="0" lang="en-US" sz="3200" b="0" i="0" u="none" strike="noStrike" kern="1200" cap="none" spc="0" normalizeH="0" noProof="0" dirty="0" err="1" smtClean="0">
                <a:ln>
                  <a:noFill/>
                </a:ln>
                <a:solidFill>
                  <a:schemeClr val="tx1"/>
                </a:solidFill>
                <a:effectLst/>
                <a:uLnTx/>
                <a:uFillTx/>
                <a:latin typeface="Adobe Caslon Pro Bold" pitchFamily="18" charset="0"/>
                <a:ea typeface="+mn-ea"/>
                <a:cs typeface="+mn-cs"/>
              </a:rPr>
              <a:t>pada</a:t>
            </a:r>
            <a:r>
              <a:rPr kumimoji="0" lang="en-US" sz="3200" b="0" i="0" u="none" strike="noStrike" kern="1200" cap="none" spc="0" normalizeH="0" noProof="0" dirty="0" smtClean="0">
                <a:ln>
                  <a:noFill/>
                </a:ln>
                <a:solidFill>
                  <a:schemeClr val="tx1"/>
                </a:solidFill>
                <a:effectLst/>
                <a:uLnTx/>
                <a:uFillTx/>
                <a:latin typeface="Adobe Caslon Pro Bold" pitchFamily="18" charset="0"/>
                <a:ea typeface="+mn-ea"/>
                <a:cs typeface="+mn-cs"/>
              </a:rPr>
              <a:t> </a:t>
            </a:r>
            <a:r>
              <a:rPr lang="en-US" sz="3200" i="1" dirty="0" smtClean="0">
                <a:latin typeface="Adobe Caslon Pro Bold" pitchFamily="18" charset="0"/>
              </a:rPr>
              <a:t>competitive advantage.</a:t>
            </a:r>
            <a:endParaRPr kumimoji="0" lang="en-US" sz="3200" b="0" i="0" u="none" strike="noStrike" kern="1200" cap="none" spc="0" normalizeH="0" baseline="0" noProof="0" dirty="0">
              <a:ln>
                <a:noFill/>
              </a:ln>
              <a:solidFill>
                <a:schemeClr val="tx1"/>
              </a:solidFill>
              <a:effectLst/>
              <a:uLnTx/>
              <a:uFillTx/>
              <a:latin typeface="Adobe Caslon Pro Bold" pitchFamily="18" charset="0"/>
              <a:ea typeface="+mn-ea"/>
              <a:cs typeface="+mn-cs"/>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43000"/>
            <a:ext cx="8229600" cy="1143000"/>
          </a:xfrm>
        </p:spPr>
        <p:txBody>
          <a:bodyPr/>
          <a:lstStyle/>
          <a:p>
            <a:r>
              <a:rPr lang="en-US" dirty="0" err="1" smtClean="0">
                <a:latin typeface="Adobe Caslon Pro Bold" pitchFamily="18" charset="0"/>
              </a:rPr>
              <a:t>Terimakasih</a:t>
            </a:r>
            <a:endParaRPr lang="en-US" dirty="0">
              <a:latin typeface="Adobe Caslon Pro Bold" pitchFamily="18" charset="0"/>
            </a:endParaRPr>
          </a:p>
        </p:txBody>
      </p:sp>
      <p:pic>
        <p:nvPicPr>
          <p:cNvPr id="3074" name="Picture 2" descr="C:\Users\User\Desktop\Dr.Hj. Marissa Haque Fawzi, SH, MHum, MBA, MH, 2013 (FH UGM).jpg.jpg"/>
          <p:cNvPicPr>
            <a:picLocks noGrp="1" noChangeAspect="1" noChangeArrowheads="1"/>
          </p:cNvPicPr>
          <p:nvPr>
            <p:ph idx="1"/>
          </p:nvPr>
        </p:nvPicPr>
        <p:blipFill>
          <a:blip r:embed="rId2" cstate="print"/>
          <a:srcRect/>
          <a:stretch>
            <a:fillRect/>
          </a:stretch>
        </p:blipFill>
        <p:spPr bwMode="auto">
          <a:xfrm>
            <a:off x="5257800" y="3200400"/>
            <a:ext cx="1447800" cy="2113788"/>
          </a:xfrm>
          <a:prstGeom prst="rect">
            <a:avLst/>
          </a:prstGeom>
          <a:noFill/>
          <a:ln>
            <a:solidFill>
              <a:srgbClr val="002060"/>
            </a:solidFill>
          </a:ln>
        </p:spPr>
      </p:pic>
      <p:sp>
        <p:nvSpPr>
          <p:cNvPr id="6" name="WordArt 4"/>
          <p:cNvSpPr>
            <a:spLocks noChangeArrowheads="1" noChangeShapeType="1" noTextEdit="1"/>
          </p:cNvSpPr>
          <p:nvPr/>
        </p:nvSpPr>
        <p:spPr bwMode="auto">
          <a:xfrm rot="364186">
            <a:off x="2107513" y="1458817"/>
            <a:ext cx="4672013" cy="2636838"/>
          </a:xfrm>
          <a:prstGeom prst="rect">
            <a:avLst/>
          </a:prstGeom>
        </p:spPr>
        <p:txBody>
          <a:bodyPr wrap="none" fromWordArt="1">
            <a:prstTxWarp prst="textSlantUp">
              <a:avLst>
                <a:gd name="adj" fmla="val 55556"/>
              </a:avLst>
            </a:prstTxWarp>
          </a:bodyPr>
          <a:lstStyle/>
          <a:p>
            <a:pPr algn="ctr"/>
            <a:r>
              <a:rPr lang="en-US" sz="3600" kern="10" dirty="0" err="1" smtClean="0">
                <a:ln w="9525">
                  <a:solidFill>
                    <a:srgbClr val="000000"/>
                  </a:solidFill>
                  <a:round/>
                  <a:headEnd/>
                  <a:tailEnd/>
                </a:ln>
                <a:solidFill>
                  <a:schemeClr val="tx2"/>
                </a:solidFill>
                <a:latin typeface="Arial Black"/>
              </a:rPr>
              <a:t>Semoga</a:t>
            </a:r>
            <a:r>
              <a:rPr lang="en-US" sz="3600" kern="10" dirty="0" smtClean="0">
                <a:ln w="9525">
                  <a:solidFill>
                    <a:srgbClr val="000000"/>
                  </a:solidFill>
                  <a:round/>
                  <a:headEnd/>
                  <a:tailEnd/>
                </a:ln>
                <a:solidFill>
                  <a:schemeClr val="tx2"/>
                </a:solidFill>
                <a:latin typeface="Arial Black"/>
              </a:rPr>
              <a:t> </a:t>
            </a:r>
            <a:r>
              <a:rPr lang="en-US" sz="3600" kern="10" dirty="0" err="1" smtClean="0">
                <a:ln w="9525">
                  <a:solidFill>
                    <a:srgbClr val="000000"/>
                  </a:solidFill>
                  <a:round/>
                  <a:headEnd/>
                  <a:tailEnd/>
                </a:ln>
                <a:solidFill>
                  <a:schemeClr val="tx2"/>
                </a:solidFill>
                <a:latin typeface="Arial Black"/>
              </a:rPr>
              <a:t>Segera</a:t>
            </a:r>
            <a:r>
              <a:rPr lang="en-US" sz="3600" kern="10" dirty="0" smtClean="0">
                <a:ln w="9525">
                  <a:solidFill>
                    <a:srgbClr val="000000"/>
                  </a:solidFill>
                  <a:round/>
                  <a:headEnd/>
                  <a:tailEnd/>
                </a:ln>
                <a:solidFill>
                  <a:schemeClr val="tx2"/>
                </a:solidFill>
                <a:latin typeface="Arial Black"/>
              </a:rPr>
              <a:t> Lulus</a:t>
            </a:r>
            <a:endParaRPr lang="en-US" sz="3600" kern="10" dirty="0">
              <a:ln w="9525">
                <a:solidFill>
                  <a:srgbClr val="000000"/>
                </a:solidFill>
                <a:round/>
                <a:headEnd/>
                <a:tailEnd/>
              </a:ln>
              <a:solidFill>
                <a:schemeClr val="tx2"/>
              </a:solidFill>
              <a:latin typeface="Arial Black"/>
            </a:endParaRPr>
          </a:p>
        </p:txBody>
      </p:sp>
      <p:sp>
        <p:nvSpPr>
          <p:cNvPr id="8" name="Subtitle 2"/>
          <p:cNvSpPr txBox="1">
            <a:spLocks/>
          </p:cNvSpPr>
          <p:nvPr/>
        </p:nvSpPr>
        <p:spPr>
          <a:xfrm>
            <a:off x="381000" y="5334000"/>
            <a:ext cx="8763000" cy="17526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240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Pengampu</a:t>
            </a:r>
            <a:r>
              <a:rPr kumimoji="0" lang="en-US" sz="240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US" sz="240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Dr.Hj</a:t>
            </a:r>
            <a:r>
              <a:rPr kumimoji="0" lang="en-US" sz="240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Marissa </a:t>
            </a:r>
            <a:r>
              <a:rPr kumimoji="0" lang="en-US" sz="240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Haque</a:t>
            </a:r>
            <a:r>
              <a:rPr kumimoji="0" lang="en-US" sz="240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240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Fawzi</a:t>
            </a:r>
            <a:r>
              <a:rPr kumimoji="0" lang="en-US" sz="240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S.H., </a:t>
            </a:r>
            <a:r>
              <a:rPr kumimoji="0" lang="en-US" sz="240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M.Hum</a:t>
            </a:r>
            <a:r>
              <a:rPr kumimoji="0" lang="en-US" sz="240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M.B.A., M.H.</a:t>
            </a:r>
            <a:endParaRPr kumimoji="0" lang="en-US" sz="240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19400" y="762000"/>
            <a:ext cx="6019800" cy="4525963"/>
          </a:xfrm>
        </p:spPr>
        <p:txBody>
          <a:bodyPr>
            <a:normAutofit fontScale="92500" lnSpcReduction="20000"/>
          </a:bodyPr>
          <a:lstStyle/>
          <a:p>
            <a:pPr>
              <a:buFont typeface="Wingdings" pitchFamily="2" charset="2"/>
              <a:buChar char="ü"/>
            </a:pPr>
            <a:r>
              <a:rPr lang="en-US" dirty="0" smtClean="0">
                <a:latin typeface="Times New Roman" pitchFamily="18" charset="0"/>
                <a:cs typeface="Times New Roman" pitchFamily="18" charset="0"/>
              </a:rPr>
              <a:t>Mata </a:t>
            </a:r>
            <a:r>
              <a:rPr lang="en-US" dirty="0" err="1" smtClean="0">
                <a:latin typeface="Times New Roman" pitchFamily="18" charset="0"/>
                <a:cs typeface="Times New Roman" pitchFamily="18" charset="0"/>
              </a:rPr>
              <a:t>kuliah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memaparkan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t>
            </a:r>
            <a:r>
              <a:rPr lang="en-US" u="sng" dirty="0" err="1" smtClean="0">
                <a:latin typeface="Times New Roman" pitchFamily="18" charset="0"/>
                <a:cs typeface="Times New Roman" pitchFamily="18" charset="0"/>
              </a:rPr>
              <a:t>emikiran–pemikiran</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filosofis</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dan</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praktek-praktek</a:t>
            </a:r>
            <a:r>
              <a:rPr lang="en-US" u="sng" dirty="0" smtClean="0">
                <a:latin typeface="Times New Roman" pitchFamily="18" charset="0"/>
                <a:cs typeface="Times New Roman" pitchFamily="18" charset="0"/>
              </a:rPr>
              <a:t> yang </a:t>
            </a:r>
            <a:r>
              <a:rPr lang="en-US" u="sng" dirty="0" err="1" smtClean="0">
                <a:latin typeface="Times New Roman" pitchFamily="18" charset="0"/>
                <a:cs typeface="Times New Roman" pitchFamily="18" charset="0"/>
              </a:rPr>
              <a:t>lazim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tentang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bagaimana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kebijakan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perusahaan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seharusnya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dikembangkan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diterapkan</a:t>
            </a:r>
            <a:r>
              <a:rPr lang="en-US"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secara</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bertangung</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jawab</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sesuai</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norma</a:t>
            </a:r>
            <a:r>
              <a:rPr lang="en-US" u="sng" dirty="0" smtClean="0">
                <a:latin typeface="Times New Roman" pitchFamily="18" charset="0"/>
                <a:cs typeface="Times New Roman" pitchFamily="18" charset="0"/>
              </a:rPr>
              <a:t> moral </a:t>
            </a:r>
            <a:r>
              <a:rPr lang="en-US" u="sng" dirty="0" err="1" smtClean="0">
                <a:latin typeface="Times New Roman" pitchFamily="18" charset="0"/>
                <a:cs typeface="Times New Roman" pitchFamily="18" charset="0"/>
              </a:rPr>
              <a:t>atau</a:t>
            </a:r>
            <a:r>
              <a:rPr lang="en-US" u="sng" dirty="0" smtClean="0">
                <a:latin typeface="Times New Roman" pitchFamily="18" charset="0"/>
                <a:cs typeface="Times New Roman" pitchFamily="18" charset="0"/>
              </a:rPr>
              <a:t> </a:t>
            </a:r>
            <a:r>
              <a:rPr lang="en-US" u="sng" dirty="0" err="1" smtClean="0">
                <a:latin typeface="Times New Roman" pitchFamily="18" charset="0"/>
                <a:cs typeface="Times New Roman" pitchFamily="18" charset="0"/>
              </a:rPr>
              <a:t>etika</a:t>
            </a:r>
            <a:r>
              <a:rPr lang="en-US" u="sng" dirty="0" smtClean="0">
                <a:latin typeface="Times New Roman" pitchFamily="18" charset="0"/>
                <a:cs typeface="Times New Roman" pitchFamily="18" charset="0"/>
              </a:rPr>
              <a:t>;</a:t>
            </a:r>
          </a:p>
          <a:p>
            <a:pPr>
              <a:buFont typeface="Wingdings" pitchFamily="2" charset="2"/>
              <a:buChar char="ü"/>
            </a:pPr>
            <a:r>
              <a:rPr lang="en-US" b="1" u="sng" dirty="0" err="1" smtClean="0">
                <a:solidFill>
                  <a:srgbClr val="FF0000"/>
                </a:solidFill>
                <a:latin typeface="Times New Roman" pitchFamily="18" charset="0"/>
                <a:cs typeface="Times New Roman" pitchFamily="18" charset="0"/>
              </a:rPr>
              <a:t>Dapat</a:t>
            </a:r>
            <a:r>
              <a:rPr lang="en-US" b="1" u="sng" dirty="0" smtClean="0">
                <a:solidFill>
                  <a:srgbClr val="FF0000"/>
                </a:solidFill>
                <a:latin typeface="Times New Roman" pitchFamily="18" charset="0"/>
                <a:cs typeface="Times New Roman" pitchFamily="18" charset="0"/>
              </a:rPr>
              <a:t> </a:t>
            </a:r>
            <a:r>
              <a:rPr lang="en-US" b="1" u="sng" dirty="0" err="1" smtClean="0">
                <a:solidFill>
                  <a:srgbClr val="FF0000"/>
                </a:solidFill>
                <a:latin typeface="Times New Roman" pitchFamily="18" charset="0"/>
                <a:cs typeface="Times New Roman" pitchFamily="18" charset="0"/>
              </a:rPr>
              <a:t>berujung</a:t>
            </a:r>
            <a:r>
              <a:rPr lang="en-US" b="1" u="sng" dirty="0" smtClean="0">
                <a:solidFill>
                  <a:srgbClr val="FF0000"/>
                </a:solidFill>
                <a:latin typeface="Times New Roman" pitchFamily="18" charset="0"/>
                <a:cs typeface="Times New Roman" pitchFamily="18" charset="0"/>
              </a:rPr>
              <a:t> (</a:t>
            </a:r>
            <a:r>
              <a:rPr lang="en-US" b="1" u="sng" dirty="0" err="1" smtClean="0">
                <a:solidFill>
                  <a:srgbClr val="FF0000"/>
                </a:solidFill>
                <a:latin typeface="Times New Roman" pitchFamily="18" charset="0"/>
                <a:cs typeface="Times New Roman" pitchFamily="18" charset="0"/>
              </a:rPr>
              <a:t>berdampak</a:t>
            </a:r>
            <a:r>
              <a:rPr lang="en-US" b="1" u="sng" dirty="0" smtClean="0">
                <a:solidFill>
                  <a:srgbClr val="FF0000"/>
                </a:solidFill>
                <a:latin typeface="Times New Roman" pitchFamily="18" charset="0"/>
                <a:cs typeface="Times New Roman" pitchFamily="18" charset="0"/>
              </a:rPr>
              <a:t>) </a:t>
            </a:r>
            <a:r>
              <a:rPr lang="en-US" b="1" u="sng" dirty="0" err="1" smtClean="0">
                <a:solidFill>
                  <a:srgbClr val="FF0000"/>
                </a:solidFill>
                <a:latin typeface="Times New Roman" pitchFamily="18" charset="0"/>
                <a:cs typeface="Times New Roman" pitchFamily="18" charset="0"/>
              </a:rPr>
              <a:t>kepada</a:t>
            </a:r>
            <a:r>
              <a:rPr lang="en-US" b="1" u="sng" dirty="0" smtClean="0">
                <a:solidFill>
                  <a:srgbClr val="FF0000"/>
                </a:solidFill>
                <a:latin typeface="Times New Roman" pitchFamily="18" charset="0"/>
                <a:cs typeface="Times New Roman" pitchFamily="18" charset="0"/>
              </a:rPr>
              <a:t> </a:t>
            </a:r>
            <a:r>
              <a:rPr lang="en-US" b="1" u="sng" dirty="0" err="1" smtClean="0">
                <a:solidFill>
                  <a:srgbClr val="FF0000"/>
                </a:solidFill>
                <a:latin typeface="Times New Roman" pitchFamily="18" charset="0"/>
                <a:cs typeface="Times New Roman" pitchFamily="18" charset="0"/>
              </a:rPr>
              <a:t>norma</a:t>
            </a:r>
            <a:r>
              <a:rPr lang="en-US" b="1" u="sng" dirty="0" smtClean="0">
                <a:solidFill>
                  <a:srgbClr val="FF0000"/>
                </a:solidFill>
                <a:latin typeface="Times New Roman" pitchFamily="18" charset="0"/>
                <a:cs typeface="Times New Roman" pitchFamily="18" charset="0"/>
              </a:rPr>
              <a:t> </a:t>
            </a:r>
            <a:r>
              <a:rPr lang="en-US" b="1" u="sng" dirty="0" err="1" smtClean="0">
                <a:solidFill>
                  <a:srgbClr val="FF0000"/>
                </a:solidFill>
                <a:latin typeface="Times New Roman" pitchFamily="18" charset="0"/>
                <a:cs typeface="Times New Roman" pitchFamily="18" charset="0"/>
              </a:rPr>
              <a:t>hukum</a:t>
            </a:r>
            <a:r>
              <a:rPr lang="en-US" b="1" u="sng" dirty="0" smtClean="0">
                <a:solidFill>
                  <a:srgbClr val="FF0000"/>
                </a:solidFill>
                <a:latin typeface="Times New Roman" pitchFamily="18" charset="0"/>
                <a:cs typeface="Times New Roman" pitchFamily="18" charset="0"/>
              </a:rPr>
              <a:t> yang </a:t>
            </a:r>
            <a:r>
              <a:rPr lang="en-US" b="1" u="sng" dirty="0" err="1" smtClean="0">
                <a:solidFill>
                  <a:srgbClr val="FF0000"/>
                </a:solidFill>
                <a:latin typeface="Times New Roman" pitchFamily="18" charset="0"/>
                <a:cs typeface="Times New Roman" pitchFamily="18" charset="0"/>
              </a:rPr>
              <a:t>berlaku</a:t>
            </a:r>
            <a:r>
              <a:rPr lang="en-US" dirty="0" smtClean="0">
                <a:latin typeface="Times New Roman" pitchFamily="18" charset="0"/>
                <a:cs typeface="Times New Roman" pitchFamily="18" charset="0"/>
              </a:rPr>
              <a:t>.  </a:t>
            </a:r>
          </a:p>
          <a:p>
            <a:endParaRPr lang="en-US" dirty="0"/>
          </a:p>
        </p:txBody>
      </p:sp>
      <p:sp>
        <p:nvSpPr>
          <p:cNvPr id="4" name="Title 1"/>
          <p:cNvSpPr>
            <a:spLocks noGrp="1"/>
          </p:cNvSpPr>
          <p:nvPr>
            <p:ph type="title"/>
          </p:nvPr>
        </p:nvSpPr>
        <p:spPr>
          <a:xfrm>
            <a:off x="0" y="0"/>
            <a:ext cx="9144000" cy="381000"/>
          </a:xfrm>
        </p:spPr>
        <p:txBody>
          <a:bodyPr>
            <a:normAutofit fontScale="90000"/>
          </a:bodyPr>
          <a:lstStyle/>
          <a:p>
            <a:pPr algn="l"/>
            <a:r>
              <a:rPr lang="en-US" sz="2800" i="1" dirty="0" smtClean="0">
                <a:latin typeface="Times New Roman" pitchFamily="18" charset="0"/>
                <a:cs typeface="Times New Roman" pitchFamily="18" charset="0"/>
              </a:rPr>
              <a:t>Cont’d</a:t>
            </a:r>
            <a:endParaRPr lang="en-US" sz="2800" i="1" dirty="0">
              <a:latin typeface="Times New Roman" pitchFamily="18" charset="0"/>
              <a:cs typeface="Times New Roman" pitchFamily="18" charset="0"/>
            </a:endParaRPr>
          </a:p>
        </p:txBody>
      </p:sp>
      <p:pic>
        <p:nvPicPr>
          <p:cNvPr id="35841" name="Picture 1" descr="C:\Users\User\Desktop\IMAG0001.JPG"/>
          <p:cNvPicPr>
            <a:picLocks noChangeAspect="1" noChangeArrowheads="1"/>
          </p:cNvPicPr>
          <p:nvPr/>
        </p:nvPicPr>
        <p:blipFill>
          <a:blip r:embed="rId2" cstate="print"/>
          <a:srcRect/>
          <a:stretch>
            <a:fillRect/>
          </a:stretch>
        </p:blipFill>
        <p:spPr bwMode="auto">
          <a:xfrm>
            <a:off x="457200" y="762000"/>
            <a:ext cx="2325687" cy="4806950"/>
          </a:xfrm>
          <a:prstGeom prst="rect">
            <a:avLst/>
          </a:prstGeom>
          <a:noFill/>
        </p:spPr>
      </p:pic>
      <p:sp>
        <p:nvSpPr>
          <p:cNvPr id="5" name="Content Placeholder 2"/>
          <p:cNvSpPr txBox="1">
            <a:spLocks/>
          </p:cNvSpPr>
          <p:nvPr/>
        </p:nvSpPr>
        <p:spPr>
          <a:xfrm>
            <a:off x="381000" y="5562600"/>
            <a:ext cx="60198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Sumber</a:t>
            </a:r>
            <a:r>
              <a:rPr kumimoji="0" lang="en-US"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kumimoji="0" lang="en-US"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Femina</a:t>
            </a:r>
            <a:r>
              <a:rPr kumimoji="0" lang="en-US"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
            </a:r>
            <a:r>
              <a:rPr kumimoji="0" lang="en-US"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a:t>
            </a:r>
            <a:r>
              <a:rPr kumimoji="0" lang="en-US" b="0" i="0" u="none" strike="noStrike" kern="1200" cap="none" spc="0" normalizeH="0" noProof="0" dirty="0" err="1" smtClean="0">
                <a:ln>
                  <a:noFill/>
                </a:ln>
                <a:solidFill>
                  <a:schemeClr val="tx1"/>
                </a:solidFill>
                <a:effectLst/>
                <a:uLnTx/>
                <a:uFillTx/>
                <a:latin typeface="Times New Roman" pitchFamily="18" charset="0"/>
                <a:cs typeface="Times New Roman" pitchFamily="18" charset="0"/>
              </a:rPr>
              <a:t>Juni</a:t>
            </a:r>
            <a:r>
              <a:rPr kumimoji="0" lang="en-US"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2014 </a:t>
            </a:r>
            <a:endParaRPr kumimoji="0" lang="en-US"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6" name="Rectangle 5"/>
          <p:cNvSpPr/>
          <p:nvPr/>
        </p:nvSpPr>
        <p:spPr>
          <a:xfrm>
            <a:off x="762000" y="5943600"/>
            <a:ext cx="4572000" cy="646331"/>
          </a:xfrm>
          <a:prstGeom prst="rect">
            <a:avLst/>
          </a:prstGeom>
        </p:spPr>
        <p:txBody>
          <a:bodyPr>
            <a:spAutoFit/>
          </a:bodyPr>
          <a:lstStyle/>
          <a:p>
            <a:r>
              <a:rPr lang="sv-SE" sz="1200" dirty="0" smtClean="0">
                <a:solidFill>
                  <a:srgbClr val="FF0000"/>
                </a:solidFill>
                <a:latin typeface="Times New Roman" pitchFamily="18" charset="0"/>
                <a:cs typeface="Times New Roman" pitchFamily="18" charset="0"/>
              </a:rPr>
              <a:t>Catatan:</a:t>
            </a:r>
          </a:p>
          <a:p>
            <a:r>
              <a:rPr lang="sv-SE" sz="1200" dirty="0" smtClean="0">
                <a:solidFill>
                  <a:srgbClr val="FF0000"/>
                </a:solidFill>
                <a:latin typeface="Times New Roman" pitchFamily="18" charset="0"/>
                <a:cs typeface="Times New Roman" pitchFamily="18" charset="0"/>
              </a:rPr>
              <a:t>Respon Masyarakat Indonesia atas Penegakan Hukum, FEMINA, Juni 2014 (terhadap 385 </a:t>
            </a:r>
            <a:r>
              <a:rPr lang="sv-SE" sz="1200" smtClean="0">
                <a:solidFill>
                  <a:srgbClr val="FF0000"/>
                </a:solidFill>
                <a:latin typeface="Times New Roman" pitchFamily="18" charset="0"/>
                <a:cs typeface="Times New Roman" pitchFamily="18" charset="0"/>
              </a:rPr>
              <a:t>responden pembacanya</a:t>
            </a:r>
            <a:r>
              <a:rPr lang="sv-SE" sz="1200" dirty="0" smtClean="0">
                <a:solidFill>
                  <a:srgbClr val="FF0000"/>
                </a:solidFill>
                <a:latin typeface="Times New Roman" pitchFamily="18" charset="0"/>
                <a:cs typeface="Times New Roman" pitchFamily="18" charset="0"/>
              </a:rPr>
              <a:t>)</a:t>
            </a:r>
            <a:endParaRPr lang="en-US" sz="12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Adobe Caslon Pro Bold" pitchFamily="18" charset="0"/>
              </a:rPr>
              <a:t>Modul</a:t>
            </a:r>
            <a:endParaRPr lang="en-US" dirty="0">
              <a:latin typeface="Adobe Caslon Pro Bold" pitchFamily="18" charset="0"/>
            </a:endParaRPr>
          </a:p>
        </p:txBody>
      </p:sp>
      <p:sp>
        <p:nvSpPr>
          <p:cNvPr id="3" name="Content Placeholder 2"/>
          <p:cNvSpPr>
            <a:spLocks noGrp="1"/>
          </p:cNvSpPr>
          <p:nvPr>
            <p:ph idx="1"/>
          </p:nvPr>
        </p:nvSpPr>
        <p:spPr>
          <a:xfrm>
            <a:off x="457200" y="1295400"/>
            <a:ext cx="8229600" cy="5029200"/>
          </a:xfrm>
        </p:spPr>
        <p:txBody>
          <a:bodyPr>
            <a:normAutofit lnSpcReduction="10000"/>
          </a:bodyPr>
          <a:lstStyle/>
          <a:p>
            <a:pPr marL="514350" indent="-514350">
              <a:buFont typeface="+mj-lt"/>
              <a:buAutoNum type="arabicPeriod"/>
            </a:pPr>
            <a:r>
              <a:rPr lang="en-US" dirty="0" err="1" smtClean="0">
                <a:latin typeface="Times New Roman" pitchFamily="18" charset="0"/>
                <a:cs typeface="Times New Roman" pitchFamily="18" charset="0"/>
              </a:rPr>
              <a:t>Pengantar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untuk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a:t>
            </a:r>
          </a:p>
          <a:p>
            <a:pPr marL="514350" indent="-514350">
              <a:buFont typeface="+mj-lt"/>
              <a:buAutoNum type="arabicPeriod"/>
            </a:pP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HKI (</a:t>
            </a:r>
            <a:r>
              <a:rPr lang="en-US" dirty="0" err="1" smtClean="0">
                <a:latin typeface="Times New Roman" pitchFamily="18" charset="0"/>
                <a:cs typeface="Times New Roman" pitchFamily="18" charset="0"/>
              </a:rPr>
              <a:t>Hak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Kekayaan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Intelektual</a:t>
            </a:r>
            <a:r>
              <a:rPr lang="en-US" dirty="0" smtClean="0">
                <a:latin typeface="Times New Roman" pitchFamily="18" charset="0"/>
                <a:cs typeface="Times New Roman" pitchFamily="18" charset="0"/>
              </a:rPr>
              <a:t>);</a:t>
            </a:r>
          </a:p>
          <a:p>
            <a:pPr marL="514350" indent="-514350">
              <a:buFont typeface="+mj-lt"/>
              <a:buAutoNum type="arabicPeriod"/>
            </a:pP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a:t>
            </a:r>
            <a:r>
              <a:rPr lang="en-US" i="1" dirty="0" smtClean="0">
                <a:latin typeface="Times New Roman" pitchFamily="18" charset="0"/>
                <a:cs typeface="Times New Roman" pitchFamily="18" charset="0"/>
              </a:rPr>
              <a:t>Corporate Culture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Pemasaran</a:t>
            </a:r>
            <a:r>
              <a:rPr lang="en-US" dirty="0" smtClean="0">
                <a:latin typeface="Times New Roman" pitchFamily="18" charset="0"/>
                <a:cs typeface="Times New Roman" pitchFamily="18" charset="0"/>
              </a:rPr>
              <a:t>;</a:t>
            </a:r>
          </a:p>
          <a:p>
            <a:pPr marL="514350" indent="-514350">
              <a:buFont typeface="+mj-lt"/>
              <a:buAutoNum type="arabicPeriod"/>
            </a:pP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i="1" dirty="0" smtClean="0">
                <a:latin typeface="Times New Roman" pitchFamily="18" charset="0"/>
                <a:cs typeface="Times New Roman" pitchFamily="18" charset="0"/>
              </a:rPr>
              <a:t>-Supply Chain Management</a:t>
            </a:r>
            <a:r>
              <a:rPr lang="en-US" dirty="0" smtClean="0">
                <a:latin typeface="Times New Roman" pitchFamily="18" charset="0"/>
                <a:cs typeface="Times New Roman" pitchFamily="18" charset="0"/>
              </a:rPr>
              <a:t>;</a:t>
            </a:r>
          </a:p>
          <a:p>
            <a:pPr marL="514350" indent="-514350">
              <a:buFont typeface="+mj-lt"/>
              <a:buAutoNum type="arabicPeriod"/>
            </a:pP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Bisnis-Kebijakan</a:t>
            </a:r>
            <a:r>
              <a:rPr lang="en-US" dirty="0" smtClean="0">
                <a:latin typeface="Times New Roman" pitchFamily="18" charset="0"/>
                <a:cs typeface="Times New Roman" pitchFamily="18" charset="0"/>
              </a:rPr>
              <a:t> Negara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Ekspor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Impor</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Cross Cultural Relations</a:t>
            </a:r>
            <a:r>
              <a:rPr lang="en-US" dirty="0" smtClean="0">
                <a:latin typeface="Times New Roman" pitchFamily="18" charset="0"/>
                <a:cs typeface="Times New Roman" pitchFamily="18" charset="0"/>
              </a:rPr>
              <a:t>);</a:t>
            </a:r>
          </a:p>
          <a:p>
            <a:pPr marL="514350" indent="-514350">
              <a:buFont typeface="+mj-lt"/>
              <a:buAutoNum type="arabicPeriod"/>
            </a:pPr>
            <a:r>
              <a:rPr lang="en-US" i="1" dirty="0" smtClean="0">
                <a:latin typeface="Times New Roman" pitchFamily="18" charset="0"/>
                <a:cs typeface="Times New Roman" pitchFamily="18" charset="0"/>
              </a:rPr>
              <a:t>Quiz</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Materi</a:t>
            </a:r>
            <a:r>
              <a:rPr lang="en-US" dirty="0" smtClean="0">
                <a:latin typeface="Times New Roman" pitchFamily="18" charset="0"/>
                <a:cs typeface="Times New Roman" pitchFamily="18" charset="0"/>
              </a:rPr>
              <a:t> UAS (</a:t>
            </a:r>
            <a:r>
              <a:rPr lang="en-US" i="1" dirty="0" smtClean="0">
                <a:latin typeface="Times New Roman" pitchFamily="18" charset="0"/>
                <a:cs typeface="Times New Roman" pitchFamily="18" charset="0"/>
              </a:rPr>
              <a:t>Take Home Exam</a:t>
            </a:r>
            <a:r>
              <a:rPr lang="en-US" dirty="0" smtClean="0">
                <a:latin typeface="Times New Roman" pitchFamily="18" charset="0"/>
                <a:cs typeface="Times New Roman" pitchFamily="18" charset="0"/>
              </a:rPr>
              <a:t>).</a:t>
            </a:r>
          </a:p>
          <a:p>
            <a:pPr marL="514350" indent="-514350">
              <a:buFont typeface="+mj-lt"/>
              <a:buAutoNum type="arabicPeriod"/>
            </a:pPr>
            <a:endParaRPr lang="en-US" dirty="0" smtClean="0">
              <a:latin typeface="Times New Roman" pitchFamily="18" charset="0"/>
              <a:cs typeface="Times New Roman" pitchFamily="18" charset="0"/>
            </a:endParaRPr>
          </a:p>
          <a:p>
            <a:pPr marL="514350" indent="-514350">
              <a:buFont typeface="+mj-lt"/>
              <a:buAutoNum type="arabicPeriod"/>
            </a:pPr>
            <a:endParaRPr lang="en-US" dirty="0" smtClean="0">
              <a:latin typeface="Times New Roman" pitchFamily="18" charset="0"/>
              <a:cs typeface="Times New Roman" pitchFamily="18" charset="0"/>
            </a:endParaRPr>
          </a:p>
          <a:p>
            <a:pPr marL="514350" indent="-514350">
              <a:buFont typeface="+mj-lt"/>
              <a:buAutoNum type="arabicPeriod"/>
            </a:pPr>
            <a:endParaRPr lang="en-US" dirty="0">
              <a:latin typeface="Times New Roman" pitchFamily="18" charset="0"/>
              <a:cs typeface="Times New Roman" pitchFamily="18" charset="0"/>
            </a:endParaRPr>
          </a:p>
        </p:txBody>
      </p:sp>
      <p:sp>
        <p:nvSpPr>
          <p:cNvPr id="4"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505200"/>
            <a:ext cx="7772400" cy="1470025"/>
          </a:xfrm>
        </p:spPr>
        <p:txBody>
          <a:bodyPr>
            <a:normAutofit fontScale="90000"/>
          </a:bodyPr>
          <a:lstStyle/>
          <a:p>
            <a:pPr lvl="0"/>
            <a:r>
              <a:rPr lang="fi-FI" sz="3600" dirty="0" smtClean="0">
                <a:latin typeface="Adobe Caslon Pro Bold" pitchFamily="18" charset="0"/>
              </a:rPr>
              <a:t/>
            </a:r>
            <a:br>
              <a:rPr lang="fi-FI" sz="3600" dirty="0" smtClean="0">
                <a:latin typeface="Adobe Caslon Pro Bold" pitchFamily="18" charset="0"/>
              </a:rPr>
            </a:br>
            <a:r>
              <a:rPr lang="fi-FI" sz="3600" dirty="0" smtClean="0">
                <a:latin typeface="Times New Roman" pitchFamily="18" charset="0"/>
                <a:cs typeface="Times New Roman" pitchFamily="18" charset="0"/>
              </a:rPr>
              <a:t>Pendahuluan</a:t>
            </a:r>
            <a:r>
              <a:rPr lang="fi-FI" sz="4900" dirty="0" smtClean="0">
                <a:latin typeface="Adobe Caslon Pro Bold" pitchFamily="18" charset="0"/>
              </a:rPr>
              <a:t/>
            </a:r>
            <a:br>
              <a:rPr lang="fi-FI" sz="4900" dirty="0" smtClean="0">
                <a:latin typeface="Adobe Caslon Pro Bold" pitchFamily="18" charset="0"/>
              </a:rPr>
            </a:br>
            <a:r>
              <a:rPr lang="fi-FI" sz="4800" dirty="0" smtClean="0">
                <a:latin typeface="Adobe Caslon Pro Bold" pitchFamily="18" charset="0"/>
              </a:rPr>
              <a:t> </a:t>
            </a:r>
            <a:r>
              <a:rPr lang="fi-FI" sz="6000" b="1" u="sng" dirty="0" smtClean="0">
                <a:latin typeface="Adobe Caslon Pro Bold" pitchFamily="18" charset="0"/>
              </a:rPr>
              <a:t>Etika</a:t>
            </a:r>
            <a:r>
              <a:rPr lang="fi-FI" sz="6000" b="1" dirty="0" smtClean="0">
                <a:latin typeface="Adobe Caslon Pro Bold" pitchFamily="18" charset="0"/>
              </a:rPr>
              <a:t>, </a:t>
            </a:r>
            <a:r>
              <a:rPr lang="fi-FI" sz="6000" b="1" u="sng" dirty="0" smtClean="0">
                <a:latin typeface="Adobe Caslon Pro Bold" pitchFamily="18" charset="0"/>
              </a:rPr>
              <a:t>Kebijakan</a:t>
            </a:r>
            <a:r>
              <a:rPr lang="fi-FI" sz="6000" b="1" dirty="0" smtClean="0">
                <a:latin typeface="Adobe Caslon Pro Bold" pitchFamily="18" charset="0"/>
              </a:rPr>
              <a:t> </a:t>
            </a:r>
            <a:br>
              <a:rPr lang="fi-FI" sz="6000" b="1" dirty="0" smtClean="0">
                <a:latin typeface="Adobe Caslon Pro Bold" pitchFamily="18" charset="0"/>
              </a:rPr>
            </a:br>
            <a:r>
              <a:rPr lang="fi-FI" sz="6000" b="1" dirty="0" smtClean="0">
                <a:latin typeface="Adobe Caslon Pro Bold" pitchFamily="18" charset="0"/>
              </a:rPr>
              <a:t>dan </a:t>
            </a:r>
            <a:r>
              <a:rPr lang="fi-FI" sz="6000" b="1" u="sng" dirty="0" smtClean="0">
                <a:latin typeface="Adobe Caslon Pro Bold" pitchFamily="18" charset="0"/>
              </a:rPr>
              <a:t>Hukum Bisnis</a:t>
            </a:r>
            <a:r>
              <a:rPr lang="fi-FI" sz="6000" b="1" dirty="0" smtClean="0">
                <a:latin typeface="Adobe Caslon Pro Bold" pitchFamily="18" charset="0"/>
              </a:rPr>
              <a:t> </a:t>
            </a:r>
            <a:r>
              <a:rPr lang="fi-FI" sz="4800" dirty="0" smtClean="0">
                <a:latin typeface="Adobe Caslon Pro Bold" pitchFamily="18" charset="0"/>
              </a:rPr>
              <a:t/>
            </a:r>
            <a:br>
              <a:rPr lang="fi-FI" sz="4800" dirty="0" smtClean="0">
                <a:latin typeface="Adobe Caslon Pro Bold" pitchFamily="18" charset="0"/>
              </a:rPr>
            </a:br>
            <a:r>
              <a:rPr lang="en-US" dirty="0" smtClean="0"/>
              <a:t/>
            </a:r>
            <a:br>
              <a:rPr lang="en-US" dirty="0" smtClean="0"/>
            </a:br>
            <a:endParaRPr lang="en-US" dirty="0"/>
          </a:p>
        </p:txBody>
      </p:sp>
      <p:sp>
        <p:nvSpPr>
          <p:cNvPr id="4" name="Title 1"/>
          <p:cNvSpPr txBox="1">
            <a:spLocks/>
          </p:cNvSpPr>
          <p:nvPr/>
        </p:nvSpPr>
        <p:spPr>
          <a:xfrm>
            <a:off x="533400" y="762000"/>
            <a:ext cx="7772400" cy="1470025"/>
          </a:xfrm>
          <a:prstGeom prst="rect">
            <a:avLst/>
          </a:prstGeom>
          <a:solidFill>
            <a:schemeClr val="accent6">
              <a:lumMod val="60000"/>
              <a:lumOff val="40000"/>
            </a:schemeClr>
          </a:solidFill>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900" dirty="0" err="1" smtClean="0">
                <a:latin typeface="Times New Roman" pitchFamily="18" charset="0"/>
                <a:ea typeface="+mj-ea"/>
                <a:cs typeface="Times New Roman" pitchFamily="18" charset="0"/>
              </a:rPr>
              <a:t>Pertemuan</a:t>
            </a:r>
            <a:r>
              <a:rPr lang="en-US" sz="4900" dirty="0" smtClean="0">
                <a:latin typeface="Times New Roman" pitchFamily="18" charset="0"/>
                <a:ea typeface="+mj-ea"/>
                <a:cs typeface="Times New Roman" pitchFamily="18" charset="0"/>
              </a:rPr>
              <a:t> 1</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Adobe Caslon Pro Bold" pitchFamily="18" charset="0"/>
              </a:rPr>
              <a:t>Ranah</a:t>
            </a:r>
            <a:r>
              <a:rPr lang="en-US" dirty="0" smtClean="0">
                <a:latin typeface="Adobe Caslon Pro Bold" pitchFamily="18" charset="0"/>
              </a:rPr>
              <a:t> </a:t>
            </a:r>
            <a:r>
              <a:rPr lang="en-US" dirty="0" err="1" smtClean="0">
                <a:latin typeface="Adobe Caslon Pro Bold" pitchFamily="18" charset="0"/>
              </a:rPr>
              <a:t>Etika</a:t>
            </a:r>
            <a:endParaRPr lang="en-US" dirty="0">
              <a:latin typeface="Adobe Caslon Pro Bold" pitchFamily="18" charset="0"/>
            </a:endParaRPr>
          </a:p>
        </p:txBody>
      </p:sp>
      <p:pic>
        <p:nvPicPr>
          <p:cNvPr id="64514" name="Picture 2" descr="C:\Users\User\Desktop\Picture1.jpg"/>
          <p:cNvPicPr>
            <a:picLocks noGrp="1" noChangeAspect="1" noChangeArrowheads="1"/>
          </p:cNvPicPr>
          <p:nvPr>
            <p:ph idx="1"/>
          </p:nvPr>
        </p:nvPicPr>
        <p:blipFill>
          <a:blip r:embed="rId2" cstate="print"/>
          <a:srcRect/>
          <a:stretch>
            <a:fillRect/>
          </a:stretch>
        </p:blipFill>
        <p:spPr bwMode="auto">
          <a:xfrm>
            <a:off x="1295400" y="1219200"/>
            <a:ext cx="6714056" cy="5309722"/>
          </a:xfrm>
          <a:prstGeom prst="rect">
            <a:avLst/>
          </a:prstGeom>
          <a:noFill/>
          <a:ln w="57150">
            <a:solidFill>
              <a:srgbClr val="002060"/>
            </a:solidFill>
          </a:ln>
        </p:spPr>
      </p:pic>
      <p:sp>
        <p:nvSpPr>
          <p:cNvPr id="5" name="Title 1"/>
          <p:cNvSpPr txBox="1">
            <a:spLocks/>
          </p:cNvSpPr>
          <p:nvPr/>
        </p:nvSpPr>
        <p:spPr>
          <a:xfrm>
            <a:off x="0" y="0"/>
            <a:ext cx="9144000" cy="381000"/>
          </a:xfrm>
          <a:prstGeom prst="rect">
            <a:avLst/>
          </a:prstGeom>
        </p:spPr>
        <p:txBody>
          <a:bodyPr vert="horz" lIns="91440" tIns="45720" rIns="91440" bIns="45720" rtlCol="0" anchor="ctr">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t>Cont’d</a:t>
            </a:r>
            <a:endParaRPr kumimoji="0" lang="en-US" sz="28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64518" name="Picture 6" descr="Nike Swoosh"/>
          <p:cNvPicPr>
            <a:picLocks noChangeAspect="1" noChangeArrowheads="1"/>
          </p:cNvPicPr>
          <p:nvPr/>
        </p:nvPicPr>
        <p:blipFill>
          <a:blip r:embed="rId3" cstate="print"/>
          <a:srcRect/>
          <a:stretch>
            <a:fillRect/>
          </a:stretch>
        </p:blipFill>
        <p:spPr bwMode="auto">
          <a:xfrm rot="20242809">
            <a:off x="3452716" y="5647876"/>
            <a:ext cx="990600" cy="355451"/>
          </a:xfrm>
          <a:prstGeom prst="rect">
            <a:avLst/>
          </a:prstGeom>
          <a:noFill/>
        </p:spPr>
      </p:pic>
      <p:pic>
        <p:nvPicPr>
          <p:cNvPr id="8" name="Picture 6" descr="Nike Swoosh"/>
          <p:cNvPicPr>
            <a:picLocks noChangeAspect="1" noChangeArrowheads="1"/>
          </p:cNvPicPr>
          <p:nvPr/>
        </p:nvPicPr>
        <p:blipFill>
          <a:blip r:embed="rId3" cstate="print"/>
          <a:srcRect/>
          <a:stretch>
            <a:fillRect/>
          </a:stretch>
        </p:blipFill>
        <p:spPr bwMode="auto">
          <a:xfrm rot="20242809">
            <a:off x="2240056" y="5587028"/>
            <a:ext cx="990600" cy="35545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normAutofit fontScale="90000"/>
          </a:bodyPr>
          <a:lstStyle/>
          <a:p>
            <a:pPr lvl="0"/>
            <a:r>
              <a:rPr lang="fi-FI" sz="3600" dirty="0" smtClean="0">
                <a:latin typeface="Adobe Caslon Pro Bold" pitchFamily="18" charset="0"/>
              </a:rPr>
              <a:t>Evaluasi Kebijakan Bisnis </a:t>
            </a:r>
            <a:br>
              <a:rPr lang="fi-FI" sz="3600" dirty="0" smtClean="0">
                <a:latin typeface="Adobe Caslon Pro Bold" pitchFamily="18" charset="0"/>
              </a:rPr>
            </a:br>
            <a:r>
              <a:rPr lang="fi-FI" sz="3600" dirty="0" smtClean="0">
                <a:latin typeface="Adobe Caslon Pro Bold" pitchFamily="18" charset="0"/>
              </a:rPr>
              <a:t>(dalam Kaitan dengan </a:t>
            </a:r>
            <a:r>
              <a:rPr lang="fi-FI" sz="3600" smtClean="0">
                <a:latin typeface="Adobe Caslon Pro Bold" pitchFamily="18" charset="0"/>
              </a:rPr>
              <a:t>Isu Etika)</a:t>
            </a:r>
            <a:r>
              <a:rPr lang="en-US" dirty="0" smtClean="0">
                <a:solidFill>
                  <a:srgbClr val="FF0000"/>
                </a:solidFill>
              </a:rPr>
              <a:t/>
            </a:r>
            <a:br>
              <a:rPr lang="en-US" dirty="0" smtClean="0">
                <a:solidFill>
                  <a:srgbClr val="FF0000"/>
                </a:solidFill>
              </a:rPr>
            </a:br>
            <a:endParaRPr lang="en-US" dirty="0"/>
          </a:p>
        </p:txBody>
      </p:sp>
      <p:sp>
        <p:nvSpPr>
          <p:cNvPr id="3" name="Content Placeholder 2"/>
          <p:cNvSpPr>
            <a:spLocks noGrp="1"/>
          </p:cNvSpPr>
          <p:nvPr>
            <p:ph idx="1"/>
          </p:nvPr>
        </p:nvSpPr>
        <p:spPr>
          <a:xfrm>
            <a:off x="457200" y="1371600"/>
            <a:ext cx="8229600" cy="5105400"/>
          </a:xfrm>
        </p:spPr>
        <p:txBody>
          <a:bodyPr>
            <a:normAutofit fontScale="92500"/>
          </a:bodyPr>
          <a:lstStyle/>
          <a:p>
            <a:pPr>
              <a:buFont typeface="Wingdings" pitchFamily="2" charset="2"/>
              <a:buChar char="ü"/>
            </a:pPr>
            <a:r>
              <a:rPr lang="en-US" dirty="0" err="1" smtClean="0">
                <a:latin typeface="Times New Roman" pitchFamily="18" charset="0"/>
                <a:cs typeface="Times New Roman" pitchFamily="18" charset="0"/>
              </a:rPr>
              <a:t>Tujuan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tertingginya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adalah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peserta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pembelajaran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mampu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mengevaluasi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kebijakan-kebijakan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keputusan-keputusan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berdasarkan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kerangka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etika</a:t>
            </a:r>
            <a:r>
              <a:rPr lang="en-US" dirty="0" smtClean="0">
                <a:latin typeface="Times New Roman" pitchFamily="18" charset="0"/>
                <a:cs typeface="Times New Roman" pitchFamily="18" charset="0"/>
              </a:rPr>
              <a:t>-moral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hukum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a:t>
            </a:r>
          </a:p>
          <a:p>
            <a:pPr>
              <a:buFont typeface="Wingdings" pitchFamily="2" charset="2"/>
              <a:buChar char="ü"/>
            </a:pPr>
            <a:r>
              <a:rPr lang="en-US" dirty="0" err="1" smtClean="0">
                <a:latin typeface="Times New Roman" pitchFamily="18" charset="0"/>
                <a:cs typeface="Times New Roman" pitchFamily="18" charset="0"/>
              </a:rPr>
              <a:t>Semuanya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dibahas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b="1" u="sng" dirty="0" err="1" smtClean="0">
                <a:solidFill>
                  <a:srgbClr val="C00000"/>
                </a:solidFill>
                <a:latin typeface="Times New Roman" pitchFamily="18" charset="0"/>
                <a:cs typeface="Times New Roman" pitchFamily="18" charset="0"/>
              </a:rPr>
              <a:t>suatu</a:t>
            </a:r>
            <a:r>
              <a:rPr lang="en-US" b="1" u="sng" dirty="0" smtClean="0">
                <a:solidFill>
                  <a:srgbClr val="C00000"/>
                </a:solidFill>
                <a:latin typeface="Times New Roman" pitchFamily="18" charset="0"/>
                <a:cs typeface="Times New Roman" pitchFamily="18" charset="0"/>
              </a:rPr>
              <a:t> </a:t>
            </a:r>
            <a:r>
              <a:rPr lang="en-US" b="1" u="sng" dirty="0" err="1" smtClean="0">
                <a:solidFill>
                  <a:srgbClr val="C00000"/>
                </a:solidFill>
                <a:latin typeface="Times New Roman" pitchFamily="18" charset="0"/>
                <a:cs typeface="Times New Roman" pitchFamily="18" charset="0"/>
              </a:rPr>
              <a:t>pendekatan</a:t>
            </a:r>
            <a:r>
              <a:rPr lang="en-US" b="1" u="sng" dirty="0" smtClean="0">
                <a:solidFill>
                  <a:srgbClr val="C00000"/>
                </a:solidFill>
                <a:latin typeface="Times New Roman" pitchFamily="18" charset="0"/>
                <a:cs typeface="Times New Roman" pitchFamily="18" charset="0"/>
              </a:rPr>
              <a:t> </a:t>
            </a:r>
            <a:r>
              <a:rPr lang="en-US" b="1" u="sng" dirty="0" err="1" smtClean="0">
                <a:solidFill>
                  <a:srgbClr val="C00000"/>
                </a:solidFill>
                <a:latin typeface="Times New Roman" pitchFamily="18" charset="0"/>
                <a:cs typeface="Times New Roman" pitchFamily="18" charset="0"/>
              </a:rPr>
              <a:t>sistemik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kerangka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mendukung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kapabilitas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perusahaan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guna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mengembangkan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hubungan-hubungan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bisnis</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sehat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saling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menguntungkan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berbagai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kelompok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kepentingan</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stakeholders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stockholders</a:t>
            </a:r>
            <a:r>
              <a:rPr lang="en-US" dirty="0" smtClean="0">
                <a:latin typeface="Times New Roman" pitchFamily="18" charset="0"/>
                <a:cs typeface="Times New Roman" pitchFamily="18" charset="0"/>
              </a:rPr>
              <a:t>);</a:t>
            </a:r>
          </a:p>
          <a:p>
            <a:pPr>
              <a:buFont typeface="Wingdings" pitchFamily="2" charset="2"/>
              <a:buChar char="ü"/>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646</TotalTime>
  <Words>2209</Words>
  <Application>Microsoft Office PowerPoint</Application>
  <PresentationFormat>On-screen Show (4:3)</PresentationFormat>
  <Paragraphs>322</Paragraphs>
  <Slides>48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0" baseType="lpstr">
      <vt:lpstr>Office Theme</vt:lpstr>
      <vt:lpstr>Acrobat Document</vt:lpstr>
      <vt:lpstr>Slide 1</vt:lpstr>
      <vt:lpstr>Etika Bisnis dan  Hukum Bisnis</vt:lpstr>
      <vt:lpstr>Mata Kuliah:  Etika Bisnis dan Hukum Bisnis</vt:lpstr>
      <vt:lpstr>Melanjutkan Rekan Tandem  Ibu Erna Sari, S.Sos., M.A.B</vt:lpstr>
      <vt:lpstr>Cont’d</vt:lpstr>
      <vt:lpstr>Modul</vt:lpstr>
      <vt:lpstr> Pendahuluan  Etika, Kebijakan  dan Hukum Bisnis   </vt:lpstr>
      <vt:lpstr>Ranah Etika</vt:lpstr>
      <vt:lpstr>Evaluasi Kebijakan Bisnis  (dalam Kaitan dengan Isu Etika) </vt:lpstr>
      <vt:lpstr>Cont’d</vt:lpstr>
      <vt:lpstr>Apakah Sistem?</vt:lpstr>
      <vt:lpstr>Sistem</vt:lpstr>
      <vt:lpstr>Makna Sistem dari Wikipedia  (Dipakai Sebagai Petunjuk Awal Saja)</vt:lpstr>
      <vt:lpstr>Etika dan Hukum Bisnis</vt:lpstr>
      <vt:lpstr>Dari Etika Melalui Politik Menjadi Kebijakan Berdampak Hukum </vt:lpstr>
      <vt:lpstr>  Pengertian Hukum  Menurut Beberapa Ahli Hukum (Luar Negri) </vt:lpstr>
      <vt:lpstr>  Pengertian Hukum  Menurut Beberapa Ahli Hukum (Dalam Negri) </vt:lpstr>
      <vt:lpstr>Penjelasan Pengampu</vt:lpstr>
      <vt:lpstr> Prinsip Dasar  Hubungan Hukum Bisnis dengan Etika Bisnis </vt:lpstr>
      <vt:lpstr>Hippocrates (460-335 SM)</vt:lpstr>
      <vt:lpstr>Slide 21</vt:lpstr>
      <vt:lpstr>Cont’d</vt:lpstr>
      <vt:lpstr>Standar Moral sebelum Hukum</vt:lpstr>
      <vt:lpstr>Slide 24</vt:lpstr>
      <vt:lpstr> Vox Populi Vox Dei </vt:lpstr>
      <vt:lpstr>  Siapa William of Malmesbury's  Chronicle of the kings of England ?  </vt:lpstr>
      <vt:lpstr>William of Malmesbury  Hidup pada AD 449–1120 (AD adalah anno domine) </vt:lpstr>
      <vt:lpstr>Slide 28</vt:lpstr>
      <vt:lpstr>Agama Pietist di German  pada Basis Kantianism</vt:lpstr>
      <vt:lpstr>Slide 30</vt:lpstr>
      <vt:lpstr>Etika Kant:  Akal Budi Manusia = Bermoral  Etika Syariah/Islam:  Wahyu Allah sesuai dengan kandungan  Al Quran dan Hadist </vt:lpstr>
      <vt:lpstr>Uji Etika  melalui  Devil’s Test of Satisfying Decision </vt:lpstr>
      <vt:lpstr>Prima Facie Duties</vt:lpstr>
      <vt:lpstr>Contoh Bagus dari  US’s Bill of Rights  Declaration of Human Rights</vt:lpstr>
      <vt:lpstr>US’s Bill of Rights  Declaration of Human Rights Vs Ekonomi Syariah</vt:lpstr>
      <vt:lpstr>Bisnis, Hukum dan KPK  di Indonesia</vt:lpstr>
      <vt:lpstr>Bisnis di Indonesia Bermitra dengan Pihak: </vt:lpstr>
      <vt:lpstr> DEFINISI ETIKA (Konvensional) </vt:lpstr>
      <vt:lpstr> Dalam Bisnis (Konvensional) Perilaku yang Dianggap Tidak Etis Meliputi: </vt:lpstr>
      <vt:lpstr> Konsep Umum Prinsip Etika Meliputi </vt:lpstr>
      <vt:lpstr>Etika adalah Derivasi dari Filsafat yang Hanya Mengatur Hubungan Antar Manusia</vt:lpstr>
      <vt:lpstr>Menurut KPK</vt:lpstr>
      <vt:lpstr>Akibat Jangka Panjang dari  Suatu Tindakan Tidak Etis</vt:lpstr>
      <vt:lpstr>Pengembangan Etika Bisnis yang Baik  dapat Membantu Organisasi</vt:lpstr>
      <vt:lpstr>Slide 45</vt:lpstr>
      <vt:lpstr>Cont’d</vt:lpstr>
      <vt:lpstr>Menang Bersaing dalam Bisnis</vt:lpstr>
      <vt:lpstr>Terimakasih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Etika dan Pemasaran</dc:title>
  <dc:creator>User</dc:creator>
  <cp:lastModifiedBy>User</cp:lastModifiedBy>
  <cp:revision>51</cp:revision>
  <dcterms:created xsi:type="dcterms:W3CDTF">2013-07-01T01:10:37Z</dcterms:created>
  <dcterms:modified xsi:type="dcterms:W3CDTF">2014-08-18T02:24:44Z</dcterms:modified>
</cp:coreProperties>
</file>