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notesMasterIdLst>
    <p:notesMasterId r:id="rId21"/>
  </p:notesMasterIdLst>
  <p:handoutMasterIdLst>
    <p:handoutMasterId r:id="rId22"/>
  </p:handoutMasterIdLst>
  <p:sldIdLst>
    <p:sldId id="258" r:id="rId2"/>
    <p:sldId id="259" r:id="rId3"/>
    <p:sldId id="260" r:id="rId4"/>
    <p:sldId id="285" r:id="rId5"/>
    <p:sldId id="261" r:id="rId6"/>
    <p:sldId id="288" r:id="rId7"/>
    <p:sldId id="263" r:id="rId8"/>
    <p:sldId id="289" r:id="rId9"/>
    <p:sldId id="264" r:id="rId10"/>
    <p:sldId id="290" r:id="rId11"/>
    <p:sldId id="273" r:id="rId12"/>
    <p:sldId id="275" r:id="rId13"/>
    <p:sldId id="276" r:id="rId14"/>
    <p:sldId id="291" r:id="rId15"/>
    <p:sldId id="274" r:id="rId16"/>
    <p:sldId id="277" r:id="rId17"/>
    <p:sldId id="278" r:id="rId18"/>
    <p:sldId id="265" r:id="rId19"/>
    <p:sldId id="292" r:id="rId20"/>
  </p:sldIdLst>
  <p:sldSz cx="9144000" cy="6858000" type="screen4x3"/>
  <p:notesSz cx="7077075" cy="90281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C8C"/>
    <a:srgbClr val="DDDDDD"/>
    <a:srgbClr val="969696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9658" autoAdjust="0"/>
  </p:normalViewPr>
  <p:slideViewPr>
    <p:cSldViewPr>
      <p:cViewPr>
        <p:scale>
          <a:sx n="66" d="100"/>
          <a:sy n="66" d="100"/>
        </p:scale>
        <p:origin x="-1746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92363-3A79-4275-9306-EA48BBC14EFA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75675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575675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944DB-6444-4F3B-8A2D-6501491F6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6733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8705" y="0"/>
            <a:ext cx="3066733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82700" y="677863"/>
            <a:ext cx="4511675" cy="3384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7708" y="4288354"/>
            <a:ext cx="566166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75140"/>
            <a:ext cx="3066733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8705" y="8575140"/>
            <a:ext cx="3066733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B32CAC8E-90E5-499E-B85A-A11930AD4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Wiley 2010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71F0582-12ED-4767-8E8A-A01F408363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© Wiley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1056437-0D7E-46AD-B06B-249FB64176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© Wiley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834B6CF-E7EF-4087-8C55-5C57BEC1575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Wiley 2010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8A7C9-2301-46B7-8AAD-F303A0ACB7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Wiley 2010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9EF6C-9000-46E4-A63D-C2C65C931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Wiley 2010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036F4-4380-4CDC-A2FB-04572D010F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© Wiley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31397E-B31D-4B87-82B7-8E7CD74D28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© Wiley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E38F7CF-2F7A-4521-B2CB-C89F8942FD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© Wiley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18D98A-E4DD-4962-827F-4DE32CE289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© Wiley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0ECB74-C8B5-487A-B6F5-DD0AF09D22E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© Wiley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EF3730B-8734-4549-9569-75A54574F2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© Wiley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3279633-4C95-4D96-A957-C7404B18A3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© Wiley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BD47386-F378-4DBD-8EF7-8B6A52F242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Wiley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9CE5212-050E-4E99-947D-94DA3DFF70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6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Wiley 2010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CE92169-0E35-4762-AE7C-AC9AC6D184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421688" cy="41148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sz="2400" i="1" smtClean="0"/>
              <a:t>Layout planning</a:t>
            </a:r>
            <a:r>
              <a:rPr lang="en-US" sz="2400" smtClean="0"/>
              <a:t> is deciding the best physical arrangement of all resources within a facility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smtClean="0"/>
              <a:t>Facility resource arrangement can significantly affect productivity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smtClean="0"/>
              <a:t>Two broad categories of operations: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Intermittent processing systems – low volume of many different products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Continuous processing systems – high volume of a few standardized products</a:t>
            </a:r>
          </a:p>
        </p:txBody>
      </p:sp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390008-BD80-4BA0-8487-D64683848F0B}" type="slidenum">
              <a:rPr lang="en-US"/>
              <a:pPr/>
              <a:t>1</a:t>
            </a:fld>
            <a:endParaRPr lang="en-US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Layout Planning?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17713"/>
            <a:ext cx="8269288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A number of unique process layouts require special attention. We will look at two of these:</a:t>
            </a:r>
          </a:p>
          <a:p>
            <a:pPr eaLnBrk="1" hangingPunct="1"/>
            <a:r>
              <a:rPr lang="en-US" smtClean="0"/>
              <a:t>Warehouse layouts</a:t>
            </a:r>
          </a:p>
          <a:p>
            <a:pPr eaLnBrk="1" hangingPunct="1"/>
            <a:r>
              <a:rPr lang="en-US" smtClean="0"/>
              <a:t>Office Layouts</a:t>
            </a:r>
          </a:p>
        </p:txBody>
      </p:sp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2F5BC7-260C-4F54-8CA0-F0242FF78300}" type="slidenum">
              <a:rPr lang="en-US"/>
              <a:pPr/>
              <a:t>10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Special Cases of Process Layouts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017713"/>
            <a:ext cx="8116888" cy="41148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smtClean="0"/>
              <a:t>Warehouse Layout Considerations: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Primary decision is where to locate each department relative to the dock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Departments can be organized to minimize </a:t>
            </a:r>
            <a:r>
              <a:rPr lang="en-US" sz="2400" b="1" smtClean="0">
                <a:solidFill>
                  <a:schemeClr val="folHlink"/>
                </a:solidFill>
              </a:rPr>
              <a:t>“ld”</a:t>
            </a:r>
            <a:r>
              <a:rPr lang="en-US" sz="2400" smtClean="0"/>
              <a:t> totals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Departments of unequal size require modification of the typical </a:t>
            </a:r>
            <a:r>
              <a:rPr lang="en-US" sz="2400" b="1" smtClean="0">
                <a:solidFill>
                  <a:schemeClr val="folHlink"/>
                </a:solidFill>
              </a:rPr>
              <a:t>ld calculations</a:t>
            </a:r>
            <a:r>
              <a:rPr lang="en-US" sz="2400" smtClean="0"/>
              <a:t> to include a calculation of the </a:t>
            </a:r>
            <a:r>
              <a:rPr lang="en-US" sz="2400" b="1" smtClean="0">
                <a:solidFill>
                  <a:schemeClr val="folHlink"/>
                </a:solidFill>
              </a:rPr>
              <a:t>“ratio of trips to area needed”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The usage of </a:t>
            </a:r>
            <a:r>
              <a:rPr lang="en-US" sz="2400" b="1" smtClean="0">
                <a:solidFill>
                  <a:schemeClr val="folHlink"/>
                </a:solidFill>
              </a:rPr>
              <a:t>“Crossdocking”</a:t>
            </a:r>
            <a:r>
              <a:rPr lang="en-US" sz="2400" smtClean="0"/>
              <a:t> modifies the traditional warehouse layouts; more docks, less storage space, and less order picking</a:t>
            </a:r>
          </a:p>
          <a:p>
            <a:pPr marL="990600" lvl="1" indent="-533400" eaLnBrk="1" hangingPunct="1">
              <a:lnSpc>
                <a:spcPct val="80000"/>
              </a:lnSpc>
            </a:pPr>
            <a:endParaRPr lang="en-US" sz="2400" smtClean="0"/>
          </a:p>
        </p:txBody>
      </p:sp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78A544-8C80-4550-9948-FC39F609180D}" type="slidenum">
              <a:rPr lang="en-US"/>
              <a:pPr/>
              <a:t>11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Warehouse Layouts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17713"/>
            <a:ext cx="8650288" cy="4840287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smtClean="0"/>
              <a:t>Office Layout Considerations: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/>
              <a:t>Almost half of US workforce works in an office environment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/>
              <a:t>Human interaction and communication are the primary factors in designing office layouts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/>
              <a:t>Layouts need to account for physical environment and psychological needs of the organization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/>
              <a:t>One key layout trade-off is between proximity and privacy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/>
              <a:t>Open concept offices promote understanding &amp; trust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/>
              <a:t>Flexible layouts incorporating “office landscaping”  help to solve the privacy issue in open office environments</a:t>
            </a:r>
          </a:p>
        </p:txBody>
      </p:sp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06B64A-C842-4E92-AF5B-E97D39EE43A7}" type="slidenum">
              <a:rPr lang="en-US"/>
              <a:pPr/>
              <a:t>12</a:t>
            </a:fld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Office Layouts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17713"/>
            <a:ext cx="8650288" cy="4114800"/>
          </a:xfrm>
        </p:spPr>
        <p:txBody>
          <a:bodyPr/>
          <a:lstStyle/>
          <a:p>
            <a:pPr eaLnBrk="1" hangingPunct="1"/>
            <a:r>
              <a:rPr lang="en-US" smtClean="0"/>
              <a:t>Designing product layouts requires consideration of: </a:t>
            </a:r>
          </a:p>
          <a:p>
            <a:pPr lvl="1" eaLnBrk="1" hangingPunct="1"/>
            <a:r>
              <a:rPr lang="en-US" smtClean="0"/>
              <a:t>Sequence of tasks to be performed by each workstation</a:t>
            </a:r>
          </a:p>
          <a:p>
            <a:pPr lvl="1" eaLnBrk="1" hangingPunct="1"/>
            <a:r>
              <a:rPr lang="en-US" smtClean="0"/>
              <a:t>Logical order</a:t>
            </a:r>
          </a:p>
          <a:p>
            <a:pPr lvl="1" eaLnBrk="1" hangingPunct="1"/>
            <a:r>
              <a:rPr lang="en-US" smtClean="0"/>
              <a:t>Speed considerations – line balancing</a:t>
            </a:r>
          </a:p>
          <a:p>
            <a:pPr eaLnBrk="1" hangingPunct="1"/>
            <a:endParaRPr lang="en-US" smtClean="0"/>
          </a:p>
        </p:txBody>
      </p:sp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8F916-CD0E-4F56-AEC1-E9B86F6A6951}" type="slidenum">
              <a:rPr lang="en-US"/>
              <a:pPr/>
              <a:t>13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Designing Product Layouts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8726488" cy="4114800"/>
          </a:xfrm>
        </p:spPr>
        <p:txBody>
          <a:bodyPr>
            <a:normAutofit fontScale="925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2800" smtClean="0">
                <a:solidFill>
                  <a:srgbClr val="CC6600"/>
                </a:solidFill>
              </a:rPr>
              <a:t>Step 1:</a:t>
            </a:r>
            <a:r>
              <a:rPr lang="en-US" sz="2800" smtClean="0"/>
              <a:t> Identify tasks &amp; immediate predecessors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>
                <a:solidFill>
                  <a:srgbClr val="CC6600"/>
                </a:solidFill>
              </a:rPr>
              <a:t>Step 2:</a:t>
            </a:r>
            <a:r>
              <a:rPr lang="en-US" sz="2800" smtClean="0"/>
              <a:t> Determine output rate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>
                <a:solidFill>
                  <a:srgbClr val="CC6600"/>
                </a:solidFill>
              </a:rPr>
              <a:t>Step 3:</a:t>
            </a:r>
            <a:r>
              <a:rPr lang="en-US" sz="2800" smtClean="0"/>
              <a:t> Determine cycle time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>
                <a:solidFill>
                  <a:srgbClr val="CC6600"/>
                </a:solidFill>
              </a:rPr>
              <a:t>Step 4:</a:t>
            </a:r>
            <a:r>
              <a:rPr lang="en-US" sz="2800" smtClean="0"/>
              <a:t> Compute the Theoretical Minimum number of Stations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>
                <a:solidFill>
                  <a:srgbClr val="CC6600"/>
                </a:solidFill>
              </a:rPr>
              <a:t>Step 5:</a:t>
            </a:r>
            <a:r>
              <a:rPr lang="en-US" sz="2800" smtClean="0"/>
              <a:t> Assign tasks to workstations (balance the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/>
              <a:t>              line)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>
                <a:solidFill>
                  <a:srgbClr val="CC6600"/>
                </a:solidFill>
              </a:rPr>
              <a:t>Step 6:</a:t>
            </a:r>
            <a:r>
              <a:rPr lang="en-US" sz="2800" smtClean="0"/>
              <a:t> Compute efficiency, idle time &amp; balance delay     </a:t>
            </a:r>
          </a:p>
        </p:txBody>
      </p:sp>
      <p:sp>
        <p:nvSpPr>
          <p:cNvPr id="235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629311-D8D8-451E-BE7A-AE7BD8D9D5CB}" type="slidenum">
              <a:rPr lang="en-US"/>
              <a:pPr/>
              <a:t>14</a:t>
            </a:fld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Designing Product Layouts – con’t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54196"/>
            <a:ext cx="4038600" cy="1779845"/>
          </a:xfrm>
          <a:noFill/>
        </p:spPr>
      </p:pic>
      <p:pic>
        <p:nvPicPr>
          <p:cNvPr id="24582" name="Picture 9" descr="w0064-n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4267200"/>
            <a:ext cx="8305800" cy="2438400"/>
          </a:xfrm>
          <a:noFill/>
        </p:spPr>
      </p:pic>
      <p:sp>
        <p:nvSpPr>
          <p:cNvPr id="2457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2457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45229D-07B5-4742-A981-08D72015A1E9}" type="slidenum">
              <a:rPr lang="en-US"/>
              <a:pPr/>
              <a:t>15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rgbClr val="CC6600"/>
                </a:solidFill>
              </a:rPr>
              <a:t>Step 1:</a:t>
            </a:r>
            <a:r>
              <a:rPr lang="en-US" smtClean="0"/>
              <a:t> Identify Tasks &amp; Immediate Predecessors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Layout Calculations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905000"/>
            <a:ext cx="8229600" cy="4572000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rgbClr val="CC6600"/>
                </a:solidFill>
              </a:rPr>
              <a:t>Step 2:</a:t>
            </a:r>
            <a:r>
              <a:rPr lang="en-US" sz="2400" smtClean="0"/>
              <a:t> </a:t>
            </a:r>
            <a:r>
              <a:rPr lang="en-US" sz="2400" b="1" smtClean="0">
                <a:solidFill>
                  <a:schemeClr val="folHlink"/>
                </a:solidFill>
              </a:rPr>
              <a:t>Determine output rate</a:t>
            </a:r>
          </a:p>
          <a:p>
            <a:pPr lvl="1" eaLnBrk="1" hangingPunct="1"/>
            <a:r>
              <a:rPr lang="en-US" sz="2000" b="1" smtClean="0"/>
              <a:t>Vicki needs to produce 60 pizzas per hour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400" b="1" smtClean="0">
                <a:solidFill>
                  <a:srgbClr val="CC6600"/>
                </a:solidFill>
              </a:rPr>
              <a:t>Step 3:</a:t>
            </a:r>
            <a:r>
              <a:rPr lang="en-US" sz="2400" smtClean="0"/>
              <a:t> </a:t>
            </a:r>
            <a:r>
              <a:rPr lang="en-US" sz="2400" b="1" smtClean="0">
                <a:solidFill>
                  <a:schemeClr val="folHlink"/>
                </a:solidFill>
              </a:rPr>
              <a:t>Determine cycle time</a:t>
            </a:r>
          </a:p>
          <a:p>
            <a:pPr lvl="1" eaLnBrk="1" hangingPunct="1"/>
            <a:r>
              <a:rPr lang="en-US" sz="2400" smtClean="0"/>
              <a:t>The amount of time each workstation is allowed to complete its tasks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400" smtClean="0"/>
          </a:p>
          <a:p>
            <a:pPr eaLnBrk="1" hangingPunct="1">
              <a:buFont typeface="Wingdings" pitchFamily="2" charset="2"/>
              <a:buNone/>
            </a:pPr>
            <a:endParaRPr lang="en-US" sz="2800" smtClean="0"/>
          </a:p>
          <a:p>
            <a:pPr lvl="1" eaLnBrk="1" hangingPunct="1"/>
            <a:r>
              <a:rPr lang="en-US" sz="2400" smtClean="0"/>
              <a:t>	Limited by the bottleneck task (the longest task in a process):</a:t>
            </a:r>
          </a:p>
          <a:p>
            <a:pPr lvl="2" eaLnBrk="1" hangingPunct="1"/>
            <a:endParaRPr lang="en-US" sz="1800" smtClean="0"/>
          </a:p>
          <a:p>
            <a:pPr lvl="2" eaLnBrk="1" hangingPunct="1"/>
            <a:endParaRPr lang="en-US" sz="2000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462088" y="4038600"/>
          <a:ext cx="6521450" cy="762000"/>
        </p:xfrm>
        <a:graphic>
          <a:graphicData uri="http://schemas.openxmlformats.org/presentationml/2006/ole">
            <p:oleObj spid="_x0000_s1026" name="Equation" r:id="rId3" imgW="5651280" imgH="660240" progId="Equation.3">
              <p:embed/>
            </p:oleObj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685800" y="5829300"/>
          <a:ext cx="7924800" cy="533400"/>
        </p:xfrm>
        <a:graphic>
          <a:graphicData uri="http://schemas.openxmlformats.org/presentationml/2006/ole">
            <p:oleObj spid="_x0000_s1027" name="Equation" r:id="rId4" imgW="5854680" imgH="393480" progId="Equation.3">
              <p:embed/>
            </p:oleObj>
          </a:graphicData>
        </a:graphic>
      </p:graphicFrame>
      <p:sp>
        <p:nvSpPr>
          <p:cNvPr id="1028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1029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9A705D-3453-45E0-80F1-36D6DB6F8705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Layout Calculations con’t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580312" cy="445928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b="1" smtClean="0">
                <a:solidFill>
                  <a:srgbClr val="CC6600"/>
                </a:solidFill>
              </a:rPr>
              <a:t>Step 4</a:t>
            </a:r>
            <a:r>
              <a:rPr lang="en-US" sz="2800" smtClean="0">
                <a:solidFill>
                  <a:srgbClr val="CC6600"/>
                </a:solidFill>
              </a:rPr>
              <a:t>:</a:t>
            </a:r>
            <a:r>
              <a:rPr lang="en-US" sz="2800" smtClean="0"/>
              <a:t> </a:t>
            </a:r>
            <a:r>
              <a:rPr lang="en-US" sz="2800" smtClean="0">
                <a:solidFill>
                  <a:schemeClr val="folHlink"/>
                </a:solidFill>
              </a:rPr>
              <a:t>Compute the theoretical minimum number of stations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smtClean="0"/>
              <a:t>TM = number of stations needed to achieve 100% efficiency (every second is used)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smtClean="0"/>
              <a:t>Always round up (no partial workstations)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smtClean="0"/>
              <a:t>Serves as a lower bound for our analysis</a:t>
            </a:r>
          </a:p>
          <a:p>
            <a:pPr lvl="1" eaLnBrk="1" hangingPunct="1">
              <a:lnSpc>
                <a:spcPct val="90000"/>
              </a:lnSpc>
            </a:pPr>
            <a:endParaRPr lang="en-US" sz="2000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981200" y="4168775"/>
          <a:ext cx="6172200" cy="728663"/>
        </p:xfrm>
        <a:graphic>
          <a:graphicData uri="http://schemas.openxmlformats.org/presentationml/2006/ole">
            <p:oleObj spid="_x0000_s2050" name="Equation" r:id="rId3" imgW="3873240" imgH="457200" progId="Equation.3">
              <p:embed/>
            </p:oleObj>
          </a:graphicData>
        </a:graphic>
      </p:graphicFrame>
      <p:sp>
        <p:nvSpPr>
          <p:cNvPr id="205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205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647D1B-9386-4609-BC5E-3E0CC42D08CA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mtClean="0"/>
              <a:t>Group Technology (CELL) Layouts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b="1" smtClean="0"/>
              <a:t>One of the most popular hybrid layouts uses </a:t>
            </a:r>
            <a:r>
              <a:rPr lang="en-US" sz="2000" b="1" smtClean="0">
                <a:solidFill>
                  <a:schemeClr val="folHlink"/>
                </a:solidFill>
              </a:rPr>
              <a:t>Group Technology (GT) </a:t>
            </a:r>
            <a:r>
              <a:rPr lang="en-US" sz="2000" b="1" smtClean="0"/>
              <a:t>and a</a:t>
            </a:r>
            <a:r>
              <a:rPr lang="en-US" sz="2000" b="1" smtClean="0">
                <a:solidFill>
                  <a:schemeClr val="folHlink"/>
                </a:solidFill>
              </a:rPr>
              <a:t>  cellular layout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smtClean="0">
                <a:solidFill>
                  <a:schemeClr val="folHlink"/>
                </a:solidFill>
              </a:rPr>
              <a:t>GT </a:t>
            </a:r>
            <a:r>
              <a:rPr lang="en-US" sz="2000" b="1" smtClean="0"/>
              <a:t>has the advantage of bringing the</a:t>
            </a:r>
            <a:r>
              <a:rPr lang="en-US" sz="2000" b="1" smtClean="0">
                <a:solidFill>
                  <a:schemeClr val="folHlink"/>
                </a:solidFill>
              </a:rPr>
              <a:t> </a:t>
            </a:r>
            <a:r>
              <a:rPr lang="en-US" sz="2000" b="1" smtClean="0"/>
              <a:t>efficiencies of a</a:t>
            </a:r>
            <a:r>
              <a:rPr lang="en-US" sz="2000" b="1" smtClean="0">
                <a:solidFill>
                  <a:schemeClr val="folHlink"/>
                </a:solidFill>
              </a:rPr>
              <a:t> product layout </a:t>
            </a:r>
            <a:r>
              <a:rPr lang="en-US" sz="2000" b="1" smtClean="0"/>
              <a:t>to a</a:t>
            </a:r>
            <a:r>
              <a:rPr lang="en-US" sz="2000" b="1" smtClean="0">
                <a:solidFill>
                  <a:schemeClr val="folHlink"/>
                </a:solidFill>
              </a:rPr>
              <a:t> process layout </a:t>
            </a:r>
            <a:r>
              <a:rPr lang="en-US" sz="2000" b="1" smtClean="0"/>
              <a:t>environment</a:t>
            </a:r>
          </a:p>
          <a:p>
            <a:pPr eaLnBrk="1" hangingPunct="1">
              <a:lnSpc>
                <a:spcPct val="90000"/>
              </a:lnSpc>
            </a:pPr>
            <a:endParaRPr lang="en-US" sz="2000" b="1" smtClean="0">
              <a:solidFill>
                <a:schemeClr val="folHlink"/>
              </a:solidFill>
            </a:endParaRPr>
          </a:p>
        </p:txBody>
      </p:sp>
      <p:pic>
        <p:nvPicPr>
          <p:cNvPr id="27654" name="Picture 10" descr="w0065-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3352800"/>
            <a:ext cx="7924800" cy="3276600"/>
          </a:xfrm>
          <a:noFill/>
        </p:spPr>
      </p:pic>
      <p:sp>
        <p:nvSpPr>
          <p:cNvPr id="2765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2765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4802FA-213A-43CE-9655-000EE58CCCA2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17713"/>
            <a:ext cx="8269288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Layout planning is organizationally important for an efficient operations</a:t>
            </a:r>
          </a:p>
          <a:p>
            <a:pPr lvl="1" eaLnBrk="1" hangingPunct="1"/>
            <a:r>
              <a:rPr lang="en-US" smtClean="0"/>
              <a:t>Marketing is affected by layout especially when clients come to the site</a:t>
            </a:r>
          </a:p>
          <a:p>
            <a:pPr lvl="1" eaLnBrk="1" hangingPunct="1"/>
            <a:r>
              <a:rPr lang="en-US" smtClean="0"/>
              <a:t>Human resources is affected as layout impacts people</a:t>
            </a:r>
          </a:p>
          <a:p>
            <a:pPr lvl="1" eaLnBrk="1" hangingPunct="1"/>
            <a:r>
              <a:rPr lang="en-US" smtClean="0"/>
              <a:t>Finance is involved as layout changes can be costly endeavors</a:t>
            </a:r>
          </a:p>
        </p:txBody>
      </p:sp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EC31F0-F400-430E-AA36-1F372E9281E6}" type="slidenum">
              <a:rPr lang="en-US"/>
              <a:pPr/>
              <a:t>19</a:t>
            </a:fld>
            <a:endParaRPr lang="en-US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Facility Layout Across the Organization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17713"/>
            <a:ext cx="8269288" cy="4114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C6600"/>
                </a:solidFill>
              </a:rPr>
              <a:t>Four basic layout types consisting of:</a:t>
            </a:r>
          </a:p>
          <a:p>
            <a:pPr lvl="1" eaLnBrk="1" hangingPunct="1"/>
            <a:r>
              <a:rPr lang="en-US" sz="2600" smtClean="0">
                <a:solidFill>
                  <a:srgbClr val="CC6600"/>
                </a:solidFill>
              </a:rPr>
              <a:t>Process layouts - </a:t>
            </a:r>
            <a:r>
              <a:rPr lang="en-US" sz="2600" smtClean="0"/>
              <a:t>Group similar resources together</a:t>
            </a:r>
          </a:p>
          <a:p>
            <a:pPr lvl="1" eaLnBrk="1" hangingPunct="1"/>
            <a:r>
              <a:rPr lang="en-US" sz="2600" smtClean="0">
                <a:solidFill>
                  <a:srgbClr val="CC6600"/>
                </a:solidFill>
              </a:rPr>
              <a:t>Product layouts - </a:t>
            </a:r>
            <a:r>
              <a:rPr lang="en-US" sz="2600" smtClean="0"/>
              <a:t>Designed to produce a specific product efficiently </a:t>
            </a:r>
          </a:p>
          <a:p>
            <a:pPr lvl="1" eaLnBrk="1" hangingPunct="1"/>
            <a:r>
              <a:rPr lang="en-US" sz="2600" smtClean="0">
                <a:solidFill>
                  <a:srgbClr val="CC6600"/>
                </a:solidFill>
              </a:rPr>
              <a:t>Hybrid layouts - </a:t>
            </a:r>
            <a:r>
              <a:rPr lang="en-US" sz="2600" smtClean="0"/>
              <a:t>Combine aspects of both process and product layouts</a:t>
            </a:r>
          </a:p>
          <a:p>
            <a:pPr lvl="1" eaLnBrk="1" hangingPunct="1"/>
            <a:r>
              <a:rPr lang="en-US" sz="2600" smtClean="0">
                <a:solidFill>
                  <a:srgbClr val="CC6600"/>
                </a:solidFill>
              </a:rPr>
              <a:t>Fixed-Position layouts - </a:t>
            </a:r>
            <a:r>
              <a:rPr lang="en-US" sz="2600" smtClean="0"/>
              <a:t>Product is two large to move; e.g. a building</a:t>
            </a:r>
            <a:r>
              <a:rPr lang="en-US" smtClean="0"/>
              <a:t> </a:t>
            </a:r>
          </a:p>
        </p:txBody>
      </p:sp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4BDF05-FA1F-4D77-9293-9A7C115986AF}" type="slidenum">
              <a:rPr lang="en-US"/>
              <a:pPr/>
              <a:t>2</a:t>
            </a:fld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Layouts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sz="2800" smtClean="0"/>
              <a:t>Process layout unique characteristics include:</a:t>
            </a:r>
          </a:p>
          <a:p>
            <a:pPr eaLnBrk="1" hangingPunct="1">
              <a:lnSpc>
                <a:spcPct val="85000"/>
              </a:lnSpc>
              <a:buFont typeface="Wingdings" pitchFamily="2" charset="2"/>
              <a:buNone/>
            </a:pPr>
            <a:endParaRPr lang="en-US" sz="2800" smtClean="0"/>
          </a:p>
          <a:p>
            <a:pPr lvl="1" eaLnBrk="1" hangingPunct="1">
              <a:lnSpc>
                <a:spcPct val="85000"/>
              </a:lnSpc>
            </a:pPr>
            <a:r>
              <a:rPr lang="en-US" smtClean="0"/>
              <a:t>Resources used are general purpose </a:t>
            </a:r>
          </a:p>
          <a:p>
            <a:pPr lvl="1" eaLnBrk="1" hangingPunct="1">
              <a:lnSpc>
                <a:spcPct val="85000"/>
              </a:lnSpc>
            </a:pPr>
            <a:r>
              <a:rPr lang="en-US" smtClean="0"/>
              <a:t>Facilities are less capital intensive</a:t>
            </a:r>
          </a:p>
          <a:p>
            <a:pPr lvl="1" eaLnBrk="1" hangingPunct="1">
              <a:lnSpc>
                <a:spcPct val="85000"/>
              </a:lnSpc>
            </a:pPr>
            <a:r>
              <a:rPr lang="en-US" smtClean="0"/>
              <a:t>Facilities are more labor intensive</a:t>
            </a:r>
          </a:p>
          <a:p>
            <a:pPr lvl="1" eaLnBrk="1" hangingPunct="1">
              <a:lnSpc>
                <a:spcPct val="85000"/>
              </a:lnSpc>
            </a:pPr>
            <a:r>
              <a:rPr lang="en-US" smtClean="0"/>
              <a:t>Resources have greater flexibility</a:t>
            </a:r>
          </a:p>
          <a:p>
            <a:pPr lvl="1" eaLnBrk="1" hangingPunct="1">
              <a:lnSpc>
                <a:spcPct val="85000"/>
              </a:lnSpc>
            </a:pPr>
            <a:r>
              <a:rPr lang="en-US" smtClean="0"/>
              <a:t>Processing rates are slower</a:t>
            </a:r>
          </a:p>
          <a:p>
            <a:pPr lvl="1" eaLnBrk="1" hangingPunct="1">
              <a:lnSpc>
                <a:spcPct val="85000"/>
              </a:lnSpc>
            </a:pPr>
            <a:r>
              <a:rPr lang="en-US" smtClean="0"/>
              <a:t>Material handling costs are higher</a:t>
            </a:r>
          </a:p>
          <a:p>
            <a:pPr lvl="1" eaLnBrk="1" hangingPunct="1">
              <a:lnSpc>
                <a:spcPct val="85000"/>
              </a:lnSpc>
            </a:pPr>
            <a:endParaRPr lang="en-US" sz="2400" smtClean="0"/>
          </a:p>
        </p:txBody>
      </p:sp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4AC857-2653-4F66-8B9D-BB2EAE413BA7}" type="slidenum">
              <a:rPr lang="en-US"/>
              <a:pPr/>
              <a:t>3</a:t>
            </a:fld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Process Layouts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</a:pPr>
            <a:endParaRPr lang="en-US" sz="2800" smtClean="0"/>
          </a:p>
          <a:p>
            <a:pPr eaLnBrk="1" hangingPunct="1">
              <a:lnSpc>
                <a:spcPct val="85000"/>
              </a:lnSpc>
              <a:buClr>
                <a:schemeClr val="hlink"/>
              </a:buClr>
              <a:buSzPct val="80000"/>
              <a:buFont typeface="Wingdings" pitchFamily="2" charset="2"/>
              <a:buChar char="§"/>
            </a:pPr>
            <a:r>
              <a:rPr lang="en-US" sz="2800" smtClean="0"/>
              <a:t>Scheduling resources &amp; work flow is more complex</a:t>
            </a:r>
          </a:p>
          <a:p>
            <a:pPr eaLnBrk="1" hangingPunct="1">
              <a:lnSpc>
                <a:spcPct val="85000"/>
              </a:lnSpc>
              <a:buClr>
                <a:schemeClr val="hlink"/>
              </a:buClr>
              <a:buSzPct val="80000"/>
              <a:buFont typeface="Wingdings" pitchFamily="2" charset="2"/>
              <a:buChar char="§"/>
            </a:pPr>
            <a:r>
              <a:rPr lang="en-US" sz="2800" smtClean="0"/>
              <a:t>Space requirements are higher</a:t>
            </a:r>
          </a:p>
          <a:p>
            <a:pPr eaLnBrk="1" hangingPunct="1"/>
            <a:endParaRPr lang="en-US" sz="2800" smtClean="0"/>
          </a:p>
        </p:txBody>
      </p:sp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DA9EA0-8B42-4266-A543-D2509F18A77B}" type="slidenum">
              <a:rPr lang="en-US"/>
              <a:pPr/>
              <a:t>4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Process Layouts – con’t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017713"/>
            <a:ext cx="8421688" cy="4114800"/>
          </a:xfrm>
        </p:spPr>
        <p:txBody>
          <a:bodyPr/>
          <a:lstStyle/>
          <a:p>
            <a:pPr eaLnBrk="1" hangingPunct="1"/>
            <a:r>
              <a:rPr lang="en-US" smtClean="0"/>
              <a:t>Product layout unique characteristics are:</a:t>
            </a:r>
          </a:p>
          <a:p>
            <a:pPr lvl="1" eaLnBrk="1" hangingPunct="1"/>
            <a:r>
              <a:rPr lang="en-US" smtClean="0"/>
              <a:t>Resources are specialized</a:t>
            </a:r>
          </a:p>
          <a:p>
            <a:pPr lvl="1" eaLnBrk="1" hangingPunct="1"/>
            <a:r>
              <a:rPr lang="en-US" smtClean="0"/>
              <a:t>Facilities are capital intensive</a:t>
            </a:r>
          </a:p>
          <a:p>
            <a:pPr lvl="1" eaLnBrk="1" hangingPunct="1"/>
            <a:r>
              <a:rPr lang="en-US" smtClean="0"/>
              <a:t>Processing rates are faster </a:t>
            </a:r>
          </a:p>
          <a:p>
            <a:pPr lvl="1" eaLnBrk="1" hangingPunct="1"/>
            <a:r>
              <a:rPr lang="en-US" smtClean="0"/>
              <a:t>Material handling costs are lower </a:t>
            </a:r>
          </a:p>
          <a:p>
            <a:pPr lvl="1" eaLnBrk="1" hangingPunct="1"/>
            <a:r>
              <a:rPr lang="en-US" smtClean="0"/>
              <a:t>Space requirements for inventory storage are lower</a:t>
            </a:r>
          </a:p>
          <a:p>
            <a:pPr lvl="1" eaLnBrk="1" hangingPunct="1"/>
            <a:r>
              <a:rPr lang="en-US" smtClean="0"/>
              <a:t>Flexibility is low relative to the market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BDDB23-8BBA-466A-BCC4-F195DC5F95DF}" type="slidenum">
              <a:rPr lang="en-US"/>
              <a:pPr/>
              <a:t>5</a:t>
            </a:fld>
            <a:endParaRPr lang="en-US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Product Layouts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7278688" cy="649288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Here are the characteristic differences between a process and product layout.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6AF90-7393-409E-B7CF-41F50ED7DAB7}" type="slidenum">
              <a:rPr lang="en-US"/>
              <a:pPr/>
              <a:t>6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Process vs. Product Layouts </a:t>
            </a:r>
          </a:p>
        </p:txBody>
      </p:sp>
      <p:pic>
        <p:nvPicPr>
          <p:cNvPr id="1536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025" y="1905000"/>
            <a:ext cx="8789324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17713"/>
            <a:ext cx="8269288" cy="4114800"/>
          </a:xfrm>
        </p:spPr>
        <p:txBody>
          <a:bodyPr/>
          <a:lstStyle/>
          <a:p>
            <a:pPr eaLnBrk="1" hangingPunct="1"/>
            <a:r>
              <a:rPr lang="en-US" sz="2800" b="1" smtClean="0">
                <a:solidFill>
                  <a:schemeClr val="folHlink"/>
                </a:solidFill>
              </a:rPr>
              <a:t>Combine elements of both product &amp; process layouts</a:t>
            </a:r>
          </a:p>
          <a:p>
            <a:pPr lvl="1" eaLnBrk="1" hangingPunct="1"/>
            <a:r>
              <a:rPr lang="en-US" sz="2400" b="1" smtClean="0"/>
              <a:t>Maintain some of the efficiencies of product layouts</a:t>
            </a:r>
          </a:p>
          <a:p>
            <a:pPr lvl="1" eaLnBrk="1" hangingPunct="1"/>
            <a:r>
              <a:rPr lang="en-US" sz="2400" b="1" smtClean="0"/>
              <a:t>Maintain some of the flexibility of process layouts</a:t>
            </a:r>
          </a:p>
          <a:p>
            <a:pPr eaLnBrk="1" hangingPunct="1"/>
            <a:r>
              <a:rPr lang="en-US" sz="2800" b="1" smtClean="0">
                <a:solidFill>
                  <a:schemeClr val="folHlink"/>
                </a:solidFill>
              </a:rPr>
              <a:t>Examples:</a:t>
            </a:r>
            <a:r>
              <a:rPr lang="en-US" smtClean="0"/>
              <a:t> </a:t>
            </a:r>
          </a:p>
          <a:p>
            <a:pPr lvl="1" eaLnBrk="1" hangingPunct="1"/>
            <a:r>
              <a:rPr lang="en-US" sz="2400" b="1" smtClean="0"/>
              <a:t>Group technology &amp; manufacturing cells</a:t>
            </a:r>
          </a:p>
          <a:p>
            <a:pPr lvl="1" eaLnBrk="1" hangingPunct="1"/>
            <a:r>
              <a:rPr lang="en-US" sz="2400" b="1" smtClean="0"/>
              <a:t>Grocery stores</a:t>
            </a:r>
          </a:p>
          <a:p>
            <a:pPr eaLnBrk="1" hangingPunct="1"/>
            <a:endParaRPr lang="en-US" sz="2400" b="1" smtClean="0"/>
          </a:p>
        </p:txBody>
      </p:sp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6D898F-34F0-4D4E-84D7-CF41E00A7BC1}" type="slidenum">
              <a:rPr lang="en-US"/>
              <a:pPr/>
              <a:t>7</a:t>
            </a:fld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Hybrid Layouts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17713"/>
            <a:ext cx="8497888" cy="4114800"/>
          </a:xfrm>
        </p:spPr>
        <p:txBody>
          <a:bodyPr/>
          <a:lstStyle/>
          <a:p>
            <a:pPr eaLnBrk="1" hangingPunct="1"/>
            <a:r>
              <a:rPr lang="en-US" smtClean="0"/>
              <a:t>Used when product is large</a:t>
            </a:r>
          </a:p>
          <a:p>
            <a:pPr eaLnBrk="1" hangingPunct="1"/>
            <a:r>
              <a:rPr lang="en-US" smtClean="0"/>
              <a:t>Product is difficult or impossible to move, i.e. very large or fixed</a:t>
            </a:r>
          </a:p>
          <a:p>
            <a:pPr eaLnBrk="1" hangingPunct="1"/>
            <a:r>
              <a:rPr lang="en-US" smtClean="0"/>
              <a:t>All resources must be brought to the site</a:t>
            </a:r>
          </a:p>
          <a:p>
            <a:pPr eaLnBrk="1" hangingPunct="1"/>
            <a:r>
              <a:rPr lang="en-US" smtClean="0"/>
              <a:t>Scheduling of crews and resources is a challenge</a:t>
            </a:r>
          </a:p>
        </p:txBody>
      </p:sp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FFE72D-59EF-4BD8-804B-AFD889AD52AF}" type="slidenum">
              <a:rPr lang="en-US"/>
              <a:pPr/>
              <a:t>8</a:t>
            </a:fld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Fixed-Position Layout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800" smtClean="0"/>
              <a:t>Step 1: </a:t>
            </a:r>
            <a:r>
              <a:rPr lang="en-US" sz="2800" smtClean="0">
                <a:solidFill>
                  <a:schemeClr val="folHlink"/>
                </a:solidFill>
              </a:rPr>
              <a:t>Gather information:</a:t>
            </a:r>
          </a:p>
          <a:p>
            <a:pPr lvl="1"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400" smtClean="0"/>
              <a:t>Space needed, space available, identify closeness measures</a:t>
            </a:r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800" smtClean="0"/>
              <a:t>Step 2: </a:t>
            </a:r>
            <a:r>
              <a:rPr lang="en-US" sz="2800" smtClean="0">
                <a:solidFill>
                  <a:schemeClr val="folHlink"/>
                </a:solidFill>
              </a:rPr>
              <a:t>Develop alternative block plans:</a:t>
            </a:r>
          </a:p>
          <a:p>
            <a:pPr lvl="1"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400" smtClean="0"/>
              <a:t>Using trial-and-error or decision support tools</a:t>
            </a:r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800" smtClean="0"/>
              <a:t>Step 3: </a:t>
            </a:r>
            <a:r>
              <a:rPr lang="en-US" sz="2800" smtClean="0">
                <a:solidFill>
                  <a:schemeClr val="folHlink"/>
                </a:solidFill>
              </a:rPr>
              <a:t>Develop a detailed layout:</a:t>
            </a:r>
          </a:p>
          <a:p>
            <a:pPr lvl="1"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400" smtClean="0"/>
              <a:t>Consider exact sizes/shapes of departments and work centers including aisles and stairways</a:t>
            </a:r>
          </a:p>
          <a:p>
            <a:pPr lvl="1"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400" smtClean="0"/>
              <a:t>Tools like drawings, 3-D models, and CAD software are available to facilitate this process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© Wiley 2010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C747F4-8855-4DE0-9271-C222F9914975}" type="slidenum">
              <a:rPr lang="en-US"/>
              <a:pPr/>
              <a:t>9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Designing Process Layouts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1798</TotalTime>
  <Words>862</Words>
  <Application>Microsoft Office PowerPoint</Application>
  <PresentationFormat>On-screen Show (4:3)</PresentationFormat>
  <Paragraphs>149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Concourse</vt:lpstr>
      <vt:lpstr>Equation</vt:lpstr>
      <vt:lpstr>What Is Layout Planning?</vt:lpstr>
      <vt:lpstr>Types of Layouts</vt:lpstr>
      <vt:lpstr>Process Layouts</vt:lpstr>
      <vt:lpstr>Process Layouts – con’t</vt:lpstr>
      <vt:lpstr>Product Layouts</vt:lpstr>
      <vt:lpstr>Process vs. Product Layouts </vt:lpstr>
      <vt:lpstr>Hybrid Layouts</vt:lpstr>
      <vt:lpstr>Fixed-Position Layout</vt:lpstr>
      <vt:lpstr>Designing Process Layouts</vt:lpstr>
      <vt:lpstr>Special Cases of Process Layouts</vt:lpstr>
      <vt:lpstr>Warehouse Layouts</vt:lpstr>
      <vt:lpstr>Office Layouts</vt:lpstr>
      <vt:lpstr>Designing Product Layouts</vt:lpstr>
      <vt:lpstr>Designing Product Layouts – con’t</vt:lpstr>
      <vt:lpstr>Step 1: Identify Tasks &amp; Immediate Predecessors</vt:lpstr>
      <vt:lpstr>Layout Calculations</vt:lpstr>
      <vt:lpstr>Layout Calculations con’t</vt:lpstr>
      <vt:lpstr>Group Technology (CELL) Layouts</vt:lpstr>
      <vt:lpstr>Facility Layout Across the Organization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Guest</cp:lastModifiedBy>
  <cp:revision>66</cp:revision>
  <dcterms:created xsi:type="dcterms:W3CDTF">1601-01-01T00:00:00Z</dcterms:created>
  <dcterms:modified xsi:type="dcterms:W3CDTF">2014-11-18T09:12:09Z</dcterms:modified>
</cp:coreProperties>
</file>