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51" r:id="rId1"/>
  </p:sldMasterIdLst>
  <p:notesMasterIdLst>
    <p:notesMasterId r:id="rId31"/>
  </p:notesMasterIdLst>
  <p:handoutMasterIdLst>
    <p:handoutMasterId r:id="rId32"/>
  </p:handoutMasterIdLst>
  <p:sldIdLst>
    <p:sldId id="256" r:id="rId2"/>
    <p:sldId id="258" r:id="rId3"/>
    <p:sldId id="259" r:id="rId4"/>
    <p:sldId id="260" r:id="rId5"/>
    <p:sldId id="261" r:id="rId6"/>
    <p:sldId id="319" r:id="rId7"/>
    <p:sldId id="320" r:id="rId8"/>
    <p:sldId id="321" r:id="rId9"/>
    <p:sldId id="322" r:id="rId10"/>
    <p:sldId id="323" r:id="rId11"/>
    <p:sldId id="324" r:id="rId12"/>
    <p:sldId id="325" r:id="rId13"/>
    <p:sldId id="267" r:id="rId14"/>
    <p:sldId id="270" r:id="rId15"/>
    <p:sldId id="271" r:id="rId16"/>
    <p:sldId id="285" r:id="rId17"/>
    <p:sldId id="286" r:id="rId18"/>
    <p:sldId id="288" r:id="rId19"/>
    <p:sldId id="289" r:id="rId20"/>
    <p:sldId id="290" r:id="rId21"/>
    <p:sldId id="291" r:id="rId22"/>
    <p:sldId id="292" r:id="rId23"/>
    <p:sldId id="293" r:id="rId24"/>
    <p:sldId id="294" r:id="rId25"/>
    <p:sldId id="312" r:id="rId26"/>
    <p:sldId id="313" r:id="rId27"/>
    <p:sldId id="316" r:id="rId28"/>
    <p:sldId id="317" r:id="rId29"/>
    <p:sldId id="318"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5B6BFF"/>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4" d="100"/>
          <a:sy n="114" d="100"/>
        </p:scale>
        <p:origin x="-72"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B7D43A5E-3847-4A27-B059-F8908B12976B}" type="datetimeFigureOut">
              <a:rPr lang="en-US"/>
              <a:pPr>
                <a:defRPr/>
              </a:pPr>
              <a:t>10/30/2014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F411B009-7418-4E6E-A22D-2D0F8F0874D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sz="1200"/>
            </a:lvl1pPr>
          </a:lstStyle>
          <a:p>
            <a:pPr>
              <a:defRPr/>
            </a:pPr>
            <a:fld id="{83002ABB-548E-4385-9458-C839861E80B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miter lim="800000"/>
            <a:headEnd/>
            <a:tailEnd/>
          </a:ln>
        </p:spPr>
        <p:txBody>
          <a:bodyPr/>
          <a:lstStyle/>
          <a:p>
            <a:fld id="{51DB92BB-01B8-4652-AEC7-8C5F396633DB}" type="slidenum">
              <a:rPr lang="en-US" smtClean="0"/>
              <a:pPr/>
              <a:t>1</a:t>
            </a:fld>
            <a:endParaRPr lang="en-US" smtClean="0"/>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miter lim="800000"/>
            <a:headEnd/>
            <a:tailEnd/>
          </a:ln>
        </p:spPr>
        <p:txBody>
          <a:bodyPr/>
          <a:lstStyle/>
          <a:p>
            <a:fld id="{5A66DD8D-D0AE-4EF9-A73C-FCE49A1EF3E4}" type="slidenum">
              <a:rPr lang="en-US" smtClean="0"/>
              <a:pPr/>
              <a:t>10</a:t>
            </a:fld>
            <a:endParaRPr lang="en-US" smtClean="0"/>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miter lim="800000"/>
            <a:headEnd/>
            <a:tailEnd/>
          </a:ln>
        </p:spPr>
        <p:txBody>
          <a:bodyPr/>
          <a:lstStyle/>
          <a:p>
            <a:fld id="{1E43FB06-C973-4CC5-A4B8-E5B0321864C1}" type="slidenum">
              <a:rPr lang="en-US" smtClean="0"/>
              <a:pPr/>
              <a:t>11</a:t>
            </a:fld>
            <a:endParaRPr lang="en-US" smtClean="0"/>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miter lim="800000"/>
            <a:headEnd/>
            <a:tailEnd/>
          </a:ln>
        </p:spPr>
        <p:txBody>
          <a:bodyPr/>
          <a:lstStyle/>
          <a:p>
            <a:fld id="{0AE665F0-6B8A-4E0D-AA83-E33773D4847C}" type="slidenum">
              <a:rPr lang="en-US" smtClean="0"/>
              <a:pPr/>
              <a:t>12</a:t>
            </a:fld>
            <a:endParaRPr lang="en-US" smtClean="0"/>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miter lim="800000"/>
            <a:headEnd/>
            <a:tailEnd/>
          </a:ln>
        </p:spPr>
        <p:txBody>
          <a:bodyPr/>
          <a:lstStyle/>
          <a:p>
            <a:fld id="{79BA2D9F-BE7C-45A4-B0A0-694B91F1400E}" type="slidenum">
              <a:rPr lang="en-US" smtClean="0"/>
              <a:pPr/>
              <a:t>13</a:t>
            </a:fld>
            <a:endParaRPr lang="en-US" smtClean="0"/>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miter lim="800000"/>
            <a:headEnd/>
            <a:tailEnd/>
          </a:ln>
        </p:spPr>
        <p:txBody>
          <a:bodyPr/>
          <a:lstStyle/>
          <a:p>
            <a:fld id="{C39DC5D7-EC80-4799-9384-98DE0D9067BD}" type="slidenum">
              <a:rPr lang="en-US" smtClean="0"/>
              <a:pPr/>
              <a:t>14</a:t>
            </a:fld>
            <a:endParaRPr lang="en-US" smtClean="0"/>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miter lim="800000"/>
            <a:headEnd/>
            <a:tailEnd/>
          </a:ln>
        </p:spPr>
        <p:txBody>
          <a:bodyPr/>
          <a:lstStyle/>
          <a:p>
            <a:fld id="{B75F59EA-54E9-46FD-AE8D-60393BBDD153}" type="slidenum">
              <a:rPr lang="en-US" smtClean="0"/>
              <a:pPr/>
              <a:t>15</a:t>
            </a:fld>
            <a:endParaRPr lang="en-US" smtClean="0"/>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miter lim="800000"/>
            <a:headEnd/>
            <a:tailEnd/>
          </a:ln>
        </p:spPr>
        <p:txBody>
          <a:bodyPr/>
          <a:lstStyle/>
          <a:p>
            <a:fld id="{9E12EA8E-6D3F-4B33-ADE7-2A6BD10B8AD4}" type="slidenum">
              <a:rPr lang="en-US" smtClean="0"/>
              <a:pPr/>
              <a:t>16</a:t>
            </a:fld>
            <a:endParaRPr lang="en-US" smtClean="0"/>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A63FA44F-8892-4F48-A440-7AA0EAB9D229}" type="slidenum">
              <a:rPr lang="en-US" smtClean="0"/>
              <a:pPr/>
              <a:t>17</a:t>
            </a:fld>
            <a:endParaRPr lang="en-US" smtClean="0"/>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39AF4BAF-6394-420F-8902-5718971AD1D6}" type="slidenum">
              <a:rPr lang="en-US" smtClean="0"/>
              <a:pPr/>
              <a:t>18</a:t>
            </a:fld>
            <a:endParaRPr lang="en-US" smtClean="0"/>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miter lim="800000"/>
            <a:headEnd/>
            <a:tailEnd/>
          </a:ln>
        </p:spPr>
        <p:txBody>
          <a:bodyPr/>
          <a:lstStyle/>
          <a:p>
            <a:fld id="{280194B5-C249-4BE1-A941-CC866C867716}" type="slidenum">
              <a:rPr lang="en-US" smtClean="0"/>
              <a:pPr/>
              <a:t>19</a:t>
            </a:fld>
            <a:endParaRPr lang="en-US" smtClean="0"/>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990EC87F-784D-4065-8388-D85F1FD33E87}" type="slidenum">
              <a:rPr lang="en-US" smtClean="0"/>
              <a:pPr/>
              <a:t>2</a:t>
            </a:fld>
            <a:endParaRPr lang="en-US" smtClean="0"/>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miter lim="800000"/>
            <a:headEnd/>
            <a:tailEnd/>
          </a:ln>
        </p:spPr>
        <p:txBody>
          <a:bodyPr/>
          <a:lstStyle/>
          <a:p>
            <a:fld id="{0B698EEC-D5E1-429D-835F-0E1410452F52}" type="slidenum">
              <a:rPr lang="en-US" smtClean="0"/>
              <a:pPr/>
              <a:t>20</a:t>
            </a:fld>
            <a:endParaRPr lang="en-US" smtClean="0"/>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miter lim="800000"/>
            <a:headEnd/>
            <a:tailEnd/>
          </a:ln>
        </p:spPr>
        <p:txBody>
          <a:bodyPr/>
          <a:lstStyle/>
          <a:p>
            <a:fld id="{B1223747-11F0-42CB-84CD-02544797A2DD}" type="slidenum">
              <a:rPr lang="en-US" smtClean="0"/>
              <a:pPr/>
              <a:t>21</a:t>
            </a:fld>
            <a:endParaRPr lang="en-US" smtClean="0"/>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miter lim="800000"/>
            <a:headEnd/>
            <a:tailEnd/>
          </a:ln>
        </p:spPr>
        <p:txBody>
          <a:bodyPr/>
          <a:lstStyle/>
          <a:p>
            <a:fld id="{845AD88F-D2A7-4A59-BF84-15BBEE4D96F1}" type="slidenum">
              <a:rPr lang="en-US" smtClean="0"/>
              <a:pPr/>
              <a:t>22</a:t>
            </a:fld>
            <a:endParaRPr lang="en-US" smtClean="0"/>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miter lim="800000"/>
            <a:headEnd/>
            <a:tailEnd/>
          </a:ln>
        </p:spPr>
        <p:txBody>
          <a:bodyPr/>
          <a:lstStyle/>
          <a:p>
            <a:fld id="{5B19F5F5-C568-45BC-BFDC-5E08BC56DBFF}" type="slidenum">
              <a:rPr lang="en-US" smtClean="0"/>
              <a:pPr/>
              <a:t>23</a:t>
            </a:fld>
            <a:endParaRPr lang="en-US" smtClean="0"/>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CE74945F-394E-47AF-9C2D-DC76A1DD1CB4}" type="slidenum">
              <a:rPr lang="en-US" smtClean="0"/>
              <a:pPr/>
              <a:t>24</a:t>
            </a:fld>
            <a:endParaRPr lang="en-US" smtClean="0"/>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miter lim="800000"/>
            <a:headEnd/>
            <a:tailEnd/>
          </a:ln>
        </p:spPr>
        <p:txBody>
          <a:bodyPr/>
          <a:lstStyle/>
          <a:p>
            <a:fld id="{C44B1B6E-F743-496B-820A-20BB09EA7050}" type="slidenum">
              <a:rPr lang="en-US" smtClean="0"/>
              <a:pPr/>
              <a:t>25</a:t>
            </a:fld>
            <a:endParaRPr lang="en-US" smtClean="0"/>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miter lim="800000"/>
            <a:headEnd/>
            <a:tailEnd/>
          </a:ln>
        </p:spPr>
        <p:txBody>
          <a:bodyPr/>
          <a:lstStyle/>
          <a:p>
            <a:fld id="{58B0AE37-029A-44F4-BEDD-EA478C4988E9}" type="slidenum">
              <a:rPr lang="en-US" smtClean="0"/>
              <a:pPr/>
              <a:t>26</a:t>
            </a:fld>
            <a:endParaRPr lang="en-US" smtClean="0"/>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miter lim="800000"/>
            <a:headEnd/>
            <a:tailEnd/>
          </a:ln>
        </p:spPr>
        <p:txBody>
          <a:bodyPr/>
          <a:lstStyle/>
          <a:p>
            <a:fld id="{5A6AD8A8-A6ED-4A1C-8CA5-1C9F73E38652}" type="slidenum">
              <a:rPr lang="en-US" smtClean="0"/>
              <a:pPr/>
              <a:t>27</a:t>
            </a:fld>
            <a:endParaRPr lang="en-US" smtClean="0"/>
          </a:p>
        </p:txBody>
      </p:sp>
      <p:sp>
        <p:nvSpPr>
          <p:cNvPr id="60419" name="Rectangle 2"/>
          <p:cNvSpPr>
            <a:spLocks noRo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miter lim="800000"/>
            <a:headEnd/>
            <a:tailEnd/>
          </a:ln>
        </p:spPr>
        <p:txBody>
          <a:bodyPr/>
          <a:lstStyle/>
          <a:p>
            <a:fld id="{D50C31F0-69F3-4411-958E-2DF25E1FBF9D}" type="slidenum">
              <a:rPr lang="en-US" smtClean="0"/>
              <a:pPr/>
              <a:t>28</a:t>
            </a:fld>
            <a:endParaRPr lang="en-US" smtClean="0"/>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miter lim="800000"/>
            <a:headEnd/>
            <a:tailEnd/>
          </a:ln>
        </p:spPr>
        <p:txBody>
          <a:bodyPr/>
          <a:lstStyle/>
          <a:p>
            <a:fld id="{E1BED0D4-53E0-40C7-B6AB-BBC9427D0501}" type="slidenum">
              <a:rPr lang="en-US" smtClean="0"/>
              <a:pPr/>
              <a:t>29</a:t>
            </a:fld>
            <a:endParaRPr lang="en-US" smtClean="0"/>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miter lim="800000"/>
            <a:headEnd/>
            <a:tailEnd/>
          </a:ln>
        </p:spPr>
        <p:txBody>
          <a:bodyPr/>
          <a:lstStyle/>
          <a:p>
            <a:fld id="{448250C5-2498-4C37-9D4A-7813629DA8EF}" type="slidenum">
              <a:rPr lang="en-US" smtClean="0"/>
              <a:pPr/>
              <a:t>3</a:t>
            </a:fld>
            <a:endParaRPr lang="en-US" smtClean="0"/>
          </a:p>
        </p:txBody>
      </p:sp>
      <p:sp>
        <p:nvSpPr>
          <p:cNvPr id="35843" name="Rectangle 2"/>
          <p:cNvSpPr>
            <a:spLocks noRo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miter lim="800000"/>
            <a:headEnd/>
            <a:tailEnd/>
          </a:ln>
        </p:spPr>
        <p:txBody>
          <a:bodyPr/>
          <a:lstStyle/>
          <a:p>
            <a:fld id="{74F16FCA-85F7-451B-9BD0-2C8A56091C69}" type="slidenum">
              <a:rPr lang="en-US" smtClean="0"/>
              <a:pPr/>
              <a:t>4</a:t>
            </a:fld>
            <a:endParaRPr lang="en-US" smtClean="0"/>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miter lim="800000"/>
            <a:headEnd/>
            <a:tailEnd/>
          </a:ln>
        </p:spPr>
        <p:txBody>
          <a:bodyPr/>
          <a:lstStyle/>
          <a:p>
            <a:fld id="{2D9FF400-7CAE-4E32-8A11-F54035F4B79B}" type="slidenum">
              <a:rPr lang="en-US" smtClean="0"/>
              <a:pPr/>
              <a:t>5</a:t>
            </a:fld>
            <a:endParaRPr lang="en-US" smtClean="0"/>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miter lim="800000"/>
            <a:headEnd/>
            <a:tailEnd/>
          </a:ln>
        </p:spPr>
        <p:txBody>
          <a:bodyPr/>
          <a:lstStyle/>
          <a:p>
            <a:fld id="{18814413-27CA-4982-A52D-62BF97B708D3}" type="slidenum">
              <a:rPr lang="en-US" smtClean="0"/>
              <a:pPr/>
              <a:t>6</a:t>
            </a:fld>
            <a:endParaRPr lang="en-US" smtClean="0"/>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miter lim="800000"/>
            <a:headEnd/>
            <a:tailEnd/>
          </a:ln>
        </p:spPr>
        <p:txBody>
          <a:bodyPr/>
          <a:lstStyle/>
          <a:p>
            <a:fld id="{7CB8FFC6-A18B-4626-AB5F-A61017B312F4}" type="slidenum">
              <a:rPr lang="en-US" smtClean="0"/>
              <a:pPr/>
              <a:t>7</a:t>
            </a:fld>
            <a:endParaRPr lang="en-US" smtClean="0"/>
          </a:p>
        </p:txBody>
      </p:sp>
      <p:sp>
        <p:nvSpPr>
          <p:cNvPr id="39939" name="Rectangle 2"/>
          <p:cNvSpPr>
            <a:spLocks noRo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miter lim="800000"/>
            <a:headEnd/>
            <a:tailEnd/>
          </a:ln>
        </p:spPr>
        <p:txBody>
          <a:bodyPr/>
          <a:lstStyle/>
          <a:p>
            <a:fld id="{5DE45F82-CDD4-4E54-9834-A445A69A75F0}" type="slidenum">
              <a:rPr lang="en-US" smtClean="0"/>
              <a:pPr/>
              <a:t>8</a:t>
            </a:fld>
            <a:endParaRPr lang="en-US" smtClean="0"/>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miter lim="800000"/>
            <a:headEnd/>
            <a:tailEnd/>
          </a:ln>
        </p:spPr>
        <p:txBody>
          <a:bodyPr/>
          <a:lstStyle/>
          <a:p>
            <a:fld id="{C5EA8029-F709-41D5-98B2-5E5B9C25454C}" type="slidenum">
              <a:rPr lang="en-US" smtClean="0"/>
              <a:pPr/>
              <a:t>9</a:t>
            </a:fld>
            <a:endParaRPr lang="en-US" smtClean="0"/>
          </a:p>
        </p:txBody>
      </p:sp>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FC52B63-E8AF-4FA0-93AD-8F8EEE2E9E8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559DDEF-B5E9-4820-A4D8-42165F83F60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0C60BF4-9074-47DC-ABCC-9DF6F7F5ED7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661BECC-D856-425A-B25D-C8AE70CCA19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F3CFCFC-1096-4AFF-8A5C-AA55644F2AF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99D23464-6492-427D-979A-05AD7EB75F6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59E4BB52-DE98-44FA-9225-EA847830B0D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0794AF48-B342-4EFD-8463-3A95D952F35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201BE61D-E5D2-4B05-8627-ED3B5E05E17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DF08359-BCE8-4E97-9D44-D8718D57697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707A8A85-D9AB-4759-885C-60E3F3B513C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D8FB12FC-4FB7-47AC-8F1F-94B9E5F0ABCE}"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10" r:id="rId9"/>
    <p:sldLayoutId id="2147483908" r:id="rId10"/>
    <p:sldLayoutId id="2147483909"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fontAlgn="auto" hangingPunct="1">
              <a:spcAft>
                <a:spcPts val="0"/>
              </a:spcAft>
              <a:defRPr/>
            </a:pPr>
            <a:r>
              <a:rPr lang="en-US"/>
              <a:t>Total Quality Management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76200"/>
            <a:ext cx="8229600" cy="1143000"/>
          </a:xfrm>
        </p:spPr>
        <p:txBody>
          <a:bodyPr/>
          <a:lstStyle/>
          <a:p>
            <a:pPr eaLnBrk="1" hangingPunct="1"/>
            <a:r>
              <a:rPr lang="en-US" sz="3600" smtClean="0"/>
              <a:t>Quality perspectives</a:t>
            </a:r>
          </a:p>
        </p:txBody>
      </p:sp>
      <p:sp>
        <p:nvSpPr>
          <p:cNvPr id="4" name="Slide Number Placeholder 5"/>
          <p:cNvSpPr>
            <a:spLocks noGrp="1"/>
          </p:cNvSpPr>
          <p:nvPr>
            <p:ph type="sldNum" sz="quarter" idx="12"/>
          </p:nvPr>
        </p:nvSpPr>
        <p:spPr/>
        <p:txBody>
          <a:bodyPr/>
          <a:lstStyle/>
          <a:p>
            <a:pPr>
              <a:defRPr/>
            </a:pPr>
            <a:fld id="{0CCCC803-31E5-4820-8637-7E02CF8625C5}" type="slidenum">
              <a:rPr lang="en-US"/>
              <a:pPr>
                <a:defRPr/>
              </a:pPr>
              <a:t>10</a:t>
            </a:fld>
            <a:endParaRPr lang="en-US"/>
          </a:p>
        </p:txBody>
      </p:sp>
      <p:pic>
        <p:nvPicPr>
          <p:cNvPr id="12292" name="Picture 3" descr="quality-perspective"/>
          <p:cNvPicPr>
            <a:picLocks noChangeAspect="1" noChangeArrowheads="1"/>
          </p:cNvPicPr>
          <p:nvPr/>
        </p:nvPicPr>
        <p:blipFill>
          <a:blip r:embed="rId3" cstate="print"/>
          <a:srcRect/>
          <a:stretch>
            <a:fillRect/>
          </a:stretch>
        </p:blipFill>
        <p:spPr bwMode="auto">
          <a:xfrm>
            <a:off x="914400" y="1524000"/>
            <a:ext cx="67056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smtClean="0"/>
              <a:t>Quality levels</a:t>
            </a:r>
          </a:p>
        </p:txBody>
      </p:sp>
      <p:sp>
        <p:nvSpPr>
          <p:cNvPr id="13315" name="Rectangle 3"/>
          <p:cNvSpPr>
            <a:spLocks noGrp="1" noChangeArrowheads="1"/>
          </p:cNvSpPr>
          <p:nvPr>
            <p:ph idx="1"/>
          </p:nvPr>
        </p:nvSpPr>
        <p:spPr/>
        <p:txBody>
          <a:bodyPr/>
          <a:lstStyle/>
          <a:p>
            <a:pPr eaLnBrk="1" hangingPunct="1">
              <a:lnSpc>
                <a:spcPct val="80000"/>
              </a:lnSpc>
              <a:buFontTx/>
              <a:buNone/>
            </a:pPr>
            <a:r>
              <a:rPr lang="en-US" sz="2400" smtClean="0">
                <a:latin typeface="Times New Roman" pitchFamily="18" charset="0"/>
              </a:rPr>
              <a:t>At </a:t>
            </a:r>
            <a:r>
              <a:rPr lang="en-US" sz="2400" smtClean="0">
                <a:solidFill>
                  <a:srgbClr val="FF5050"/>
                </a:solidFill>
                <a:latin typeface="Times New Roman" pitchFamily="18" charset="0"/>
              </a:rPr>
              <a:t>organizational level</a:t>
            </a:r>
            <a:r>
              <a:rPr lang="en-US" sz="2400" smtClean="0">
                <a:latin typeface="Times New Roman" pitchFamily="18" charset="0"/>
              </a:rPr>
              <a:t>, we need to ask following questions:</a:t>
            </a:r>
          </a:p>
          <a:p>
            <a:pPr eaLnBrk="1" hangingPunct="1">
              <a:lnSpc>
                <a:spcPct val="80000"/>
              </a:lnSpc>
            </a:pPr>
            <a:r>
              <a:rPr lang="en-US" sz="2400" smtClean="0">
                <a:latin typeface="Times New Roman" pitchFamily="18" charset="0"/>
              </a:rPr>
              <a:t>Which products and services meet your expectations?</a:t>
            </a:r>
          </a:p>
          <a:p>
            <a:pPr eaLnBrk="1" hangingPunct="1">
              <a:lnSpc>
                <a:spcPct val="80000"/>
              </a:lnSpc>
            </a:pPr>
            <a:r>
              <a:rPr lang="en-US" sz="2400" smtClean="0">
                <a:latin typeface="Times New Roman" pitchFamily="18" charset="0"/>
              </a:rPr>
              <a:t>Which products and services you need that you are not currently receiving?</a:t>
            </a:r>
          </a:p>
          <a:p>
            <a:pPr eaLnBrk="1" hangingPunct="1">
              <a:lnSpc>
                <a:spcPct val="80000"/>
              </a:lnSpc>
              <a:buFontTx/>
              <a:buNone/>
            </a:pPr>
            <a:endParaRPr lang="en-US" sz="2400" smtClean="0">
              <a:latin typeface="Times New Roman" pitchFamily="18" charset="0"/>
            </a:endParaRPr>
          </a:p>
          <a:p>
            <a:pPr eaLnBrk="1" hangingPunct="1">
              <a:lnSpc>
                <a:spcPct val="80000"/>
              </a:lnSpc>
              <a:buFontTx/>
              <a:buNone/>
            </a:pPr>
            <a:r>
              <a:rPr lang="en-US" sz="2400" smtClean="0">
                <a:latin typeface="Times New Roman" pitchFamily="18" charset="0"/>
              </a:rPr>
              <a:t>At </a:t>
            </a:r>
            <a:r>
              <a:rPr lang="en-US" sz="2400" smtClean="0">
                <a:solidFill>
                  <a:srgbClr val="FF5050"/>
                </a:solidFill>
                <a:latin typeface="Times New Roman" pitchFamily="18" charset="0"/>
              </a:rPr>
              <a:t>process level</a:t>
            </a:r>
            <a:r>
              <a:rPr lang="en-US" sz="2400" smtClean="0">
                <a:latin typeface="Times New Roman" pitchFamily="18" charset="0"/>
              </a:rPr>
              <a:t>, we need to ask:</a:t>
            </a:r>
          </a:p>
          <a:p>
            <a:pPr eaLnBrk="1" hangingPunct="1">
              <a:lnSpc>
                <a:spcPct val="80000"/>
              </a:lnSpc>
            </a:pPr>
            <a:r>
              <a:rPr lang="en-US" sz="2400" smtClean="0">
                <a:latin typeface="Times New Roman" pitchFamily="18" charset="0"/>
              </a:rPr>
              <a:t>What products and services are most important to the external customer?</a:t>
            </a:r>
          </a:p>
          <a:p>
            <a:pPr eaLnBrk="1" hangingPunct="1">
              <a:lnSpc>
                <a:spcPct val="80000"/>
              </a:lnSpc>
            </a:pPr>
            <a:r>
              <a:rPr lang="en-US" sz="2400" smtClean="0">
                <a:latin typeface="Times New Roman" pitchFamily="18" charset="0"/>
              </a:rPr>
              <a:t>What processes produce those products and services?</a:t>
            </a:r>
          </a:p>
          <a:p>
            <a:pPr eaLnBrk="1" hangingPunct="1">
              <a:lnSpc>
                <a:spcPct val="80000"/>
              </a:lnSpc>
            </a:pPr>
            <a:r>
              <a:rPr lang="en-US" sz="2400" smtClean="0">
                <a:latin typeface="Times New Roman" pitchFamily="18" charset="0"/>
              </a:rPr>
              <a:t>What are the key inputs to those processes?</a:t>
            </a:r>
          </a:p>
          <a:p>
            <a:pPr eaLnBrk="1" hangingPunct="1">
              <a:lnSpc>
                <a:spcPct val="80000"/>
              </a:lnSpc>
            </a:pPr>
            <a:r>
              <a:rPr lang="en-US" sz="2400" smtClean="0">
                <a:latin typeface="Times New Roman" pitchFamily="18" charset="0"/>
              </a:rPr>
              <a:t>Which processes have most significant effects on the organization’s performance standards?</a:t>
            </a:r>
          </a:p>
        </p:txBody>
      </p:sp>
      <p:sp>
        <p:nvSpPr>
          <p:cNvPr id="4" name="Slide Number Placeholder 5"/>
          <p:cNvSpPr>
            <a:spLocks noGrp="1"/>
          </p:cNvSpPr>
          <p:nvPr>
            <p:ph type="sldNum" sz="quarter" idx="12"/>
          </p:nvPr>
        </p:nvSpPr>
        <p:spPr/>
        <p:txBody>
          <a:bodyPr/>
          <a:lstStyle/>
          <a:p>
            <a:pPr>
              <a:defRPr/>
            </a:pPr>
            <a:fld id="{41B8061B-3A96-4938-B715-D01469859F37}" type="slidenum">
              <a:rPr lang="en-US"/>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3600" smtClean="0"/>
              <a:t>Quality levels</a:t>
            </a:r>
          </a:p>
        </p:txBody>
      </p:sp>
      <p:sp>
        <p:nvSpPr>
          <p:cNvPr id="14339" name="Rectangle 3"/>
          <p:cNvSpPr>
            <a:spLocks noGrp="1" noChangeArrowheads="1"/>
          </p:cNvSpPr>
          <p:nvPr>
            <p:ph idx="1"/>
          </p:nvPr>
        </p:nvSpPr>
        <p:spPr/>
        <p:txBody>
          <a:bodyPr/>
          <a:lstStyle/>
          <a:p>
            <a:pPr eaLnBrk="1" hangingPunct="1">
              <a:buFontTx/>
              <a:buNone/>
            </a:pPr>
            <a:r>
              <a:rPr lang="en-US" sz="2400" smtClean="0">
                <a:latin typeface="Times New Roman" pitchFamily="18" charset="0"/>
              </a:rPr>
              <a:t>At the </a:t>
            </a:r>
            <a:r>
              <a:rPr lang="en-US" sz="2400" smtClean="0">
                <a:solidFill>
                  <a:srgbClr val="FF5050"/>
                </a:solidFill>
                <a:latin typeface="Times New Roman" pitchFamily="18" charset="0"/>
              </a:rPr>
              <a:t>individual job level</a:t>
            </a:r>
            <a:r>
              <a:rPr lang="en-US" sz="2400" smtClean="0">
                <a:latin typeface="Times New Roman" pitchFamily="18" charset="0"/>
              </a:rPr>
              <a:t>, we should ask:</a:t>
            </a:r>
          </a:p>
          <a:p>
            <a:pPr eaLnBrk="1" hangingPunct="1"/>
            <a:r>
              <a:rPr lang="en-US" sz="2400" smtClean="0">
                <a:latin typeface="Times New Roman" pitchFamily="18" charset="0"/>
              </a:rPr>
              <a:t>What is required by the customer?</a:t>
            </a:r>
          </a:p>
          <a:p>
            <a:pPr eaLnBrk="1" hangingPunct="1"/>
            <a:r>
              <a:rPr lang="en-US" sz="2400" smtClean="0">
                <a:latin typeface="Times New Roman" pitchFamily="18" charset="0"/>
              </a:rPr>
              <a:t>How can the requirements be measured?</a:t>
            </a:r>
          </a:p>
          <a:p>
            <a:pPr eaLnBrk="1" hangingPunct="1"/>
            <a:r>
              <a:rPr lang="en-US" sz="2400" smtClean="0">
                <a:latin typeface="Times New Roman" pitchFamily="18" charset="0"/>
              </a:rPr>
              <a:t>What is the specific standard for each measure?</a:t>
            </a:r>
          </a:p>
        </p:txBody>
      </p:sp>
      <p:sp>
        <p:nvSpPr>
          <p:cNvPr id="4" name="Slide Number Placeholder 5"/>
          <p:cNvSpPr>
            <a:spLocks noGrp="1"/>
          </p:cNvSpPr>
          <p:nvPr>
            <p:ph type="sldNum" sz="quarter" idx="12"/>
          </p:nvPr>
        </p:nvSpPr>
        <p:spPr/>
        <p:txBody>
          <a:bodyPr/>
          <a:lstStyle/>
          <a:p>
            <a:pPr>
              <a:defRPr/>
            </a:pPr>
            <a:fld id="{6B097F17-7C18-4D09-AE49-51C6B8196CE1}" type="slidenum">
              <a:rPr lang="en-US"/>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600" smtClean="0"/>
              <a:t>Evolution of TQM philosophies</a:t>
            </a:r>
          </a:p>
        </p:txBody>
      </p:sp>
      <p:sp>
        <p:nvSpPr>
          <p:cNvPr id="21507" name="Rectangle 3"/>
          <p:cNvSpPr>
            <a:spLocks noGrp="1" noChangeArrowheads="1"/>
          </p:cNvSpPr>
          <p:nvPr>
            <p:ph idx="1"/>
          </p:nvPr>
        </p:nvSpPr>
        <p:spPr>
          <a:xfrm>
            <a:off x="457200" y="1828800"/>
            <a:ext cx="8229600" cy="4389438"/>
          </a:xfrm>
        </p:spPr>
        <p:txBody>
          <a:bodyPr/>
          <a:lstStyle/>
          <a:p>
            <a:pPr eaLnBrk="1" hangingPunct="1">
              <a:defRPr/>
            </a:pPr>
            <a:r>
              <a:rPr lang="en-US" sz="2400" dirty="0" smtClean="0">
                <a:latin typeface="Times New Roman" pitchFamily="18" charset="0"/>
              </a:rPr>
              <a:t>The Deming Philosophy</a:t>
            </a:r>
          </a:p>
          <a:p>
            <a:pPr indent="12700" eaLnBrk="1" hangingPunct="1">
              <a:buFontTx/>
              <a:buNone/>
              <a:defRPr/>
            </a:pPr>
            <a:r>
              <a:rPr lang="en-US" sz="2400" dirty="0" smtClean="0">
                <a:latin typeface="Times New Roman" pitchFamily="18" charset="0"/>
              </a:rPr>
              <a:t>Definition of quality, “A product or a service possesses quality if it helps somebody and enjoys a good and sustainable market.”</a:t>
            </a:r>
          </a:p>
          <a:p>
            <a:pPr eaLnBrk="1" hangingPunct="1">
              <a:buFontTx/>
              <a:buNone/>
              <a:defRPr/>
            </a:pPr>
            <a:endParaRPr lang="en-US" sz="2400" dirty="0" smtClean="0">
              <a:latin typeface="Times New Roman" pitchFamily="18" charset="0"/>
            </a:endParaRPr>
          </a:p>
        </p:txBody>
      </p:sp>
      <p:sp>
        <p:nvSpPr>
          <p:cNvPr id="15" name="Slide Number Placeholder 5"/>
          <p:cNvSpPr>
            <a:spLocks noGrp="1"/>
          </p:cNvSpPr>
          <p:nvPr>
            <p:ph type="sldNum" sz="quarter" idx="12"/>
          </p:nvPr>
        </p:nvSpPr>
        <p:spPr/>
        <p:txBody>
          <a:bodyPr/>
          <a:lstStyle/>
          <a:p>
            <a:pPr>
              <a:defRPr/>
            </a:pPr>
            <a:fld id="{9B625929-65F2-4716-80F6-5215EEE6EFEB}" type="slidenum">
              <a:rPr lang="en-US"/>
              <a:pPr>
                <a:defRPr/>
              </a:pPr>
              <a:t>13</a:t>
            </a:fld>
            <a:endParaRPr lang="en-US"/>
          </a:p>
        </p:txBody>
      </p:sp>
      <p:sp>
        <p:nvSpPr>
          <p:cNvPr id="15365" name="Text Box 4"/>
          <p:cNvSpPr txBox="1">
            <a:spLocks noChangeArrowheads="1"/>
          </p:cNvSpPr>
          <p:nvPr/>
        </p:nvSpPr>
        <p:spPr bwMode="auto">
          <a:xfrm>
            <a:off x="609600" y="3429000"/>
            <a:ext cx="1746250" cy="379413"/>
          </a:xfrm>
          <a:prstGeom prst="rect">
            <a:avLst/>
          </a:prstGeom>
          <a:noFill/>
          <a:ln w="12700">
            <a:solidFill>
              <a:schemeClr val="tx1"/>
            </a:solidFill>
            <a:miter lim="800000"/>
            <a:headEnd/>
            <a:tailEnd/>
          </a:ln>
        </p:spPr>
        <p:txBody>
          <a:bodyPr wrap="none">
            <a:spAutoFit/>
          </a:bodyPr>
          <a:lstStyle/>
          <a:p>
            <a:r>
              <a:rPr lang="en-US"/>
              <a:t>Improve quality</a:t>
            </a:r>
          </a:p>
        </p:txBody>
      </p:sp>
      <p:sp>
        <p:nvSpPr>
          <p:cNvPr id="15366" name="Text Box 5"/>
          <p:cNvSpPr txBox="1">
            <a:spLocks noChangeArrowheads="1"/>
          </p:cNvSpPr>
          <p:nvPr/>
        </p:nvSpPr>
        <p:spPr bwMode="auto">
          <a:xfrm>
            <a:off x="2895600" y="3429000"/>
            <a:ext cx="2584450" cy="1066800"/>
          </a:xfrm>
          <a:prstGeom prst="rect">
            <a:avLst/>
          </a:prstGeom>
          <a:noFill/>
          <a:ln w="12700">
            <a:solidFill>
              <a:schemeClr val="tx1"/>
            </a:solidFill>
            <a:miter lim="800000"/>
            <a:headEnd/>
            <a:tailEnd/>
          </a:ln>
        </p:spPr>
        <p:txBody>
          <a:bodyPr/>
          <a:lstStyle/>
          <a:p>
            <a:r>
              <a:rPr lang="en-US"/>
              <a:t>Decrease cost because of less rework, fewer mistakes.</a:t>
            </a:r>
          </a:p>
        </p:txBody>
      </p:sp>
      <p:sp>
        <p:nvSpPr>
          <p:cNvPr id="15367" name="Text Box 6"/>
          <p:cNvSpPr txBox="1">
            <a:spLocks noChangeArrowheads="1"/>
          </p:cNvSpPr>
          <p:nvPr/>
        </p:nvSpPr>
        <p:spPr bwMode="auto">
          <a:xfrm>
            <a:off x="5943600" y="3505200"/>
            <a:ext cx="2438400" cy="381000"/>
          </a:xfrm>
          <a:prstGeom prst="rect">
            <a:avLst/>
          </a:prstGeom>
          <a:noFill/>
          <a:ln w="12700">
            <a:solidFill>
              <a:schemeClr val="tx1"/>
            </a:solidFill>
            <a:miter lim="800000"/>
            <a:headEnd/>
            <a:tailEnd/>
          </a:ln>
        </p:spPr>
        <p:txBody>
          <a:bodyPr wrap="none"/>
          <a:lstStyle/>
          <a:p>
            <a:r>
              <a:rPr lang="en-US"/>
              <a:t>Productivity improves</a:t>
            </a:r>
          </a:p>
        </p:txBody>
      </p:sp>
      <p:sp>
        <p:nvSpPr>
          <p:cNvPr id="15368" name="Text Box 7"/>
          <p:cNvSpPr txBox="1">
            <a:spLocks noChangeArrowheads="1"/>
          </p:cNvSpPr>
          <p:nvPr/>
        </p:nvSpPr>
        <p:spPr bwMode="auto">
          <a:xfrm>
            <a:off x="5943600" y="4953000"/>
            <a:ext cx="2362200" cy="990600"/>
          </a:xfrm>
          <a:prstGeom prst="rect">
            <a:avLst/>
          </a:prstGeom>
          <a:noFill/>
          <a:ln w="12700">
            <a:solidFill>
              <a:schemeClr val="tx1"/>
            </a:solidFill>
            <a:miter lim="800000"/>
            <a:headEnd/>
            <a:tailEnd/>
          </a:ln>
        </p:spPr>
        <p:txBody>
          <a:bodyPr/>
          <a:lstStyle/>
          <a:p>
            <a:r>
              <a:rPr lang="en-US"/>
              <a:t>Capture the market with better quality and reduced cost. </a:t>
            </a:r>
          </a:p>
        </p:txBody>
      </p:sp>
      <p:sp>
        <p:nvSpPr>
          <p:cNvPr id="15369" name="Text Box 8"/>
          <p:cNvSpPr txBox="1">
            <a:spLocks noChangeArrowheads="1"/>
          </p:cNvSpPr>
          <p:nvPr/>
        </p:nvSpPr>
        <p:spPr bwMode="auto">
          <a:xfrm>
            <a:off x="3200400" y="5029200"/>
            <a:ext cx="1828800" cy="685800"/>
          </a:xfrm>
          <a:prstGeom prst="rect">
            <a:avLst/>
          </a:prstGeom>
          <a:noFill/>
          <a:ln w="12700">
            <a:solidFill>
              <a:schemeClr val="tx1"/>
            </a:solidFill>
            <a:miter lim="800000"/>
            <a:headEnd/>
            <a:tailEnd/>
          </a:ln>
        </p:spPr>
        <p:txBody>
          <a:bodyPr/>
          <a:lstStyle/>
          <a:p>
            <a:r>
              <a:rPr lang="en-US"/>
              <a:t>Stay in business</a:t>
            </a:r>
          </a:p>
        </p:txBody>
      </p:sp>
      <p:sp>
        <p:nvSpPr>
          <p:cNvPr id="15370" name="Text Box 9"/>
          <p:cNvSpPr txBox="1">
            <a:spLocks noChangeArrowheads="1"/>
          </p:cNvSpPr>
          <p:nvPr/>
        </p:nvSpPr>
        <p:spPr bwMode="auto">
          <a:xfrm>
            <a:off x="685800" y="5029200"/>
            <a:ext cx="1524000" cy="914400"/>
          </a:xfrm>
          <a:prstGeom prst="rect">
            <a:avLst/>
          </a:prstGeom>
          <a:noFill/>
          <a:ln w="12700">
            <a:solidFill>
              <a:schemeClr val="tx1"/>
            </a:solidFill>
            <a:miter lim="800000"/>
            <a:headEnd/>
            <a:tailEnd/>
          </a:ln>
        </p:spPr>
        <p:txBody>
          <a:bodyPr/>
          <a:lstStyle/>
          <a:p>
            <a:r>
              <a:rPr lang="en-US"/>
              <a:t>Long-term competitive strength</a:t>
            </a:r>
          </a:p>
        </p:txBody>
      </p:sp>
      <p:sp>
        <p:nvSpPr>
          <p:cNvPr id="15371" name="Line 10"/>
          <p:cNvSpPr>
            <a:spLocks noChangeShapeType="1"/>
          </p:cNvSpPr>
          <p:nvPr/>
        </p:nvSpPr>
        <p:spPr bwMode="auto">
          <a:xfrm>
            <a:off x="2362200" y="3657600"/>
            <a:ext cx="533400" cy="0"/>
          </a:xfrm>
          <a:prstGeom prst="line">
            <a:avLst/>
          </a:prstGeom>
          <a:noFill/>
          <a:ln w="9525">
            <a:solidFill>
              <a:schemeClr val="tx1"/>
            </a:solidFill>
            <a:round/>
            <a:headEnd/>
            <a:tailEnd type="triangle" w="med" len="med"/>
          </a:ln>
        </p:spPr>
        <p:txBody>
          <a:bodyPr/>
          <a:lstStyle/>
          <a:p>
            <a:endParaRPr lang="en-US"/>
          </a:p>
        </p:txBody>
      </p:sp>
      <p:sp>
        <p:nvSpPr>
          <p:cNvPr id="15372" name="Line 11"/>
          <p:cNvSpPr>
            <a:spLocks noChangeShapeType="1"/>
          </p:cNvSpPr>
          <p:nvPr/>
        </p:nvSpPr>
        <p:spPr bwMode="auto">
          <a:xfrm>
            <a:off x="5486400" y="3733800"/>
            <a:ext cx="457200" cy="0"/>
          </a:xfrm>
          <a:prstGeom prst="line">
            <a:avLst/>
          </a:prstGeom>
          <a:noFill/>
          <a:ln w="9525">
            <a:solidFill>
              <a:schemeClr val="tx1"/>
            </a:solidFill>
            <a:round/>
            <a:headEnd/>
            <a:tailEnd type="triangle" w="med" len="med"/>
          </a:ln>
        </p:spPr>
        <p:txBody>
          <a:bodyPr/>
          <a:lstStyle/>
          <a:p>
            <a:endParaRPr lang="en-US"/>
          </a:p>
        </p:txBody>
      </p:sp>
      <p:sp>
        <p:nvSpPr>
          <p:cNvPr id="15373" name="Line 12"/>
          <p:cNvSpPr>
            <a:spLocks noChangeShapeType="1"/>
          </p:cNvSpPr>
          <p:nvPr/>
        </p:nvSpPr>
        <p:spPr bwMode="auto">
          <a:xfrm>
            <a:off x="6781800" y="3886200"/>
            <a:ext cx="0" cy="1066800"/>
          </a:xfrm>
          <a:prstGeom prst="line">
            <a:avLst/>
          </a:prstGeom>
          <a:noFill/>
          <a:ln w="9525">
            <a:solidFill>
              <a:schemeClr val="tx1"/>
            </a:solidFill>
            <a:round/>
            <a:headEnd/>
            <a:tailEnd type="triangle" w="med" len="med"/>
          </a:ln>
        </p:spPr>
        <p:txBody>
          <a:bodyPr/>
          <a:lstStyle/>
          <a:p>
            <a:endParaRPr lang="en-US"/>
          </a:p>
        </p:txBody>
      </p:sp>
      <p:sp>
        <p:nvSpPr>
          <p:cNvPr id="15374" name="Line 13"/>
          <p:cNvSpPr>
            <a:spLocks noChangeShapeType="1"/>
          </p:cNvSpPr>
          <p:nvPr/>
        </p:nvSpPr>
        <p:spPr bwMode="auto">
          <a:xfrm flipH="1">
            <a:off x="5029200" y="5410200"/>
            <a:ext cx="914400" cy="0"/>
          </a:xfrm>
          <a:prstGeom prst="line">
            <a:avLst/>
          </a:prstGeom>
          <a:noFill/>
          <a:ln w="9525">
            <a:solidFill>
              <a:schemeClr val="tx1"/>
            </a:solidFill>
            <a:round/>
            <a:headEnd/>
            <a:tailEnd type="triangle" w="med" len="med"/>
          </a:ln>
        </p:spPr>
        <p:txBody>
          <a:bodyPr/>
          <a:lstStyle/>
          <a:p>
            <a:endParaRPr lang="en-US"/>
          </a:p>
        </p:txBody>
      </p:sp>
      <p:sp>
        <p:nvSpPr>
          <p:cNvPr id="15375" name="Line 14"/>
          <p:cNvSpPr>
            <a:spLocks noChangeShapeType="1"/>
          </p:cNvSpPr>
          <p:nvPr/>
        </p:nvSpPr>
        <p:spPr bwMode="auto">
          <a:xfrm flipH="1">
            <a:off x="2209800" y="5410200"/>
            <a:ext cx="990600" cy="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z="3600" smtClean="0"/>
              <a:t>The Deming philosophy</a:t>
            </a:r>
          </a:p>
        </p:txBody>
      </p:sp>
      <p:sp>
        <p:nvSpPr>
          <p:cNvPr id="16387" name="Rectangle 3"/>
          <p:cNvSpPr>
            <a:spLocks noGrp="1" noChangeArrowheads="1"/>
          </p:cNvSpPr>
          <p:nvPr>
            <p:ph idx="1"/>
          </p:nvPr>
        </p:nvSpPr>
        <p:spPr/>
        <p:txBody>
          <a:bodyPr/>
          <a:lstStyle/>
          <a:p>
            <a:pPr marL="533400" indent="-533400" eaLnBrk="1" hangingPunct="1">
              <a:buFontTx/>
              <a:buNone/>
            </a:pPr>
            <a:r>
              <a:rPr lang="en-US" sz="2400" smtClean="0">
                <a:latin typeface="Times New Roman" pitchFamily="18" charset="0"/>
              </a:rPr>
              <a:t>14 points for management: </a:t>
            </a:r>
          </a:p>
          <a:p>
            <a:pPr marL="533400" indent="-533400" eaLnBrk="1" hangingPunct="1">
              <a:buFontTx/>
              <a:buAutoNum type="arabicPeriod"/>
            </a:pPr>
            <a:r>
              <a:rPr lang="en-US" sz="2400" smtClean="0">
                <a:latin typeface="Times New Roman" pitchFamily="18" charset="0"/>
              </a:rPr>
              <a:t>Create and publish to all employees a </a:t>
            </a:r>
            <a:r>
              <a:rPr lang="en-US" sz="2400" i="1" smtClean="0">
                <a:solidFill>
                  <a:srgbClr val="5B6BFF"/>
                </a:solidFill>
                <a:latin typeface="Times New Roman" pitchFamily="18" charset="0"/>
              </a:rPr>
              <a:t>statement of the aims and purposes</a:t>
            </a:r>
            <a:r>
              <a:rPr lang="en-US" sz="2400" smtClean="0">
                <a:latin typeface="Times New Roman" pitchFamily="18" charset="0"/>
              </a:rPr>
              <a:t> of the company. The management must demonstrate their commitment to this statement.</a:t>
            </a:r>
          </a:p>
          <a:p>
            <a:pPr marL="533400" indent="-533400" eaLnBrk="1" hangingPunct="1">
              <a:buFontTx/>
              <a:buAutoNum type="arabicPeriod"/>
            </a:pPr>
            <a:r>
              <a:rPr lang="en-US" sz="2400" i="1" smtClean="0">
                <a:latin typeface="Times New Roman" pitchFamily="18" charset="0"/>
              </a:rPr>
              <a:t>Learn</a:t>
            </a:r>
            <a:r>
              <a:rPr lang="en-US" sz="2400" smtClean="0">
                <a:latin typeface="Times New Roman" pitchFamily="18" charset="0"/>
              </a:rPr>
              <a:t> the new philosophy.</a:t>
            </a:r>
          </a:p>
          <a:p>
            <a:pPr marL="533400" indent="-533400" eaLnBrk="1" hangingPunct="1">
              <a:buFontTx/>
              <a:buAutoNum type="arabicPeriod"/>
            </a:pPr>
            <a:r>
              <a:rPr lang="en-US" sz="2400" smtClean="0">
                <a:latin typeface="Times New Roman" pitchFamily="18" charset="0"/>
              </a:rPr>
              <a:t>Understand the </a:t>
            </a:r>
            <a:r>
              <a:rPr lang="en-US" sz="2400" i="1" smtClean="0">
                <a:solidFill>
                  <a:srgbClr val="5B6BFF"/>
                </a:solidFill>
                <a:latin typeface="Times New Roman" pitchFamily="18" charset="0"/>
              </a:rPr>
              <a:t>purpose of inspection</a:t>
            </a:r>
            <a:r>
              <a:rPr lang="en-US" sz="2400" smtClean="0">
                <a:latin typeface="Times New Roman" pitchFamily="18" charset="0"/>
              </a:rPr>
              <a:t> – to reduce the cost and improve the processes.</a:t>
            </a:r>
          </a:p>
          <a:p>
            <a:pPr marL="533400" indent="-533400" eaLnBrk="1" hangingPunct="1">
              <a:buFontTx/>
              <a:buAutoNum type="arabicPeriod"/>
            </a:pPr>
            <a:r>
              <a:rPr lang="en-US" sz="2400" i="1" smtClean="0">
                <a:solidFill>
                  <a:srgbClr val="5B6BFF"/>
                </a:solidFill>
                <a:latin typeface="Times New Roman" pitchFamily="18" charset="0"/>
              </a:rPr>
              <a:t>End</a:t>
            </a:r>
            <a:r>
              <a:rPr lang="en-US" sz="2400" smtClean="0">
                <a:latin typeface="Times New Roman" pitchFamily="18" charset="0"/>
              </a:rPr>
              <a:t> the practice of awarding business on the </a:t>
            </a:r>
            <a:r>
              <a:rPr lang="en-US" sz="2400" i="1" smtClean="0">
                <a:solidFill>
                  <a:srgbClr val="5B6BFF"/>
                </a:solidFill>
                <a:latin typeface="Times New Roman" pitchFamily="18" charset="0"/>
              </a:rPr>
              <a:t>basis of price tag</a:t>
            </a:r>
            <a:r>
              <a:rPr lang="en-US" sz="2400" smtClean="0">
                <a:latin typeface="Times New Roman" pitchFamily="18" charset="0"/>
              </a:rPr>
              <a:t> alone.</a:t>
            </a:r>
          </a:p>
          <a:p>
            <a:pPr marL="533400" indent="-533400" eaLnBrk="1" hangingPunct="1">
              <a:buFontTx/>
              <a:buAutoNum type="arabicPeriod"/>
            </a:pPr>
            <a:r>
              <a:rPr lang="en-US" sz="2400" i="1" smtClean="0">
                <a:solidFill>
                  <a:srgbClr val="5B6BFF"/>
                </a:solidFill>
                <a:latin typeface="Times New Roman" pitchFamily="18" charset="0"/>
              </a:rPr>
              <a:t>Improve constantly</a:t>
            </a:r>
            <a:r>
              <a:rPr lang="en-US" sz="2400" smtClean="0">
                <a:latin typeface="Times New Roman" pitchFamily="18" charset="0"/>
              </a:rPr>
              <a:t> and forever the system of production and service.</a:t>
            </a:r>
          </a:p>
        </p:txBody>
      </p:sp>
      <p:sp>
        <p:nvSpPr>
          <p:cNvPr id="4" name="Slide Number Placeholder 5"/>
          <p:cNvSpPr>
            <a:spLocks noGrp="1"/>
          </p:cNvSpPr>
          <p:nvPr>
            <p:ph type="sldNum" sz="quarter" idx="12"/>
          </p:nvPr>
        </p:nvSpPr>
        <p:spPr/>
        <p:txBody>
          <a:bodyPr/>
          <a:lstStyle/>
          <a:p>
            <a:pPr>
              <a:defRPr/>
            </a:pPr>
            <a:fld id="{23F029DB-0283-4B89-BAE3-AF7FA84F67F6}" type="slidenum">
              <a:rPr lang="en-US"/>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3600" smtClean="0"/>
              <a:t>The Deming philosophy</a:t>
            </a:r>
          </a:p>
        </p:txBody>
      </p:sp>
      <p:sp>
        <p:nvSpPr>
          <p:cNvPr id="17411" name="Rectangle 3"/>
          <p:cNvSpPr>
            <a:spLocks noGrp="1" noChangeArrowheads="1"/>
          </p:cNvSpPr>
          <p:nvPr>
            <p:ph idx="1"/>
          </p:nvPr>
        </p:nvSpPr>
        <p:spPr/>
        <p:txBody>
          <a:bodyPr/>
          <a:lstStyle/>
          <a:p>
            <a:pPr marL="609600" indent="-609600" eaLnBrk="1" hangingPunct="1">
              <a:buClr>
                <a:schemeClr val="tx1"/>
              </a:buClr>
              <a:buFontTx/>
              <a:buAutoNum type="arabicPeriod" startAt="6"/>
            </a:pPr>
            <a:r>
              <a:rPr lang="en-US" sz="2400" smtClean="0">
                <a:latin typeface="Times New Roman" pitchFamily="18" charset="0"/>
              </a:rPr>
              <a:t>Institute training</a:t>
            </a:r>
          </a:p>
          <a:p>
            <a:pPr marL="609600" indent="-609600" eaLnBrk="1" hangingPunct="1">
              <a:buClr>
                <a:schemeClr val="tx1"/>
              </a:buClr>
              <a:buFontTx/>
              <a:buAutoNum type="arabicPeriod" startAt="6"/>
            </a:pPr>
            <a:r>
              <a:rPr lang="en-US" sz="2400" smtClean="0">
                <a:latin typeface="Times New Roman" pitchFamily="18" charset="0"/>
              </a:rPr>
              <a:t>Teach and institute </a:t>
            </a:r>
            <a:r>
              <a:rPr lang="en-US" sz="2400" i="1" smtClean="0">
                <a:solidFill>
                  <a:srgbClr val="5B6BFF"/>
                </a:solidFill>
                <a:latin typeface="Times New Roman" pitchFamily="18" charset="0"/>
              </a:rPr>
              <a:t>leadership</a:t>
            </a:r>
            <a:r>
              <a:rPr lang="en-US" sz="2400" smtClean="0">
                <a:latin typeface="Times New Roman" pitchFamily="18" charset="0"/>
              </a:rPr>
              <a:t>.</a:t>
            </a:r>
          </a:p>
          <a:p>
            <a:pPr marL="609600" indent="-609600" eaLnBrk="1" hangingPunct="1">
              <a:buClr>
                <a:schemeClr val="tx1"/>
              </a:buClr>
              <a:buFontTx/>
              <a:buAutoNum type="arabicPeriod" startAt="6"/>
            </a:pPr>
            <a:r>
              <a:rPr lang="en-US" sz="2400" smtClean="0">
                <a:latin typeface="Times New Roman" pitchFamily="18" charset="0"/>
              </a:rPr>
              <a:t>Drive out fear. Create an </a:t>
            </a:r>
            <a:r>
              <a:rPr lang="en-US" sz="2400" i="1" smtClean="0">
                <a:solidFill>
                  <a:srgbClr val="5B6BFF"/>
                </a:solidFill>
                <a:latin typeface="Times New Roman" pitchFamily="18" charset="0"/>
              </a:rPr>
              <a:t>environment of innovation</a:t>
            </a:r>
            <a:r>
              <a:rPr lang="en-US" sz="2400" smtClean="0">
                <a:latin typeface="Times New Roman" pitchFamily="18" charset="0"/>
              </a:rPr>
              <a:t>.</a:t>
            </a:r>
          </a:p>
          <a:p>
            <a:pPr marL="609600" indent="-609600" eaLnBrk="1" hangingPunct="1">
              <a:buClr>
                <a:schemeClr val="tx1"/>
              </a:buClr>
              <a:buFontTx/>
              <a:buAutoNum type="arabicPeriod" startAt="6"/>
            </a:pPr>
            <a:r>
              <a:rPr lang="en-US" sz="2400" i="1" smtClean="0">
                <a:solidFill>
                  <a:srgbClr val="5B6BFF"/>
                </a:solidFill>
                <a:latin typeface="Times New Roman" pitchFamily="18" charset="0"/>
              </a:rPr>
              <a:t>Optimize the team efforts</a:t>
            </a:r>
            <a:r>
              <a:rPr lang="en-US" sz="2400" smtClean="0">
                <a:latin typeface="Times New Roman" pitchFamily="18" charset="0"/>
              </a:rPr>
              <a:t> towards the aims and purposes of the company.</a:t>
            </a:r>
          </a:p>
          <a:p>
            <a:pPr marL="609600" indent="-609600" eaLnBrk="1" hangingPunct="1">
              <a:buClr>
                <a:schemeClr val="tx1"/>
              </a:buClr>
              <a:buFontTx/>
              <a:buAutoNum type="arabicPeriod" startAt="6"/>
            </a:pPr>
            <a:r>
              <a:rPr lang="en-US" sz="2400" smtClean="0">
                <a:latin typeface="Times New Roman" pitchFamily="18" charset="0"/>
              </a:rPr>
              <a:t>Eliminate exhortations for the workforce.</a:t>
            </a:r>
          </a:p>
          <a:p>
            <a:pPr marL="609600" indent="-609600" eaLnBrk="1" hangingPunct="1">
              <a:buClr>
                <a:schemeClr val="tx1"/>
              </a:buClr>
              <a:buFontTx/>
              <a:buAutoNum type="arabicPeriod" startAt="6"/>
            </a:pPr>
            <a:r>
              <a:rPr lang="en-US" sz="2400" smtClean="0">
                <a:latin typeface="Times New Roman" pitchFamily="18" charset="0"/>
              </a:rPr>
              <a:t>Eliminate </a:t>
            </a:r>
            <a:r>
              <a:rPr lang="en-US" sz="2400" i="1" smtClean="0">
                <a:solidFill>
                  <a:srgbClr val="5B6BFF"/>
                </a:solidFill>
                <a:latin typeface="Times New Roman" pitchFamily="18" charset="0"/>
              </a:rPr>
              <a:t>numerical quotas</a:t>
            </a:r>
            <a:r>
              <a:rPr lang="en-US" sz="2400" smtClean="0">
                <a:latin typeface="Times New Roman" pitchFamily="18" charset="0"/>
              </a:rPr>
              <a:t> for production.</a:t>
            </a:r>
          </a:p>
          <a:p>
            <a:pPr marL="609600" indent="-609600" eaLnBrk="1" hangingPunct="1">
              <a:buClr>
                <a:schemeClr val="tx1"/>
              </a:buClr>
              <a:buFontTx/>
              <a:buAutoNum type="arabicPeriod" startAt="6"/>
            </a:pPr>
            <a:r>
              <a:rPr lang="en-US" sz="2400" smtClean="0">
                <a:latin typeface="Times New Roman" pitchFamily="18" charset="0"/>
              </a:rPr>
              <a:t>Remove the barriers that rob </a:t>
            </a:r>
            <a:r>
              <a:rPr lang="en-US" sz="2400" i="1" smtClean="0">
                <a:solidFill>
                  <a:srgbClr val="5B6BFF"/>
                </a:solidFill>
                <a:latin typeface="Times New Roman" pitchFamily="18" charset="0"/>
              </a:rPr>
              <a:t>pride of workmanship</a:t>
            </a:r>
            <a:r>
              <a:rPr lang="en-US" sz="2400" smtClean="0">
                <a:latin typeface="Times New Roman" pitchFamily="18" charset="0"/>
              </a:rPr>
              <a:t>.</a:t>
            </a:r>
          </a:p>
          <a:p>
            <a:pPr marL="609600" indent="-609600" eaLnBrk="1" hangingPunct="1">
              <a:buClr>
                <a:schemeClr val="tx1"/>
              </a:buClr>
              <a:buFontTx/>
              <a:buAutoNum type="arabicPeriod" startAt="6"/>
            </a:pPr>
            <a:r>
              <a:rPr lang="en-US" sz="2400" smtClean="0">
                <a:latin typeface="Times New Roman" pitchFamily="18" charset="0"/>
              </a:rPr>
              <a:t>Encourage </a:t>
            </a:r>
            <a:r>
              <a:rPr lang="en-US" sz="2400" i="1" smtClean="0">
                <a:solidFill>
                  <a:srgbClr val="5B6BFF"/>
                </a:solidFill>
                <a:latin typeface="Times New Roman" pitchFamily="18" charset="0"/>
              </a:rPr>
              <a:t>learning and self-improvement</a:t>
            </a:r>
            <a:r>
              <a:rPr lang="en-US" sz="2400" smtClean="0">
                <a:latin typeface="Times New Roman" pitchFamily="18" charset="0"/>
              </a:rPr>
              <a:t>.</a:t>
            </a:r>
          </a:p>
          <a:p>
            <a:pPr marL="609600" indent="-609600" eaLnBrk="1" hangingPunct="1">
              <a:buClr>
                <a:schemeClr val="tx1"/>
              </a:buClr>
              <a:buFontTx/>
              <a:buAutoNum type="arabicPeriod" startAt="6"/>
            </a:pPr>
            <a:r>
              <a:rPr lang="en-US" sz="2400" smtClean="0">
                <a:latin typeface="Times New Roman" pitchFamily="18" charset="0"/>
              </a:rPr>
              <a:t>Take action to accomplish the transformation.</a:t>
            </a:r>
          </a:p>
        </p:txBody>
      </p:sp>
      <p:sp>
        <p:nvSpPr>
          <p:cNvPr id="4" name="Slide Number Placeholder 5"/>
          <p:cNvSpPr>
            <a:spLocks noGrp="1"/>
          </p:cNvSpPr>
          <p:nvPr>
            <p:ph type="sldNum" sz="quarter" idx="12"/>
          </p:nvPr>
        </p:nvSpPr>
        <p:spPr/>
        <p:txBody>
          <a:bodyPr/>
          <a:lstStyle/>
          <a:p>
            <a:pPr>
              <a:defRPr/>
            </a:pPr>
            <a:fld id="{9A735E68-0E84-4A43-B0A1-08B9F7257F3D}" type="slidenum">
              <a:rPr lang="en-US"/>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3600" smtClean="0"/>
              <a:t>Process management</a:t>
            </a:r>
          </a:p>
        </p:txBody>
      </p:sp>
      <p:sp>
        <p:nvSpPr>
          <p:cNvPr id="18435" name="Rectangle 3"/>
          <p:cNvSpPr>
            <a:spLocks noGrp="1" noChangeArrowheads="1"/>
          </p:cNvSpPr>
          <p:nvPr>
            <p:ph idx="1"/>
          </p:nvPr>
        </p:nvSpPr>
        <p:spPr/>
        <p:txBody>
          <a:bodyPr/>
          <a:lstStyle/>
          <a:p>
            <a:pPr eaLnBrk="1" hangingPunct="1"/>
            <a:r>
              <a:rPr lang="en-US" sz="2400" smtClean="0">
                <a:latin typeface="Times New Roman" pitchFamily="18" charset="0"/>
              </a:rPr>
              <a:t>Planning and administrating the activities necessary to </a:t>
            </a:r>
            <a:r>
              <a:rPr lang="en-US" sz="2400" i="1" smtClean="0">
                <a:solidFill>
                  <a:srgbClr val="FF3300"/>
                </a:solidFill>
                <a:latin typeface="Times New Roman" pitchFamily="18" charset="0"/>
              </a:rPr>
              <a:t>achieve high quality in business processes</a:t>
            </a:r>
            <a:r>
              <a:rPr lang="en-US" sz="2400" smtClean="0">
                <a:latin typeface="Times New Roman" pitchFamily="18" charset="0"/>
              </a:rPr>
              <a:t>; and also identifying </a:t>
            </a:r>
            <a:r>
              <a:rPr lang="en-US" sz="2400" i="1" smtClean="0">
                <a:solidFill>
                  <a:srgbClr val="FF3300"/>
                </a:solidFill>
                <a:latin typeface="Times New Roman" pitchFamily="18" charset="0"/>
              </a:rPr>
              <a:t>opportunities for improving quality</a:t>
            </a:r>
            <a:r>
              <a:rPr lang="en-US" sz="2400" smtClean="0">
                <a:latin typeface="Times New Roman" pitchFamily="18" charset="0"/>
              </a:rPr>
              <a:t> and operational performance – ultimately, </a:t>
            </a:r>
            <a:r>
              <a:rPr lang="en-US" sz="2400" i="1" smtClean="0">
                <a:solidFill>
                  <a:srgbClr val="FF3300"/>
                </a:solidFill>
                <a:latin typeface="Times New Roman" pitchFamily="18" charset="0"/>
              </a:rPr>
              <a:t>customer satisfaction</a:t>
            </a:r>
            <a:r>
              <a:rPr lang="en-US" sz="2400" smtClean="0">
                <a:latin typeface="Times New Roman" pitchFamily="18" charset="0"/>
              </a:rPr>
              <a:t>.</a:t>
            </a:r>
          </a:p>
          <a:p>
            <a:pPr eaLnBrk="1" hangingPunct="1"/>
            <a:r>
              <a:rPr lang="en-US" sz="2400" smtClean="0">
                <a:latin typeface="Times New Roman" pitchFamily="18" charset="0"/>
              </a:rPr>
              <a:t>Process </a:t>
            </a:r>
            <a:r>
              <a:rPr lang="en-US" sz="2400" i="1" smtClean="0">
                <a:solidFill>
                  <a:schemeClr val="accent2"/>
                </a:solidFill>
                <a:latin typeface="Times New Roman" pitchFamily="18" charset="0"/>
              </a:rPr>
              <a:t>simplification</a:t>
            </a:r>
            <a:r>
              <a:rPr lang="en-US" sz="2400" smtClean="0">
                <a:latin typeface="Times New Roman" pitchFamily="18" charset="0"/>
              </a:rPr>
              <a:t> reduces opportunities for errors and rework.</a:t>
            </a:r>
          </a:p>
          <a:p>
            <a:pPr eaLnBrk="1" hangingPunct="1"/>
            <a:r>
              <a:rPr lang="en-US" sz="2400" smtClean="0">
                <a:latin typeface="Times New Roman" pitchFamily="18" charset="0"/>
              </a:rPr>
              <a:t>Processes are of two types – value-added processes and support processes.</a:t>
            </a:r>
          </a:p>
          <a:p>
            <a:pPr eaLnBrk="1" hangingPunct="1"/>
            <a:r>
              <a:rPr lang="en-US" sz="2400" smtClean="0">
                <a:latin typeface="Times New Roman" pitchFamily="18" charset="0"/>
              </a:rPr>
              <a:t>Value-added processes – those essential for running the business and achieving and maintaining competitive advantage. (Design process, Production/Delivery process)</a:t>
            </a:r>
          </a:p>
        </p:txBody>
      </p:sp>
      <p:sp>
        <p:nvSpPr>
          <p:cNvPr id="4" name="Slide Number Placeholder 5"/>
          <p:cNvSpPr>
            <a:spLocks noGrp="1"/>
          </p:cNvSpPr>
          <p:nvPr>
            <p:ph type="sldNum" sz="quarter" idx="12"/>
          </p:nvPr>
        </p:nvSpPr>
        <p:spPr/>
        <p:txBody>
          <a:bodyPr/>
          <a:lstStyle/>
          <a:p>
            <a:pPr>
              <a:defRPr/>
            </a:pPr>
            <a:fld id="{413B9B12-214E-41EE-9000-2CF8D7A67A3E}" type="slidenum">
              <a:rPr lang="en-US"/>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600" smtClean="0"/>
              <a:t>Process management</a:t>
            </a:r>
          </a:p>
        </p:txBody>
      </p:sp>
      <p:sp>
        <p:nvSpPr>
          <p:cNvPr id="19459" name="Rectangle 3"/>
          <p:cNvSpPr>
            <a:spLocks noGrp="1" noChangeArrowheads="1"/>
          </p:cNvSpPr>
          <p:nvPr>
            <p:ph idx="1"/>
          </p:nvPr>
        </p:nvSpPr>
        <p:spPr/>
        <p:txBody>
          <a:bodyPr/>
          <a:lstStyle/>
          <a:p>
            <a:pPr eaLnBrk="1" hangingPunct="1"/>
            <a:r>
              <a:rPr lang="en-US" sz="2400" smtClean="0">
                <a:latin typeface="Times New Roman" pitchFamily="18" charset="0"/>
              </a:rPr>
              <a:t>Support processes – Those that are important to an organization’s value-creation processes, employees and daily operations.</a:t>
            </a:r>
          </a:p>
          <a:p>
            <a:pPr eaLnBrk="1" hangingPunct="1"/>
            <a:r>
              <a:rPr lang="en-US" sz="2400" smtClean="0">
                <a:latin typeface="Times New Roman" pitchFamily="18" charset="0"/>
              </a:rPr>
              <a:t>Value creation processes are driven by external customer needs while support processes are driven by internal needs.</a:t>
            </a:r>
          </a:p>
          <a:p>
            <a:pPr eaLnBrk="1" hangingPunct="1"/>
            <a:r>
              <a:rPr lang="en-US" sz="2400" smtClean="0">
                <a:latin typeface="Times New Roman" pitchFamily="18" charset="0"/>
              </a:rPr>
              <a:t>To apply the techniques of process management, a process must be </a:t>
            </a:r>
            <a:r>
              <a:rPr lang="en-US" sz="2400" i="1" smtClean="0">
                <a:solidFill>
                  <a:schemeClr val="accent2"/>
                </a:solidFill>
                <a:latin typeface="Times New Roman" pitchFamily="18" charset="0"/>
              </a:rPr>
              <a:t>repeatable and measurable</a:t>
            </a:r>
            <a:r>
              <a:rPr lang="en-US" sz="2400" smtClean="0">
                <a:latin typeface="Times New Roman" pitchFamily="18" charset="0"/>
              </a:rPr>
              <a:t>. </a:t>
            </a:r>
          </a:p>
          <a:p>
            <a:pPr eaLnBrk="1" hangingPunct="1"/>
            <a:r>
              <a:rPr lang="en-US" sz="2400" i="1" smtClean="0">
                <a:solidFill>
                  <a:schemeClr val="accent2"/>
                </a:solidFill>
                <a:latin typeface="Times New Roman" pitchFamily="18" charset="0"/>
              </a:rPr>
              <a:t>Process owners</a:t>
            </a:r>
            <a:r>
              <a:rPr lang="en-US" sz="2400" smtClean="0">
                <a:latin typeface="Times New Roman" pitchFamily="18" charset="0"/>
              </a:rPr>
              <a:t> are responsible for process performance and should have authority to manage the process. Owners could range from high-level executive to workers who run a cell.</a:t>
            </a:r>
          </a:p>
          <a:p>
            <a:pPr eaLnBrk="1" hangingPunct="1"/>
            <a:r>
              <a:rPr lang="en-US" sz="2400" smtClean="0">
                <a:latin typeface="Times New Roman" pitchFamily="18" charset="0"/>
              </a:rPr>
              <a:t>Assigning owners ensures </a:t>
            </a:r>
            <a:r>
              <a:rPr lang="en-US" sz="2400" i="1" smtClean="0">
                <a:solidFill>
                  <a:schemeClr val="accent2"/>
                </a:solidFill>
                <a:latin typeface="Times New Roman" pitchFamily="18" charset="0"/>
              </a:rPr>
              <a:t>accountability</a:t>
            </a:r>
            <a:r>
              <a:rPr lang="en-US" sz="2400" smtClean="0">
                <a:latin typeface="Times New Roman" pitchFamily="18" charset="0"/>
              </a:rPr>
              <a:t>.</a:t>
            </a:r>
          </a:p>
        </p:txBody>
      </p:sp>
      <p:sp>
        <p:nvSpPr>
          <p:cNvPr id="4" name="Slide Number Placeholder 5"/>
          <p:cNvSpPr>
            <a:spLocks noGrp="1"/>
          </p:cNvSpPr>
          <p:nvPr>
            <p:ph type="sldNum" sz="quarter" idx="12"/>
          </p:nvPr>
        </p:nvSpPr>
        <p:spPr/>
        <p:txBody>
          <a:bodyPr/>
          <a:lstStyle/>
          <a:p>
            <a:pPr>
              <a:defRPr/>
            </a:pPr>
            <a:fld id="{5CA2AEE8-6B9B-400C-A791-5255B00336C9}" type="slidenum">
              <a:rPr lang="en-US"/>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3600" smtClean="0"/>
              <a:t>Process control</a:t>
            </a:r>
          </a:p>
        </p:txBody>
      </p:sp>
      <p:sp>
        <p:nvSpPr>
          <p:cNvPr id="33795" name="Rectangle 3"/>
          <p:cNvSpPr>
            <a:spLocks noGrp="1" noChangeArrowheads="1"/>
          </p:cNvSpPr>
          <p:nvPr>
            <p:ph idx="1"/>
          </p:nvPr>
        </p:nvSpPr>
        <p:spPr/>
        <p:txBody>
          <a:bodyPr/>
          <a:lstStyle/>
          <a:p>
            <a:pPr marL="609600" indent="-609600" eaLnBrk="1" hangingPunct="1">
              <a:lnSpc>
                <a:spcPct val="90000"/>
              </a:lnSpc>
              <a:defRPr/>
            </a:pPr>
            <a:r>
              <a:rPr lang="en-US" sz="2400" dirty="0" smtClean="0">
                <a:latin typeface="Times New Roman" pitchFamily="18" charset="0"/>
              </a:rPr>
              <a:t>Control is the activity of ensuring the conformance to the requirements and taking corrective action when necessary.</a:t>
            </a:r>
          </a:p>
          <a:p>
            <a:pPr marL="609600" indent="-609600" eaLnBrk="1" hangingPunct="1">
              <a:lnSpc>
                <a:spcPct val="90000"/>
              </a:lnSpc>
              <a:defRPr/>
            </a:pPr>
            <a:r>
              <a:rPr lang="en-US" sz="2400" dirty="0" smtClean="0">
                <a:latin typeface="Times New Roman" pitchFamily="18" charset="0"/>
              </a:rPr>
              <a:t>Two reasons for controlling the process</a:t>
            </a:r>
          </a:p>
          <a:p>
            <a:pPr marL="855663" indent="-285750" eaLnBrk="1" hangingPunct="1">
              <a:lnSpc>
                <a:spcPct val="90000"/>
              </a:lnSpc>
              <a:buClr>
                <a:schemeClr val="tx1"/>
              </a:buClr>
              <a:buFontTx/>
              <a:buAutoNum type="arabicPeriod"/>
              <a:defRPr/>
            </a:pPr>
            <a:r>
              <a:rPr lang="en-US" sz="2400" dirty="0" smtClean="0">
                <a:latin typeface="Times New Roman" pitchFamily="18" charset="0"/>
              </a:rPr>
              <a:t>Process control methods are the basis of </a:t>
            </a:r>
            <a:r>
              <a:rPr lang="en-US" sz="2400" i="1" dirty="0" smtClean="0">
                <a:solidFill>
                  <a:schemeClr val="accent2"/>
                </a:solidFill>
                <a:latin typeface="Times New Roman" pitchFamily="18" charset="0"/>
              </a:rPr>
              <a:t>effective daily management of processes</a:t>
            </a:r>
            <a:r>
              <a:rPr lang="en-US" sz="2400" dirty="0" smtClean="0">
                <a:latin typeface="Times New Roman" pitchFamily="18" charset="0"/>
              </a:rPr>
              <a:t>.</a:t>
            </a:r>
          </a:p>
          <a:p>
            <a:pPr marL="855663" indent="-285750" eaLnBrk="1" hangingPunct="1">
              <a:lnSpc>
                <a:spcPct val="90000"/>
              </a:lnSpc>
              <a:buClr>
                <a:schemeClr val="tx1"/>
              </a:buClr>
              <a:buFontTx/>
              <a:buAutoNum type="arabicPeriod"/>
              <a:defRPr/>
            </a:pPr>
            <a:r>
              <a:rPr lang="en-US" sz="2400" i="1" dirty="0" smtClean="0">
                <a:solidFill>
                  <a:schemeClr val="accent2"/>
                </a:solidFill>
                <a:latin typeface="Times New Roman" pitchFamily="18" charset="0"/>
              </a:rPr>
              <a:t>Long-term improvements</a:t>
            </a:r>
            <a:r>
              <a:rPr lang="en-US" sz="2400" dirty="0" smtClean="0">
                <a:latin typeface="Times New Roman" pitchFamily="18" charset="0"/>
              </a:rPr>
              <a:t> can not be made to a process unless the process is first brought under control.</a:t>
            </a:r>
          </a:p>
          <a:p>
            <a:pPr marL="609600" indent="-609600" eaLnBrk="1" hangingPunct="1">
              <a:lnSpc>
                <a:spcPct val="90000"/>
              </a:lnSpc>
              <a:defRPr/>
            </a:pPr>
            <a:r>
              <a:rPr lang="en-US" sz="2400" dirty="0" smtClean="0">
                <a:latin typeface="Times New Roman" pitchFamily="18" charset="0"/>
              </a:rPr>
              <a:t>Short-term corrective action should be taken by the process owners. Long-term remedial action should be the responsibility of the management.</a:t>
            </a:r>
          </a:p>
        </p:txBody>
      </p:sp>
      <p:sp>
        <p:nvSpPr>
          <p:cNvPr id="4" name="Slide Number Placeholder 5"/>
          <p:cNvSpPr>
            <a:spLocks noGrp="1"/>
          </p:cNvSpPr>
          <p:nvPr>
            <p:ph type="sldNum" sz="quarter" idx="12"/>
          </p:nvPr>
        </p:nvSpPr>
        <p:spPr/>
        <p:txBody>
          <a:bodyPr/>
          <a:lstStyle/>
          <a:p>
            <a:pPr>
              <a:defRPr/>
            </a:pPr>
            <a:fld id="{2712825D-0E00-4C66-B5EE-52648A084990}" type="slidenum">
              <a:rPr lang="en-US"/>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600" smtClean="0"/>
              <a:t>Process control</a:t>
            </a:r>
          </a:p>
        </p:txBody>
      </p:sp>
      <p:sp>
        <p:nvSpPr>
          <p:cNvPr id="21507" name="Rectangle 3"/>
          <p:cNvSpPr>
            <a:spLocks noGrp="1" noChangeArrowheads="1"/>
          </p:cNvSpPr>
          <p:nvPr>
            <p:ph idx="1"/>
          </p:nvPr>
        </p:nvSpPr>
        <p:spPr/>
        <p:txBody>
          <a:bodyPr/>
          <a:lstStyle/>
          <a:p>
            <a:pPr marL="609600" indent="-609600" eaLnBrk="1" hangingPunct="1">
              <a:lnSpc>
                <a:spcPct val="80000"/>
              </a:lnSpc>
              <a:buFontTx/>
              <a:buNone/>
            </a:pPr>
            <a:r>
              <a:rPr lang="en-US" sz="2400" smtClean="0">
                <a:latin typeface="Times New Roman" pitchFamily="18" charset="0"/>
              </a:rPr>
              <a:t>Effective quality control systems include</a:t>
            </a:r>
          </a:p>
          <a:p>
            <a:pPr marL="609600" indent="-609600" eaLnBrk="1" hangingPunct="1">
              <a:lnSpc>
                <a:spcPct val="80000"/>
              </a:lnSpc>
              <a:buClr>
                <a:schemeClr val="tx1"/>
              </a:buClr>
              <a:buFontTx/>
              <a:buAutoNum type="arabicPeriod"/>
            </a:pPr>
            <a:r>
              <a:rPr lang="en-US" sz="2400" smtClean="0">
                <a:latin typeface="Times New Roman" pitchFamily="18" charset="0"/>
              </a:rPr>
              <a:t>Documented procedures for all key processes</a:t>
            </a:r>
          </a:p>
          <a:p>
            <a:pPr marL="609600" indent="-609600" eaLnBrk="1" hangingPunct="1">
              <a:lnSpc>
                <a:spcPct val="80000"/>
              </a:lnSpc>
              <a:buClr>
                <a:schemeClr val="tx1"/>
              </a:buClr>
              <a:buFontTx/>
              <a:buAutoNum type="arabicPeriod"/>
            </a:pPr>
            <a:r>
              <a:rPr lang="en-US" sz="2400" smtClean="0">
                <a:latin typeface="Times New Roman" pitchFamily="18" charset="0"/>
              </a:rPr>
              <a:t>A clear understanding of the appropriate equipment and working environment</a:t>
            </a:r>
          </a:p>
          <a:p>
            <a:pPr marL="609600" indent="-609600" eaLnBrk="1" hangingPunct="1">
              <a:lnSpc>
                <a:spcPct val="80000"/>
              </a:lnSpc>
              <a:buClr>
                <a:schemeClr val="tx1"/>
              </a:buClr>
              <a:buFontTx/>
              <a:buAutoNum type="arabicPeriod"/>
            </a:pPr>
            <a:r>
              <a:rPr lang="en-US" sz="2400" smtClean="0">
                <a:latin typeface="Times New Roman" pitchFamily="18" charset="0"/>
              </a:rPr>
              <a:t>Methods of monitoring and controlling critical quality characteristics</a:t>
            </a:r>
          </a:p>
          <a:p>
            <a:pPr marL="609600" indent="-609600" eaLnBrk="1" hangingPunct="1">
              <a:lnSpc>
                <a:spcPct val="80000"/>
              </a:lnSpc>
              <a:buClr>
                <a:schemeClr val="tx1"/>
              </a:buClr>
              <a:buFontTx/>
              <a:buAutoNum type="arabicPeriod"/>
            </a:pPr>
            <a:r>
              <a:rPr lang="en-US" sz="2400" smtClean="0">
                <a:latin typeface="Times New Roman" pitchFamily="18" charset="0"/>
              </a:rPr>
              <a:t>Approval processes for equipment</a:t>
            </a:r>
          </a:p>
          <a:p>
            <a:pPr marL="609600" indent="-609600" eaLnBrk="1" hangingPunct="1">
              <a:lnSpc>
                <a:spcPct val="80000"/>
              </a:lnSpc>
              <a:buClr>
                <a:schemeClr val="tx1"/>
              </a:buClr>
              <a:buFontTx/>
              <a:buAutoNum type="arabicPeriod"/>
            </a:pPr>
            <a:r>
              <a:rPr lang="en-US" sz="2400" smtClean="0">
                <a:latin typeface="Times New Roman" pitchFamily="18" charset="0"/>
              </a:rPr>
              <a:t>Criteria for workmanship: written standards, samples etc.</a:t>
            </a:r>
          </a:p>
          <a:p>
            <a:pPr marL="609600" indent="-609600" eaLnBrk="1" hangingPunct="1">
              <a:lnSpc>
                <a:spcPct val="80000"/>
              </a:lnSpc>
              <a:buClr>
                <a:schemeClr val="tx1"/>
              </a:buClr>
              <a:buFontTx/>
              <a:buAutoNum type="arabicPeriod"/>
            </a:pPr>
            <a:r>
              <a:rPr lang="en-US" sz="2400" smtClean="0">
                <a:latin typeface="Times New Roman" pitchFamily="18" charset="0"/>
              </a:rPr>
              <a:t>Maintenance activities</a:t>
            </a:r>
          </a:p>
        </p:txBody>
      </p:sp>
      <p:sp>
        <p:nvSpPr>
          <p:cNvPr id="4" name="Slide Number Placeholder 5"/>
          <p:cNvSpPr>
            <a:spLocks noGrp="1"/>
          </p:cNvSpPr>
          <p:nvPr>
            <p:ph type="sldNum" sz="quarter" idx="12"/>
          </p:nvPr>
        </p:nvSpPr>
        <p:spPr/>
        <p:txBody>
          <a:bodyPr/>
          <a:lstStyle/>
          <a:p>
            <a:pPr>
              <a:defRPr/>
            </a:pPr>
            <a:fld id="{126D8678-08C4-4339-9165-AB3095D9D1CE}" type="slidenum">
              <a:rPr lang="en-US"/>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600" smtClean="0"/>
              <a:t>Introduction</a:t>
            </a:r>
          </a:p>
        </p:txBody>
      </p:sp>
      <p:sp>
        <p:nvSpPr>
          <p:cNvPr id="6147" name="Rectangle 3"/>
          <p:cNvSpPr>
            <a:spLocks noGrp="1" noChangeArrowheads="1"/>
          </p:cNvSpPr>
          <p:nvPr>
            <p:ph idx="1"/>
          </p:nvPr>
        </p:nvSpPr>
        <p:spPr>
          <a:xfrm>
            <a:off x="457200" y="1905000"/>
            <a:ext cx="8229600" cy="4724400"/>
          </a:xfrm>
        </p:spPr>
        <p:txBody>
          <a:bodyPr/>
          <a:lstStyle/>
          <a:p>
            <a:pPr eaLnBrk="1" hangingPunct="1">
              <a:lnSpc>
                <a:spcPct val="80000"/>
              </a:lnSpc>
              <a:defRPr/>
            </a:pPr>
            <a:r>
              <a:rPr lang="en-US" sz="2400" dirty="0" smtClean="0">
                <a:latin typeface="Times New Roman" pitchFamily="18" charset="0"/>
              </a:rPr>
              <a:t>What is a customer?</a:t>
            </a:r>
          </a:p>
          <a:p>
            <a:pPr indent="12700" eaLnBrk="1" hangingPunct="1">
              <a:lnSpc>
                <a:spcPct val="80000"/>
              </a:lnSpc>
              <a:buFontTx/>
              <a:buNone/>
              <a:defRPr/>
            </a:pPr>
            <a:r>
              <a:rPr lang="en-US" sz="2400" dirty="0" smtClean="0">
                <a:latin typeface="Times New Roman" pitchFamily="18" charset="0"/>
              </a:rPr>
              <a:t>Anyone who is impacted by the product or process delivered by an organization. </a:t>
            </a:r>
          </a:p>
          <a:p>
            <a:pPr indent="12700" eaLnBrk="1" hangingPunct="1">
              <a:lnSpc>
                <a:spcPct val="80000"/>
              </a:lnSpc>
              <a:buFontTx/>
              <a:buNone/>
              <a:defRPr/>
            </a:pPr>
            <a:r>
              <a:rPr lang="en-US" sz="2400" dirty="0" smtClean="0">
                <a:solidFill>
                  <a:srgbClr val="FF3300"/>
                </a:solidFill>
                <a:latin typeface="Times New Roman" pitchFamily="18" charset="0"/>
              </a:rPr>
              <a:t>External customer</a:t>
            </a:r>
            <a:r>
              <a:rPr lang="en-US" sz="2400" dirty="0" smtClean="0">
                <a:latin typeface="Times New Roman" pitchFamily="18" charset="0"/>
              </a:rPr>
              <a:t>: The end user as well as intermediate processors. Other external customers may not be purchasers but may have some connection with the product.</a:t>
            </a:r>
          </a:p>
          <a:p>
            <a:pPr indent="12700" eaLnBrk="1" hangingPunct="1">
              <a:lnSpc>
                <a:spcPct val="80000"/>
              </a:lnSpc>
              <a:buFontTx/>
              <a:buNone/>
              <a:defRPr/>
            </a:pPr>
            <a:r>
              <a:rPr lang="en-US" sz="2400" dirty="0" smtClean="0">
                <a:solidFill>
                  <a:srgbClr val="FF3300"/>
                </a:solidFill>
                <a:latin typeface="Times New Roman" pitchFamily="18" charset="0"/>
              </a:rPr>
              <a:t>Internal customer</a:t>
            </a:r>
            <a:r>
              <a:rPr lang="en-US" sz="2400" dirty="0" smtClean="0">
                <a:latin typeface="Times New Roman" pitchFamily="18" charset="0"/>
              </a:rPr>
              <a:t>: Other divisions of the company that receive the processed product.</a:t>
            </a:r>
          </a:p>
          <a:p>
            <a:pPr eaLnBrk="1" hangingPunct="1">
              <a:lnSpc>
                <a:spcPct val="80000"/>
              </a:lnSpc>
              <a:buFontTx/>
              <a:buNone/>
              <a:defRPr/>
            </a:pPr>
            <a:endParaRPr lang="en-US" sz="2400" dirty="0" smtClean="0">
              <a:latin typeface="Times New Roman" pitchFamily="18" charset="0"/>
            </a:endParaRPr>
          </a:p>
          <a:p>
            <a:pPr eaLnBrk="1" hangingPunct="1">
              <a:lnSpc>
                <a:spcPct val="80000"/>
              </a:lnSpc>
              <a:defRPr/>
            </a:pPr>
            <a:r>
              <a:rPr lang="en-US" sz="2400" dirty="0" smtClean="0">
                <a:latin typeface="Times New Roman" pitchFamily="18" charset="0"/>
              </a:rPr>
              <a:t>What is a product?</a:t>
            </a:r>
          </a:p>
          <a:p>
            <a:pPr indent="12700" eaLnBrk="1" hangingPunct="1">
              <a:lnSpc>
                <a:spcPct val="80000"/>
              </a:lnSpc>
              <a:buFontTx/>
              <a:buNone/>
              <a:defRPr/>
            </a:pPr>
            <a:r>
              <a:rPr lang="en-US" sz="2400" dirty="0" smtClean="0">
                <a:latin typeface="Times New Roman" pitchFamily="18" charset="0"/>
              </a:rPr>
              <a:t>The </a:t>
            </a:r>
            <a:r>
              <a:rPr lang="en-US" sz="2400" dirty="0" smtClean="0">
                <a:solidFill>
                  <a:srgbClr val="FF3300"/>
                </a:solidFill>
                <a:latin typeface="Times New Roman" pitchFamily="18" charset="0"/>
              </a:rPr>
              <a:t>output of the process</a:t>
            </a:r>
            <a:r>
              <a:rPr lang="en-US" sz="2400" dirty="0" smtClean="0">
                <a:latin typeface="Times New Roman" pitchFamily="18" charset="0"/>
              </a:rPr>
              <a:t> carried out by the organization. It may be goods (e.g. automobiles, missile), software (e.g. a computer code, a report) or service (e.g. banking, insurance)</a:t>
            </a:r>
          </a:p>
        </p:txBody>
      </p:sp>
      <p:sp>
        <p:nvSpPr>
          <p:cNvPr id="4" name="Slide Number Placeholder 5"/>
          <p:cNvSpPr>
            <a:spLocks noGrp="1"/>
          </p:cNvSpPr>
          <p:nvPr>
            <p:ph type="sldNum" sz="quarter" idx="12"/>
          </p:nvPr>
        </p:nvSpPr>
        <p:spPr/>
        <p:txBody>
          <a:bodyPr/>
          <a:lstStyle/>
          <a:p>
            <a:pPr>
              <a:defRPr/>
            </a:pPr>
            <a:fld id="{95672DCF-CB6F-47B3-976B-02D1732F35A8}" type="slidenum">
              <a:rPr lang="en-US"/>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3400" y="228600"/>
            <a:ext cx="8229600" cy="1143000"/>
          </a:xfrm>
        </p:spPr>
        <p:txBody>
          <a:bodyPr/>
          <a:lstStyle/>
          <a:p>
            <a:pPr eaLnBrk="1" hangingPunct="1"/>
            <a:r>
              <a:rPr lang="en-US" sz="3600" smtClean="0"/>
              <a:t>Process improvement</a:t>
            </a:r>
          </a:p>
        </p:txBody>
      </p:sp>
      <p:sp>
        <p:nvSpPr>
          <p:cNvPr id="22531" name="Rectangle 3"/>
          <p:cNvSpPr>
            <a:spLocks noGrp="1" noChangeArrowheads="1"/>
          </p:cNvSpPr>
          <p:nvPr>
            <p:ph idx="1"/>
          </p:nvPr>
        </p:nvSpPr>
        <p:spPr>
          <a:xfrm>
            <a:off x="457200" y="1524000"/>
            <a:ext cx="8229600" cy="4525963"/>
          </a:xfrm>
        </p:spPr>
        <p:txBody>
          <a:bodyPr/>
          <a:lstStyle/>
          <a:p>
            <a:pPr eaLnBrk="1" hangingPunct="1">
              <a:lnSpc>
                <a:spcPct val="90000"/>
              </a:lnSpc>
            </a:pPr>
            <a:r>
              <a:rPr lang="en-US" sz="2400" smtClean="0">
                <a:latin typeface="Times New Roman" pitchFamily="18" charset="0"/>
              </a:rPr>
              <a:t>Customer loyalty is driven by delivered value.</a:t>
            </a:r>
          </a:p>
          <a:p>
            <a:pPr eaLnBrk="1" hangingPunct="1">
              <a:lnSpc>
                <a:spcPct val="90000"/>
              </a:lnSpc>
            </a:pPr>
            <a:r>
              <a:rPr lang="en-US" sz="2400" smtClean="0">
                <a:latin typeface="Times New Roman" pitchFamily="18" charset="0"/>
              </a:rPr>
              <a:t>Delivered value is created by business processes.</a:t>
            </a:r>
          </a:p>
          <a:p>
            <a:pPr eaLnBrk="1" hangingPunct="1">
              <a:lnSpc>
                <a:spcPct val="90000"/>
              </a:lnSpc>
            </a:pPr>
            <a:r>
              <a:rPr lang="en-US" sz="2400" smtClean="0">
                <a:latin typeface="Times New Roman" pitchFamily="18" charset="0"/>
              </a:rPr>
              <a:t>Sustained success in competitive markets require a business to continuously improve delivered value.</a:t>
            </a:r>
          </a:p>
          <a:p>
            <a:pPr eaLnBrk="1" hangingPunct="1">
              <a:lnSpc>
                <a:spcPct val="90000"/>
              </a:lnSpc>
            </a:pPr>
            <a:r>
              <a:rPr lang="en-US" sz="2400" smtClean="0">
                <a:latin typeface="Times New Roman" pitchFamily="18" charset="0"/>
              </a:rPr>
              <a:t>To continuously improve value creation ability, a business must continuously improve its value creation processes.</a:t>
            </a:r>
          </a:p>
          <a:p>
            <a:pPr eaLnBrk="1" hangingPunct="1">
              <a:lnSpc>
                <a:spcPct val="90000"/>
              </a:lnSpc>
            </a:pPr>
            <a:endParaRPr lang="en-US" sz="2400" smtClean="0">
              <a:latin typeface="Times New Roman" pitchFamily="18" charset="0"/>
            </a:endParaRPr>
          </a:p>
          <a:p>
            <a:pPr eaLnBrk="1" hangingPunct="1">
              <a:lnSpc>
                <a:spcPct val="90000"/>
              </a:lnSpc>
            </a:pPr>
            <a:r>
              <a:rPr lang="en-US" sz="2400" smtClean="0">
                <a:latin typeface="Times New Roman" pitchFamily="18" charset="0"/>
              </a:rPr>
              <a:t>Continuous process improvement is an old management concept dating back to 1895. However, those approaches were mainly </a:t>
            </a:r>
            <a:r>
              <a:rPr lang="en-US" sz="2400" i="1" smtClean="0">
                <a:solidFill>
                  <a:schemeClr val="accent2"/>
                </a:solidFill>
                <a:latin typeface="Times New Roman" pitchFamily="18" charset="0"/>
              </a:rPr>
              <a:t>productivity related</a:t>
            </a:r>
            <a:r>
              <a:rPr lang="en-US" sz="2400" smtClean="0">
                <a:latin typeface="Times New Roman" pitchFamily="18" charset="0"/>
              </a:rPr>
              <a:t>.</a:t>
            </a:r>
          </a:p>
          <a:p>
            <a:pPr eaLnBrk="1" hangingPunct="1">
              <a:lnSpc>
                <a:spcPct val="90000"/>
              </a:lnSpc>
            </a:pPr>
            <a:r>
              <a:rPr lang="en-US" sz="2400" smtClean="0">
                <a:latin typeface="Times New Roman" pitchFamily="18" charset="0"/>
              </a:rPr>
              <a:t>More recently (1951) Toyota implemented </a:t>
            </a:r>
            <a:r>
              <a:rPr lang="en-US" sz="2400" i="1" smtClean="0">
                <a:solidFill>
                  <a:schemeClr val="accent2"/>
                </a:solidFill>
                <a:latin typeface="Times New Roman" pitchFamily="18" charset="0"/>
              </a:rPr>
              <a:t>Just-In-Time</a:t>
            </a:r>
            <a:r>
              <a:rPr lang="en-US" sz="2400" smtClean="0">
                <a:latin typeface="Times New Roman" pitchFamily="18" charset="0"/>
              </a:rPr>
              <a:t> which relies on </a:t>
            </a:r>
            <a:r>
              <a:rPr lang="en-US" sz="2400" i="1" smtClean="0">
                <a:solidFill>
                  <a:schemeClr val="accent2"/>
                </a:solidFill>
                <a:latin typeface="Times New Roman" pitchFamily="18" charset="0"/>
              </a:rPr>
              <a:t>zero defects</a:t>
            </a:r>
            <a:r>
              <a:rPr lang="en-US" sz="2400" smtClean="0">
                <a:latin typeface="Times New Roman" pitchFamily="18" charset="0"/>
              </a:rPr>
              <a:t> and hence continuous improvement!</a:t>
            </a:r>
          </a:p>
        </p:txBody>
      </p:sp>
      <p:sp>
        <p:nvSpPr>
          <p:cNvPr id="4" name="Slide Number Placeholder 5"/>
          <p:cNvSpPr>
            <a:spLocks noGrp="1"/>
          </p:cNvSpPr>
          <p:nvPr>
            <p:ph type="sldNum" sz="quarter" idx="12"/>
          </p:nvPr>
        </p:nvSpPr>
        <p:spPr/>
        <p:txBody>
          <a:bodyPr/>
          <a:lstStyle/>
          <a:p>
            <a:pPr>
              <a:defRPr/>
            </a:pPr>
            <a:fld id="{6DD1238D-E69D-4558-9101-0D5C57B4E6DB}" type="slidenum">
              <a:rPr lang="en-US"/>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3600" smtClean="0"/>
              <a:t>Process improvement: Kaizen</a:t>
            </a:r>
          </a:p>
        </p:txBody>
      </p:sp>
      <p:sp>
        <p:nvSpPr>
          <p:cNvPr id="23555" name="Rectangle 3"/>
          <p:cNvSpPr>
            <a:spLocks noGrp="1" noChangeArrowheads="1"/>
          </p:cNvSpPr>
          <p:nvPr>
            <p:ph idx="1"/>
          </p:nvPr>
        </p:nvSpPr>
        <p:spPr/>
        <p:txBody>
          <a:bodyPr/>
          <a:lstStyle/>
          <a:p>
            <a:pPr eaLnBrk="1" hangingPunct="1">
              <a:lnSpc>
                <a:spcPct val="80000"/>
              </a:lnSpc>
            </a:pPr>
            <a:r>
              <a:rPr lang="en-US" sz="2400" i="1" smtClean="0">
                <a:solidFill>
                  <a:schemeClr val="accent2"/>
                </a:solidFill>
                <a:latin typeface="Times New Roman" pitchFamily="18" charset="0"/>
              </a:rPr>
              <a:t>Japanese for gradual and orderly continuous improvement over a long period of time with minimum financial investment, and with participation by everyone in the organization</a:t>
            </a:r>
            <a:r>
              <a:rPr lang="en-US" sz="2400" smtClean="0">
                <a:latin typeface="Times New Roman" pitchFamily="18" charset="0"/>
              </a:rPr>
              <a:t>.</a:t>
            </a:r>
          </a:p>
          <a:p>
            <a:pPr eaLnBrk="1" hangingPunct="1">
              <a:lnSpc>
                <a:spcPct val="80000"/>
              </a:lnSpc>
            </a:pPr>
            <a:r>
              <a:rPr lang="en-US" sz="2400" smtClean="0">
                <a:latin typeface="Times New Roman" pitchFamily="18" charset="0"/>
              </a:rPr>
              <a:t>Improvement in all areas of business serves to enhance quality of the firm.</a:t>
            </a:r>
          </a:p>
          <a:p>
            <a:pPr eaLnBrk="1" hangingPunct="1">
              <a:lnSpc>
                <a:spcPct val="80000"/>
              </a:lnSpc>
            </a:pPr>
            <a:r>
              <a:rPr lang="en-US" sz="2400" smtClean="0">
                <a:latin typeface="Times New Roman" pitchFamily="18" charset="0"/>
              </a:rPr>
              <a:t>Three things required for successful kaizen program: operating practices, total involvement, and training.</a:t>
            </a:r>
          </a:p>
          <a:p>
            <a:pPr eaLnBrk="1" hangingPunct="1">
              <a:lnSpc>
                <a:spcPct val="80000"/>
              </a:lnSpc>
            </a:pPr>
            <a:r>
              <a:rPr lang="en-US" sz="2400" i="1" smtClean="0">
                <a:solidFill>
                  <a:schemeClr val="accent2"/>
                </a:solidFill>
                <a:latin typeface="Times New Roman" pitchFamily="18" charset="0"/>
              </a:rPr>
              <a:t>Operating practices</a:t>
            </a:r>
            <a:r>
              <a:rPr lang="en-US" sz="2400" smtClean="0">
                <a:latin typeface="Times New Roman" pitchFamily="18" charset="0"/>
              </a:rPr>
              <a:t> expose opportunities for improvement. JIT reveals waste and inefficiency as well as poor quality.</a:t>
            </a:r>
          </a:p>
        </p:txBody>
      </p:sp>
      <p:sp>
        <p:nvSpPr>
          <p:cNvPr id="4" name="Slide Number Placeholder 5"/>
          <p:cNvSpPr>
            <a:spLocks noGrp="1"/>
          </p:cNvSpPr>
          <p:nvPr>
            <p:ph type="sldNum" sz="quarter" idx="12"/>
          </p:nvPr>
        </p:nvSpPr>
        <p:spPr/>
        <p:txBody>
          <a:bodyPr/>
          <a:lstStyle/>
          <a:p>
            <a:pPr>
              <a:defRPr/>
            </a:pPr>
            <a:fld id="{BBDF4EA1-7616-4942-A587-6E5BBD2F1A3E}" type="slidenum">
              <a:rPr lang="en-US"/>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3600" smtClean="0"/>
              <a:t>Process improvement: Kaizen</a:t>
            </a:r>
          </a:p>
        </p:txBody>
      </p:sp>
      <p:sp>
        <p:nvSpPr>
          <p:cNvPr id="24579" name="Rectangle 3"/>
          <p:cNvSpPr>
            <a:spLocks noGrp="1" noChangeArrowheads="1"/>
          </p:cNvSpPr>
          <p:nvPr>
            <p:ph idx="1"/>
          </p:nvPr>
        </p:nvSpPr>
        <p:spPr/>
        <p:txBody>
          <a:bodyPr/>
          <a:lstStyle/>
          <a:p>
            <a:pPr eaLnBrk="1" hangingPunct="1">
              <a:lnSpc>
                <a:spcPct val="90000"/>
              </a:lnSpc>
            </a:pPr>
            <a:r>
              <a:rPr lang="en-US" sz="2400" i="1" smtClean="0">
                <a:solidFill>
                  <a:schemeClr val="accent2"/>
                </a:solidFill>
                <a:latin typeface="Times New Roman" pitchFamily="18" charset="0"/>
              </a:rPr>
              <a:t>Every employee</a:t>
            </a:r>
            <a:r>
              <a:rPr lang="en-US" sz="2400" smtClean="0">
                <a:latin typeface="Times New Roman" pitchFamily="18" charset="0"/>
              </a:rPr>
              <a:t> strives for improvement. Top management views improvement as part of strategy and supports it. Middle management can implement top management’s improvement goals by establishing, maintaining, and upgrading operating standards. Workers can engage through suggestions, small group activity.</a:t>
            </a:r>
          </a:p>
          <a:p>
            <a:pPr eaLnBrk="1" hangingPunct="1">
              <a:lnSpc>
                <a:spcPct val="90000"/>
              </a:lnSpc>
            </a:pPr>
            <a:r>
              <a:rPr lang="en-US" sz="2400" smtClean="0">
                <a:latin typeface="Times New Roman" pitchFamily="18" charset="0"/>
              </a:rPr>
              <a:t>Middle management can help create conducive environment for improvement by </a:t>
            </a:r>
            <a:r>
              <a:rPr lang="en-US" sz="2400" i="1" smtClean="0">
                <a:solidFill>
                  <a:schemeClr val="accent2"/>
                </a:solidFill>
                <a:latin typeface="Times New Roman" pitchFamily="18" charset="0"/>
              </a:rPr>
              <a:t>improving cooperation amongst departments</a:t>
            </a:r>
            <a:r>
              <a:rPr lang="en-US" sz="2400" smtClean="0">
                <a:latin typeface="Times New Roman" pitchFamily="18" charset="0"/>
              </a:rPr>
              <a:t>, and by </a:t>
            </a:r>
            <a:r>
              <a:rPr lang="en-US" sz="2400" i="1" smtClean="0">
                <a:solidFill>
                  <a:schemeClr val="accent2"/>
                </a:solidFill>
                <a:latin typeface="Times New Roman" pitchFamily="18" charset="0"/>
              </a:rPr>
              <a:t>making employees conscious of their responsibilities</a:t>
            </a:r>
            <a:r>
              <a:rPr lang="en-US" sz="2400" smtClean="0">
                <a:latin typeface="Times New Roman" pitchFamily="18" charset="0"/>
              </a:rPr>
              <a:t> for improvement.</a:t>
            </a:r>
          </a:p>
          <a:p>
            <a:pPr eaLnBrk="1" hangingPunct="1">
              <a:lnSpc>
                <a:spcPct val="90000"/>
              </a:lnSpc>
            </a:pPr>
            <a:r>
              <a:rPr lang="en-US" sz="2400" smtClean="0">
                <a:latin typeface="Times New Roman" pitchFamily="18" charset="0"/>
              </a:rPr>
              <a:t>Supervisors can direct their </a:t>
            </a:r>
            <a:r>
              <a:rPr lang="en-US" sz="2400" i="1" smtClean="0">
                <a:solidFill>
                  <a:schemeClr val="accent2"/>
                </a:solidFill>
                <a:latin typeface="Times New Roman" pitchFamily="18" charset="0"/>
              </a:rPr>
              <a:t>attention more on improvement</a:t>
            </a:r>
            <a:r>
              <a:rPr lang="en-US" sz="2400" smtClean="0">
                <a:latin typeface="Times New Roman" pitchFamily="18" charset="0"/>
              </a:rPr>
              <a:t> than supervision, which will facilitate communication.</a:t>
            </a:r>
          </a:p>
        </p:txBody>
      </p:sp>
      <p:sp>
        <p:nvSpPr>
          <p:cNvPr id="4" name="Slide Number Placeholder 5"/>
          <p:cNvSpPr>
            <a:spLocks noGrp="1"/>
          </p:cNvSpPr>
          <p:nvPr>
            <p:ph type="sldNum" sz="quarter" idx="12"/>
          </p:nvPr>
        </p:nvSpPr>
        <p:spPr/>
        <p:txBody>
          <a:bodyPr/>
          <a:lstStyle/>
          <a:p>
            <a:pPr>
              <a:defRPr/>
            </a:pPr>
            <a:fld id="{7C9D11C0-7387-4ED3-928E-7F9C8DC83802}" type="slidenum">
              <a:rPr lang="en-US"/>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28600"/>
            <a:ext cx="8229600" cy="1143000"/>
          </a:xfrm>
        </p:spPr>
        <p:txBody>
          <a:bodyPr/>
          <a:lstStyle/>
          <a:p>
            <a:pPr eaLnBrk="1" hangingPunct="1"/>
            <a:r>
              <a:rPr lang="en-US" sz="3600" smtClean="0"/>
              <a:t>Kaizen: Implementation</a:t>
            </a:r>
          </a:p>
        </p:txBody>
      </p:sp>
      <p:sp>
        <p:nvSpPr>
          <p:cNvPr id="25603" name="Rectangle 3"/>
          <p:cNvSpPr>
            <a:spLocks noGrp="1" noChangeArrowheads="1"/>
          </p:cNvSpPr>
          <p:nvPr>
            <p:ph idx="1"/>
          </p:nvPr>
        </p:nvSpPr>
        <p:spPr>
          <a:xfrm>
            <a:off x="381000" y="1447800"/>
            <a:ext cx="8229600" cy="4525963"/>
          </a:xfrm>
        </p:spPr>
        <p:txBody>
          <a:bodyPr/>
          <a:lstStyle/>
          <a:p>
            <a:pPr eaLnBrk="1" hangingPunct="1"/>
            <a:r>
              <a:rPr lang="en-US" sz="2400" i="1" smtClean="0">
                <a:solidFill>
                  <a:schemeClr val="accent2"/>
                </a:solidFill>
                <a:latin typeface="Times New Roman" pitchFamily="18" charset="0"/>
              </a:rPr>
              <a:t>The Deming cycle</a:t>
            </a:r>
            <a:r>
              <a:rPr lang="en-US" sz="2400" smtClean="0">
                <a:latin typeface="Times New Roman" pitchFamily="18" charset="0"/>
              </a:rPr>
              <a:t>: Originally developed by Walter Shewart, but renamed in 1950s because Deming promoted it extensively.</a:t>
            </a:r>
          </a:p>
        </p:txBody>
      </p:sp>
      <p:sp>
        <p:nvSpPr>
          <p:cNvPr id="5" name="Slide Number Placeholder 5"/>
          <p:cNvSpPr>
            <a:spLocks noGrp="1"/>
          </p:cNvSpPr>
          <p:nvPr>
            <p:ph type="sldNum" sz="quarter" idx="12"/>
          </p:nvPr>
        </p:nvSpPr>
        <p:spPr/>
        <p:txBody>
          <a:bodyPr/>
          <a:lstStyle/>
          <a:p>
            <a:pPr>
              <a:defRPr/>
            </a:pPr>
            <a:fld id="{56141F2D-79B2-4684-AF93-9157B6913901}" type="slidenum">
              <a:rPr lang="en-US"/>
              <a:pPr>
                <a:defRPr/>
              </a:pPr>
              <a:t>23</a:t>
            </a:fld>
            <a:endParaRPr lang="en-US"/>
          </a:p>
        </p:txBody>
      </p:sp>
      <p:pic>
        <p:nvPicPr>
          <p:cNvPr id="25605" name="Picture 4" descr="PDCA"/>
          <p:cNvPicPr>
            <a:picLocks noChangeAspect="1" noChangeArrowheads="1"/>
          </p:cNvPicPr>
          <p:nvPr/>
        </p:nvPicPr>
        <p:blipFill>
          <a:blip r:embed="rId3" cstate="print"/>
          <a:srcRect/>
          <a:stretch>
            <a:fillRect/>
          </a:stretch>
        </p:blipFill>
        <p:spPr bwMode="auto">
          <a:xfrm>
            <a:off x="2514600" y="2667000"/>
            <a:ext cx="4087813" cy="41910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3600" smtClean="0"/>
              <a:t>Kaizen: Implementation</a:t>
            </a:r>
          </a:p>
        </p:txBody>
      </p:sp>
      <p:sp>
        <p:nvSpPr>
          <p:cNvPr id="26627" name="Rectangle 3"/>
          <p:cNvSpPr>
            <a:spLocks noGrp="1" noChangeArrowheads="1"/>
          </p:cNvSpPr>
          <p:nvPr>
            <p:ph idx="1"/>
          </p:nvPr>
        </p:nvSpPr>
        <p:spPr/>
        <p:txBody>
          <a:bodyPr/>
          <a:lstStyle/>
          <a:p>
            <a:pPr eaLnBrk="1" hangingPunct="1">
              <a:lnSpc>
                <a:spcPct val="90000"/>
              </a:lnSpc>
            </a:pPr>
            <a:r>
              <a:rPr lang="en-US" sz="2400" smtClean="0">
                <a:solidFill>
                  <a:srgbClr val="FF3300"/>
                </a:solidFill>
                <a:latin typeface="Times New Roman" pitchFamily="18" charset="0"/>
              </a:rPr>
              <a:t>Plan </a:t>
            </a:r>
            <a:r>
              <a:rPr lang="en-US" sz="2400" smtClean="0">
                <a:latin typeface="Times New Roman" pitchFamily="18" charset="0"/>
              </a:rPr>
              <a:t>– Study the current system; identifying problems; testing theories of causes; and developing solutions.</a:t>
            </a:r>
          </a:p>
          <a:p>
            <a:pPr eaLnBrk="1" hangingPunct="1">
              <a:lnSpc>
                <a:spcPct val="90000"/>
              </a:lnSpc>
            </a:pPr>
            <a:r>
              <a:rPr lang="en-US" sz="2400" smtClean="0">
                <a:solidFill>
                  <a:srgbClr val="FF3300"/>
                </a:solidFill>
                <a:latin typeface="Times New Roman" pitchFamily="18" charset="0"/>
              </a:rPr>
              <a:t>Do</a:t>
            </a:r>
            <a:r>
              <a:rPr lang="en-US" sz="2400" smtClean="0">
                <a:latin typeface="Times New Roman" pitchFamily="18" charset="0"/>
              </a:rPr>
              <a:t> – Plan is implemented on a trial basis. Data collected and documented.</a:t>
            </a:r>
          </a:p>
          <a:p>
            <a:pPr eaLnBrk="1" hangingPunct="1">
              <a:lnSpc>
                <a:spcPct val="90000"/>
              </a:lnSpc>
            </a:pPr>
            <a:r>
              <a:rPr lang="en-US" sz="2400" smtClean="0">
                <a:solidFill>
                  <a:srgbClr val="FF3300"/>
                </a:solidFill>
                <a:latin typeface="Times New Roman" pitchFamily="18" charset="0"/>
              </a:rPr>
              <a:t>Study</a:t>
            </a:r>
            <a:r>
              <a:rPr lang="en-US" sz="2400" smtClean="0">
                <a:latin typeface="Times New Roman" pitchFamily="18" charset="0"/>
              </a:rPr>
              <a:t> – Determine whether the trial plan is working correctly by evaluating the results.</a:t>
            </a:r>
          </a:p>
          <a:p>
            <a:pPr eaLnBrk="1" hangingPunct="1">
              <a:lnSpc>
                <a:spcPct val="90000"/>
              </a:lnSpc>
            </a:pPr>
            <a:r>
              <a:rPr lang="en-US" sz="2400" smtClean="0">
                <a:solidFill>
                  <a:srgbClr val="FF3300"/>
                </a:solidFill>
                <a:latin typeface="Times New Roman" pitchFamily="18" charset="0"/>
              </a:rPr>
              <a:t>Act</a:t>
            </a:r>
            <a:r>
              <a:rPr lang="en-US" sz="2400" smtClean="0">
                <a:latin typeface="Times New Roman" pitchFamily="18" charset="0"/>
              </a:rPr>
              <a:t> – Improvements are standardized and final plan is implemented.  </a:t>
            </a:r>
          </a:p>
          <a:p>
            <a:pPr eaLnBrk="1" hangingPunct="1">
              <a:lnSpc>
                <a:spcPct val="90000"/>
              </a:lnSpc>
            </a:pPr>
            <a:endParaRPr lang="en-US" sz="2400" smtClean="0">
              <a:latin typeface="Times New Roman" pitchFamily="18" charset="0"/>
            </a:endParaRPr>
          </a:p>
          <a:p>
            <a:pPr eaLnBrk="1" hangingPunct="1">
              <a:lnSpc>
                <a:spcPct val="90000"/>
              </a:lnSpc>
            </a:pPr>
            <a:r>
              <a:rPr lang="en-US" sz="2400" smtClean="0">
                <a:latin typeface="Times New Roman" pitchFamily="18" charset="0"/>
              </a:rPr>
              <a:t>Variation of PDSA cycle: </a:t>
            </a:r>
            <a:r>
              <a:rPr lang="en-US" sz="2400" i="1" smtClean="0">
                <a:solidFill>
                  <a:schemeClr val="accent2"/>
                </a:solidFill>
                <a:latin typeface="Times New Roman" pitchFamily="18" charset="0"/>
              </a:rPr>
              <a:t>FADE – Focus, Analyze, Develop, Execute cycle</a:t>
            </a:r>
            <a:r>
              <a:rPr lang="en-US" sz="2400" smtClean="0">
                <a:latin typeface="Times New Roman" pitchFamily="18" charset="0"/>
              </a:rPr>
              <a:t>!</a:t>
            </a:r>
          </a:p>
        </p:txBody>
      </p:sp>
      <p:sp>
        <p:nvSpPr>
          <p:cNvPr id="4" name="Slide Number Placeholder 5"/>
          <p:cNvSpPr>
            <a:spLocks noGrp="1"/>
          </p:cNvSpPr>
          <p:nvPr>
            <p:ph type="sldNum" sz="quarter" idx="12"/>
          </p:nvPr>
        </p:nvSpPr>
        <p:spPr/>
        <p:txBody>
          <a:bodyPr/>
          <a:lstStyle/>
          <a:p>
            <a:pPr>
              <a:defRPr/>
            </a:pPr>
            <a:fld id="{3F8B1EB5-9429-46C8-97AD-E88D5A5E0EE3}" type="slidenum">
              <a:rPr lang="en-US"/>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3600" smtClean="0"/>
              <a:t>ISO 9000: 2000</a:t>
            </a:r>
          </a:p>
        </p:txBody>
      </p:sp>
      <p:sp>
        <p:nvSpPr>
          <p:cNvPr id="27651" name="Rectangle 3"/>
          <p:cNvSpPr>
            <a:spLocks noGrp="1" noChangeArrowheads="1"/>
          </p:cNvSpPr>
          <p:nvPr>
            <p:ph idx="1"/>
          </p:nvPr>
        </p:nvSpPr>
        <p:spPr/>
        <p:txBody>
          <a:bodyPr/>
          <a:lstStyle/>
          <a:p>
            <a:pPr marL="609600" indent="-609600" eaLnBrk="1" hangingPunct="1">
              <a:lnSpc>
                <a:spcPct val="90000"/>
              </a:lnSpc>
              <a:buFontTx/>
              <a:buNone/>
            </a:pPr>
            <a:r>
              <a:rPr lang="en-US" sz="2400" smtClean="0">
                <a:latin typeface="Times New Roman" pitchFamily="18" charset="0"/>
              </a:rPr>
              <a:t>Created to meet five objectives:</a:t>
            </a:r>
          </a:p>
          <a:p>
            <a:pPr marL="609600" indent="-609600" eaLnBrk="1" hangingPunct="1">
              <a:lnSpc>
                <a:spcPct val="90000"/>
              </a:lnSpc>
              <a:buFont typeface="Wingdings" pitchFamily="2" charset="2"/>
              <a:buAutoNum type="arabicPeriod"/>
            </a:pPr>
            <a:r>
              <a:rPr lang="en-US" sz="2400" smtClean="0">
                <a:latin typeface="Times New Roman" pitchFamily="18" charset="0"/>
              </a:rPr>
              <a:t>Achieve, maintain, and seek to continuously improve product quality in relation to the requirements.</a:t>
            </a:r>
          </a:p>
          <a:p>
            <a:pPr marL="609600" indent="-609600" eaLnBrk="1" hangingPunct="1">
              <a:lnSpc>
                <a:spcPct val="90000"/>
              </a:lnSpc>
              <a:buFont typeface="Wingdings" pitchFamily="2" charset="2"/>
              <a:buAutoNum type="arabicPeriod"/>
            </a:pPr>
            <a:r>
              <a:rPr lang="en-US" sz="2400" smtClean="0">
                <a:latin typeface="Times New Roman" pitchFamily="18" charset="0"/>
              </a:rPr>
              <a:t>Improve the quality of operations to continually meet customers’ and stakeholders’ needs.</a:t>
            </a:r>
          </a:p>
          <a:p>
            <a:pPr marL="609600" indent="-609600" eaLnBrk="1" hangingPunct="1">
              <a:lnSpc>
                <a:spcPct val="90000"/>
              </a:lnSpc>
              <a:buFont typeface="Wingdings" pitchFamily="2" charset="2"/>
              <a:buAutoNum type="arabicPeriod"/>
            </a:pPr>
            <a:r>
              <a:rPr lang="en-US" sz="2400" smtClean="0">
                <a:latin typeface="Times New Roman" pitchFamily="18" charset="0"/>
              </a:rPr>
              <a:t>Provide confidence to internal management that quality requirements are being met.</a:t>
            </a:r>
          </a:p>
          <a:p>
            <a:pPr marL="609600" indent="-609600" eaLnBrk="1" hangingPunct="1">
              <a:lnSpc>
                <a:spcPct val="90000"/>
              </a:lnSpc>
              <a:buFont typeface="Wingdings" pitchFamily="2" charset="2"/>
              <a:buAutoNum type="arabicPeriod"/>
            </a:pPr>
            <a:r>
              <a:rPr lang="en-US" sz="2400" smtClean="0">
                <a:latin typeface="Times New Roman" pitchFamily="18" charset="0"/>
              </a:rPr>
              <a:t>Provide confidence to the customers that quality requirements are being met.</a:t>
            </a:r>
          </a:p>
          <a:p>
            <a:pPr marL="609600" indent="-609600" eaLnBrk="1" hangingPunct="1">
              <a:lnSpc>
                <a:spcPct val="90000"/>
              </a:lnSpc>
              <a:buFont typeface="Wingdings" pitchFamily="2" charset="2"/>
              <a:buAutoNum type="arabicPeriod"/>
            </a:pPr>
            <a:r>
              <a:rPr lang="en-US" sz="2400" smtClean="0">
                <a:latin typeface="Times New Roman" pitchFamily="18" charset="0"/>
              </a:rPr>
              <a:t>Provide confidence that quality system requirements are fulfilled.</a:t>
            </a:r>
          </a:p>
        </p:txBody>
      </p:sp>
      <p:sp>
        <p:nvSpPr>
          <p:cNvPr id="4" name="Slide Number Placeholder 5"/>
          <p:cNvSpPr>
            <a:spLocks noGrp="1"/>
          </p:cNvSpPr>
          <p:nvPr>
            <p:ph type="sldNum" sz="quarter" idx="12"/>
          </p:nvPr>
        </p:nvSpPr>
        <p:spPr/>
        <p:txBody>
          <a:bodyPr/>
          <a:lstStyle/>
          <a:p>
            <a:pPr>
              <a:defRPr/>
            </a:pPr>
            <a:fld id="{D89EE066-9476-44BB-8CF2-F16F682FF2A8}" type="slidenum">
              <a:rPr lang="en-US"/>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3600" smtClean="0"/>
              <a:t>ISO 9000: 2000 structure</a:t>
            </a:r>
          </a:p>
        </p:txBody>
      </p:sp>
      <p:sp>
        <p:nvSpPr>
          <p:cNvPr id="58371" name="Rectangle 3"/>
          <p:cNvSpPr>
            <a:spLocks noGrp="1" noChangeArrowheads="1"/>
          </p:cNvSpPr>
          <p:nvPr>
            <p:ph idx="1"/>
          </p:nvPr>
        </p:nvSpPr>
        <p:spPr/>
        <p:txBody>
          <a:bodyPr/>
          <a:lstStyle/>
          <a:p>
            <a:pPr marL="533400" indent="-533400" eaLnBrk="1" hangingPunct="1">
              <a:lnSpc>
                <a:spcPct val="90000"/>
              </a:lnSpc>
              <a:defRPr/>
            </a:pPr>
            <a:r>
              <a:rPr lang="en-US" sz="2400" dirty="0" smtClean="0">
                <a:latin typeface="Times New Roman" pitchFamily="18" charset="0"/>
              </a:rPr>
              <a:t>Consists of three documents</a:t>
            </a:r>
          </a:p>
          <a:p>
            <a:pPr marL="533400" indent="-533400" eaLnBrk="1" hangingPunct="1">
              <a:lnSpc>
                <a:spcPct val="90000"/>
              </a:lnSpc>
              <a:buFont typeface="Wingdings" pitchFamily="2" charset="2"/>
              <a:buAutoNum type="arabicPeriod"/>
              <a:defRPr/>
            </a:pPr>
            <a:r>
              <a:rPr lang="en-US" sz="2400" dirty="0" smtClean="0">
                <a:latin typeface="Times New Roman" pitchFamily="18" charset="0"/>
              </a:rPr>
              <a:t>ISO 9000 – Fundamentals and vocabulary.</a:t>
            </a:r>
          </a:p>
          <a:p>
            <a:pPr marL="533400" indent="-533400" eaLnBrk="1" hangingPunct="1">
              <a:lnSpc>
                <a:spcPct val="90000"/>
              </a:lnSpc>
              <a:buFont typeface="Wingdings" pitchFamily="2" charset="2"/>
              <a:buAutoNum type="arabicPeriod"/>
              <a:defRPr/>
            </a:pPr>
            <a:endParaRPr lang="en-US" sz="2400" dirty="0" smtClean="0">
              <a:latin typeface="Times New Roman" pitchFamily="18" charset="0"/>
            </a:endParaRPr>
          </a:p>
          <a:p>
            <a:pPr marL="533400" indent="-533400" eaLnBrk="1" hangingPunct="1">
              <a:lnSpc>
                <a:spcPct val="90000"/>
              </a:lnSpc>
              <a:buFont typeface="Wingdings" pitchFamily="2" charset="2"/>
              <a:buAutoNum type="arabicPeriod"/>
              <a:defRPr/>
            </a:pPr>
            <a:r>
              <a:rPr lang="en-US" sz="2400" dirty="0" smtClean="0">
                <a:latin typeface="Times New Roman" pitchFamily="18" charset="0"/>
              </a:rPr>
              <a:t>ISO 9001 – Requirements. </a:t>
            </a:r>
          </a:p>
          <a:p>
            <a:pPr marL="533400" indent="-22225" eaLnBrk="1" hangingPunct="1">
              <a:lnSpc>
                <a:spcPct val="90000"/>
              </a:lnSpc>
              <a:buFont typeface="Wingdings" pitchFamily="2" charset="2"/>
              <a:buNone/>
              <a:defRPr/>
            </a:pPr>
            <a:r>
              <a:rPr lang="en-US" sz="2400" dirty="0" smtClean="0">
                <a:latin typeface="Times New Roman" pitchFamily="18" charset="0"/>
              </a:rPr>
              <a:t>Organized in four sections: Management Responsibility; Resource Management; Product Realization; and Measurement, Analysis and Improvement.</a:t>
            </a:r>
          </a:p>
          <a:p>
            <a:pPr marL="533400" indent="-533400" eaLnBrk="1" hangingPunct="1">
              <a:lnSpc>
                <a:spcPct val="90000"/>
              </a:lnSpc>
              <a:buFont typeface="Wingdings" pitchFamily="2" charset="2"/>
              <a:buNone/>
              <a:defRPr/>
            </a:pPr>
            <a:endParaRPr lang="en-US" sz="2400" dirty="0" smtClean="0">
              <a:latin typeface="Times New Roman" pitchFamily="18" charset="0"/>
            </a:endParaRPr>
          </a:p>
          <a:p>
            <a:pPr marL="533400" indent="-533400" eaLnBrk="1" hangingPunct="1">
              <a:lnSpc>
                <a:spcPct val="90000"/>
              </a:lnSpc>
              <a:buFont typeface="Wingdings" pitchFamily="2" charset="2"/>
              <a:buAutoNum type="arabicPeriod" startAt="3"/>
              <a:defRPr/>
            </a:pPr>
            <a:r>
              <a:rPr lang="en-US" sz="2400" dirty="0" smtClean="0">
                <a:latin typeface="Times New Roman" pitchFamily="18" charset="0"/>
              </a:rPr>
              <a:t>ISO 9004 – Guidelines for performance improvements. </a:t>
            </a:r>
          </a:p>
        </p:txBody>
      </p:sp>
      <p:sp>
        <p:nvSpPr>
          <p:cNvPr id="4" name="Slide Number Placeholder 5"/>
          <p:cNvSpPr>
            <a:spLocks noGrp="1"/>
          </p:cNvSpPr>
          <p:nvPr>
            <p:ph type="sldNum" sz="quarter" idx="12"/>
          </p:nvPr>
        </p:nvSpPr>
        <p:spPr/>
        <p:txBody>
          <a:bodyPr/>
          <a:lstStyle/>
          <a:p>
            <a:pPr>
              <a:defRPr/>
            </a:pPr>
            <a:fld id="{154A5223-C6AD-4E91-8ED4-1BB8D7856F0B}" type="slidenum">
              <a:rPr lang="en-US"/>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z="3600" smtClean="0"/>
              <a:t>Six Sigma</a:t>
            </a:r>
          </a:p>
        </p:txBody>
      </p:sp>
      <p:sp>
        <p:nvSpPr>
          <p:cNvPr id="29699" name="Rectangle 3"/>
          <p:cNvSpPr>
            <a:spLocks noGrp="1" noChangeArrowheads="1"/>
          </p:cNvSpPr>
          <p:nvPr>
            <p:ph idx="1"/>
          </p:nvPr>
        </p:nvSpPr>
        <p:spPr/>
        <p:txBody>
          <a:bodyPr/>
          <a:lstStyle/>
          <a:p>
            <a:pPr eaLnBrk="1" hangingPunct="1"/>
            <a:r>
              <a:rPr lang="en-US" sz="2400" smtClean="0">
                <a:latin typeface="Times New Roman" pitchFamily="18" charset="0"/>
              </a:rPr>
              <a:t>Business improvement approach that seeks to </a:t>
            </a:r>
            <a:r>
              <a:rPr lang="en-US" sz="2400" i="1" smtClean="0">
                <a:solidFill>
                  <a:srgbClr val="5B6BFF"/>
                </a:solidFill>
                <a:latin typeface="Times New Roman" pitchFamily="18" charset="0"/>
              </a:rPr>
              <a:t>find and eliminate causes of defects and errors in processes</a:t>
            </a:r>
            <a:r>
              <a:rPr lang="en-US" sz="2400" smtClean="0">
                <a:latin typeface="Times New Roman" pitchFamily="18" charset="0"/>
              </a:rPr>
              <a:t> by focusing on outputs that are critical to customers.</a:t>
            </a:r>
          </a:p>
          <a:p>
            <a:pPr eaLnBrk="1" hangingPunct="1"/>
            <a:r>
              <a:rPr lang="en-US" sz="2400" smtClean="0">
                <a:latin typeface="Times New Roman" pitchFamily="18" charset="0"/>
              </a:rPr>
              <a:t>The term Six Sigma is based on a statistical measure that equates </a:t>
            </a:r>
            <a:r>
              <a:rPr lang="en-US" sz="2400" i="1" smtClean="0">
                <a:solidFill>
                  <a:srgbClr val="5B6BFF"/>
                </a:solidFill>
                <a:latin typeface="Times New Roman" pitchFamily="18" charset="0"/>
              </a:rPr>
              <a:t>3.4 or fewer errors or defects per million opportunities</a:t>
            </a:r>
            <a:r>
              <a:rPr lang="en-US" sz="2400" smtClean="0">
                <a:latin typeface="Times New Roman" pitchFamily="18" charset="0"/>
              </a:rPr>
              <a:t>.</a:t>
            </a:r>
          </a:p>
          <a:p>
            <a:pPr eaLnBrk="1" hangingPunct="1"/>
            <a:r>
              <a:rPr lang="en-US" sz="2400" smtClean="0">
                <a:latin typeface="Times New Roman" pitchFamily="18" charset="0"/>
              </a:rPr>
              <a:t>Motorola pioneered the concept of Six Sigma.</a:t>
            </a:r>
          </a:p>
          <a:p>
            <a:pPr eaLnBrk="1" hangingPunct="1"/>
            <a:r>
              <a:rPr lang="en-US" sz="2400" smtClean="0">
                <a:latin typeface="Times New Roman" pitchFamily="18" charset="0"/>
              </a:rPr>
              <a:t>The late Bill Smith, a reliability engineer is credited with conceiving the idea of Six Sigma.</a:t>
            </a:r>
          </a:p>
          <a:p>
            <a:pPr eaLnBrk="1" hangingPunct="1"/>
            <a:r>
              <a:rPr lang="en-US" sz="2400" smtClean="0">
                <a:latin typeface="Times New Roman" pitchFamily="18" charset="0"/>
              </a:rPr>
              <a:t>GE (specifically CEO Jack Welch) extensively promoted it.</a:t>
            </a:r>
          </a:p>
        </p:txBody>
      </p:sp>
      <p:sp>
        <p:nvSpPr>
          <p:cNvPr id="4" name="Slide Number Placeholder 5"/>
          <p:cNvSpPr>
            <a:spLocks noGrp="1"/>
          </p:cNvSpPr>
          <p:nvPr>
            <p:ph type="sldNum" sz="quarter" idx="12"/>
          </p:nvPr>
        </p:nvSpPr>
        <p:spPr/>
        <p:txBody>
          <a:bodyPr/>
          <a:lstStyle/>
          <a:p>
            <a:pPr>
              <a:defRPr/>
            </a:pPr>
            <a:fld id="{B4A92CA7-A270-4497-AC78-D8A3D9D5DC9F}" type="slidenum">
              <a:rPr lang="en-US"/>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3600" smtClean="0"/>
              <a:t>Six Sigma</a:t>
            </a:r>
          </a:p>
        </p:txBody>
      </p:sp>
      <p:sp>
        <p:nvSpPr>
          <p:cNvPr id="30723" name="Rectangle 3"/>
          <p:cNvSpPr>
            <a:spLocks noGrp="1" noChangeArrowheads="1"/>
          </p:cNvSpPr>
          <p:nvPr>
            <p:ph idx="1"/>
          </p:nvPr>
        </p:nvSpPr>
        <p:spPr/>
        <p:txBody>
          <a:bodyPr/>
          <a:lstStyle/>
          <a:p>
            <a:pPr eaLnBrk="1" hangingPunct="1">
              <a:lnSpc>
                <a:spcPct val="80000"/>
              </a:lnSpc>
              <a:buFontTx/>
              <a:buNone/>
            </a:pPr>
            <a:r>
              <a:rPr lang="en-US" sz="2400" smtClean="0">
                <a:latin typeface="Times New Roman" pitchFamily="18" charset="0"/>
              </a:rPr>
              <a:t>Core philosophy based on key concepts:</a:t>
            </a:r>
          </a:p>
          <a:p>
            <a:pPr eaLnBrk="1" hangingPunct="1">
              <a:lnSpc>
                <a:spcPct val="80000"/>
              </a:lnSpc>
            </a:pPr>
            <a:r>
              <a:rPr lang="en-US" sz="2400" smtClean="0">
                <a:latin typeface="Times New Roman" pitchFamily="18" charset="0"/>
              </a:rPr>
              <a:t>Think in terms of key business processes and customer requirements with focus on strategic objectives.</a:t>
            </a:r>
          </a:p>
          <a:p>
            <a:pPr eaLnBrk="1" hangingPunct="1">
              <a:lnSpc>
                <a:spcPct val="80000"/>
              </a:lnSpc>
            </a:pPr>
            <a:r>
              <a:rPr lang="en-US" sz="2400" smtClean="0">
                <a:latin typeface="Times New Roman" pitchFamily="18" charset="0"/>
              </a:rPr>
              <a:t>Focus on corporate sponsors responsible for championing projects.</a:t>
            </a:r>
          </a:p>
          <a:p>
            <a:pPr eaLnBrk="1" hangingPunct="1">
              <a:lnSpc>
                <a:spcPct val="80000"/>
              </a:lnSpc>
            </a:pPr>
            <a:r>
              <a:rPr lang="en-US" sz="2400" smtClean="0">
                <a:latin typeface="Times New Roman" pitchFamily="18" charset="0"/>
              </a:rPr>
              <a:t>Emphasize quantifiable measures such as defects per million opportunities (</a:t>
            </a:r>
            <a:r>
              <a:rPr lang="en-US" sz="2400" i="1" smtClean="0">
                <a:latin typeface="Times New Roman" pitchFamily="18" charset="0"/>
              </a:rPr>
              <a:t>dpmo</a:t>
            </a:r>
            <a:r>
              <a:rPr lang="en-US" sz="2400" smtClean="0">
                <a:latin typeface="Times New Roman" pitchFamily="18" charset="0"/>
              </a:rPr>
              <a:t>).</a:t>
            </a:r>
          </a:p>
          <a:p>
            <a:pPr eaLnBrk="1" hangingPunct="1">
              <a:lnSpc>
                <a:spcPct val="80000"/>
              </a:lnSpc>
            </a:pPr>
            <a:r>
              <a:rPr lang="en-US" sz="2400" smtClean="0">
                <a:latin typeface="Times New Roman" pitchFamily="18" charset="0"/>
              </a:rPr>
              <a:t>Ensure appropriate metrics is identified to maintain accountability.</a:t>
            </a:r>
          </a:p>
          <a:p>
            <a:pPr eaLnBrk="1" hangingPunct="1">
              <a:lnSpc>
                <a:spcPct val="80000"/>
              </a:lnSpc>
            </a:pPr>
            <a:r>
              <a:rPr lang="en-US" sz="2400" smtClean="0">
                <a:latin typeface="Times New Roman" pitchFamily="18" charset="0"/>
              </a:rPr>
              <a:t>Provide extensive training.</a:t>
            </a:r>
          </a:p>
          <a:p>
            <a:pPr eaLnBrk="1" hangingPunct="1">
              <a:lnSpc>
                <a:spcPct val="80000"/>
              </a:lnSpc>
            </a:pPr>
            <a:r>
              <a:rPr lang="en-US" sz="2400" smtClean="0">
                <a:latin typeface="Times New Roman" pitchFamily="18" charset="0"/>
              </a:rPr>
              <a:t>Create highly qualified process improvement experts -“belts”.</a:t>
            </a:r>
          </a:p>
          <a:p>
            <a:pPr eaLnBrk="1" hangingPunct="1">
              <a:lnSpc>
                <a:spcPct val="80000"/>
              </a:lnSpc>
            </a:pPr>
            <a:r>
              <a:rPr lang="en-US" sz="2400" smtClean="0">
                <a:latin typeface="Times New Roman" pitchFamily="18" charset="0"/>
              </a:rPr>
              <a:t>Set stretch objectives for improvement.</a:t>
            </a:r>
          </a:p>
        </p:txBody>
      </p:sp>
      <p:sp>
        <p:nvSpPr>
          <p:cNvPr id="4" name="Slide Number Placeholder 5"/>
          <p:cNvSpPr>
            <a:spLocks noGrp="1"/>
          </p:cNvSpPr>
          <p:nvPr>
            <p:ph type="sldNum" sz="quarter" idx="12"/>
          </p:nvPr>
        </p:nvSpPr>
        <p:spPr/>
        <p:txBody>
          <a:bodyPr/>
          <a:lstStyle/>
          <a:p>
            <a:pPr>
              <a:defRPr/>
            </a:pPr>
            <a:fld id="{A9521C83-1B1B-4D85-B662-7E5416666FF1}" type="slidenum">
              <a:rPr lang="en-US"/>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3600" smtClean="0"/>
              <a:t>Six Sigma</a:t>
            </a:r>
          </a:p>
        </p:txBody>
      </p:sp>
      <p:sp>
        <p:nvSpPr>
          <p:cNvPr id="31747" name="Rectangle 3"/>
          <p:cNvSpPr>
            <a:spLocks noGrp="1" noChangeArrowheads="1"/>
          </p:cNvSpPr>
          <p:nvPr>
            <p:ph idx="1"/>
          </p:nvPr>
        </p:nvSpPr>
        <p:spPr/>
        <p:txBody>
          <a:bodyPr/>
          <a:lstStyle/>
          <a:p>
            <a:pPr eaLnBrk="1" hangingPunct="1">
              <a:lnSpc>
                <a:spcPct val="90000"/>
              </a:lnSpc>
              <a:buFontTx/>
              <a:buNone/>
            </a:pPr>
            <a:r>
              <a:rPr lang="en-US" sz="2400" smtClean="0">
                <a:latin typeface="Times New Roman" pitchFamily="18" charset="0"/>
              </a:rPr>
              <a:t>Contrasts between traditional TQM and Six Sigma (SS) - </a:t>
            </a:r>
          </a:p>
          <a:p>
            <a:pPr eaLnBrk="1" hangingPunct="1">
              <a:lnSpc>
                <a:spcPct val="90000"/>
              </a:lnSpc>
            </a:pPr>
            <a:r>
              <a:rPr lang="en-US" sz="2400" smtClean="0">
                <a:latin typeface="Times New Roman" pitchFamily="18" charset="0"/>
              </a:rPr>
              <a:t>TQM is based largely on worker empowerment and teams; SS is owned by business leader champions.</a:t>
            </a:r>
          </a:p>
          <a:p>
            <a:pPr eaLnBrk="1" hangingPunct="1">
              <a:lnSpc>
                <a:spcPct val="90000"/>
              </a:lnSpc>
            </a:pPr>
            <a:r>
              <a:rPr lang="en-US" sz="2400" smtClean="0">
                <a:latin typeface="Times New Roman" pitchFamily="18" charset="0"/>
              </a:rPr>
              <a:t>TQM is process based; SS projects are truly cross-functional.</a:t>
            </a:r>
          </a:p>
          <a:p>
            <a:pPr eaLnBrk="1" hangingPunct="1">
              <a:lnSpc>
                <a:spcPct val="90000"/>
              </a:lnSpc>
            </a:pPr>
            <a:r>
              <a:rPr lang="en-US" sz="2400" smtClean="0">
                <a:latin typeface="Times New Roman" pitchFamily="18" charset="0"/>
              </a:rPr>
              <a:t>TQM training is generally limited to simple improvements tools and concepts; SS is more rigorous with advanced statistical methods.</a:t>
            </a:r>
          </a:p>
          <a:p>
            <a:pPr eaLnBrk="1" hangingPunct="1">
              <a:lnSpc>
                <a:spcPct val="90000"/>
              </a:lnSpc>
            </a:pPr>
            <a:r>
              <a:rPr lang="en-US" sz="2400" smtClean="0">
                <a:latin typeface="Times New Roman" pitchFamily="18" charset="0"/>
              </a:rPr>
              <a:t>TQM has little emphasis on financial accountability; SS requires verifiable return on investment and focus on bottom line.</a:t>
            </a:r>
          </a:p>
        </p:txBody>
      </p:sp>
      <p:sp>
        <p:nvSpPr>
          <p:cNvPr id="4" name="Slide Number Placeholder 5"/>
          <p:cNvSpPr>
            <a:spLocks noGrp="1"/>
          </p:cNvSpPr>
          <p:nvPr>
            <p:ph type="sldNum" sz="quarter" idx="12"/>
          </p:nvPr>
        </p:nvSpPr>
        <p:spPr/>
        <p:txBody>
          <a:bodyPr/>
          <a:lstStyle/>
          <a:p>
            <a:pPr>
              <a:defRPr/>
            </a:pPr>
            <a:fld id="{2B8F6A6E-A1FB-4805-B743-0363409673E0}" type="slidenum">
              <a:rPr lang="en-US"/>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3600" smtClean="0"/>
              <a:t>Introduction</a:t>
            </a:r>
          </a:p>
        </p:txBody>
      </p:sp>
      <p:sp>
        <p:nvSpPr>
          <p:cNvPr id="7171" name="Rectangle 3"/>
          <p:cNvSpPr>
            <a:spLocks noGrp="1" noChangeArrowheads="1"/>
          </p:cNvSpPr>
          <p:nvPr>
            <p:ph idx="1"/>
          </p:nvPr>
        </p:nvSpPr>
        <p:spPr/>
        <p:txBody>
          <a:bodyPr/>
          <a:lstStyle/>
          <a:p>
            <a:pPr eaLnBrk="1" hangingPunct="1">
              <a:lnSpc>
                <a:spcPct val="90000"/>
              </a:lnSpc>
              <a:defRPr/>
            </a:pPr>
            <a:r>
              <a:rPr lang="en-US" sz="2400" dirty="0" smtClean="0">
                <a:latin typeface="Times New Roman" pitchFamily="18" charset="0"/>
              </a:rPr>
              <a:t>How is customer satisfaction achieved?</a:t>
            </a:r>
          </a:p>
          <a:p>
            <a:pPr indent="12700" eaLnBrk="1" hangingPunct="1">
              <a:lnSpc>
                <a:spcPct val="90000"/>
              </a:lnSpc>
              <a:buFontTx/>
              <a:buNone/>
              <a:defRPr/>
            </a:pPr>
            <a:r>
              <a:rPr lang="en-US" sz="2400" dirty="0" smtClean="0">
                <a:latin typeface="Times New Roman" pitchFamily="18" charset="0"/>
              </a:rPr>
              <a:t>Two dimensions: Product features and Freedom from deficiencies.</a:t>
            </a:r>
          </a:p>
          <a:p>
            <a:pPr eaLnBrk="1" hangingPunct="1">
              <a:lnSpc>
                <a:spcPct val="90000"/>
              </a:lnSpc>
              <a:defRPr/>
            </a:pPr>
            <a:r>
              <a:rPr lang="en-US" sz="2400" dirty="0" smtClean="0">
                <a:solidFill>
                  <a:srgbClr val="FF3300"/>
                </a:solidFill>
                <a:latin typeface="Times New Roman" pitchFamily="18" charset="0"/>
              </a:rPr>
              <a:t>Product features</a:t>
            </a:r>
            <a:r>
              <a:rPr lang="en-US" sz="2400" dirty="0" smtClean="0">
                <a:latin typeface="Times New Roman" pitchFamily="18" charset="0"/>
              </a:rPr>
              <a:t> – Refers to </a:t>
            </a:r>
            <a:r>
              <a:rPr lang="en-US" sz="2400" i="1" dirty="0" smtClean="0">
                <a:latin typeface="Times New Roman" pitchFamily="18" charset="0"/>
              </a:rPr>
              <a:t>quality of design</a:t>
            </a:r>
            <a:r>
              <a:rPr lang="en-US" sz="2400" dirty="0" smtClean="0">
                <a:latin typeface="Times New Roman" pitchFamily="18" charset="0"/>
              </a:rPr>
              <a:t>.</a:t>
            </a:r>
          </a:p>
          <a:p>
            <a:pPr indent="12700" eaLnBrk="1" hangingPunct="1">
              <a:lnSpc>
                <a:spcPct val="90000"/>
              </a:lnSpc>
              <a:buFontTx/>
              <a:buNone/>
              <a:defRPr/>
            </a:pPr>
            <a:r>
              <a:rPr lang="en-US" sz="2400" dirty="0" smtClean="0">
                <a:latin typeface="Times New Roman" pitchFamily="18" charset="0"/>
              </a:rPr>
              <a:t>Examples in manufacturing industry: Performance, Reliability, Durability, Ease of use, Esthetics etc.</a:t>
            </a:r>
          </a:p>
          <a:p>
            <a:pPr indent="12700" eaLnBrk="1" hangingPunct="1">
              <a:lnSpc>
                <a:spcPct val="90000"/>
              </a:lnSpc>
              <a:buFontTx/>
              <a:buNone/>
              <a:defRPr/>
            </a:pPr>
            <a:r>
              <a:rPr lang="en-US" sz="2400" dirty="0" smtClean="0">
                <a:latin typeface="Times New Roman" pitchFamily="18" charset="0"/>
              </a:rPr>
              <a:t>Examples in service industry: Accuracy, Timeliness, Friendliness and courtesy, Knowledge of server etc.</a:t>
            </a:r>
          </a:p>
          <a:p>
            <a:pPr eaLnBrk="1" hangingPunct="1">
              <a:lnSpc>
                <a:spcPct val="90000"/>
              </a:lnSpc>
              <a:defRPr/>
            </a:pPr>
            <a:r>
              <a:rPr lang="en-US" sz="2400" dirty="0" smtClean="0">
                <a:solidFill>
                  <a:srgbClr val="FF3300"/>
                </a:solidFill>
                <a:latin typeface="Times New Roman" pitchFamily="18" charset="0"/>
              </a:rPr>
              <a:t>Freedom from deficiencies</a:t>
            </a:r>
            <a:r>
              <a:rPr lang="en-US" sz="2400" dirty="0" smtClean="0">
                <a:latin typeface="Times New Roman" pitchFamily="18" charset="0"/>
              </a:rPr>
              <a:t> – Refers to </a:t>
            </a:r>
            <a:r>
              <a:rPr lang="en-US" sz="2400" i="1" dirty="0" smtClean="0">
                <a:latin typeface="Times New Roman" pitchFamily="18" charset="0"/>
              </a:rPr>
              <a:t>quality of conformance</a:t>
            </a:r>
            <a:r>
              <a:rPr lang="en-US" sz="2400" dirty="0" smtClean="0">
                <a:latin typeface="Times New Roman" pitchFamily="18" charset="0"/>
              </a:rPr>
              <a:t>.</a:t>
            </a:r>
          </a:p>
          <a:p>
            <a:pPr indent="12700" eaLnBrk="1" hangingPunct="1">
              <a:lnSpc>
                <a:spcPct val="90000"/>
              </a:lnSpc>
              <a:buFontTx/>
              <a:buNone/>
              <a:defRPr/>
            </a:pPr>
            <a:r>
              <a:rPr lang="en-US" sz="2400" dirty="0" smtClean="0">
                <a:latin typeface="Times New Roman" pitchFamily="18" charset="0"/>
              </a:rPr>
              <a:t>Higher conformance means fewer complaints and increased customer satisfaction.</a:t>
            </a:r>
          </a:p>
        </p:txBody>
      </p:sp>
      <p:sp>
        <p:nvSpPr>
          <p:cNvPr id="4" name="Slide Number Placeholder 5"/>
          <p:cNvSpPr>
            <a:spLocks noGrp="1"/>
          </p:cNvSpPr>
          <p:nvPr>
            <p:ph type="sldNum" sz="quarter" idx="12"/>
          </p:nvPr>
        </p:nvSpPr>
        <p:spPr/>
        <p:txBody>
          <a:bodyPr/>
          <a:lstStyle/>
          <a:p>
            <a:pPr>
              <a:defRPr/>
            </a:pPr>
            <a:fld id="{F6CC6411-A66D-4DCA-8AA2-6FA1CBC6927F}" type="slidenum">
              <a:rPr lang="en-US"/>
              <a:pPr>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3600" smtClean="0"/>
              <a:t>Why Quality?</a:t>
            </a:r>
          </a:p>
        </p:txBody>
      </p:sp>
      <p:sp>
        <p:nvSpPr>
          <p:cNvPr id="8195" name="Rectangle 3"/>
          <p:cNvSpPr>
            <a:spLocks noGrp="1" noChangeArrowheads="1"/>
          </p:cNvSpPr>
          <p:nvPr>
            <p:ph idx="1"/>
          </p:nvPr>
        </p:nvSpPr>
        <p:spPr/>
        <p:txBody>
          <a:bodyPr/>
          <a:lstStyle/>
          <a:p>
            <a:pPr marL="0" indent="0" eaLnBrk="1" hangingPunct="1">
              <a:buFontTx/>
              <a:buNone/>
              <a:defRPr/>
            </a:pPr>
            <a:r>
              <a:rPr lang="en-US" sz="2400" dirty="0" smtClean="0">
                <a:latin typeface="Times New Roman" pitchFamily="18" charset="0"/>
              </a:rPr>
              <a:t>Reasons for quality becoming a cardinal priority for most organizations:</a:t>
            </a:r>
          </a:p>
          <a:p>
            <a:pPr eaLnBrk="1" hangingPunct="1">
              <a:defRPr/>
            </a:pPr>
            <a:r>
              <a:rPr lang="en-US" sz="2400" dirty="0" smtClean="0">
                <a:solidFill>
                  <a:srgbClr val="FF3300"/>
                </a:solidFill>
                <a:latin typeface="Times New Roman" pitchFamily="18" charset="0"/>
              </a:rPr>
              <a:t>Competition</a:t>
            </a:r>
            <a:r>
              <a:rPr lang="en-US" sz="2400" dirty="0" smtClean="0">
                <a:latin typeface="Times New Roman" pitchFamily="18" charset="0"/>
              </a:rPr>
              <a:t> – Today’s market demand high quality products at low cost. Having `high quality’ reputation is not enough! Internal cost of maintaining the reputation should be less.</a:t>
            </a:r>
          </a:p>
          <a:p>
            <a:pPr eaLnBrk="1" hangingPunct="1">
              <a:defRPr/>
            </a:pPr>
            <a:r>
              <a:rPr lang="en-US" sz="2400" dirty="0" smtClean="0">
                <a:solidFill>
                  <a:srgbClr val="FF3300"/>
                </a:solidFill>
                <a:latin typeface="Times New Roman" pitchFamily="18" charset="0"/>
              </a:rPr>
              <a:t>Changing customer</a:t>
            </a:r>
            <a:r>
              <a:rPr lang="en-US" sz="2400" dirty="0" smtClean="0">
                <a:latin typeface="Times New Roman" pitchFamily="18" charset="0"/>
              </a:rPr>
              <a:t> – The new customer is not only commanding priority based on volume but is more demanding about the “quality system.”</a:t>
            </a:r>
          </a:p>
          <a:p>
            <a:pPr eaLnBrk="1" hangingPunct="1">
              <a:defRPr/>
            </a:pPr>
            <a:r>
              <a:rPr lang="en-US" sz="2400" dirty="0" smtClean="0">
                <a:solidFill>
                  <a:srgbClr val="FF3300"/>
                </a:solidFill>
                <a:latin typeface="Times New Roman" pitchFamily="18" charset="0"/>
              </a:rPr>
              <a:t>Changing product mix</a:t>
            </a:r>
            <a:r>
              <a:rPr lang="en-US" sz="2400" dirty="0" smtClean="0">
                <a:latin typeface="Times New Roman" pitchFamily="18" charset="0"/>
              </a:rPr>
              <a:t> – The shift from low volume, high price to high volume, low price have resulted in a need to reduce the internal cost of poor quality.</a:t>
            </a:r>
          </a:p>
        </p:txBody>
      </p:sp>
      <p:sp>
        <p:nvSpPr>
          <p:cNvPr id="4" name="Slide Number Placeholder 5"/>
          <p:cNvSpPr>
            <a:spLocks noGrp="1"/>
          </p:cNvSpPr>
          <p:nvPr>
            <p:ph type="sldNum" sz="quarter" idx="12"/>
          </p:nvPr>
        </p:nvSpPr>
        <p:spPr/>
        <p:txBody>
          <a:bodyPr/>
          <a:lstStyle/>
          <a:p>
            <a:pPr>
              <a:defRPr/>
            </a:pPr>
            <a:fld id="{43448C6F-1193-497A-B029-0C82AE59C2A6}" type="slidenum">
              <a:rPr lang="en-US"/>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3600" smtClean="0"/>
              <a:t>Why Quality?</a:t>
            </a:r>
          </a:p>
        </p:txBody>
      </p:sp>
      <p:sp>
        <p:nvSpPr>
          <p:cNvPr id="7171" name="Rectangle 3"/>
          <p:cNvSpPr>
            <a:spLocks noGrp="1" noChangeArrowheads="1"/>
          </p:cNvSpPr>
          <p:nvPr>
            <p:ph idx="1"/>
          </p:nvPr>
        </p:nvSpPr>
        <p:spPr/>
        <p:txBody>
          <a:bodyPr/>
          <a:lstStyle/>
          <a:p>
            <a:pPr eaLnBrk="1" hangingPunct="1">
              <a:lnSpc>
                <a:spcPct val="80000"/>
              </a:lnSpc>
            </a:pPr>
            <a:r>
              <a:rPr lang="en-US" sz="2400" smtClean="0">
                <a:solidFill>
                  <a:srgbClr val="FF3300"/>
                </a:solidFill>
                <a:latin typeface="Times New Roman" pitchFamily="18" charset="0"/>
              </a:rPr>
              <a:t>Product complexity</a:t>
            </a:r>
            <a:r>
              <a:rPr lang="en-US" sz="2400" smtClean="0">
                <a:latin typeface="Times New Roman" pitchFamily="18" charset="0"/>
              </a:rPr>
              <a:t> – As systems have become more complex, the reliability requirements for suppliers of components have become more stringent.</a:t>
            </a:r>
          </a:p>
          <a:p>
            <a:pPr eaLnBrk="1" hangingPunct="1">
              <a:lnSpc>
                <a:spcPct val="80000"/>
              </a:lnSpc>
            </a:pPr>
            <a:r>
              <a:rPr lang="en-US" sz="2400" smtClean="0">
                <a:solidFill>
                  <a:srgbClr val="FF3300"/>
                </a:solidFill>
                <a:latin typeface="Times New Roman" pitchFamily="18" charset="0"/>
              </a:rPr>
              <a:t>Higher levels of customer satisfaction</a:t>
            </a:r>
            <a:r>
              <a:rPr lang="en-US" sz="2400" smtClean="0">
                <a:latin typeface="Times New Roman" pitchFamily="18" charset="0"/>
              </a:rPr>
              <a:t> – Higher customers expectations are getting spawned by increasing competition.</a:t>
            </a:r>
          </a:p>
          <a:p>
            <a:pPr eaLnBrk="1" hangingPunct="1">
              <a:lnSpc>
                <a:spcPct val="80000"/>
              </a:lnSpc>
            </a:pPr>
            <a:endParaRPr lang="en-US" sz="2400" smtClean="0">
              <a:latin typeface="Times New Roman" pitchFamily="18" charset="0"/>
            </a:endParaRPr>
          </a:p>
          <a:p>
            <a:pPr eaLnBrk="1" hangingPunct="1">
              <a:lnSpc>
                <a:spcPct val="80000"/>
              </a:lnSpc>
              <a:buFontTx/>
              <a:buNone/>
            </a:pPr>
            <a:r>
              <a:rPr lang="en-US" sz="2400" smtClean="0">
                <a:latin typeface="Times New Roman" pitchFamily="18" charset="0"/>
              </a:rPr>
              <a:t>Relatively simpler approaches to quality viz. product inspection for quality control and incorporation of internal cost of poor quality into the selling price, might not work for today’s complex market environment.</a:t>
            </a:r>
          </a:p>
        </p:txBody>
      </p:sp>
      <p:sp>
        <p:nvSpPr>
          <p:cNvPr id="4" name="Slide Number Placeholder 5"/>
          <p:cNvSpPr>
            <a:spLocks noGrp="1"/>
          </p:cNvSpPr>
          <p:nvPr>
            <p:ph type="sldNum" sz="quarter" idx="12"/>
          </p:nvPr>
        </p:nvSpPr>
        <p:spPr/>
        <p:txBody>
          <a:bodyPr/>
          <a:lstStyle/>
          <a:p>
            <a:pPr>
              <a:defRPr/>
            </a:pPr>
            <a:fld id="{A71695E7-8330-487D-9F63-ED6D489F91CD}" type="slidenum">
              <a:rPr lang="en-US"/>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3600" smtClean="0"/>
              <a:t>Quality perspectives</a:t>
            </a:r>
          </a:p>
        </p:txBody>
      </p:sp>
      <p:sp>
        <p:nvSpPr>
          <p:cNvPr id="149507" name="Rectangle 3"/>
          <p:cNvSpPr>
            <a:spLocks noGrp="1" noChangeArrowheads="1"/>
          </p:cNvSpPr>
          <p:nvPr>
            <p:ph idx="1"/>
          </p:nvPr>
        </p:nvSpPr>
        <p:spPr/>
        <p:txBody>
          <a:bodyPr/>
          <a:lstStyle/>
          <a:p>
            <a:pPr marL="0" indent="0" eaLnBrk="1" hangingPunct="1">
              <a:lnSpc>
                <a:spcPct val="90000"/>
              </a:lnSpc>
              <a:buFontTx/>
              <a:buNone/>
              <a:defRPr/>
            </a:pPr>
            <a:r>
              <a:rPr lang="en-US" sz="2400" dirty="0" smtClean="0">
                <a:latin typeface="Times New Roman" pitchFamily="18" charset="0"/>
              </a:rPr>
              <a:t>Everyone defines Quality based on their own perspective of it. Typical responses about the definition of quality would include:</a:t>
            </a:r>
          </a:p>
          <a:p>
            <a:pPr marL="457200" indent="-457200" eaLnBrk="1" hangingPunct="1">
              <a:lnSpc>
                <a:spcPct val="90000"/>
              </a:lnSpc>
              <a:buSzPct val="70000"/>
              <a:buFontTx/>
              <a:buAutoNum type="arabicPeriod"/>
              <a:defRPr/>
            </a:pPr>
            <a:r>
              <a:rPr lang="en-US" sz="2400" dirty="0" smtClean="0">
                <a:latin typeface="Times New Roman" pitchFamily="18" charset="0"/>
              </a:rPr>
              <a:t>Perfection</a:t>
            </a:r>
          </a:p>
          <a:p>
            <a:pPr marL="457200" indent="-457200" eaLnBrk="1" hangingPunct="1">
              <a:lnSpc>
                <a:spcPct val="90000"/>
              </a:lnSpc>
              <a:buSzPct val="70000"/>
              <a:buFontTx/>
              <a:buAutoNum type="arabicPeriod"/>
              <a:defRPr/>
            </a:pPr>
            <a:r>
              <a:rPr lang="en-US" sz="2400" dirty="0" smtClean="0">
                <a:latin typeface="Times New Roman" pitchFamily="18" charset="0"/>
              </a:rPr>
              <a:t>Consistency</a:t>
            </a:r>
          </a:p>
          <a:p>
            <a:pPr marL="457200" indent="-457200" eaLnBrk="1" hangingPunct="1">
              <a:lnSpc>
                <a:spcPct val="90000"/>
              </a:lnSpc>
              <a:buSzPct val="70000"/>
              <a:buFontTx/>
              <a:buAutoNum type="arabicPeriod"/>
              <a:defRPr/>
            </a:pPr>
            <a:r>
              <a:rPr lang="en-US" sz="2400" dirty="0" smtClean="0">
                <a:latin typeface="Times New Roman" pitchFamily="18" charset="0"/>
              </a:rPr>
              <a:t>Eliminating waste</a:t>
            </a:r>
          </a:p>
          <a:p>
            <a:pPr marL="457200" indent="-457200" eaLnBrk="1" hangingPunct="1">
              <a:lnSpc>
                <a:spcPct val="90000"/>
              </a:lnSpc>
              <a:buSzPct val="70000"/>
              <a:buFontTx/>
              <a:buAutoNum type="arabicPeriod"/>
              <a:defRPr/>
            </a:pPr>
            <a:r>
              <a:rPr lang="en-US" sz="2400" dirty="0" smtClean="0">
                <a:latin typeface="Times New Roman" pitchFamily="18" charset="0"/>
              </a:rPr>
              <a:t>Speed of delivery</a:t>
            </a:r>
          </a:p>
          <a:p>
            <a:pPr marL="457200" indent="-457200" eaLnBrk="1" hangingPunct="1">
              <a:lnSpc>
                <a:spcPct val="90000"/>
              </a:lnSpc>
              <a:buSzPct val="70000"/>
              <a:buFontTx/>
              <a:buAutoNum type="arabicPeriod"/>
              <a:defRPr/>
            </a:pPr>
            <a:r>
              <a:rPr lang="en-US" sz="2400" dirty="0" smtClean="0">
                <a:latin typeface="Times New Roman" pitchFamily="18" charset="0"/>
              </a:rPr>
              <a:t>Compliance with policies and procedures</a:t>
            </a:r>
          </a:p>
          <a:p>
            <a:pPr marL="457200" indent="-457200" eaLnBrk="1" hangingPunct="1">
              <a:lnSpc>
                <a:spcPct val="90000"/>
              </a:lnSpc>
              <a:buSzPct val="70000"/>
              <a:buFontTx/>
              <a:buAutoNum type="arabicPeriod"/>
              <a:defRPr/>
            </a:pPr>
            <a:r>
              <a:rPr lang="en-US" sz="2400" dirty="0" smtClean="0">
                <a:latin typeface="Times New Roman" pitchFamily="18" charset="0"/>
              </a:rPr>
              <a:t>Doing it right the first time</a:t>
            </a:r>
          </a:p>
          <a:p>
            <a:pPr marL="457200" indent="-457200" eaLnBrk="1" hangingPunct="1">
              <a:lnSpc>
                <a:spcPct val="90000"/>
              </a:lnSpc>
              <a:buSzPct val="70000"/>
              <a:buFontTx/>
              <a:buAutoNum type="arabicPeriod"/>
              <a:defRPr/>
            </a:pPr>
            <a:r>
              <a:rPr lang="en-US" sz="2400" dirty="0" smtClean="0">
                <a:latin typeface="Times New Roman" pitchFamily="18" charset="0"/>
              </a:rPr>
              <a:t>Delighting or pleasing customers</a:t>
            </a:r>
          </a:p>
          <a:p>
            <a:pPr marL="457200" indent="-457200" eaLnBrk="1" hangingPunct="1">
              <a:lnSpc>
                <a:spcPct val="90000"/>
              </a:lnSpc>
              <a:buSzPct val="70000"/>
              <a:buFontTx/>
              <a:buAutoNum type="arabicPeriod"/>
              <a:defRPr/>
            </a:pPr>
            <a:r>
              <a:rPr lang="en-US" sz="2400" dirty="0" smtClean="0">
                <a:latin typeface="Times New Roman" pitchFamily="18" charset="0"/>
              </a:rPr>
              <a:t>Total customer satisfaction and service</a:t>
            </a:r>
          </a:p>
        </p:txBody>
      </p:sp>
      <p:sp>
        <p:nvSpPr>
          <p:cNvPr id="4" name="Slide Number Placeholder 5"/>
          <p:cNvSpPr>
            <a:spLocks noGrp="1"/>
          </p:cNvSpPr>
          <p:nvPr>
            <p:ph type="sldNum" sz="quarter" idx="12"/>
          </p:nvPr>
        </p:nvSpPr>
        <p:spPr/>
        <p:txBody>
          <a:bodyPr/>
          <a:lstStyle/>
          <a:p>
            <a:pPr>
              <a:defRPr/>
            </a:pPr>
            <a:fld id="{868DAFA4-239C-491F-BAF8-59647C413E00}" type="slidenum">
              <a:rPr lang="en-US"/>
              <a:pPr>
                <a:defRPr/>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9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95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950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950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950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9507">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9507">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9507">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950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smtClean="0"/>
              <a:t>Quality perspectives</a:t>
            </a:r>
          </a:p>
        </p:txBody>
      </p:sp>
      <p:sp>
        <p:nvSpPr>
          <p:cNvPr id="151555" name="Rectangle 3"/>
          <p:cNvSpPr>
            <a:spLocks noGrp="1" noChangeArrowheads="1"/>
          </p:cNvSpPr>
          <p:nvPr>
            <p:ph idx="1"/>
          </p:nvPr>
        </p:nvSpPr>
        <p:spPr/>
        <p:txBody>
          <a:bodyPr>
            <a:normAutofit lnSpcReduction="10000"/>
          </a:bodyPr>
          <a:lstStyle/>
          <a:p>
            <a:pPr marL="274320" indent="-274320" eaLnBrk="1" fontAlgn="auto" hangingPunct="1">
              <a:lnSpc>
                <a:spcPct val="90000"/>
              </a:lnSpc>
              <a:spcAft>
                <a:spcPts val="0"/>
              </a:spcAft>
              <a:buClr>
                <a:schemeClr val="accent3"/>
              </a:buClr>
              <a:buFontTx/>
              <a:buNone/>
              <a:defRPr/>
            </a:pPr>
            <a:r>
              <a:rPr lang="en-US" sz="2400">
                <a:solidFill>
                  <a:srgbClr val="FF5050"/>
                </a:solidFill>
                <a:latin typeface="Times New Roman" pitchFamily="18" charset="0"/>
              </a:rPr>
              <a:t>Judgmental perspective</a:t>
            </a:r>
          </a:p>
          <a:p>
            <a:pPr marL="274320" indent="-274320" eaLnBrk="1" fontAlgn="auto" hangingPunct="1">
              <a:lnSpc>
                <a:spcPct val="90000"/>
              </a:lnSpc>
              <a:spcAft>
                <a:spcPts val="0"/>
              </a:spcAft>
              <a:buClr>
                <a:schemeClr val="accent3"/>
              </a:buClr>
              <a:buFont typeface="Wingdings 2"/>
              <a:buChar char=""/>
              <a:defRPr/>
            </a:pPr>
            <a:r>
              <a:rPr lang="en-US" sz="2400">
                <a:latin typeface="Times New Roman" pitchFamily="18" charset="0"/>
              </a:rPr>
              <a:t>“goodness of a product.”</a:t>
            </a:r>
          </a:p>
          <a:p>
            <a:pPr marL="274320" indent="-274320" eaLnBrk="1" fontAlgn="auto" hangingPunct="1">
              <a:lnSpc>
                <a:spcPct val="90000"/>
              </a:lnSpc>
              <a:spcAft>
                <a:spcPts val="0"/>
              </a:spcAft>
              <a:buClr>
                <a:schemeClr val="accent3"/>
              </a:buClr>
              <a:buFont typeface="Wingdings 2"/>
              <a:buChar char=""/>
              <a:defRPr/>
            </a:pPr>
            <a:r>
              <a:rPr lang="en-US" sz="2400">
                <a:latin typeface="Times New Roman" pitchFamily="18" charset="0"/>
              </a:rPr>
              <a:t>Shewhart’s transcendental definition of quality – “absolute and universally recognizable, a mark of uncompromising standards and high achievement.”</a:t>
            </a:r>
          </a:p>
          <a:p>
            <a:pPr marL="274320" indent="-274320" eaLnBrk="1" fontAlgn="auto" hangingPunct="1">
              <a:lnSpc>
                <a:spcPct val="90000"/>
              </a:lnSpc>
              <a:spcAft>
                <a:spcPts val="0"/>
              </a:spcAft>
              <a:buClr>
                <a:schemeClr val="accent3"/>
              </a:buClr>
              <a:buFont typeface="Wingdings 2"/>
              <a:buChar char=""/>
              <a:defRPr/>
            </a:pPr>
            <a:r>
              <a:rPr lang="en-US" sz="2400">
                <a:latin typeface="Times New Roman" pitchFamily="18" charset="0"/>
              </a:rPr>
              <a:t>Examples of products attributing to this image: Rolex watches, Lexus cars.</a:t>
            </a:r>
          </a:p>
          <a:p>
            <a:pPr marL="274320" indent="-274320" eaLnBrk="1" fontAlgn="auto" hangingPunct="1">
              <a:lnSpc>
                <a:spcPct val="90000"/>
              </a:lnSpc>
              <a:spcAft>
                <a:spcPts val="0"/>
              </a:spcAft>
              <a:buClr>
                <a:schemeClr val="accent3"/>
              </a:buClr>
              <a:buFontTx/>
              <a:buNone/>
              <a:defRPr/>
            </a:pPr>
            <a:r>
              <a:rPr lang="en-US" sz="2400">
                <a:solidFill>
                  <a:srgbClr val="FF5050"/>
                </a:solidFill>
                <a:latin typeface="Times New Roman" pitchFamily="18" charset="0"/>
              </a:rPr>
              <a:t>Product-based perspective</a:t>
            </a:r>
          </a:p>
          <a:p>
            <a:pPr marL="274320" indent="-274320" eaLnBrk="1" fontAlgn="auto" hangingPunct="1">
              <a:lnSpc>
                <a:spcPct val="90000"/>
              </a:lnSpc>
              <a:spcAft>
                <a:spcPts val="0"/>
              </a:spcAft>
              <a:buClr>
                <a:schemeClr val="accent3"/>
              </a:buClr>
              <a:buFont typeface="Wingdings 2"/>
              <a:buChar char=""/>
              <a:defRPr/>
            </a:pPr>
            <a:r>
              <a:rPr lang="en-US" sz="2400">
                <a:latin typeface="Times New Roman" pitchFamily="18" charset="0"/>
              </a:rPr>
              <a:t>“function of a specific, measurable variable and that differences in quality reflect differences in quantity of some product attributes.”</a:t>
            </a:r>
          </a:p>
          <a:p>
            <a:pPr marL="274320" indent="-274320" eaLnBrk="1" fontAlgn="auto" hangingPunct="1">
              <a:lnSpc>
                <a:spcPct val="90000"/>
              </a:lnSpc>
              <a:spcAft>
                <a:spcPts val="0"/>
              </a:spcAft>
              <a:buClr>
                <a:schemeClr val="accent3"/>
              </a:buClr>
              <a:buFont typeface="Wingdings 2"/>
              <a:buChar char=""/>
              <a:defRPr/>
            </a:pPr>
            <a:r>
              <a:rPr lang="en-US" sz="2400">
                <a:latin typeface="Times New Roman" pitchFamily="18" charset="0"/>
              </a:rPr>
              <a:t>Example: Quality and price perceived relationship.</a:t>
            </a:r>
          </a:p>
        </p:txBody>
      </p:sp>
      <p:sp>
        <p:nvSpPr>
          <p:cNvPr id="4" name="Slide Number Placeholder 5"/>
          <p:cNvSpPr>
            <a:spLocks noGrp="1"/>
          </p:cNvSpPr>
          <p:nvPr>
            <p:ph type="sldNum" sz="quarter" idx="12"/>
          </p:nvPr>
        </p:nvSpPr>
        <p:spPr/>
        <p:txBody>
          <a:bodyPr/>
          <a:lstStyle/>
          <a:p>
            <a:pPr>
              <a:defRPr/>
            </a:pPr>
            <a:fld id="{7C18952C-7455-45FD-AD04-F8CEE895B4C2}" type="slidenum">
              <a:rPr lang="en-US"/>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3600" smtClean="0"/>
              <a:t>Quality perspectives</a:t>
            </a:r>
          </a:p>
        </p:txBody>
      </p:sp>
      <p:sp>
        <p:nvSpPr>
          <p:cNvPr id="10243" name="Rectangle 3"/>
          <p:cNvSpPr>
            <a:spLocks noGrp="1" noChangeArrowheads="1"/>
          </p:cNvSpPr>
          <p:nvPr>
            <p:ph idx="1"/>
          </p:nvPr>
        </p:nvSpPr>
        <p:spPr/>
        <p:txBody>
          <a:bodyPr/>
          <a:lstStyle/>
          <a:p>
            <a:pPr eaLnBrk="1" hangingPunct="1">
              <a:lnSpc>
                <a:spcPct val="90000"/>
              </a:lnSpc>
              <a:buFontTx/>
              <a:buNone/>
            </a:pPr>
            <a:r>
              <a:rPr lang="en-US" sz="2400" smtClean="0">
                <a:solidFill>
                  <a:srgbClr val="FF5050"/>
                </a:solidFill>
                <a:latin typeface="Times New Roman" pitchFamily="18" charset="0"/>
              </a:rPr>
              <a:t>User-based perspective</a:t>
            </a:r>
          </a:p>
          <a:p>
            <a:pPr eaLnBrk="1" hangingPunct="1">
              <a:lnSpc>
                <a:spcPct val="90000"/>
              </a:lnSpc>
            </a:pPr>
            <a:r>
              <a:rPr lang="en-US" sz="2400" smtClean="0">
                <a:latin typeface="Times New Roman" pitchFamily="18" charset="0"/>
              </a:rPr>
              <a:t>“fitness for intended use.”</a:t>
            </a:r>
          </a:p>
          <a:p>
            <a:pPr eaLnBrk="1" hangingPunct="1">
              <a:lnSpc>
                <a:spcPct val="90000"/>
              </a:lnSpc>
            </a:pPr>
            <a:r>
              <a:rPr lang="en-US" sz="2400" smtClean="0">
                <a:latin typeface="Times New Roman" pitchFamily="18" charset="0"/>
              </a:rPr>
              <a:t>Individuals have different needs and wants, and hence different quality standards.</a:t>
            </a:r>
          </a:p>
          <a:p>
            <a:pPr eaLnBrk="1" hangingPunct="1">
              <a:lnSpc>
                <a:spcPct val="90000"/>
              </a:lnSpc>
            </a:pPr>
            <a:r>
              <a:rPr lang="en-US" sz="2400" smtClean="0">
                <a:latin typeface="Times New Roman" pitchFamily="18" charset="0"/>
              </a:rPr>
              <a:t>Example – Nissan offering ‘dud’ models in US markets under the brand name Datson which the US customer didn’t prefer.</a:t>
            </a:r>
          </a:p>
          <a:p>
            <a:pPr eaLnBrk="1" hangingPunct="1">
              <a:lnSpc>
                <a:spcPct val="90000"/>
              </a:lnSpc>
              <a:buFontTx/>
              <a:buNone/>
            </a:pPr>
            <a:r>
              <a:rPr lang="en-US" sz="2400" smtClean="0">
                <a:solidFill>
                  <a:srgbClr val="FF5050"/>
                </a:solidFill>
                <a:latin typeface="Times New Roman" pitchFamily="18" charset="0"/>
              </a:rPr>
              <a:t>Value-based perspective</a:t>
            </a:r>
          </a:p>
          <a:p>
            <a:pPr eaLnBrk="1" hangingPunct="1">
              <a:lnSpc>
                <a:spcPct val="90000"/>
              </a:lnSpc>
            </a:pPr>
            <a:r>
              <a:rPr lang="en-US" sz="2400" smtClean="0">
                <a:latin typeface="Times New Roman" pitchFamily="18" charset="0"/>
              </a:rPr>
              <a:t>“quality product is the one that is as useful as competing products and is sold at a lesser price.”</a:t>
            </a:r>
          </a:p>
          <a:p>
            <a:pPr eaLnBrk="1" hangingPunct="1">
              <a:lnSpc>
                <a:spcPct val="90000"/>
              </a:lnSpc>
            </a:pPr>
            <a:r>
              <a:rPr lang="en-US" sz="2400" smtClean="0">
                <a:latin typeface="Times New Roman" pitchFamily="18" charset="0"/>
              </a:rPr>
              <a:t>US auto market – Incentives offered by the Big Three are perceived to be compensation for lower quality.</a:t>
            </a:r>
          </a:p>
        </p:txBody>
      </p:sp>
      <p:sp>
        <p:nvSpPr>
          <p:cNvPr id="4" name="Slide Number Placeholder 5"/>
          <p:cNvSpPr>
            <a:spLocks noGrp="1"/>
          </p:cNvSpPr>
          <p:nvPr>
            <p:ph type="sldNum" sz="quarter" idx="12"/>
          </p:nvPr>
        </p:nvSpPr>
        <p:spPr/>
        <p:txBody>
          <a:bodyPr/>
          <a:lstStyle/>
          <a:p>
            <a:pPr>
              <a:defRPr/>
            </a:pPr>
            <a:fld id="{9E85C162-7FB1-4DE5-9700-117226EC3AB9}" type="slidenum">
              <a:rPr lang="en-US"/>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600" smtClean="0"/>
              <a:t>Quality perspectives</a:t>
            </a:r>
          </a:p>
        </p:txBody>
      </p:sp>
      <p:sp>
        <p:nvSpPr>
          <p:cNvPr id="11267" name="Rectangle 3"/>
          <p:cNvSpPr>
            <a:spLocks noGrp="1" noChangeArrowheads="1"/>
          </p:cNvSpPr>
          <p:nvPr>
            <p:ph idx="1"/>
          </p:nvPr>
        </p:nvSpPr>
        <p:spPr/>
        <p:txBody>
          <a:bodyPr/>
          <a:lstStyle/>
          <a:p>
            <a:pPr eaLnBrk="1" hangingPunct="1">
              <a:buFontTx/>
              <a:buNone/>
            </a:pPr>
            <a:r>
              <a:rPr lang="en-US" sz="2400" smtClean="0">
                <a:solidFill>
                  <a:srgbClr val="FF5050"/>
                </a:solidFill>
                <a:latin typeface="Times New Roman" pitchFamily="18" charset="0"/>
              </a:rPr>
              <a:t>Manufacturing-based perspective</a:t>
            </a:r>
          </a:p>
          <a:p>
            <a:pPr eaLnBrk="1" hangingPunct="1"/>
            <a:r>
              <a:rPr lang="en-US" sz="2400" smtClean="0">
                <a:latin typeface="Times New Roman" pitchFamily="18" charset="0"/>
              </a:rPr>
              <a:t>“the desirable outcome of a engineering and manufacturing practice, or conformance to specification.”</a:t>
            </a:r>
          </a:p>
          <a:p>
            <a:pPr eaLnBrk="1" hangingPunct="1"/>
            <a:r>
              <a:rPr lang="en-US" sz="2400" smtClean="0">
                <a:latin typeface="Times New Roman" pitchFamily="18" charset="0"/>
              </a:rPr>
              <a:t>Engineering specifications are the key!</a:t>
            </a:r>
          </a:p>
          <a:p>
            <a:pPr eaLnBrk="1" hangingPunct="1"/>
            <a:r>
              <a:rPr lang="en-US" sz="2400" smtClean="0">
                <a:latin typeface="Times New Roman" pitchFamily="18" charset="0"/>
              </a:rPr>
              <a:t>Example: Coca-cola – “quality is about manufacturing a product that people can depend on every time they reach for it.”</a:t>
            </a:r>
          </a:p>
        </p:txBody>
      </p:sp>
      <p:sp>
        <p:nvSpPr>
          <p:cNvPr id="4" name="Slide Number Placeholder 5"/>
          <p:cNvSpPr>
            <a:spLocks noGrp="1"/>
          </p:cNvSpPr>
          <p:nvPr>
            <p:ph type="sldNum" sz="quarter" idx="12"/>
          </p:nvPr>
        </p:nvSpPr>
        <p:spPr/>
        <p:txBody>
          <a:bodyPr/>
          <a:lstStyle/>
          <a:p>
            <a:pPr>
              <a:defRPr/>
            </a:pPr>
            <a:fld id="{F7F4466B-0240-4321-9F56-A17D109153A5}" type="slidenum">
              <a:rPr lang="en-US"/>
              <a:pPr>
                <a:defRPr/>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1315</TotalTime>
  <Words>2042</Words>
  <Application>Microsoft Office PowerPoint</Application>
  <PresentationFormat>On-screen Show (4:3)</PresentationFormat>
  <Paragraphs>244</Paragraphs>
  <Slides>29</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Constantia</vt:lpstr>
      <vt:lpstr>Wingdings 2</vt:lpstr>
      <vt:lpstr>Times New Roman</vt:lpstr>
      <vt:lpstr>Wingdings</vt:lpstr>
      <vt:lpstr>Flow</vt:lpstr>
      <vt:lpstr>Total Quality Management</vt:lpstr>
      <vt:lpstr>Introduction</vt:lpstr>
      <vt:lpstr>Introduction</vt:lpstr>
      <vt:lpstr>Why Quality?</vt:lpstr>
      <vt:lpstr>Why Quality?</vt:lpstr>
      <vt:lpstr>Quality perspectives</vt:lpstr>
      <vt:lpstr>Quality perspectives</vt:lpstr>
      <vt:lpstr>Quality perspectives</vt:lpstr>
      <vt:lpstr>Quality perspectives</vt:lpstr>
      <vt:lpstr>Quality perspectives</vt:lpstr>
      <vt:lpstr>Quality levels</vt:lpstr>
      <vt:lpstr>Quality levels</vt:lpstr>
      <vt:lpstr>Evolution of TQM philosophies</vt:lpstr>
      <vt:lpstr>The Deming philosophy</vt:lpstr>
      <vt:lpstr>The Deming philosophy</vt:lpstr>
      <vt:lpstr>Process management</vt:lpstr>
      <vt:lpstr>Process management</vt:lpstr>
      <vt:lpstr>Process control</vt:lpstr>
      <vt:lpstr>Process control</vt:lpstr>
      <vt:lpstr>Process improvement</vt:lpstr>
      <vt:lpstr>Process improvement: Kaizen</vt:lpstr>
      <vt:lpstr>Process improvement: Kaizen</vt:lpstr>
      <vt:lpstr>Kaizen: Implementation</vt:lpstr>
      <vt:lpstr>Kaizen: Implementation</vt:lpstr>
      <vt:lpstr>ISO 9000: 2000</vt:lpstr>
      <vt:lpstr>ISO 9000: 2000 structure</vt:lpstr>
      <vt:lpstr>Six Sigma</vt:lpstr>
      <vt:lpstr>Six Sigma</vt:lpstr>
      <vt:lpstr>Six Sigma</vt:lpstr>
    </vt:vector>
  </TitlesOfParts>
  <Company>IIT Madras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Total Quality Management</dc:title>
  <dc:creator>System Administrator</dc:creator>
  <cp:lastModifiedBy>User</cp:lastModifiedBy>
  <cp:revision>149</cp:revision>
  <dcterms:created xsi:type="dcterms:W3CDTF">2007-11-29T04:46:26Z</dcterms:created>
  <dcterms:modified xsi:type="dcterms:W3CDTF">2014-10-31T06:42:19Z</dcterms:modified>
</cp:coreProperties>
</file>