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84" r:id="rId13"/>
    <p:sldId id="285" r:id="rId14"/>
    <p:sldId id="267" r:id="rId15"/>
    <p:sldId id="269" r:id="rId16"/>
    <p:sldId id="288" r:id="rId17"/>
    <p:sldId id="289" r:id="rId18"/>
    <p:sldId id="270" r:id="rId19"/>
    <p:sldId id="290" r:id="rId20"/>
    <p:sldId id="280" r:id="rId21"/>
    <p:sldId id="282" r:id="rId22"/>
    <p:sldId id="283" r:id="rId23"/>
    <p:sldId id="286" r:id="rId24"/>
    <p:sldId id="281" r:id="rId25"/>
    <p:sldId id="271" r:id="rId26"/>
    <p:sldId id="272" r:id="rId27"/>
    <p:sldId id="273" r:id="rId28"/>
    <p:sldId id="287" r:id="rId29"/>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650"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d-ID"/>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Sheet1!$B$3</c:f>
              <c:strCache>
                <c:ptCount val="1"/>
                <c:pt idx="0">
                  <c:v>rasio nakes</c:v>
                </c:pt>
              </c:strCache>
            </c:strRef>
          </c:tx>
          <c:dLbls>
            <c:dLblPos val="t"/>
            <c:showLegendKey val="0"/>
            <c:showVal val="1"/>
            <c:showCatName val="0"/>
            <c:showSerName val="0"/>
            <c:showPercent val="0"/>
            <c:showBubbleSize val="0"/>
            <c:showLeaderLines val="0"/>
          </c:dLbls>
          <c:cat>
            <c:numRef>
              <c:f>Sheet1!$A$4:$A$8</c:f>
              <c:numCache>
                <c:formatCode>General</c:formatCode>
                <c:ptCount val="5"/>
                <c:pt idx="0">
                  <c:v>2006</c:v>
                </c:pt>
                <c:pt idx="1">
                  <c:v>2011</c:v>
                </c:pt>
                <c:pt idx="2">
                  <c:v>2012</c:v>
                </c:pt>
                <c:pt idx="3">
                  <c:v>2013</c:v>
                </c:pt>
                <c:pt idx="4">
                  <c:v>2014</c:v>
                </c:pt>
              </c:numCache>
            </c:numRef>
          </c:cat>
          <c:val>
            <c:numRef>
              <c:f>Sheet1!$B$4:$B$8</c:f>
              <c:numCache>
                <c:formatCode>General</c:formatCode>
                <c:ptCount val="5"/>
                <c:pt idx="0">
                  <c:v>0.95000000000000018</c:v>
                </c:pt>
                <c:pt idx="1">
                  <c:v>1.1900000000000004</c:v>
                </c:pt>
                <c:pt idx="2">
                  <c:v>2.06</c:v>
                </c:pt>
                <c:pt idx="3">
                  <c:v>2.25</c:v>
                </c:pt>
                <c:pt idx="4">
                  <c:v>2.63</c:v>
                </c:pt>
              </c:numCache>
            </c:numRef>
          </c:val>
          <c:smooth val="0"/>
        </c:ser>
        <c:dLbls>
          <c:showLegendKey val="0"/>
          <c:showVal val="1"/>
          <c:showCatName val="0"/>
          <c:showSerName val="0"/>
          <c:showPercent val="0"/>
          <c:showBubbleSize val="0"/>
        </c:dLbls>
        <c:marker val="1"/>
        <c:smooth val="0"/>
        <c:axId val="133120000"/>
        <c:axId val="135152000"/>
      </c:lineChart>
      <c:catAx>
        <c:axId val="133120000"/>
        <c:scaling>
          <c:orientation val="minMax"/>
        </c:scaling>
        <c:delete val="0"/>
        <c:axPos val="b"/>
        <c:numFmt formatCode="General" sourceLinked="1"/>
        <c:majorTickMark val="out"/>
        <c:minorTickMark val="none"/>
        <c:tickLblPos val="nextTo"/>
        <c:crossAx val="135152000"/>
        <c:crosses val="autoZero"/>
        <c:auto val="1"/>
        <c:lblAlgn val="ctr"/>
        <c:lblOffset val="100"/>
        <c:noMultiLvlLbl val="0"/>
      </c:catAx>
      <c:valAx>
        <c:axId val="135152000"/>
        <c:scaling>
          <c:orientation val="minMax"/>
        </c:scaling>
        <c:delete val="0"/>
        <c:axPos val="l"/>
        <c:majorGridlines/>
        <c:numFmt formatCode="General" sourceLinked="1"/>
        <c:majorTickMark val="out"/>
        <c:minorTickMark val="none"/>
        <c:tickLblPos val="nextTo"/>
        <c:crossAx val="133120000"/>
        <c:crosses val="autoZero"/>
        <c:crossBetween val="between"/>
      </c:valAx>
    </c:plotArea>
    <c:plotVisOnly val="1"/>
    <c:dispBlanksAs val="gap"/>
    <c:showDLblsOverMax val="0"/>
  </c:chart>
  <c:spPr>
    <a:solidFill>
      <a:schemeClr val="accent6">
        <a:lumMod val="40000"/>
        <a:lumOff val="60000"/>
      </a:schemeClr>
    </a:solidFill>
  </c:spPr>
  <c:txPr>
    <a:bodyPr/>
    <a:lstStyle/>
    <a:p>
      <a:pPr>
        <a:defRPr sz="1400" b="1"/>
      </a:pPr>
      <a:endParaRPr lang="id-ID"/>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F19DCE-EDC6-4586-8C03-622DEEBE5D03}" type="datetimeFigureOut">
              <a:rPr lang="id-ID" smtClean="0"/>
              <a:t>10/12/2014</a:t>
            </a:fld>
            <a:endParaRPr lang="id-ID"/>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087CD8-78B7-4019-B8BF-CC9EA4419C80}" type="slidenum">
              <a:rPr lang="id-ID" smtClean="0"/>
              <a:t>‹#›</a:t>
            </a:fld>
            <a:endParaRPr lang="id-ID"/>
          </a:p>
        </p:txBody>
      </p:sp>
    </p:spTree>
    <p:extLst>
      <p:ext uri="{BB962C8B-B14F-4D97-AF65-F5344CB8AC3E}">
        <p14:creationId xmlns:p14="http://schemas.microsoft.com/office/powerpoint/2010/main" val="5803329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smtClean="0"/>
              <a:t>Pada</a:t>
            </a:r>
            <a:r>
              <a:rPr lang="id-ID" baseline="0" dirty="0" smtClean="0"/>
              <a:t> tahun 2006 dalam laporannya WHO mengatakan Indonesia termasuk salah satu negara yang mengalami krisis kekurangan SDM kesehatan yang ditandai dengan rasio jumlah tenaga kesehatan terhadap jumlah penduduk Indonesia masih dibawah 2,3 per 1000, yaitu sekitar 0,95 nakes (dokter, perawat, bidan) per 1000 penduduk. Selanjutnya melalui berbagai upaya pendayagunaan SDM kesehatan, trend rasio nakes per 1000 poenduduk terus menunjukkan kenaikan rasio terhadap jumlah penduduk. Data tahun 2013 menunjukkan bahwa diperkiraan saat ini secara nasional Indonesia sudah tidak mengalami krisis SDM kesehatan lagi. Namun demikian Indonesia masih terus dihadapkan pada masalah distribusi SDM kesehatan yang tidak merata seluruh Indonesia.</a:t>
            </a:r>
            <a:endParaRPr lang="id-ID" dirty="0"/>
          </a:p>
        </p:txBody>
      </p:sp>
      <p:sp>
        <p:nvSpPr>
          <p:cNvPr id="4" name="Slide Number Placeholder 3"/>
          <p:cNvSpPr>
            <a:spLocks noGrp="1"/>
          </p:cNvSpPr>
          <p:nvPr>
            <p:ph type="sldNum" sz="quarter" idx="10"/>
          </p:nvPr>
        </p:nvSpPr>
        <p:spPr/>
        <p:txBody>
          <a:bodyPr/>
          <a:lstStyle/>
          <a:p>
            <a:fld id="{69BF7C5E-3751-4C1A-8835-2056B05C7E00}" type="slidenum">
              <a:rPr lang="id-ID" smtClean="0"/>
              <a:pPr/>
              <a:t>2</a:t>
            </a:fld>
            <a:endParaRPr lang="id-ID"/>
          </a:p>
        </p:txBody>
      </p:sp>
    </p:spTree>
    <p:extLst>
      <p:ext uri="{BB962C8B-B14F-4D97-AF65-F5344CB8AC3E}">
        <p14:creationId xmlns:p14="http://schemas.microsoft.com/office/powerpoint/2010/main" val="20654723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smtClean="0"/>
              <a:t>Mutu pelayanan kesehatan dalam</a:t>
            </a:r>
            <a:r>
              <a:rPr lang="id-ID" baseline="0" dirty="0" smtClean="0"/>
              <a:t> JKN menuntut berjalannya sistem rujukan. </a:t>
            </a:r>
            <a:r>
              <a:rPr lang="id-ID" dirty="0" smtClean="0"/>
              <a:t>Untuk memastikan pelayanan rujukan berjalan dengan baik, maka diharapkan seluruh rumah sakit utamanya yang telah menjadi mitra BPJS, sudah mempunyai dokter spesialis yang cukup sesuai dengan standar RS maupun sesuai</a:t>
            </a:r>
            <a:r>
              <a:rPr lang="id-ID" baseline="0" dirty="0" smtClean="0"/>
              <a:t> dengan beban kerjanya. </a:t>
            </a:r>
            <a:r>
              <a:rPr lang="id-ID" dirty="0" smtClean="0"/>
              <a:t>Per 31 Desember tahun 2013, data jumlah dokter spesialis menurut rekapitulasi STR di KKI adalah 24.541 orang, dengan demikian rasio keadaan dokter spesialis pada bulan 31 Desember 2013 adalah 9,3 per 100.000 penduduk.  Namun demikian, masalah pokok</a:t>
            </a:r>
            <a:r>
              <a:rPr lang="id-ID" baseline="0" dirty="0" smtClean="0"/>
              <a:t> adalah distribusi yang belum merata sehingga </a:t>
            </a:r>
            <a:r>
              <a:rPr lang="id-ID" dirty="0" smtClean="0"/>
              <a:t>masih banyak rumah sakit yang</a:t>
            </a:r>
            <a:r>
              <a:rPr lang="id-ID" baseline="0" dirty="0" smtClean="0"/>
              <a:t> masih mengalami kekurangan tenaga dokter spesialis dasar dan spesialis penunjang. </a:t>
            </a:r>
            <a:endParaRPr lang="id-ID" dirty="0"/>
          </a:p>
        </p:txBody>
      </p:sp>
      <p:sp>
        <p:nvSpPr>
          <p:cNvPr id="4" name="Slide Number Placeholder 3"/>
          <p:cNvSpPr>
            <a:spLocks noGrp="1"/>
          </p:cNvSpPr>
          <p:nvPr>
            <p:ph type="sldNum" sz="quarter" idx="10"/>
          </p:nvPr>
        </p:nvSpPr>
        <p:spPr/>
        <p:txBody>
          <a:bodyPr/>
          <a:lstStyle/>
          <a:p>
            <a:fld id="{69BF7C5E-3751-4C1A-8835-2056B05C7E00}" type="slidenum">
              <a:rPr lang="id-ID" smtClean="0"/>
              <a:pPr/>
              <a:t>6</a:t>
            </a:fld>
            <a:endParaRPr lang="id-ID"/>
          </a:p>
        </p:txBody>
      </p:sp>
    </p:spTree>
    <p:extLst>
      <p:ext uri="{BB962C8B-B14F-4D97-AF65-F5344CB8AC3E}">
        <p14:creationId xmlns:p14="http://schemas.microsoft.com/office/powerpoint/2010/main" val="32245206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50000"/>
              </a:lnSpc>
            </a:pPr>
            <a:r>
              <a:rPr lang="id-ID" sz="1200" dirty="0" smtClean="0">
                <a:latin typeface="Arial" panose="020B0604020202020204" pitchFamily="34" charset="0"/>
                <a:cs typeface="Arial" pitchFamily="34" charset="0"/>
              </a:rPr>
              <a:t>Dalam hal pelayanan kesehatan</a:t>
            </a:r>
            <a:r>
              <a:rPr lang="id-ID" sz="1200" baseline="0" dirty="0" smtClean="0">
                <a:latin typeface="Arial" panose="020B0604020202020204" pitchFamily="34" charset="0"/>
                <a:cs typeface="Arial" pitchFamily="34" charset="0"/>
              </a:rPr>
              <a:t> dasar, dalam rangka pelaksanaan JKN, ketersediaan dokter untuk melayani seluruh jumlah penduduk di Indonesia menjadi sangat penting mengingat perannya sebagai gate keeper. Secara nasional saat ini rasio dokter terhadap penduduk adalah 38 per 100.000 atau hampir mendekati 1 dokter untuk 2500 penduduk. Oleh karena itu dalam konteks JKN, maka wilayah dengan jumlah penduduk yang padat akan lebih banyak membutuhkan tenaga dokter, yang umumnya terkonsentrasi di Jawa Bali. </a:t>
            </a:r>
            <a:r>
              <a:rPr lang="en-US" sz="1200" dirty="0" smtClean="0">
                <a:latin typeface="Arial" panose="020B0604020202020204" pitchFamily="34" charset="0"/>
                <a:cs typeface="Arial" pitchFamily="34" charset="0"/>
              </a:rPr>
              <a:t>Slide </a:t>
            </a:r>
            <a:r>
              <a:rPr lang="en-US" sz="1200" dirty="0" err="1" smtClean="0">
                <a:latin typeface="Arial" panose="020B0604020202020204" pitchFamily="34" charset="0"/>
                <a:cs typeface="Arial" pitchFamily="34" charset="0"/>
              </a:rPr>
              <a:t>ini</a:t>
            </a:r>
            <a:r>
              <a:rPr lang="en-US" sz="1200" dirty="0" smtClean="0">
                <a:latin typeface="Arial" panose="020B0604020202020204" pitchFamily="34" charset="0"/>
                <a:cs typeface="Arial" pitchFamily="34" charset="0"/>
              </a:rPr>
              <a:t> </a:t>
            </a:r>
            <a:r>
              <a:rPr lang="en-US" sz="1200" dirty="0" err="1" smtClean="0">
                <a:latin typeface="Arial" panose="020B0604020202020204" pitchFamily="34" charset="0"/>
                <a:cs typeface="Arial" pitchFamily="34" charset="0"/>
              </a:rPr>
              <a:t>memperlihatkan</a:t>
            </a:r>
            <a:r>
              <a:rPr lang="en-US" sz="1200" dirty="0" smtClean="0">
                <a:latin typeface="Arial" panose="020B0604020202020204" pitchFamily="34" charset="0"/>
                <a:cs typeface="Arial" pitchFamily="34" charset="0"/>
              </a:rPr>
              <a:t> </a:t>
            </a:r>
            <a:r>
              <a:rPr lang="en-US" sz="1200" dirty="0" err="1" smtClean="0">
                <a:latin typeface="Arial" panose="020B0604020202020204" pitchFamily="34" charset="0"/>
                <a:cs typeface="Arial" pitchFamily="34" charset="0"/>
              </a:rPr>
              <a:t>gambaran</a:t>
            </a:r>
            <a:r>
              <a:rPr lang="en-US" sz="1200" dirty="0" smtClean="0">
                <a:latin typeface="Arial" panose="020B0604020202020204" pitchFamily="34" charset="0"/>
                <a:cs typeface="Arial" pitchFamily="34" charset="0"/>
              </a:rPr>
              <a:t> </a:t>
            </a:r>
            <a:r>
              <a:rPr lang="en-US" sz="1200" dirty="0" err="1" smtClean="0">
                <a:latin typeface="Arial" panose="020B0604020202020204" pitchFamily="34" charset="0"/>
                <a:cs typeface="Arial" pitchFamily="34" charset="0"/>
              </a:rPr>
              <a:t>dengan</a:t>
            </a:r>
            <a:r>
              <a:rPr lang="en-US" sz="1200" dirty="0" smtClean="0">
                <a:latin typeface="Arial" panose="020B0604020202020204" pitchFamily="34" charset="0"/>
                <a:cs typeface="Arial" pitchFamily="34" charset="0"/>
              </a:rPr>
              <a:t> GIS </a:t>
            </a:r>
            <a:r>
              <a:rPr lang="en-US" sz="1200" dirty="0" err="1" smtClean="0">
                <a:latin typeface="Arial" panose="020B0604020202020204" pitchFamily="34" charset="0"/>
                <a:cs typeface="Arial" pitchFamily="34" charset="0"/>
              </a:rPr>
              <a:t>tentang</a:t>
            </a:r>
            <a:r>
              <a:rPr lang="en-US" sz="1200" dirty="0" smtClean="0">
                <a:latin typeface="Arial" panose="020B0604020202020204" pitchFamily="34" charset="0"/>
                <a:cs typeface="Arial" pitchFamily="34" charset="0"/>
              </a:rPr>
              <a:t> </a:t>
            </a:r>
            <a:r>
              <a:rPr lang="en-US" sz="1200" dirty="0" err="1" smtClean="0">
                <a:latin typeface="Arial" panose="020B0604020202020204" pitchFamily="34" charset="0"/>
                <a:cs typeface="Arial" pitchFamily="34" charset="0"/>
              </a:rPr>
              <a:t>kebutuhan</a:t>
            </a:r>
            <a:r>
              <a:rPr lang="en-US" sz="1200" dirty="0" smtClean="0">
                <a:latin typeface="Arial" panose="020B0604020202020204" pitchFamily="34" charset="0"/>
                <a:cs typeface="Arial" pitchFamily="34" charset="0"/>
              </a:rPr>
              <a:t> </a:t>
            </a:r>
            <a:r>
              <a:rPr lang="en-US" sz="1200" dirty="0" err="1" smtClean="0">
                <a:latin typeface="Arial" panose="020B0604020202020204" pitchFamily="34" charset="0"/>
                <a:cs typeface="Arial" pitchFamily="34" charset="0"/>
              </a:rPr>
              <a:t>dokter</a:t>
            </a:r>
            <a:r>
              <a:rPr lang="en-US" sz="1200" dirty="0" smtClean="0">
                <a:latin typeface="Arial" panose="020B0604020202020204" pitchFamily="34" charset="0"/>
                <a:cs typeface="Arial" pitchFamily="34" charset="0"/>
              </a:rPr>
              <a:t> per </a:t>
            </a:r>
            <a:r>
              <a:rPr lang="en-US" sz="1200" dirty="0" err="1" smtClean="0">
                <a:latin typeface="Arial" panose="020B0604020202020204" pitchFamily="34" charset="0"/>
                <a:cs typeface="Arial" pitchFamily="34" charset="0"/>
              </a:rPr>
              <a:t>kab</a:t>
            </a:r>
            <a:r>
              <a:rPr lang="en-US" sz="1200" dirty="0" smtClean="0">
                <a:latin typeface="Arial" panose="020B0604020202020204" pitchFamily="34" charset="0"/>
                <a:cs typeface="Arial" pitchFamily="34" charset="0"/>
              </a:rPr>
              <a:t>/</a:t>
            </a:r>
            <a:r>
              <a:rPr lang="en-US" sz="1200" dirty="0" err="1" smtClean="0">
                <a:latin typeface="Arial" panose="020B0604020202020204" pitchFamily="34" charset="0"/>
                <a:cs typeface="Arial" pitchFamily="34" charset="0"/>
              </a:rPr>
              <a:t>kota</a:t>
            </a:r>
            <a:r>
              <a:rPr lang="en-US" sz="1200" dirty="0" smtClean="0">
                <a:latin typeface="Arial" panose="020B0604020202020204" pitchFamily="34" charset="0"/>
                <a:cs typeface="Arial" pitchFamily="34" charset="0"/>
              </a:rPr>
              <a:t> </a:t>
            </a:r>
            <a:r>
              <a:rPr lang="en-US" sz="1200" dirty="0" err="1" smtClean="0">
                <a:latin typeface="Arial" panose="020B0604020202020204" pitchFamily="34" charset="0"/>
                <a:cs typeface="Arial" pitchFamily="34" charset="0"/>
              </a:rPr>
              <a:t>bila</a:t>
            </a:r>
            <a:r>
              <a:rPr lang="en-US" sz="1200" dirty="0" smtClean="0">
                <a:latin typeface="Arial" panose="020B0604020202020204" pitchFamily="34" charset="0"/>
                <a:cs typeface="Arial" pitchFamily="34" charset="0"/>
              </a:rPr>
              <a:t> </a:t>
            </a:r>
            <a:r>
              <a:rPr lang="en-US" sz="1200" dirty="0" err="1" smtClean="0">
                <a:latin typeface="Arial" panose="020B0604020202020204" pitchFamily="34" charset="0"/>
                <a:cs typeface="Arial" pitchFamily="34" charset="0"/>
              </a:rPr>
              <a:t>ditargetkan</a:t>
            </a:r>
            <a:r>
              <a:rPr lang="en-US" sz="1200" dirty="0" smtClean="0">
                <a:latin typeface="Arial" panose="020B0604020202020204" pitchFamily="34" charset="0"/>
                <a:cs typeface="Arial" pitchFamily="34" charset="0"/>
              </a:rPr>
              <a:t> 1 </a:t>
            </a:r>
            <a:r>
              <a:rPr lang="en-US" sz="1200" dirty="0" err="1" smtClean="0">
                <a:latin typeface="Arial" panose="020B0604020202020204" pitchFamily="34" charset="0"/>
                <a:cs typeface="Arial" pitchFamily="34" charset="0"/>
              </a:rPr>
              <a:t>dokter</a:t>
            </a:r>
            <a:r>
              <a:rPr lang="en-US" sz="1200" dirty="0" smtClean="0">
                <a:latin typeface="Arial" panose="020B0604020202020204" pitchFamily="34" charset="0"/>
                <a:cs typeface="Arial" pitchFamily="34" charset="0"/>
              </a:rPr>
              <a:t> </a:t>
            </a:r>
            <a:r>
              <a:rPr lang="en-US" sz="1200" dirty="0" err="1" smtClean="0">
                <a:latin typeface="Arial" panose="020B0604020202020204" pitchFamily="34" charset="0"/>
                <a:cs typeface="Arial" pitchFamily="34" charset="0"/>
              </a:rPr>
              <a:t>melayani</a:t>
            </a:r>
            <a:r>
              <a:rPr lang="en-US" sz="1200" dirty="0" smtClean="0">
                <a:latin typeface="Arial" panose="020B0604020202020204" pitchFamily="34" charset="0"/>
                <a:cs typeface="Arial" pitchFamily="34" charset="0"/>
              </a:rPr>
              <a:t> 5000 </a:t>
            </a:r>
            <a:r>
              <a:rPr lang="en-US" sz="1200" dirty="0" err="1" smtClean="0">
                <a:latin typeface="Arial" panose="020B0604020202020204" pitchFamily="34" charset="0"/>
                <a:cs typeface="Arial" pitchFamily="34" charset="0"/>
              </a:rPr>
              <a:t>peserta</a:t>
            </a:r>
            <a:r>
              <a:rPr lang="en-US" sz="1200" dirty="0" smtClean="0">
                <a:latin typeface="Arial" panose="020B0604020202020204" pitchFamily="34" charset="0"/>
                <a:cs typeface="Arial" pitchFamily="34" charset="0"/>
              </a:rPr>
              <a:t> JKN.</a:t>
            </a:r>
          </a:p>
          <a:p>
            <a:pPr marL="177800" indent="-177800" algn="just">
              <a:lnSpc>
                <a:spcPct val="150000"/>
              </a:lnSpc>
              <a:buFont typeface="Arial" pitchFamily="34" charset="0"/>
              <a:buChar char="•"/>
            </a:pPr>
            <a:r>
              <a:rPr lang="en-US" sz="1200" dirty="0" err="1" smtClean="0">
                <a:latin typeface="Arial" panose="020B0604020202020204" pitchFamily="34" charset="0"/>
                <a:cs typeface="Arial" pitchFamily="34" charset="0"/>
              </a:rPr>
              <a:t>Warna</a:t>
            </a:r>
            <a:r>
              <a:rPr lang="en-US" sz="1200" dirty="0" smtClean="0">
                <a:latin typeface="Arial" panose="020B0604020202020204" pitchFamily="34" charset="0"/>
                <a:cs typeface="Arial" pitchFamily="34" charset="0"/>
              </a:rPr>
              <a:t> </a:t>
            </a:r>
            <a:r>
              <a:rPr lang="en-US" sz="1200" dirty="0" err="1" smtClean="0">
                <a:latin typeface="Arial" panose="020B0604020202020204" pitchFamily="34" charset="0"/>
                <a:cs typeface="Arial" pitchFamily="34" charset="0"/>
              </a:rPr>
              <a:t>abu-abu</a:t>
            </a:r>
            <a:r>
              <a:rPr lang="en-US" sz="1200" dirty="0" smtClean="0">
                <a:latin typeface="Arial" panose="020B0604020202020204" pitchFamily="34" charset="0"/>
                <a:cs typeface="Arial" pitchFamily="34" charset="0"/>
              </a:rPr>
              <a:t> </a:t>
            </a:r>
            <a:r>
              <a:rPr lang="en-US" sz="1200" dirty="0" err="1" smtClean="0">
                <a:latin typeface="Arial" panose="020B0604020202020204" pitchFamily="34" charset="0"/>
                <a:cs typeface="Arial" pitchFamily="34" charset="0"/>
              </a:rPr>
              <a:t>adalah</a:t>
            </a:r>
            <a:r>
              <a:rPr lang="en-US" sz="1200" dirty="0" smtClean="0">
                <a:latin typeface="Arial" panose="020B0604020202020204" pitchFamily="34" charset="0"/>
                <a:cs typeface="Arial" pitchFamily="34" charset="0"/>
              </a:rPr>
              <a:t> </a:t>
            </a:r>
            <a:r>
              <a:rPr lang="en-US" sz="1200" dirty="0" err="1" smtClean="0">
                <a:latin typeface="Arial" panose="020B0604020202020204" pitchFamily="34" charset="0"/>
                <a:cs typeface="Arial" pitchFamily="34" charset="0"/>
              </a:rPr>
              <a:t>tidak</a:t>
            </a:r>
            <a:r>
              <a:rPr lang="en-US" sz="1200" dirty="0" smtClean="0">
                <a:latin typeface="Arial" panose="020B0604020202020204" pitchFamily="34" charset="0"/>
                <a:cs typeface="Arial" pitchFamily="34" charset="0"/>
              </a:rPr>
              <a:t> </a:t>
            </a:r>
            <a:r>
              <a:rPr lang="en-US" sz="1200" dirty="0" err="1" smtClean="0">
                <a:latin typeface="Arial" panose="020B0604020202020204" pitchFamily="34" charset="0"/>
                <a:cs typeface="Arial" pitchFamily="34" charset="0"/>
              </a:rPr>
              <a:t>dibutuhkan</a:t>
            </a:r>
            <a:r>
              <a:rPr lang="en-US" sz="1200" dirty="0" smtClean="0">
                <a:latin typeface="Arial" panose="020B0604020202020204" pitchFamily="34" charset="0"/>
                <a:cs typeface="Arial" pitchFamily="34" charset="0"/>
              </a:rPr>
              <a:t> </a:t>
            </a:r>
            <a:r>
              <a:rPr lang="en-US" sz="1200" dirty="0" err="1" smtClean="0">
                <a:latin typeface="Arial" panose="020B0604020202020204" pitchFamily="34" charset="0"/>
                <a:cs typeface="Arial" pitchFamily="34" charset="0"/>
              </a:rPr>
              <a:t>dokter</a:t>
            </a:r>
            <a:endParaRPr lang="en-US" sz="1200" dirty="0" smtClean="0">
              <a:latin typeface="Arial" panose="020B0604020202020204" pitchFamily="34" charset="0"/>
              <a:cs typeface="Arial" pitchFamily="34" charset="0"/>
            </a:endParaRPr>
          </a:p>
          <a:p>
            <a:pPr marL="177800" indent="-177800" algn="just">
              <a:lnSpc>
                <a:spcPct val="150000"/>
              </a:lnSpc>
              <a:buFont typeface="Arial" pitchFamily="34" charset="0"/>
              <a:buChar char="•"/>
            </a:pPr>
            <a:r>
              <a:rPr lang="en-US" sz="1200" dirty="0" err="1" smtClean="0">
                <a:latin typeface="Arial" panose="020B0604020202020204" pitchFamily="34" charset="0"/>
                <a:cs typeface="Arial" pitchFamily="34" charset="0"/>
              </a:rPr>
              <a:t>Warna</a:t>
            </a:r>
            <a:r>
              <a:rPr lang="en-US" sz="1200" dirty="0" smtClean="0">
                <a:latin typeface="Arial" panose="020B0604020202020204" pitchFamily="34" charset="0"/>
                <a:cs typeface="Arial" pitchFamily="34" charset="0"/>
              </a:rPr>
              <a:t> </a:t>
            </a:r>
            <a:r>
              <a:rPr lang="en-US" sz="1200" dirty="0" err="1" smtClean="0">
                <a:latin typeface="Arial" panose="020B0604020202020204" pitchFamily="34" charset="0"/>
                <a:cs typeface="Arial" pitchFamily="34" charset="0"/>
              </a:rPr>
              <a:t>biru</a:t>
            </a:r>
            <a:r>
              <a:rPr lang="en-US" sz="1200" dirty="0" smtClean="0">
                <a:latin typeface="Arial" panose="020B0604020202020204" pitchFamily="34" charset="0"/>
                <a:cs typeface="Arial" pitchFamily="34" charset="0"/>
              </a:rPr>
              <a:t> </a:t>
            </a:r>
            <a:r>
              <a:rPr lang="en-US" sz="1200" dirty="0" err="1" smtClean="0">
                <a:latin typeface="Arial" panose="020B0604020202020204" pitchFamily="34" charset="0"/>
                <a:cs typeface="Arial" pitchFamily="34" charset="0"/>
              </a:rPr>
              <a:t>adalah</a:t>
            </a:r>
            <a:r>
              <a:rPr lang="en-US" sz="1200" dirty="0" smtClean="0">
                <a:latin typeface="Arial" panose="020B0604020202020204" pitchFamily="34" charset="0"/>
                <a:cs typeface="Arial" pitchFamily="34" charset="0"/>
              </a:rPr>
              <a:t> </a:t>
            </a:r>
            <a:r>
              <a:rPr lang="en-US" sz="1200" dirty="0" err="1" smtClean="0">
                <a:latin typeface="Arial" panose="020B0604020202020204" pitchFamily="34" charset="0"/>
                <a:cs typeface="Arial" pitchFamily="34" charset="0"/>
              </a:rPr>
              <a:t>dibutuhkan</a:t>
            </a:r>
            <a:r>
              <a:rPr lang="en-US" sz="1200" dirty="0" smtClean="0">
                <a:latin typeface="Arial" panose="020B0604020202020204" pitchFamily="34" charset="0"/>
                <a:cs typeface="Arial" pitchFamily="34" charset="0"/>
              </a:rPr>
              <a:t> 1 – 3 </a:t>
            </a:r>
            <a:r>
              <a:rPr lang="en-US" sz="1200" dirty="0" err="1" smtClean="0">
                <a:latin typeface="Arial" panose="020B0604020202020204" pitchFamily="34" charset="0"/>
                <a:cs typeface="Arial" pitchFamily="34" charset="0"/>
              </a:rPr>
              <a:t>dokter</a:t>
            </a:r>
            <a:endParaRPr lang="en-US" sz="1200" dirty="0" smtClean="0">
              <a:latin typeface="Arial" panose="020B0604020202020204" pitchFamily="34" charset="0"/>
              <a:cs typeface="Arial" pitchFamily="34" charset="0"/>
            </a:endParaRPr>
          </a:p>
          <a:p>
            <a:pPr marL="177800" indent="-177800" algn="just">
              <a:lnSpc>
                <a:spcPct val="150000"/>
              </a:lnSpc>
              <a:buFont typeface="Arial" pitchFamily="34" charset="0"/>
              <a:buChar char="•"/>
            </a:pPr>
            <a:r>
              <a:rPr lang="en-US" sz="1200" dirty="0" err="1" smtClean="0">
                <a:latin typeface="Arial" panose="020B0604020202020204" pitchFamily="34" charset="0"/>
                <a:cs typeface="Arial" pitchFamily="34" charset="0"/>
              </a:rPr>
              <a:t>Warna</a:t>
            </a:r>
            <a:r>
              <a:rPr lang="en-US" sz="1200" dirty="0" smtClean="0">
                <a:latin typeface="Arial" panose="020B0604020202020204" pitchFamily="34" charset="0"/>
                <a:cs typeface="Arial" pitchFamily="34" charset="0"/>
              </a:rPr>
              <a:t> </a:t>
            </a:r>
            <a:r>
              <a:rPr lang="en-US" sz="1200" dirty="0" err="1" smtClean="0">
                <a:latin typeface="Arial" panose="020B0604020202020204" pitchFamily="34" charset="0"/>
                <a:cs typeface="Arial" pitchFamily="34" charset="0"/>
              </a:rPr>
              <a:t>kuning</a:t>
            </a:r>
            <a:r>
              <a:rPr lang="en-US" sz="1200" dirty="0" smtClean="0">
                <a:latin typeface="Arial" panose="020B0604020202020204" pitchFamily="34" charset="0"/>
                <a:cs typeface="Arial" pitchFamily="34" charset="0"/>
              </a:rPr>
              <a:t> </a:t>
            </a:r>
            <a:r>
              <a:rPr lang="en-US" sz="1200" dirty="0" err="1" smtClean="0">
                <a:latin typeface="Arial" panose="020B0604020202020204" pitchFamily="34" charset="0"/>
                <a:cs typeface="Arial" pitchFamily="34" charset="0"/>
              </a:rPr>
              <a:t>adalah</a:t>
            </a:r>
            <a:r>
              <a:rPr lang="en-US" sz="1200" dirty="0" smtClean="0">
                <a:latin typeface="Arial" panose="020B0604020202020204" pitchFamily="34" charset="0"/>
                <a:cs typeface="Arial" pitchFamily="34" charset="0"/>
              </a:rPr>
              <a:t> </a:t>
            </a:r>
            <a:r>
              <a:rPr lang="en-US" sz="1200" dirty="0" err="1" smtClean="0">
                <a:latin typeface="Arial" panose="020B0604020202020204" pitchFamily="34" charset="0"/>
                <a:cs typeface="Arial" pitchFamily="34" charset="0"/>
              </a:rPr>
              <a:t>dibutuhkan</a:t>
            </a:r>
            <a:r>
              <a:rPr lang="en-US" sz="1200" dirty="0" smtClean="0">
                <a:latin typeface="Arial" panose="020B0604020202020204" pitchFamily="34" charset="0"/>
                <a:cs typeface="Arial" pitchFamily="34" charset="0"/>
              </a:rPr>
              <a:t> 4 – 5 </a:t>
            </a:r>
            <a:r>
              <a:rPr lang="en-US" sz="1200" dirty="0" err="1" smtClean="0">
                <a:latin typeface="Arial" panose="020B0604020202020204" pitchFamily="34" charset="0"/>
                <a:cs typeface="Arial" pitchFamily="34" charset="0"/>
              </a:rPr>
              <a:t>dokter</a:t>
            </a:r>
            <a:endParaRPr lang="en-US" sz="1200" dirty="0" smtClean="0">
              <a:latin typeface="Arial" panose="020B0604020202020204" pitchFamily="34" charset="0"/>
              <a:cs typeface="Arial" pitchFamily="34" charset="0"/>
            </a:endParaRPr>
          </a:p>
          <a:p>
            <a:pPr marL="177800" indent="-177800" algn="just">
              <a:lnSpc>
                <a:spcPct val="150000"/>
              </a:lnSpc>
              <a:buFont typeface="Arial" pitchFamily="34" charset="0"/>
              <a:buChar char="•"/>
            </a:pPr>
            <a:r>
              <a:rPr lang="en-US" sz="1200" dirty="0" err="1" smtClean="0">
                <a:latin typeface="Arial" panose="020B0604020202020204" pitchFamily="34" charset="0"/>
                <a:cs typeface="Arial" pitchFamily="34" charset="0"/>
              </a:rPr>
              <a:t>Warna</a:t>
            </a:r>
            <a:r>
              <a:rPr lang="en-US" sz="1200" dirty="0" smtClean="0">
                <a:latin typeface="Arial" panose="020B0604020202020204" pitchFamily="34" charset="0"/>
                <a:cs typeface="Arial" pitchFamily="34" charset="0"/>
              </a:rPr>
              <a:t> </a:t>
            </a:r>
            <a:r>
              <a:rPr lang="en-US" sz="1200" dirty="0" err="1" smtClean="0">
                <a:latin typeface="Arial" panose="020B0604020202020204" pitchFamily="34" charset="0"/>
                <a:cs typeface="Arial" pitchFamily="34" charset="0"/>
              </a:rPr>
              <a:t>hijau</a:t>
            </a:r>
            <a:r>
              <a:rPr lang="en-US" sz="1200" dirty="0" smtClean="0">
                <a:latin typeface="Arial" panose="020B0604020202020204" pitchFamily="34" charset="0"/>
                <a:cs typeface="Arial" pitchFamily="34" charset="0"/>
              </a:rPr>
              <a:t> </a:t>
            </a:r>
            <a:r>
              <a:rPr lang="en-US" sz="1200" dirty="0" err="1" smtClean="0">
                <a:latin typeface="Arial" panose="020B0604020202020204" pitchFamily="34" charset="0"/>
                <a:cs typeface="Arial" pitchFamily="34" charset="0"/>
              </a:rPr>
              <a:t>muda</a:t>
            </a:r>
            <a:r>
              <a:rPr lang="en-US" sz="1200" dirty="0" smtClean="0">
                <a:latin typeface="Arial" panose="020B0604020202020204" pitchFamily="34" charset="0"/>
                <a:cs typeface="Arial" pitchFamily="34" charset="0"/>
              </a:rPr>
              <a:t> </a:t>
            </a:r>
            <a:r>
              <a:rPr lang="en-US" sz="1200" dirty="0" err="1" smtClean="0">
                <a:latin typeface="Arial" panose="020B0604020202020204" pitchFamily="34" charset="0"/>
                <a:cs typeface="Arial" pitchFamily="34" charset="0"/>
              </a:rPr>
              <a:t>adalah</a:t>
            </a:r>
            <a:r>
              <a:rPr lang="en-US" sz="1200" dirty="0" smtClean="0">
                <a:latin typeface="Arial" panose="020B0604020202020204" pitchFamily="34" charset="0"/>
                <a:cs typeface="Arial" pitchFamily="34" charset="0"/>
              </a:rPr>
              <a:t> </a:t>
            </a:r>
            <a:r>
              <a:rPr lang="en-US" sz="1200" dirty="0" err="1" smtClean="0">
                <a:latin typeface="Arial" panose="020B0604020202020204" pitchFamily="34" charset="0"/>
                <a:cs typeface="Arial" pitchFamily="34" charset="0"/>
              </a:rPr>
              <a:t>dibutuhkan</a:t>
            </a:r>
            <a:r>
              <a:rPr lang="en-US" sz="1200" dirty="0" smtClean="0">
                <a:latin typeface="Arial" panose="020B0604020202020204" pitchFamily="34" charset="0"/>
                <a:cs typeface="Arial" pitchFamily="34" charset="0"/>
              </a:rPr>
              <a:t> 5 – 10 </a:t>
            </a:r>
            <a:r>
              <a:rPr lang="en-US" sz="1200" dirty="0" err="1" smtClean="0">
                <a:latin typeface="Arial" panose="020B0604020202020204" pitchFamily="34" charset="0"/>
                <a:cs typeface="Arial" pitchFamily="34" charset="0"/>
              </a:rPr>
              <a:t>dokter</a:t>
            </a:r>
            <a:endParaRPr lang="en-US" sz="1200" dirty="0" smtClean="0">
              <a:latin typeface="Arial" panose="020B0604020202020204" pitchFamily="34" charset="0"/>
              <a:cs typeface="Arial" pitchFamily="34" charset="0"/>
            </a:endParaRPr>
          </a:p>
          <a:p>
            <a:pPr marL="177800" indent="-177800" algn="just">
              <a:lnSpc>
                <a:spcPct val="150000"/>
              </a:lnSpc>
              <a:buFont typeface="Arial" pitchFamily="34" charset="0"/>
              <a:buChar char="•"/>
            </a:pPr>
            <a:r>
              <a:rPr lang="en-US" sz="1200" dirty="0" err="1" smtClean="0">
                <a:latin typeface="Arial" panose="020B0604020202020204" pitchFamily="34" charset="0"/>
                <a:cs typeface="Arial" pitchFamily="34" charset="0"/>
              </a:rPr>
              <a:t>Warna</a:t>
            </a:r>
            <a:r>
              <a:rPr lang="en-US" sz="1200" dirty="0" smtClean="0">
                <a:latin typeface="Arial" panose="020B0604020202020204" pitchFamily="34" charset="0"/>
                <a:cs typeface="Arial" pitchFamily="34" charset="0"/>
              </a:rPr>
              <a:t> </a:t>
            </a:r>
            <a:r>
              <a:rPr lang="en-US" sz="1200" dirty="0" err="1" smtClean="0">
                <a:latin typeface="Arial" panose="020B0604020202020204" pitchFamily="34" charset="0"/>
                <a:cs typeface="Arial" pitchFamily="34" charset="0"/>
              </a:rPr>
              <a:t>merah</a:t>
            </a:r>
            <a:r>
              <a:rPr lang="en-US" sz="1200" dirty="0" smtClean="0">
                <a:latin typeface="Arial" panose="020B0604020202020204" pitchFamily="34" charset="0"/>
                <a:cs typeface="Arial" pitchFamily="34" charset="0"/>
              </a:rPr>
              <a:t> </a:t>
            </a:r>
            <a:r>
              <a:rPr lang="en-US" sz="1200" dirty="0" err="1" smtClean="0">
                <a:latin typeface="Arial" panose="020B0604020202020204" pitchFamily="34" charset="0"/>
                <a:cs typeface="Arial" pitchFamily="34" charset="0"/>
              </a:rPr>
              <a:t>adalah</a:t>
            </a:r>
            <a:r>
              <a:rPr lang="en-US" sz="1200" dirty="0" smtClean="0">
                <a:latin typeface="Arial" panose="020B0604020202020204" pitchFamily="34" charset="0"/>
                <a:cs typeface="Arial" pitchFamily="34" charset="0"/>
              </a:rPr>
              <a:t> </a:t>
            </a:r>
            <a:r>
              <a:rPr lang="en-US" sz="1200" dirty="0" err="1" smtClean="0">
                <a:latin typeface="Arial" panose="020B0604020202020204" pitchFamily="34" charset="0"/>
                <a:cs typeface="Arial" pitchFamily="34" charset="0"/>
              </a:rPr>
              <a:t>dibutuhkan</a:t>
            </a:r>
            <a:r>
              <a:rPr lang="en-US" sz="1200" dirty="0" smtClean="0">
                <a:latin typeface="Arial" panose="020B0604020202020204" pitchFamily="34" charset="0"/>
                <a:cs typeface="Arial" pitchFamily="34" charset="0"/>
              </a:rPr>
              <a:t> 10 – 27 </a:t>
            </a:r>
            <a:r>
              <a:rPr lang="en-US" sz="1200" dirty="0" err="1" smtClean="0">
                <a:latin typeface="Arial" panose="020B0604020202020204" pitchFamily="34" charset="0"/>
                <a:cs typeface="Arial" pitchFamily="34" charset="0"/>
              </a:rPr>
              <a:t>dokter</a:t>
            </a:r>
            <a:endParaRPr lang="id-ID" sz="1200" dirty="0" smtClean="0">
              <a:latin typeface="Arial" panose="020B0604020202020204" pitchFamily="34" charset="0"/>
              <a:cs typeface="Arial" pitchFamily="34" charset="0"/>
            </a:endParaRPr>
          </a:p>
          <a:p>
            <a:pPr marL="0" indent="0" algn="just">
              <a:lnSpc>
                <a:spcPct val="150000"/>
              </a:lnSpc>
              <a:buFont typeface="Arial" pitchFamily="34" charset="0"/>
              <a:buNone/>
            </a:pPr>
            <a:endParaRPr lang="id-ID" sz="1400" dirty="0" smtClean="0">
              <a:latin typeface="Arial" panose="020B0604020202020204" pitchFamily="34" charset="0"/>
              <a:cs typeface="Arial" pitchFamily="34" charset="0"/>
            </a:endParaRPr>
          </a:p>
          <a:p>
            <a:pPr marL="0" indent="0" algn="just">
              <a:lnSpc>
                <a:spcPct val="150000"/>
              </a:lnSpc>
              <a:buFont typeface="Arial" pitchFamily="34" charset="0"/>
              <a:buNone/>
            </a:pPr>
            <a:r>
              <a:rPr lang="id-ID" sz="1400" baseline="0" dirty="0" smtClean="0">
                <a:latin typeface="Arial" panose="020B0604020202020204" pitchFamily="34" charset="0"/>
                <a:cs typeface="Arial" pitchFamily="34" charset="0"/>
              </a:rPr>
              <a:t> </a:t>
            </a:r>
            <a:endParaRPr lang="id-ID" sz="1400" dirty="0" smtClean="0">
              <a:latin typeface="Arial" panose="020B0604020202020204" pitchFamily="34" charset="0"/>
              <a:cs typeface="Arial" pitchFamily="34" charset="0"/>
            </a:endParaRPr>
          </a:p>
        </p:txBody>
      </p:sp>
      <p:sp>
        <p:nvSpPr>
          <p:cNvPr id="4" name="Slide Number Placeholder 3"/>
          <p:cNvSpPr>
            <a:spLocks noGrp="1"/>
          </p:cNvSpPr>
          <p:nvPr>
            <p:ph type="sldNum" sz="quarter" idx="10"/>
          </p:nvPr>
        </p:nvSpPr>
        <p:spPr/>
        <p:txBody>
          <a:bodyPr/>
          <a:lstStyle/>
          <a:p>
            <a:fld id="{A30C09CF-A14D-4CEB-A51F-FC52E3BE5CF5}" type="slidenum">
              <a:rPr lang="id-ID" smtClean="0"/>
              <a:pPr/>
              <a:t>10</a:t>
            </a:fld>
            <a:endParaRPr lang="id-ID"/>
          </a:p>
        </p:txBody>
      </p:sp>
    </p:spTree>
    <p:extLst>
      <p:ext uri="{BB962C8B-B14F-4D97-AF65-F5344CB8AC3E}">
        <p14:creationId xmlns:p14="http://schemas.microsoft.com/office/powerpoint/2010/main" val="27998172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6E0593D0-E995-4625-9754-69368D03543D}" type="slidenum">
              <a:rPr lang="id-ID" smtClean="0"/>
              <a:t>12</a:t>
            </a:fld>
            <a:endParaRPr lang="id-ID"/>
          </a:p>
        </p:txBody>
      </p:sp>
    </p:spTree>
    <p:extLst>
      <p:ext uri="{BB962C8B-B14F-4D97-AF65-F5344CB8AC3E}">
        <p14:creationId xmlns:p14="http://schemas.microsoft.com/office/powerpoint/2010/main" val="3563493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6E0593D0-E995-4625-9754-69368D03543D}" type="slidenum">
              <a:rPr lang="id-ID" smtClean="0"/>
              <a:t>13</a:t>
            </a:fld>
            <a:endParaRPr lang="id-ID"/>
          </a:p>
        </p:txBody>
      </p:sp>
    </p:spTree>
    <p:extLst>
      <p:ext uri="{BB962C8B-B14F-4D97-AF65-F5344CB8AC3E}">
        <p14:creationId xmlns:p14="http://schemas.microsoft.com/office/powerpoint/2010/main" val="30191027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E1E5575-A916-4891-8C12-2EC662D60ABB}" type="datetimeFigureOut">
              <a:rPr lang="id-ID" smtClean="0"/>
              <a:t>10/12/2014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E9592AFA-35B0-47A7-9DFA-D919470C984A}" type="slidenum">
              <a:rPr lang="id-ID" smtClean="0"/>
              <a:t>‹#›</a:t>
            </a:fld>
            <a:endParaRPr lang="id-ID"/>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1E5575-A916-4891-8C12-2EC662D60ABB}" type="datetimeFigureOut">
              <a:rPr lang="id-ID" smtClean="0"/>
              <a:t>10/12/2014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E9592AFA-35B0-47A7-9DFA-D919470C984A}" type="slidenum">
              <a:rPr lang="id-ID" smtClean="0"/>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E1E5575-A916-4891-8C12-2EC662D60ABB}" type="datetimeFigureOut">
              <a:rPr lang="id-ID" smtClean="0"/>
              <a:t>10/12/2014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E9592AFA-35B0-47A7-9DFA-D919470C984A}" type="slidenum">
              <a:rPr lang="id-ID" smtClean="0"/>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1E5575-A916-4891-8C12-2EC662D60ABB}" type="datetimeFigureOut">
              <a:rPr lang="id-ID" smtClean="0"/>
              <a:t>10/12/2014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E9592AFA-35B0-47A7-9DFA-D919470C984A}" type="slidenum">
              <a:rPr lang="id-ID" smtClean="0"/>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1E5575-A916-4891-8C12-2EC662D60ABB}" type="datetimeFigureOut">
              <a:rPr lang="id-ID" smtClean="0"/>
              <a:t>10/12/2014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E9592AFA-35B0-47A7-9DFA-D919470C984A}" type="slidenum">
              <a:rPr lang="id-ID" smtClean="0"/>
              <a:t>‹#›</a:t>
            </a:fld>
            <a:endParaRPr lang="id-ID"/>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E1E5575-A916-4891-8C12-2EC662D60ABB}" type="datetimeFigureOut">
              <a:rPr lang="id-ID" smtClean="0"/>
              <a:t>10/12/2014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E9592AFA-35B0-47A7-9DFA-D919470C984A}" type="slidenum">
              <a:rPr lang="id-ID" smtClean="0"/>
              <a:t>‹#›</a:t>
            </a:fld>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E1E5575-A916-4891-8C12-2EC662D60ABB}" type="datetimeFigureOut">
              <a:rPr lang="id-ID" smtClean="0"/>
              <a:t>10/12/2014</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E9592AFA-35B0-47A7-9DFA-D919470C984A}" type="slidenum">
              <a:rPr lang="id-ID" smtClean="0"/>
              <a:t>‹#›</a:t>
            </a:fld>
            <a:endParaRPr lang="id-ID"/>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E1E5575-A916-4891-8C12-2EC662D60ABB}" type="datetimeFigureOut">
              <a:rPr lang="id-ID" smtClean="0"/>
              <a:t>10/12/2014</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E9592AFA-35B0-47A7-9DFA-D919470C984A}" type="slidenum">
              <a:rPr lang="id-ID" smtClean="0"/>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1E5575-A916-4891-8C12-2EC662D60ABB}" type="datetimeFigureOut">
              <a:rPr lang="id-ID" smtClean="0"/>
              <a:t>10/12/2014</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E9592AFA-35B0-47A7-9DFA-D919470C984A}" type="slidenum">
              <a:rPr lang="id-ID" smtClean="0"/>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1E5575-A916-4891-8C12-2EC662D60ABB}" type="datetimeFigureOut">
              <a:rPr lang="id-ID" smtClean="0"/>
              <a:t>10/12/2014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E9592AFA-35B0-47A7-9DFA-D919470C984A}" type="slidenum">
              <a:rPr lang="id-ID" smtClean="0"/>
              <a:t>‹#›</a:t>
            </a:fld>
            <a:endParaRPr lang="id-ID"/>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1E5575-A916-4891-8C12-2EC662D60ABB}" type="datetimeFigureOut">
              <a:rPr lang="id-ID" smtClean="0"/>
              <a:t>10/12/2014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E9592AFA-35B0-47A7-9DFA-D919470C984A}" type="slidenum">
              <a:rPr lang="id-ID" smtClean="0"/>
              <a:t>‹#›</a:t>
            </a:fld>
            <a:endParaRPr lang="id-ID"/>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4E1E5575-A916-4891-8C12-2EC662D60ABB}" type="datetimeFigureOut">
              <a:rPr lang="id-ID" smtClean="0"/>
              <a:t>10/12/2014</a:t>
            </a:fld>
            <a:endParaRPr lang="id-ID"/>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id-ID"/>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E9592AFA-35B0-47A7-9DFA-D919470C984A}" type="slidenum">
              <a:rPr lang="id-ID" smtClean="0"/>
              <a:t>‹#›</a:t>
            </a:fld>
            <a:endParaRPr lang="id-ID"/>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id-ID" sz="3600" dirty="0" smtClean="0"/>
              <a:t>PEMBAHASAN </a:t>
            </a:r>
            <a:br>
              <a:rPr lang="id-ID" sz="3600" dirty="0" smtClean="0"/>
            </a:br>
            <a:r>
              <a:rPr lang="id-ID" sz="3600" dirty="0" smtClean="0"/>
              <a:t>DISTRIBUSI TENAGA KESEHATAN </a:t>
            </a:r>
            <a:endParaRPr lang="id-ID" sz="3600" dirty="0"/>
          </a:p>
        </p:txBody>
      </p:sp>
      <p:sp>
        <p:nvSpPr>
          <p:cNvPr id="3" name="Subtitle 2"/>
          <p:cNvSpPr>
            <a:spLocks noGrp="1"/>
          </p:cNvSpPr>
          <p:nvPr>
            <p:ph type="subTitle" idx="1"/>
          </p:nvPr>
        </p:nvSpPr>
        <p:spPr/>
        <p:txBody>
          <a:bodyPr/>
          <a:lstStyle/>
          <a:p>
            <a:endParaRPr lang="id-ID" dirty="0"/>
          </a:p>
        </p:txBody>
      </p:sp>
    </p:spTree>
    <p:extLst>
      <p:ext uri="{BB962C8B-B14F-4D97-AF65-F5344CB8AC3E}">
        <p14:creationId xmlns:p14="http://schemas.microsoft.com/office/powerpoint/2010/main" val="33431272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Picture Placeholder 2"/>
          <p:cNvSpPr>
            <a:spLocks noGrp="1"/>
          </p:cNvSpPr>
          <p:nvPr>
            <p:ph type="pic" idx="1"/>
          </p:nvPr>
        </p:nvSpPr>
        <p:spPr/>
      </p:sp>
      <p:sp>
        <p:nvSpPr>
          <p:cNvPr id="4" name="Text Placeholder 3"/>
          <p:cNvSpPr>
            <a:spLocks noGrp="1"/>
          </p:cNvSpPr>
          <p:nvPr>
            <p:ph type="body" sz="half" idx="2"/>
          </p:nvPr>
        </p:nvSpPr>
        <p:spPr/>
        <p:txBody>
          <a:bodyPr/>
          <a:lstStyle/>
          <a:p>
            <a:endParaRPr lang="en-US"/>
          </a:p>
        </p:txBody>
      </p:sp>
      <p:sp>
        <p:nvSpPr>
          <p:cNvPr id="6" name="Slide Number Placeholder 3"/>
          <p:cNvSpPr>
            <a:spLocks noGrp="1"/>
          </p:cNvSpPr>
          <p:nvPr>
            <p:ph type="sldNum" sz="quarter" idx="12"/>
          </p:nvPr>
        </p:nvSpPr>
        <p:spPr bwMode="auto">
          <a:xfrm>
            <a:off x="7024756" y="6428184"/>
            <a:ext cx="2133600" cy="4572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MS PGothic" pitchFamily="34" charset="-128"/>
              </a:defRPr>
            </a:lvl1pPr>
            <a:lvl2pPr marL="742893" indent="-285728" eaLnBrk="0" hangingPunct="0">
              <a:defRPr>
                <a:solidFill>
                  <a:schemeClr val="tx1"/>
                </a:solidFill>
                <a:latin typeface="Arial" pitchFamily="34" charset="0"/>
                <a:ea typeface="MS PGothic" pitchFamily="34" charset="-128"/>
              </a:defRPr>
            </a:lvl2pPr>
            <a:lvl3pPr marL="1142912" indent="-228582" eaLnBrk="0" hangingPunct="0">
              <a:defRPr>
                <a:solidFill>
                  <a:schemeClr val="tx1"/>
                </a:solidFill>
                <a:latin typeface="Arial" pitchFamily="34" charset="0"/>
                <a:ea typeface="MS PGothic" pitchFamily="34" charset="-128"/>
              </a:defRPr>
            </a:lvl3pPr>
            <a:lvl4pPr marL="1600077" indent="-228582" eaLnBrk="0" hangingPunct="0">
              <a:defRPr>
                <a:solidFill>
                  <a:schemeClr val="tx1"/>
                </a:solidFill>
                <a:latin typeface="Arial" pitchFamily="34" charset="0"/>
                <a:ea typeface="MS PGothic" pitchFamily="34" charset="-128"/>
              </a:defRPr>
            </a:lvl4pPr>
            <a:lvl5pPr marL="2057242" indent="-228582" eaLnBrk="0" hangingPunct="0">
              <a:defRPr>
                <a:solidFill>
                  <a:schemeClr val="tx1"/>
                </a:solidFill>
                <a:latin typeface="Arial" pitchFamily="34" charset="0"/>
                <a:ea typeface="MS PGothic" pitchFamily="34" charset="-128"/>
              </a:defRPr>
            </a:lvl5pPr>
            <a:lvl6pPr marL="2514407" indent="-228582" eaLnBrk="0" fontAlgn="base" hangingPunct="0">
              <a:spcBef>
                <a:spcPct val="0"/>
              </a:spcBef>
              <a:spcAft>
                <a:spcPct val="0"/>
              </a:spcAft>
              <a:defRPr>
                <a:solidFill>
                  <a:schemeClr val="tx1"/>
                </a:solidFill>
                <a:latin typeface="Arial" pitchFamily="34" charset="0"/>
                <a:ea typeface="MS PGothic" pitchFamily="34" charset="-128"/>
              </a:defRPr>
            </a:lvl6pPr>
            <a:lvl7pPr marL="2971572" indent="-228582" eaLnBrk="0" fontAlgn="base" hangingPunct="0">
              <a:spcBef>
                <a:spcPct val="0"/>
              </a:spcBef>
              <a:spcAft>
                <a:spcPct val="0"/>
              </a:spcAft>
              <a:defRPr>
                <a:solidFill>
                  <a:schemeClr val="tx1"/>
                </a:solidFill>
                <a:latin typeface="Arial" pitchFamily="34" charset="0"/>
                <a:ea typeface="MS PGothic" pitchFamily="34" charset="-128"/>
              </a:defRPr>
            </a:lvl7pPr>
            <a:lvl8pPr marL="3428737" indent="-228582" eaLnBrk="0" fontAlgn="base" hangingPunct="0">
              <a:spcBef>
                <a:spcPct val="0"/>
              </a:spcBef>
              <a:spcAft>
                <a:spcPct val="0"/>
              </a:spcAft>
              <a:defRPr>
                <a:solidFill>
                  <a:schemeClr val="tx1"/>
                </a:solidFill>
                <a:latin typeface="Arial" pitchFamily="34" charset="0"/>
                <a:ea typeface="MS PGothic" pitchFamily="34" charset="-128"/>
              </a:defRPr>
            </a:lvl8pPr>
            <a:lvl9pPr marL="3885901" indent="-228582" eaLnBrk="0" fontAlgn="base" hangingPunct="0">
              <a:spcBef>
                <a:spcPct val="0"/>
              </a:spcBef>
              <a:spcAft>
                <a:spcPct val="0"/>
              </a:spcAft>
              <a:defRPr>
                <a:solidFill>
                  <a:schemeClr val="tx1"/>
                </a:solidFill>
                <a:latin typeface="Arial" pitchFamily="34" charset="0"/>
                <a:ea typeface="MS PGothic" pitchFamily="34" charset="-128"/>
              </a:defRPr>
            </a:lvl9pPr>
          </a:lstStyle>
          <a:p>
            <a:pPr eaLnBrk="1" hangingPunct="1">
              <a:defRPr/>
            </a:pPr>
            <a:fld id="{C8623D05-2F8C-41CD-BE7E-857B84912A28}" type="slidenum">
              <a:rPr lang="en-US" smtClean="0"/>
              <a:pPr eaLnBrk="1" hangingPunct="1">
                <a:defRPr/>
              </a:pPr>
              <a:t>10</a:t>
            </a:fld>
            <a:endParaRPr lang="en-US" dirty="0" smtClean="0"/>
          </a:p>
        </p:txBody>
      </p:sp>
      <p:pic>
        <p:nvPicPr>
          <p:cNvPr id="7" name="Picture 2" descr="F:\skenarioI_2_5000.jpg"/>
          <p:cNvPicPr>
            <a:picLocks noChangeAspect="1" noChangeArrowheads="1"/>
          </p:cNvPicPr>
          <p:nvPr/>
        </p:nvPicPr>
        <p:blipFill>
          <a:blip r:embed="rId3" cstate="print"/>
          <a:srcRect/>
          <a:stretch>
            <a:fillRect/>
          </a:stretch>
        </p:blipFill>
        <p:spPr bwMode="auto">
          <a:xfrm>
            <a:off x="-147294" y="0"/>
            <a:ext cx="9291294" cy="6858000"/>
          </a:xfrm>
          <a:prstGeom prst="rect">
            <a:avLst/>
          </a:prstGeom>
          <a:noFill/>
          <a:ln w="9525">
            <a:noFill/>
            <a:miter lim="800000"/>
            <a:headEnd/>
            <a:tailEnd/>
          </a:ln>
        </p:spPr>
      </p:pic>
    </p:spTree>
    <p:extLst>
      <p:ext uri="{BB962C8B-B14F-4D97-AF65-F5344CB8AC3E}">
        <p14:creationId xmlns:p14="http://schemas.microsoft.com/office/powerpoint/2010/main" val="21957930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8496" y="332656"/>
            <a:ext cx="7603232" cy="762000"/>
          </a:xfrm>
        </p:spPr>
        <p:txBody>
          <a:bodyPr>
            <a:noAutofit/>
          </a:bodyPr>
          <a:lstStyle/>
          <a:p>
            <a:pPr>
              <a:defRPr/>
            </a:pPr>
            <a:r>
              <a:rPr lang="en-US" sz="2400" b="1" dirty="0" smtClean="0">
                <a:cs typeface="Calibri" pitchFamily="34" charset="0"/>
              </a:rPr>
              <a:t>UPAYA </a:t>
            </a:r>
            <a:r>
              <a:rPr lang="id-ID" sz="2400" b="1" dirty="0" smtClean="0">
                <a:cs typeface="Calibri" pitchFamily="34" charset="0"/>
              </a:rPr>
              <a:t>PEMENUHAN TENAGA KESEHATAN </a:t>
            </a:r>
            <a:br>
              <a:rPr lang="id-ID" sz="2400" b="1" dirty="0" smtClean="0">
                <a:cs typeface="Calibri" pitchFamily="34" charset="0"/>
              </a:rPr>
            </a:br>
            <a:r>
              <a:rPr lang="id-ID" sz="2400" b="1" dirty="0" smtClean="0">
                <a:cs typeface="Calibri" pitchFamily="34" charset="0"/>
              </a:rPr>
              <a:t>DI DTPK</a:t>
            </a:r>
            <a:endParaRPr lang="en-US" sz="2400" b="1" dirty="0">
              <a:cs typeface="Calibri" pitchFamily="34" charset="0"/>
            </a:endParaRPr>
          </a:p>
        </p:txBody>
      </p:sp>
      <p:sp>
        <p:nvSpPr>
          <p:cNvPr id="23555" name="Content Placeholder 2"/>
          <p:cNvSpPr>
            <a:spLocks noGrp="1"/>
          </p:cNvSpPr>
          <p:nvPr>
            <p:ph idx="1"/>
          </p:nvPr>
        </p:nvSpPr>
        <p:spPr>
          <a:xfrm>
            <a:off x="539552" y="1052736"/>
            <a:ext cx="8229600" cy="5041255"/>
          </a:xfrm>
        </p:spPr>
        <p:txBody>
          <a:bodyPr>
            <a:noAutofit/>
          </a:bodyPr>
          <a:lstStyle/>
          <a:p>
            <a:pPr marL="0" lvl="1" indent="0">
              <a:buClr>
                <a:schemeClr val="accent6">
                  <a:lumMod val="50000"/>
                </a:schemeClr>
              </a:buClr>
              <a:buNone/>
              <a:defRPr/>
            </a:pPr>
            <a:r>
              <a:rPr lang="en-US" sz="2000" b="1" dirty="0" err="1" smtClean="0">
                <a:cs typeface="Calibri" pitchFamily="34" charset="0"/>
              </a:rPr>
              <a:t>Melakukan</a:t>
            </a:r>
            <a:r>
              <a:rPr lang="en-US" sz="2000" b="1" dirty="0" smtClean="0">
                <a:cs typeface="Calibri" pitchFamily="34" charset="0"/>
              </a:rPr>
              <a:t> </a:t>
            </a:r>
            <a:r>
              <a:rPr lang="en-US" sz="2000" b="1" dirty="0" err="1" smtClean="0">
                <a:cs typeface="Calibri" pitchFamily="34" charset="0"/>
              </a:rPr>
              <a:t>akselerasi</a:t>
            </a:r>
            <a:r>
              <a:rPr lang="en-US" sz="2000" b="1" dirty="0" smtClean="0">
                <a:cs typeface="Calibri" pitchFamily="34" charset="0"/>
              </a:rPr>
              <a:t> </a:t>
            </a:r>
            <a:r>
              <a:rPr lang="en-US" sz="2000" b="1" dirty="0" err="1" smtClean="0">
                <a:cs typeface="Calibri" pitchFamily="34" charset="0"/>
              </a:rPr>
              <a:t>pemenuhan</a:t>
            </a:r>
            <a:r>
              <a:rPr lang="en-US" sz="2000" b="1" dirty="0" smtClean="0">
                <a:cs typeface="Calibri" pitchFamily="34" charset="0"/>
              </a:rPr>
              <a:t> </a:t>
            </a:r>
            <a:r>
              <a:rPr lang="en-US" sz="2000" b="1" dirty="0" err="1" smtClean="0">
                <a:cs typeface="Calibri" pitchFamily="34" charset="0"/>
              </a:rPr>
              <a:t>tenaga</a:t>
            </a:r>
            <a:r>
              <a:rPr lang="en-US" sz="2000" b="1" dirty="0" smtClean="0">
                <a:cs typeface="Calibri" pitchFamily="34" charset="0"/>
              </a:rPr>
              <a:t> </a:t>
            </a:r>
            <a:r>
              <a:rPr lang="en-US" sz="2000" b="1" dirty="0" err="1" smtClean="0">
                <a:cs typeface="Calibri" pitchFamily="34" charset="0"/>
              </a:rPr>
              <a:t>kesehatan</a:t>
            </a:r>
            <a:r>
              <a:rPr lang="en-US" sz="2000" b="1" dirty="0" smtClean="0">
                <a:cs typeface="Calibri" pitchFamily="34" charset="0"/>
              </a:rPr>
              <a:t> </a:t>
            </a:r>
            <a:r>
              <a:rPr lang="en-US" sz="2000" b="1" dirty="0" err="1" smtClean="0">
                <a:cs typeface="Calibri" pitchFamily="34" charset="0"/>
              </a:rPr>
              <a:t>melalui</a:t>
            </a:r>
            <a:r>
              <a:rPr lang="en-US" sz="2000" b="1" dirty="0">
                <a:cs typeface="Calibri" pitchFamily="34" charset="0"/>
              </a:rPr>
              <a:t> </a:t>
            </a:r>
            <a:r>
              <a:rPr lang="en-US" sz="2000" b="1" dirty="0" err="1" smtClean="0">
                <a:cs typeface="Calibri" pitchFamily="34" charset="0"/>
              </a:rPr>
              <a:t>berbagai</a:t>
            </a:r>
            <a:r>
              <a:rPr lang="en-US" sz="2000" b="1" dirty="0" smtClean="0">
                <a:cs typeface="Calibri" pitchFamily="34" charset="0"/>
              </a:rPr>
              <a:t> program, di </a:t>
            </a:r>
            <a:r>
              <a:rPr lang="en-US" sz="2000" b="1" dirty="0" err="1" smtClean="0">
                <a:cs typeface="Calibri" pitchFamily="34" charset="0"/>
              </a:rPr>
              <a:t>antaranya</a:t>
            </a:r>
            <a:r>
              <a:rPr lang="en-US" sz="2000" b="1" dirty="0" smtClean="0">
                <a:cs typeface="Calibri" pitchFamily="34" charset="0"/>
              </a:rPr>
              <a:t>: </a:t>
            </a:r>
            <a:endParaRPr lang="id-ID" sz="2000" b="1" dirty="0" smtClean="0">
              <a:cs typeface="Calibri" pitchFamily="34" charset="0"/>
            </a:endParaRPr>
          </a:p>
          <a:p>
            <a:pPr marL="342900" lvl="1" indent="-342900">
              <a:buClr>
                <a:schemeClr val="accent6">
                  <a:lumMod val="50000"/>
                </a:schemeClr>
              </a:buClr>
              <a:defRPr/>
            </a:pPr>
            <a:r>
              <a:rPr lang="id-ID" sz="2000" b="1" dirty="0" err="1">
                <a:cs typeface="Calibri" pitchFamily="34" charset="0"/>
              </a:rPr>
              <a:t>P</a:t>
            </a:r>
            <a:r>
              <a:rPr lang="en-US" sz="2000" b="1" dirty="0" err="1" smtClean="0">
                <a:cs typeface="Calibri" pitchFamily="34" charset="0"/>
              </a:rPr>
              <a:t>egawai</a:t>
            </a:r>
            <a:r>
              <a:rPr lang="en-US" sz="2000" b="1" dirty="0" smtClean="0">
                <a:cs typeface="Calibri" pitchFamily="34" charset="0"/>
              </a:rPr>
              <a:t> </a:t>
            </a:r>
            <a:r>
              <a:rPr lang="en-US" sz="2000" b="1" dirty="0" err="1" smtClean="0">
                <a:cs typeface="Calibri" pitchFamily="34" charset="0"/>
              </a:rPr>
              <a:t>Tidak</a:t>
            </a:r>
            <a:r>
              <a:rPr lang="en-US" sz="2000" b="1" dirty="0" smtClean="0">
                <a:cs typeface="Calibri" pitchFamily="34" charset="0"/>
              </a:rPr>
              <a:t> </a:t>
            </a:r>
            <a:r>
              <a:rPr lang="en-US" sz="2000" b="1" dirty="0" err="1" smtClean="0">
                <a:cs typeface="Calibri" pitchFamily="34" charset="0"/>
              </a:rPr>
              <a:t>Tetap</a:t>
            </a:r>
            <a:r>
              <a:rPr lang="en-US" sz="2000" b="1" dirty="0" smtClean="0">
                <a:cs typeface="Calibri" pitchFamily="34" charset="0"/>
              </a:rPr>
              <a:t> (PTT) </a:t>
            </a:r>
            <a:r>
              <a:rPr lang="en-US" sz="2000" b="1" dirty="0" err="1" smtClean="0">
                <a:cs typeface="Calibri" pitchFamily="34" charset="0"/>
              </a:rPr>
              <a:t>bagi</a:t>
            </a:r>
            <a:r>
              <a:rPr lang="en-US" sz="2000" b="1" dirty="0" smtClean="0">
                <a:cs typeface="Calibri" pitchFamily="34" charset="0"/>
              </a:rPr>
              <a:t> </a:t>
            </a:r>
            <a:r>
              <a:rPr lang="en-US" sz="2000" b="1" dirty="0" err="1" smtClean="0">
                <a:cs typeface="Calibri" pitchFamily="34" charset="0"/>
              </a:rPr>
              <a:t>dr</a:t>
            </a:r>
            <a:r>
              <a:rPr lang="en-US" sz="2000" b="1" dirty="0" smtClean="0">
                <a:cs typeface="Calibri" pitchFamily="34" charset="0"/>
              </a:rPr>
              <a:t>, </a:t>
            </a:r>
            <a:r>
              <a:rPr lang="en-US" sz="2000" b="1" dirty="0" err="1" smtClean="0">
                <a:cs typeface="Calibri" pitchFamily="34" charset="0"/>
              </a:rPr>
              <a:t>drg</a:t>
            </a:r>
            <a:r>
              <a:rPr lang="en-US" sz="2000" b="1" dirty="0" smtClean="0">
                <a:cs typeface="Calibri" pitchFamily="34" charset="0"/>
              </a:rPr>
              <a:t> </a:t>
            </a:r>
            <a:r>
              <a:rPr lang="en-US" sz="2000" b="1" dirty="0" err="1" smtClean="0">
                <a:cs typeface="Calibri" pitchFamily="34" charset="0"/>
              </a:rPr>
              <a:t>dan</a:t>
            </a:r>
            <a:r>
              <a:rPr lang="en-US" sz="2000" b="1" dirty="0" smtClean="0">
                <a:cs typeface="Calibri" pitchFamily="34" charset="0"/>
              </a:rPr>
              <a:t> </a:t>
            </a:r>
            <a:r>
              <a:rPr lang="en-US" sz="2000" b="1" dirty="0" err="1" smtClean="0">
                <a:cs typeface="Calibri" pitchFamily="34" charset="0"/>
              </a:rPr>
              <a:t>bidan</a:t>
            </a:r>
            <a:r>
              <a:rPr lang="en-US" sz="2000" b="1" dirty="0" smtClean="0">
                <a:cs typeface="Calibri" pitchFamily="34" charset="0"/>
              </a:rPr>
              <a:t> </a:t>
            </a:r>
            <a:r>
              <a:rPr lang="en-US" sz="2000" b="1" dirty="0" err="1" smtClean="0">
                <a:cs typeface="Calibri" pitchFamily="34" charset="0"/>
              </a:rPr>
              <a:t>serta</a:t>
            </a:r>
            <a:r>
              <a:rPr lang="en-US" sz="2000" b="1" dirty="0" smtClean="0">
                <a:cs typeface="Calibri" pitchFamily="34" charset="0"/>
              </a:rPr>
              <a:t> </a:t>
            </a:r>
            <a:r>
              <a:rPr lang="en-US" sz="2000" b="1" dirty="0" err="1" smtClean="0">
                <a:cs typeface="Calibri" pitchFamily="34" charset="0"/>
              </a:rPr>
              <a:t>Penugasan</a:t>
            </a:r>
            <a:r>
              <a:rPr lang="en-US" sz="2000" b="1" dirty="0" smtClean="0">
                <a:cs typeface="Calibri" pitchFamily="34" charset="0"/>
              </a:rPr>
              <a:t> </a:t>
            </a:r>
            <a:r>
              <a:rPr lang="en-US" sz="2000" b="1" dirty="0" err="1" smtClean="0">
                <a:cs typeface="Calibri" pitchFamily="34" charset="0"/>
              </a:rPr>
              <a:t>Khusus</a:t>
            </a:r>
            <a:r>
              <a:rPr lang="en-US" sz="2000" b="1" dirty="0" smtClean="0">
                <a:cs typeface="Calibri" pitchFamily="34" charset="0"/>
              </a:rPr>
              <a:t> (</a:t>
            </a:r>
            <a:r>
              <a:rPr lang="en-US" sz="2000" b="1" dirty="0" err="1" smtClean="0">
                <a:cs typeface="Calibri" pitchFamily="34" charset="0"/>
              </a:rPr>
              <a:t>tugsus</a:t>
            </a:r>
            <a:r>
              <a:rPr lang="en-US" sz="2000" b="1" dirty="0" smtClean="0">
                <a:cs typeface="Calibri" pitchFamily="34" charset="0"/>
              </a:rPr>
              <a:t>) </a:t>
            </a:r>
            <a:r>
              <a:rPr lang="en-US" sz="2000" b="1" dirty="0" err="1" smtClean="0">
                <a:cs typeface="Calibri" pitchFamily="34" charset="0"/>
              </a:rPr>
              <a:t>bagi</a:t>
            </a:r>
            <a:r>
              <a:rPr lang="en-US" sz="2000" b="1" dirty="0" smtClean="0">
                <a:cs typeface="Calibri" pitchFamily="34" charset="0"/>
              </a:rPr>
              <a:t> </a:t>
            </a:r>
            <a:r>
              <a:rPr lang="en-US" sz="2000" b="1" dirty="0" err="1" smtClean="0">
                <a:cs typeface="Calibri" pitchFamily="34" charset="0"/>
              </a:rPr>
              <a:t>Resid</a:t>
            </a:r>
            <a:r>
              <a:rPr lang="id-ID" sz="2000" b="1" dirty="0" smtClean="0">
                <a:cs typeface="Calibri" pitchFamily="34" charset="0"/>
              </a:rPr>
              <a:t>en</a:t>
            </a:r>
            <a:r>
              <a:rPr lang="en-US" sz="2000" b="1" dirty="0" smtClean="0">
                <a:cs typeface="Calibri" pitchFamily="34" charset="0"/>
              </a:rPr>
              <a:t> </a:t>
            </a:r>
            <a:r>
              <a:rPr lang="en-US" sz="2000" b="1" dirty="0" err="1" smtClean="0">
                <a:cs typeface="Calibri" pitchFamily="34" charset="0"/>
              </a:rPr>
              <a:t>dan</a:t>
            </a:r>
            <a:r>
              <a:rPr lang="en-US" sz="2000" b="1" dirty="0" smtClean="0">
                <a:cs typeface="Calibri" pitchFamily="34" charset="0"/>
              </a:rPr>
              <a:t> </a:t>
            </a:r>
            <a:r>
              <a:rPr lang="en-US" sz="2000" b="1" dirty="0" err="1" smtClean="0">
                <a:cs typeface="Calibri" pitchFamily="34" charset="0"/>
              </a:rPr>
              <a:t>Nakes</a:t>
            </a:r>
            <a:r>
              <a:rPr lang="en-US" sz="2000" b="1" dirty="0" smtClean="0">
                <a:cs typeface="Calibri" pitchFamily="34" charset="0"/>
              </a:rPr>
              <a:t> D3</a:t>
            </a:r>
            <a:endParaRPr lang="id-ID" sz="2000" b="1" dirty="0">
              <a:cs typeface="Calibri" pitchFamily="34" charset="0"/>
            </a:endParaRPr>
          </a:p>
          <a:p>
            <a:pPr marL="342900" lvl="1" indent="-342900">
              <a:buClr>
                <a:schemeClr val="accent6">
                  <a:lumMod val="50000"/>
                </a:schemeClr>
              </a:buClr>
              <a:defRPr/>
            </a:pPr>
            <a:r>
              <a:rPr lang="id-ID" sz="2000" b="1" dirty="0" smtClean="0">
                <a:cs typeface="Calibri" pitchFamily="34" charset="0"/>
              </a:rPr>
              <a:t>Flying health care, pelayanan kesehatan bergerak</a:t>
            </a:r>
            <a:endParaRPr lang="en-US" sz="2000" b="1" dirty="0" smtClean="0">
              <a:cs typeface="Calibri" pitchFamily="34" charset="0"/>
            </a:endParaRPr>
          </a:p>
          <a:p>
            <a:pPr marL="514350" lvl="1" indent="-514350" eaLnBrk="1" hangingPunct="1">
              <a:buClr>
                <a:schemeClr val="accent6">
                  <a:lumMod val="50000"/>
                </a:schemeClr>
              </a:buClr>
              <a:buFont typeface="Wingdings" pitchFamily="2" charset="2"/>
              <a:buChar char="q"/>
              <a:defRPr/>
            </a:pPr>
            <a:r>
              <a:rPr lang="id-ID" sz="2400" b="1" dirty="0" smtClean="0">
                <a:cs typeface="Calibri" pitchFamily="34" charset="0"/>
              </a:rPr>
              <a:t>Ruang lingkup DTPK</a:t>
            </a:r>
            <a:endParaRPr lang="en-US" sz="2400" b="1" dirty="0" smtClean="0">
              <a:cs typeface="Calibri" pitchFamily="34" charset="0"/>
            </a:endParaRPr>
          </a:p>
          <a:p>
            <a:pPr marL="0" lvl="1" indent="0" eaLnBrk="1" hangingPunct="1">
              <a:buClr>
                <a:schemeClr val="accent6">
                  <a:lumMod val="50000"/>
                </a:schemeClr>
              </a:buClr>
              <a:buNone/>
              <a:defRPr/>
            </a:pPr>
            <a:endParaRPr lang="en-US" sz="2400" b="1" dirty="0" smtClean="0">
              <a:cs typeface="Calibri" pitchFamily="34" charset="0"/>
            </a:endParaRPr>
          </a:p>
          <a:p>
            <a:pPr marL="514350" lvl="1" indent="-514350" eaLnBrk="1" hangingPunct="1">
              <a:buClr>
                <a:schemeClr val="accent6">
                  <a:lumMod val="50000"/>
                </a:schemeClr>
              </a:buClr>
              <a:buFont typeface="Courier New" pitchFamily="49" charset="0"/>
              <a:buChar char="o"/>
              <a:defRPr/>
            </a:pPr>
            <a:endParaRPr lang="en-US" sz="2400" b="1" dirty="0" smtClean="0">
              <a:cs typeface="Calibri" pitchFamily="34" charset="0"/>
            </a:endParaRPr>
          </a:p>
        </p:txBody>
      </p:sp>
      <p:sp>
        <p:nvSpPr>
          <p:cNvPr id="3" name="Slide Number Placeholder 2"/>
          <p:cNvSpPr>
            <a:spLocks noGrp="1"/>
          </p:cNvSpPr>
          <p:nvPr>
            <p:ph type="sldNum" sz="quarter" idx="12"/>
          </p:nvPr>
        </p:nvSpPr>
        <p:spPr/>
        <p:txBody>
          <a:bodyPr/>
          <a:lstStyle/>
          <a:p>
            <a:pPr>
              <a:defRPr/>
            </a:pPr>
            <a:endParaRPr lang="en-US" dirty="0"/>
          </a:p>
        </p:txBody>
      </p:sp>
      <p:sp>
        <p:nvSpPr>
          <p:cNvPr id="5" name="Rounded Rectangle 4"/>
          <p:cNvSpPr/>
          <p:nvPr/>
        </p:nvSpPr>
        <p:spPr>
          <a:xfrm>
            <a:off x="2865462" y="3212977"/>
            <a:ext cx="5516537" cy="1080120"/>
          </a:xfrm>
          <a:prstGeom prst="roundRect">
            <a:avLst/>
          </a:prstGeom>
          <a:noFill/>
          <a:ln w="38100">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ounded Rectangle 5"/>
          <p:cNvSpPr/>
          <p:nvPr/>
        </p:nvSpPr>
        <p:spPr>
          <a:xfrm>
            <a:off x="2987824" y="3295837"/>
            <a:ext cx="2073326" cy="9144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2850669" y="4445497"/>
            <a:ext cx="5516537" cy="1080120"/>
          </a:xfrm>
          <a:prstGeom prst="roundRect">
            <a:avLst/>
          </a:prstGeom>
          <a:noFill/>
          <a:ln w="38100">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ounded Rectangle 7"/>
          <p:cNvSpPr/>
          <p:nvPr/>
        </p:nvSpPr>
        <p:spPr>
          <a:xfrm>
            <a:off x="3013468" y="4528357"/>
            <a:ext cx="2073326" cy="9144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2850668" y="5647692"/>
            <a:ext cx="5516537" cy="1080120"/>
          </a:xfrm>
          <a:prstGeom prst="roundRect">
            <a:avLst/>
          </a:prstGeom>
          <a:noFill/>
          <a:ln w="38100">
            <a:solidFill>
              <a:schemeClr val="tx1">
                <a:lumMod val="50000"/>
                <a:lumOff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Rounded Rectangle 9"/>
          <p:cNvSpPr/>
          <p:nvPr/>
        </p:nvSpPr>
        <p:spPr>
          <a:xfrm>
            <a:off x="3045030" y="5760877"/>
            <a:ext cx="2073326" cy="9144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395536" y="4461041"/>
            <a:ext cx="1284931" cy="9144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p:cNvSpPr txBox="1"/>
          <p:nvPr/>
        </p:nvSpPr>
        <p:spPr>
          <a:xfrm>
            <a:off x="467171" y="4656631"/>
            <a:ext cx="870751" cy="400110"/>
          </a:xfrm>
          <a:prstGeom prst="rect">
            <a:avLst/>
          </a:prstGeom>
          <a:noFill/>
        </p:spPr>
        <p:txBody>
          <a:bodyPr wrap="none" rtlCol="0">
            <a:spAutoFit/>
          </a:bodyPr>
          <a:lstStyle/>
          <a:p>
            <a:r>
              <a:rPr lang="en-US" sz="2000" dirty="0" smtClean="0"/>
              <a:t>DTPK</a:t>
            </a:r>
            <a:endParaRPr lang="en-US" sz="2000" dirty="0"/>
          </a:p>
        </p:txBody>
      </p:sp>
      <p:sp>
        <p:nvSpPr>
          <p:cNvPr id="13" name="TextBox 12"/>
          <p:cNvSpPr txBox="1"/>
          <p:nvPr/>
        </p:nvSpPr>
        <p:spPr>
          <a:xfrm>
            <a:off x="3419872" y="3491427"/>
            <a:ext cx="840295" cy="523220"/>
          </a:xfrm>
          <a:prstGeom prst="rect">
            <a:avLst/>
          </a:prstGeom>
          <a:noFill/>
        </p:spPr>
        <p:txBody>
          <a:bodyPr wrap="none" rtlCol="0">
            <a:spAutoFit/>
          </a:bodyPr>
          <a:lstStyle/>
          <a:p>
            <a:r>
              <a:rPr lang="id-ID" sz="2000" dirty="0" smtClean="0"/>
              <a:t>T/ST</a:t>
            </a:r>
            <a:r>
              <a:rPr lang="en-US" sz="2800" dirty="0" smtClean="0"/>
              <a:t> </a:t>
            </a:r>
            <a:endParaRPr lang="en-US" sz="2800" dirty="0"/>
          </a:p>
        </p:txBody>
      </p:sp>
      <p:sp>
        <p:nvSpPr>
          <p:cNvPr id="14" name="TextBox 13"/>
          <p:cNvSpPr txBox="1"/>
          <p:nvPr/>
        </p:nvSpPr>
        <p:spPr>
          <a:xfrm>
            <a:off x="3036237" y="4723947"/>
            <a:ext cx="1495922" cy="400110"/>
          </a:xfrm>
          <a:prstGeom prst="rect">
            <a:avLst/>
          </a:prstGeom>
          <a:noFill/>
        </p:spPr>
        <p:txBody>
          <a:bodyPr wrap="none" rtlCol="0">
            <a:spAutoFit/>
          </a:bodyPr>
          <a:lstStyle/>
          <a:p>
            <a:r>
              <a:rPr lang="en-US" sz="2000" dirty="0" err="1" smtClean="0"/>
              <a:t>Perbatasan</a:t>
            </a:r>
            <a:endParaRPr lang="en-US" sz="2000" dirty="0"/>
          </a:p>
        </p:txBody>
      </p:sp>
      <p:sp>
        <p:nvSpPr>
          <p:cNvPr id="15" name="TextBox 14"/>
          <p:cNvSpPr txBox="1"/>
          <p:nvPr/>
        </p:nvSpPr>
        <p:spPr>
          <a:xfrm>
            <a:off x="3128547" y="5956467"/>
            <a:ext cx="1412566" cy="400110"/>
          </a:xfrm>
          <a:prstGeom prst="rect">
            <a:avLst/>
          </a:prstGeom>
          <a:noFill/>
        </p:spPr>
        <p:txBody>
          <a:bodyPr wrap="none" rtlCol="0">
            <a:spAutoFit/>
          </a:bodyPr>
          <a:lstStyle/>
          <a:p>
            <a:r>
              <a:rPr lang="en-US" sz="2000" dirty="0" err="1" smtClean="0"/>
              <a:t>Kepulauan</a:t>
            </a:r>
            <a:endParaRPr lang="en-US" sz="2000" dirty="0"/>
          </a:p>
        </p:txBody>
      </p:sp>
      <p:sp>
        <p:nvSpPr>
          <p:cNvPr id="16" name="TextBox 15"/>
          <p:cNvSpPr txBox="1"/>
          <p:nvPr/>
        </p:nvSpPr>
        <p:spPr>
          <a:xfrm>
            <a:off x="5791199" y="3429871"/>
            <a:ext cx="1954381" cy="646331"/>
          </a:xfrm>
          <a:prstGeom prst="rect">
            <a:avLst/>
          </a:prstGeom>
          <a:noFill/>
        </p:spPr>
        <p:txBody>
          <a:bodyPr wrap="none" rtlCol="0">
            <a:spAutoFit/>
          </a:bodyPr>
          <a:lstStyle/>
          <a:p>
            <a:r>
              <a:rPr lang="id-ID" dirty="0"/>
              <a:t>353 Kab/kota</a:t>
            </a:r>
          </a:p>
          <a:p>
            <a:r>
              <a:rPr lang="id-ID" dirty="0" smtClean="0"/>
              <a:t>2492 Puskesmas</a:t>
            </a:r>
          </a:p>
        </p:txBody>
      </p:sp>
      <p:sp>
        <p:nvSpPr>
          <p:cNvPr id="4" name="Rectangle 3"/>
          <p:cNvSpPr/>
          <p:nvPr/>
        </p:nvSpPr>
        <p:spPr>
          <a:xfrm>
            <a:off x="5791199" y="4528357"/>
            <a:ext cx="2165178" cy="923330"/>
          </a:xfrm>
          <a:prstGeom prst="rect">
            <a:avLst/>
          </a:prstGeom>
        </p:spPr>
        <p:txBody>
          <a:bodyPr wrap="square">
            <a:spAutoFit/>
          </a:bodyPr>
          <a:lstStyle/>
          <a:p>
            <a:r>
              <a:rPr lang="id-ID" dirty="0" smtClean="0"/>
              <a:t>15 Provinsi</a:t>
            </a:r>
          </a:p>
          <a:p>
            <a:r>
              <a:rPr lang="id-ID" dirty="0" smtClean="0"/>
              <a:t>46 Kab/kota</a:t>
            </a:r>
          </a:p>
          <a:p>
            <a:r>
              <a:rPr lang="id-ID" dirty="0" smtClean="0"/>
              <a:t>120 Puskesmas</a:t>
            </a:r>
          </a:p>
        </p:txBody>
      </p:sp>
      <p:sp>
        <p:nvSpPr>
          <p:cNvPr id="18" name="TextBox 17"/>
          <p:cNvSpPr txBox="1"/>
          <p:nvPr/>
        </p:nvSpPr>
        <p:spPr>
          <a:xfrm>
            <a:off x="5791198" y="5661748"/>
            <a:ext cx="2423331" cy="1077218"/>
          </a:xfrm>
          <a:prstGeom prst="rect">
            <a:avLst/>
          </a:prstGeom>
          <a:noFill/>
        </p:spPr>
        <p:txBody>
          <a:bodyPr wrap="square" rtlCol="0">
            <a:spAutoFit/>
          </a:bodyPr>
          <a:lstStyle/>
          <a:p>
            <a:r>
              <a:rPr lang="id-ID" sz="1600" dirty="0" smtClean="0"/>
              <a:t>7 Provinsi</a:t>
            </a:r>
          </a:p>
          <a:p>
            <a:r>
              <a:rPr lang="id-ID" sz="1600" dirty="0" smtClean="0"/>
              <a:t>Kepri, Babel, NTB, NTT, Maluku, Maluku Utara, Sulut</a:t>
            </a:r>
          </a:p>
        </p:txBody>
      </p:sp>
      <p:cxnSp>
        <p:nvCxnSpPr>
          <p:cNvPr id="19" name="Straight Arrow Connector 18"/>
          <p:cNvCxnSpPr/>
          <p:nvPr/>
        </p:nvCxnSpPr>
        <p:spPr>
          <a:xfrm flipV="1">
            <a:off x="1797952" y="3753036"/>
            <a:ext cx="958051" cy="10639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1833477" y="4983324"/>
            <a:ext cx="922526" cy="669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1833477" y="5249140"/>
            <a:ext cx="874565" cy="85917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549122"/>
      </p:ext>
    </p:extLst>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9" name="Straight Connector 58"/>
          <p:cNvCxnSpPr>
            <a:stCxn id="3" idx="3"/>
          </p:cNvCxnSpPr>
          <p:nvPr/>
        </p:nvCxnSpPr>
        <p:spPr>
          <a:xfrm>
            <a:off x="5673725" y="5332413"/>
            <a:ext cx="25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2987675" y="5399088"/>
            <a:ext cx="3240088" cy="31750"/>
          </a:xfrm>
          <a:prstGeom prst="line">
            <a:avLst/>
          </a:prstGeom>
          <a:ln w="571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6621" name="Straight Connector 196620"/>
          <p:cNvCxnSpPr/>
          <p:nvPr/>
        </p:nvCxnSpPr>
        <p:spPr>
          <a:xfrm>
            <a:off x="2987675" y="4084638"/>
            <a:ext cx="3240088" cy="0"/>
          </a:xfrm>
          <a:prstGeom prst="line">
            <a:avLst/>
          </a:prstGeom>
          <a:ln w="571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96611" name="Rectangle 3"/>
          <p:cNvSpPr>
            <a:spLocks noChangeArrowheads="1"/>
          </p:cNvSpPr>
          <p:nvPr/>
        </p:nvSpPr>
        <p:spPr bwMode="auto">
          <a:xfrm>
            <a:off x="539750" y="2451100"/>
            <a:ext cx="2952750" cy="762000"/>
          </a:xfrm>
          <a:prstGeom prst="rect">
            <a:avLst/>
          </a:prstGeom>
          <a:solidFill>
            <a:schemeClr val="accent6">
              <a:lumMod val="60000"/>
              <a:lumOff val="40000"/>
            </a:schemeClr>
          </a:solidFill>
          <a:ln w="9525">
            <a:solidFill>
              <a:schemeClr val="tx1"/>
            </a:solidFill>
            <a:miter lim="800000"/>
            <a:headEnd/>
            <a:tailEnd/>
          </a:ln>
          <a:effectLst/>
        </p:spPr>
        <p:txBody>
          <a:bodyPr wrap="none" anchor="ctr"/>
          <a:lstStyle/>
          <a:p>
            <a:pPr algn="ctr">
              <a:defRPr/>
            </a:pPr>
            <a:r>
              <a:rPr lang="en-US" sz="2000" b="1" dirty="0" err="1">
                <a:solidFill>
                  <a:prstClr val="black"/>
                </a:solidFill>
                <a:latin typeface="Arial" charset="0"/>
                <a:cs typeface="Arial" charset="0"/>
              </a:rPr>
              <a:t>Daratan</a:t>
            </a:r>
            <a:r>
              <a:rPr lang="en-US" sz="2000" b="1" dirty="0">
                <a:solidFill>
                  <a:prstClr val="black"/>
                </a:solidFill>
                <a:latin typeface="Arial" charset="0"/>
                <a:cs typeface="Arial" charset="0"/>
              </a:rPr>
              <a:t>/ </a:t>
            </a:r>
          </a:p>
          <a:p>
            <a:pPr algn="ctr">
              <a:defRPr/>
            </a:pPr>
            <a:r>
              <a:rPr lang="en-US" sz="2000" b="1" dirty="0" err="1">
                <a:solidFill>
                  <a:prstClr val="black"/>
                </a:solidFill>
                <a:latin typeface="Arial" charset="0"/>
                <a:cs typeface="Arial" charset="0"/>
              </a:rPr>
              <a:t>pegunungan</a:t>
            </a:r>
            <a:r>
              <a:rPr lang="en-US" sz="2000" b="1" dirty="0">
                <a:solidFill>
                  <a:prstClr val="black"/>
                </a:solidFill>
                <a:latin typeface="Arial" charset="0"/>
                <a:cs typeface="Arial" charset="0"/>
              </a:rPr>
              <a:t> </a:t>
            </a:r>
          </a:p>
        </p:txBody>
      </p:sp>
      <p:sp>
        <p:nvSpPr>
          <p:cNvPr id="7171" name="Oval 4"/>
          <p:cNvSpPr>
            <a:spLocks noChangeArrowheads="1"/>
          </p:cNvSpPr>
          <p:nvPr/>
        </p:nvSpPr>
        <p:spPr bwMode="auto">
          <a:xfrm>
            <a:off x="2185988" y="249238"/>
            <a:ext cx="4776787" cy="1143000"/>
          </a:xfrm>
          <a:prstGeom prst="ellipse">
            <a:avLst/>
          </a:prstGeom>
          <a:solidFill>
            <a:srgbClr val="92D050"/>
          </a:solidFill>
          <a:ln w="9525">
            <a:solidFill>
              <a:schemeClr val="tx1"/>
            </a:solidFill>
            <a:round/>
            <a:headEnd/>
            <a:tailEnd/>
          </a:ln>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fontAlgn="base" hangingPunct="1">
              <a:spcBef>
                <a:spcPct val="0"/>
              </a:spcBef>
              <a:spcAft>
                <a:spcPct val="0"/>
              </a:spcAft>
              <a:buFontTx/>
              <a:buNone/>
            </a:pPr>
            <a:r>
              <a:rPr lang="en-US" altLang="id-ID" sz="2000" b="1" smtClean="0">
                <a:solidFill>
                  <a:prstClr val="black"/>
                </a:solidFill>
                <a:cs typeface="Arial" pitchFamily="34" charset="0"/>
              </a:rPr>
              <a:t>Pelayanan kesehatan terpencil</a:t>
            </a:r>
          </a:p>
          <a:p>
            <a:pPr algn="ctr" eaLnBrk="1" fontAlgn="base" hangingPunct="1">
              <a:spcBef>
                <a:spcPct val="0"/>
              </a:spcBef>
              <a:spcAft>
                <a:spcPct val="0"/>
              </a:spcAft>
              <a:buFontTx/>
              <a:buNone/>
            </a:pPr>
            <a:r>
              <a:rPr lang="en-US" altLang="id-ID" sz="2000" b="1" smtClean="0">
                <a:solidFill>
                  <a:prstClr val="black"/>
                </a:solidFill>
                <a:cs typeface="Arial" pitchFamily="34" charset="0"/>
              </a:rPr>
              <a:t>/sangat terpenxcil</a:t>
            </a:r>
          </a:p>
        </p:txBody>
      </p:sp>
      <p:sp>
        <p:nvSpPr>
          <p:cNvPr id="196614" name="Rectangle 6"/>
          <p:cNvSpPr>
            <a:spLocks noChangeArrowheads="1"/>
          </p:cNvSpPr>
          <p:nvPr/>
        </p:nvSpPr>
        <p:spPr bwMode="auto">
          <a:xfrm>
            <a:off x="5940425" y="2451100"/>
            <a:ext cx="2724150" cy="762000"/>
          </a:xfrm>
          <a:prstGeom prst="rect">
            <a:avLst/>
          </a:prstGeom>
          <a:solidFill>
            <a:schemeClr val="tx2">
              <a:lumMod val="40000"/>
              <a:lumOff val="60000"/>
            </a:schemeClr>
          </a:solidFill>
          <a:ln w="9525">
            <a:solidFill>
              <a:schemeClr val="tx1"/>
            </a:solidFill>
            <a:miter lim="800000"/>
            <a:headEnd/>
            <a:tailEnd/>
          </a:ln>
          <a:effectLst/>
        </p:spPr>
        <p:txBody>
          <a:bodyPr wrap="none" anchor="ctr"/>
          <a:lstStyle/>
          <a:p>
            <a:pPr algn="ctr">
              <a:defRPr/>
            </a:pPr>
            <a:r>
              <a:rPr lang="en-US" sz="2000" b="1" dirty="0">
                <a:solidFill>
                  <a:prstClr val="black"/>
                </a:solidFill>
                <a:latin typeface="Arial" charset="0"/>
                <a:cs typeface="Arial" charset="0"/>
              </a:rPr>
              <a:t>PERAIRAN, </a:t>
            </a:r>
          </a:p>
          <a:p>
            <a:pPr algn="ctr">
              <a:defRPr/>
            </a:pPr>
            <a:r>
              <a:rPr lang="en-US" sz="2000" b="1" dirty="0">
                <a:solidFill>
                  <a:prstClr val="black"/>
                </a:solidFill>
                <a:latin typeface="Arial" charset="0"/>
                <a:cs typeface="Arial" charset="0"/>
              </a:rPr>
              <a:t>KEPULAUAN</a:t>
            </a:r>
          </a:p>
        </p:txBody>
      </p:sp>
      <p:sp>
        <p:nvSpPr>
          <p:cNvPr id="7173" name="AutoShape 22"/>
          <p:cNvSpPr>
            <a:spLocks/>
          </p:cNvSpPr>
          <p:nvPr/>
        </p:nvSpPr>
        <p:spPr bwMode="auto">
          <a:xfrm rot="-5400000">
            <a:off x="4229894" y="-899318"/>
            <a:ext cx="688975" cy="5456237"/>
          </a:xfrm>
          <a:prstGeom prst="rightBrace">
            <a:avLst>
              <a:gd name="adj1" fmla="val 135069"/>
              <a:gd name="adj2" fmla="val 50000"/>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endParaRPr lang="en-US" altLang="id-ID" sz="1800" smtClean="0">
              <a:solidFill>
                <a:prstClr val="black"/>
              </a:solidFill>
              <a:cs typeface="Arial" pitchFamily="34" charset="0"/>
            </a:endParaRPr>
          </a:p>
        </p:txBody>
      </p:sp>
      <p:sp>
        <p:nvSpPr>
          <p:cNvPr id="2" name="Rounded Rectangle 1"/>
          <p:cNvSpPr/>
          <p:nvPr/>
        </p:nvSpPr>
        <p:spPr>
          <a:xfrm>
            <a:off x="3851275" y="3573463"/>
            <a:ext cx="1800225" cy="947737"/>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2000" dirty="0">
                <a:solidFill>
                  <a:prstClr val="black"/>
                </a:solidFill>
              </a:rPr>
              <a:t>Pelayanan Kesehatan Mandiri</a:t>
            </a:r>
          </a:p>
        </p:txBody>
      </p:sp>
      <p:sp>
        <p:nvSpPr>
          <p:cNvPr id="3" name="Rounded Rectangle 2"/>
          <p:cNvSpPr/>
          <p:nvPr/>
        </p:nvSpPr>
        <p:spPr>
          <a:xfrm>
            <a:off x="3924300" y="4868863"/>
            <a:ext cx="1749425" cy="928687"/>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2000" dirty="0">
                <a:solidFill>
                  <a:prstClr val="black"/>
                </a:solidFill>
              </a:rPr>
              <a:t>Pelayanan Kesehatan Gugus Pulau</a:t>
            </a:r>
          </a:p>
        </p:txBody>
      </p:sp>
      <p:sp>
        <p:nvSpPr>
          <p:cNvPr id="4" name="Rounded Rectangle 3"/>
          <p:cNvSpPr/>
          <p:nvPr/>
        </p:nvSpPr>
        <p:spPr>
          <a:xfrm>
            <a:off x="908050" y="3581400"/>
            <a:ext cx="1876425" cy="94773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2000" dirty="0">
                <a:solidFill>
                  <a:prstClr val="black"/>
                </a:solidFill>
              </a:rPr>
              <a:t>Daerah Terisolir</a:t>
            </a:r>
          </a:p>
        </p:txBody>
      </p:sp>
      <p:sp>
        <p:nvSpPr>
          <p:cNvPr id="5" name="Rounded Rectangle 4"/>
          <p:cNvSpPr/>
          <p:nvPr/>
        </p:nvSpPr>
        <p:spPr>
          <a:xfrm>
            <a:off x="908050" y="4786313"/>
            <a:ext cx="1876425" cy="928687"/>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2000" dirty="0">
                <a:solidFill>
                  <a:prstClr val="black"/>
                </a:solidFill>
              </a:rPr>
              <a:t>Akses Transportasi yang Sulit</a:t>
            </a:r>
          </a:p>
        </p:txBody>
      </p:sp>
      <p:cxnSp>
        <p:nvCxnSpPr>
          <p:cNvPr id="49" name="Straight Connector 48"/>
          <p:cNvCxnSpPr/>
          <p:nvPr/>
        </p:nvCxnSpPr>
        <p:spPr>
          <a:xfrm>
            <a:off x="6011863" y="3500438"/>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a:endCxn id="5" idx="1"/>
          </p:cNvCxnSpPr>
          <p:nvPr/>
        </p:nvCxnSpPr>
        <p:spPr>
          <a:xfrm>
            <a:off x="684213" y="5249863"/>
            <a:ext cx="223837"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a:endCxn id="4" idx="1"/>
          </p:cNvCxnSpPr>
          <p:nvPr/>
        </p:nvCxnSpPr>
        <p:spPr>
          <a:xfrm>
            <a:off x="684213" y="4056063"/>
            <a:ext cx="223837"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a:endCxn id="2" idx="3"/>
          </p:cNvCxnSpPr>
          <p:nvPr/>
        </p:nvCxnSpPr>
        <p:spPr>
          <a:xfrm flipH="1">
            <a:off x="5651500" y="4048125"/>
            <a:ext cx="25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6613" name="Straight Arrow Connector 196612"/>
          <p:cNvCxnSpPr/>
          <p:nvPr/>
        </p:nvCxnSpPr>
        <p:spPr>
          <a:xfrm rot="16200000" flipV="1">
            <a:off x="-337343" y="4234656"/>
            <a:ext cx="2044700" cy="158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6619" name="Straight Arrow Connector 196618"/>
          <p:cNvCxnSpPr/>
          <p:nvPr/>
        </p:nvCxnSpPr>
        <p:spPr>
          <a:xfrm rot="16200000" flipV="1">
            <a:off x="7511257" y="4234656"/>
            <a:ext cx="2044700" cy="158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5638800" y="1981200"/>
            <a:ext cx="3276600" cy="4114800"/>
          </a:xfrm>
          <a:prstGeom prst="ellipse">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0" name="Rounded Rectangle 19"/>
          <p:cNvSpPr/>
          <p:nvPr/>
        </p:nvSpPr>
        <p:spPr>
          <a:xfrm>
            <a:off x="6443663" y="3573463"/>
            <a:ext cx="1876425" cy="947737"/>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2000" dirty="0">
                <a:solidFill>
                  <a:prstClr val="black"/>
                </a:solidFill>
              </a:rPr>
              <a:t>Daerah Terisolir</a:t>
            </a:r>
          </a:p>
        </p:txBody>
      </p:sp>
      <p:sp>
        <p:nvSpPr>
          <p:cNvPr id="21" name="Rounded Rectangle 20"/>
          <p:cNvSpPr/>
          <p:nvPr/>
        </p:nvSpPr>
        <p:spPr>
          <a:xfrm>
            <a:off x="6443663" y="4797425"/>
            <a:ext cx="1876425" cy="92868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2000" dirty="0">
                <a:solidFill>
                  <a:prstClr val="black"/>
                </a:solidFill>
              </a:rPr>
              <a:t>Akses Transportasi yang Sulit</a:t>
            </a:r>
          </a:p>
        </p:txBody>
      </p:sp>
      <p:sp>
        <p:nvSpPr>
          <p:cNvPr id="23" name="Rectangle 6"/>
          <p:cNvSpPr>
            <a:spLocks noChangeArrowheads="1"/>
          </p:cNvSpPr>
          <p:nvPr/>
        </p:nvSpPr>
        <p:spPr bwMode="auto">
          <a:xfrm>
            <a:off x="3563938" y="2420938"/>
            <a:ext cx="2303462" cy="762000"/>
          </a:xfrm>
          <a:prstGeom prst="rect">
            <a:avLst/>
          </a:prstGeom>
          <a:solidFill>
            <a:schemeClr val="tx2">
              <a:lumMod val="40000"/>
              <a:lumOff val="60000"/>
            </a:schemeClr>
          </a:solidFill>
          <a:ln w="9525">
            <a:solidFill>
              <a:schemeClr val="tx1"/>
            </a:solidFill>
            <a:miter lim="800000"/>
            <a:headEnd/>
            <a:tailEnd/>
          </a:ln>
          <a:effectLst/>
        </p:spPr>
        <p:txBody>
          <a:bodyPr wrap="none" anchor="ctr"/>
          <a:lstStyle/>
          <a:p>
            <a:pPr algn="ctr">
              <a:defRPr/>
            </a:pPr>
            <a:r>
              <a:rPr lang="en-US" sz="2000" b="1" dirty="0">
                <a:solidFill>
                  <a:prstClr val="black"/>
                </a:solidFill>
                <a:latin typeface="Arial" charset="0"/>
                <a:cs typeface="Arial" charset="0"/>
              </a:rPr>
              <a:t>POLA </a:t>
            </a:r>
          </a:p>
          <a:p>
            <a:pPr algn="ctr">
              <a:defRPr/>
            </a:pPr>
            <a:r>
              <a:rPr lang="en-US" sz="2000" b="1" dirty="0">
                <a:solidFill>
                  <a:prstClr val="black"/>
                </a:solidFill>
                <a:latin typeface="Arial" charset="0"/>
                <a:cs typeface="Arial" charset="0"/>
              </a:rPr>
              <a:t>PELAYANAN</a:t>
            </a:r>
          </a:p>
        </p:txBody>
      </p:sp>
      <p:sp>
        <p:nvSpPr>
          <p:cNvPr id="24" name="Rounded Rectangle 23"/>
          <p:cNvSpPr/>
          <p:nvPr/>
        </p:nvSpPr>
        <p:spPr>
          <a:xfrm>
            <a:off x="3924300" y="5929313"/>
            <a:ext cx="1749425" cy="595312"/>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prstClr val="black"/>
                </a:solidFill>
              </a:rPr>
              <a:t>TPKB</a:t>
            </a:r>
            <a:endParaRPr lang="id-ID" sz="2000" dirty="0">
              <a:solidFill>
                <a:prstClr val="black"/>
              </a:solidFill>
            </a:endParaRPr>
          </a:p>
        </p:txBody>
      </p:sp>
      <p:cxnSp>
        <p:nvCxnSpPr>
          <p:cNvPr id="26" name="Straight Connector 25"/>
          <p:cNvCxnSpPr/>
          <p:nvPr/>
        </p:nvCxnSpPr>
        <p:spPr>
          <a:xfrm>
            <a:off x="2916238" y="4076700"/>
            <a:ext cx="0" cy="2160588"/>
          </a:xfrm>
          <a:prstGeom prst="line">
            <a:avLst/>
          </a:prstGeom>
          <a:ln w="38100">
            <a:prstDash val="lg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300788" y="4076700"/>
            <a:ext cx="0" cy="2089150"/>
          </a:xfrm>
          <a:prstGeom prst="line">
            <a:avLst/>
          </a:prstGeom>
          <a:ln w="38100">
            <a:prstDash val="lg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endCxn id="24" idx="1"/>
          </p:cNvCxnSpPr>
          <p:nvPr/>
        </p:nvCxnSpPr>
        <p:spPr>
          <a:xfrm flipV="1">
            <a:off x="2916238" y="6227763"/>
            <a:ext cx="1008062" cy="9525"/>
          </a:xfrm>
          <a:prstGeom prst="line">
            <a:avLst/>
          </a:prstGeom>
          <a:ln w="57150">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V="1">
            <a:off x="5724525" y="6237288"/>
            <a:ext cx="576263" cy="9525"/>
          </a:xfrm>
          <a:prstGeom prst="line">
            <a:avLst/>
          </a:prstGeom>
          <a:ln w="57150">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9653028"/>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8" name="Group 29"/>
          <p:cNvGrpSpPr>
            <a:grpSpLocks/>
          </p:cNvGrpSpPr>
          <p:nvPr/>
        </p:nvGrpSpPr>
        <p:grpSpPr bwMode="auto">
          <a:xfrm>
            <a:off x="468313" y="981075"/>
            <a:ext cx="8153400" cy="5635625"/>
            <a:chOff x="990600" y="457200"/>
            <a:chExt cx="8153400" cy="5636096"/>
          </a:xfrm>
        </p:grpSpPr>
        <p:grpSp>
          <p:nvGrpSpPr>
            <p:cNvPr id="9219" name="Group 7"/>
            <p:cNvGrpSpPr>
              <a:grpSpLocks/>
            </p:cNvGrpSpPr>
            <p:nvPr/>
          </p:nvGrpSpPr>
          <p:grpSpPr bwMode="auto">
            <a:xfrm>
              <a:off x="990600" y="457200"/>
              <a:ext cx="5919950" cy="2471738"/>
              <a:chOff x="1278632" y="304816"/>
              <a:chExt cx="5919806" cy="2471794"/>
            </a:xfrm>
          </p:grpSpPr>
          <p:sp>
            <p:nvSpPr>
              <p:cNvPr id="9229" name="Oval 4"/>
              <p:cNvSpPr>
                <a:spLocks noChangeArrowheads="1"/>
              </p:cNvSpPr>
              <p:nvPr/>
            </p:nvSpPr>
            <p:spPr bwMode="auto">
              <a:xfrm>
                <a:off x="2421632" y="304816"/>
                <a:ext cx="4776806" cy="1142984"/>
              </a:xfrm>
              <a:prstGeom prst="ellipse">
                <a:avLst/>
              </a:prstGeom>
              <a:solidFill>
                <a:srgbClr val="92D050"/>
              </a:solidFill>
              <a:ln w="9525">
                <a:solidFill>
                  <a:schemeClr val="tx1"/>
                </a:solidFill>
                <a:round/>
                <a:headEnd/>
                <a:tailEnd/>
              </a:ln>
            </p:spPr>
            <p:txBody>
              <a:bodyPr wrap="none" anchor="ct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fontAlgn="base" hangingPunct="1">
                  <a:spcBef>
                    <a:spcPct val="0"/>
                  </a:spcBef>
                  <a:spcAft>
                    <a:spcPct val="0"/>
                  </a:spcAft>
                  <a:buFontTx/>
                  <a:buNone/>
                </a:pPr>
                <a:r>
                  <a:rPr lang="id-ID" altLang="id-ID" sz="2000" b="1" smtClean="0">
                    <a:solidFill>
                      <a:prstClr val="black"/>
                    </a:solidFill>
                    <a:cs typeface="Arial" pitchFamily="34" charset="0"/>
                  </a:rPr>
                  <a:t>PELAYANAN KESEHATAN</a:t>
                </a:r>
              </a:p>
              <a:p>
                <a:pPr algn="ctr" eaLnBrk="1" fontAlgn="base" hangingPunct="1">
                  <a:spcBef>
                    <a:spcPct val="0"/>
                  </a:spcBef>
                  <a:spcAft>
                    <a:spcPct val="0"/>
                  </a:spcAft>
                  <a:buFontTx/>
                  <a:buNone/>
                </a:pPr>
                <a:r>
                  <a:rPr lang="en-US" altLang="id-ID" sz="2000" b="1" smtClean="0">
                    <a:solidFill>
                      <a:prstClr val="black"/>
                    </a:solidFill>
                    <a:cs typeface="Arial" pitchFamily="34" charset="0"/>
                  </a:rPr>
                  <a:t>PERAIRAN</a:t>
                </a:r>
                <a:r>
                  <a:rPr lang="id-ID" altLang="id-ID" sz="2000" b="1" smtClean="0">
                    <a:solidFill>
                      <a:prstClr val="black"/>
                    </a:solidFill>
                    <a:cs typeface="Arial" pitchFamily="34" charset="0"/>
                  </a:rPr>
                  <a:t>/</a:t>
                </a:r>
                <a:r>
                  <a:rPr lang="en-US" altLang="id-ID" sz="2000" b="1" smtClean="0">
                    <a:solidFill>
                      <a:prstClr val="black"/>
                    </a:solidFill>
                    <a:cs typeface="Arial" pitchFamily="34" charset="0"/>
                  </a:rPr>
                  <a:t>KEPULAUAN</a:t>
                </a:r>
              </a:p>
            </p:txBody>
          </p:sp>
          <p:sp>
            <p:nvSpPr>
              <p:cNvPr id="2" name="Rounded Rectangle 1"/>
              <p:cNvSpPr/>
              <p:nvPr/>
            </p:nvSpPr>
            <p:spPr>
              <a:xfrm>
                <a:off x="1278632" y="1828978"/>
                <a:ext cx="2933629" cy="947839"/>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prstClr val="black"/>
                    </a:solidFill>
                  </a:rPr>
                  <a:t>FASYANKES MANDIRI </a:t>
                </a:r>
                <a:endParaRPr lang="id-ID" sz="2000" dirty="0">
                  <a:solidFill>
                    <a:prstClr val="black"/>
                  </a:solidFill>
                </a:endParaRPr>
              </a:p>
            </p:txBody>
          </p:sp>
          <p:sp>
            <p:nvSpPr>
              <p:cNvPr id="3" name="Rounded Rectangle 2"/>
              <p:cNvSpPr/>
              <p:nvPr/>
            </p:nvSpPr>
            <p:spPr>
              <a:xfrm>
                <a:off x="4499591" y="1836917"/>
                <a:ext cx="2611374" cy="927199"/>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d-ID" sz="2000" dirty="0">
                    <a:solidFill>
                      <a:prstClr val="black"/>
                    </a:solidFill>
                  </a:rPr>
                  <a:t>Pelayanan Kesehatan Gugus Pulau</a:t>
                </a:r>
              </a:p>
            </p:txBody>
          </p:sp>
          <p:cxnSp>
            <p:nvCxnSpPr>
              <p:cNvPr id="16" name="Straight Arrow Connector 15"/>
              <p:cNvCxnSpPr>
                <a:endCxn id="2" idx="0"/>
              </p:cNvCxnSpPr>
              <p:nvPr/>
            </p:nvCxnSpPr>
            <p:spPr>
              <a:xfrm flipH="1">
                <a:off x="2745446" y="1476516"/>
                <a:ext cx="1511263" cy="35246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endCxn id="3" idx="0"/>
              </p:cNvCxnSpPr>
              <p:nvPr/>
            </p:nvCxnSpPr>
            <p:spPr>
              <a:xfrm>
                <a:off x="5004403" y="1405071"/>
                <a:ext cx="801668" cy="43184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3" name="Rounded Rectangle 12"/>
            <p:cNvSpPr/>
            <p:nvPr/>
          </p:nvSpPr>
          <p:spPr>
            <a:xfrm>
              <a:off x="990600" y="3048217"/>
              <a:ext cx="3005137" cy="609651"/>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dirty="0" err="1">
                  <a:solidFill>
                    <a:prstClr val="black"/>
                  </a:solidFill>
                </a:rPr>
                <a:t>Pulau</a:t>
              </a:r>
              <a:r>
                <a:rPr lang="en-US" sz="2400" dirty="0">
                  <a:solidFill>
                    <a:prstClr val="black"/>
                  </a:solidFill>
                </a:rPr>
                <a:t> </a:t>
              </a:r>
              <a:r>
                <a:rPr lang="en-US" sz="2400" dirty="0" err="1">
                  <a:solidFill>
                    <a:prstClr val="black"/>
                  </a:solidFill>
                </a:rPr>
                <a:t>terisolir</a:t>
              </a:r>
              <a:r>
                <a:rPr lang="en-US" sz="2400" dirty="0">
                  <a:solidFill>
                    <a:prstClr val="black"/>
                  </a:solidFill>
                </a:rPr>
                <a:t> </a:t>
              </a:r>
              <a:endParaRPr lang="id-ID" sz="2400" dirty="0">
                <a:solidFill>
                  <a:prstClr val="black"/>
                </a:solidFill>
              </a:endParaRPr>
            </a:p>
          </p:txBody>
        </p:sp>
        <p:sp>
          <p:nvSpPr>
            <p:cNvPr id="14" name="Rounded Rectangle 13"/>
            <p:cNvSpPr/>
            <p:nvPr/>
          </p:nvSpPr>
          <p:spPr>
            <a:xfrm>
              <a:off x="4303712" y="3048217"/>
              <a:ext cx="2447925" cy="609651"/>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prstClr val="black"/>
                  </a:solidFill>
                </a:rPr>
                <a:t>Wilayah </a:t>
              </a:r>
              <a:r>
                <a:rPr lang="en-US" sz="2000" dirty="0" err="1">
                  <a:solidFill>
                    <a:prstClr val="black"/>
                  </a:solidFill>
                </a:rPr>
                <a:t>Gugus</a:t>
              </a:r>
              <a:r>
                <a:rPr lang="en-US" sz="2000" dirty="0">
                  <a:solidFill>
                    <a:prstClr val="black"/>
                  </a:solidFill>
                </a:rPr>
                <a:t> </a:t>
              </a:r>
              <a:r>
                <a:rPr lang="en-US" sz="2000" dirty="0" err="1">
                  <a:solidFill>
                    <a:prstClr val="black"/>
                  </a:solidFill>
                </a:rPr>
                <a:t>pulau</a:t>
              </a:r>
              <a:r>
                <a:rPr lang="en-US" sz="2000" dirty="0">
                  <a:solidFill>
                    <a:prstClr val="black"/>
                  </a:solidFill>
                </a:rPr>
                <a:t> </a:t>
              </a:r>
              <a:endParaRPr lang="id-ID" sz="2000" dirty="0">
                <a:solidFill>
                  <a:prstClr val="black"/>
                </a:solidFill>
              </a:endParaRPr>
            </a:p>
          </p:txBody>
        </p:sp>
        <p:sp>
          <p:nvSpPr>
            <p:cNvPr id="20" name="Rounded Rectangle 19"/>
            <p:cNvSpPr/>
            <p:nvPr/>
          </p:nvSpPr>
          <p:spPr>
            <a:xfrm>
              <a:off x="990600" y="3734074"/>
              <a:ext cx="2933700" cy="609651"/>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err="1">
                  <a:solidFill>
                    <a:prstClr val="black"/>
                  </a:solidFill>
                </a:rPr>
                <a:t>Puskesmas</a:t>
              </a:r>
              <a:r>
                <a:rPr lang="en-US" sz="2000" dirty="0">
                  <a:solidFill>
                    <a:prstClr val="black"/>
                  </a:solidFill>
                </a:rPr>
                <a:t> Plus/</a:t>
              </a:r>
            </a:p>
            <a:p>
              <a:pPr algn="ctr">
                <a:defRPr/>
              </a:pPr>
              <a:r>
                <a:rPr lang="en-US" sz="2000" dirty="0">
                  <a:solidFill>
                    <a:prstClr val="black"/>
                  </a:solidFill>
                </a:rPr>
                <a:t>RS </a:t>
              </a:r>
              <a:r>
                <a:rPr lang="en-US" sz="2000" dirty="0" err="1">
                  <a:solidFill>
                    <a:prstClr val="black"/>
                  </a:solidFill>
                </a:rPr>
                <a:t>pratama</a:t>
              </a:r>
              <a:r>
                <a:rPr lang="en-US" sz="2000" dirty="0">
                  <a:solidFill>
                    <a:prstClr val="black"/>
                  </a:solidFill>
                </a:rPr>
                <a:t> </a:t>
              </a:r>
              <a:endParaRPr lang="id-ID" sz="2000" dirty="0">
                <a:solidFill>
                  <a:prstClr val="black"/>
                </a:solidFill>
              </a:endParaRPr>
            </a:p>
          </p:txBody>
        </p:sp>
        <p:sp>
          <p:nvSpPr>
            <p:cNvPr id="22" name="Rounded Rectangle 21"/>
            <p:cNvSpPr/>
            <p:nvPr/>
          </p:nvSpPr>
          <p:spPr>
            <a:xfrm>
              <a:off x="4159250" y="3789641"/>
              <a:ext cx="2808287" cy="2303655"/>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279400" indent="-279400">
                <a:buFont typeface="+mj-lt"/>
                <a:buAutoNum type="arabicPeriod"/>
                <a:tabLst>
                  <a:tab pos="169863" algn="l"/>
                </a:tabLst>
                <a:defRPr/>
              </a:pPr>
              <a:r>
                <a:rPr lang="en-US" sz="2000" dirty="0" err="1">
                  <a:solidFill>
                    <a:prstClr val="black"/>
                  </a:solidFill>
                </a:rPr>
                <a:t>Puskesmas</a:t>
              </a:r>
              <a:r>
                <a:rPr lang="en-US" sz="2000" dirty="0">
                  <a:solidFill>
                    <a:prstClr val="black"/>
                  </a:solidFill>
                </a:rPr>
                <a:t> Plus/RS </a:t>
              </a:r>
              <a:r>
                <a:rPr lang="en-US" sz="2000" dirty="0" err="1">
                  <a:solidFill>
                    <a:prstClr val="black"/>
                  </a:solidFill>
                </a:rPr>
                <a:t>pratama</a:t>
              </a:r>
              <a:r>
                <a:rPr lang="en-US" sz="2000" dirty="0">
                  <a:solidFill>
                    <a:prstClr val="black"/>
                  </a:solidFill>
                </a:rPr>
                <a:t> </a:t>
              </a:r>
              <a:r>
                <a:rPr lang="en-US" sz="2000" dirty="0" err="1">
                  <a:solidFill>
                    <a:prstClr val="black"/>
                  </a:solidFill>
                </a:rPr>
                <a:t>di</a:t>
              </a:r>
              <a:r>
                <a:rPr lang="en-US" sz="2000" dirty="0">
                  <a:solidFill>
                    <a:prstClr val="black"/>
                  </a:solidFill>
                </a:rPr>
                <a:t> </a:t>
              </a:r>
              <a:r>
                <a:rPr lang="en-US" sz="2000" dirty="0" err="1">
                  <a:solidFill>
                    <a:prstClr val="black"/>
                  </a:solidFill>
                </a:rPr>
                <a:t>pulau</a:t>
              </a:r>
              <a:r>
                <a:rPr lang="en-US" sz="2000" dirty="0">
                  <a:solidFill>
                    <a:prstClr val="black"/>
                  </a:solidFill>
                </a:rPr>
                <a:t> </a:t>
              </a:r>
              <a:r>
                <a:rPr lang="en-US" sz="2000" dirty="0" err="1">
                  <a:solidFill>
                    <a:prstClr val="black"/>
                  </a:solidFill>
                </a:rPr>
                <a:t>Utama</a:t>
              </a:r>
              <a:r>
                <a:rPr lang="en-US" sz="2000" dirty="0">
                  <a:solidFill>
                    <a:prstClr val="black"/>
                  </a:solidFill>
                </a:rPr>
                <a:t> </a:t>
              </a:r>
            </a:p>
            <a:p>
              <a:pPr marL="279400" indent="-279400">
                <a:buFont typeface="+mj-lt"/>
                <a:buAutoNum type="arabicPeriod"/>
                <a:defRPr/>
              </a:pPr>
              <a:r>
                <a:rPr lang="en-US" sz="2000" dirty="0" err="1">
                  <a:solidFill>
                    <a:prstClr val="black"/>
                  </a:solidFill>
                </a:rPr>
                <a:t>Puskesmas</a:t>
              </a:r>
              <a:r>
                <a:rPr lang="en-US" sz="2000" dirty="0">
                  <a:solidFill>
                    <a:prstClr val="black"/>
                  </a:solidFill>
                </a:rPr>
                <a:t> </a:t>
              </a:r>
              <a:r>
                <a:rPr lang="en-US" sz="2000" dirty="0" err="1">
                  <a:solidFill>
                    <a:prstClr val="black"/>
                  </a:solidFill>
                </a:rPr>
                <a:t>satelit</a:t>
              </a:r>
              <a:endParaRPr lang="en-US" sz="2000" dirty="0">
                <a:solidFill>
                  <a:prstClr val="black"/>
                </a:solidFill>
              </a:endParaRPr>
            </a:p>
            <a:p>
              <a:pPr marL="279400" indent="-279400">
                <a:buFont typeface="+mj-lt"/>
                <a:buAutoNum type="arabicPeriod"/>
                <a:defRPr/>
              </a:pPr>
              <a:r>
                <a:rPr lang="en-US" sz="2000" dirty="0" err="1">
                  <a:solidFill>
                    <a:prstClr val="black"/>
                  </a:solidFill>
                </a:rPr>
                <a:t>Pustu</a:t>
              </a:r>
              <a:endParaRPr lang="en-US" sz="2000" dirty="0">
                <a:solidFill>
                  <a:prstClr val="black"/>
                </a:solidFill>
              </a:endParaRPr>
            </a:p>
            <a:p>
              <a:pPr marL="279400" indent="-279400">
                <a:buFont typeface="+mj-lt"/>
                <a:buAutoNum type="arabicPeriod"/>
                <a:defRPr/>
              </a:pPr>
              <a:r>
                <a:rPr lang="en-US" sz="2000" dirty="0">
                  <a:solidFill>
                    <a:prstClr val="black"/>
                  </a:solidFill>
                </a:rPr>
                <a:t>UKBM</a:t>
              </a:r>
            </a:p>
            <a:p>
              <a:pPr marL="279400" indent="-279400">
                <a:buFont typeface="+mj-lt"/>
                <a:buAutoNum type="arabicPeriod"/>
                <a:defRPr/>
              </a:pPr>
              <a:r>
                <a:rPr lang="en-US" sz="2000" dirty="0" err="1">
                  <a:solidFill>
                    <a:prstClr val="black"/>
                  </a:solidFill>
                </a:rPr>
                <a:t>Rumah</a:t>
              </a:r>
              <a:r>
                <a:rPr lang="en-US" sz="2000" dirty="0">
                  <a:solidFill>
                    <a:prstClr val="black"/>
                  </a:solidFill>
                </a:rPr>
                <a:t> </a:t>
              </a:r>
              <a:r>
                <a:rPr lang="en-US" sz="2000" dirty="0" err="1">
                  <a:solidFill>
                    <a:prstClr val="black"/>
                  </a:solidFill>
                </a:rPr>
                <a:t>Tunggu</a:t>
              </a:r>
              <a:r>
                <a:rPr lang="en-US" sz="2000" dirty="0">
                  <a:solidFill>
                    <a:prstClr val="black"/>
                  </a:solidFill>
                </a:rPr>
                <a:t> </a:t>
              </a:r>
              <a:endParaRPr lang="id-ID" sz="2000" dirty="0">
                <a:solidFill>
                  <a:prstClr val="black"/>
                </a:solidFill>
              </a:endParaRPr>
            </a:p>
          </p:txBody>
        </p:sp>
        <p:sp>
          <p:nvSpPr>
            <p:cNvPr id="18" name="Rounded Rectangle 17"/>
            <p:cNvSpPr/>
            <p:nvPr/>
          </p:nvSpPr>
          <p:spPr bwMode="auto">
            <a:xfrm>
              <a:off x="7092950" y="1916235"/>
              <a:ext cx="1727200" cy="927177"/>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prstClr val="black"/>
                  </a:solidFill>
                </a:rPr>
                <a:t>TPKB</a:t>
              </a:r>
              <a:endParaRPr lang="id-ID" sz="2000" dirty="0">
                <a:solidFill>
                  <a:prstClr val="black"/>
                </a:solidFill>
              </a:endParaRPr>
            </a:p>
          </p:txBody>
        </p:sp>
        <p:cxnSp>
          <p:nvCxnSpPr>
            <p:cNvPr id="26" name="Straight Arrow Connector 25"/>
            <p:cNvCxnSpPr/>
            <p:nvPr/>
          </p:nvCxnSpPr>
          <p:spPr bwMode="auto">
            <a:xfrm>
              <a:off x="6372225" y="1412955"/>
              <a:ext cx="860425" cy="43183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Rounded Rectangle 26"/>
            <p:cNvSpPr/>
            <p:nvPr/>
          </p:nvSpPr>
          <p:spPr>
            <a:xfrm>
              <a:off x="7164387" y="3068856"/>
              <a:ext cx="1979613" cy="609651"/>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prstClr val="black"/>
                  </a:solidFill>
                </a:rPr>
                <a:t>TPKB </a:t>
              </a:r>
              <a:r>
                <a:rPr lang="en-US" sz="2000" dirty="0" err="1">
                  <a:solidFill>
                    <a:prstClr val="black"/>
                  </a:solidFill>
                </a:rPr>
                <a:t>Medis</a:t>
              </a:r>
              <a:r>
                <a:rPr lang="en-US" sz="2000" dirty="0">
                  <a:solidFill>
                    <a:prstClr val="black"/>
                  </a:solidFill>
                </a:rPr>
                <a:t> </a:t>
              </a:r>
              <a:r>
                <a:rPr lang="en-US" sz="2000" dirty="0" err="1">
                  <a:solidFill>
                    <a:prstClr val="black"/>
                  </a:solidFill>
                </a:rPr>
                <a:t>Umum</a:t>
              </a:r>
              <a:endParaRPr lang="id-ID" sz="2000" dirty="0">
                <a:solidFill>
                  <a:prstClr val="black"/>
                </a:solidFill>
              </a:endParaRPr>
            </a:p>
          </p:txBody>
        </p:sp>
        <p:sp>
          <p:nvSpPr>
            <p:cNvPr id="28" name="Rounded Rectangle 27"/>
            <p:cNvSpPr/>
            <p:nvPr/>
          </p:nvSpPr>
          <p:spPr>
            <a:xfrm>
              <a:off x="7164387" y="3932528"/>
              <a:ext cx="1979613" cy="609651"/>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prstClr val="black"/>
                  </a:solidFill>
                </a:rPr>
                <a:t>TPKB </a:t>
              </a:r>
              <a:r>
                <a:rPr lang="en-US" sz="2000" dirty="0" err="1">
                  <a:solidFill>
                    <a:prstClr val="black"/>
                  </a:solidFill>
                </a:rPr>
                <a:t>Medis</a:t>
              </a:r>
              <a:r>
                <a:rPr lang="en-US" sz="2000" dirty="0">
                  <a:solidFill>
                    <a:prstClr val="black"/>
                  </a:solidFill>
                </a:rPr>
                <a:t> </a:t>
              </a:r>
              <a:r>
                <a:rPr lang="en-US" sz="2000" dirty="0" err="1">
                  <a:solidFill>
                    <a:prstClr val="black"/>
                  </a:solidFill>
                </a:rPr>
                <a:t>spesialistik</a:t>
              </a:r>
              <a:endParaRPr lang="id-ID" sz="2000" dirty="0">
                <a:solidFill>
                  <a:prstClr val="black"/>
                </a:solidFill>
              </a:endParaRPr>
            </a:p>
          </p:txBody>
        </p:sp>
        <p:sp>
          <p:nvSpPr>
            <p:cNvPr id="29" name="Rounded Rectangle 28"/>
            <p:cNvSpPr/>
            <p:nvPr/>
          </p:nvSpPr>
          <p:spPr>
            <a:xfrm>
              <a:off x="7164387" y="4724757"/>
              <a:ext cx="1908175" cy="1152621"/>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dirty="0">
                  <a:solidFill>
                    <a:prstClr val="black"/>
                  </a:solidFill>
                </a:rPr>
                <a:t>TPKB </a:t>
              </a:r>
              <a:r>
                <a:rPr lang="en-US" sz="2000" dirty="0" err="1">
                  <a:solidFill>
                    <a:prstClr val="black"/>
                  </a:solidFill>
                </a:rPr>
                <a:t>Medis</a:t>
              </a:r>
              <a:r>
                <a:rPr lang="en-US" sz="2000" dirty="0">
                  <a:solidFill>
                    <a:prstClr val="black"/>
                  </a:solidFill>
                </a:rPr>
                <a:t> </a:t>
              </a:r>
              <a:r>
                <a:rPr lang="en-US" sz="2000" dirty="0" err="1">
                  <a:solidFill>
                    <a:prstClr val="black"/>
                  </a:solidFill>
                </a:rPr>
                <a:t>umum</a:t>
              </a:r>
              <a:r>
                <a:rPr lang="en-US" sz="2000" dirty="0">
                  <a:solidFill>
                    <a:prstClr val="black"/>
                  </a:solidFill>
                </a:rPr>
                <a:t> </a:t>
              </a:r>
              <a:r>
                <a:rPr lang="en-US" sz="2000" dirty="0" err="1">
                  <a:solidFill>
                    <a:prstClr val="black"/>
                  </a:solidFill>
                </a:rPr>
                <a:t>dan</a:t>
              </a:r>
              <a:r>
                <a:rPr lang="en-US" sz="2000" dirty="0">
                  <a:solidFill>
                    <a:prstClr val="black"/>
                  </a:solidFill>
                </a:rPr>
                <a:t> </a:t>
              </a:r>
              <a:r>
                <a:rPr lang="en-US" sz="2000" dirty="0" err="1">
                  <a:solidFill>
                    <a:prstClr val="black"/>
                  </a:solidFill>
                </a:rPr>
                <a:t>spesialistik</a:t>
              </a:r>
              <a:endParaRPr lang="id-ID" sz="2000" dirty="0">
                <a:solidFill>
                  <a:prstClr val="black"/>
                </a:solidFill>
              </a:endParaRPr>
            </a:p>
          </p:txBody>
        </p:sp>
      </p:grpSp>
    </p:spTree>
    <p:extLst>
      <p:ext uri="{BB962C8B-B14F-4D97-AF65-F5344CB8AC3E}">
        <p14:creationId xmlns:p14="http://schemas.microsoft.com/office/powerpoint/2010/main" val="1369535051"/>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04664"/>
            <a:ext cx="8229600" cy="1066800"/>
          </a:xfrm>
        </p:spPr>
        <p:txBody>
          <a:bodyPr>
            <a:noAutofit/>
          </a:bodyPr>
          <a:lstStyle/>
          <a:p>
            <a:r>
              <a:rPr lang="id-ID" sz="3200" b="1" dirty="0" smtClean="0"/>
              <a:t>PRIORITAS PEMENUHAN KEBUTUHAN TENAGA KESEHATAN</a:t>
            </a:r>
            <a:endParaRPr lang="en-US" sz="3200" b="1" dirty="0"/>
          </a:p>
        </p:txBody>
      </p:sp>
      <p:sp>
        <p:nvSpPr>
          <p:cNvPr id="3" name="Content Placeholder 2"/>
          <p:cNvSpPr>
            <a:spLocks noGrp="1"/>
          </p:cNvSpPr>
          <p:nvPr>
            <p:ph idx="1"/>
          </p:nvPr>
        </p:nvSpPr>
        <p:spPr>
          <a:xfrm>
            <a:off x="228600" y="1600200"/>
            <a:ext cx="8686800" cy="4876800"/>
          </a:xfrm>
        </p:spPr>
        <p:txBody>
          <a:bodyPr>
            <a:normAutofit/>
          </a:bodyPr>
          <a:lstStyle/>
          <a:p>
            <a:pPr>
              <a:buNone/>
            </a:pPr>
            <a:r>
              <a:rPr lang="en-US" sz="2400" b="1" dirty="0" err="1" smtClean="0"/>
              <a:t>Pemenuhan</a:t>
            </a:r>
            <a:r>
              <a:rPr lang="en-US" sz="2400" b="1" dirty="0" smtClean="0"/>
              <a:t> </a:t>
            </a:r>
            <a:r>
              <a:rPr lang="en-US" sz="2400" b="1" dirty="0" err="1" smtClean="0"/>
              <a:t>dilakukan</a:t>
            </a:r>
            <a:r>
              <a:rPr lang="en-US" sz="2400" b="1" dirty="0" smtClean="0"/>
              <a:t> </a:t>
            </a:r>
            <a:r>
              <a:rPr lang="en-US" sz="2400" b="1" dirty="0" err="1" smtClean="0"/>
              <a:t>pada</a:t>
            </a:r>
            <a:r>
              <a:rPr lang="en-US" sz="2400" b="1" dirty="0" smtClean="0"/>
              <a:t>:</a:t>
            </a:r>
          </a:p>
          <a:p>
            <a:r>
              <a:rPr lang="en-US" sz="2400" b="1" dirty="0" smtClean="0"/>
              <a:t>Daerah </a:t>
            </a:r>
            <a:r>
              <a:rPr lang="en-US" sz="2400" b="1" dirty="0" err="1" smtClean="0"/>
              <a:t>dgn</a:t>
            </a:r>
            <a:r>
              <a:rPr lang="en-US" sz="2400" b="1" dirty="0" smtClean="0"/>
              <a:t> AKI </a:t>
            </a:r>
            <a:r>
              <a:rPr lang="en-US" sz="2400" b="1" dirty="0" err="1" smtClean="0"/>
              <a:t>tinggi</a:t>
            </a:r>
            <a:r>
              <a:rPr lang="en-US" sz="2400" b="1" dirty="0" smtClean="0"/>
              <a:t> (17 </a:t>
            </a:r>
            <a:r>
              <a:rPr lang="en-US" sz="2400" b="1" dirty="0" err="1" smtClean="0"/>
              <a:t>Prov</a:t>
            </a:r>
            <a:r>
              <a:rPr lang="en-US" sz="2400" b="1" dirty="0" smtClean="0"/>
              <a:t>, 136 </a:t>
            </a:r>
            <a:r>
              <a:rPr lang="en-US" sz="2400" b="1" dirty="0" err="1" smtClean="0"/>
              <a:t>Kab</a:t>
            </a:r>
            <a:r>
              <a:rPr lang="en-US" sz="2400" b="1" dirty="0" smtClean="0"/>
              <a:t>) </a:t>
            </a:r>
          </a:p>
          <a:p>
            <a:r>
              <a:rPr lang="en-US" sz="2400" b="1" dirty="0" smtClean="0">
                <a:solidFill>
                  <a:srgbClr val="FF0000"/>
                </a:solidFill>
              </a:rPr>
              <a:t>Daerah </a:t>
            </a:r>
            <a:r>
              <a:rPr lang="en-US" sz="2400" b="1" dirty="0" err="1" smtClean="0">
                <a:solidFill>
                  <a:srgbClr val="FF0000"/>
                </a:solidFill>
              </a:rPr>
              <a:t>Tertinggal</a:t>
            </a:r>
            <a:r>
              <a:rPr lang="en-US" sz="2400" b="1" dirty="0" smtClean="0">
                <a:solidFill>
                  <a:srgbClr val="FF0000"/>
                </a:solidFill>
              </a:rPr>
              <a:t>, </a:t>
            </a:r>
            <a:r>
              <a:rPr lang="en-US" sz="2400" b="1" dirty="0" err="1" smtClean="0">
                <a:solidFill>
                  <a:srgbClr val="FF0000"/>
                </a:solidFill>
              </a:rPr>
              <a:t>Perbatasan</a:t>
            </a:r>
            <a:r>
              <a:rPr lang="en-US" sz="2400" b="1" dirty="0" smtClean="0">
                <a:solidFill>
                  <a:srgbClr val="FF0000"/>
                </a:solidFill>
              </a:rPr>
              <a:t> </a:t>
            </a:r>
            <a:r>
              <a:rPr lang="en-US" sz="2400" b="1" dirty="0" err="1" smtClean="0">
                <a:solidFill>
                  <a:srgbClr val="FF0000"/>
                </a:solidFill>
              </a:rPr>
              <a:t>dan</a:t>
            </a:r>
            <a:r>
              <a:rPr lang="en-US" sz="2400" b="1" dirty="0" smtClean="0">
                <a:solidFill>
                  <a:srgbClr val="FF0000"/>
                </a:solidFill>
              </a:rPr>
              <a:t> </a:t>
            </a:r>
            <a:r>
              <a:rPr lang="en-US" sz="2400" b="1" dirty="0" err="1" smtClean="0">
                <a:solidFill>
                  <a:srgbClr val="FF0000"/>
                </a:solidFill>
              </a:rPr>
              <a:t>Kepulauan</a:t>
            </a:r>
            <a:r>
              <a:rPr lang="en-US" sz="2400" b="1" dirty="0" smtClean="0">
                <a:solidFill>
                  <a:srgbClr val="FF0000"/>
                </a:solidFill>
              </a:rPr>
              <a:t> (45 </a:t>
            </a:r>
            <a:r>
              <a:rPr lang="en-US" sz="2400" b="1" dirty="0" err="1" smtClean="0">
                <a:solidFill>
                  <a:srgbClr val="FF0000"/>
                </a:solidFill>
              </a:rPr>
              <a:t>Kabupaten</a:t>
            </a:r>
            <a:r>
              <a:rPr lang="en-US" sz="2400" b="1" dirty="0" smtClean="0">
                <a:solidFill>
                  <a:srgbClr val="FF0000"/>
                </a:solidFill>
              </a:rPr>
              <a:t>)</a:t>
            </a:r>
          </a:p>
          <a:p>
            <a:r>
              <a:rPr lang="en-US" sz="2400" b="1" dirty="0" smtClean="0"/>
              <a:t>Daerah </a:t>
            </a:r>
            <a:r>
              <a:rPr lang="en-US" sz="2400" b="1" dirty="0" err="1" smtClean="0"/>
              <a:t>Bermasalah</a:t>
            </a:r>
            <a:r>
              <a:rPr lang="en-US" sz="2400" b="1" dirty="0" smtClean="0"/>
              <a:t> </a:t>
            </a:r>
            <a:r>
              <a:rPr lang="en-US" sz="2400" b="1" dirty="0" err="1" smtClean="0"/>
              <a:t>Kesehatan</a:t>
            </a:r>
            <a:r>
              <a:rPr lang="en-US" sz="2400" b="1" dirty="0" smtClean="0"/>
              <a:t> (156 </a:t>
            </a:r>
            <a:r>
              <a:rPr lang="en-US" sz="2400" b="1" dirty="0" err="1" smtClean="0"/>
              <a:t>Kab</a:t>
            </a:r>
            <a:r>
              <a:rPr lang="en-US" sz="2400" b="1" dirty="0" smtClean="0"/>
              <a:t>)</a:t>
            </a:r>
          </a:p>
          <a:p>
            <a:r>
              <a:rPr lang="en-US" sz="2400" b="1" dirty="0" smtClean="0"/>
              <a:t>21 </a:t>
            </a:r>
            <a:r>
              <a:rPr lang="en-US" sz="2400" b="1" dirty="0" err="1" smtClean="0"/>
              <a:t>Kab</a:t>
            </a:r>
            <a:r>
              <a:rPr lang="en-US" sz="2400" b="1" dirty="0" smtClean="0"/>
              <a:t> </a:t>
            </a:r>
            <a:r>
              <a:rPr lang="en-US" sz="2400" b="1" dirty="0" err="1" smtClean="0"/>
              <a:t>Prioritas</a:t>
            </a:r>
            <a:r>
              <a:rPr lang="en-US" sz="2400" b="1" dirty="0" smtClean="0"/>
              <a:t> </a:t>
            </a:r>
            <a:r>
              <a:rPr lang="en-US" sz="2400" b="1" dirty="0" err="1" smtClean="0"/>
              <a:t>Upaya</a:t>
            </a:r>
            <a:r>
              <a:rPr lang="en-US" sz="2400" b="1" dirty="0" smtClean="0"/>
              <a:t> </a:t>
            </a:r>
            <a:r>
              <a:rPr lang="en-US" sz="2400" b="1" dirty="0" err="1" smtClean="0"/>
              <a:t>Percepatan</a:t>
            </a:r>
            <a:r>
              <a:rPr lang="en-US" sz="2400" b="1" dirty="0" smtClean="0"/>
              <a:t> Pembangunan Papua </a:t>
            </a:r>
            <a:r>
              <a:rPr lang="en-US" sz="2400" b="1" dirty="0" err="1" smtClean="0"/>
              <a:t>dan</a:t>
            </a:r>
            <a:r>
              <a:rPr lang="en-US" sz="2400" b="1" dirty="0" smtClean="0"/>
              <a:t> Papua Barat (UP4B) </a:t>
            </a:r>
          </a:p>
          <a:p>
            <a:r>
              <a:rPr lang="en-US" sz="2400" b="1" dirty="0" smtClean="0"/>
              <a:t>12 </a:t>
            </a:r>
            <a:r>
              <a:rPr lang="en-US" sz="2400" b="1" dirty="0" err="1" smtClean="0"/>
              <a:t>provinsi</a:t>
            </a:r>
            <a:r>
              <a:rPr lang="en-US" sz="2400" b="1" dirty="0" smtClean="0"/>
              <a:t> </a:t>
            </a:r>
            <a:r>
              <a:rPr lang="en-US" sz="2400" b="1" dirty="0" err="1" smtClean="0"/>
              <a:t>prioritas</a:t>
            </a:r>
            <a:r>
              <a:rPr lang="en-US" sz="2400" b="1" dirty="0" smtClean="0"/>
              <a:t> </a:t>
            </a:r>
            <a:r>
              <a:rPr lang="en-US" sz="2400" b="1" dirty="0" err="1" smtClean="0"/>
              <a:t>Kemkes</a:t>
            </a:r>
            <a:r>
              <a:rPr lang="en-US" sz="2400" b="1" dirty="0"/>
              <a:t> </a:t>
            </a:r>
            <a:r>
              <a:rPr lang="en-US" sz="2400" b="1" dirty="0" smtClean="0"/>
              <a:t>(158 </a:t>
            </a:r>
            <a:r>
              <a:rPr lang="en-US" sz="2400" b="1" dirty="0" err="1" smtClean="0"/>
              <a:t>Kab</a:t>
            </a:r>
            <a:r>
              <a:rPr lang="en-US" sz="2400" b="1" dirty="0" smtClean="0"/>
              <a:t>)</a:t>
            </a:r>
          </a:p>
          <a:p>
            <a:r>
              <a:rPr lang="en-US" sz="2400" b="1" dirty="0" err="1" smtClean="0"/>
              <a:t>Kab</a:t>
            </a:r>
            <a:r>
              <a:rPr lang="en-US" sz="2400" b="1" dirty="0" smtClean="0"/>
              <a:t>. </a:t>
            </a:r>
            <a:r>
              <a:rPr lang="en-US" sz="2400" b="1" dirty="0" err="1" smtClean="0"/>
              <a:t>klaster</a:t>
            </a:r>
            <a:r>
              <a:rPr lang="en-US" sz="2400" b="1" dirty="0" smtClean="0"/>
              <a:t> 4 </a:t>
            </a:r>
            <a:r>
              <a:rPr lang="en-US" sz="2400" b="1" dirty="0" err="1" smtClean="0"/>
              <a:t>nelayan</a:t>
            </a:r>
            <a:r>
              <a:rPr lang="en-US" sz="2400" b="1" dirty="0" smtClean="0"/>
              <a:t> (154 </a:t>
            </a:r>
            <a:r>
              <a:rPr lang="en-US" sz="2400" b="1" dirty="0" err="1" smtClean="0"/>
              <a:t>Kab</a:t>
            </a:r>
            <a:r>
              <a:rPr lang="en-US" sz="2400" b="1" dirty="0" smtClean="0"/>
              <a:t>)</a:t>
            </a:r>
          </a:p>
          <a:p>
            <a:r>
              <a:rPr lang="en-US" sz="2400" b="1" dirty="0" smtClean="0"/>
              <a:t>Daerah yang </a:t>
            </a:r>
            <a:r>
              <a:rPr lang="en-US" sz="2400" b="1" dirty="0" err="1" smtClean="0"/>
              <a:t>tidak</a:t>
            </a:r>
            <a:r>
              <a:rPr lang="en-US" sz="2400" b="1" dirty="0" smtClean="0"/>
              <a:t> </a:t>
            </a:r>
            <a:r>
              <a:rPr lang="en-US" sz="2400" b="1" dirty="0" err="1" smtClean="0"/>
              <a:t>diminati</a:t>
            </a:r>
            <a:r>
              <a:rPr lang="en-US" sz="2400" b="1" dirty="0" smtClean="0"/>
              <a:t> (91 </a:t>
            </a:r>
            <a:r>
              <a:rPr lang="en-US" sz="2400" b="1" dirty="0" err="1" smtClean="0"/>
              <a:t>Kab</a:t>
            </a:r>
            <a:r>
              <a:rPr lang="en-US" sz="2400" b="1" dirty="0" smtClean="0"/>
              <a:t>)</a:t>
            </a:r>
          </a:p>
        </p:txBody>
      </p:sp>
    </p:spTree>
    <p:extLst>
      <p:ext uri="{BB962C8B-B14F-4D97-AF65-F5344CB8AC3E}">
        <p14:creationId xmlns:p14="http://schemas.microsoft.com/office/powerpoint/2010/main" val="26167355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d-ID" dirty="0" smtClean="0"/>
              <a:t>INOVASI PEMENUHAN NAKES</a:t>
            </a:r>
            <a:endParaRPr lang="id-ID" dirty="0"/>
          </a:p>
        </p:txBody>
      </p:sp>
      <p:sp>
        <p:nvSpPr>
          <p:cNvPr id="3" name="Content Placeholder 2"/>
          <p:cNvSpPr>
            <a:spLocks noGrp="1"/>
          </p:cNvSpPr>
          <p:nvPr>
            <p:ph idx="1"/>
          </p:nvPr>
        </p:nvSpPr>
        <p:spPr/>
        <p:txBody>
          <a:bodyPr>
            <a:normAutofit/>
          </a:bodyPr>
          <a:lstStyle/>
          <a:p>
            <a:pPr>
              <a:buNone/>
            </a:pPr>
            <a:r>
              <a:rPr lang="en-US" b="1" dirty="0" smtClean="0"/>
              <a:t>1.	</a:t>
            </a:r>
            <a:r>
              <a:rPr lang="id-ID" b="1" dirty="0" smtClean="0"/>
              <a:t>TEAM BASED</a:t>
            </a:r>
            <a:endParaRPr lang="en-US" b="1" dirty="0" smtClean="0"/>
          </a:p>
          <a:p>
            <a:pPr algn="just"/>
            <a:r>
              <a:rPr lang="id-ID" dirty="0" smtClean="0"/>
              <a:t>Model penempatan </a:t>
            </a:r>
            <a:r>
              <a:rPr lang="en-US" dirty="0" err="1" smtClean="0"/>
              <a:t>nakes</a:t>
            </a:r>
            <a:r>
              <a:rPr lang="en-US" dirty="0" smtClean="0"/>
              <a:t> </a:t>
            </a:r>
            <a:r>
              <a:rPr lang="id-ID" dirty="0" smtClean="0"/>
              <a:t>berbasis tim</a:t>
            </a:r>
            <a:r>
              <a:rPr lang="en-US" dirty="0" smtClean="0"/>
              <a:t> </a:t>
            </a:r>
            <a:r>
              <a:rPr lang="id-ID" dirty="0" smtClean="0"/>
              <a:t>(Team Base</a:t>
            </a:r>
            <a:r>
              <a:rPr lang="en-US" dirty="0" smtClean="0"/>
              <a:t>d</a:t>
            </a:r>
            <a:r>
              <a:rPr lang="id-ID" dirty="0" smtClean="0"/>
              <a:t>)</a:t>
            </a:r>
            <a:r>
              <a:rPr lang="en-US" dirty="0" smtClean="0"/>
              <a:t> </a:t>
            </a:r>
            <a:r>
              <a:rPr lang="id-ID" dirty="0" smtClean="0"/>
              <a:t>dimaksudkan </a:t>
            </a:r>
            <a:r>
              <a:rPr lang="en-US" dirty="0" err="1" smtClean="0"/>
              <a:t>untuk</a:t>
            </a:r>
            <a:r>
              <a:rPr lang="en-US" dirty="0" smtClean="0"/>
              <a:t> </a:t>
            </a:r>
            <a:r>
              <a:rPr lang="id-ID" dirty="0" smtClean="0"/>
              <a:t>meningkatkan retensi tenaga kesehatan</a:t>
            </a:r>
            <a:r>
              <a:rPr lang="en-US" dirty="0" smtClean="0"/>
              <a:t>,</a:t>
            </a:r>
            <a:r>
              <a:rPr lang="id-ID" dirty="0" smtClean="0"/>
              <a:t> memenuhi kebutuhan tenaga kesehatan, dan mengatasi masalah kesehatan</a:t>
            </a:r>
            <a:r>
              <a:rPr lang="en-US" dirty="0" smtClean="0"/>
              <a:t> </a:t>
            </a:r>
            <a:r>
              <a:rPr lang="en-US" dirty="0" err="1" smtClean="0"/>
              <a:t>terutama</a:t>
            </a:r>
            <a:r>
              <a:rPr lang="en-US" dirty="0" smtClean="0"/>
              <a:t> </a:t>
            </a:r>
            <a:r>
              <a:rPr lang="en-US" dirty="0" err="1" smtClean="0"/>
              <a:t>di</a:t>
            </a:r>
            <a:r>
              <a:rPr lang="en-US" dirty="0" smtClean="0"/>
              <a:t> </a:t>
            </a:r>
            <a:r>
              <a:rPr lang="en-US" dirty="0" err="1" smtClean="0"/>
              <a:t>daerah</a:t>
            </a:r>
            <a:r>
              <a:rPr lang="en-US" dirty="0" smtClean="0"/>
              <a:t> </a:t>
            </a:r>
            <a:r>
              <a:rPr lang="en-US" dirty="0" err="1" smtClean="0"/>
              <a:t>terisolir</a:t>
            </a:r>
            <a:r>
              <a:rPr lang="en-US" dirty="0" smtClean="0"/>
              <a:t>.</a:t>
            </a:r>
          </a:p>
          <a:p>
            <a:pPr algn="just"/>
            <a:r>
              <a:rPr lang="en-US" dirty="0" smtClean="0"/>
              <a:t>T</a:t>
            </a:r>
            <a:r>
              <a:rPr lang="id-ID" dirty="0" smtClean="0"/>
              <a:t>i</a:t>
            </a:r>
            <a:r>
              <a:rPr lang="en-US" dirty="0" smtClean="0"/>
              <a:t>m </a:t>
            </a:r>
            <a:r>
              <a:rPr lang="en-US" dirty="0" err="1" smtClean="0"/>
              <a:t>terdiri</a:t>
            </a:r>
            <a:r>
              <a:rPr lang="en-US" dirty="0" smtClean="0"/>
              <a:t> </a:t>
            </a:r>
            <a:r>
              <a:rPr lang="en-US" dirty="0" err="1" smtClean="0"/>
              <a:t>dari</a:t>
            </a:r>
            <a:r>
              <a:rPr lang="en-US" dirty="0" smtClean="0"/>
              <a:t> 5 </a:t>
            </a:r>
            <a:r>
              <a:rPr lang="en-US" dirty="0" err="1" smtClean="0"/>
              <a:t>nakes</a:t>
            </a:r>
            <a:r>
              <a:rPr lang="en-US" dirty="0" smtClean="0"/>
              <a:t> </a:t>
            </a:r>
            <a:r>
              <a:rPr lang="en-US" dirty="0" err="1" smtClean="0"/>
              <a:t>yaitu</a:t>
            </a:r>
            <a:r>
              <a:rPr lang="en-US" dirty="0" smtClean="0"/>
              <a:t> </a:t>
            </a:r>
            <a:r>
              <a:rPr lang="en-US" dirty="0" err="1" smtClean="0"/>
              <a:t>dokter</a:t>
            </a:r>
            <a:r>
              <a:rPr lang="en-US" dirty="0" smtClean="0"/>
              <a:t>, </a:t>
            </a:r>
            <a:r>
              <a:rPr lang="en-US" dirty="0" err="1" smtClean="0"/>
              <a:t>perawat</a:t>
            </a:r>
            <a:r>
              <a:rPr lang="en-US" dirty="0" smtClean="0"/>
              <a:t>, </a:t>
            </a:r>
            <a:r>
              <a:rPr lang="en-US" dirty="0" err="1" smtClean="0"/>
              <a:t>bidan</a:t>
            </a:r>
            <a:r>
              <a:rPr lang="en-US" dirty="0" smtClean="0"/>
              <a:t>, </a:t>
            </a:r>
            <a:r>
              <a:rPr lang="en-US" dirty="0" err="1" smtClean="0"/>
              <a:t>dan</a:t>
            </a:r>
            <a:r>
              <a:rPr lang="en-US" dirty="0" smtClean="0"/>
              <a:t> 2 </a:t>
            </a:r>
            <a:r>
              <a:rPr lang="en-US" dirty="0" err="1" smtClean="0"/>
              <a:t>nakes</a:t>
            </a:r>
            <a:r>
              <a:rPr lang="en-US" dirty="0" smtClean="0"/>
              <a:t> </a:t>
            </a:r>
            <a:r>
              <a:rPr lang="en-US" dirty="0" err="1" smtClean="0"/>
              <a:t>sesuai</a:t>
            </a:r>
            <a:r>
              <a:rPr lang="en-US" dirty="0" smtClean="0"/>
              <a:t> </a:t>
            </a:r>
            <a:r>
              <a:rPr lang="en-US" dirty="0" err="1" smtClean="0"/>
              <a:t>karakteristik</a:t>
            </a:r>
            <a:r>
              <a:rPr lang="en-US" dirty="0" smtClean="0"/>
              <a:t> </a:t>
            </a:r>
            <a:r>
              <a:rPr lang="en-US" dirty="0" err="1" smtClean="0"/>
              <a:t>masalah</a:t>
            </a:r>
            <a:r>
              <a:rPr lang="en-US" dirty="0" smtClean="0"/>
              <a:t> </a:t>
            </a:r>
            <a:r>
              <a:rPr lang="en-US" dirty="0" err="1" smtClean="0"/>
              <a:t>kesehatan</a:t>
            </a:r>
            <a:r>
              <a:rPr lang="en-US" dirty="0" smtClean="0"/>
              <a:t> di </a:t>
            </a:r>
            <a:r>
              <a:rPr lang="en-US" dirty="0" err="1" smtClean="0"/>
              <a:t>daerah</a:t>
            </a:r>
            <a:r>
              <a:rPr lang="en-US" dirty="0" smtClean="0"/>
              <a:t> (</a:t>
            </a:r>
            <a:r>
              <a:rPr lang="en-US" dirty="0" err="1" smtClean="0"/>
              <a:t>analis</a:t>
            </a:r>
            <a:r>
              <a:rPr lang="en-US" dirty="0" smtClean="0"/>
              <a:t> </a:t>
            </a:r>
            <a:r>
              <a:rPr lang="en-US" dirty="0" err="1" smtClean="0"/>
              <a:t>kesehatan</a:t>
            </a:r>
            <a:r>
              <a:rPr lang="id-ID" dirty="0" smtClean="0"/>
              <a:t> </a:t>
            </a:r>
            <a:r>
              <a:rPr lang="en-US" dirty="0" smtClean="0"/>
              <a:t>/</a:t>
            </a:r>
            <a:r>
              <a:rPr lang="id-ID" dirty="0" smtClean="0"/>
              <a:t> </a:t>
            </a:r>
            <a:r>
              <a:rPr lang="en-US" dirty="0" err="1" smtClean="0"/>
              <a:t>farmasi</a:t>
            </a:r>
            <a:r>
              <a:rPr lang="id-ID" dirty="0" smtClean="0"/>
              <a:t> </a:t>
            </a:r>
            <a:r>
              <a:rPr lang="en-US" dirty="0" smtClean="0"/>
              <a:t>/</a:t>
            </a:r>
            <a:r>
              <a:rPr lang="id-ID" dirty="0" smtClean="0"/>
              <a:t> </a:t>
            </a:r>
            <a:r>
              <a:rPr lang="en-US" dirty="0" err="1" smtClean="0"/>
              <a:t>gizi</a:t>
            </a:r>
            <a:r>
              <a:rPr lang="id-ID" dirty="0" smtClean="0"/>
              <a:t> </a:t>
            </a:r>
            <a:r>
              <a:rPr lang="en-US" dirty="0" smtClean="0"/>
              <a:t>/</a:t>
            </a:r>
            <a:r>
              <a:rPr lang="id-ID" dirty="0" smtClean="0"/>
              <a:t> </a:t>
            </a:r>
            <a:r>
              <a:rPr lang="en-US" dirty="0" smtClean="0"/>
              <a:t>sanitarian </a:t>
            </a:r>
            <a:r>
              <a:rPr lang="id-ID" dirty="0" smtClean="0"/>
              <a:t>dll</a:t>
            </a:r>
            <a:r>
              <a:rPr lang="en-US" dirty="0" smtClean="0"/>
              <a:t>)</a:t>
            </a:r>
          </a:p>
          <a:p>
            <a:endParaRPr lang="id-ID" dirty="0" smtClean="0"/>
          </a:p>
          <a:p>
            <a:pPr marL="514350" indent="-514350">
              <a:buNone/>
            </a:pPr>
            <a:endParaRPr lang="id-ID" b="1" dirty="0"/>
          </a:p>
        </p:txBody>
      </p:sp>
    </p:spTree>
    <p:extLst>
      <p:ext uri="{BB962C8B-B14F-4D97-AF65-F5344CB8AC3E}">
        <p14:creationId xmlns:p14="http://schemas.microsoft.com/office/powerpoint/2010/main" val="28967137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sz="3200" dirty="0" smtClean="0"/>
              <a:t>Pelaksanaan Uji Coba Penempatan Nakes SecaraTeam Based tahun 2014</a:t>
            </a:r>
            <a:endParaRPr lang="id-ID" sz="3200" dirty="0"/>
          </a:p>
        </p:txBody>
      </p:sp>
      <p:sp>
        <p:nvSpPr>
          <p:cNvPr id="3" name="Content Placeholder 2"/>
          <p:cNvSpPr>
            <a:spLocks noGrp="1"/>
          </p:cNvSpPr>
          <p:nvPr>
            <p:ph idx="1"/>
          </p:nvPr>
        </p:nvSpPr>
        <p:spPr>
          <a:xfrm>
            <a:off x="457200" y="1628800"/>
            <a:ext cx="8229600" cy="4497363"/>
          </a:xfrm>
        </p:spPr>
        <p:txBody>
          <a:bodyPr>
            <a:normAutofit/>
          </a:bodyPr>
          <a:lstStyle/>
          <a:p>
            <a:pPr>
              <a:buFont typeface="Wingdings" pitchFamily="2" charset="2"/>
              <a:buChar char="Ø"/>
            </a:pPr>
            <a:r>
              <a:rPr lang="id-ID" dirty="0" smtClean="0"/>
              <a:t>Ujicoba dilaksanakan di :</a:t>
            </a:r>
          </a:p>
          <a:p>
            <a:r>
              <a:rPr lang="id-ID" dirty="0" smtClean="0"/>
              <a:t>Kab. Nias Selatan (mewakili DTPK,</a:t>
            </a:r>
            <a:r>
              <a:rPr lang="en-US" dirty="0" smtClean="0"/>
              <a:t> </a:t>
            </a:r>
            <a:r>
              <a:rPr lang="id-ID" dirty="0" smtClean="0"/>
              <a:t>AKI tinggi, DBK</a:t>
            </a:r>
            <a:r>
              <a:rPr lang="en-US" dirty="0" smtClean="0"/>
              <a:t> </a:t>
            </a:r>
            <a:r>
              <a:rPr lang="en-US" dirty="0" err="1" smtClean="0"/>
              <a:t>dan</a:t>
            </a:r>
            <a:r>
              <a:rPr lang="en-US" dirty="0" smtClean="0"/>
              <a:t> 12 </a:t>
            </a:r>
            <a:r>
              <a:rPr lang="en-US" dirty="0" err="1" smtClean="0"/>
              <a:t>Provinsi</a:t>
            </a:r>
            <a:r>
              <a:rPr lang="en-US" dirty="0" smtClean="0"/>
              <a:t> </a:t>
            </a:r>
            <a:r>
              <a:rPr lang="en-US" dirty="0" err="1" smtClean="0"/>
              <a:t>Prioritas</a:t>
            </a:r>
            <a:r>
              <a:rPr lang="en-US" dirty="0" smtClean="0"/>
              <a:t> </a:t>
            </a:r>
            <a:r>
              <a:rPr lang="en-US" dirty="0" err="1" smtClean="0"/>
              <a:t>Kemenkes</a:t>
            </a:r>
            <a:r>
              <a:rPr lang="id-ID" dirty="0" smtClean="0"/>
              <a:t>)</a:t>
            </a:r>
          </a:p>
          <a:p>
            <a:pPr lvl="0"/>
            <a:r>
              <a:rPr lang="id-ID" dirty="0" smtClean="0"/>
              <a:t>Kab. Sambas (mewakili DTPK </a:t>
            </a:r>
            <a:r>
              <a:rPr lang="en-US" dirty="0" err="1" smtClean="0"/>
              <a:t>dan</a:t>
            </a:r>
            <a:r>
              <a:rPr lang="id-ID" dirty="0" smtClean="0"/>
              <a:t> </a:t>
            </a:r>
            <a:r>
              <a:rPr lang="en-US" dirty="0" smtClean="0"/>
              <a:t> </a:t>
            </a:r>
            <a:r>
              <a:rPr lang="id-ID" dirty="0" smtClean="0"/>
              <a:t>cluster IV nelayan)</a:t>
            </a:r>
          </a:p>
          <a:p>
            <a:pPr lvl="0"/>
            <a:r>
              <a:rPr lang="id-ID" dirty="0" smtClean="0"/>
              <a:t>Kab. Maluku Tenggara Barat (mewakili DTPK , DBK</a:t>
            </a:r>
            <a:r>
              <a:rPr lang="en-US" dirty="0" smtClean="0"/>
              <a:t> </a:t>
            </a:r>
            <a:r>
              <a:rPr lang="en-US" dirty="0" err="1" smtClean="0"/>
              <a:t>dan</a:t>
            </a:r>
            <a:r>
              <a:rPr lang="id-ID" dirty="0" smtClean="0"/>
              <a:t> daerah yang tidak diminati)</a:t>
            </a:r>
          </a:p>
          <a:p>
            <a:r>
              <a:rPr lang="id-ID" dirty="0" smtClean="0"/>
              <a:t>Kab. Merauke (mewakili DTPK, daerah yang tidak diminati,</a:t>
            </a:r>
            <a:r>
              <a:rPr lang="en-US" dirty="0" smtClean="0"/>
              <a:t> 12 </a:t>
            </a:r>
            <a:r>
              <a:rPr lang="en-US" dirty="0" err="1" smtClean="0"/>
              <a:t>Provinsi</a:t>
            </a:r>
            <a:r>
              <a:rPr lang="en-US" dirty="0" smtClean="0"/>
              <a:t> </a:t>
            </a:r>
            <a:r>
              <a:rPr lang="en-US" dirty="0" err="1" smtClean="0"/>
              <a:t>Prioritas</a:t>
            </a:r>
            <a:r>
              <a:rPr lang="en-US" dirty="0" smtClean="0"/>
              <a:t> </a:t>
            </a:r>
            <a:r>
              <a:rPr lang="en-US" dirty="0" err="1" smtClean="0"/>
              <a:t>Kemenkes</a:t>
            </a:r>
            <a:r>
              <a:rPr lang="id-ID" dirty="0" smtClean="0"/>
              <a:t>, dan cluster IV nelayan)</a:t>
            </a:r>
            <a:r>
              <a:rPr lang="en-US" dirty="0" smtClean="0"/>
              <a:t>.</a:t>
            </a:r>
            <a:endParaRPr lang="id-ID" dirty="0" smtClean="0"/>
          </a:p>
          <a:p>
            <a:pPr lvl="0"/>
            <a:endParaRPr lang="id-ID" dirty="0" smtClean="0"/>
          </a:p>
          <a:p>
            <a:endParaRPr lang="id-ID" dirty="0"/>
          </a:p>
        </p:txBody>
      </p:sp>
    </p:spTree>
    <p:extLst>
      <p:ext uri="{BB962C8B-B14F-4D97-AF65-F5344CB8AC3E}">
        <p14:creationId xmlns:p14="http://schemas.microsoft.com/office/powerpoint/2010/main" val="19679705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a:bodyPr>
          <a:lstStyle/>
          <a:p>
            <a:r>
              <a:rPr lang="id-ID" dirty="0" smtClean="0"/>
              <a:t>Hasil Ujicoba</a:t>
            </a:r>
            <a:endParaRPr lang="id-ID" dirty="0"/>
          </a:p>
        </p:txBody>
      </p:sp>
      <p:sp>
        <p:nvSpPr>
          <p:cNvPr id="3" name="Content Placeholder 2"/>
          <p:cNvSpPr>
            <a:spLocks noGrp="1"/>
          </p:cNvSpPr>
          <p:nvPr>
            <p:ph idx="1"/>
          </p:nvPr>
        </p:nvSpPr>
        <p:spPr>
          <a:xfrm>
            <a:off x="457200" y="1196752"/>
            <a:ext cx="8229600" cy="4929411"/>
          </a:xfrm>
        </p:spPr>
        <p:txBody>
          <a:bodyPr>
            <a:normAutofit/>
          </a:bodyPr>
          <a:lstStyle/>
          <a:p>
            <a:r>
              <a:rPr lang="id-ID" dirty="0" smtClean="0"/>
              <a:t>Hasil uji coba menunjukkan hal yang positif baik dari nakesnya maupun untuk Dinkes setempat</a:t>
            </a:r>
            <a:r>
              <a:rPr lang="en-US" dirty="0" smtClean="0"/>
              <a:t>.</a:t>
            </a:r>
            <a:endParaRPr lang="id-ID" dirty="0" smtClean="0"/>
          </a:p>
          <a:p>
            <a:r>
              <a:rPr lang="id-ID" dirty="0" smtClean="0"/>
              <a:t>Dengan adanya penempatan nakes team based ini pelayanan kesehatan UKP dan UKM</a:t>
            </a:r>
            <a:r>
              <a:rPr lang="en-US" dirty="0" smtClean="0"/>
              <a:t> </a:t>
            </a:r>
            <a:r>
              <a:rPr lang="en-US" dirty="0" err="1" smtClean="0"/>
              <a:t>menjadi</a:t>
            </a:r>
            <a:r>
              <a:rPr lang="id-ID" dirty="0" smtClean="0"/>
              <a:t> lebih baik dengan indikator meningkatn</a:t>
            </a:r>
            <a:r>
              <a:rPr lang="en-US" dirty="0" err="1" smtClean="0"/>
              <a:t>ya</a:t>
            </a:r>
            <a:r>
              <a:rPr lang="id-ID" dirty="0" smtClean="0"/>
              <a:t> angka kunjungan pasien, meningkatnya pelaksanaan kegiatan UKM.</a:t>
            </a:r>
          </a:p>
          <a:p>
            <a:r>
              <a:rPr lang="id-ID" dirty="0" smtClean="0"/>
              <a:t>Retensi belum dapat diukur karena pelaksan</a:t>
            </a:r>
            <a:r>
              <a:rPr lang="en-US" dirty="0" smtClean="0"/>
              <a:t>a</a:t>
            </a:r>
            <a:r>
              <a:rPr lang="id-ID" dirty="0" smtClean="0"/>
              <a:t>an hanya 3 bulan , akan tetapi nakes menyatakan lebih nyaman penempatan dengan tim dibanding</a:t>
            </a:r>
            <a:r>
              <a:rPr lang="en-US" dirty="0" err="1" smtClean="0"/>
              <a:t>kan</a:t>
            </a:r>
            <a:r>
              <a:rPr lang="id-ID" dirty="0" smtClean="0"/>
              <a:t> perseorangan</a:t>
            </a:r>
            <a:r>
              <a:rPr lang="en-US" dirty="0" smtClean="0"/>
              <a:t>.</a:t>
            </a:r>
            <a:endParaRPr lang="id-ID" dirty="0" smtClean="0"/>
          </a:p>
          <a:p>
            <a:r>
              <a:rPr lang="id-ID" dirty="0" smtClean="0"/>
              <a:t>Untuk </a:t>
            </a:r>
            <a:r>
              <a:rPr lang="en-US" dirty="0" err="1" smtClean="0"/>
              <a:t>masa</a:t>
            </a:r>
            <a:r>
              <a:rPr lang="id-ID" dirty="0" smtClean="0"/>
              <a:t> penempatan selama 3 bulan</a:t>
            </a:r>
            <a:r>
              <a:rPr lang="en-US" dirty="0" smtClean="0"/>
              <a:t> </a:t>
            </a:r>
            <a:r>
              <a:rPr lang="en-US" dirty="0" err="1" smtClean="0"/>
              <a:t>dinilai</a:t>
            </a:r>
            <a:r>
              <a:rPr lang="en-US" dirty="0" smtClean="0"/>
              <a:t> </a:t>
            </a:r>
            <a:r>
              <a:rPr lang="id-ID" dirty="0" smtClean="0"/>
              <a:t>nakes</a:t>
            </a:r>
            <a:r>
              <a:rPr lang="en-US" dirty="0" smtClean="0"/>
              <a:t>, </a:t>
            </a:r>
            <a:r>
              <a:rPr lang="id-ID" dirty="0" smtClean="0"/>
              <a:t>Puskesmas serta Dinkes </a:t>
            </a:r>
            <a:r>
              <a:rPr lang="en-US" dirty="0" err="1" smtClean="0"/>
              <a:t>terlalu</a:t>
            </a:r>
            <a:r>
              <a:rPr lang="en-US" dirty="0" smtClean="0"/>
              <a:t> </a:t>
            </a:r>
            <a:r>
              <a:rPr lang="en-US" dirty="0" err="1" smtClean="0"/>
              <a:t>singkat</a:t>
            </a:r>
            <a:r>
              <a:rPr lang="en-US" dirty="0" smtClean="0"/>
              <a:t>. M</a:t>
            </a:r>
            <a:r>
              <a:rPr lang="id-ID" dirty="0" smtClean="0"/>
              <a:t>inimal</a:t>
            </a:r>
            <a:r>
              <a:rPr lang="en-US" dirty="0" smtClean="0"/>
              <a:t> </a:t>
            </a:r>
            <a:r>
              <a:rPr lang="en-US" dirty="0" err="1" smtClean="0"/>
              <a:t>dilaksanakan</a:t>
            </a:r>
            <a:r>
              <a:rPr lang="id-ID" dirty="0" smtClean="0"/>
              <a:t> 1 tahun.</a:t>
            </a:r>
          </a:p>
          <a:p>
            <a:pPr marL="0" indent="0">
              <a:buNone/>
            </a:pPr>
            <a:endParaRPr lang="id-ID" dirty="0"/>
          </a:p>
        </p:txBody>
      </p:sp>
    </p:spTree>
    <p:extLst>
      <p:ext uri="{BB962C8B-B14F-4D97-AF65-F5344CB8AC3E}">
        <p14:creationId xmlns:p14="http://schemas.microsoft.com/office/powerpoint/2010/main" val="8241004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pPr>
              <a:buNone/>
            </a:pPr>
            <a:r>
              <a:rPr lang="en-US" b="1" dirty="0" smtClean="0"/>
              <a:t>2.  </a:t>
            </a:r>
            <a:r>
              <a:rPr lang="id-ID" b="1" dirty="0" smtClean="0"/>
              <a:t>TASK SHIFTING</a:t>
            </a:r>
            <a:endParaRPr lang="en-US" b="1" dirty="0" smtClean="0"/>
          </a:p>
          <a:p>
            <a:pPr lvl="0" algn="just"/>
            <a:r>
              <a:rPr lang="en-US" dirty="0" err="1" smtClean="0"/>
              <a:t>Aturan</a:t>
            </a:r>
            <a:r>
              <a:rPr lang="en-US" dirty="0" smtClean="0"/>
              <a:t> yang </a:t>
            </a:r>
            <a:r>
              <a:rPr lang="en-US" dirty="0" err="1" smtClean="0"/>
              <a:t>memungkinkan</a:t>
            </a:r>
            <a:r>
              <a:rPr lang="en-US" dirty="0" smtClean="0"/>
              <a:t> </a:t>
            </a:r>
            <a:r>
              <a:rPr lang="en-US" dirty="0" err="1" smtClean="0"/>
              <a:t>diberlakukannya</a:t>
            </a:r>
            <a:r>
              <a:rPr lang="en-US" dirty="0" smtClean="0"/>
              <a:t> </a:t>
            </a:r>
            <a:r>
              <a:rPr lang="id-ID" dirty="0" err="1"/>
              <a:t>p</a:t>
            </a:r>
            <a:r>
              <a:rPr lang="en-US" dirty="0" err="1" smtClean="0"/>
              <a:t>elimpahan</a:t>
            </a:r>
            <a:r>
              <a:rPr lang="en-US" dirty="0" smtClean="0"/>
              <a:t> </a:t>
            </a:r>
            <a:r>
              <a:rPr lang="en-US" dirty="0" err="1" smtClean="0"/>
              <a:t>kewenangan</a:t>
            </a:r>
            <a:r>
              <a:rPr lang="en-US" dirty="0" smtClean="0"/>
              <a:t> (task shifting) </a:t>
            </a:r>
            <a:r>
              <a:rPr lang="en-US" dirty="0" err="1" smtClean="0"/>
              <a:t>yaitu</a:t>
            </a:r>
            <a:r>
              <a:rPr lang="en-US" dirty="0" smtClean="0"/>
              <a:t> </a:t>
            </a:r>
            <a:r>
              <a:rPr lang="en-US" dirty="0" err="1" smtClean="0"/>
              <a:t>dari</a:t>
            </a:r>
            <a:r>
              <a:rPr lang="en-US" dirty="0" smtClean="0"/>
              <a:t> </a:t>
            </a:r>
            <a:r>
              <a:rPr lang="en-US" dirty="0" err="1" smtClean="0"/>
              <a:t>dokter</a:t>
            </a:r>
            <a:r>
              <a:rPr lang="en-US" dirty="0" smtClean="0"/>
              <a:t> </a:t>
            </a:r>
            <a:r>
              <a:rPr lang="en-US" dirty="0" err="1" smtClean="0"/>
              <a:t>ke</a:t>
            </a:r>
            <a:r>
              <a:rPr lang="en-US" dirty="0" smtClean="0"/>
              <a:t> </a:t>
            </a:r>
            <a:r>
              <a:rPr lang="en-US" dirty="0" err="1" smtClean="0"/>
              <a:t>perawat</a:t>
            </a:r>
            <a:r>
              <a:rPr lang="en-US" dirty="0" smtClean="0"/>
              <a:t> /</a:t>
            </a:r>
            <a:r>
              <a:rPr lang="en-US" dirty="0" err="1" smtClean="0"/>
              <a:t>bidan</a:t>
            </a:r>
            <a:r>
              <a:rPr lang="id-ID" dirty="0"/>
              <a:t> </a:t>
            </a:r>
            <a:r>
              <a:rPr lang="id-ID" dirty="0" smtClean="0"/>
              <a:t>sedangkan pelimpahan wewenang secara horizontal antar bidan perawat belum ada regulasinya</a:t>
            </a:r>
          </a:p>
          <a:p>
            <a:pPr lvl="0" algn="just"/>
            <a:r>
              <a:rPr lang="id-ID" dirty="0" smtClean="0"/>
              <a:t>Meskipun secara teknis taskshifting telah dilakukan di daerah yang kekurangan tenaga kesehatan, regulasi khusus mengenai taskshifting belum dibuat.</a:t>
            </a:r>
            <a:endParaRPr lang="en-US" dirty="0" smtClean="0"/>
          </a:p>
          <a:p>
            <a:endParaRPr lang="en-US" dirty="0"/>
          </a:p>
        </p:txBody>
      </p:sp>
    </p:spTree>
    <p:extLst>
      <p:ext uri="{BB962C8B-B14F-4D97-AF65-F5344CB8AC3E}">
        <p14:creationId xmlns:p14="http://schemas.microsoft.com/office/powerpoint/2010/main" val="38477565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420888"/>
            <a:ext cx="8229600" cy="990600"/>
          </a:xfrm>
        </p:spPr>
        <p:txBody>
          <a:bodyPr>
            <a:normAutofit fontScale="90000"/>
          </a:bodyPr>
          <a:lstStyle/>
          <a:p>
            <a:r>
              <a:rPr lang="id-ID" dirty="0"/>
              <a:t>Pemenuhan Dokter Spesialis melalui PPDS/ PPDGS</a:t>
            </a:r>
          </a:p>
        </p:txBody>
      </p:sp>
    </p:spTree>
    <p:extLst>
      <p:ext uri="{BB962C8B-B14F-4D97-AF65-F5344CB8AC3E}">
        <p14:creationId xmlns:p14="http://schemas.microsoft.com/office/powerpoint/2010/main" val="9313524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435280" cy="1143000"/>
          </a:xfrm>
        </p:spPr>
        <p:txBody>
          <a:bodyPr>
            <a:normAutofit fontScale="90000"/>
          </a:bodyPr>
          <a:lstStyle/>
          <a:p>
            <a:r>
              <a:rPr lang="id-ID" sz="3600" b="1" dirty="0" smtClean="0"/>
              <a:t>SITUASI SDM KESEHATAN DI INDONESIA</a:t>
            </a:r>
            <a:endParaRPr lang="en-US" sz="3600" dirty="0"/>
          </a:p>
        </p:txBody>
      </p:sp>
      <p:sp>
        <p:nvSpPr>
          <p:cNvPr id="3" name="Content Placeholder 2"/>
          <p:cNvSpPr>
            <a:spLocks noGrp="1"/>
          </p:cNvSpPr>
          <p:nvPr>
            <p:ph idx="1"/>
          </p:nvPr>
        </p:nvSpPr>
        <p:spPr>
          <a:xfrm>
            <a:off x="1066800" y="1524000"/>
            <a:ext cx="7696200" cy="4572000"/>
          </a:xfrm>
        </p:spPr>
        <p:txBody>
          <a:bodyPr>
            <a:normAutofit/>
          </a:bodyPr>
          <a:lstStyle/>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b="1" dirty="0" smtClean="0"/>
          </a:p>
          <a:p>
            <a:endParaRPr lang="en-US" sz="1800" b="1" dirty="0" smtClean="0"/>
          </a:p>
        </p:txBody>
      </p:sp>
      <p:graphicFrame>
        <p:nvGraphicFramePr>
          <p:cNvPr id="9" name="Chart 8"/>
          <p:cNvGraphicFramePr>
            <a:graphicFrameLocks/>
          </p:cNvGraphicFramePr>
          <p:nvPr>
            <p:extLst>
              <p:ext uri="{D42A27DB-BD31-4B8C-83A1-F6EECF244321}">
                <p14:modId xmlns:p14="http://schemas.microsoft.com/office/powerpoint/2010/main" val="2198694419"/>
              </p:ext>
            </p:extLst>
          </p:nvPr>
        </p:nvGraphicFramePr>
        <p:xfrm>
          <a:off x="1115616" y="2070139"/>
          <a:ext cx="7128792" cy="3303077"/>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1763688" y="1533291"/>
            <a:ext cx="5400600" cy="369332"/>
          </a:xfrm>
          <a:prstGeom prst="rect">
            <a:avLst/>
          </a:prstGeom>
          <a:noFill/>
        </p:spPr>
        <p:txBody>
          <a:bodyPr wrap="square" rtlCol="0">
            <a:spAutoFit/>
          </a:bodyPr>
          <a:lstStyle/>
          <a:p>
            <a:pPr algn="ctr">
              <a:defRPr sz="1800" b="1" i="0" u="none" strike="noStrike" kern="1200" baseline="0">
                <a:solidFill>
                  <a:prstClr val="black"/>
                </a:solidFill>
                <a:latin typeface="+mn-lt"/>
                <a:ea typeface="+mn-ea"/>
                <a:cs typeface="+mn-cs"/>
              </a:defRPr>
            </a:pPr>
            <a:r>
              <a:rPr lang="id-ID" dirty="0"/>
              <a:t>Trend kenaikan rasio nakes per 1000 penduduk</a:t>
            </a:r>
            <a:endParaRPr lang="en-US" dirty="0"/>
          </a:p>
        </p:txBody>
      </p:sp>
      <p:sp>
        <p:nvSpPr>
          <p:cNvPr id="7" name="Rectangle 6"/>
          <p:cNvSpPr/>
          <p:nvPr/>
        </p:nvSpPr>
        <p:spPr>
          <a:xfrm>
            <a:off x="971600" y="5661248"/>
            <a:ext cx="7704856" cy="936104"/>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baseline="0" dirty="0" smtClean="0">
                <a:solidFill>
                  <a:schemeClr val="tx1"/>
                </a:solidFill>
              </a:rPr>
              <a:t> </a:t>
            </a:r>
            <a:r>
              <a:rPr lang="id-ID" dirty="0">
                <a:solidFill>
                  <a:schemeClr val="tx1"/>
                </a:solidFill>
              </a:rPr>
              <a:t>T</a:t>
            </a:r>
            <a:r>
              <a:rPr lang="id-ID" baseline="0" dirty="0" smtClean="0">
                <a:solidFill>
                  <a:schemeClr val="tx1"/>
                </a:solidFill>
              </a:rPr>
              <a:t>rend rasio nakes per 1000 penduduk terus menunjukkan kenaikan rasio terhadap jumlah penduduk. Namun demikian Indonesia masih terus dihadapkan pada masalah maldistribusi SDM kesehatan </a:t>
            </a:r>
            <a:endParaRPr lang="id-ID" dirty="0">
              <a:solidFill>
                <a:schemeClr val="tx1"/>
              </a:solidFill>
            </a:endParaRPr>
          </a:p>
        </p:txBody>
      </p:sp>
    </p:spTree>
    <p:extLst>
      <p:ext uri="{BB962C8B-B14F-4D97-AF65-F5344CB8AC3E}">
        <p14:creationId xmlns:p14="http://schemas.microsoft.com/office/powerpoint/2010/main" val="40479281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id-ID" dirty="0"/>
          </a:p>
        </p:txBody>
      </p:sp>
      <p:sp>
        <p:nvSpPr>
          <p:cNvPr id="3" name="Content Placeholder 2"/>
          <p:cNvSpPr>
            <a:spLocks noGrp="1"/>
          </p:cNvSpPr>
          <p:nvPr>
            <p:ph idx="1"/>
          </p:nvPr>
        </p:nvSpPr>
        <p:spPr/>
        <p:txBody>
          <a:bodyPr>
            <a:normAutofit/>
          </a:bodyPr>
          <a:lstStyle/>
          <a:p>
            <a:r>
              <a:rPr lang="id-ID" dirty="0" smtClean="0"/>
              <a:t>Dalam rangka pemenuhan tenaga spesialis , Kemkes memberikan beasiswa PPDS dan PPDGS pada peserta yang berasal dari 32 propinsi ditambah dengan yang berasal dari Kemkes , Kemhan dan Polri </a:t>
            </a:r>
            <a:r>
              <a:rPr lang="id-ID" dirty="0" smtClean="0"/>
              <a:t>sampai dengan tahun 2014 sebanyak </a:t>
            </a:r>
            <a:r>
              <a:rPr lang="id-ID" dirty="0" smtClean="0"/>
              <a:t>5519 orang.</a:t>
            </a:r>
          </a:p>
          <a:p>
            <a:r>
              <a:rPr lang="id-ID" dirty="0" smtClean="0"/>
              <a:t>Yang telah menyelesaikan pendidikan sebanyak 1048 per Agustus 2014 , dimana sebanyak 457 orang sudah ditempatkan dan sisanya sebanyak 591 belum ditempatkan.</a:t>
            </a:r>
            <a:endParaRPr lang="id-ID" dirty="0"/>
          </a:p>
        </p:txBody>
      </p:sp>
    </p:spTree>
    <p:extLst>
      <p:ext uri="{BB962C8B-B14F-4D97-AF65-F5344CB8AC3E}">
        <p14:creationId xmlns:p14="http://schemas.microsoft.com/office/powerpoint/2010/main" val="17712158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t>Pemasalahan PPDS/PPDGS dalam pemenuhan dokter spesialis</a:t>
            </a:r>
            <a:endParaRPr lang="id-ID" dirty="0"/>
          </a:p>
        </p:txBody>
      </p:sp>
      <p:sp>
        <p:nvSpPr>
          <p:cNvPr id="3" name="Content Placeholder 2"/>
          <p:cNvSpPr>
            <a:spLocks noGrp="1"/>
          </p:cNvSpPr>
          <p:nvPr>
            <p:ph idx="1"/>
          </p:nvPr>
        </p:nvSpPr>
        <p:spPr/>
        <p:txBody>
          <a:bodyPr>
            <a:normAutofit/>
          </a:bodyPr>
          <a:lstStyle/>
          <a:p>
            <a:pPr marL="514350" indent="-514350">
              <a:lnSpc>
                <a:spcPct val="90000"/>
              </a:lnSpc>
              <a:buClr>
                <a:schemeClr val="tx1"/>
              </a:buClr>
              <a:buFont typeface="Calibri" pitchFamily="34" charset="0"/>
              <a:buAutoNum type="arabicParenR"/>
            </a:pPr>
            <a:r>
              <a:rPr lang="id-ID" altLang="en-US" dirty="0" smtClean="0"/>
              <a:t>Jadwal seleksi akademik di Institusi Pendidikan yang tidak sama sehingga kesulitan dalam mengatur proses rekrutmen dan seleksi administrasi di tingkat pusat</a:t>
            </a:r>
            <a:r>
              <a:rPr lang="en-US" altLang="en-US" dirty="0" smtClean="0"/>
              <a:t>.</a:t>
            </a:r>
          </a:p>
          <a:p>
            <a:pPr marL="514350" indent="-514350">
              <a:lnSpc>
                <a:spcPct val="90000"/>
              </a:lnSpc>
              <a:buClr>
                <a:schemeClr val="tx1"/>
              </a:buClr>
              <a:buFont typeface="Calibri" pitchFamily="34" charset="0"/>
              <a:buAutoNum type="arabicParenR"/>
            </a:pPr>
            <a:r>
              <a:rPr lang="id-ID" altLang="en-US" dirty="0" smtClean="0">
                <a:cs typeface="Arial" charset="0"/>
              </a:rPr>
              <a:t>Rendahnya kelulusan seleksi akademik</a:t>
            </a:r>
            <a:r>
              <a:rPr lang="en-US" altLang="en-US" dirty="0" smtClean="0">
                <a:cs typeface="Arial" charset="0"/>
              </a:rPr>
              <a:t> </a:t>
            </a:r>
            <a:r>
              <a:rPr lang="en-US" altLang="en-US" dirty="0" smtClean="0">
                <a:cs typeface="Arial" charset="0"/>
                <a:sym typeface="Wingdings" pitchFamily="2" charset="2"/>
              </a:rPr>
              <a:t> </a:t>
            </a:r>
            <a:r>
              <a:rPr lang="en-US" altLang="en-US" dirty="0" err="1" smtClean="0">
                <a:cs typeface="Arial" charset="0"/>
                <a:sym typeface="Wingdings" pitchFamily="2" charset="2"/>
              </a:rPr>
              <a:t>hanya</a:t>
            </a:r>
            <a:r>
              <a:rPr lang="en-US" altLang="en-US" dirty="0" smtClean="0">
                <a:cs typeface="Arial" charset="0"/>
                <a:sym typeface="Wingdings" pitchFamily="2" charset="2"/>
              </a:rPr>
              <a:t>  </a:t>
            </a:r>
            <a:r>
              <a:rPr lang="en-US" altLang="en-US" dirty="0" err="1" smtClean="0">
                <a:cs typeface="Arial" charset="0"/>
                <a:sym typeface="Wingdings" pitchFamily="2" charset="2"/>
              </a:rPr>
              <a:t>sekitar</a:t>
            </a:r>
            <a:r>
              <a:rPr lang="en-US" altLang="en-US" dirty="0" smtClean="0">
                <a:cs typeface="Arial" charset="0"/>
                <a:sym typeface="Wingdings" pitchFamily="2" charset="2"/>
              </a:rPr>
              <a:t> 30% </a:t>
            </a:r>
            <a:r>
              <a:rPr lang="en-US" altLang="en-US" dirty="0" err="1" smtClean="0">
                <a:cs typeface="Arial" charset="0"/>
                <a:sym typeface="Wingdings" pitchFamily="2" charset="2"/>
              </a:rPr>
              <a:t>dari</a:t>
            </a:r>
            <a:r>
              <a:rPr lang="en-US" altLang="en-US" dirty="0" smtClean="0">
                <a:cs typeface="Arial" charset="0"/>
                <a:sym typeface="Wingdings" pitchFamily="2" charset="2"/>
              </a:rPr>
              <a:t> </a:t>
            </a:r>
            <a:r>
              <a:rPr lang="en-US" altLang="en-US" dirty="0" err="1" smtClean="0">
                <a:cs typeface="Arial" charset="0"/>
                <a:sym typeface="Wingdings" pitchFamily="2" charset="2"/>
              </a:rPr>
              <a:t>calon</a:t>
            </a:r>
            <a:r>
              <a:rPr lang="en-US" altLang="en-US" dirty="0" smtClean="0">
                <a:cs typeface="Arial" charset="0"/>
                <a:sym typeface="Wingdings" pitchFamily="2" charset="2"/>
              </a:rPr>
              <a:t> </a:t>
            </a:r>
            <a:r>
              <a:rPr lang="en-US" altLang="en-US" dirty="0" err="1" smtClean="0">
                <a:cs typeface="Arial" charset="0"/>
                <a:sym typeface="Wingdings" pitchFamily="2" charset="2"/>
              </a:rPr>
              <a:t>peserta</a:t>
            </a:r>
            <a:r>
              <a:rPr lang="en-US" altLang="en-US" dirty="0" smtClean="0">
                <a:cs typeface="Arial" charset="0"/>
                <a:sym typeface="Wingdings" pitchFamily="2" charset="2"/>
              </a:rPr>
              <a:t> yang lulus </a:t>
            </a:r>
            <a:r>
              <a:rPr lang="en-US" altLang="en-US" dirty="0" err="1" smtClean="0">
                <a:cs typeface="Arial" charset="0"/>
                <a:sym typeface="Wingdings" pitchFamily="2" charset="2"/>
              </a:rPr>
              <a:t>seleksi</a:t>
            </a:r>
            <a:r>
              <a:rPr lang="en-US" altLang="en-US" dirty="0" smtClean="0">
                <a:cs typeface="Arial" charset="0"/>
                <a:sym typeface="Wingdings" pitchFamily="2" charset="2"/>
              </a:rPr>
              <a:t> </a:t>
            </a:r>
            <a:r>
              <a:rPr lang="en-US" altLang="en-US" dirty="0" err="1" smtClean="0">
                <a:cs typeface="Arial" charset="0"/>
                <a:sym typeface="Wingdings" pitchFamily="2" charset="2"/>
              </a:rPr>
              <a:t>administrasi</a:t>
            </a:r>
            <a:endParaRPr lang="id-ID" altLang="en-US" dirty="0" smtClean="0">
              <a:cs typeface="Arial" charset="0"/>
              <a:sym typeface="Wingdings" pitchFamily="2" charset="2"/>
            </a:endParaRPr>
          </a:p>
          <a:p>
            <a:pPr marL="514350" indent="-514350">
              <a:lnSpc>
                <a:spcPct val="90000"/>
              </a:lnSpc>
              <a:buClr>
                <a:schemeClr val="tx1"/>
              </a:buClr>
              <a:buFont typeface="Calibri" pitchFamily="34" charset="0"/>
              <a:buAutoNum type="arabicParenR"/>
            </a:pPr>
            <a:r>
              <a:rPr lang="id-ID" dirty="0" smtClean="0"/>
              <a:t>Masih ada beberapa laporan dari daerah terkait adanya beberapa dokter spesialis yang telah lulus namun tidak kembali ke tempat semula. </a:t>
            </a:r>
            <a:endParaRPr lang="en-US" dirty="0" smtClean="0"/>
          </a:p>
          <a:p>
            <a:pPr marL="514350" indent="-514350">
              <a:lnSpc>
                <a:spcPct val="90000"/>
              </a:lnSpc>
              <a:buClr>
                <a:schemeClr val="tx1"/>
              </a:buClr>
              <a:buFont typeface="Calibri" pitchFamily="34" charset="0"/>
              <a:buAutoNum type="arabicParenR"/>
            </a:pPr>
            <a:endParaRPr lang="id-ID" dirty="0"/>
          </a:p>
        </p:txBody>
      </p:sp>
    </p:spTree>
    <p:extLst>
      <p:ext uri="{BB962C8B-B14F-4D97-AF65-F5344CB8AC3E}">
        <p14:creationId xmlns:p14="http://schemas.microsoft.com/office/powerpoint/2010/main" val="17703681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normAutofit/>
          </a:bodyPr>
          <a:lstStyle/>
          <a:p>
            <a:pPr marL="514350" indent="-514350">
              <a:buFont typeface="Calibri" pitchFamily="34" charset="0"/>
              <a:buAutoNum type="arabicParenR" startAt="7"/>
            </a:pPr>
            <a:r>
              <a:rPr lang="en-US" dirty="0" err="1" smtClean="0">
                <a:latin typeface="+mj-lt"/>
              </a:rPr>
              <a:t>Kesiapan</a:t>
            </a:r>
            <a:r>
              <a:rPr lang="en-US" dirty="0" smtClean="0">
                <a:latin typeface="+mj-lt"/>
              </a:rPr>
              <a:t> </a:t>
            </a:r>
            <a:r>
              <a:rPr lang="id-ID" dirty="0">
                <a:latin typeface="+mj-lt"/>
                <a:cs typeface="Arial" charset="0"/>
              </a:rPr>
              <a:t>sarana yankes saat penempatan </a:t>
            </a:r>
            <a:r>
              <a:rPr lang="id-ID" dirty="0" smtClean="0">
                <a:latin typeface="+mj-lt"/>
                <a:cs typeface="Arial" charset="0"/>
              </a:rPr>
              <a:t>kembali</a:t>
            </a:r>
          </a:p>
          <a:p>
            <a:pPr marL="514350" indent="-514350">
              <a:buFont typeface="Calibri" pitchFamily="34" charset="0"/>
              <a:buAutoNum type="arabicParenR" startAt="7"/>
            </a:pPr>
            <a:r>
              <a:rPr lang="id-ID" dirty="0" smtClean="0">
                <a:latin typeface="+mj-lt"/>
                <a:cs typeface="Arial" charset="0"/>
              </a:rPr>
              <a:t>Pindah </a:t>
            </a:r>
            <a:r>
              <a:rPr lang="id-ID" dirty="0">
                <a:latin typeface="+mj-lt"/>
                <a:cs typeface="Arial" charset="0"/>
              </a:rPr>
              <a:t>sebelum selesai masa </a:t>
            </a:r>
            <a:r>
              <a:rPr lang="id-ID" dirty="0" smtClean="0">
                <a:latin typeface="+mj-lt"/>
                <a:cs typeface="Arial" charset="0"/>
              </a:rPr>
              <a:t>bakti</a:t>
            </a:r>
          </a:p>
          <a:p>
            <a:pPr marL="514350" indent="-514350">
              <a:buFont typeface="Calibri" pitchFamily="34" charset="0"/>
              <a:buAutoNum type="arabicParenR" startAt="7"/>
            </a:pPr>
            <a:r>
              <a:rPr lang="id-ID" dirty="0" smtClean="0">
                <a:latin typeface="+mj-lt"/>
                <a:cs typeface="Arial" charset="0"/>
              </a:rPr>
              <a:t>Pemberian sanksi sesuai Permenkes nomor 53 </a:t>
            </a:r>
            <a:r>
              <a:rPr lang="en-US" dirty="0" smtClean="0">
                <a:latin typeface="+mj-lt"/>
                <a:cs typeface="Arial" charset="0"/>
              </a:rPr>
              <a:t> </a:t>
            </a:r>
            <a:r>
              <a:rPr lang="id-ID" dirty="0" smtClean="0">
                <a:latin typeface="+mj-lt"/>
                <a:cs typeface="Arial" charset="0"/>
              </a:rPr>
              <a:t>tahun 2013 yang belum efektif.</a:t>
            </a:r>
          </a:p>
          <a:p>
            <a:pPr marL="514350" indent="-514350">
              <a:buFont typeface="Calibri" pitchFamily="34" charset="0"/>
              <a:buAutoNum type="arabicParenR" startAt="7"/>
            </a:pPr>
            <a:endParaRPr lang="id-ID" dirty="0">
              <a:latin typeface="+mj-lt"/>
            </a:endParaRPr>
          </a:p>
        </p:txBody>
      </p:sp>
    </p:spTree>
    <p:extLst>
      <p:ext uri="{BB962C8B-B14F-4D97-AF65-F5344CB8AC3E}">
        <p14:creationId xmlns:p14="http://schemas.microsoft.com/office/powerpoint/2010/main" val="15619564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Tindak lanjut</a:t>
            </a:r>
            <a:endParaRPr lang="id-ID" dirty="0"/>
          </a:p>
        </p:txBody>
      </p:sp>
      <p:sp>
        <p:nvSpPr>
          <p:cNvPr id="3" name="Content Placeholder 2"/>
          <p:cNvSpPr>
            <a:spLocks noGrp="1"/>
          </p:cNvSpPr>
          <p:nvPr>
            <p:ph idx="1"/>
          </p:nvPr>
        </p:nvSpPr>
        <p:spPr/>
        <p:txBody>
          <a:bodyPr>
            <a:normAutofit/>
          </a:bodyPr>
          <a:lstStyle/>
          <a:p>
            <a:r>
              <a:rPr lang="id-ID" dirty="0" smtClean="0"/>
              <a:t>Perlu adanya kerjasama antara Kemkes dan Organisasi profesi terkait penempatan dokter spesialis di daerah</a:t>
            </a:r>
          </a:p>
          <a:p>
            <a:r>
              <a:rPr lang="id-ID" dirty="0" smtClean="0"/>
              <a:t>Perlu adanya regulasi turunan dari lampiran UU No. 23 tahun 2014 yaitu tentang peran pusat dalam </a:t>
            </a:r>
            <a:r>
              <a:rPr lang="id-ID" dirty="0"/>
              <a:t>Penetapan </a:t>
            </a:r>
            <a:r>
              <a:rPr lang="id-ID" dirty="0" smtClean="0"/>
              <a:t>penempatan dokter </a:t>
            </a:r>
            <a:r>
              <a:rPr lang="id-ID" dirty="0"/>
              <a:t>spesialis </a:t>
            </a:r>
            <a:r>
              <a:rPr lang="id-ID" dirty="0" smtClean="0"/>
              <a:t>dan dokter </a:t>
            </a:r>
            <a:r>
              <a:rPr lang="id-ID" dirty="0"/>
              <a:t>gigi spesialis </a:t>
            </a:r>
            <a:r>
              <a:rPr lang="id-ID" dirty="0" smtClean="0"/>
              <a:t>bagi Daerah </a:t>
            </a:r>
            <a:r>
              <a:rPr lang="id-ID" dirty="0"/>
              <a:t>yang </a:t>
            </a:r>
            <a:r>
              <a:rPr lang="id-ID" dirty="0" smtClean="0"/>
              <a:t>tidak mampu </a:t>
            </a:r>
            <a:r>
              <a:rPr lang="id-ID" dirty="0"/>
              <a:t>dan </a:t>
            </a:r>
            <a:r>
              <a:rPr lang="id-ID" dirty="0" smtClean="0"/>
              <a:t>tidak diminati</a:t>
            </a:r>
            <a:r>
              <a:rPr lang="id-ID" dirty="0"/>
              <a:t>.</a:t>
            </a:r>
          </a:p>
        </p:txBody>
      </p:sp>
    </p:spTree>
    <p:extLst>
      <p:ext uri="{BB962C8B-B14F-4D97-AF65-F5344CB8AC3E}">
        <p14:creationId xmlns:p14="http://schemas.microsoft.com/office/powerpoint/2010/main" val="23715228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08920"/>
            <a:ext cx="8229600" cy="1143000"/>
          </a:xfrm>
        </p:spPr>
        <p:txBody>
          <a:bodyPr>
            <a:normAutofit fontScale="90000"/>
          </a:bodyPr>
          <a:lstStyle/>
          <a:p>
            <a:r>
              <a:rPr lang="id-ID" dirty="0" smtClean="0"/>
              <a:t>Data PPDS/PPDGS</a:t>
            </a:r>
            <a:br>
              <a:rPr lang="id-ID" dirty="0" smtClean="0"/>
            </a:br>
            <a:r>
              <a:rPr lang="id-ID" dirty="0" smtClean="0"/>
              <a:t>Angkatan I-XII</a:t>
            </a:r>
            <a:endParaRPr lang="id-ID" dirty="0"/>
          </a:p>
        </p:txBody>
      </p:sp>
    </p:spTree>
    <p:extLst>
      <p:ext uri="{BB962C8B-B14F-4D97-AF65-F5344CB8AC3E}">
        <p14:creationId xmlns:p14="http://schemas.microsoft.com/office/powerpoint/2010/main" val="35441003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395288" y="188913"/>
            <a:ext cx="8183562" cy="1050925"/>
          </a:xfrm>
          <a:prstGeom prst="rect">
            <a:avLst/>
          </a:prstGeom>
          <a:solidFill>
            <a:schemeClr val="accent6">
              <a:lumMod val="75000"/>
            </a:schemeClr>
          </a:solidFill>
        </p:spPr>
        <p:txBody>
          <a:bodyPr anchor="ctr"/>
          <a:lstStyle/>
          <a:p>
            <a:pPr algn="ctr" fontAlgn="auto">
              <a:spcAft>
                <a:spcPts val="0"/>
              </a:spcAft>
              <a:defRPr/>
            </a:pPr>
            <a:r>
              <a:rPr lang="id-ID" sz="2000" b="1" dirty="0">
                <a:solidFill>
                  <a:schemeClr val="bg1"/>
                </a:solidFill>
                <a:latin typeface="+mj-lt"/>
                <a:ea typeface="+mj-ea"/>
                <a:cs typeface="+mj-cs"/>
              </a:rPr>
              <a:t>Rekapitulasi Peserta PPDS/PPDGS</a:t>
            </a:r>
            <a:r>
              <a:rPr lang="id-ID" sz="2000" dirty="0">
                <a:solidFill>
                  <a:schemeClr val="bg1"/>
                </a:solidFill>
                <a:latin typeface="+mj-lt"/>
                <a:ea typeface="+mj-ea"/>
                <a:cs typeface="+mj-cs"/>
              </a:rPr>
              <a:t> </a:t>
            </a:r>
            <a:r>
              <a:rPr lang="id-ID" sz="2000" b="1" dirty="0">
                <a:solidFill>
                  <a:schemeClr val="bg1"/>
                </a:solidFill>
                <a:latin typeface="+mj-lt"/>
                <a:ea typeface="+mj-ea"/>
                <a:cs typeface="+mj-cs"/>
              </a:rPr>
              <a:t>Angkatan I – XII</a:t>
            </a:r>
            <a:br>
              <a:rPr lang="id-ID" sz="2000" b="1" dirty="0">
                <a:solidFill>
                  <a:schemeClr val="bg1"/>
                </a:solidFill>
                <a:latin typeface="+mj-lt"/>
                <a:ea typeface="+mj-ea"/>
                <a:cs typeface="+mj-cs"/>
              </a:rPr>
            </a:br>
            <a:r>
              <a:rPr lang="id-ID" sz="2000" b="1" dirty="0">
                <a:solidFill>
                  <a:schemeClr val="bg1"/>
                </a:solidFill>
                <a:latin typeface="+mj-lt"/>
                <a:ea typeface="+mj-ea"/>
                <a:cs typeface="+mj-cs"/>
              </a:rPr>
              <a:t>Menurut Provinsi-Unit Kerja Pengusul</a:t>
            </a:r>
            <a:endParaRPr lang="id-ID" sz="2000" dirty="0">
              <a:solidFill>
                <a:schemeClr val="bg1"/>
              </a:solidFill>
              <a:latin typeface="+mj-lt"/>
              <a:ea typeface="+mj-ea"/>
              <a:cs typeface="+mj-cs"/>
            </a:endParaRPr>
          </a:p>
        </p:txBody>
      </p:sp>
      <p:graphicFrame>
        <p:nvGraphicFramePr>
          <p:cNvPr id="7" name="Table 6"/>
          <p:cNvGraphicFramePr>
            <a:graphicFrameLocks noGrp="1"/>
          </p:cNvGraphicFramePr>
          <p:nvPr/>
        </p:nvGraphicFramePr>
        <p:xfrm>
          <a:off x="395288" y="1455738"/>
          <a:ext cx="8353426" cy="4827580"/>
        </p:xfrm>
        <a:graphic>
          <a:graphicData uri="http://schemas.openxmlformats.org/drawingml/2006/table">
            <a:tbl>
              <a:tblPr>
                <a:tableStyleId>{E8B1032C-EA38-4F05-BA0D-38AFFFC7BED3}</a:tableStyleId>
              </a:tblPr>
              <a:tblGrid>
                <a:gridCol w="360310"/>
                <a:gridCol w="1228380"/>
                <a:gridCol w="614976"/>
                <a:gridCol w="614976"/>
                <a:gridCol w="614976"/>
                <a:gridCol w="614976"/>
                <a:gridCol w="614976"/>
                <a:gridCol w="614976"/>
                <a:gridCol w="614976"/>
                <a:gridCol w="614976"/>
                <a:gridCol w="614976"/>
                <a:gridCol w="614976"/>
                <a:gridCol w="614976"/>
              </a:tblGrid>
              <a:tr h="241379">
                <a:tc rowSpan="2">
                  <a:txBody>
                    <a:bodyPr/>
                    <a:lstStyle/>
                    <a:p>
                      <a:pPr algn="ctr" fontAlgn="ctr"/>
                      <a:r>
                        <a:rPr lang="id-ID" sz="1400" b="1" u="none" strike="noStrike" dirty="0"/>
                        <a:t>NO</a:t>
                      </a:r>
                      <a:endParaRPr lang="id-ID" sz="1400" b="1" i="0" u="none" strike="noStrike" dirty="0">
                        <a:solidFill>
                          <a:srgbClr val="000000"/>
                        </a:solidFill>
                        <a:latin typeface="Arial"/>
                      </a:endParaRPr>
                    </a:p>
                  </a:txBody>
                  <a:tcPr marL="7012" marR="7012" marT="7011" marB="0" anchor="ctr"/>
                </a:tc>
                <a:tc rowSpan="2">
                  <a:txBody>
                    <a:bodyPr/>
                    <a:lstStyle/>
                    <a:p>
                      <a:pPr algn="ctr" fontAlgn="ctr"/>
                      <a:r>
                        <a:rPr lang="id-ID" sz="1400" b="1" u="none" strike="noStrike" dirty="0"/>
                        <a:t>PROVINSI</a:t>
                      </a:r>
                      <a:endParaRPr lang="id-ID" sz="1400" b="1" i="0" u="none" strike="noStrike" dirty="0">
                        <a:solidFill>
                          <a:srgbClr val="000000"/>
                        </a:solidFill>
                        <a:latin typeface="Arial"/>
                      </a:endParaRPr>
                    </a:p>
                  </a:txBody>
                  <a:tcPr marL="7012" marR="7012" marT="7011" marB="0" anchor="ctr"/>
                </a:tc>
                <a:tc gridSpan="4">
                  <a:txBody>
                    <a:bodyPr/>
                    <a:lstStyle/>
                    <a:p>
                      <a:pPr algn="ctr" fontAlgn="ctr"/>
                      <a:r>
                        <a:rPr lang="id-ID" sz="1400" b="1" u="none" strike="noStrike" dirty="0"/>
                        <a:t>4 DASAR</a:t>
                      </a:r>
                      <a:endParaRPr lang="id-ID" sz="1400" b="1" i="0" u="none" strike="noStrike" dirty="0">
                        <a:solidFill>
                          <a:srgbClr val="000000"/>
                        </a:solidFill>
                        <a:latin typeface="Arial"/>
                      </a:endParaRPr>
                    </a:p>
                  </a:txBody>
                  <a:tcPr marL="7012" marR="7012" marT="7011" marB="0" anchor="ctr"/>
                </a:tc>
                <a:tc hMerge="1">
                  <a:txBody>
                    <a:bodyPr/>
                    <a:lstStyle/>
                    <a:p>
                      <a:endParaRPr lang="id-ID"/>
                    </a:p>
                  </a:txBody>
                  <a:tcPr/>
                </a:tc>
                <a:tc hMerge="1">
                  <a:txBody>
                    <a:bodyPr/>
                    <a:lstStyle/>
                    <a:p>
                      <a:endParaRPr lang="id-ID"/>
                    </a:p>
                  </a:txBody>
                  <a:tcPr/>
                </a:tc>
                <a:tc hMerge="1">
                  <a:txBody>
                    <a:bodyPr/>
                    <a:lstStyle/>
                    <a:p>
                      <a:endParaRPr lang="id-ID"/>
                    </a:p>
                  </a:txBody>
                  <a:tcPr/>
                </a:tc>
                <a:tc gridSpan="4">
                  <a:txBody>
                    <a:bodyPr/>
                    <a:lstStyle/>
                    <a:p>
                      <a:pPr algn="ctr" fontAlgn="ctr"/>
                      <a:r>
                        <a:rPr lang="id-ID" sz="1400" b="1" u="none" strike="noStrike" dirty="0"/>
                        <a:t>4 PENUNJANG</a:t>
                      </a:r>
                      <a:endParaRPr lang="id-ID" sz="1400" b="1" i="0" u="none" strike="noStrike" dirty="0">
                        <a:solidFill>
                          <a:srgbClr val="000000"/>
                        </a:solidFill>
                        <a:latin typeface="Arial"/>
                      </a:endParaRPr>
                    </a:p>
                  </a:txBody>
                  <a:tcPr marL="7012" marR="7012" marT="7011" marB="0" anchor="ctr"/>
                </a:tc>
                <a:tc hMerge="1">
                  <a:txBody>
                    <a:bodyPr/>
                    <a:lstStyle/>
                    <a:p>
                      <a:endParaRPr lang="id-ID"/>
                    </a:p>
                  </a:txBody>
                  <a:tcPr/>
                </a:tc>
                <a:tc hMerge="1">
                  <a:txBody>
                    <a:bodyPr/>
                    <a:lstStyle/>
                    <a:p>
                      <a:endParaRPr lang="id-ID"/>
                    </a:p>
                  </a:txBody>
                  <a:tcPr/>
                </a:tc>
                <a:tc hMerge="1">
                  <a:txBody>
                    <a:bodyPr/>
                    <a:lstStyle/>
                    <a:p>
                      <a:endParaRPr lang="id-ID"/>
                    </a:p>
                  </a:txBody>
                  <a:tcPr/>
                </a:tc>
                <a:tc rowSpan="2">
                  <a:txBody>
                    <a:bodyPr/>
                    <a:lstStyle/>
                    <a:p>
                      <a:pPr algn="ctr" fontAlgn="ctr"/>
                      <a:r>
                        <a:rPr lang="id-ID" sz="1400" b="1" u="none" strike="noStrike"/>
                        <a:t>Sp BM</a:t>
                      </a:r>
                      <a:endParaRPr lang="id-ID" sz="1400" b="1" i="0" u="none" strike="noStrike">
                        <a:solidFill>
                          <a:srgbClr val="000000"/>
                        </a:solidFill>
                        <a:latin typeface="Arial"/>
                      </a:endParaRPr>
                    </a:p>
                  </a:txBody>
                  <a:tcPr marL="7012" marR="7012" marT="7011" marB="0" anchor="ctr"/>
                </a:tc>
                <a:tc rowSpan="2">
                  <a:txBody>
                    <a:bodyPr/>
                    <a:lstStyle/>
                    <a:p>
                      <a:pPr algn="ctr" fontAlgn="ctr"/>
                      <a:r>
                        <a:rPr lang="id-ID" sz="1400" b="1" u="none" strike="noStrike"/>
                        <a:t>LAIN NYA</a:t>
                      </a:r>
                      <a:endParaRPr lang="id-ID" sz="1400" b="1" i="0" u="none" strike="noStrike">
                        <a:solidFill>
                          <a:srgbClr val="000000"/>
                        </a:solidFill>
                        <a:latin typeface="Arial"/>
                      </a:endParaRPr>
                    </a:p>
                  </a:txBody>
                  <a:tcPr marL="7012" marR="7012" marT="7011" marB="0" anchor="ctr"/>
                </a:tc>
                <a:tc rowSpan="2">
                  <a:txBody>
                    <a:bodyPr/>
                    <a:lstStyle/>
                    <a:p>
                      <a:pPr algn="ctr" fontAlgn="ctr"/>
                      <a:r>
                        <a:rPr lang="id-ID" sz="1400" b="1" u="none" strike="noStrike"/>
                        <a:t>JML</a:t>
                      </a:r>
                      <a:endParaRPr lang="id-ID" sz="1400" b="1" i="0" u="none" strike="noStrike">
                        <a:solidFill>
                          <a:srgbClr val="000000"/>
                        </a:solidFill>
                        <a:latin typeface="Arial"/>
                      </a:endParaRPr>
                    </a:p>
                  </a:txBody>
                  <a:tcPr marL="7012" marR="7012" marT="7011" marB="0" anchor="ctr"/>
                </a:tc>
              </a:tr>
              <a:tr h="241379">
                <a:tc vMerge="1">
                  <a:txBody>
                    <a:bodyPr/>
                    <a:lstStyle/>
                    <a:p>
                      <a:endParaRPr lang="id-ID"/>
                    </a:p>
                  </a:txBody>
                  <a:tcPr/>
                </a:tc>
                <a:tc vMerge="1">
                  <a:txBody>
                    <a:bodyPr/>
                    <a:lstStyle/>
                    <a:p>
                      <a:endParaRPr lang="id-ID"/>
                    </a:p>
                  </a:txBody>
                  <a:tcPr/>
                </a:tc>
                <a:tc>
                  <a:txBody>
                    <a:bodyPr/>
                    <a:lstStyle/>
                    <a:p>
                      <a:pPr algn="ctr" fontAlgn="ctr"/>
                      <a:r>
                        <a:rPr lang="id-ID" sz="1400" b="1" u="none" strike="noStrike" dirty="0"/>
                        <a:t>Sp.PD</a:t>
                      </a:r>
                      <a:endParaRPr lang="id-ID" sz="1400" b="1" i="0" u="none" strike="noStrike" dirty="0">
                        <a:solidFill>
                          <a:srgbClr val="000000"/>
                        </a:solidFill>
                        <a:latin typeface="Arial"/>
                      </a:endParaRPr>
                    </a:p>
                  </a:txBody>
                  <a:tcPr marL="7012" marR="7012" marT="7011" marB="0" anchor="ctr"/>
                </a:tc>
                <a:tc>
                  <a:txBody>
                    <a:bodyPr/>
                    <a:lstStyle/>
                    <a:p>
                      <a:pPr algn="ctr" fontAlgn="ctr"/>
                      <a:r>
                        <a:rPr lang="id-ID" sz="1400" b="1" u="none" strike="noStrike"/>
                        <a:t>Sp.A</a:t>
                      </a:r>
                      <a:endParaRPr lang="id-ID" sz="1400" b="1" i="0" u="none" strike="noStrike">
                        <a:solidFill>
                          <a:srgbClr val="000000"/>
                        </a:solidFill>
                        <a:latin typeface="Arial"/>
                      </a:endParaRPr>
                    </a:p>
                  </a:txBody>
                  <a:tcPr marL="7012" marR="7012" marT="7011" marB="0" anchor="ctr"/>
                </a:tc>
                <a:tc>
                  <a:txBody>
                    <a:bodyPr/>
                    <a:lstStyle/>
                    <a:p>
                      <a:pPr algn="ctr" fontAlgn="ctr"/>
                      <a:r>
                        <a:rPr lang="id-ID" sz="1400" b="1" u="none" strike="noStrike"/>
                        <a:t>Sp.B</a:t>
                      </a:r>
                      <a:endParaRPr lang="id-ID" sz="1400" b="1" i="0" u="none" strike="noStrike">
                        <a:solidFill>
                          <a:srgbClr val="000000"/>
                        </a:solidFill>
                        <a:latin typeface="Arial"/>
                      </a:endParaRPr>
                    </a:p>
                  </a:txBody>
                  <a:tcPr marL="7012" marR="7012" marT="7011" marB="0" anchor="ctr"/>
                </a:tc>
                <a:tc>
                  <a:txBody>
                    <a:bodyPr/>
                    <a:lstStyle/>
                    <a:p>
                      <a:pPr algn="ctr" fontAlgn="ctr"/>
                      <a:r>
                        <a:rPr lang="id-ID" sz="1400" b="1" u="none" strike="noStrike"/>
                        <a:t>Sp.OG</a:t>
                      </a:r>
                      <a:endParaRPr lang="id-ID" sz="1400" b="1" i="0" u="none" strike="noStrike">
                        <a:solidFill>
                          <a:srgbClr val="000000"/>
                        </a:solidFill>
                        <a:latin typeface="Arial"/>
                      </a:endParaRPr>
                    </a:p>
                  </a:txBody>
                  <a:tcPr marL="7012" marR="7012" marT="7011" marB="0" anchor="ctr"/>
                </a:tc>
                <a:tc>
                  <a:txBody>
                    <a:bodyPr/>
                    <a:lstStyle/>
                    <a:p>
                      <a:pPr algn="ctr" fontAlgn="ctr"/>
                      <a:r>
                        <a:rPr lang="id-ID" sz="1400" b="1" u="none" strike="noStrike" dirty="0"/>
                        <a:t>Sp.An</a:t>
                      </a:r>
                      <a:endParaRPr lang="id-ID" sz="1400" b="1" i="0" u="none" strike="noStrike" dirty="0">
                        <a:solidFill>
                          <a:srgbClr val="000000"/>
                        </a:solidFill>
                        <a:latin typeface="Arial"/>
                      </a:endParaRPr>
                    </a:p>
                  </a:txBody>
                  <a:tcPr marL="7012" marR="7012" marT="7011" marB="0" anchor="ctr"/>
                </a:tc>
                <a:tc>
                  <a:txBody>
                    <a:bodyPr/>
                    <a:lstStyle/>
                    <a:p>
                      <a:pPr algn="ctr" fontAlgn="ctr"/>
                      <a:r>
                        <a:rPr lang="id-ID" sz="1400" b="1" u="none" strike="noStrike" dirty="0"/>
                        <a:t>Sp.PK</a:t>
                      </a:r>
                      <a:endParaRPr lang="id-ID" sz="1400" b="1" i="0" u="none" strike="noStrike" dirty="0">
                        <a:solidFill>
                          <a:srgbClr val="000000"/>
                        </a:solidFill>
                        <a:latin typeface="Arial"/>
                      </a:endParaRPr>
                    </a:p>
                  </a:txBody>
                  <a:tcPr marL="7012" marR="7012" marT="7011" marB="0" anchor="ctr"/>
                </a:tc>
                <a:tc>
                  <a:txBody>
                    <a:bodyPr/>
                    <a:lstStyle/>
                    <a:p>
                      <a:pPr algn="ctr" fontAlgn="ctr"/>
                      <a:r>
                        <a:rPr lang="id-ID" sz="1400" b="1" u="none" strike="noStrike" dirty="0"/>
                        <a:t>Sp.R</a:t>
                      </a:r>
                      <a:endParaRPr lang="id-ID" sz="1400" b="1" i="0" u="none" strike="noStrike" dirty="0">
                        <a:solidFill>
                          <a:srgbClr val="000000"/>
                        </a:solidFill>
                        <a:latin typeface="Arial"/>
                      </a:endParaRPr>
                    </a:p>
                  </a:txBody>
                  <a:tcPr marL="7012" marR="7012" marT="7011" marB="0" anchor="ctr"/>
                </a:tc>
                <a:tc>
                  <a:txBody>
                    <a:bodyPr/>
                    <a:lstStyle/>
                    <a:p>
                      <a:pPr algn="ctr" fontAlgn="ctr"/>
                      <a:r>
                        <a:rPr lang="id-ID" sz="1400" b="1" u="none" strike="noStrike" dirty="0"/>
                        <a:t>Sp.RM</a:t>
                      </a:r>
                      <a:endParaRPr lang="id-ID" sz="1400" b="1" i="0" u="none" strike="noStrike" dirty="0">
                        <a:solidFill>
                          <a:srgbClr val="000000"/>
                        </a:solidFill>
                        <a:latin typeface="Arial"/>
                      </a:endParaRPr>
                    </a:p>
                  </a:txBody>
                  <a:tcPr marL="7012" marR="7012" marT="7011" marB="0" anchor="ctr"/>
                </a:tc>
                <a:tc vMerge="1">
                  <a:txBody>
                    <a:bodyPr/>
                    <a:lstStyle/>
                    <a:p>
                      <a:endParaRPr lang="id-ID"/>
                    </a:p>
                  </a:txBody>
                  <a:tcPr/>
                </a:tc>
                <a:tc vMerge="1">
                  <a:txBody>
                    <a:bodyPr/>
                    <a:lstStyle/>
                    <a:p>
                      <a:endParaRPr lang="id-ID"/>
                    </a:p>
                  </a:txBody>
                  <a:tcPr/>
                </a:tc>
                <a:tc vMerge="1">
                  <a:txBody>
                    <a:bodyPr/>
                    <a:lstStyle/>
                    <a:p>
                      <a:endParaRPr lang="id-ID"/>
                    </a:p>
                  </a:txBody>
                  <a:tcPr/>
                </a:tc>
              </a:tr>
              <a:tr h="241379">
                <a:tc>
                  <a:txBody>
                    <a:bodyPr/>
                    <a:lstStyle/>
                    <a:p>
                      <a:pPr algn="ctr" fontAlgn="ctr"/>
                      <a:r>
                        <a:rPr lang="id-ID" sz="1300" u="none" strike="noStrike" dirty="0"/>
                        <a:t>1</a:t>
                      </a:r>
                      <a:endParaRPr lang="id-ID" sz="1300" b="1" i="0" u="none" strike="noStrike" dirty="0">
                        <a:solidFill>
                          <a:srgbClr val="000000"/>
                        </a:solidFill>
                        <a:latin typeface="Arial"/>
                      </a:endParaRPr>
                    </a:p>
                  </a:txBody>
                  <a:tcPr marL="7012" marR="7012" marT="7011" marB="0" anchor="ctr"/>
                </a:tc>
                <a:tc>
                  <a:txBody>
                    <a:bodyPr/>
                    <a:lstStyle/>
                    <a:p>
                      <a:pPr algn="l" fontAlgn="ctr"/>
                      <a:r>
                        <a:rPr lang="id-ID" sz="1300" u="none" strike="noStrike" dirty="0"/>
                        <a:t>ACEH</a:t>
                      </a:r>
                      <a:endParaRPr lang="id-ID" sz="1300" b="1"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52</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34</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a:t>26</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40</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25</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19</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5</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3</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dirty="0"/>
                        <a:t>6</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84</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294</a:t>
                      </a:r>
                      <a:endParaRPr lang="id-ID" sz="1300" b="0" i="0" u="none" strike="noStrike" dirty="0">
                        <a:solidFill>
                          <a:srgbClr val="000000"/>
                        </a:solidFill>
                        <a:latin typeface="Arial"/>
                      </a:endParaRPr>
                    </a:p>
                  </a:txBody>
                  <a:tcPr marL="7012" marR="7012" marT="7011" marB="0" anchor="ctr"/>
                </a:tc>
              </a:tr>
              <a:tr h="241379">
                <a:tc>
                  <a:txBody>
                    <a:bodyPr/>
                    <a:lstStyle/>
                    <a:p>
                      <a:pPr algn="ctr" fontAlgn="ctr"/>
                      <a:r>
                        <a:rPr lang="id-ID" sz="1300" u="none" strike="noStrike"/>
                        <a:t>2</a:t>
                      </a:r>
                      <a:endParaRPr lang="id-ID" sz="1300" b="1" i="0" u="none" strike="noStrike">
                        <a:solidFill>
                          <a:srgbClr val="000000"/>
                        </a:solidFill>
                        <a:latin typeface="Arial"/>
                      </a:endParaRPr>
                    </a:p>
                  </a:txBody>
                  <a:tcPr marL="7012" marR="7012" marT="7011" marB="0" anchor="ctr"/>
                </a:tc>
                <a:tc>
                  <a:txBody>
                    <a:bodyPr/>
                    <a:lstStyle/>
                    <a:p>
                      <a:pPr algn="l" fontAlgn="ctr"/>
                      <a:r>
                        <a:rPr lang="id-ID" sz="1300" u="none" strike="noStrike" dirty="0"/>
                        <a:t>SUMUT</a:t>
                      </a:r>
                      <a:endParaRPr lang="id-ID" sz="1300" b="1"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41</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56</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19</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21</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18</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a:t>28</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14</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2</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2</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105</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dirty="0"/>
                        <a:t>306</a:t>
                      </a:r>
                      <a:endParaRPr lang="id-ID" sz="1300" b="0" i="0" u="none" strike="noStrike" dirty="0">
                        <a:solidFill>
                          <a:srgbClr val="000000"/>
                        </a:solidFill>
                        <a:latin typeface="Arial"/>
                      </a:endParaRPr>
                    </a:p>
                  </a:txBody>
                  <a:tcPr marL="7012" marR="7012" marT="7011" marB="0" anchor="ctr"/>
                </a:tc>
              </a:tr>
              <a:tr h="241379">
                <a:tc>
                  <a:txBody>
                    <a:bodyPr/>
                    <a:lstStyle/>
                    <a:p>
                      <a:pPr algn="ctr" fontAlgn="ctr"/>
                      <a:r>
                        <a:rPr lang="id-ID" sz="1300" u="none" strike="noStrike"/>
                        <a:t>3</a:t>
                      </a:r>
                      <a:endParaRPr lang="id-ID" sz="1300" b="1" i="0" u="none" strike="noStrike">
                        <a:solidFill>
                          <a:srgbClr val="000000"/>
                        </a:solidFill>
                        <a:latin typeface="Arial"/>
                      </a:endParaRPr>
                    </a:p>
                  </a:txBody>
                  <a:tcPr marL="7012" marR="7012" marT="7011" marB="0" anchor="ctr"/>
                </a:tc>
                <a:tc>
                  <a:txBody>
                    <a:bodyPr/>
                    <a:lstStyle/>
                    <a:p>
                      <a:pPr algn="l" fontAlgn="ctr"/>
                      <a:r>
                        <a:rPr lang="id-ID" sz="1300" u="none" strike="noStrike" dirty="0"/>
                        <a:t>SUMBAR</a:t>
                      </a:r>
                      <a:endParaRPr lang="id-ID" sz="1300" b="1"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38</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37</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25</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a:t>26</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dirty="0"/>
                        <a:t>24</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28</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11</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a:t>5</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6</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117</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dirty="0"/>
                        <a:t>317</a:t>
                      </a:r>
                      <a:endParaRPr lang="id-ID" sz="1300" b="0" i="0" u="none" strike="noStrike" dirty="0">
                        <a:solidFill>
                          <a:srgbClr val="000000"/>
                        </a:solidFill>
                        <a:latin typeface="Arial"/>
                      </a:endParaRPr>
                    </a:p>
                  </a:txBody>
                  <a:tcPr marL="7012" marR="7012" marT="7011" marB="0" anchor="ctr"/>
                </a:tc>
              </a:tr>
              <a:tr h="241379">
                <a:tc>
                  <a:txBody>
                    <a:bodyPr/>
                    <a:lstStyle/>
                    <a:p>
                      <a:pPr algn="ctr" fontAlgn="ctr"/>
                      <a:r>
                        <a:rPr lang="id-ID" sz="1300" u="none" strike="noStrike"/>
                        <a:t>4</a:t>
                      </a:r>
                      <a:endParaRPr lang="id-ID" sz="1300" b="1" i="0" u="none" strike="noStrike">
                        <a:solidFill>
                          <a:srgbClr val="000000"/>
                        </a:solidFill>
                        <a:latin typeface="Arial"/>
                      </a:endParaRPr>
                    </a:p>
                  </a:txBody>
                  <a:tcPr marL="7012" marR="7012" marT="7011" marB="0" anchor="ctr"/>
                </a:tc>
                <a:tc>
                  <a:txBody>
                    <a:bodyPr/>
                    <a:lstStyle/>
                    <a:p>
                      <a:pPr algn="l" fontAlgn="ctr"/>
                      <a:r>
                        <a:rPr lang="id-ID" sz="1300" u="none" strike="noStrike" dirty="0"/>
                        <a:t>RIAU</a:t>
                      </a:r>
                      <a:endParaRPr lang="id-ID" sz="1300" b="1" i="0" u="none" strike="noStrike" dirty="0">
                        <a:solidFill>
                          <a:srgbClr val="000000"/>
                        </a:solidFill>
                        <a:latin typeface="Arial"/>
                      </a:endParaRPr>
                    </a:p>
                  </a:txBody>
                  <a:tcPr marL="7012" marR="7012" marT="7011" marB="0" anchor="ctr"/>
                </a:tc>
                <a:tc>
                  <a:txBody>
                    <a:bodyPr/>
                    <a:lstStyle/>
                    <a:p>
                      <a:pPr algn="ctr" fontAlgn="ctr"/>
                      <a:r>
                        <a:rPr lang="id-ID" sz="1300" u="none" strike="noStrike"/>
                        <a:t>20</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22</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dirty="0"/>
                        <a:t>18</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16</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18</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12</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8</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5</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a:t>3</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55</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dirty="0"/>
                        <a:t>177</a:t>
                      </a:r>
                      <a:endParaRPr lang="id-ID" sz="1300" b="0" i="0" u="none" strike="noStrike" dirty="0">
                        <a:solidFill>
                          <a:srgbClr val="000000"/>
                        </a:solidFill>
                        <a:latin typeface="Arial"/>
                      </a:endParaRPr>
                    </a:p>
                  </a:txBody>
                  <a:tcPr marL="7012" marR="7012" marT="7011" marB="0" anchor="ctr"/>
                </a:tc>
              </a:tr>
              <a:tr h="241379">
                <a:tc>
                  <a:txBody>
                    <a:bodyPr/>
                    <a:lstStyle/>
                    <a:p>
                      <a:pPr algn="ctr" fontAlgn="ctr"/>
                      <a:r>
                        <a:rPr lang="id-ID" sz="1300" u="none" strike="noStrike"/>
                        <a:t>5</a:t>
                      </a:r>
                      <a:endParaRPr lang="id-ID" sz="1300" b="1" i="0" u="none" strike="noStrike">
                        <a:solidFill>
                          <a:srgbClr val="000000"/>
                        </a:solidFill>
                        <a:latin typeface="Arial"/>
                      </a:endParaRPr>
                    </a:p>
                  </a:txBody>
                  <a:tcPr marL="7012" marR="7012" marT="7011" marB="0" anchor="ctr"/>
                </a:tc>
                <a:tc>
                  <a:txBody>
                    <a:bodyPr/>
                    <a:lstStyle/>
                    <a:p>
                      <a:pPr algn="l" fontAlgn="ctr"/>
                      <a:r>
                        <a:rPr lang="id-ID" sz="1300" u="none" strike="noStrike" dirty="0"/>
                        <a:t>KEPRI</a:t>
                      </a:r>
                      <a:endParaRPr lang="id-ID" sz="1300" b="1" i="0" u="none" strike="noStrike" dirty="0">
                        <a:solidFill>
                          <a:srgbClr val="000000"/>
                        </a:solidFill>
                        <a:latin typeface="Arial"/>
                      </a:endParaRPr>
                    </a:p>
                  </a:txBody>
                  <a:tcPr marL="7012" marR="7012" marT="7011" marB="0" anchor="ctr"/>
                </a:tc>
                <a:tc>
                  <a:txBody>
                    <a:bodyPr/>
                    <a:lstStyle/>
                    <a:p>
                      <a:pPr algn="ctr" fontAlgn="ctr"/>
                      <a:r>
                        <a:rPr lang="id-ID" sz="1300" u="none" strike="noStrike"/>
                        <a:t>9</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7</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12</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7</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11</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dirty="0"/>
                        <a:t>8</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6</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1</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8</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a:t>22</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dirty="0"/>
                        <a:t>91</a:t>
                      </a:r>
                      <a:endParaRPr lang="id-ID" sz="1300" b="0" i="0" u="none" strike="noStrike" dirty="0">
                        <a:solidFill>
                          <a:srgbClr val="000000"/>
                        </a:solidFill>
                        <a:latin typeface="Arial"/>
                      </a:endParaRPr>
                    </a:p>
                  </a:txBody>
                  <a:tcPr marL="7012" marR="7012" marT="7011" marB="0" anchor="ctr"/>
                </a:tc>
              </a:tr>
              <a:tr h="241379">
                <a:tc>
                  <a:txBody>
                    <a:bodyPr/>
                    <a:lstStyle/>
                    <a:p>
                      <a:pPr algn="ctr" fontAlgn="ctr"/>
                      <a:r>
                        <a:rPr lang="id-ID" sz="1300" u="none" strike="noStrike"/>
                        <a:t>6</a:t>
                      </a:r>
                      <a:endParaRPr lang="id-ID" sz="1300" b="1" i="0" u="none" strike="noStrike">
                        <a:solidFill>
                          <a:srgbClr val="000000"/>
                        </a:solidFill>
                        <a:latin typeface="Arial"/>
                      </a:endParaRPr>
                    </a:p>
                  </a:txBody>
                  <a:tcPr marL="7012" marR="7012" marT="7011" marB="0" anchor="ctr"/>
                </a:tc>
                <a:tc>
                  <a:txBody>
                    <a:bodyPr/>
                    <a:lstStyle/>
                    <a:p>
                      <a:pPr algn="l" fontAlgn="ctr"/>
                      <a:r>
                        <a:rPr lang="id-ID" sz="1300" u="none" strike="noStrike" dirty="0"/>
                        <a:t>BABEL</a:t>
                      </a:r>
                      <a:endParaRPr lang="id-ID" sz="1300" b="1" i="0" u="none" strike="noStrike" dirty="0">
                        <a:solidFill>
                          <a:srgbClr val="000000"/>
                        </a:solidFill>
                        <a:latin typeface="Arial"/>
                      </a:endParaRPr>
                    </a:p>
                  </a:txBody>
                  <a:tcPr marL="7012" marR="7012" marT="7011" marB="0" anchor="ctr"/>
                </a:tc>
                <a:tc>
                  <a:txBody>
                    <a:bodyPr/>
                    <a:lstStyle/>
                    <a:p>
                      <a:pPr algn="ctr" fontAlgn="ctr"/>
                      <a:r>
                        <a:rPr lang="id-ID" sz="1300" u="none" strike="noStrike"/>
                        <a:t>5</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8</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7</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8</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4</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7</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7</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dirty="0"/>
                        <a:t>3</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4</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11</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64</a:t>
                      </a:r>
                      <a:endParaRPr lang="id-ID" sz="1300" b="0" i="0" u="none" strike="noStrike" dirty="0">
                        <a:solidFill>
                          <a:srgbClr val="000000"/>
                        </a:solidFill>
                        <a:latin typeface="Arial"/>
                      </a:endParaRPr>
                    </a:p>
                  </a:txBody>
                  <a:tcPr marL="7012" marR="7012" marT="7011" marB="0" anchor="ctr"/>
                </a:tc>
              </a:tr>
              <a:tr h="241379">
                <a:tc>
                  <a:txBody>
                    <a:bodyPr/>
                    <a:lstStyle/>
                    <a:p>
                      <a:pPr algn="ctr" fontAlgn="ctr"/>
                      <a:r>
                        <a:rPr lang="id-ID" sz="1300" u="none" strike="noStrike"/>
                        <a:t>7</a:t>
                      </a:r>
                      <a:endParaRPr lang="id-ID" sz="1300" b="1" i="0" u="none" strike="noStrike">
                        <a:solidFill>
                          <a:srgbClr val="000000"/>
                        </a:solidFill>
                        <a:latin typeface="Arial"/>
                      </a:endParaRPr>
                    </a:p>
                  </a:txBody>
                  <a:tcPr marL="7012" marR="7012" marT="7011" marB="0" anchor="ctr"/>
                </a:tc>
                <a:tc>
                  <a:txBody>
                    <a:bodyPr/>
                    <a:lstStyle/>
                    <a:p>
                      <a:pPr algn="l" fontAlgn="ctr"/>
                      <a:r>
                        <a:rPr lang="id-ID" sz="1300" u="none" strike="noStrike" dirty="0"/>
                        <a:t>JAMBI</a:t>
                      </a:r>
                      <a:endParaRPr lang="id-ID" sz="1300" b="1" i="0" u="none" strike="noStrike" dirty="0">
                        <a:solidFill>
                          <a:srgbClr val="000000"/>
                        </a:solidFill>
                        <a:latin typeface="Arial"/>
                      </a:endParaRPr>
                    </a:p>
                  </a:txBody>
                  <a:tcPr marL="7012" marR="7012" marT="7011" marB="0" anchor="ctr"/>
                </a:tc>
                <a:tc>
                  <a:txBody>
                    <a:bodyPr/>
                    <a:lstStyle/>
                    <a:p>
                      <a:pPr algn="ctr" fontAlgn="ctr"/>
                      <a:r>
                        <a:rPr lang="id-ID" sz="1300" u="none" strike="noStrike"/>
                        <a:t>26</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16</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18</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21</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11</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5</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3</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3</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dirty="0"/>
                        <a:t>2</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42</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147</a:t>
                      </a:r>
                      <a:endParaRPr lang="id-ID" sz="1300" b="0" i="0" u="none" strike="noStrike" dirty="0">
                        <a:solidFill>
                          <a:srgbClr val="000000"/>
                        </a:solidFill>
                        <a:latin typeface="Arial"/>
                      </a:endParaRPr>
                    </a:p>
                  </a:txBody>
                  <a:tcPr marL="7012" marR="7012" marT="7011" marB="0" anchor="ctr"/>
                </a:tc>
              </a:tr>
              <a:tr h="241379">
                <a:tc>
                  <a:txBody>
                    <a:bodyPr/>
                    <a:lstStyle/>
                    <a:p>
                      <a:pPr algn="ctr" fontAlgn="ctr"/>
                      <a:r>
                        <a:rPr lang="id-ID" sz="1300" u="none" strike="noStrike"/>
                        <a:t>8</a:t>
                      </a:r>
                      <a:endParaRPr lang="id-ID" sz="1300" b="1" i="0" u="none" strike="noStrike">
                        <a:solidFill>
                          <a:srgbClr val="000000"/>
                        </a:solidFill>
                        <a:latin typeface="Arial"/>
                      </a:endParaRPr>
                    </a:p>
                  </a:txBody>
                  <a:tcPr marL="7012" marR="7012" marT="7011" marB="0" anchor="ctr"/>
                </a:tc>
                <a:tc>
                  <a:txBody>
                    <a:bodyPr/>
                    <a:lstStyle/>
                    <a:p>
                      <a:pPr algn="l" fontAlgn="ctr"/>
                      <a:r>
                        <a:rPr lang="id-ID" sz="1300" u="none" strike="noStrike"/>
                        <a:t>SUMSEL</a:t>
                      </a:r>
                      <a:endParaRPr lang="id-ID" sz="1300" b="1" i="0" u="none" strike="noStrike">
                        <a:solidFill>
                          <a:srgbClr val="000000"/>
                        </a:solidFill>
                        <a:latin typeface="Arial"/>
                      </a:endParaRPr>
                    </a:p>
                  </a:txBody>
                  <a:tcPr marL="7012" marR="7012" marT="7011" marB="0" anchor="ctr"/>
                </a:tc>
                <a:tc>
                  <a:txBody>
                    <a:bodyPr/>
                    <a:lstStyle/>
                    <a:p>
                      <a:pPr algn="ctr" fontAlgn="ctr"/>
                      <a:r>
                        <a:rPr lang="id-ID" sz="1300" u="none" strike="noStrike" dirty="0"/>
                        <a:t>17</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a:t>12</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19</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25</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9</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5</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5</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3</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dirty="0"/>
                        <a:t>0</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36</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131</a:t>
                      </a:r>
                      <a:endParaRPr lang="id-ID" sz="1300" b="0" i="0" u="none" strike="noStrike" dirty="0">
                        <a:solidFill>
                          <a:srgbClr val="000000"/>
                        </a:solidFill>
                        <a:latin typeface="Arial"/>
                      </a:endParaRPr>
                    </a:p>
                  </a:txBody>
                  <a:tcPr marL="7012" marR="7012" marT="7011" marB="0" anchor="ctr"/>
                </a:tc>
              </a:tr>
              <a:tr h="241379">
                <a:tc>
                  <a:txBody>
                    <a:bodyPr/>
                    <a:lstStyle/>
                    <a:p>
                      <a:pPr algn="ctr" fontAlgn="ctr"/>
                      <a:r>
                        <a:rPr lang="id-ID" sz="1300" u="none" strike="noStrike"/>
                        <a:t>9</a:t>
                      </a:r>
                      <a:endParaRPr lang="id-ID" sz="1300" b="1" i="0" u="none" strike="noStrike">
                        <a:solidFill>
                          <a:srgbClr val="000000"/>
                        </a:solidFill>
                        <a:latin typeface="Arial"/>
                      </a:endParaRPr>
                    </a:p>
                  </a:txBody>
                  <a:tcPr marL="7012" marR="7012" marT="7011" marB="0" anchor="ctr"/>
                </a:tc>
                <a:tc>
                  <a:txBody>
                    <a:bodyPr/>
                    <a:lstStyle/>
                    <a:p>
                      <a:pPr algn="l" fontAlgn="ctr"/>
                      <a:r>
                        <a:rPr lang="id-ID" sz="1300" u="none" strike="noStrike"/>
                        <a:t>BENGKULU</a:t>
                      </a:r>
                      <a:endParaRPr lang="id-ID" sz="1300" b="1" i="0" u="none" strike="noStrike">
                        <a:solidFill>
                          <a:srgbClr val="000000"/>
                        </a:solidFill>
                        <a:latin typeface="Arial"/>
                      </a:endParaRPr>
                    </a:p>
                  </a:txBody>
                  <a:tcPr marL="7012" marR="7012" marT="7011" marB="0" anchor="ctr"/>
                </a:tc>
                <a:tc>
                  <a:txBody>
                    <a:bodyPr/>
                    <a:lstStyle/>
                    <a:p>
                      <a:pPr algn="ctr" fontAlgn="ctr"/>
                      <a:r>
                        <a:rPr lang="id-ID" sz="1300" u="none" strike="noStrike"/>
                        <a:t>19</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14</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14</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19</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8</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9</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5</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dirty="0"/>
                        <a:t>2</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a:t>29</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dirty="0"/>
                        <a:t>120</a:t>
                      </a:r>
                      <a:endParaRPr lang="id-ID" sz="1300" b="0" i="0" u="none" strike="noStrike" dirty="0">
                        <a:solidFill>
                          <a:srgbClr val="000000"/>
                        </a:solidFill>
                        <a:latin typeface="Arial"/>
                      </a:endParaRPr>
                    </a:p>
                  </a:txBody>
                  <a:tcPr marL="7012" marR="7012" marT="7011" marB="0" anchor="ctr"/>
                </a:tc>
              </a:tr>
              <a:tr h="241379">
                <a:tc>
                  <a:txBody>
                    <a:bodyPr/>
                    <a:lstStyle/>
                    <a:p>
                      <a:pPr algn="ctr" fontAlgn="ctr"/>
                      <a:r>
                        <a:rPr lang="id-ID" sz="1300" u="none" strike="noStrike"/>
                        <a:t>10</a:t>
                      </a:r>
                      <a:endParaRPr lang="id-ID" sz="1300" b="1" i="0" u="none" strike="noStrike">
                        <a:solidFill>
                          <a:srgbClr val="000000"/>
                        </a:solidFill>
                        <a:latin typeface="Arial"/>
                      </a:endParaRPr>
                    </a:p>
                  </a:txBody>
                  <a:tcPr marL="7012" marR="7012" marT="7011" marB="0" anchor="ctr"/>
                </a:tc>
                <a:tc>
                  <a:txBody>
                    <a:bodyPr/>
                    <a:lstStyle/>
                    <a:p>
                      <a:pPr algn="l" fontAlgn="ctr"/>
                      <a:r>
                        <a:rPr lang="id-ID" sz="1300" u="none" strike="noStrike" dirty="0"/>
                        <a:t>LAMPUNG</a:t>
                      </a:r>
                      <a:endParaRPr lang="id-ID" sz="1300" b="1" i="0" u="none" strike="noStrike" dirty="0">
                        <a:solidFill>
                          <a:srgbClr val="000000"/>
                        </a:solidFill>
                        <a:latin typeface="Arial"/>
                      </a:endParaRPr>
                    </a:p>
                  </a:txBody>
                  <a:tcPr marL="7012" marR="7012" marT="7011" marB="0" anchor="ctr"/>
                </a:tc>
                <a:tc>
                  <a:txBody>
                    <a:bodyPr/>
                    <a:lstStyle/>
                    <a:p>
                      <a:pPr algn="ctr" fontAlgn="ctr"/>
                      <a:r>
                        <a:rPr lang="id-ID" sz="1300" u="none" strike="noStrike"/>
                        <a:t>15</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12</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14</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19</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10</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9</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12</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0</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6</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dirty="0"/>
                        <a:t>22</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119</a:t>
                      </a:r>
                      <a:endParaRPr lang="id-ID" sz="1300" b="0" i="0" u="none" strike="noStrike" dirty="0">
                        <a:solidFill>
                          <a:srgbClr val="000000"/>
                        </a:solidFill>
                        <a:latin typeface="Arial"/>
                      </a:endParaRPr>
                    </a:p>
                  </a:txBody>
                  <a:tcPr marL="7012" marR="7012" marT="7011" marB="0" anchor="ctr"/>
                </a:tc>
              </a:tr>
              <a:tr h="241379">
                <a:tc>
                  <a:txBody>
                    <a:bodyPr/>
                    <a:lstStyle/>
                    <a:p>
                      <a:pPr algn="ctr" fontAlgn="ctr"/>
                      <a:r>
                        <a:rPr lang="id-ID" sz="1300" u="none" strike="noStrike"/>
                        <a:t>11</a:t>
                      </a:r>
                      <a:endParaRPr lang="id-ID" sz="1300" b="1" i="0" u="none" strike="noStrike">
                        <a:solidFill>
                          <a:srgbClr val="000000"/>
                        </a:solidFill>
                        <a:latin typeface="Arial"/>
                      </a:endParaRPr>
                    </a:p>
                  </a:txBody>
                  <a:tcPr marL="7012" marR="7012" marT="7011" marB="0" anchor="ctr"/>
                </a:tc>
                <a:tc>
                  <a:txBody>
                    <a:bodyPr/>
                    <a:lstStyle/>
                    <a:p>
                      <a:pPr algn="l" fontAlgn="ctr"/>
                      <a:r>
                        <a:rPr lang="id-ID" sz="1300" u="none" strike="noStrike"/>
                        <a:t>JABAR</a:t>
                      </a:r>
                      <a:endParaRPr lang="id-ID" sz="1300" b="1" i="0" u="none" strike="noStrike">
                        <a:solidFill>
                          <a:srgbClr val="000000"/>
                        </a:solidFill>
                        <a:latin typeface="Arial"/>
                      </a:endParaRPr>
                    </a:p>
                  </a:txBody>
                  <a:tcPr marL="7012" marR="7012" marT="7011" marB="0" anchor="ctr"/>
                </a:tc>
                <a:tc>
                  <a:txBody>
                    <a:bodyPr/>
                    <a:lstStyle/>
                    <a:p>
                      <a:pPr algn="ctr" fontAlgn="ctr"/>
                      <a:r>
                        <a:rPr lang="id-ID" sz="1300" u="none" strike="noStrike"/>
                        <a:t>21</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23</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19</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17</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17</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17</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18</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10</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5</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dirty="0"/>
                        <a:t>55</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202</a:t>
                      </a:r>
                      <a:endParaRPr lang="id-ID" sz="1300" b="0" i="0" u="none" strike="noStrike" dirty="0">
                        <a:solidFill>
                          <a:srgbClr val="000000"/>
                        </a:solidFill>
                        <a:latin typeface="Arial"/>
                      </a:endParaRPr>
                    </a:p>
                  </a:txBody>
                  <a:tcPr marL="7012" marR="7012" marT="7011" marB="0" anchor="ctr"/>
                </a:tc>
              </a:tr>
              <a:tr h="241379">
                <a:tc>
                  <a:txBody>
                    <a:bodyPr/>
                    <a:lstStyle/>
                    <a:p>
                      <a:pPr algn="ctr" fontAlgn="ctr"/>
                      <a:r>
                        <a:rPr lang="id-ID" sz="1300" u="none" strike="noStrike"/>
                        <a:t>12</a:t>
                      </a:r>
                      <a:endParaRPr lang="id-ID" sz="1300" b="1" i="0" u="none" strike="noStrike">
                        <a:solidFill>
                          <a:srgbClr val="000000"/>
                        </a:solidFill>
                        <a:latin typeface="Arial"/>
                      </a:endParaRPr>
                    </a:p>
                  </a:txBody>
                  <a:tcPr marL="7012" marR="7012" marT="7011" marB="0" anchor="ctr"/>
                </a:tc>
                <a:tc>
                  <a:txBody>
                    <a:bodyPr/>
                    <a:lstStyle/>
                    <a:p>
                      <a:pPr algn="l" fontAlgn="ctr"/>
                      <a:r>
                        <a:rPr lang="id-ID" sz="1300" u="none" strike="noStrike"/>
                        <a:t>BANTEN</a:t>
                      </a:r>
                      <a:endParaRPr lang="id-ID" sz="1300" b="1" i="0" u="none" strike="noStrike">
                        <a:solidFill>
                          <a:srgbClr val="000000"/>
                        </a:solidFill>
                        <a:latin typeface="Arial"/>
                      </a:endParaRPr>
                    </a:p>
                  </a:txBody>
                  <a:tcPr marL="7012" marR="7012" marT="7011" marB="0" anchor="ctr"/>
                </a:tc>
                <a:tc>
                  <a:txBody>
                    <a:bodyPr/>
                    <a:lstStyle/>
                    <a:p>
                      <a:pPr algn="ctr" fontAlgn="ctr"/>
                      <a:r>
                        <a:rPr lang="id-ID" sz="1300" u="none" strike="noStrike"/>
                        <a:t>11</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7</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7</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10</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7</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7</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4</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3</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5</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dirty="0"/>
                        <a:t>33</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94</a:t>
                      </a:r>
                      <a:endParaRPr lang="id-ID" sz="1300" b="0" i="0" u="none" strike="noStrike" dirty="0">
                        <a:solidFill>
                          <a:srgbClr val="000000"/>
                        </a:solidFill>
                        <a:latin typeface="Arial"/>
                      </a:endParaRPr>
                    </a:p>
                  </a:txBody>
                  <a:tcPr marL="7012" marR="7012" marT="7011" marB="0" anchor="ctr"/>
                </a:tc>
              </a:tr>
              <a:tr h="241379">
                <a:tc>
                  <a:txBody>
                    <a:bodyPr/>
                    <a:lstStyle/>
                    <a:p>
                      <a:pPr algn="ctr" fontAlgn="ctr"/>
                      <a:r>
                        <a:rPr lang="id-ID" sz="1300" u="none" strike="noStrike"/>
                        <a:t>13</a:t>
                      </a:r>
                      <a:endParaRPr lang="id-ID" sz="1300" b="1" i="0" u="none" strike="noStrike">
                        <a:solidFill>
                          <a:srgbClr val="000000"/>
                        </a:solidFill>
                        <a:latin typeface="Arial"/>
                      </a:endParaRPr>
                    </a:p>
                  </a:txBody>
                  <a:tcPr marL="7012" marR="7012" marT="7011" marB="0" anchor="ctr"/>
                </a:tc>
                <a:tc>
                  <a:txBody>
                    <a:bodyPr/>
                    <a:lstStyle/>
                    <a:p>
                      <a:pPr algn="l" fontAlgn="ctr"/>
                      <a:r>
                        <a:rPr lang="id-ID" sz="1300" u="none" strike="noStrike" dirty="0"/>
                        <a:t>JATENG</a:t>
                      </a:r>
                      <a:endParaRPr lang="id-ID" sz="1300" b="1" i="0" u="none" strike="noStrike" dirty="0">
                        <a:solidFill>
                          <a:srgbClr val="000000"/>
                        </a:solidFill>
                        <a:latin typeface="Arial"/>
                      </a:endParaRPr>
                    </a:p>
                  </a:txBody>
                  <a:tcPr marL="7012" marR="7012" marT="7011" marB="0" anchor="ctr"/>
                </a:tc>
                <a:tc>
                  <a:txBody>
                    <a:bodyPr/>
                    <a:lstStyle/>
                    <a:p>
                      <a:pPr algn="ctr" fontAlgn="ctr"/>
                      <a:r>
                        <a:rPr lang="id-ID" sz="1300" u="none" strike="noStrike"/>
                        <a:t>34</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41</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20</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28</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27</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26</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37</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14</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10</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dirty="0"/>
                        <a:t>118</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355</a:t>
                      </a:r>
                      <a:endParaRPr lang="id-ID" sz="1300" b="0" i="0" u="none" strike="noStrike" dirty="0">
                        <a:solidFill>
                          <a:srgbClr val="000000"/>
                        </a:solidFill>
                        <a:latin typeface="Arial"/>
                      </a:endParaRPr>
                    </a:p>
                  </a:txBody>
                  <a:tcPr marL="7012" marR="7012" marT="7011" marB="0" anchor="ctr"/>
                </a:tc>
              </a:tr>
              <a:tr h="241379">
                <a:tc>
                  <a:txBody>
                    <a:bodyPr/>
                    <a:lstStyle/>
                    <a:p>
                      <a:pPr algn="ctr" fontAlgn="ctr"/>
                      <a:r>
                        <a:rPr lang="id-ID" sz="1300" u="none" strike="noStrike"/>
                        <a:t>14</a:t>
                      </a:r>
                      <a:endParaRPr lang="id-ID" sz="1300" b="1" i="0" u="none" strike="noStrike">
                        <a:solidFill>
                          <a:srgbClr val="000000"/>
                        </a:solidFill>
                        <a:latin typeface="Arial"/>
                      </a:endParaRPr>
                    </a:p>
                  </a:txBody>
                  <a:tcPr marL="7012" marR="7012" marT="7011" marB="0" anchor="ctr"/>
                </a:tc>
                <a:tc>
                  <a:txBody>
                    <a:bodyPr/>
                    <a:lstStyle/>
                    <a:p>
                      <a:pPr algn="l" fontAlgn="ctr"/>
                      <a:r>
                        <a:rPr lang="id-ID" sz="1300" u="none" strike="noStrike" dirty="0"/>
                        <a:t>DIY</a:t>
                      </a:r>
                      <a:endParaRPr lang="id-ID" sz="1300" b="1" i="0" u="none" strike="noStrike" dirty="0">
                        <a:solidFill>
                          <a:srgbClr val="000000"/>
                        </a:solidFill>
                        <a:latin typeface="Arial"/>
                      </a:endParaRPr>
                    </a:p>
                  </a:txBody>
                  <a:tcPr marL="7012" marR="7012" marT="7011" marB="0" anchor="ctr"/>
                </a:tc>
                <a:tc>
                  <a:txBody>
                    <a:bodyPr/>
                    <a:lstStyle/>
                    <a:p>
                      <a:pPr algn="ctr" fontAlgn="ctr"/>
                      <a:r>
                        <a:rPr lang="id-ID" sz="1300" u="none" strike="noStrike"/>
                        <a:t>18</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10</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14</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12</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6</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11</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7</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3</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2</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dirty="0"/>
                        <a:t>28</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111</a:t>
                      </a:r>
                      <a:endParaRPr lang="id-ID" sz="1300" b="0" i="0" u="none" strike="noStrike" dirty="0">
                        <a:solidFill>
                          <a:srgbClr val="000000"/>
                        </a:solidFill>
                        <a:latin typeface="Arial"/>
                      </a:endParaRPr>
                    </a:p>
                  </a:txBody>
                  <a:tcPr marL="7012" marR="7012" marT="7011" marB="0" anchor="ctr"/>
                </a:tc>
              </a:tr>
              <a:tr h="241379">
                <a:tc>
                  <a:txBody>
                    <a:bodyPr/>
                    <a:lstStyle/>
                    <a:p>
                      <a:pPr algn="ctr" fontAlgn="ctr"/>
                      <a:r>
                        <a:rPr lang="id-ID" sz="1300" u="none" strike="noStrike"/>
                        <a:t>15</a:t>
                      </a:r>
                      <a:endParaRPr lang="id-ID" sz="1300" b="1" i="0" u="none" strike="noStrike">
                        <a:solidFill>
                          <a:srgbClr val="000000"/>
                        </a:solidFill>
                        <a:latin typeface="Arial"/>
                      </a:endParaRPr>
                    </a:p>
                  </a:txBody>
                  <a:tcPr marL="7012" marR="7012" marT="7011" marB="0" anchor="ctr"/>
                </a:tc>
                <a:tc>
                  <a:txBody>
                    <a:bodyPr/>
                    <a:lstStyle/>
                    <a:p>
                      <a:pPr algn="l" fontAlgn="ctr"/>
                      <a:r>
                        <a:rPr lang="id-ID" sz="1300" u="none" strike="noStrike"/>
                        <a:t>JATIM</a:t>
                      </a:r>
                      <a:endParaRPr lang="id-ID" sz="1300" b="1" i="0" u="none" strike="noStrike">
                        <a:solidFill>
                          <a:srgbClr val="000000"/>
                        </a:solidFill>
                        <a:latin typeface="Arial"/>
                      </a:endParaRPr>
                    </a:p>
                  </a:txBody>
                  <a:tcPr marL="7012" marR="7012" marT="7011" marB="0" anchor="ctr"/>
                </a:tc>
                <a:tc>
                  <a:txBody>
                    <a:bodyPr/>
                    <a:lstStyle/>
                    <a:p>
                      <a:pPr algn="ctr" fontAlgn="ctr"/>
                      <a:r>
                        <a:rPr lang="id-ID" sz="1300" u="none" strike="noStrike"/>
                        <a:t>39</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47</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21</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25</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26</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35</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41</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15</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5</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117</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dirty="0"/>
                        <a:t>371</a:t>
                      </a:r>
                      <a:endParaRPr lang="id-ID" sz="1300" b="0" i="0" u="none" strike="noStrike" dirty="0">
                        <a:solidFill>
                          <a:srgbClr val="000000"/>
                        </a:solidFill>
                        <a:latin typeface="Arial"/>
                      </a:endParaRPr>
                    </a:p>
                  </a:txBody>
                  <a:tcPr marL="7012" marR="7012" marT="7011" marB="0" anchor="ctr"/>
                </a:tc>
              </a:tr>
              <a:tr h="241379">
                <a:tc>
                  <a:txBody>
                    <a:bodyPr/>
                    <a:lstStyle/>
                    <a:p>
                      <a:pPr algn="ctr" fontAlgn="ctr"/>
                      <a:r>
                        <a:rPr lang="id-ID" sz="1300" u="none" strike="noStrike"/>
                        <a:t>16</a:t>
                      </a:r>
                      <a:endParaRPr lang="id-ID" sz="1300" b="1" i="0" u="none" strike="noStrike">
                        <a:solidFill>
                          <a:srgbClr val="000000"/>
                        </a:solidFill>
                        <a:latin typeface="Arial"/>
                      </a:endParaRPr>
                    </a:p>
                  </a:txBody>
                  <a:tcPr marL="7012" marR="7012" marT="7011" marB="0" anchor="ctr"/>
                </a:tc>
                <a:tc>
                  <a:txBody>
                    <a:bodyPr/>
                    <a:lstStyle/>
                    <a:p>
                      <a:pPr algn="l" fontAlgn="ctr"/>
                      <a:r>
                        <a:rPr lang="id-ID" sz="1300" u="none" strike="noStrike"/>
                        <a:t>BALI</a:t>
                      </a:r>
                      <a:endParaRPr lang="id-ID" sz="1300" b="1" i="0" u="none" strike="noStrike">
                        <a:solidFill>
                          <a:srgbClr val="000000"/>
                        </a:solidFill>
                        <a:latin typeface="Arial"/>
                      </a:endParaRPr>
                    </a:p>
                  </a:txBody>
                  <a:tcPr marL="7012" marR="7012" marT="7011" marB="0" anchor="ctr"/>
                </a:tc>
                <a:tc>
                  <a:txBody>
                    <a:bodyPr/>
                    <a:lstStyle/>
                    <a:p>
                      <a:pPr algn="ctr" fontAlgn="ctr"/>
                      <a:r>
                        <a:rPr lang="id-ID" sz="1300" u="none" strike="noStrike"/>
                        <a:t>11</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10</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5</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10</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8</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6</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8</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2</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50</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dirty="0"/>
                        <a:t>111</a:t>
                      </a:r>
                      <a:endParaRPr lang="id-ID" sz="1300" b="0" i="0" u="none" strike="noStrike" dirty="0">
                        <a:solidFill>
                          <a:srgbClr val="000000"/>
                        </a:solidFill>
                        <a:latin typeface="Arial"/>
                      </a:endParaRPr>
                    </a:p>
                  </a:txBody>
                  <a:tcPr marL="7012" marR="7012" marT="7011" marB="0" anchor="ctr"/>
                </a:tc>
              </a:tr>
              <a:tr h="241379">
                <a:tc>
                  <a:txBody>
                    <a:bodyPr/>
                    <a:lstStyle/>
                    <a:p>
                      <a:pPr algn="ctr" fontAlgn="ctr"/>
                      <a:r>
                        <a:rPr lang="id-ID" sz="1300" u="none" strike="noStrike"/>
                        <a:t>17</a:t>
                      </a:r>
                      <a:endParaRPr lang="id-ID" sz="1300" b="1" i="0" u="none" strike="noStrike">
                        <a:solidFill>
                          <a:srgbClr val="000000"/>
                        </a:solidFill>
                        <a:latin typeface="Arial"/>
                      </a:endParaRPr>
                    </a:p>
                  </a:txBody>
                  <a:tcPr marL="7012" marR="7012" marT="7011" marB="0" anchor="ctr"/>
                </a:tc>
                <a:tc>
                  <a:txBody>
                    <a:bodyPr/>
                    <a:lstStyle/>
                    <a:p>
                      <a:pPr algn="l" fontAlgn="ctr"/>
                      <a:r>
                        <a:rPr lang="id-ID" sz="1300" u="none" strike="noStrike" dirty="0"/>
                        <a:t>NTB</a:t>
                      </a:r>
                      <a:endParaRPr lang="id-ID" sz="1300" b="1" i="0" u="none" strike="noStrike" dirty="0">
                        <a:solidFill>
                          <a:srgbClr val="000000"/>
                        </a:solidFill>
                        <a:latin typeface="Arial"/>
                      </a:endParaRPr>
                    </a:p>
                  </a:txBody>
                  <a:tcPr marL="7012" marR="7012" marT="7011" marB="0" anchor="ctr"/>
                </a:tc>
                <a:tc>
                  <a:txBody>
                    <a:bodyPr/>
                    <a:lstStyle/>
                    <a:p>
                      <a:pPr algn="ctr" fontAlgn="ctr"/>
                      <a:r>
                        <a:rPr lang="id-ID" sz="1300" u="none" strike="noStrike"/>
                        <a:t>11</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15</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7</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13</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6</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7</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8</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2</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2</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dirty="0"/>
                        <a:t>39</a:t>
                      </a:r>
                      <a:endParaRPr lang="id-ID" sz="1300" b="0" i="0" u="none" strike="noStrike" dirty="0">
                        <a:solidFill>
                          <a:srgbClr val="000000"/>
                        </a:solidFill>
                        <a:latin typeface="Arial"/>
                      </a:endParaRPr>
                    </a:p>
                  </a:txBody>
                  <a:tcPr marL="7012" marR="7012" marT="7011" marB="0" anchor="ctr"/>
                </a:tc>
                <a:tc>
                  <a:txBody>
                    <a:bodyPr/>
                    <a:lstStyle/>
                    <a:p>
                      <a:pPr algn="ctr" fontAlgn="ctr"/>
                      <a:r>
                        <a:rPr lang="id-ID" sz="1300" u="none" strike="noStrike" dirty="0"/>
                        <a:t>110</a:t>
                      </a:r>
                      <a:endParaRPr lang="id-ID" sz="1300" b="0" i="0" u="none" strike="noStrike" dirty="0">
                        <a:solidFill>
                          <a:srgbClr val="000000"/>
                        </a:solidFill>
                        <a:latin typeface="Arial"/>
                      </a:endParaRPr>
                    </a:p>
                  </a:txBody>
                  <a:tcPr marL="7012" marR="7012" marT="7011" marB="0" anchor="ctr"/>
                </a:tc>
              </a:tr>
              <a:tr h="241379">
                <a:tc>
                  <a:txBody>
                    <a:bodyPr/>
                    <a:lstStyle/>
                    <a:p>
                      <a:pPr algn="ctr" fontAlgn="ctr"/>
                      <a:r>
                        <a:rPr lang="id-ID" sz="1300" u="none" strike="noStrike"/>
                        <a:t>18</a:t>
                      </a:r>
                      <a:endParaRPr lang="id-ID" sz="1300" b="1" i="0" u="none" strike="noStrike">
                        <a:solidFill>
                          <a:srgbClr val="000000"/>
                        </a:solidFill>
                        <a:latin typeface="Arial"/>
                      </a:endParaRPr>
                    </a:p>
                  </a:txBody>
                  <a:tcPr marL="7012" marR="7012" marT="7011" marB="0" anchor="ctr"/>
                </a:tc>
                <a:tc>
                  <a:txBody>
                    <a:bodyPr/>
                    <a:lstStyle/>
                    <a:p>
                      <a:pPr algn="l" fontAlgn="ctr"/>
                      <a:r>
                        <a:rPr lang="id-ID" sz="1300" u="none" strike="noStrike"/>
                        <a:t>NTT</a:t>
                      </a:r>
                      <a:endParaRPr lang="id-ID" sz="1300" b="1" i="0" u="none" strike="noStrike">
                        <a:solidFill>
                          <a:srgbClr val="000000"/>
                        </a:solidFill>
                        <a:latin typeface="Arial"/>
                      </a:endParaRPr>
                    </a:p>
                  </a:txBody>
                  <a:tcPr marL="7012" marR="7012" marT="7011" marB="0" anchor="ctr"/>
                </a:tc>
                <a:tc>
                  <a:txBody>
                    <a:bodyPr/>
                    <a:lstStyle/>
                    <a:p>
                      <a:pPr algn="ctr" fontAlgn="ctr"/>
                      <a:r>
                        <a:rPr lang="id-ID" sz="1300" u="none" strike="noStrike"/>
                        <a:t>24</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22</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27</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39</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18</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11</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6</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5</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6</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a:t>20</a:t>
                      </a:r>
                      <a:endParaRPr lang="id-ID" sz="1300" b="0" i="0" u="none" strike="noStrike">
                        <a:solidFill>
                          <a:srgbClr val="000000"/>
                        </a:solidFill>
                        <a:latin typeface="Arial"/>
                      </a:endParaRPr>
                    </a:p>
                  </a:txBody>
                  <a:tcPr marL="7012" marR="7012" marT="7011" marB="0" anchor="ctr"/>
                </a:tc>
                <a:tc>
                  <a:txBody>
                    <a:bodyPr/>
                    <a:lstStyle/>
                    <a:p>
                      <a:pPr algn="ctr" fontAlgn="ctr"/>
                      <a:r>
                        <a:rPr lang="id-ID" sz="1300" u="none" strike="noStrike" dirty="0"/>
                        <a:t>178</a:t>
                      </a:r>
                      <a:endParaRPr lang="id-ID" sz="1300" b="0" i="0" u="none" strike="noStrike" dirty="0">
                        <a:solidFill>
                          <a:srgbClr val="000000"/>
                        </a:solidFill>
                        <a:latin typeface="Arial"/>
                      </a:endParaRPr>
                    </a:p>
                  </a:txBody>
                  <a:tcPr marL="7012" marR="7012" marT="7011" marB="0" anchor="ctr"/>
                </a:tc>
              </a:tr>
            </a:tbl>
          </a:graphicData>
        </a:graphic>
      </p:graphicFrame>
    </p:spTree>
    <p:extLst>
      <p:ext uri="{BB962C8B-B14F-4D97-AF65-F5344CB8AC3E}">
        <p14:creationId xmlns:p14="http://schemas.microsoft.com/office/powerpoint/2010/main" val="9255649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636588" y="188913"/>
            <a:ext cx="8183562" cy="1152525"/>
          </a:xfrm>
          <a:prstGeom prst="rect">
            <a:avLst/>
          </a:prstGeom>
          <a:solidFill>
            <a:schemeClr val="accent6">
              <a:lumMod val="75000"/>
            </a:schemeClr>
          </a:solidFill>
        </p:spPr>
        <p:txBody>
          <a:bodyPr anchor="ctr"/>
          <a:lstStyle/>
          <a:p>
            <a:pPr algn="ctr" fontAlgn="auto">
              <a:spcAft>
                <a:spcPts val="0"/>
              </a:spcAft>
              <a:defRPr/>
            </a:pPr>
            <a:r>
              <a:rPr lang="id-ID" sz="2000" b="1" dirty="0">
                <a:solidFill>
                  <a:schemeClr val="bg1"/>
                </a:solidFill>
                <a:latin typeface="+mj-lt"/>
                <a:ea typeface="+mj-ea"/>
                <a:cs typeface="+mj-cs"/>
              </a:rPr>
              <a:t>Rekapitulasi Peserta PPDS/PPDGS</a:t>
            </a:r>
            <a:r>
              <a:rPr lang="id-ID" sz="2000" dirty="0">
                <a:solidFill>
                  <a:schemeClr val="bg1"/>
                </a:solidFill>
                <a:latin typeface="+mj-lt"/>
                <a:ea typeface="+mj-ea"/>
                <a:cs typeface="+mj-cs"/>
              </a:rPr>
              <a:t> </a:t>
            </a:r>
            <a:r>
              <a:rPr lang="id-ID" sz="2000" b="1" dirty="0">
                <a:solidFill>
                  <a:schemeClr val="bg1"/>
                </a:solidFill>
                <a:latin typeface="+mj-lt"/>
                <a:ea typeface="+mj-ea"/>
                <a:cs typeface="+mj-cs"/>
              </a:rPr>
              <a:t>Angkatan I – XII</a:t>
            </a:r>
            <a:br>
              <a:rPr lang="id-ID" sz="2000" b="1" dirty="0">
                <a:solidFill>
                  <a:schemeClr val="bg1"/>
                </a:solidFill>
                <a:latin typeface="+mj-lt"/>
                <a:ea typeface="+mj-ea"/>
                <a:cs typeface="+mj-cs"/>
              </a:rPr>
            </a:br>
            <a:r>
              <a:rPr lang="id-ID" sz="2000" b="1" dirty="0">
                <a:solidFill>
                  <a:schemeClr val="bg1"/>
                </a:solidFill>
                <a:latin typeface="+mj-lt"/>
                <a:ea typeface="+mj-ea"/>
                <a:cs typeface="+mj-cs"/>
              </a:rPr>
              <a:t>Menurut Provinsi-Unit Kerja Pengusul</a:t>
            </a:r>
            <a:r>
              <a:rPr lang="en-US" sz="2000" b="1" dirty="0">
                <a:solidFill>
                  <a:schemeClr val="bg1"/>
                </a:solidFill>
                <a:latin typeface="+mj-lt"/>
                <a:ea typeface="+mj-ea"/>
                <a:cs typeface="+mj-cs"/>
              </a:rPr>
              <a:t>    …</a:t>
            </a:r>
            <a:r>
              <a:rPr lang="en-US" sz="2000" b="1" dirty="0" err="1">
                <a:solidFill>
                  <a:schemeClr val="bg1"/>
                </a:solidFill>
                <a:latin typeface="+mj-lt"/>
                <a:ea typeface="+mj-ea"/>
                <a:cs typeface="+mj-cs"/>
              </a:rPr>
              <a:t>lanjutan</a:t>
            </a:r>
            <a:endParaRPr lang="id-ID" sz="2000" dirty="0">
              <a:solidFill>
                <a:schemeClr val="bg1"/>
              </a:solidFill>
              <a:latin typeface="+mj-lt"/>
              <a:ea typeface="+mj-ea"/>
              <a:cs typeface="+mj-cs"/>
            </a:endParaRPr>
          </a:p>
        </p:txBody>
      </p:sp>
      <p:graphicFrame>
        <p:nvGraphicFramePr>
          <p:cNvPr id="4" name="Table 3"/>
          <p:cNvGraphicFramePr>
            <a:graphicFrameLocks noGrp="1"/>
          </p:cNvGraphicFramePr>
          <p:nvPr/>
        </p:nvGraphicFramePr>
        <p:xfrm>
          <a:off x="611188" y="1581150"/>
          <a:ext cx="8208965" cy="4800600"/>
        </p:xfrm>
        <a:graphic>
          <a:graphicData uri="http://schemas.openxmlformats.org/drawingml/2006/table">
            <a:tbl>
              <a:tblPr>
                <a:tableStyleId>{E8B1032C-EA38-4F05-BA0D-38AFFFC7BED3}</a:tableStyleId>
              </a:tblPr>
              <a:tblGrid>
                <a:gridCol w="432423"/>
                <a:gridCol w="1319432"/>
                <a:gridCol w="587010"/>
                <a:gridCol w="587010"/>
                <a:gridCol w="587010"/>
                <a:gridCol w="587010"/>
                <a:gridCol w="587010"/>
                <a:gridCol w="587010"/>
                <a:gridCol w="587010"/>
                <a:gridCol w="587010"/>
                <a:gridCol w="587010"/>
                <a:gridCol w="587010"/>
                <a:gridCol w="587010"/>
              </a:tblGrid>
              <a:tr h="240030">
                <a:tc rowSpan="2">
                  <a:txBody>
                    <a:bodyPr/>
                    <a:lstStyle/>
                    <a:p>
                      <a:pPr algn="ctr" fontAlgn="ctr"/>
                      <a:r>
                        <a:rPr lang="id-ID" sz="1400" b="1" u="none" strike="noStrike" dirty="0"/>
                        <a:t>NO</a:t>
                      </a:r>
                      <a:endParaRPr lang="id-ID" sz="1400" b="1" i="0" u="none" strike="noStrike" dirty="0">
                        <a:solidFill>
                          <a:srgbClr val="000000"/>
                        </a:solidFill>
                        <a:latin typeface="Arial"/>
                      </a:endParaRPr>
                    </a:p>
                  </a:txBody>
                  <a:tcPr marL="6814" marR="6814" marT="6814" marB="0" anchor="ctr"/>
                </a:tc>
                <a:tc rowSpan="2">
                  <a:txBody>
                    <a:bodyPr/>
                    <a:lstStyle/>
                    <a:p>
                      <a:pPr algn="ctr" fontAlgn="ctr"/>
                      <a:r>
                        <a:rPr lang="id-ID" sz="1400" b="1" u="none" strike="noStrike" dirty="0"/>
                        <a:t>PROVINSI</a:t>
                      </a:r>
                      <a:endParaRPr lang="id-ID" sz="1400" b="1" i="0" u="none" strike="noStrike" dirty="0">
                        <a:solidFill>
                          <a:srgbClr val="000000"/>
                        </a:solidFill>
                        <a:latin typeface="Arial"/>
                      </a:endParaRPr>
                    </a:p>
                  </a:txBody>
                  <a:tcPr marL="6814" marR="6814" marT="6814" marB="0" anchor="ctr"/>
                </a:tc>
                <a:tc gridSpan="4">
                  <a:txBody>
                    <a:bodyPr/>
                    <a:lstStyle/>
                    <a:p>
                      <a:pPr algn="ctr" fontAlgn="ctr"/>
                      <a:r>
                        <a:rPr lang="id-ID" sz="1400" b="1" u="none" strike="noStrike" dirty="0"/>
                        <a:t>4 DASAR</a:t>
                      </a:r>
                      <a:endParaRPr lang="id-ID" sz="1400" b="1" i="0" u="none" strike="noStrike" dirty="0">
                        <a:solidFill>
                          <a:srgbClr val="000000"/>
                        </a:solidFill>
                        <a:latin typeface="Arial"/>
                      </a:endParaRPr>
                    </a:p>
                  </a:txBody>
                  <a:tcPr marL="6814" marR="6814" marT="6814" marB="0" anchor="ctr"/>
                </a:tc>
                <a:tc hMerge="1">
                  <a:txBody>
                    <a:bodyPr/>
                    <a:lstStyle/>
                    <a:p>
                      <a:endParaRPr lang="id-ID"/>
                    </a:p>
                  </a:txBody>
                  <a:tcPr/>
                </a:tc>
                <a:tc hMerge="1">
                  <a:txBody>
                    <a:bodyPr/>
                    <a:lstStyle/>
                    <a:p>
                      <a:endParaRPr lang="id-ID"/>
                    </a:p>
                  </a:txBody>
                  <a:tcPr/>
                </a:tc>
                <a:tc hMerge="1">
                  <a:txBody>
                    <a:bodyPr/>
                    <a:lstStyle/>
                    <a:p>
                      <a:endParaRPr lang="id-ID"/>
                    </a:p>
                  </a:txBody>
                  <a:tcPr/>
                </a:tc>
                <a:tc gridSpan="4">
                  <a:txBody>
                    <a:bodyPr/>
                    <a:lstStyle/>
                    <a:p>
                      <a:pPr algn="ctr" fontAlgn="ctr"/>
                      <a:r>
                        <a:rPr lang="id-ID" sz="1400" b="1" u="none" strike="noStrike" dirty="0"/>
                        <a:t>4 PENUNJANG</a:t>
                      </a:r>
                      <a:endParaRPr lang="id-ID" sz="1400" b="1" i="0" u="none" strike="noStrike" dirty="0">
                        <a:solidFill>
                          <a:srgbClr val="000000"/>
                        </a:solidFill>
                        <a:latin typeface="Arial"/>
                      </a:endParaRPr>
                    </a:p>
                  </a:txBody>
                  <a:tcPr marL="6814" marR="6814" marT="6814" marB="0" anchor="ctr"/>
                </a:tc>
                <a:tc hMerge="1">
                  <a:txBody>
                    <a:bodyPr/>
                    <a:lstStyle/>
                    <a:p>
                      <a:endParaRPr lang="id-ID"/>
                    </a:p>
                  </a:txBody>
                  <a:tcPr/>
                </a:tc>
                <a:tc hMerge="1">
                  <a:txBody>
                    <a:bodyPr/>
                    <a:lstStyle/>
                    <a:p>
                      <a:endParaRPr lang="id-ID"/>
                    </a:p>
                  </a:txBody>
                  <a:tcPr/>
                </a:tc>
                <a:tc hMerge="1">
                  <a:txBody>
                    <a:bodyPr/>
                    <a:lstStyle/>
                    <a:p>
                      <a:endParaRPr lang="id-ID"/>
                    </a:p>
                  </a:txBody>
                  <a:tcPr/>
                </a:tc>
                <a:tc rowSpan="2">
                  <a:txBody>
                    <a:bodyPr/>
                    <a:lstStyle/>
                    <a:p>
                      <a:pPr algn="ctr" fontAlgn="ctr"/>
                      <a:r>
                        <a:rPr lang="id-ID" sz="1400" b="1" u="none" strike="noStrike" dirty="0"/>
                        <a:t>Sp BM</a:t>
                      </a:r>
                      <a:endParaRPr lang="id-ID" sz="1400" b="1" i="0" u="none" strike="noStrike" dirty="0">
                        <a:solidFill>
                          <a:srgbClr val="000000"/>
                        </a:solidFill>
                        <a:latin typeface="Arial"/>
                      </a:endParaRPr>
                    </a:p>
                  </a:txBody>
                  <a:tcPr marL="6814" marR="6814" marT="6814" marB="0" anchor="ctr"/>
                </a:tc>
                <a:tc rowSpan="2">
                  <a:txBody>
                    <a:bodyPr/>
                    <a:lstStyle/>
                    <a:p>
                      <a:pPr algn="ctr" fontAlgn="ctr"/>
                      <a:r>
                        <a:rPr lang="id-ID" sz="1400" b="1" u="none" strike="noStrike" dirty="0"/>
                        <a:t>LAIN NYA</a:t>
                      </a:r>
                      <a:endParaRPr lang="id-ID" sz="1400" b="1" i="0" u="none" strike="noStrike" dirty="0">
                        <a:solidFill>
                          <a:srgbClr val="000000"/>
                        </a:solidFill>
                        <a:latin typeface="Arial"/>
                      </a:endParaRPr>
                    </a:p>
                  </a:txBody>
                  <a:tcPr marL="6814" marR="6814" marT="6814" marB="0" anchor="ctr"/>
                </a:tc>
                <a:tc rowSpan="2">
                  <a:txBody>
                    <a:bodyPr/>
                    <a:lstStyle/>
                    <a:p>
                      <a:pPr algn="ctr" fontAlgn="ctr"/>
                      <a:r>
                        <a:rPr lang="id-ID" sz="1400" b="1" u="none" strike="noStrike"/>
                        <a:t>JML</a:t>
                      </a:r>
                      <a:endParaRPr lang="id-ID" sz="1400" b="1" i="0" u="none" strike="noStrike">
                        <a:solidFill>
                          <a:srgbClr val="000000"/>
                        </a:solidFill>
                        <a:latin typeface="Arial"/>
                      </a:endParaRPr>
                    </a:p>
                  </a:txBody>
                  <a:tcPr marL="6814" marR="6814" marT="6814" marB="0" anchor="ctr"/>
                </a:tc>
              </a:tr>
              <a:tr h="240030">
                <a:tc vMerge="1">
                  <a:txBody>
                    <a:bodyPr/>
                    <a:lstStyle/>
                    <a:p>
                      <a:endParaRPr lang="id-ID"/>
                    </a:p>
                  </a:txBody>
                  <a:tcPr/>
                </a:tc>
                <a:tc vMerge="1">
                  <a:txBody>
                    <a:bodyPr/>
                    <a:lstStyle/>
                    <a:p>
                      <a:endParaRPr lang="id-ID"/>
                    </a:p>
                  </a:txBody>
                  <a:tcPr/>
                </a:tc>
                <a:tc>
                  <a:txBody>
                    <a:bodyPr/>
                    <a:lstStyle/>
                    <a:p>
                      <a:pPr algn="ctr" fontAlgn="ctr"/>
                      <a:r>
                        <a:rPr lang="id-ID" sz="1400" b="1" u="none" strike="noStrike" dirty="0"/>
                        <a:t>Sp.PD</a:t>
                      </a:r>
                      <a:endParaRPr lang="id-ID" sz="1400" b="1" i="0" u="none" strike="noStrike" dirty="0">
                        <a:solidFill>
                          <a:srgbClr val="000000"/>
                        </a:solidFill>
                        <a:latin typeface="Arial"/>
                      </a:endParaRPr>
                    </a:p>
                  </a:txBody>
                  <a:tcPr marL="6814" marR="6814" marT="6814" marB="0" anchor="ctr"/>
                </a:tc>
                <a:tc>
                  <a:txBody>
                    <a:bodyPr/>
                    <a:lstStyle/>
                    <a:p>
                      <a:pPr algn="ctr" fontAlgn="ctr"/>
                      <a:r>
                        <a:rPr lang="id-ID" sz="1400" b="1" u="none" strike="noStrike" dirty="0"/>
                        <a:t>Sp.A</a:t>
                      </a:r>
                      <a:endParaRPr lang="id-ID" sz="1400" b="1" i="0" u="none" strike="noStrike" dirty="0">
                        <a:solidFill>
                          <a:srgbClr val="000000"/>
                        </a:solidFill>
                        <a:latin typeface="Arial"/>
                      </a:endParaRPr>
                    </a:p>
                  </a:txBody>
                  <a:tcPr marL="6814" marR="6814" marT="6814" marB="0" anchor="ctr"/>
                </a:tc>
                <a:tc>
                  <a:txBody>
                    <a:bodyPr/>
                    <a:lstStyle/>
                    <a:p>
                      <a:pPr algn="ctr" fontAlgn="ctr"/>
                      <a:r>
                        <a:rPr lang="id-ID" sz="1400" b="1" u="none" strike="noStrike" dirty="0"/>
                        <a:t>Sp.B</a:t>
                      </a:r>
                      <a:endParaRPr lang="id-ID" sz="1400" b="1" i="0" u="none" strike="noStrike" dirty="0">
                        <a:solidFill>
                          <a:srgbClr val="000000"/>
                        </a:solidFill>
                        <a:latin typeface="Arial"/>
                      </a:endParaRPr>
                    </a:p>
                  </a:txBody>
                  <a:tcPr marL="6814" marR="6814" marT="6814" marB="0" anchor="ctr"/>
                </a:tc>
                <a:tc>
                  <a:txBody>
                    <a:bodyPr/>
                    <a:lstStyle/>
                    <a:p>
                      <a:pPr algn="ctr" fontAlgn="ctr"/>
                      <a:r>
                        <a:rPr lang="id-ID" sz="1400" b="1" u="none" strike="noStrike" dirty="0"/>
                        <a:t>Sp.OG</a:t>
                      </a:r>
                      <a:endParaRPr lang="id-ID" sz="1400" b="1" i="0" u="none" strike="noStrike" dirty="0">
                        <a:solidFill>
                          <a:srgbClr val="000000"/>
                        </a:solidFill>
                        <a:latin typeface="Arial"/>
                      </a:endParaRPr>
                    </a:p>
                  </a:txBody>
                  <a:tcPr marL="6814" marR="6814" marT="6814" marB="0" anchor="ctr"/>
                </a:tc>
                <a:tc>
                  <a:txBody>
                    <a:bodyPr/>
                    <a:lstStyle/>
                    <a:p>
                      <a:pPr algn="ctr" fontAlgn="ctr"/>
                      <a:r>
                        <a:rPr lang="id-ID" sz="1400" b="1" u="none" strike="noStrike" dirty="0"/>
                        <a:t>Sp.An</a:t>
                      </a:r>
                      <a:endParaRPr lang="id-ID" sz="1400" b="1" i="0" u="none" strike="noStrike" dirty="0">
                        <a:solidFill>
                          <a:srgbClr val="000000"/>
                        </a:solidFill>
                        <a:latin typeface="Arial"/>
                      </a:endParaRPr>
                    </a:p>
                  </a:txBody>
                  <a:tcPr marL="6814" marR="6814" marT="6814" marB="0" anchor="ctr"/>
                </a:tc>
                <a:tc>
                  <a:txBody>
                    <a:bodyPr/>
                    <a:lstStyle/>
                    <a:p>
                      <a:pPr algn="ctr" fontAlgn="ctr"/>
                      <a:r>
                        <a:rPr lang="id-ID" sz="1400" b="1" u="none" strike="noStrike"/>
                        <a:t>Sp.PK</a:t>
                      </a:r>
                      <a:endParaRPr lang="id-ID" sz="1400" b="1" i="0" u="none" strike="noStrike">
                        <a:solidFill>
                          <a:srgbClr val="000000"/>
                        </a:solidFill>
                        <a:latin typeface="Arial"/>
                      </a:endParaRPr>
                    </a:p>
                  </a:txBody>
                  <a:tcPr marL="6814" marR="6814" marT="6814" marB="0" anchor="ctr"/>
                </a:tc>
                <a:tc>
                  <a:txBody>
                    <a:bodyPr/>
                    <a:lstStyle/>
                    <a:p>
                      <a:pPr algn="ctr" fontAlgn="ctr"/>
                      <a:r>
                        <a:rPr lang="id-ID" sz="1400" b="1" u="none" strike="noStrike" dirty="0"/>
                        <a:t>Sp.R</a:t>
                      </a:r>
                      <a:endParaRPr lang="id-ID" sz="1400" b="1" i="0" u="none" strike="noStrike" dirty="0">
                        <a:solidFill>
                          <a:srgbClr val="000000"/>
                        </a:solidFill>
                        <a:latin typeface="Arial"/>
                      </a:endParaRPr>
                    </a:p>
                  </a:txBody>
                  <a:tcPr marL="6814" marR="6814" marT="6814" marB="0" anchor="ctr"/>
                </a:tc>
                <a:tc>
                  <a:txBody>
                    <a:bodyPr/>
                    <a:lstStyle/>
                    <a:p>
                      <a:pPr algn="ctr" fontAlgn="ctr"/>
                      <a:r>
                        <a:rPr lang="id-ID" sz="1400" b="1" u="none" strike="noStrike" dirty="0"/>
                        <a:t>Sp.RM</a:t>
                      </a:r>
                      <a:endParaRPr lang="id-ID" sz="1400" b="1" i="0" u="none" strike="noStrike" dirty="0">
                        <a:solidFill>
                          <a:srgbClr val="000000"/>
                        </a:solidFill>
                        <a:latin typeface="Arial"/>
                      </a:endParaRPr>
                    </a:p>
                  </a:txBody>
                  <a:tcPr marL="6814" marR="6814" marT="6814" marB="0" anchor="ctr"/>
                </a:tc>
                <a:tc vMerge="1">
                  <a:txBody>
                    <a:bodyPr/>
                    <a:lstStyle/>
                    <a:p>
                      <a:endParaRPr lang="id-ID"/>
                    </a:p>
                  </a:txBody>
                  <a:tcPr/>
                </a:tc>
                <a:tc vMerge="1">
                  <a:txBody>
                    <a:bodyPr/>
                    <a:lstStyle/>
                    <a:p>
                      <a:endParaRPr lang="id-ID"/>
                    </a:p>
                  </a:txBody>
                  <a:tcPr/>
                </a:tc>
                <a:tc vMerge="1">
                  <a:txBody>
                    <a:bodyPr/>
                    <a:lstStyle/>
                    <a:p>
                      <a:endParaRPr lang="id-ID"/>
                    </a:p>
                  </a:txBody>
                  <a:tcPr/>
                </a:tc>
              </a:tr>
              <a:tr h="240030">
                <a:tc>
                  <a:txBody>
                    <a:bodyPr/>
                    <a:lstStyle/>
                    <a:p>
                      <a:pPr algn="ctr" fontAlgn="ctr"/>
                      <a:r>
                        <a:rPr lang="id-ID" sz="1300" u="none" strike="noStrike" dirty="0"/>
                        <a:t>19</a:t>
                      </a:r>
                      <a:endParaRPr lang="id-ID" sz="1300" b="1" i="0" u="none" strike="noStrike" dirty="0">
                        <a:solidFill>
                          <a:srgbClr val="000000"/>
                        </a:solidFill>
                        <a:latin typeface="Arial"/>
                      </a:endParaRPr>
                    </a:p>
                  </a:txBody>
                  <a:tcPr marL="6814" marR="6814" marT="6814" marB="0" anchor="ctr"/>
                </a:tc>
                <a:tc>
                  <a:txBody>
                    <a:bodyPr/>
                    <a:lstStyle/>
                    <a:p>
                      <a:pPr algn="l" fontAlgn="ctr"/>
                      <a:r>
                        <a:rPr lang="id-ID" sz="1300" u="none" strike="noStrike" dirty="0"/>
                        <a:t>KALBAR</a:t>
                      </a:r>
                      <a:endParaRPr lang="id-ID" sz="1300" b="1" i="0" u="none" strike="noStrike" dirty="0">
                        <a:solidFill>
                          <a:srgbClr val="000000"/>
                        </a:solidFill>
                        <a:latin typeface="Arial"/>
                      </a:endParaRPr>
                    </a:p>
                  </a:txBody>
                  <a:tcPr marL="6814" marR="6814" marT="6814" marB="0" anchor="ctr"/>
                </a:tc>
                <a:tc>
                  <a:txBody>
                    <a:bodyPr/>
                    <a:lstStyle/>
                    <a:p>
                      <a:pPr algn="ctr" fontAlgn="ctr"/>
                      <a:r>
                        <a:rPr lang="id-ID" sz="1300" u="none" strike="noStrike" dirty="0"/>
                        <a:t>21</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dirty="0"/>
                        <a:t>21</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dirty="0"/>
                        <a:t>19</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dirty="0"/>
                        <a:t>22</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a:t>13</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9</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8</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2</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5</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22</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142</a:t>
                      </a:r>
                      <a:endParaRPr lang="id-ID" sz="1300" b="1" i="0" u="none" strike="noStrike" dirty="0">
                        <a:solidFill>
                          <a:srgbClr val="000000"/>
                        </a:solidFill>
                        <a:latin typeface="Arial"/>
                      </a:endParaRPr>
                    </a:p>
                  </a:txBody>
                  <a:tcPr marL="6814" marR="6814" marT="6814" marB="0" anchor="ctr"/>
                </a:tc>
              </a:tr>
              <a:tr h="240030">
                <a:tc>
                  <a:txBody>
                    <a:bodyPr/>
                    <a:lstStyle/>
                    <a:p>
                      <a:pPr algn="ctr" fontAlgn="ctr"/>
                      <a:r>
                        <a:rPr lang="id-ID" sz="1300" u="none" strike="noStrike"/>
                        <a:t>20</a:t>
                      </a:r>
                      <a:endParaRPr lang="id-ID" sz="1300" b="1" i="0" u="none" strike="noStrike">
                        <a:solidFill>
                          <a:srgbClr val="000000"/>
                        </a:solidFill>
                        <a:latin typeface="Arial"/>
                      </a:endParaRPr>
                    </a:p>
                  </a:txBody>
                  <a:tcPr marL="6814" marR="6814" marT="6814" marB="0" anchor="ctr"/>
                </a:tc>
                <a:tc>
                  <a:txBody>
                    <a:bodyPr/>
                    <a:lstStyle/>
                    <a:p>
                      <a:pPr algn="l" fontAlgn="ctr"/>
                      <a:r>
                        <a:rPr lang="id-ID" sz="1300" u="none" strike="noStrike"/>
                        <a:t>KALTENG</a:t>
                      </a:r>
                      <a:endParaRPr lang="id-ID" sz="1300" b="1" i="0" u="none" strike="noStrike">
                        <a:solidFill>
                          <a:srgbClr val="000000"/>
                        </a:solidFill>
                        <a:latin typeface="Arial"/>
                      </a:endParaRPr>
                    </a:p>
                  </a:txBody>
                  <a:tcPr marL="6814" marR="6814" marT="6814" marB="0" anchor="ctr"/>
                </a:tc>
                <a:tc>
                  <a:txBody>
                    <a:bodyPr/>
                    <a:lstStyle/>
                    <a:p>
                      <a:pPr algn="ctr" fontAlgn="ctr"/>
                      <a:r>
                        <a:rPr lang="id-ID" sz="1300" u="none" strike="noStrike" dirty="0"/>
                        <a:t>7</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a:t>11</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9</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16</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dirty="0"/>
                        <a:t>8</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a:t>6</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7</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4</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22</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91</a:t>
                      </a:r>
                      <a:endParaRPr lang="id-ID" sz="1300" b="1" i="0" u="none" strike="noStrike" dirty="0">
                        <a:solidFill>
                          <a:srgbClr val="000000"/>
                        </a:solidFill>
                        <a:latin typeface="Arial"/>
                      </a:endParaRPr>
                    </a:p>
                  </a:txBody>
                  <a:tcPr marL="6814" marR="6814" marT="6814" marB="0" anchor="ctr"/>
                </a:tc>
              </a:tr>
              <a:tr h="240030">
                <a:tc>
                  <a:txBody>
                    <a:bodyPr/>
                    <a:lstStyle/>
                    <a:p>
                      <a:pPr algn="ctr" fontAlgn="ctr"/>
                      <a:r>
                        <a:rPr lang="id-ID" sz="1300" u="none" strike="noStrike"/>
                        <a:t>21</a:t>
                      </a:r>
                      <a:endParaRPr lang="id-ID" sz="1300" b="1" i="0" u="none" strike="noStrike">
                        <a:solidFill>
                          <a:srgbClr val="000000"/>
                        </a:solidFill>
                        <a:latin typeface="Arial"/>
                      </a:endParaRPr>
                    </a:p>
                  </a:txBody>
                  <a:tcPr marL="6814" marR="6814" marT="6814" marB="0" anchor="ctr"/>
                </a:tc>
                <a:tc>
                  <a:txBody>
                    <a:bodyPr/>
                    <a:lstStyle/>
                    <a:p>
                      <a:pPr algn="l" fontAlgn="ctr"/>
                      <a:r>
                        <a:rPr lang="id-ID" sz="1300" u="none" strike="noStrike"/>
                        <a:t>KALSEL</a:t>
                      </a:r>
                      <a:endParaRPr lang="id-ID" sz="1300" b="1" i="0" u="none" strike="noStrike">
                        <a:solidFill>
                          <a:srgbClr val="000000"/>
                        </a:solidFill>
                        <a:latin typeface="Arial"/>
                      </a:endParaRPr>
                    </a:p>
                  </a:txBody>
                  <a:tcPr marL="6814" marR="6814" marT="6814" marB="0" anchor="ctr"/>
                </a:tc>
                <a:tc>
                  <a:txBody>
                    <a:bodyPr/>
                    <a:lstStyle/>
                    <a:p>
                      <a:pPr algn="ctr" fontAlgn="ctr"/>
                      <a:r>
                        <a:rPr lang="id-ID" sz="1300" u="none" strike="noStrike" dirty="0"/>
                        <a:t>18</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dirty="0"/>
                        <a:t>21</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a:t>13</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25</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10</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dirty="0"/>
                        <a:t>15</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a:t>11</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9</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3</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67</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192</a:t>
                      </a:r>
                      <a:endParaRPr lang="id-ID" sz="1300" b="1" i="0" u="none" strike="noStrike" dirty="0">
                        <a:solidFill>
                          <a:srgbClr val="000000"/>
                        </a:solidFill>
                        <a:latin typeface="Arial"/>
                      </a:endParaRPr>
                    </a:p>
                  </a:txBody>
                  <a:tcPr marL="6814" marR="6814" marT="6814" marB="0" anchor="ctr"/>
                </a:tc>
              </a:tr>
              <a:tr h="240030">
                <a:tc>
                  <a:txBody>
                    <a:bodyPr/>
                    <a:lstStyle/>
                    <a:p>
                      <a:pPr algn="ctr" fontAlgn="ctr"/>
                      <a:r>
                        <a:rPr lang="id-ID" sz="1300" u="none" strike="noStrike"/>
                        <a:t>22</a:t>
                      </a:r>
                      <a:endParaRPr lang="id-ID" sz="1300" b="1" i="0" u="none" strike="noStrike">
                        <a:solidFill>
                          <a:srgbClr val="000000"/>
                        </a:solidFill>
                        <a:latin typeface="Arial"/>
                      </a:endParaRPr>
                    </a:p>
                  </a:txBody>
                  <a:tcPr marL="6814" marR="6814" marT="6814" marB="0" anchor="ctr"/>
                </a:tc>
                <a:tc>
                  <a:txBody>
                    <a:bodyPr/>
                    <a:lstStyle/>
                    <a:p>
                      <a:pPr algn="l" fontAlgn="ctr"/>
                      <a:r>
                        <a:rPr lang="id-ID" sz="1300" u="none" strike="noStrike"/>
                        <a:t>KALTIM</a:t>
                      </a:r>
                      <a:endParaRPr lang="id-ID" sz="1300" b="1" i="0" u="none" strike="noStrike">
                        <a:solidFill>
                          <a:srgbClr val="000000"/>
                        </a:solidFill>
                        <a:latin typeface="Arial"/>
                      </a:endParaRPr>
                    </a:p>
                  </a:txBody>
                  <a:tcPr marL="6814" marR="6814" marT="6814" marB="0" anchor="ctr"/>
                </a:tc>
                <a:tc>
                  <a:txBody>
                    <a:bodyPr/>
                    <a:lstStyle/>
                    <a:p>
                      <a:pPr algn="ctr" fontAlgn="ctr"/>
                      <a:r>
                        <a:rPr lang="id-ID" sz="1300" u="none" strike="noStrike"/>
                        <a:t>23</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24</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a:t>20</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21</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17</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16</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dirty="0"/>
                        <a:t>16</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a:t>8</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10</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58</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213</a:t>
                      </a:r>
                      <a:endParaRPr lang="id-ID" sz="1300" b="1" i="0" u="none" strike="noStrike" dirty="0">
                        <a:solidFill>
                          <a:srgbClr val="000000"/>
                        </a:solidFill>
                        <a:latin typeface="Arial"/>
                      </a:endParaRPr>
                    </a:p>
                  </a:txBody>
                  <a:tcPr marL="6814" marR="6814" marT="6814" marB="0" anchor="ctr"/>
                </a:tc>
              </a:tr>
              <a:tr h="240030">
                <a:tc>
                  <a:txBody>
                    <a:bodyPr/>
                    <a:lstStyle/>
                    <a:p>
                      <a:pPr algn="ctr" fontAlgn="ctr"/>
                      <a:r>
                        <a:rPr lang="id-ID" sz="1300" u="none" strike="noStrike"/>
                        <a:t>23</a:t>
                      </a:r>
                      <a:endParaRPr lang="id-ID" sz="1300" b="1" i="0" u="none" strike="noStrike">
                        <a:solidFill>
                          <a:srgbClr val="000000"/>
                        </a:solidFill>
                        <a:latin typeface="Arial"/>
                      </a:endParaRPr>
                    </a:p>
                  </a:txBody>
                  <a:tcPr marL="6814" marR="6814" marT="6814" marB="0" anchor="ctr"/>
                </a:tc>
                <a:tc>
                  <a:txBody>
                    <a:bodyPr/>
                    <a:lstStyle/>
                    <a:p>
                      <a:pPr algn="l" fontAlgn="ctr"/>
                      <a:r>
                        <a:rPr lang="id-ID" sz="1300" u="none" strike="noStrike"/>
                        <a:t>SULUT</a:t>
                      </a:r>
                      <a:endParaRPr lang="id-ID" sz="1300" b="1" i="0" u="none" strike="noStrike">
                        <a:solidFill>
                          <a:srgbClr val="000000"/>
                        </a:solidFill>
                        <a:latin typeface="Arial"/>
                      </a:endParaRPr>
                    </a:p>
                  </a:txBody>
                  <a:tcPr marL="6814" marR="6814" marT="6814" marB="0" anchor="ctr"/>
                </a:tc>
                <a:tc>
                  <a:txBody>
                    <a:bodyPr/>
                    <a:lstStyle/>
                    <a:p>
                      <a:pPr algn="ctr" fontAlgn="ctr"/>
                      <a:r>
                        <a:rPr lang="id-ID" sz="1300" u="none" strike="noStrike"/>
                        <a:t>14</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12</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12</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a:t>8</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12</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4</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3</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dirty="0"/>
                        <a:t>4</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a:t>0</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24</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93</a:t>
                      </a:r>
                      <a:endParaRPr lang="id-ID" sz="1300" b="1" i="0" u="none" strike="noStrike" dirty="0">
                        <a:solidFill>
                          <a:srgbClr val="000000"/>
                        </a:solidFill>
                        <a:latin typeface="Arial"/>
                      </a:endParaRPr>
                    </a:p>
                  </a:txBody>
                  <a:tcPr marL="6814" marR="6814" marT="6814" marB="0" anchor="ctr"/>
                </a:tc>
              </a:tr>
              <a:tr h="240030">
                <a:tc>
                  <a:txBody>
                    <a:bodyPr/>
                    <a:lstStyle/>
                    <a:p>
                      <a:pPr algn="ctr" fontAlgn="ctr"/>
                      <a:r>
                        <a:rPr lang="id-ID" sz="1300" u="none" strike="noStrike"/>
                        <a:t>24</a:t>
                      </a:r>
                      <a:endParaRPr lang="id-ID" sz="1300" b="1" i="0" u="none" strike="noStrike">
                        <a:solidFill>
                          <a:srgbClr val="000000"/>
                        </a:solidFill>
                        <a:latin typeface="Arial"/>
                      </a:endParaRPr>
                    </a:p>
                  </a:txBody>
                  <a:tcPr marL="6814" marR="6814" marT="6814" marB="0" anchor="ctr"/>
                </a:tc>
                <a:tc>
                  <a:txBody>
                    <a:bodyPr/>
                    <a:lstStyle/>
                    <a:p>
                      <a:pPr algn="l" fontAlgn="ctr"/>
                      <a:r>
                        <a:rPr lang="id-ID" sz="1300" u="none" strike="noStrike"/>
                        <a:t>SULBAR</a:t>
                      </a:r>
                      <a:endParaRPr lang="id-ID" sz="1300" b="1" i="0" u="none" strike="noStrike">
                        <a:solidFill>
                          <a:srgbClr val="000000"/>
                        </a:solidFill>
                        <a:latin typeface="Arial"/>
                      </a:endParaRPr>
                    </a:p>
                  </a:txBody>
                  <a:tcPr marL="6814" marR="6814" marT="6814" marB="0" anchor="ctr"/>
                </a:tc>
                <a:tc>
                  <a:txBody>
                    <a:bodyPr/>
                    <a:lstStyle/>
                    <a:p>
                      <a:pPr algn="ctr" fontAlgn="ctr"/>
                      <a:r>
                        <a:rPr lang="id-ID" sz="1300" u="none" strike="noStrike"/>
                        <a:t>11</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11</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12</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10</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a:t>11</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4</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3</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4</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a:t>4</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34</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104</a:t>
                      </a:r>
                      <a:endParaRPr lang="id-ID" sz="1300" b="1" i="0" u="none" strike="noStrike" dirty="0">
                        <a:solidFill>
                          <a:srgbClr val="000000"/>
                        </a:solidFill>
                        <a:latin typeface="Arial"/>
                      </a:endParaRPr>
                    </a:p>
                  </a:txBody>
                  <a:tcPr marL="6814" marR="6814" marT="6814" marB="0" anchor="ctr"/>
                </a:tc>
              </a:tr>
              <a:tr h="240030">
                <a:tc>
                  <a:txBody>
                    <a:bodyPr/>
                    <a:lstStyle/>
                    <a:p>
                      <a:pPr algn="ctr" fontAlgn="ctr"/>
                      <a:r>
                        <a:rPr lang="id-ID" sz="1300" u="none" strike="noStrike"/>
                        <a:t>25</a:t>
                      </a:r>
                      <a:endParaRPr lang="id-ID" sz="1300" b="1" i="0" u="none" strike="noStrike">
                        <a:solidFill>
                          <a:srgbClr val="000000"/>
                        </a:solidFill>
                        <a:latin typeface="Arial"/>
                      </a:endParaRPr>
                    </a:p>
                  </a:txBody>
                  <a:tcPr marL="6814" marR="6814" marT="6814" marB="0" anchor="ctr"/>
                </a:tc>
                <a:tc>
                  <a:txBody>
                    <a:bodyPr/>
                    <a:lstStyle/>
                    <a:p>
                      <a:pPr algn="l" fontAlgn="ctr"/>
                      <a:r>
                        <a:rPr lang="id-ID" sz="1300" u="none" strike="noStrike"/>
                        <a:t>SULTENG</a:t>
                      </a:r>
                      <a:endParaRPr lang="id-ID" sz="1300" b="1" i="0" u="none" strike="noStrike">
                        <a:solidFill>
                          <a:srgbClr val="000000"/>
                        </a:solidFill>
                        <a:latin typeface="Arial"/>
                      </a:endParaRPr>
                    </a:p>
                  </a:txBody>
                  <a:tcPr marL="6814" marR="6814" marT="6814" marB="0" anchor="ctr"/>
                </a:tc>
                <a:tc>
                  <a:txBody>
                    <a:bodyPr/>
                    <a:lstStyle/>
                    <a:p>
                      <a:pPr algn="ctr" fontAlgn="ctr"/>
                      <a:r>
                        <a:rPr lang="id-ID" sz="1300" u="none" strike="noStrike"/>
                        <a:t>16</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12</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13</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14</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a:t>11</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8</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11</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4</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dirty="0"/>
                        <a:t>2</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a:t>51</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142</a:t>
                      </a:r>
                      <a:endParaRPr lang="id-ID" sz="1300" b="1" i="0" u="none" strike="noStrike" dirty="0">
                        <a:solidFill>
                          <a:srgbClr val="000000"/>
                        </a:solidFill>
                        <a:latin typeface="Arial"/>
                      </a:endParaRPr>
                    </a:p>
                  </a:txBody>
                  <a:tcPr marL="6814" marR="6814" marT="6814" marB="0" anchor="ctr"/>
                </a:tc>
              </a:tr>
              <a:tr h="240030">
                <a:tc>
                  <a:txBody>
                    <a:bodyPr/>
                    <a:lstStyle/>
                    <a:p>
                      <a:pPr algn="ctr" fontAlgn="ctr"/>
                      <a:r>
                        <a:rPr lang="id-ID" sz="1300" u="none" strike="noStrike"/>
                        <a:t>26</a:t>
                      </a:r>
                      <a:endParaRPr lang="id-ID" sz="1300" b="1" i="0" u="none" strike="noStrike">
                        <a:solidFill>
                          <a:srgbClr val="000000"/>
                        </a:solidFill>
                        <a:latin typeface="Arial"/>
                      </a:endParaRPr>
                    </a:p>
                  </a:txBody>
                  <a:tcPr marL="6814" marR="6814" marT="6814" marB="0" anchor="ctr"/>
                </a:tc>
                <a:tc>
                  <a:txBody>
                    <a:bodyPr/>
                    <a:lstStyle/>
                    <a:p>
                      <a:pPr algn="l" fontAlgn="ctr"/>
                      <a:r>
                        <a:rPr lang="id-ID" sz="1300" u="none" strike="noStrike"/>
                        <a:t>SULTRA</a:t>
                      </a:r>
                      <a:endParaRPr lang="id-ID" sz="1300" b="1" i="0" u="none" strike="noStrike">
                        <a:solidFill>
                          <a:srgbClr val="000000"/>
                        </a:solidFill>
                        <a:latin typeface="Arial"/>
                      </a:endParaRPr>
                    </a:p>
                  </a:txBody>
                  <a:tcPr marL="6814" marR="6814" marT="6814" marB="0" anchor="ctr"/>
                </a:tc>
                <a:tc>
                  <a:txBody>
                    <a:bodyPr/>
                    <a:lstStyle/>
                    <a:p>
                      <a:pPr algn="ctr" fontAlgn="ctr"/>
                      <a:r>
                        <a:rPr lang="id-ID" sz="1300" u="none" strike="noStrike"/>
                        <a:t>13</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15</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13</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11</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8</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a:t>7</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11</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0</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1</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a:t>38</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117</a:t>
                      </a:r>
                      <a:endParaRPr lang="id-ID" sz="1300" b="1" i="0" u="none" strike="noStrike" dirty="0">
                        <a:solidFill>
                          <a:srgbClr val="000000"/>
                        </a:solidFill>
                        <a:latin typeface="Arial"/>
                      </a:endParaRPr>
                    </a:p>
                  </a:txBody>
                  <a:tcPr marL="6814" marR="6814" marT="6814" marB="0" anchor="ctr"/>
                </a:tc>
              </a:tr>
              <a:tr h="240030">
                <a:tc>
                  <a:txBody>
                    <a:bodyPr/>
                    <a:lstStyle/>
                    <a:p>
                      <a:pPr algn="ctr" fontAlgn="ctr"/>
                      <a:r>
                        <a:rPr lang="id-ID" sz="1300" u="none" strike="noStrike"/>
                        <a:t>27</a:t>
                      </a:r>
                      <a:endParaRPr lang="id-ID" sz="1300" b="1" i="0" u="none" strike="noStrike">
                        <a:solidFill>
                          <a:srgbClr val="000000"/>
                        </a:solidFill>
                        <a:latin typeface="Arial"/>
                      </a:endParaRPr>
                    </a:p>
                  </a:txBody>
                  <a:tcPr marL="6814" marR="6814" marT="6814" marB="0" anchor="ctr"/>
                </a:tc>
                <a:tc>
                  <a:txBody>
                    <a:bodyPr/>
                    <a:lstStyle/>
                    <a:p>
                      <a:pPr algn="l" fontAlgn="ctr"/>
                      <a:r>
                        <a:rPr lang="id-ID" sz="1300" u="none" strike="noStrike"/>
                        <a:t>SULSEL</a:t>
                      </a:r>
                      <a:endParaRPr lang="id-ID" sz="1300" b="1" i="0" u="none" strike="noStrike">
                        <a:solidFill>
                          <a:srgbClr val="000000"/>
                        </a:solidFill>
                        <a:latin typeface="Arial"/>
                      </a:endParaRPr>
                    </a:p>
                  </a:txBody>
                  <a:tcPr marL="6814" marR="6814" marT="6814" marB="0" anchor="ctr"/>
                </a:tc>
                <a:tc>
                  <a:txBody>
                    <a:bodyPr/>
                    <a:lstStyle/>
                    <a:p>
                      <a:pPr algn="ctr" fontAlgn="ctr"/>
                      <a:r>
                        <a:rPr lang="id-ID" sz="1300" u="none" strike="noStrike"/>
                        <a:t>38</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27</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33</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22</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28</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a:t>28</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35</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5</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3</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dirty="0"/>
                        <a:t>134</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dirty="0"/>
                        <a:t>353</a:t>
                      </a:r>
                      <a:endParaRPr lang="id-ID" sz="1300" b="1" i="0" u="none" strike="noStrike" dirty="0">
                        <a:solidFill>
                          <a:srgbClr val="000000"/>
                        </a:solidFill>
                        <a:latin typeface="Arial"/>
                      </a:endParaRPr>
                    </a:p>
                  </a:txBody>
                  <a:tcPr marL="6814" marR="6814" marT="6814" marB="0" anchor="ctr"/>
                </a:tc>
              </a:tr>
              <a:tr h="240030">
                <a:tc>
                  <a:txBody>
                    <a:bodyPr/>
                    <a:lstStyle/>
                    <a:p>
                      <a:pPr algn="ctr" fontAlgn="ctr"/>
                      <a:r>
                        <a:rPr lang="id-ID" sz="1300" u="none" strike="noStrike"/>
                        <a:t>28</a:t>
                      </a:r>
                      <a:endParaRPr lang="id-ID" sz="1300" b="1" i="0" u="none" strike="noStrike">
                        <a:solidFill>
                          <a:srgbClr val="000000"/>
                        </a:solidFill>
                        <a:latin typeface="Arial"/>
                      </a:endParaRPr>
                    </a:p>
                  </a:txBody>
                  <a:tcPr marL="6814" marR="6814" marT="6814" marB="0" anchor="ctr"/>
                </a:tc>
                <a:tc>
                  <a:txBody>
                    <a:bodyPr/>
                    <a:lstStyle/>
                    <a:p>
                      <a:pPr algn="l" fontAlgn="ctr"/>
                      <a:r>
                        <a:rPr lang="id-ID" sz="1300" u="none" strike="noStrike"/>
                        <a:t>GORONTALO</a:t>
                      </a:r>
                      <a:endParaRPr lang="id-ID" sz="1300" b="1" i="0" u="none" strike="noStrike">
                        <a:solidFill>
                          <a:srgbClr val="000000"/>
                        </a:solidFill>
                        <a:latin typeface="Arial"/>
                      </a:endParaRPr>
                    </a:p>
                  </a:txBody>
                  <a:tcPr marL="6814" marR="6814" marT="6814" marB="0" anchor="ctr"/>
                </a:tc>
                <a:tc>
                  <a:txBody>
                    <a:bodyPr/>
                    <a:lstStyle/>
                    <a:p>
                      <a:pPr algn="ctr" fontAlgn="ctr"/>
                      <a:r>
                        <a:rPr lang="id-ID" sz="1300" u="none" strike="noStrike"/>
                        <a:t>9</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8</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7</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12</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7</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dirty="0"/>
                        <a:t>3</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a:t>5</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3</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2</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27</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dirty="0"/>
                        <a:t>83</a:t>
                      </a:r>
                      <a:endParaRPr lang="id-ID" sz="1300" b="1" i="0" u="none" strike="noStrike" dirty="0">
                        <a:solidFill>
                          <a:srgbClr val="000000"/>
                        </a:solidFill>
                        <a:latin typeface="Arial"/>
                      </a:endParaRPr>
                    </a:p>
                  </a:txBody>
                  <a:tcPr marL="6814" marR="6814" marT="6814" marB="0" anchor="ctr"/>
                </a:tc>
              </a:tr>
              <a:tr h="240030">
                <a:tc>
                  <a:txBody>
                    <a:bodyPr/>
                    <a:lstStyle/>
                    <a:p>
                      <a:pPr algn="ctr" fontAlgn="ctr"/>
                      <a:r>
                        <a:rPr lang="id-ID" sz="1300" u="none" strike="noStrike"/>
                        <a:t>29</a:t>
                      </a:r>
                      <a:endParaRPr lang="id-ID" sz="1300" b="1" i="0" u="none" strike="noStrike">
                        <a:solidFill>
                          <a:srgbClr val="000000"/>
                        </a:solidFill>
                        <a:latin typeface="Arial"/>
                      </a:endParaRPr>
                    </a:p>
                  </a:txBody>
                  <a:tcPr marL="6814" marR="6814" marT="6814" marB="0" anchor="ctr"/>
                </a:tc>
                <a:tc>
                  <a:txBody>
                    <a:bodyPr/>
                    <a:lstStyle/>
                    <a:p>
                      <a:pPr algn="l" fontAlgn="ctr"/>
                      <a:r>
                        <a:rPr lang="id-ID" sz="1300" u="none" strike="noStrike"/>
                        <a:t>MALUKU</a:t>
                      </a:r>
                      <a:endParaRPr lang="id-ID" sz="1300" b="1" i="0" u="none" strike="noStrike">
                        <a:solidFill>
                          <a:srgbClr val="000000"/>
                        </a:solidFill>
                        <a:latin typeface="Arial"/>
                      </a:endParaRPr>
                    </a:p>
                  </a:txBody>
                  <a:tcPr marL="6814" marR="6814" marT="6814" marB="0" anchor="ctr"/>
                </a:tc>
                <a:tc>
                  <a:txBody>
                    <a:bodyPr/>
                    <a:lstStyle/>
                    <a:p>
                      <a:pPr algn="ctr" fontAlgn="ctr"/>
                      <a:r>
                        <a:rPr lang="id-ID" sz="1300" u="none" strike="noStrike"/>
                        <a:t>14</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11</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11</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12</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9</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3</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a:t>5</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5</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21</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dirty="0"/>
                        <a:t>92</a:t>
                      </a:r>
                      <a:endParaRPr lang="id-ID" sz="1300" b="1" i="0" u="none" strike="noStrike" dirty="0">
                        <a:solidFill>
                          <a:srgbClr val="000000"/>
                        </a:solidFill>
                        <a:latin typeface="Arial"/>
                      </a:endParaRPr>
                    </a:p>
                  </a:txBody>
                  <a:tcPr marL="6814" marR="6814" marT="6814" marB="0" anchor="ctr"/>
                </a:tc>
              </a:tr>
              <a:tr h="240030">
                <a:tc>
                  <a:txBody>
                    <a:bodyPr/>
                    <a:lstStyle/>
                    <a:p>
                      <a:pPr algn="ctr" fontAlgn="ctr"/>
                      <a:r>
                        <a:rPr lang="id-ID" sz="1300" u="none" strike="noStrike"/>
                        <a:t>30</a:t>
                      </a:r>
                      <a:endParaRPr lang="id-ID" sz="1300" b="1" i="0" u="none" strike="noStrike">
                        <a:solidFill>
                          <a:srgbClr val="000000"/>
                        </a:solidFill>
                        <a:latin typeface="Arial"/>
                      </a:endParaRPr>
                    </a:p>
                  </a:txBody>
                  <a:tcPr marL="6814" marR="6814" marT="6814" marB="0" anchor="ctr"/>
                </a:tc>
                <a:tc>
                  <a:txBody>
                    <a:bodyPr/>
                    <a:lstStyle/>
                    <a:p>
                      <a:pPr algn="l" fontAlgn="ctr"/>
                      <a:r>
                        <a:rPr lang="id-ID" sz="1300" u="none" strike="noStrike"/>
                        <a:t>MALUT</a:t>
                      </a:r>
                      <a:endParaRPr lang="id-ID" sz="1300" b="1" i="0" u="none" strike="noStrike">
                        <a:solidFill>
                          <a:srgbClr val="000000"/>
                        </a:solidFill>
                        <a:latin typeface="Arial"/>
                      </a:endParaRPr>
                    </a:p>
                  </a:txBody>
                  <a:tcPr marL="6814" marR="6814" marT="6814" marB="0" anchor="ctr"/>
                </a:tc>
                <a:tc>
                  <a:txBody>
                    <a:bodyPr/>
                    <a:lstStyle/>
                    <a:p>
                      <a:pPr algn="ctr" fontAlgn="ctr"/>
                      <a:r>
                        <a:rPr lang="id-ID" sz="1300" u="none" strike="noStrike"/>
                        <a:t>7</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4</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8</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12</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8</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2</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dirty="0"/>
                        <a:t>2</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a:t>1</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3</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6</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dirty="0"/>
                        <a:t>53</a:t>
                      </a:r>
                      <a:endParaRPr lang="id-ID" sz="1300" b="1" i="0" u="none" strike="noStrike" dirty="0">
                        <a:solidFill>
                          <a:srgbClr val="000000"/>
                        </a:solidFill>
                        <a:latin typeface="Arial"/>
                      </a:endParaRPr>
                    </a:p>
                  </a:txBody>
                  <a:tcPr marL="6814" marR="6814" marT="6814" marB="0" anchor="ctr"/>
                </a:tc>
              </a:tr>
              <a:tr h="240030">
                <a:tc>
                  <a:txBody>
                    <a:bodyPr/>
                    <a:lstStyle/>
                    <a:p>
                      <a:pPr algn="ctr" fontAlgn="ctr"/>
                      <a:r>
                        <a:rPr lang="id-ID" sz="1300" u="none" strike="noStrike"/>
                        <a:t>31</a:t>
                      </a:r>
                      <a:endParaRPr lang="id-ID" sz="1300" b="1" i="0" u="none" strike="noStrike">
                        <a:solidFill>
                          <a:srgbClr val="000000"/>
                        </a:solidFill>
                        <a:latin typeface="Arial"/>
                      </a:endParaRPr>
                    </a:p>
                  </a:txBody>
                  <a:tcPr marL="6814" marR="6814" marT="6814" marB="0" anchor="ctr"/>
                </a:tc>
                <a:tc>
                  <a:txBody>
                    <a:bodyPr/>
                    <a:lstStyle/>
                    <a:p>
                      <a:pPr algn="l" fontAlgn="ctr"/>
                      <a:r>
                        <a:rPr lang="id-ID" sz="1300" u="none" strike="noStrike"/>
                        <a:t>PAPUA BARAT</a:t>
                      </a:r>
                      <a:endParaRPr lang="id-ID" sz="1300" b="1" i="0" u="none" strike="noStrike">
                        <a:solidFill>
                          <a:srgbClr val="000000"/>
                        </a:solidFill>
                        <a:latin typeface="Arial"/>
                      </a:endParaRPr>
                    </a:p>
                  </a:txBody>
                  <a:tcPr marL="6814" marR="6814" marT="6814" marB="0" anchor="ctr"/>
                </a:tc>
                <a:tc>
                  <a:txBody>
                    <a:bodyPr/>
                    <a:lstStyle/>
                    <a:p>
                      <a:pPr algn="ctr" fontAlgn="ctr"/>
                      <a:r>
                        <a:rPr lang="id-ID" sz="1300" u="none" strike="noStrike"/>
                        <a:t>10</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11</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9</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10</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15</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2</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3</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2</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a:t>0</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8</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dirty="0"/>
                        <a:t>70</a:t>
                      </a:r>
                      <a:endParaRPr lang="id-ID" sz="1300" b="1" i="0" u="none" strike="noStrike" dirty="0">
                        <a:solidFill>
                          <a:srgbClr val="000000"/>
                        </a:solidFill>
                        <a:latin typeface="Arial"/>
                      </a:endParaRPr>
                    </a:p>
                  </a:txBody>
                  <a:tcPr marL="6814" marR="6814" marT="6814" marB="0" anchor="ctr"/>
                </a:tc>
              </a:tr>
              <a:tr h="240030">
                <a:tc>
                  <a:txBody>
                    <a:bodyPr/>
                    <a:lstStyle/>
                    <a:p>
                      <a:pPr algn="ctr" fontAlgn="ctr"/>
                      <a:r>
                        <a:rPr lang="id-ID" sz="1300" u="none" strike="noStrike"/>
                        <a:t>32</a:t>
                      </a:r>
                      <a:endParaRPr lang="id-ID" sz="1300" b="1" i="0" u="none" strike="noStrike">
                        <a:solidFill>
                          <a:srgbClr val="000000"/>
                        </a:solidFill>
                        <a:latin typeface="Arial"/>
                      </a:endParaRPr>
                    </a:p>
                  </a:txBody>
                  <a:tcPr marL="6814" marR="6814" marT="6814" marB="0" anchor="ctr"/>
                </a:tc>
                <a:tc>
                  <a:txBody>
                    <a:bodyPr/>
                    <a:lstStyle/>
                    <a:p>
                      <a:pPr algn="l" fontAlgn="ctr"/>
                      <a:r>
                        <a:rPr lang="id-ID" sz="1300" u="none" strike="noStrike"/>
                        <a:t>PAPUA</a:t>
                      </a:r>
                      <a:endParaRPr lang="id-ID" sz="1300" b="1" i="0" u="none" strike="noStrike">
                        <a:solidFill>
                          <a:srgbClr val="000000"/>
                        </a:solidFill>
                        <a:latin typeface="Arial"/>
                      </a:endParaRPr>
                    </a:p>
                  </a:txBody>
                  <a:tcPr marL="6814" marR="6814" marT="6814" marB="0" anchor="ctr"/>
                </a:tc>
                <a:tc>
                  <a:txBody>
                    <a:bodyPr/>
                    <a:lstStyle/>
                    <a:p>
                      <a:pPr algn="ctr" fontAlgn="ctr"/>
                      <a:r>
                        <a:rPr lang="id-ID" sz="1300" u="none" strike="noStrike"/>
                        <a:t>18</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19</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28</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12</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10</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7</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6</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3</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dirty="0"/>
                        <a:t>2</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a:t>31</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136</a:t>
                      </a:r>
                      <a:endParaRPr lang="id-ID" sz="1300" b="1" i="0" u="none" strike="noStrike" dirty="0">
                        <a:solidFill>
                          <a:srgbClr val="000000"/>
                        </a:solidFill>
                        <a:latin typeface="Arial"/>
                      </a:endParaRPr>
                    </a:p>
                  </a:txBody>
                  <a:tcPr marL="6814" marR="6814" marT="6814" marB="0" anchor="ctr"/>
                </a:tc>
              </a:tr>
              <a:tr h="240030">
                <a:tc>
                  <a:txBody>
                    <a:bodyPr/>
                    <a:lstStyle/>
                    <a:p>
                      <a:pPr algn="ctr" fontAlgn="ctr"/>
                      <a:r>
                        <a:rPr lang="id-ID" sz="1300" u="none" strike="noStrike"/>
                        <a:t>33</a:t>
                      </a:r>
                      <a:endParaRPr lang="id-ID" sz="1300" b="1" i="0" u="none" strike="noStrike">
                        <a:solidFill>
                          <a:srgbClr val="000000"/>
                        </a:solidFill>
                        <a:latin typeface="Arial"/>
                      </a:endParaRPr>
                    </a:p>
                  </a:txBody>
                  <a:tcPr marL="6814" marR="6814" marT="6814" marB="0" anchor="ctr"/>
                </a:tc>
                <a:tc>
                  <a:txBody>
                    <a:bodyPr/>
                    <a:lstStyle/>
                    <a:p>
                      <a:pPr algn="l" fontAlgn="ctr"/>
                      <a:r>
                        <a:rPr lang="id-ID" sz="1300" u="none" strike="noStrike"/>
                        <a:t>KEMENKES</a:t>
                      </a:r>
                      <a:endParaRPr lang="id-ID" sz="1300" b="1" i="0" u="none" strike="noStrike">
                        <a:solidFill>
                          <a:srgbClr val="000000"/>
                        </a:solidFill>
                        <a:latin typeface="Arial"/>
                      </a:endParaRPr>
                    </a:p>
                  </a:txBody>
                  <a:tcPr marL="6814" marR="6814" marT="6814" marB="0" anchor="ctr"/>
                </a:tc>
                <a:tc>
                  <a:txBody>
                    <a:bodyPr/>
                    <a:lstStyle/>
                    <a:p>
                      <a:pPr algn="ctr" fontAlgn="ctr"/>
                      <a:r>
                        <a:rPr lang="id-ID" sz="1300" u="none" strike="noStrike"/>
                        <a:t>11</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3</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2</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5</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3</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5</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6</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3</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0</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dirty="0"/>
                        <a:t>63</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dirty="0"/>
                        <a:t>101</a:t>
                      </a:r>
                      <a:endParaRPr lang="id-ID" sz="1300" b="1" i="0" u="none" strike="noStrike" dirty="0">
                        <a:solidFill>
                          <a:srgbClr val="000000"/>
                        </a:solidFill>
                        <a:latin typeface="Arial"/>
                      </a:endParaRPr>
                    </a:p>
                  </a:txBody>
                  <a:tcPr marL="6814" marR="6814" marT="6814" marB="0" anchor="ctr"/>
                </a:tc>
              </a:tr>
              <a:tr h="240030">
                <a:tc>
                  <a:txBody>
                    <a:bodyPr/>
                    <a:lstStyle/>
                    <a:p>
                      <a:pPr algn="ctr" fontAlgn="ctr"/>
                      <a:r>
                        <a:rPr lang="id-ID" sz="1300" u="none" strike="noStrike"/>
                        <a:t>34</a:t>
                      </a:r>
                      <a:endParaRPr lang="id-ID" sz="1300" b="1" i="0" u="none" strike="noStrike">
                        <a:solidFill>
                          <a:srgbClr val="000000"/>
                        </a:solidFill>
                        <a:latin typeface="Arial"/>
                      </a:endParaRPr>
                    </a:p>
                  </a:txBody>
                  <a:tcPr marL="6814" marR="6814" marT="6814" marB="0" anchor="ctr"/>
                </a:tc>
                <a:tc>
                  <a:txBody>
                    <a:bodyPr/>
                    <a:lstStyle/>
                    <a:p>
                      <a:pPr algn="l" fontAlgn="ctr"/>
                      <a:r>
                        <a:rPr lang="id-ID" sz="1300" u="none" strike="noStrike"/>
                        <a:t>KEMHAN</a:t>
                      </a:r>
                      <a:endParaRPr lang="id-ID" sz="1300" b="1" i="0" u="none" strike="noStrike">
                        <a:solidFill>
                          <a:srgbClr val="000000"/>
                        </a:solidFill>
                        <a:latin typeface="Arial"/>
                      </a:endParaRPr>
                    </a:p>
                  </a:txBody>
                  <a:tcPr marL="6814" marR="6814" marT="6814" marB="0" anchor="ctr"/>
                </a:tc>
                <a:tc>
                  <a:txBody>
                    <a:bodyPr/>
                    <a:lstStyle/>
                    <a:p>
                      <a:pPr algn="ctr" fontAlgn="ctr"/>
                      <a:r>
                        <a:rPr lang="id-ID" sz="1300" u="none" strike="noStrike"/>
                        <a:t>26</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11</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30</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a:t>10</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17</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22</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13</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2</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16</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62</a:t>
                      </a:r>
                      <a:endParaRPr lang="id-ID" sz="1300" b="0" i="0" u="none" strike="noStrike" dirty="0">
                        <a:solidFill>
                          <a:srgbClr val="000000"/>
                        </a:solidFill>
                        <a:latin typeface="Arial"/>
                      </a:endParaRPr>
                    </a:p>
                  </a:txBody>
                  <a:tcPr marL="6814" marR="6814" marT="6814" marB="0" anchor="ctr"/>
                </a:tc>
                <a:tc>
                  <a:txBody>
                    <a:bodyPr/>
                    <a:lstStyle/>
                    <a:p>
                      <a:pPr algn="ctr" fontAlgn="ctr"/>
                      <a:r>
                        <a:rPr lang="id-ID" sz="1300" u="none" strike="noStrike" dirty="0"/>
                        <a:t>209</a:t>
                      </a:r>
                      <a:endParaRPr lang="id-ID" sz="1300" b="1" i="0" u="none" strike="noStrike" dirty="0">
                        <a:solidFill>
                          <a:srgbClr val="000000"/>
                        </a:solidFill>
                        <a:latin typeface="Arial"/>
                      </a:endParaRPr>
                    </a:p>
                  </a:txBody>
                  <a:tcPr marL="6814" marR="6814" marT="6814" marB="0" anchor="ctr"/>
                </a:tc>
              </a:tr>
              <a:tr h="240030">
                <a:tc>
                  <a:txBody>
                    <a:bodyPr/>
                    <a:lstStyle/>
                    <a:p>
                      <a:pPr algn="ctr" fontAlgn="ctr"/>
                      <a:r>
                        <a:rPr lang="id-ID" sz="1300" u="none" strike="noStrike"/>
                        <a:t>35</a:t>
                      </a:r>
                      <a:endParaRPr lang="id-ID" sz="1300" b="1" i="0" u="none" strike="noStrike">
                        <a:solidFill>
                          <a:srgbClr val="000000"/>
                        </a:solidFill>
                        <a:latin typeface="Arial"/>
                      </a:endParaRPr>
                    </a:p>
                  </a:txBody>
                  <a:tcPr marL="6814" marR="6814" marT="6814" marB="0" anchor="ctr"/>
                </a:tc>
                <a:tc>
                  <a:txBody>
                    <a:bodyPr/>
                    <a:lstStyle/>
                    <a:p>
                      <a:pPr algn="l" fontAlgn="ctr"/>
                      <a:r>
                        <a:rPr lang="id-ID" sz="1300" u="none" strike="noStrike"/>
                        <a:t>POLRI</a:t>
                      </a:r>
                      <a:endParaRPr lang="id-ID" sz="1300" b="1" i="0" u="none" strike="noStrike">
                        <a:solidFill>
                          <a:srgbClr val="000000"/>
                        </a:solidFill>
                        <a:latin typeface="Arial"/>
                      </a:endParaRPr>
                    </a:p>
                  </a:txBody>
                  <a:tcPr marL="6814" marR="6814" marT="6814" marB="0" anchor="ctr"/>
                </a:tc>
                <a:tc>
                  <a:txBody>
                    <a:bodyPr/>
                    <a:lstStyle/>
                    <a:p>
                      <a:pPr algn="ctr" fontAlgn="ctr"/>
                      <a:r>
                        <a:rPr lang="id-ID" sz="1300" u="none" strike="noStrike"/>
                        <a:t>4</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0</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2</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4</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5</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2</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4</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1</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2</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a:t>6</a:t>
                      </a:r>
                      <a:endParaRPr lang="id-ID" sz="1300" b="0" i="0" u="none" strike="noStrike">
                        <a:solidFill>
                          <a:srgbClr val="000000"/>
                        </a:solidFill>
                        <a:latin typeface="Arial"/>
                      </a:endParaRPr>
                    </a:p>
                  </a:txBody>
                  <a:tcPr marL="6814" marR="6814" marT="6814" marB="0" anchor="ctr"/>
                </a:tc>
                <a:tc>
                  <a:txBody>
                    <a:bodyPr/>
                    <a:lstStyle/>
                    <a:p>
                      <a:pPr algn="ctr" fontAlgn="ctr"/>
                      <a:r>
                        <a:rPr lang="id-ID" sz="1300" u="none" strike="noStrike" dirty="0"/>
                        <a:t>30</a:t>
                      </a:r>
                      <a:endParaRPr lang="id-ID" sz="1300" b="1" i="0" u="none" strike="noStrike" dirty="0">
                        <a:solidFill>
                          <a:srgbClr val="000000"/>
                        </a:solidFill>
                        <a:latin typeface="Arial"/>
                      </a:endParaRPr>
                    </a:p>
                  </a:txBody>
                  <a:tcPr marL="6814" marR="6814" marT="6814" marB="0" anchor="ctr"/>
                </a:tc>
              </a:tr>
              <a:tr h="240030">
                <a:tc gridSpan="2">
                  <a:txBody>
                    <a:bodyPr/>
                    <a:lstStyle/>
                    <a:p>
                      <a:pPr algn="ctr" fontAlgn="ctr"/>
                      <a:r>
                        <a:rPr lang="id-ID" sz="1300" u="none" strike="noStrike"/>
                        <a:t>TOTAL</a:t>
                      </a:r>
                      <a:endParaRPr lang="id-ID" sz="1300" b="1" i="0" u="none" strike="noStrike">
                        <a:solidFill>
                          <a:srgbClr val="000000"/>
                        </a:solidFill>
                        <a:latin typeface="Arial"/>
                      </a:endParaRPr>
                    </a:p>
                  </a:txBody>
                  <a:tcPr marL="6814" marR="6814" marT="6814" marB="0" anchor="ctr"/>
                </a:tc>
                <a:tc hMerge="1">
                  <a:txBody>
                    <a:bodyPr/>
                    <a:lstStyle/>
                    <a:p>
                      <a:endParaRPr lang="id-ID"/>
                    </a:p>
                  </a:txBody>
                  <a:tcPr/>
                </a:tc>
                <a:tc>
                  <a:txBody>
                    <a:bodyPr/>
                    <a:lstStyle/>
                    <a:p>
                      <a:pPr algn="ctr" fontAlgn="ctr"/>
                      <a:r>
                        <a:rPr lang="id-ID" sz="1300" u="none" strike="noStrike" dirty="0"/>
                        <a:t>674</a:t>
                      </a:r>
                      <a:endParaRPr lang="id-ID" sz="1300" b="1" i="0" u="none" strike="noStrike" dirty="0">
                        <a:solidFill>
                          <a:srgbClr val="000000"/>
                        </a:solidFill>
                        <a:latin typeface="Arial"/>
                      </a:endParaRPr>
                    </a:p>
                  </a:txBody>
                  <a:tcPr marL="6814" marR="6814" marT="6814" marB="0" anchor="ctr"/>
                </a:tc>
                <a:tc>
                  <a:txBody>
                    <a:bodyPr/>
                    <a:lstStyle/>
                    <a:p>
                      <a:pPr algn="ctr" fontAlgn="ctr"/>
                      <a:r>
                        <a:rPr lang="id-ID" sz="1300" u="none" strike="noStrike"/>
                        <a:t>618</a:t>
                      </a:r>
                      <a:endParaRPr lang="id-ID" sz="1300" b="1" i="0" u="none" strike="noStrike">
                        <a:solidFill>
                          <a:srgbClr val="000000"/>
                        </a:solidFill>
                        <a:latin typeface="Arial"/>
                      </a:endParaRPr>
                    </a:p>
                  </a:txBody>
                  <a:tcPr marL="6814" marR="6814" marT="6814" marB="0" anchor="ctr"/>
                </a:tc>
                <a:tc>
                  <a:txBody>
                    <a:bodyPr/>
                    <a:lstStyle/>
                    <a:p>
                      <a:pPr algn="ctr" fontAlgn="ctr"/>
                      <a:r>
                        <a:rPr lang="id-ID" sz="1300" u="none" strike="noStrike"/>
                        <a:t>538</a:t>
                      </a:r>
                      <a:endParaRPr lang="id-ID" sz="1300" b="1" i="0" u="none" strike="noStrike">
                        <a:solidFill>
                          <a:srgbClr val="000000"/>
                        </a:solidFill>
                        <a:latin typeface="Arial"/>
                      </a:endParaRPr>
                    </a:p>
                  </a:txBody>
                  <a:tcPr marL="6814" marR="6814" marT="6814" marB="0" anchor="ctr"/>
                </a:tc>
                <a:tc>
                  <a:txBody>
                    <a:bodyPr/>
                    <a:lstStyle/>
                    <a:p>
                      <a:pPr algn="ctr" fontAlgn="ctr"/>
                      <a:r>
                        <a:rPr lang="id-ID" sz="1300" u="none" strike="noStrike"/>
                        <a:t>588</a:t>
                      </a:r>
                      <a:endParaRPr lang="id-ID" sz="1300" b="1" i="0" u="none" strike="noStrike">
                        <a:solidFill>
                          <a:srgbClr val="000000"/>
                        </a:solidFill>
                        <a:latin typeface="Arial"/>
                      </a:endParaRPr>
                    </a:p>
                  </a:txBody>
                  <a:tcPr marL="6814" marR="6814" marT="6814" marB="0" anchor="ctr"/>
                </a:tc>
                <a:tc>
                  <a:txBody>
                    <a:bodyPr/>
                    <a:lstStyle/>
                    <a:p>
                      <a:pPr algn="ctr" fontAlgn="ctr"/>
                      <a:r>
                        <a:rPr lang="id-ID" sz="1300" u="none" strike="noStrike"/>
                        <a:t>452</a:t>
                      </a:r>
                      <a:endParaRPr lang="id-ID" sz="1300" b="1" i="0" u="none" strike="noStrike">
                        <a:solidFill>
                          <a:srgbClr val="000000"/>
                        </a:solidFill>
                        <a:latin typeface="Arial"/>
                      </a:endParaRPr>
                    </a:p>
                  </a:txBody>
                  <a:tcPr marL="6814" marR="6814" marT="6814" marB="0" anchor="ctr"/>
                </a:tc>
                <a:tc>
                  <a:txBody>
                    <a:bodyPr/>
                    <a:lstStyle/>
                    <a:p>
                      <a:pPr algn="ctr" fontAlgn="ctr"/>
                      <a:r>
                        <a:rPr lang="id-ID" sz="1300" u="none" strike="noStrike"/>
                        <a:t>401</a:t>
                      </a:r>
                      <a:endParaRPr lang="id-ID" sz="1300" b="1" i="0" u="none" strike="noStrike">
                        <a:solidFill>
                          <a:srgbClr val="000000"/>
                        </a:solidFill>
                        <a:latin typeface="Arial"/>
                      </a:endParaRPr>
                    </a:p>
                  </a:txBody>
                  <a:tcPr marL="6814" marR="6814" marT="6814" marB="0" anchor="ctr"/>
                </a:tc>
                <a:tc>
                  <a:txBody>
                    <a:bodyPr/>
                    <a:lstStyle/>
                    <a:p>
                      <a:pPr algn="ctr" fontAlgn="ctr"/>
                      <a:r>
                        <a:rPr lang="id-ID" sz="1300" u="none" strike="noStrike"/>
                        <a:t>363</a:t>
                      </a:r>
                      <a:endParaRPr lang="id-ID" sz="1300" b="1" i="0" u="none" strike="noStrike">
                        <a:solidFill>
                          <a:srgbClr val="000000"/>
                        </a:solidFill>
                        <a:latin typeface="Arial"/>
                      </a:endParaRPr>
                    </a:p>
                  </a:txBody>
                  <a:tcPr marL="6814" marR="6814" marT="6814" marB="0" anchor="ctr"/>
                </a:tc>
                <a:tc>
                  <a:txBody>
                    <a:bodyPr/>
                    <a:lstStyle/>
                    <a:p>
                      <a:pPr algn="ctr" fontAlgn="ctr"/>
                      <a:r>
                        <a:rPr lang="id-ID" sz="1300" u="none" strike="noStrike"/>
                        <a:t>143</a:t>
                      </a:r>
                      <a:endParaRPr lang="id-ID" sz="1300" b="1" i="0" u="none" strike="noStrike">
                        <a:solidFill>
                          <a:srgbClr val="000000"/>
                        </a:solidFill>
                        <a:latin typeface="Arial"/>
                      </a:endParaRPr>
                    </a:p>
                  </a:txBody>
                  <a:tcPr marL="6814" marR="6814" marT="6814" marB="0" anchor="ctr"/>
                </a:tc>
                <a:tc>
                  <a:txBody>
                    <a:bodyPr/>
                    <a:lstStyle/>
                    <a:p>
                      <a:pPr algn="ctr" fontAlgn="ctr"/>
                      <a:r>
                        <a:rPr lang="id-ID" sz="1300" u="none" strike="noStrike"/>
                        <a:t>148</a:t>
                      </a:r>
                      <a:endParaRPr lang="id-ID" sz="1300" b="1" i="0" u="none" strike="noStrike">
                        <a:solidFill>
                          <a:srgbClr val="000000"/>
                        </a:solidFill>
                        <a:latin typeface="Arial"/>
                      </a:endParaRPr>
                    </a:p>
                  </a:txBody>
                  <a:tcPr marL="6814" marR="6814" marT="6814" marB="0" anchor="ctr"/>
                </a:tc>
                <a:tc>
                  <a:txBody>
                    <a:bodyPr/>
                    <a:lstStyle/>
                    <a:p>
                      <a:pPr algn="ctr" fontAlgn="ctr"/>
                      <a:r>
                        <a:rPr lang="id-ID" sz="1300" u="none" strike="noStrike"/>
                        <a:t>1669</a:t>
                      </a:r>
                      <a:endParaRPr lang="id-ID" sz="1300" b="1" i="0" u="none" strike="noStrike">
                        <a:solidFill>
                          <a:srgbClr val="000000"/>
                        </a:solidFill>
                        <a:latin typeface="Arial"/>
                      </a:endParaRPr>
                    </a:p>
                  </a:txBody>
                  <a:tcPr marL="6814" marR="6814" marT="6814" marB="0" anchor="ctr"/>
                </a:tc>
                <a:tc>
                  <a:txBody>
                    <a:bodyPr/>
                    <a:lstStyle/>
                    <a:p>
                      <a:pPr algn="ctr" fontAlgn="ctr"/>
                      <a:r>
                        <a:rPr lang="id-ID" sz="1300" u="none" strike="noStrike" dirty="0" smtClean="0"/>
                        <a:t>5</a:t>
                      </a:r>
                      <a:r>
                        <a:rPr lang="en-US" sz="1300" u="none" strike="noStrike" dirty="0" smtClean="0"/>
                        <a:t>519</a:t>
                      </a:r>
                      <a:endParaRPr lang="id-ID" sz="1300" b="1" i="0" u="none" strike="noStrike" dirty="0">
                        <a:solidFill>
                          <a:srgbClr val="000000"/>
                        </a:solidFill>
                        <a:latin typeface="Arial"/>
                      </a:endParaRPr>
                    </a:p>
                  </a:txBody>
                  <a:tcPr marL="6814" marR="6814" marT="6814" marB="0" anchor="ctr"/>
                </a:tc>
              </a:tr>
            </a:tbl>
          </a:graphicData>
        </a:graphic>
      </p:graphicFrame>
    </p:spTree>
    <p:extLst>
      <p:ext uri="{BB962C8B-B14F-4D97-AF65-F5344CB8AC3E}">
        <p14:creationId xmlns:p14="http://schemas.microsoft.com/office/powerpoint/2010/main" val="3699892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684213" y="1612900"/>
          <a:ext cx="7775575" cy="4911728"/>
        </p:xfrm>
        <a:graphic>
          <a:graphicData uri="http://schemas.openxmlformats.org/drawingml/2006/table">
            <a:tbl>
              <a:tblPr>
                <a:tableStyleId>{E8B1032C-EA38-4F05-BA0D-38AFFFC7BED3}</a:tableStyleId>
              </a:tblPr>
              <a:tblGrid>
                <a:gridCol w="370705"/>
                <a:gridCol w="1093585"/>
                <a:gridCol w="597765"/>
                <a:gridCol w="472650"/>
                <a:gridCol w="486552"/>
                <a:gridCol w="625569"/>
                <a:gridCol w="597765"/>
                <a:gridCol w="583863"/>
                <a:gridCol w="681174"/>
                <a:gridCol w="625569"/>
                <a:gridCol w="820189"/>
                <a:gridCol w="820189"/>
              </a:tblGrid>
              <a:tr h="306983">
                <a:tc rowSpan="2">
                  <a:txBody>
                    <a:bodyPr/>
                    <a:lstStyle/>
                    <a:p>
                      <a:pPr algn="ctr" fontAlgn="ctr"/>
                      <a:r>
                        <a:rPr lang="id-ID" sz="1400" b="1" u="none" strike="noStrike" dirty="0"/>
                        <a:t>NO</a:t>
                      </a:r>
                      <a:endParaRPr lang="id-ID" sz="1400" b="1" i="0" u="none" strike="noStrike" dirty="0">
                        <a:solidFill>
                          <a:srgbClr val="000000"/>
                        </a:solidFill>
                        <a:latin typeface="Arial" pitchFamily="34" charset="0"/>
                        <a:cs typeface="Arial" pitchFamily="34" charset="0"/>
                      </a:endParaRPr>
                    </a:p>
                  </a:txBody>
                  <a:tcPr marL="7696" marR="7696" marT="7696" marB="0" anchor="ctr"/>
                </a:tc>
                <a:tc rowSpan="2">
                  <a:txBody>
                    <a:bodyPr/>
                    <a:lstStyle/>
                    <a:p>
                      <a:pPr algn="ctr" fontAlgn="ctr"/>
                      <a:r>
                        <a:rPr lang="id-ID" sz="1400" b="1" u="none" strike="noStrike" dirty="0"/>
                        <a:t>FK/FKG</a:t>
                      </a:r>
                      <a:endParaRPr lang="id-ID" sz="1400" b="1" i="0" u="none" strike="noStrike" dirty="0">
                        <a:solidFill>
                          <a:srgbClr val="000000"/>
                        </a:solidFill>
                        <a:latin typeface="Arial" pitchFamily="34" charset="0"/>
                        <a:cs typeface="Arial" pitchFamily="34" charset="0"/>
                      </a:endParaRPr>
                    </a:p>
                  </a:txBody>
                  <a:tcPr marL="7696" marR="7696" marT="7696" marB="0" anchor="ctr"/>
                </a:tc>
                <a:tc gridSpan="4">
                  <a:txBody>
                    <a:bodyPr/>
                    <a:lstStyle/>
                    <a:p>
                      <a:pPr algn="ctr" fontAlgn="ctr"/>
                      <a:r>
                        <a:rPr lang="id-ID" sz="1400" b="1" u="none" strike="noStrike" dirty="0"/>
                        <a:t>Spes. 4 Dasar</a:t>
                      </a:r>
                      <a:endParaRPr lang="id-ID" sz="1400" b="1" i="0" u="none" strike="noStrike" dirty="0">
                        <a:solidFill>
                          <a:srgbClr val="000000"/>
                        </a:solidFill>
                        <a:latin typeface="Arial" pitchFamily="34" charset="0"/>
                        <a:cs typeface="Arial" pitchFamily="34" charset="0"/>
                      </a:endParaRPr>
                    </a:p>
                  </a:txBody>
                  <a:tcPr marL="7696" marR="7696" marT="7696" marB="0" anchor="ctr"/>
                </a:tc>
                <a:tc hMerge="1">
                  <a:txBody>
                    <a:bodyPr/>
                    <a:lstStyle/>
                    <a:p>
                      <a:endParaRPr lang="id-ID"/>
                    </a:p>
                  </a:txBody>
                  <a:tcPr/>
                </a:tc>
                <a:tc hMerge="1">
                  <a:txBody>
                    <a:bodyPr/>
                    <a:lstStyle/>
                    <a:p>
                      <a:endParaRPr lang="id-ID"/>
                    </a:p>
                  </a:txBody>
                  <a:tcPr/>
                </a:tc>
                <a:tc hMerge="1">
                  <a:txBody>
                    <a:bodyPr/>
                    <a:lstStyle/>
                    <a:p>
                      <a:endParaRPr lang="id-ID"/>
                    </a:p>
                  </a:txBody>
                  <a:tcPr/>
                </a:tc>
                <a:tc gridSpan="4">
                  <a:txBody>
                    <a:bodyPr/>
                    <a:lstStyle/>
                    <a:p>
                      <a:pPr algn="ctr" fontAlgn="ctr"/>
                      <a:r>
                        <a:rPr lang="id-ID" sz="1400" b="1" u="none" strike="noStrike" dirty="0"/>
                        <a:t>Spes. 4 Penunjang</a:t>
                      </a:r>
                      <a:endParaRPr lang="id-ID" sz="1400" b="1" i="0" u="none" strike="noStrike" dirty="0">
                        <a:solidFill>
                          <a:srgbClr val="000000"/>
                        </a:solidFill>
                        <a:latin typeface="Arial" pitchFamily="34" charset="0"/>
                        <a:cs typeface="Arial" pitchFamily="34" charset="0"/>
                      </a:endParaRPr>
                    </a:p>
                  </a:txBody>
                  <a:tcPr marL="7696" marR="7696" marT="7696" marB="0" anchor="ctr"/>
                </a:tc>
                <a:tc hMerge="1">
                  <a:txBody>
                    <a:bodyPr/>
                    <a:lstStyle/>
                    <a:p>
                      <a:endParaRPr lang="id-ID"/>
                    </a:p>
                  </a:txBody>
                  <a:tcPr/>
                </a:tc>
                <a:tc hMerge="1">
                  <a:txBody>
                    <a:bodyPr/>
                    <a:lstStyle/>
                    <a:p>
                      <a:endParaRPr lang="id-ID"/>
                    </a:p>
                  </a:txBody>
                  <a:tcPr/>
                </a:tc>
                <a:tc hMerge="1">
                  <a:txBody>
                    <a:bodyPr/>
                    <a:lstStyle/>
                    <a:p>
                      <a:endParaRPr lang="id-ID"/>
                    </a:p>
                  </a:txBody>
                  <a:tcPr/>
                </a:tc>
                <a:tc rowSpan="2">
                  <a:txBody>
                    <a:bodyPr/>
                    <a:lstStyle/>
                    <a:p>
                      <a:pPr algn="ctr" fontAlgn="ctr"/>
                      <a:r>
                        <a:rPr lang="id-ID" sz="1400" b="1" u="none" strike="noStrike"/>
                        <a:t>Sp. Lainnya</a:t>
                      </a:r>
                      <a:endParaRPr lang="id-ID" sz="1400" b="1" i="0" u="none" strike="noStrike">
                        <a:solidFill>
                          <a:srgbClr val="000000"/>
                        </a:solidFill>
                        <a:latin typeface="Arial" pitchFamily="34" charset="0"/>
                        <a:cs typeface="Arial" pitchFamily="34" charset="0"/>
                      </a:endParaRPr>
                    </a:p>
                  </a:txBody>
                  <a:tcPr marL="7696" marR="7696" marT="7696" marB="0" anchor="ctr"/>
                </a:tc>
                <a:tc rowSpan="2">
                  <a:txBody>
                    <a:bodyPr/>
                    <a:lstStyle/>
                    <a:p>
                      <a:pPr algn="ctr" fontAlgn="ctr"/>
                      <a:r>
                        <a:rPr lang="id-ID" sz="1400" b="1" u="none" strike="noStrike"/>
                        <a:t>JUMLAH</a:t>
                      </a:r>
                      <a:endParaRPr lang="id-ID" sz="1400" b="1" i="0" u="none" strike="noStrike">
                        <a:solidFill>
                          <a:srgbClr val="000000"/>
                        </a:solidFill>
                        <a:latin typeface="Arial" pitchFamily="34" charset="0"/>
                        <a:cs typeface="Arial" pitchFamily="34" charset="0"/>
                      </a:endParaRPr>
                    </a:p>
                  </a:txBody>
                  <a:tcPr marL="7696" marR="7696" marT="7696" marB="0" anchor="ctr"/>
                </a:tc>
              </a:tr>
              <a:tr h="306983">
                <a:tc vMerge="1">
                  <a:txBody>
                    <a:bodyPr/>
                    <a:lstStyle/>
                    <a:p>
                      <a:endParaRPr lang="id-ID"/>
                    </a:p>
                  </a:txBody>
                  <a:tcPr/>
                </a:tc>
                <a:tc vMerge="1">
                  <a:txBody>
                    <a:bodyPr/>
                    <a:lstStyle/>
                    <a:p>
                      <a:endParaRPr lang="id-ID"/>
                    </a:p>
                  </a:txBody>
                  <a:tcPr/>
                </a:tc>
                <a:tc>
                  <a:txBody>
                    <a:bodyPr/>
                    <a:lstStyle/>
                    <a:p>
                      <a:pPr algn="ctr" fontAlgn="ctr"/>
                      <a:r>
                        <a:rPr lang="id-ID" sz="1400" b="1" u="none" strike="noStrike" dirty="0"/>
                        <a:t>Sp.PD</a:t>
                      </a:r>
                      <a:endParaRPr lang="id-ID" sz="1400" b="1" i="0" u="none" strike="noStrike" dirty="0">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400" b="1" u="none" strike="noStrike" dirty="0"/>
                        <a:t>Sp.B</a:t>
                      </a:r>
                      <a:endParaRPr lang="id-ID" sz="1400" b="1" i="0" u="none" strike="noStrike" dirty="0">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400" b="1" u="none" strike="noStrike" dirty="0"/>
                        <a:t>Sp.A</a:t>
                      </a:r>
                      <a:endParaRPr lang="id-ID" sz="1400" b="1" i="0" u="none" strike="noStrike" dirty="0">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400" b="1" u="none" strike="noStrike" dirty="0"/>
                        <a:t>Sp.OG</a:t>
                      </a:r>
                      <a:endParaRPr lang="id-ID" sz="1400" b="1" i="0" u="none" strike="noStrike" dirty="0">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400" b="1" u="none" strike="noStrike" dirty="0"/>
                        <a:t>Sp.An</a:t>
                      </a:r>
                      <a:endParaRPr lang="id-ID" sz="1400" b="1" i="0" u="none" strike="noStrike" dirty="0">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400" b="1" u="none" strike="noStrike" dirty="0"/>
                        <a:t>Sp.PK</a:t>
                      </a:r>
                      <a:endParaRPr lang="id-ID" sz="1400" b="1" i="0" u="none" strike="noStrike" dirty="0">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400" b="1" u="none" strike="noStrike" dirty="0"/>
                        <a:t>Sp.Rad</a:t>
                      </a:r>
                      <a:endParaRPr lang="id-ID" sz="1400" b="1" i="0" u="none" strike="noStrike" dirty="0">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400" b="1" u="none" strike="noStrike" dirty="0"/>
                        <a:t>Sp.RM</a:t>
                      </a:r>
                      <a:endParaRPr lang="id-ID" sz="1400" b="1" i="0" u="none" strike="noStrike" dirty="0">
                        <a:solidFill>
                          <a:srgbClr val="000000"/>
                        </a:solidFill>
                        <a:latin typeface="Arial" pitchFamily="34" charset="0"/>
                        <a:cs typeface="Arial" pitchFamily="34" charset="0"/>
                      </a:endParaRPr>
                    </a:p>
                  </a:txBody>
                  <a:tcPr marL="7696" marR="7696" marT="7696" marB="0" anchor="ctr"/>
                </a:tc>
                <a:tc vMerge="1">
                  <a:txBody>
                    <a:bodyPr/>
                    <a:lstStyle/>
                    <a:p>
                      <a:endParaRPr lang="id-ID"/>
                    </a:p>
                  </a:txBody>
                  <a:tcPr/>
                </a:tc>
                <a:tc vMerge="1">
                  <a:txBody>
                    <a:bodyPr/>
                    <a:lstStyle/>
                    <a:p>
                      <a:endParaRPr lang="id-ID"/>
                    </a:p>
                  </a:txBody>
                  <a:tcPr/>
                </a:tc>
              </a:tr>
              <a:tr h="306983">
                <a:tc>
                  <a:txBody>
                    <a:bodyPr/>
                    <a:lstStyle/>
                    <a:p>
                      <a:pPr algn="ctr" fontAlgn="ctr"/>
                      <a:r>
                        <a:rPr lang="id-ID" sz="1300" u="none" strike="noStrike" dirty="0"/>
                        <a:t>1</a:t>
                      </a:r>
                      <a:endParaRPr lang="id-ID" sz="1300" b="0" i="0" u="none" strike="noStrike" dirty="0">
                        <a:solidFill>
                          <a:srgbClr val="000000"/>
                        </a:solidFill>
                        <a:latin typeface="Arial" pitchFamily="34" charset="0"/>
                        <a:cs typeface="Arial" pitchFamily="34" charset="0"/>
                      </a:endParaRPr>
                    </a:p>
                  </a:txBody>
                  <a:tcPr marL="7696" marR="7696" marT="7696" marB="0" anchor="ctr"/>
                </a:tc>
                <a:tc>
                  <a:txBody>
                    <a:bodyPr/>
                    <a:lstStyle/>
                    <a:p>
                      <a:pPr algn="l" fontAlgn="ctr"/>
                      <a:r>
                        <a:rPr lang="id-ID" sz="1300" u="none" strike="noStrike" dirty="0"/>
                        <a:t>UGM</a:t>
                      </a:r>
                      <a:endParaRPr lang="id-ID" sz="1300" b="1" i="0" u="none" strike="noStrike" dirty="0">
                        <a:solidFill>
                          <a:srgbClr val="000000"/>
                        </a:solidFill>
                        <a:latin typeface="Arial" pitchFamily="34" charset="0"/>
                        <a:cs typeface="Arial" pitchFamily="34" charset="0"/>
                      </a:endParaRPr>
                    </a:p>
                  </a:txBody>
                  <a:tcPr marL="69261" marR="7696" marT="7696" marB="0" anchor="ctr"/>
                </a:tc>
                <a:tc>
                  <a:txBody>
                    <a:bodyPr/>
                    <a:lstStyle/>
                    <a:p>
                      <a:pPr algn="ctr" fontAlgn="ctr"/>
                      <a:r>
                        <a:rPr lang="id-ID" sz="1300" u="none" strike="noStrike"/>
                        <a:t>26</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13</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27</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20</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17</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10</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16</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 </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34</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dirty="0"/>
                        <a:t>163</a:t>
                      </a:r>
                      <a:endParaRPr lang="id-ID" sz="1300" b="1" i="0" u="none" strike="noStrike" dirty="0">
                        <a:solidFill>
                          <a:srgbClr val="000000"/>
                        </a:solidFill>
                        <a:latin typeface="Arial" pitchFamily="34" charset="0"/>
                        <a:cs typeface="Arial" pitchFamily="34" charset="0"/>
                      </a:endParaRPr>
                    </a:p>
                  </a:txBody>
                  <a:tcPr marL="7696" marR="7696" marT="7696" marB="0" anchor="ctr"/>
                </a:tc>
              </a:tr>
              <a:tr h="306983">
                <a:tc>
                  <a:txBody>
                    <a:bodyPr/>
                    <a:lstStyle/>
                    <a:p>
                      <a:pPr algn="ctr" fontAlgn="ctr"/>
                      <a:r>
                        <a:rPr lang="id-ID" sz="1300" u="none" strike="noStrike"/>
                        <a:t>2</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l" fontAlgn="ctr"/>
                      <a:r>
                        <a:rPr lang="id-ID" sz="1300" u="none" strike="noStrike"/>
                        <a:t>UI</a:t>
                      </a:r>
                      <a:endParaRPr lang="id-ID" sz="1300" b="1" i="0" u="none" strike="noStrike">
                        <a:solidFill>
                          <a:srgbClr val="000000"/>
                        </a:solidFill>
                        <a:latin typeface="Arial" pitchFamily="34" charset="0"/>
                        <a:cs typeface="Arial" pitchFamily="34" charset="0"/>
                      </a:endParaRPr>
                    </a:p>
                  </a:txBody>
                  <a:tcPr marL="69261" marR="7696" marT="7696" marB="0" anchor="ctr"/>
                </a:tc>
                <a:tc>
                  <a:txBody>
                    <a:bodyPr/>
                    <a:lstStyle/>
                    <a:p>
                      <a:pPr algn="ctr" fontAlgn="ctr"/>
                      <a:r>
                        <a:rPr lang="id-ID" sz="1300" u="none" strike="noStrike"/>
                        <a:t>4</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2</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dirty="0"/>
                        <a:t>8</a:t>
                      </a:r>
                      <a:endParaRPr lang="id-ID" sz="1300" b="0" i="0" u="none" strike="noStrike" dirty="0">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dirty="0"/>
                        <a:t>4</a:t>
                      </a:r>
                      <a:endParaRPr lang="id-ID" sz="1300" b="0" i="0" u="none" strike="noStrike" dirty="0">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11</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1</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13</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6</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35</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84</a:t>
                      </a:r>
                      <a:endParaRPr lang="id-ID" sz="1300" b="1" i="0" u="none" strike="noStrike">
                        <a:solidFill>
                          <a:srgbClr val="000000"/>
                        </a:solidFill>
                        <a:latin typeface="Arial" pitchFamily="34" charset="0"/>
                        <a:cs typeface="Arial" pitchFamily="34" charset="0"/>
                      </a:endParaRPr>
                    </a:p>
                  </a:txBody>
                  <a:tcPr marL="7696" marR="7696" marT="7696" marB="0" anchor="ctr"/>
                </a:tc>
              </a:tr>
              <a:tr h="306983">
                <a:tc>
                  <a:txBody>
                    <a:bodyPr/>
                    <a:lstStyle/>
                    <a:p>
                      <a:pPr algn="ctr" fontAlgn="ctr"/>
                      <a:r>
                        <a:rPr lang="id-ID" sz="1300" u="none" strike="noStrike" dirty="0"/>
                        <a:t>3</a:t>
                      </a:r>
                      <a:endParaRPr lang="id-ID" sz="1300" b="0" i="0" u="none" strike="noStrike" dirty="0">
                        <a:solidFill>
                          <a:srgbClr val="000000"/>
                        </a:solidFill>
                        <a:latin typeface="Arial" pitchFamily="34" charset="0"/>
                        <a:cs typeface="Arial" pitchFamily="34" charset="0"/>
                      </a:endParaRPr>
                    </a:p>
                  </a:txBody>
                  <a:tcPr marL="7696" marR="7696" marT="7696" marB="0" anchor="ctr"/>
                </a:tc>
                <a:tc>
                  <a:txBody>
                    <a:bodyPr/>
                    <a:lstStyle/>
                    <a:p>
                      <a:pPr algn="l" fontAlgn="ctr"/>
                      <a:r>
                        <a:rPr lang="id-ID" sz="1300" u="none" strike="noStrike" dirty="0"/>
                        <a:t>UNAIR</a:t>
                      </a:r>
                      <a:endParaRPr lang="id-ID" sz="1300" b="1" i="0" u="none" strike="noStrike" dirty="0">
                        <a:solidFill>
                          <a:srgbClr val="000000"/>
                        </a:solidFill>
                        <a:latin typeface="Arial" pitchFamily="34" charset="0"/>
                        <a:cs typeface="Arial" pitchFamily="34" charset="0"/>
                      </a:endParaRPr>
                    </a:p>
                  </a:txBody>
                  <a:tcPr marL="69261" marR="7696" marT="7696" marB="0" anchor="ctr"/>
                </a:tc>
                <a:tc>
                  <a:txBody>
                    <a:bodyPr/>
                    <a:lstStyle/>
                    <a:p>
                      <a:pPr algn="ctr" fontAlgn="ctr"/>
                      <a:r>
                        <a:rPr lang="id-ID" sz="1300" u="none" strike="noStrike"/>
                        <a:t>1</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1</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6</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7</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dirty="0"/>
                        <a:t>2</a:t>
                      </a:r>
                      <a:endParaRPr lang="id-ID" sz="1300" b="0" i="0" u="none" strike="noStrike" dirty="0">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dirty="0"/>
                        <a:t>16</a:t>
                      </a:r>
                      <a:endParaRPr lang="id-ID" sz="1300" b="0" i="0" u="none" strike="noStrike" dirty="0">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dirty="0"/>
                        <a:t>18</a:t>
                      </a:r>
                      <a:endParaRPr lang="id-ID" sz="1300" b="0" i="0" u="none" strike="noStrike" dirty="0">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10</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33</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dirty="0"/>
                        <a:t>94</a:t>
                      </a:r>
                      <a:endParaRPr lang="id-ID" sz="1300" b="1" i="0" u="none" strike="noStrike" dirty="0">
                        <a:solidFill>
                          <a:srgbClr val="000000"/>
                        </a:solidFill>
                        <a:latin typeface="Arial" pitchFamily="34" charset="0"/>
                        <a:cs typeface="Arial" pitchFamily="34" charset="0"/>
                      </a:endParaRPr>
                    </a:p>
                  </a:txBody>
                  <a:tcPr marL="7696" marR="7696" marT="7696" marB="0" anchor="ctr"/>
                </a:tc>
              </a:tr>
              <a:tr h="306983">
                <a:tc>
                  <a:txBody>
                    <a:bodyPr/>
                    <a:lstStyle/>
                    <a:p>
                      <a:pPr algn="ctr" fontAlgn="ctr"/>
                      <a:r>
                        <a:rPr lang="id-ID" sz="1300" u="none" strike="noStrike"/>
                        <a:t>4</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l" fontAlgn="ctr"/>
                      <a:r>
                        <a:rPr lang="id-ID" sz="1300" u="none" strike="noStrike"/>
                        <a:t>UNAND</a:t>
                      </a:r>
                      <a:endParaRPr lang="id-ID" sz="1300" b="1" i="0" u="none" strike="noStrike">
                        <a:solidFill>
                          <a:srgbClr val="000000"/>
                        </a:solidFill>
                        <a:latin typeface="Arial" pitchFamily="34" charset="0"/>
                        <a:cs typeface="Arial" pitchFamily="34" charset="0"/>
                      </a:endParaRPr>
                    </a:p>
                  </a:txBody>
                  <a:tcPr marL="69261" marR="7696" marT="7696" marB="0" anchor="ctr"/>
                </a:tc>
                <a:tc>
                  <a:txBody>
                    <a:bodyPr/>
                    <a:lstStyle/>
                    <a:p>
                      <a:pPr algn="ctr" fontAlgn="ctr"/>
                      <a:r>
                        <a:rPr lang="id-ID" sz="1300" u="none" strike="noStrike"/>
                        <a:t>12</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4</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6</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13</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 </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5</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 </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dirty="0"/>
                        <a:t> </a:t>
                      </a:r>
                      <a:endParaRPr lang="id-ID" sz="1300" b="0" i="0" u="none" strike="noStrike" dirty="0">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dirty="0"/>
                        <a:t>18</a:t>
                      </a:r>
                      <a:endParaRPr lang="id-ID" sz="1300" b="0" i="0" u="none" strike="noStrike" dirty="0">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58</a:t>
                      </a:r>
                      <a:endParaRPr lang="id-ID" sz="1300" b="1" i="0" u="none" strike="noStrike">
                        <a:solidFill>
                          <a:srgbClr val="000000"/>
                        </a:solidFill>
                        <a:latin typeface="Arial" pitchFamily="34" charset="0"/>
                        <a:cs typeface="Arial" pitchFamily="34" charset="0"/>
                      </a:endParaRPr>
                    </a:p>
                  </a:txBody>
                  <a:tcPr marL="7696" marR="7696" marT="7696" marB="0" anchor="ctr"/>
                </a:tc>
              </a:tr>
              <a:tr h="306983">
                <a:tc>
                  <a:txBody>
                    <a:bodyPr/>
                    <a:lstStyle/>
                    <a:p>
                      <a:pPr algn="ctr" fontAlgn="ctr"/>
                      <a:r>
                        <a:rPr lang="id-ID" sz="1300" u="none" strike="noStrike"/>
                        <a:t>5</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l" fontAlgn="ctr"/>
                      <a:r>
                        <a:rPr lang="id-ID" sz="1300" u="none" strike="noStrike"/>
                        <a:t>UNDIP</a:t>
                      </a:r>
                      <a:endParaRPr lang="id-ID" sz="1300" b="1" i="0" u="none" strike="noStrike">
                        <a:solidFill>
                          <a:srgbClr val="000000"/>
                        </a:solidFill>
                        <a:latin typeface="Arial" pitchFamily="34" charset="0"/>
                        <a:cs typeface="Arial" pitchFamily="34" charset="0"/>
                      </a:endParaRPr>
                    </a:p>
                  </a:txBody>
                  <a:tcPr marL="69261" marR="7696" marT="7696" marB="0" anchor="ctr"/>
                </a:tc>
                <a:tc>
                  <a:txBody>
                    <a:bodyPr/>
                    <a:lstStyle/>
                    <a:p>
                      <a:pPr algn="ctr" fontAlgn="ctr"/>
                      <a:r>
                        <a:rPr lang="id-ID" sz="1300" u="none" strike="noStrike" dirty="0"/>
                        <a:t>4</a:t>
                      </a:r>
                      <a:endParaRPr lang="id-ID" sz="1300" b="0" i="0" u="none" strike="noStrike" dirty="0">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 </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4</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2</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6</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7</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6</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4</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dirty="0"/>
                        <a:t>18</a:t>
                      </a:r>
                      <a:endParaRPr lang="id-ID" sz="1300" b="0" i="0" u="none" strike="noStrike" dirty="0">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dirty="0"/>
                        <a:t>51</a:t>
                      </a:r>
                      <a:endParaRPr lang="id-ID" sz="1300" b="1" i="0" u="none" strike="noStrike" dirty="0">
                        <a:solidFill>
                          <a:srgbClr val="000000"/>
                        </a:solidFill>
                        <a:latin typeface="Arial" pitchFamily="34" charset="0"/>
                        <a:cs typeface="Arial" pitchFamily="34" charset="0"/>
                      </a:endParaRPr>
                    </a:p>
                  </a:txBody>
                  <a:tcPr marL="7696" marR="7696" marT="7696" marB="0" anchor="ctr"/>
                </a:tc>
              </a:tr>
              <a:tr h="306983">
                <a:tc>
                  <a:txBody>
                    <a:bodyPr/>
                    <a:lstStyle/>
                    <a:p>
                      <a:pPr algn="ctr" fontAlgn="ctr"/>
                      <a:r>
                        <a:rPr lang="id-ID" sz="1300" u="none" strike="noStrike"/>
                        <a:t>6</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l" fontAlgn="ctr"/>
                      <a:r>
                        <a:rPr lang="id-ID" sz="1300" u="none" strike="noStrike"/>
                        <a:t>UNHAS</a:t>
                      </a:r>
                      <a:endParaRPr lang="id-ID" sz="1300" b="1" i="0" u="none" strike="noStrike">
                        <a:solidFill>
                          <a:srgbClr val="000000"/>
                        </a:solidFill>
                        <a:latin typeface="Arial" pitchFamily="34" charset="0"/>
                        <a:cs typeface="Arial" pitchFamily="34" charset="0"/>
                      </a:endParaRPr>
                    </a:p>
                  </a:txBody>
                  <a:tcPr marL="69261" marR="7696" marT="7696" marB="0" anchor="ctr"/>
                </a:tc>
                <a:tc>
                  <a:txBody>
                    <a:bodyPr/>
                    <a:lstStyle/>
                    <a:p>
                      <a:pPr algn="ctr" fontAlgn="ctr"/>
                      <a:r>
                        <a:rPr lang="id-ID" sz="1300" u="none" strike="noStrike"/>
                        <a:t>25</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31</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20</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24</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36</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20</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50</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 </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136</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dirty="0"/>
                        <a:t>342</a:t>
                      </a:r>
                      <a:endParaRPr lang="id-ID" sz="1300" b="1" i="0" u="none" strike="noStrike" dirty="0">
                        <a:solidFill>
                          <a:srgbClr val="000000"/>
                        </a:solidFill>
                        <a:latin typeface="Arial" pitchFamily="34" charset="0"/>
                        <a:cs typeface="Arial" pitchFamily="34" charset="0"/>
                      </a:endParaRPr>
                    </a:p>
                  </a:txBody>
                  <a:tcPr marL="7696" marR="7696" marT="7696" marB="0" anchor="ctr"/>
                </a:tc>
              </a:tr>
              <a:tr h="306983">
                <a:tc>
                  <a:txBody>
                    <a:bodyPr/>
                    <a:lstStyle/>
                    <a:p>
                      <a:pPr algn="ctr" fontAlgn="ctr"/>
                      <a:r>
                        <a:rPr lang="id-ID" sz="1300" u="none" strike="noStrike"/>
                        <a:t>7</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l" fontAlgn="ctr"/>
                      <a:r>
                        <a:rPr lang="id-ID" sz="1300" u="none" strike="noStrike"/>
                        <a:t>UNIBRAW</a:t>
                      </a:r>
                      <a:endParaRPr lang="id-ID" sz="1300" b="1" i="0" u="none" strike="noStrike">
                        <a:solidFill>
                          <a:srgbClr val="000000"/>
                        </a:solidFill>
                        <a:latin typeface="Arial" pitchFamily="34" charset="0"/>
                        <a:cs typeface="Arial" pitchFamily="34" charset="0"/>
                      </a:endParaRPr>
                    </a:p>
                  </a:txBody>
                  <a:tcPr marL="69261" marR="7696" marT="7696" marB="0" anchor="ctr"/>
                </a:tc>
                <a:tc>
                  <a:txBody>
                    <a:bodyPr/>
                    <a:lstStyle/>
                    <a:p>
                      <a:pPr algn="ctr" fontAlgn="ctr"/>
                      <a:r>
                        <a:rPr lang="id-ID" sz="1300" u="none" strike="noStrike"/>
                        <a:t>6</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 </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2</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3</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 </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2</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4</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 </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3</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dirty="0"/>
                        <a:t>20</a:t>
                      </a:r>
                      <a:endParaRPr lang="id-ID" sz="1300" b="1" i="0" u="none" strike="noStrike" dirty="0">
                        <a:solidFill>
                          <a:srgbClr val="000000"/>
                        </a:solidFill>
                        <a:latin typeface="Arial" pitchFamily="34" charset="0"/>
                        <a:cs typeface="Arial" pitchFamily="34" charset="0"/>
                      </a:endParaRPr>
                    </a:p>
                  </a:txBody>
                  <a:tcPr marL="7696" marR="7696" marT="7696" marB="0" anchor="ctr"/>
                </a:tc>
              </a:tr>
              <a:tr h="306983">
                <a:tc>
                  <a:txBody>
                    <a:bodyPr/>
                    <a:lstStyle/>
                    <a:p>
                      <a:pPr algn="ctr" fontAlgn="ctr"/>
                      <a:r>
                        <a:rPr lang="id-ID" sz="1300" u="none" strike="noStrike"/>
                        <a:t>8</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l" fontAlgn="ctr"/>
                      <a:r>
                        <a:rPr lang="id-ID" sz="1300" u="none" strike="noStrike"/>
                        <a:t>UNPAD</a:t>
                      </a:r>
                      <a:endParaRPr lang="id-ID" sz="1300" b="1" i="0" u="none" strike="noStrike">
                        <a:solidFill>
                          <a:srgbClr val="000000"/>
                        </a:solidFill>
                        <a:latin typeface="Arial" pitchFamily="34" charset="0"/>
                        <a:cs typeface="Arial" pitchFamily="34" charset="0"/>
                      </a:endParaRPr>
                    </a:p>
                  </a:txBody>
                  <a:tcPr marL="69261" marR="7696" marT="7696" marB="0" anchor="ctr"/>
                </a:tc>
                <a:tc>
                  <a:txBody>
                    <a:bodyPr/>
                    <a:lstStyle/>
                    <a:p>
                      <a:pPr algn="ctr" fontAlgn="ctr"/>
                      <a:r>
                        <a:rPr lang="id-ID" sz="1300" u="none" strike="noStrike"/>
                        <a:t>3</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1</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8</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4</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14</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9</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11</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2</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8</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dirty="0"/>
                        <a:t>60</a:t>
                      </a:r>
                      <a:endParaRPr lang="id-ID" sz="1300" b="1" i="0" u="none" strike="noStrike" dirty="0">
                        <a:solidFill>
                          <a:srgbClr val="000000"/>
                        </a:solidFill>
                        <a:latin typeface="Arial" pitchFamily="34" charset="0"/>
                        <a:cs typeface="Arial" pitchFamily="34" charset="0"/>
                      </a:endParaRPr>
                    </a:p>
                  </a:txBody>
                  <a:tcPr marL="7696" marR="7696" marT="7696" marB="0" anchor="ctr"/>
                </a:tc>
              </a:tr>
              <a:tr h="306983">
                <a:tc>
                  <a:txBody>
                    <a:bodyPr/>
                    <a:lstStyle/>
                    <a:p>
                      <a:pPr algn="ctr" fontAlgn="ctr"/>
                      <a:r>
                        <a:rPr lang="id-ID" sz="1300" u="none" strike="noStrike"/>
                        <a:t>9</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l" fontAlgn="ctr"/>
                      <a:r>
                        <a:rPr lang="id-ID" sz="1300" u="none" strike="noStrike"/>
                        <a:t>UNS</a:t>
                      </a:r>
                      <a:endParaRPr lang="id-ID" sz="1300" b="1" i="0" u="none" strike="noStrike">
                        <a:solidFill>
                          <a:srgbClr val="000000"/>
                        </a:solidFill>
                        <a:latin typeface="Arial" pitchFamily="34" charset="0"/>
                        <a:cs typeface="Arial" pitchFamily="34" charset="0"/>
                      </a:endParaRPr>
                    </a:p>
                  </a:txBody>
                  <a:tcPr marL="69261" marR="7696" marT="7696" marB="0" anchor="ctr"/>
                </a:tc>
                <a:tc>
                  <a:txBody>
                    <a:bodyPr/>
                    <a:lstStyle/>
                    <a:p>
                      <a:pPr algn="ctr" fontAlgn="ctr"/>
                      <a:r>
                        <a:rPr lang="id-ID" sz="1300" u="none" strike="noStrike"/>
                        <a:t> </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4</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5</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2</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14</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2</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 </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 </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7</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dirty="0"/>
                        <a:t>34</a:t>
                      </a:r>
                      <a:endParaRPr lang="id-ID" sz="1300" b="1" i="0" u="none" strike="noStrike" dirty="0">
                        <a:solidFill>
                          <a:srgbClr val="000000"/>
                        </a:solidFill>
                        <a:latin typeface="Arial" pitchFamily="34" charset="0"/>
                        <a:cs typeface="Arial" pitchFamily="34" charset="0"/>
                      </a:endParaRPr>
                    </a:p>
                  </a:txBody>
                  <a:tcPr marL="7696" marR="7696" marT="7696" marB="0" anchor="ctr"/>
                </a:tc>
              </a:tr>
              <a:tr h="306983">
                <a:tc>
                  <a:txBody>
                    <a:bodyPr/>
                    <a:lstStyle/>
                    <a:p>
                      <a:pPr algn="ctr" fontAlgn="ctr"/>
                      <a:r>
                        <a:rPr lang="id-ID" sz="1300" u="none" strike="noStrike"/>
                        <a:t>10</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l" fontAlgn="ctr"/>
                      <a:r>
                        <a:rPr lang="id-ID" sz="1300" u="none" strike="noStrike"/>
                        <a:t>UNSRAT</a:t>
                      </a:r>
                      <a:endParaRPr lang="id-ID" sz="1300" b="1" i="0" u="none" strike="noStrike">
                        <a:solidFill>
                          <a:srgbClr val="000000"/>
                        </a:solidFill>
                        <a:latin typeface="Arial" pitchFamily="34" charset="0"/>
                        <a:cs typeface="Arial" pitchFamily="34" charset="0"/>
                      </a:endParaRPr>
                    </a:p>
                  </a:txBody>
                  <a:tcPr marL="69261" marR="7696" marT="7696" marB="0" anchor="ctr"/>
                </a:tc>
                <a:tc>
                  <a:txBody>
                    <a:bodyPr/>
                    <a:lstStyle/>
                    <a:p>
                      <a:pPr algn="ctr" fontAlgn="ctr"/>
                      <a:r>
                        <a:rPr lang="id-ID" sz="1300" u="none" strike="noStrike"/>
                        <a:t> </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2</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1</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9</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 </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 </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 </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 </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0</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dirty="0"/>
                        <a:t>12</a:t>
                      </a:r>
                      <a:endParaRPr lang="id-ID" sz="1300" b="1" i="0" u="none" strike="noStrike" dirty="0">
                        <a:solidFill>
                          <a:srgbClr val="000000"/>
                        </a:solidFill>
                        <a:latin typeface="Arial" pitchFamily="34" charset="0"/>
                        <a:cs typeface="Arial" pitchFamily="34" charset="0"/>
                      </a:endParaRPr>
                    </a:p>
                  </a:txBody>
                  <a:tcPr marL="7696" marR="7696" marT="7696" marB="0" anchor="ctr"/>
                </a:tc>
              </a:tr>
              <a:tr h="306983">
                <a:tc>
                  <a:txBody>
                    <a:bodyPr/>
                    <a:lstStyle/>
                    <a:p>
                      <a:pPr algn="ctr" fontAlgn="ctr"/>
                      <a:r>
                        <a:rPr lang="id-ID" sz="1300" u="none" strike="noStrike"/>
                        <a:t>11</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l" fontAlgn="ctr"/>
                      <a:r>
                        <a:rPr lang="id-ID" sz="1300" u="none" strike="noStrike"/>
                        <a:t>UNSRI</a:t>
                      </a:r>
                      <a:endParaRPr lang="id-ID" sz="1300" b="1" i="0" u="none" strike="noStrike">
                        <a:solidFill>
                          <a:srgbClr val="000000"/>
                        </a:solidFill>
                        <a:latin typeface="Arial" pitchFamily="34" charset="0"/>
                        <a:cs typeface="Arial" pitchFamily="34" charset="0"/>
                      </a:endParaRPr>
                    </a:p>
                  </a:txBody>
                  <a:tcPr marL="69261" marR="7696" marT="7696" marB="0" anchor="ctr"/>
                </a:tc>
                <a:tc>
                  <a:txBody>
                    <a:bodyPr/>
                    <a:lstStyle/>
                    <a:p>
                      <a:pPr algn="ctr" fontAlgn="ctr"/>
                      <a:r>
                        <a:rPr lang="id-ID" sz="1300" u="none" strike="noStrike"/>
                        <a:t>11</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18</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6</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24</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2</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1</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 </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 </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9</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dirty="0"/>
                        <a:t>71</a:t>
                      </a:r>
                      <a:endParaRPr lang="id-ID" sz="1300" b="1" i="0" u="none" strike="noStrike" dirty="0">
                        <a:solidFill>
                          <a:srgbClr val="000000"/>
                        </a:solidFill>
                        <a:latin typeface="Arial" pitchFamily="34" charset="0"/>
                        <a:cs typeface="Arial" pitchFamily="34" charset="0"/>
                      </a:endParaRPr>
                    </a:p>
                  </a:txBody>
                  <a:tcPr marL="7696" marR="7696" marT="7696" marB="0" anchor="ctr"/>
                </a:tc>
              </a:tr>
              <a:tr h="306983">
                <a:tc>
                  <a:txBody>
                    <a:bodyPr/>
                    <a:lstStyle/>
                    <a:p>
                      <a:pPr algn="ctr" fontAlgn="ctr"/>
                      <a:r>
                        <a:rPr lang="id-ID" sz="1300" u="none" strike="noStrike"/>
                        <a:t>12</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l" fontAlgn="ctr"/>
                      <a:r>
                        <a:rPr lang="id-ID" sz="1300" u="none" strike="noStrike"/>
                        <a:t>UNUD</a:t>
                      </a:r>
                      <a:endParaRPr lang="id-ID" sz="1300" b="1" i="0" u="none" strike="noStrike">
                        <a:solidFill>
                          <a:srgbClr val="000000"/>
                        </a:solidFill>
                        <a:latin typeface="Arial" pitchFamily="34" charset="0"/>
                        <a:cs typeface="Arial" pitchFamily="34" charset="0"/>
                      </a:endParaRPr>
                    </a:p>
                  </a:txBody>
                  <a:tcPr marL="69261" marR="7696" marT="7696" marB="0" anchor="ctr"/>
                </a:tc>
                <a:tc>
                  <a:txBody>
                    <a:bodyPr/>
                    <a:lstStyle/>
                    <a:p>
                      <a:pPr algn="ctr" fontAlgn="ctr"/>
                      <a:r>
                        <a:rPr lang="id-ID" sz="1300" u="none" strike="noStrike"/>
                        <a:t>4</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4</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3</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6</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2</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 </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 </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 </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2</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dirty="0"/>
                        <a:t>21</a:t>
                      </a:r>
                      <a:endParaRPr lang="id-ID" sz="1300" b="1" i="0" u="none" strike="noStrike" dirty="0">
                        <a:solidFill>
                          <a:srgbClr val="000000"/>
                        </a:solidFill>
                        <a:latin typeface="Arial" pitchFamily="34" charset="0"/>
                        <a:cs typeface="Arial" pitchFamily="34" charset="0"/>
                      </a:endParaRPr>
                    </a:p>
                  </a:txBody>
                  <a:tcPr marL="7696" marR="7696" marT="7696" marB="0" anchor="ctr"/>
                </a:tc>
              </a:tr>
              <a:tr h="306983">
                <a:tc>
                  <a:txBody>
                    <a:bodyPr/>
                    <a:lstStyle/>
                    <a:p>
                      <a:pPr algn="ctr" fontAlgn="ctr"/>
                      <a:r>
                        <a:rPr lang="id-ID" sz="1300" u="none" strike="noStrike"/>
                        <a:t>13</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l" fontAlgn="ctr"/>
                      <a:r>
                        <a:rPr lang="id-ID" sz="1300" u="none" strike="noStrike"/>
                        <a:t>USU</a:t>
                      </a:r>
                      <a:endParaRPr lang="id-ID" sz="1300" b="1" i="0" u="none" strike="noStrike">
                        <a:solidFill>
                          <a:srgbClr val="000000"/>
                        </a:solidFill>
                        <a:latin typeface="Arial" pitchFamily="34" charset="0"/>
                        <a:cs typeface="Arial" pitchFamily="34" charset="0"/>
                      </a:endParaRPr>
                    </a:p>
                  </a:txBody>
                  <a:tcPr marL="69261" marR="7696" marT="7696" marB="0" anchor="ctr"/>
                </a:tc>
                <a:tc>
                  <a:txBody>
                    <a:bodyPr/>
                    <a:lstStyle/>
                    <a:p>
                      <a:pPr algn="ctr" fontAlgn="ctr"/>
                      <a:r>
                        <a:rPr lang="id-ID" sz="1300" u="none" strike="noStrike"/>
                        <a:t>2</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 </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11</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2</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2</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6</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 </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 </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15</a:t>
                      </a:r>
                      <a:endParaRPr lang="id-ID" sz="1300" b="0"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dirty="0"/>
                        <a:t>38</a:t>
                      </a:r>
                      <a:endParaRPr lang="id-ID" sz="1300" b="1" i="0" u="none" strike="noStrike" dirty="0">
                        <a:solidFill>
                          <a:srgbClr val="000000"/>
                        </a:solidFill>
                        <a:latin typeface="Arial" pitchFamily="34" charset="0"/>
                        <a:cs typeface="Arial" pitchFamily="34" charset="0"/>
                      </a:endParaRPr>
                    </a:p>
                  </a:txBody>
                  <a:tcPr marL="7696" marR="7696" marT="7696" marB="0" anchor="ctr"/>
                </a:tc>
              </a:tr>
              <a:tr h="306983">
                <a:tc gridSpan="2">
                  <a:txBody>
                    <a:bodyPr/>
                    <a:lstStyle/>
                    <a:p>
                      <a:pPr algn="ctr" fontAlgn="ctr"/>
                      <a:r>
                        <a:rPr lang="fr-FR" sz="1300" u="none" strike="noStrike"/>
                        <a:t>T O T A L</a:t>
                      </a:r>
                      <a:endParaRPr lang="fr-FR" sz="1300" b="1" i="0" u="none" strike="noStrike">
                        <a:solidFill>
                          <a:srgbClr val="000000"/>
                        </a:solidFill>
                        <a:latin typeface="Arial" pitchFamily="34" charset="0"/>
                        <a:cs typeface="Arial" pitchFamily="34" charset="0"/>
                      </a:endParaRPr>
                    </a:p>
                  </a:txBody>
                  <a:tcPr marL="7696" marR="7696" marT="7696" marB="0" anchor="ctr"/>
                </a:tc>
                <a:tc hMerge="1">
                  <a:txBody>
                    <a:bodyPr/>
                    <a:lstStyle/>
                    <a:p>
                      <a:endParaRPr lang="id-ID"/>
                    </a:p>
                  </a:txBody>
                  <a:tcPr/>
                </a:tc>
                <a:tc>
                  <a:txBody>
                    <a:bodyPr/>
                    <a:lstStyle/>
                    <a:p>
                      <a:pPr algn="ctr" fontAlgn="ctr"/>
                      <a:r>
                        <a:rPr lang="id-ID" sz="1300" u="none" strike="noStrike"/>
                        <a:t>98</a:t>
                      </a:r>
                      <a:endParaRPr lang="id-ID" sz="1300" b="1"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80</a:t>
                      </a:r>
                      <a:endParaRPr lang="id-ID" sz="1300" b="1"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107</a:t>
                      </a:r>
                      <a:endParaRPr lang="id-ID" sz="1300" b="1"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120</a:t>
                      </a:r>
                      <a:endParaRPr lang="id-ID" sz="1300" b="1"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106</a:t>
                      </a:r>
                      <a:endParaRPr lang="id-ID" sz="1300" b="1"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79</a:t>
                      </a:r>
                      <a:endParaRPr lang="id-ID" sz="1300" b="1"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118</a:t>
                      </a:r>
                      <a:endParaRPr lang="id-ID" sz="1300" b="1"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22</a:t>
                      </a:r>
                      <a:endParaRPr lang="id-ID" sz="1300" b="1"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a:t>318</a:t>
                      </a:r>
                      <a:endParaRPr lang="id-ID" sz="1300" b="1" i="0" u="none" strike="noStrike">
                        <a:solidFill>
                          <a:srgbClr val="000000"/>
                        </a:solidFill>
                        <a:latin typeface="Arial" pitchFamily="34" charset="0"/>
                        <a:cs typeface="Arial" pitchFamily="34" charset="0"/>
                      </a:endParaRPr>
                    </a:p>
                  </a:txBody>
                  <a:tcPr marL="7696" marR="7696" marT="7696" marB="0" anchor="ctr"/>
                </a:tc>
                <a:tc>
                  <a:txBody>
                    <a:bodyPr/>
                    <a:lstStyle/>
                    <a:p>
                      <a:pPr algn="ctr" fontAlgn="ctr"/>
                      <a:r>
                        <a:rPr lang="id-ID" sz="1300" u="none" strike="noStrike" dirty="0"/>
                        <a:t>1048</a:t>
                      </a:r>
                      <a:endParaRPr lang="id-ID" sz="1300" b="1" i="0" u="none" strike="noStrike" dirty="0">
                        <a:solidFill>
                          <a:srgbClr val="000000"/>
                        </a:solidFill>
                        <a:latin typeface="Arial" pitchFamily="34" charset="0"/>
                        <a:cs typeface="Arial" pitchFamily="34" charset="0"/>
                      </a:endParaRPr>
                    </a:p>
                  </a:txBody>
                  <a:tcPr marL="7696" marR="7696" marT="7696" marB="0" anchor="ctr"/>
                </a:tc>
              </a:tr>
            </a:tbl>
          </a:graphicData>
        </a:graphic>
      </p:graphicFrame>
      <p:sp>
        <p:nvSpPr>
          <p:cNvPr id="4" name="Title 1"/>
          <p:cNvSpPr>
            <a:spLocks noGrp="1"/>
          </p:cNvSpPr>
          <p:nvPr>
            <p:ph type="title"/>
          </p:nvPr>
        </p:nvSpPr>
        <p:spPr>
          <a:xfrm>
            <a:off x="468313" y="71438"/>
            <a:ext cx="8229600" cy="1341437"/>
          </a:xfrm>
          <a:solidFill>
            <a:schemeClr val="accent6">
              <a:lumMod val="75000"/>
            </a:schemeClr>
          </a:solidFill>
        </p:spPr>
        <p:txBody>
          <a:bodyPr>
            <a:normAutofit/>
          </a:bodyPr>
          <a:lstStyle/>
          <a:p>
            <a:pPr>
              <a:defRPr/>
            </a:pPr>
            <a:r>
              <a:rPr lang="nn-NO" sz="2000" b="1" dirty="0" smtClean="0">
                <a:solidFill>
                  <a:schemeClr val="bg1"/>
                </a:solidFill>
              </a:rPr>
              <a:t>Rekapitulasi Peserta PPDS Yang Telah Menyelesaikan Pendidikan </a:t>
            </a:r>
            <a:r>
              <a:rPr lang="id-ID" sz="2000" b="1" dirty="0" smtClean="0">
                <a:solidFill>
                  <a:schemeClr val="bg1"/>
                </a:solidFill>
              </a:rPr>
              <a:t/>
            </a:r>
            <a:br>
              <a:rPr lang="id-ID" sz="2000" b="1" dirty="0" smtClean="0">
                <a:solidFill>
                  <a:schemeClr val="bg1"/>
                </a:solidFill>
              </a:rPr>
            </a:br>
            <a:r>
              <a:rPr lang="nn-NO" sz="2000" b="1" dirty="0" smtClean="0">
                <a:solidFill>
                  <a:schemeClr val="bg1"/>
                </a:solidFill>
              </a:rPr>
              <a:t>Per Agustus 2014</a:t>
            </a:r>
            <a:br>
              <a:rPr lang="nn-NO" sz="2000" b="1" dirty="0" smtClean="0">
                <a:solidFill>
                  <a:schemeClr val="bg1"/>
                </a:solidFill>
              </a:rPr>
            </a:br>
            <a:r>
              <a:rPr lang="nn-NO" sz="2000" b="1" dirty="0" smtClean="0">
                <a:solidFill>
                  <a:schemeClr val="bg1"/>
                </a:solidFill>
              </a:rPr>
              <a:t>Menurut Institusi Pendidikan</a:t>
            </a:r>
            <a:endParaRPr lang="en-US" sz="2000" b="1" dirty="0" smtClean="0">
              <a:solidFill>
                <a:schemeClr val="bg1"/>
              </a:solidFill>
            </a:endParaRPr>
          </a:p>
        </p:txBody>
      </p:sp>
    </p:spTree>
    <p:extLst>
      <p:ext uri="{BB962C8B-B14F-4D97-AF65-F5344CB8AC3E}">
        <p14:creationId xmlns:p14="http://schemas.microsoft.com/office/powerpoint/2010/main" val="396593161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708920"/>
            <a:ext cx="8229600" cy="1143000"/>
          </a:xfrm>
        </p:spPr>
        <p:txBody>
          <a:bodyPr/>
          <a:lstStyle/>
          <a:p>
            <a:r>
              <a:rPr lang="id-ID" dirty="0" smtClean="0"/>
              <a:t>Terima Kasih</a:t>
            </a:r>
            <a:endParaRPr lang="id-ID" dirty="0"/>
          </a:p>
        </p:txBody>
      </p:sp>
    </p:spTree>
    <p:extLst>
      <p:ext uri="{BB962C8B-B14F-4D97-AF65-F5344CB8AC3E}">
        <p14:creationId xmlns:p14="http://schemas.microsoft.com/office/powerpoint/2010/main" val="3861208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6712"/>
          </a:xfrm>
        </p:spPr>
        <p:txBody>
          <a:bodyPr>
            <a:normAutofit/>
          </a:bodyPr>
          <a:lstStyle/>
          <a:p>
            <a:pPr>
              <a:lnSpc>
                <a:spcPct val="100000"/>
              </a:lnSpc>
            </a:pPr>
            <a:r>
              <a:rPr lang="id-ID" sz="2400" dirty="0" smtClean="0"/>
              <a:t>Rasio Dokter per 100.000 Penduduk di Indonesia Berdasarkan Pemutakiran Data s/d Oktober 2014</a:t>
            </a:r>
            <a:endParaRPr lang="id-ID" sz="2400"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7664" y="836711"/>
            <a:ext cx="6264696" cy="5112569"/>
          </a:xfrm>
          <a:prstGeom prst="rect">
            <a:avLst/>
          </a:prstGeom>
          <a:noFill/>
        </p:spPr>
      </p:pic>
    </p:spTree>
    <p:extLst>
      <p:ext uri="{BB962C8B-B14F-4D97-AF65-F5344CB8AC3E}">
        <p14:creationId xmlns:p14="http://schemas.microsoft.com/office/powerpoint/2010/main" val="16729706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835496"/>
          </a:xfrm>
        </p:spPr>
        <p:txBody>
          <a:bodyPr>
            <a:normAutofit fontScale="90000"/>
          </a:bodyPr>
          <a:lstStyle/>
          <a:p>
            <a:pPr>
              <a:lnSpc>
                <a:spcPct val="100000"/>
              </a:lnSpc>
            </a:pPr>
            <a:r>
              <a:rPr lang="id-ID" sz="2800" dirty="0" smtClean="0">
                <a:effectLst/>
              </a:rPr>
              <a:t>Rasio Perawat per 100.000 penduduk di Indonesia Berdasarkan Pemutakiran Data s/d Oktober 2014</a:t>
            </a:r>
            <a:endParaRPr lang="id-ID" sz="2800" dirty="0">
              <a:effectLst/>
            </a:endParaRPr>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1268760"/>
            <a:ext cx="6624736" cy="5166330"/>
          </a:xfrm>
          <a:prstGeom prst="rect">
            <a:avLst/>
          </a:prstGeom>
          <a:noFill/>
        </p:spPr>
      </p:pic>
    </p:spTree>
    <p:extLst>
      <p:ext uri="{BB962C8B-B14F-4D97-AF65-F5344CB8AC3E}">
        <p14:creationId xmlns:p14="http://schemas.microsoft.com/office/powerpoint/2010/main" val="23961538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04664"/>
            <a:ext cx="8229600" cy="648072"/>
          </a:xfrm>
        </p:spPr>
        <p:txBody>
          <a:bodyPr>
            <a:normAutofit fontScale="90000"/>
          </a:bodyPr>
          <a:lstStyle/>
          <a:p>
            <a:pPr>
              <a:lnSpc>
                <a:spcPct val="100000"/>
              </a:lnSpc>
            </a:pPr>
            <a:r>
              <a:rPr lang="id-ID" sz="2800" dirty="0" smtClean="0">
                <a:effectLst/>
              </a:rPr>
              <a:t>Rasio Bidan per 100.000 penduduk di Indonesia Berdasarkan Pemutakiran Data s/d Oktober 2014</a:t>
            </a:r>
            <a:endParaRPr lang="id-ID" sz="2800"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91680" y="1124744"/>
            <a:ext cx="5832648" cy="5400600"/>
          </a:xfrm>
          <a:prstGeom prst="rect">
            <a:avLst/>
          </a:prstGeom>
          <a:noFill/>
        </p:spPr>
      </p:pic>
    </p:spTree>
    <p:extLst>
      <p:ext uri="{BB962C8B-B14F-4D97-AF65-F5344CB8AC3E}">
        <p14:creationId xmlns:p14="http://schemas.microsoft.com/office/powerpoint/2010/main" val="24356574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562074"/>
          </a:xfrm>
        </p:spPr>
        <p:txBody>
          <a:bodyPr>
            <a:noAutofit/>
          </a:bodyPr>
          <a:lstStyle/>
          <a:p>
            <a:pPr>
              <a:lnSpc>
                <a:spcPct val="100000"/>
              </a:lnSpc>
            </a:pPr>
            <a:r>
              <a:rPr lang="id-ID" sz="2400" dirty="0" smtClean="0"/>
              <a:t>Rasio Tenaga Dokter Spesialis per 100.000 Penduduk Berdasarkan Pemutakiran s/d Oktober 2014</a:t>
            </a:r>
            <a:endParaRPr lang="id-ID" sz="2400" dirty="0"/>
          </a:p>
        </p:txBody>
      </p:sp>
      <p:sp>
        <p:nvSpPr>
          <p:cNvPr id="5" name="TextBox 4"/>
          <p:cNvSpPr txBox="1"/>
          <p:nvPr/>
        </p:nvSpPr>
        <p:spPr>
          <a:xfrm>
            <a:off x="611560" y="6237312"/>
            <a:ext cx="3168352" cy="276999"/>
          </a:xfrm>
          <a:prstGeom prst="rect">
            <a:avLst/>
          </a:prstGeom>
          <a:noFill/>
        </p:spPr>
        <p:txBody>
          <a:bodyPr wrap="square" rtlCol="0">
            <a:spAutoFit/>
          </a:bodyPr>
          <a:lstStyle/>
          <a:p>
            <a:r>
              <a:rPr lang="id-ID" sz="1200" dirty="0" smtClean="0"/>
              <a:t>Diolah dari data KKI per  September 2014</a:t>
            </a:r>
            <a:endParaRPr lang="id-ID" sz="1200" dirty="0"/>
          </a:p>
        </p:txBody>
      </p:sp>
      <p:pic>
        <p:nvPicPr>
          <p:cNvPr id="8" name="Picture 7"/>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03649" y="836712"/>
            <a:ext cx="6480720" cy="5184576"/>
          </a:xfrm>
          <a:prstGeom prst="rect">
            <a:avLst/>
          </a:prstGeom>
          <a:noFill/>
        </p:spPr>
      </p:pic>
    </p:spTree>
    <p:extLst>
      <p:ext uri="{BB962C8B-B14F-4D97-AF65-F5344CB8AC3E}">
        <p14:creationId xmlns:p14="http://schemas.microsoft.com/office/powerpoint/2010/main" val="17663465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497" y="1"/>
            <a:ext cx="9036496" cy="836712"/>
          </a:xfrm>
        </p:spPr>
        <p:txBody>
          <a:bodyPr>
            <a:noAutofit/>
          </a:bodyPr>
          <a:lstStyle/>
          <a:p>
            <a:pPr algn="ctr"/>
            <a:r>
              <a:rPr lang="id-ID" sz="2400" b="1" dirty="0" smtClean="0"/>
              <a:t>JUMLAH PUSKESMAS TANPA TENAGA KESEHATAN</a:t>
            </a:r>
            <a:endParaRPr lang="id-ID" sz="2400" b="1" dirty="0"/>
          </a:p>
        </p:txBody>
      </p:sp>
      <p:graphicFrame>
        <p:nvGraphicFramePr>
          <p:cNvPr id="3" name="Table 2"/>
          <p:cNvGraphicFramePr>
            <a:graphicFrameLocks noGrp="1"/>
          </p:cNvGraphicFramePr>
          <p:nvPr>
            <p:extLst>
              <p:ext uri="{D42A27DB-BD31-4B8C-83A1-F6EECF244321}">
                <p14:modId xmlns:p14="http://schemas.microsoft.com/office/powerpoint/2010/main" val="395108174"/>
              </p:ext>
            </p:extLst>
          </p:nvPr>
        </p:nvGraphicFramePr>
        <p:xfrm>
          <a:off x="1187624" y="908720"/>
          <a:ext cx="6788275" cy="5437334"/>
        </p:xfrm>
        <a:graphic>
          <a:graphicData uri="http://schemas.openxmlformats.org/drawingml/2006/table">
            <a:tbl>
              <a:tblPr>
                <a:tableStyleId>{69CF1AB2-1976-4502-BF36-3FF5EA218861}</a:tableStyleId>
              </a:tblPr>
              <a:tblGrid>
                <a:gridCol w="509989"/>
                <a:gridCol w="2009050"/>
                <a:gridCol w="1240204"/>
                <a:gridCol w="1669058"/>
                <a:gridCol w="1359974"/>
              </a:tblGrid>
              <a:tr h="998958">
                <a:tc>
                  <a:txBody>
                    <a:bodyPr/>
                    <a:lstStyle/>
                    <a:p>
                      <a:pPr algn="ctr" fontAlgn="ctr"/>
                      <a:r>
                        <a:rPr lang="en-US" sz="1400" b="1" u="none" strike="noStrike" dirty="0">
                          <a:effectLst/>
                        </a:rPr>
                        <a:t>NO</a:t>
                      </a:r>
                      <a:endParaRPr lang="en-US" sz="1400" b="1" i="0" u="none" strike="noStrike" dirty="0">
                        <a:solidFill>
                          <a:srgbClr val="000000"/>
                        </a:solidFill>
                        <a:effectLst/>
                        <a:latin typeface="Calibri" panose="020F0502020204030204" pitchFamily="34" charset="0"/>
                      </a:endParaRPr>
                    </a:p>
                  </a:txBody>
                  <a:tcPr marL="7046" marR="7046" marT="9394" marB="0" anchor="ctr">
                    <a:solidFill>
                      <a:schemeClr val="accent1"/>
                    </a:solidFill>
                  </a:tcPr>
                </a:tc>
                <a:tc>
                  <a:txBody>
                    <a:bodyPr/>
                    <a:lstStyle/>
                    <a:p>
                      <a:pPr algn="ctr" fontAlgn="ctr"/>
                      <a:r>
                        <a:rPr lang="fi-FI" sz="1400" b="1" u="none" strike="noStrike" dirty="0">
                          <a:effectLst/>
                        </a:rPr>
                        <a:t>PUSKESMAS TANPA JENIS TENAGA KESEHATAN</a:t>
                      </a:r>
                      <a:endParaRPr lang="fi-FI" sz="1400" b="1" i="0" u="none" strike="noStrike" dirty="0">
                        <a:solidFill>
                          <a:srgbClr val="000000"/>
                        </a:solidFill>
                        <a:effectLst/>
                        <a:latin typeface="Calibri" panose="020F0502020204030204" pitchFamily="34" charset="0"/>
                      </a:endParaRPr>
                    </a:p>
                  </a:txBody>
                  <a:tcPr marL="7046" marR="7046" marT="9394" marB="0" anchor="ctr">
                    <a:solidFill>
                      <a:schemeClr val="accent1"/>
                    </a:solidFill>
                  </a:tcPr>
                </a:tc>
                <a:tc>
                  <a:txBody>
                    <a:bodyPr/>
                    <a:lstStyle/>
                    <a:p>
                      <a:pPr algn="ctr" fontAlgn="ctr"/>
                      <a:r>
                        <a:rPr lang="en-US" sz="1400" b="1" u="none" strike="noStrike" dirty="0">
                          <a:effectLst/>
                        </a:rPr>
                        <a:t>JUMLAH PUSKESMAS</a:t>
                      </a:r>
                      <a:endParaRPr lang="en-US" sz="1400" b="1" i="0" u="none" strike="noStrike" dirty="0">
                        <a:solidFill>
                          <a:srgbClr val="000000"/>
                        </a:solidFill>
                        <a:effectLst/>
                        <a:latin typeface="Calibri" panose="020F0502020204030204" pitchFamily="34" charset="0"/>
                      </a:endParaRPr>
                    </a:p>
                  </a:txBody>
                  <a:tcPr marL="7046" marR="7046" marT="9394" marB="0" anchor="ctr">
                    <a:solidFill>
                      <a:schemeClr val="accent1"/>
                    </a:solidFill>
                  </a:tcPr>
                </a:tc>
                <a:tc>
                  <a:txBody>
                    <a:bodyPr/>
                    <a:lstStyle/>
                    <a:p>
                      <a:pPr algn="ctr" fontAlgn="ctr"/>
                      <a:r>
                        <a:rPr lang="en-US" sz="1400" b="1" u="none" strike="noStrike" dirty="0">
                          <a:effectLst/>
                        </a:rPr>
                        <a:t>JUMLAH PUSKESMAS TANPA JENIS TENAGA KESEHATAN</a:t>
                      </a:r>
                      <a:endParaRPr lang="en-US" sz="1400" b="1" i="0" u="none" strike="noStrike" dirty="0">
                        <a:solidFill>
                          <a:srgbClr val="000000"/>
                        </a:solidFill>
                        <a:effectLst/>
                        <a:latin typeface="Calibri" panose="020F0502020204030204" pitchFamily="34" charset="0"/>
                      </a:endParaRPr>
                    </a:p>
                  </a:txBody>
                  <a:tcPr marL="7046" marR="7046" marT="9394" marB="0" anchor="ctr">
                    <a:solidFill>
                      <a:schemeClr val="accent1"/>
                    </a:solidFill>
                  </a:tcPr>
                </a:tc>
                <a:tc>
                  <a:txBody>
                    <a:bodyPr/>
                    <a:lstStyle/>
                    <a:p>
                      <a:pPr algn="ctr" fontAlgn="ctr"/>
                      <a:r>
                        <a:rPr lang="en-US" sz="1400" b="1" u="none" strike="noStrike" dirty="0">
                          <a:effectLst/>
                        </a:rPr>
                        <a:t>PERSENTASE</a:t>
                      </a:r>
                      <a:endParaRPr lang="en-US" sz="1400" b="1" i="0" u="none" strike="noStrike" dirty="0">
                        <a:solidFill>
                          <a:srgbClr val="000000"/>
                        </a:solidFill>
                        <a:effectLst/>
                        <a:latin typeface="Calibri" panose="020F0502020204030204" pitchFamily="34" charset="0"/>
                      </a:endParaRPr>
                    </a:p>
                  </a:txBody>
                  <a:tcPr marL="7046" marR="7046" marT="9394" marB="0" anchor="ctr">
                    <a:solidFill>
                      <a:schemeClr val="accent1"/>
                    </a:solidFill>
                  </a:tcPr>
                </a:tc>
              </a:tr>
              <a:tr h="404815">
                <a:tc>
                  <a:txBody>
                    <a:bodyPr/>
                    <a:lstStyle/>
                    <a:p>
                      <a:pPr algn="ctr" fontAlgn="b"/>
                      <a:r>
                        <a:rPr lang="en-US" sz="1400" b="1" u="none" strike="noStrike">
                          <a:effectLst/>
                        </a:rPr>
                        <a:t>1</a:t>
                      </a:r>
                      <a:endParaRPr lang="en-US" sz="1400" b="1" i="0" u="none" strike="noStrike">
                        <a:solidFill>
                          <a:srgbClr val="000000"/>
                        </a:solidFill>
                        <a:effectLst/>
                        <a:latin typeface="Calibri" panose="020F0502020204030204" pitchFamily="34" charset="0"/>
                      </a:endParaRPr>
                    </a:p>
                  </a:txBody>
                  <a:tcPr marL="7046" marR="7046" marT="9394" marB="0" anchor="b"/>
                </a:tc>
                <a:tc>
                  <a:txBody>
                    <a:bodyPr/>
                    <a:lstStyle/>
                    <a:p>
                      <a:pPr algn="l" fontAlgn="b"/>
                      <a:r>
                        <a:rPr lang="en-US" sz="1400" b="1" u="none" strike="noStrike">
                          <a:effectLst/>
                        </a:rPr>
                        <a:t>DOKTER UMUM</a:t>
                      </a:r>
                      <a:endParaRPr lang="en-US" sz="1400" b="1" i="0" u="none" strike="noStrike">
                        <a:solidFill>
                          <a:srgbClr val="000000"/>
                        </a:solidFill>
                        <a:effectLst/>
                        <a:latin typeface="Calibri" panose="020F0502020204030204" pitchFamily="34" charset="0"/>
                      </a:endParaRPr>
                    </a:p>
                  </a:txBody>
                  <a:tcPr marL="7046" marR="7046" marT="9394" marB="0" anchor="b"/>
                </a:tc>
                <a:tc rowSpan="10">
                  <a:txBody>
                    <a:bodyPr/>
                    <a:lstStyle/>
                    <a:p>
                      <a:pPr algn="ctr" fontAlgn="ctr"/>
                      <a:r>
                        <a:rPr lang="en-US" sz="1400" b="1" u="none" strike="noStrike" dirty="0">
                          <a:solidFill>
                            <a:schemeClr val="tx1"/>
                          </a:solidFill>
                          <a:effectLst/>
                        </a:rPr>
                        <a:t>                      </a:t>
                      </a:r>
                      <a:endParaRPr lang="id-ID" sz="1400" b="1" u="none" strike="noStrike" dirty="0" smtClean="0">
                        <a:solidFill>
                          <a:schemeClr val="tx1"/>
                        </a:solidFill>
                        <a:effectLst/>
                      </a:endParaRPr>
                    </a:p>
                    <a:p>
                      <a:pPr algn="ctr" fontAlgn="ctr"/>
                      <a:endParaRPr lang="id-ID" sz="1400" b="1" u="none" strike="noStrike" dirty="0" smtClean="0">
                        <a:solidFill>
                          <a:schemeClr val="tx1"/>
                        </a:solidFill>
                        <a:effectLst/>
                      </a:endParaRPr>
                    </a:p>
                    <a:p>
                      <a:pPr algn="ctr" fontAlgn="ctr"/>
                      <a:endParaRPr lang="id-ID" sz="1400" b="1" u="none" strike="noStrike" dirty="0" smtClean="0">
                        <a:solidFill>
                          <a:schemeClr val="tx1"/>
                        </a:solidFill>
                        <a:effectLst/>
                      </a:endParaRPr>
                    </a:p>
                    <a:p>
                      <a:pPr algn="ctr" fontAlgn="ctr"/>
                      <a:endParaRPr lang="id-ID" sz="1400" b="1" u="none" strike="noStrike" dirty="0" smtClean="0">
                        <a:solidFill>
                          <a:schemeClr val="tx1"/>
                        </a:solidFill>
                        <a:effectLst/>
                      </a:endParaRPr>
                    </a:p>
                    <a:p>
                      <a:pPr algn="ctr" fontAlgn="ctr"/>
                      <a:endParaRPr lang="id-ID" sz="1400" b="1" u="none" strike="noStrike" dirty="0" smtClean="0">
                        <a:solidFill>
                          <a:schemeClr val="tx1"/>
                        </a:solidFill>
                        <a:effectLst/>
                      </a:endParaRPr>
                    </a:p>
                    <a:p>
                      <a:pPr algn="ctr" fontAlgn="ctr"/>
                      <a:endParaRPr lang="id-ID" sz="1400" b="1" u="none" strike="noStrike" dirty="0" smtClean="0">
                        <a:solidFill>
                          <a:schemeClr val="tx1"/>
                        </a:solidFill>
                        <a:effectLst/>
                      </a:endParaRPr>
                    </a:p>
                    <a:p>
                      <a:pPr algn="ctr" fontAlgn="ctr"/>
                      <a:endParaRPr lang="id-ID" sz="1400" b="1" u="none" strike="noStrike" dirty="0" smtClean="0">
                        <a:solidFill>
                          <a:schemeClr val="tx1"/>
                        </a:solidFill>
                        <a:effectLst/>
                      </a:endParaRPr>
                    </a:p>
                    <a:p>
                      <a:pPr algn="ctr" fontAlgn="ctr"/>
                      <a:r>
                        <a:rPr lang="id-ID" sz="1400" b="1" u="none" strike="noStrike" dirty="0" smtClean="0">
                          <a:solidFill>
                            <a:schemeClr val="tx1"/>
                          </a:solidFill>
                          <a:effectLst/>
                        </a:rPr>
                        <a:t>9.655</a:t>
                      </a:r>
                    </a:p>
                    <a:p>
                      <a:pPr algn="ctr" fontAlgn="ctr"/>
                      <a:endParaRPr lang="id-ID" sz="1400" b="1" u="none" strike="noStrike" dirty="0" smtClean="0">
                        <a:solidFill>
                          <a:schemeClr val="tx1"/>
                        </a:solidFill>
                        <a:effectLst/>
                      </a:endParaRPr>
                    </a:p>
                    <a:p>
                      <a:pPr algn="ctr" fontAlgn="ctr"/>
                      <a:r>
                        <a:rPr lang="id-ID" sz="1400" b="1" u="none" strike="noStrike" dirty="0" smtClean="0">
                          <a:solidFill>
                            <a:schemeClr val="tx1"/>
                          </a:solidFill>
                          <a:effectLst/>
                        </a:rPr>
                        <a:t>Cat  : 9257 Puskesmas </a:t>
                      </a:r>
                    </a:p>
                    <a:p>
                      <a:pPr algn="ctr" fontAlgn="ctr"/>
                      <a:r>
                        <a:rPr lang="id-ID" sz="1400" b="1" u="none" strike="noStrike" dirty="0" smtClean="0">
                          <a:solidFill>
                            <a:schemeClr val="tx1"/>
                          </a:solidFill>
                          <a:effectLst/>
                        </a:rPr>
                        <a:t>yang terdata dari 9.655 Puskesmas</a:t>
                      </a:r>
                    </a:p>
                    <a:p>
                      <a:pPr algn="ctr" fontAlgn="ctr"/>
                      <a:endParaRPr lang="en-US" sz="1400" b="1" i="0" u="none" strike="noStrike" dirty="0">
                        <a:solidFill>
                          <a:schemeClr val="tx1"/>
                        </a:solidFill>
                        <a:effectLst/>
                        <a:latin typeface="Calibri" panose="020F0502020204030204" pitchFamily="34" charset="0"/>
                      </a:endParaRPr>
                    </a:p>
                  </a:txBody>
                  <a:tcPr marL="7046" marR="7046" marT="9394" marB="0" anchor="ctr"/>
                </a:tc>
                <a:tc>
                  <a:txBody>
                    <a:bodyPr/>
                    <a:lstStyle/>
                    <a:p>
                      <a:pPr algn="ctr" fontAlgn="b"/>
                      <a:r>
                        <a:rPr lang="en-US" sz="1400" b="1" u="none" strike="noStrike" dirty="0">
                          <a:effectLst/>
                        </a:rPr>
                        <a:t>                                      919 </a:t>
                      </a:r>
                      <a:endParaRPr lang="en-US" sz="1400" b="1" i="0" u="none" strike="noStrike" dirty="0">
                        <a:solidFill>
                          <a:srgbClr val="000000"/>
                        </a:solidFill>
                        <a:effectLst/>
                        <a:latin typeface="Calibri" panose="020F0502020204030204" pitchFamily="34" charset="0"/>
                      </a:endParaRPr>
                    </a:p>
                  </a:txBody>
                  <a:tcPr marL="7046" marR="7046" marT="9394" marB="0" anchor="b"/>
                </a:tc>
                <a:tc>
                  <a:txBody>
                    <a:bodyPr/>
                    <a:lstStyle/>
                    <a:p>
                      <a:pPr algn="ctr" fontAlgn="b"/>
                      <a:r>
                        <a:rPr lang="en-US" sz="1400" b="1" u="none" strike="noStrike" dirty="0">
                          <a:effectLst/>
                        </a:rPr>
                        <a:t>9.93%</a:t>
                      </a:r>
                      <a:endParaRPr lang="en-US" sz="1400" b="1" i="0" u="none" strike="noStrike" dirty="0">
                        <a:solidFill>
                          <a:srgbClr val="000000"/>
                        </a:solidFill>
                        <a:effectLst/>
                        <a:latin typeface="Calibri" panose="020F0502020204030204" pitchFamily="34" charset="0"/>
                      </a:endParaRPr>
                    </a:p>
                  </a:txBody>
                  <a:tcPr marL="7046" marR="7046" marT="9394" marB="0" anchor="b"/>
                </a:tc>
              </a:tr>
              <a:tr h="404815">
                <a:tc>
                  <a:txBody>
                    <a:bodyPr/>
                    <a:lstStyle/>
                    <a:p>
                      <a:pPr algn="ctr" fontAlgn="b"/>
                      <a:r>
                        <a:rPr lang="en-US" sz="1400" b="1" u="none" strike="noStrike">
                          <a:effectLst/>
                        </a:rPr>
                        <a:t>2</a:t>
                      </a:r>
                      <a:endParaRPr lang="en-US" sz="1400" b="1" i="0" u="none" strike="noStrike">
                        <a:solidFill>
                          <a:srgbClr val="000000"/>
                        </a:solidFill>
                        <a:effectLst/>
                        <a:latin typeface="Calibri" panose="020F0502020204030204" pitchFamily="34" charset="0"/>
                      </a:endParaRPr>
                    </a:p>
                  </a:txBody>
                  <a:tcPr marL="7046" marR="7046" marT="9394" marB="0" anchor="b"/>
                </a:tc>
                <a:tc>
                  <a:txBody>
                    <a:bodyPr/>
                    <a:lstStyle/>
                    <a:p>
                      <a:pPr algn="l" fontAlgn="b"/>
                      <a:r>
                        <a:rPr lang="en-US" sz="1400" b="1" u="none" strike="noStrike">
                          <a:effectLst/>
                        </a:rPr>
                        <a:t>DOKTER GIGI</a:t>
                      </a:r>
                      <a:endParaRPr lang="en-US" sz="1400" b="1" i="0" u="none" strike="noStrike">
                        <a:solidFill>
                          <a:srgbClr val="000000"/>
                        </a:solidFill>
                        <a:effectLst/>
                        <a:latin typeface="Calibri" panose="020F0502020204030204" pitchFamily="34" charset="0"/>
                      </a:endParaRPr>
                    </a:p>
                  </a:txBody>
                  <a:tcPr marL="7046" marR="7046" marT="9394" marB="0" anchor="b"/>
                </a:tc>
                <a:tc vMerge="1">
                  <a:txBody>
                    <a:bodyPr/>
                    <a:lstStyle/>
                    <a:p>
                      <a:endParaRPr lang="en-US"/>
                    </a:p>
                  </a:txBody>
                  <a:tcPr/>
                </a:tc>
                <a:tc>
                  <a:txBody>
                    <a:bodyPr/>
                    <a:lstStyle/>
                    <a:p>
                      <a:pPr algn="ctr" fontAlgn="b"/>
                      <a:r>
                        <a:rPr lang="en-US" sz="1400" b="1" u="none" strike="noStrike">
                          <a:effectLst/>
                        </a:rPr>
                        <a:t>                                  4,129 </a:t>
                      </a:r>
                      <a:endParaRPr lang="en-US" sz="1400" b="1" i="0" u="none" strike="noStrike">
                        <a:solidFill>
                          <a:srgbClr val="000000"/>
                        </a:solidFill>
                        <a:effectLst/>
                        <a:latin typeface="Calibri" panose="020F0502020204030204" pitchFamily="34" charset="0"/>
                      </a:endParaRPr>
                    </a:p>
                  </a:txBody>
                  <a:tcPr marL="7046" marR="7046" marT="9394" marB="0" anchor="b"/>
                </a:tc>
                <a:tc>
                  <a:txBody>
                    <a:bodyPr/>
                    <a:lstStyle/>
                    <a:p>
                      <a:pPr algn="ctr" fontAlgn="b"/>
                      <a:r>
                        <a:rPr lang="en-US" sz="1400" b="1" u="none" strike="noStrike">
                          <a:effectLst/>
                        </a:rPr>
                        <a:t>44.60%</a:t>
                      </a:r>
                      <a:endParaRPr lang="en-US" sz="1400" b="1" i="0" u="none" strike="noStrike">
                        <a:solidFill>
                          <a:srgbClr val="000000"/>
                        </a:solidFill>
                        <a:effectLst/>
                        <a:latin typeface="Calibri" panose="020F0502020204030204" pitchFamily="34" charset="0"/>
                      </a:endParaRPr>
                    </a:p>
                  </a:txBody>
                  <a:tcPr marL="7046" marR="7046" marT="9394" marB="0" anchor="b"/>
                </a:tc>
              </a:tr>
              <a:tr h="404815">
                <a:tc>
                  <a:txBody>
                    <a:bodyPr/>
                    <a:lstStyle/>
                    <a:p>
                      <a:pPr algn="ctr" fontAlgn="b"/>
                      <a:r>
                        <a:rPr lang="en-US" sz="1400" b="1" u="none" strike="noStrike">
                          <a:effectLst/>
                        </a:rPr>
                        <a:t>3</a:t>
                      </a:r>
                      <a:endParaRPr lang="en-US" sz="1400" b="1" i="0" u="none" strike="noStrike">
                        <a:solidFill>
                          <a:srgbClr val="000000"/>
                        </a:solidFill>
                        <a:effectLst/>
                        <a:latin typeface="Calibri" panose="020F0502020204030204" pitchFamily="34" charset="0"/>
                      </a:endParaRPr>
                    </a:p>
                  </a:txBody>
                  <a:tcPr marL="7046" marR="7046" marT="9394" marB="0" anchor="b"/>
                </a:tc>
                <a:tc>
                  <a:txBody>
                    <a:bodyPr/>
                    <a:lstStyle/>
                    <a:p>
                      <a:pPr algn="l" fontAlgn="b"/>
                      <a:r>
                        <a:rPr lang="en-US" sz="1400" b="1" u="none" strike="noStrike">
                          <a:effectLst/>
                        </a:rPr>
                        <a:t>PERAWAT</a:t>
                      </a:r>
                      <a:endParaRPr lang="en-US" sz="1400" b="1" i="0" u="none" strike="noStrike">
                        <a:solidFill>
                          <a:srgbClr val="000000"/>
                        </a:solidFill>
                        <a:effectLst/>
                        <a:latin typeface="Calibri" panose="020F0502020204030204" pitchFamily="34" charset="0"/>
                      </a:endParaRPr>
                    </a:p>
                  </a:txBody>
                  <a:tcPr marL="7046" marR="7046" marT="9394" marB="0" anchor="b"/>
                </a:tc>
                <a:tc vMerge="1">
                  <a:txBody>
                    <a:bodyPr/>
                    <a:lstStyle/>
                    <a:p>
                      <a:endParaRPr lang="en-US"/>
                    </a:p>
                  </a:txBody>
                  <a:tcPr/>
                </a:tc>
                <a:tc>
                  <a:txBody>
                    <a:bodyPr/>
                    <a:lstStyle/>
                    <a:p>
                      <a:pPr algn="ctr" fontAlgn="b"/>
                      <a:r>
                        <a:rPr lang="en-US" sz="1400" b="1" u="none" strike="noStrike" dirty="0">
                          <a:effectLst/>
                        </a:rPr>
                        <a:t>                                      254 </a:t>
                      </a:r>
                      <a:endParaRPr lang="en-US" sz="1400" b="1" i="0" u="none" strike="noStrike" dirty="0">
                        <a:solidFill>
                          <a:srgbClr val="000000"/>
                        </a:solidFill>
                        <a:effectLst/>
                        <a:latin typeface="Calibri" panose="020F0502020204030204" pitchFamily="34" charset="0"/>
                      </a:endParaRPr>
                    </a:p>
                  </a:txBody>
                  <a:tcPr marL="7046" marR="7046" marT="9394" marB="0" anchor="b"/>
                </a:tc>
                <a:tc>
                  <a:txBody>
                    <a:bodyPr/>
                    <a:lstStyle/>
                    <a:p>
                      <a:pPr algn="ctr" fontAlgn="b"/>
                      <a:r>
                        <a:rPr lang="en-US" sz="1400" b="1" u="none" strike="noStrike">
                          <a:effectLst/>
                        </a:rPr>
                        <a:t>2.74%</a:t>
                      </a:r>
                      <a:endParaRPr lang="en-US" sz="1400" b="1" i="0" u="none" strike="noStrike">
                        <a:solidFill>
                          <a:srgbClr val="000000"/>
                        </a:solidFill>
                        <a:effectLst/>
                        <a:latin typeface="Calibri" panose="020F0502020204030204" pitchFamily="34" charset="0"/>
                      </a:endParaRPr>
                    </a:p>
                  </a:txBody>
                  <a:tcPr marL="7046" marR="7046" marT="9394" marB="0" anchor="b"/>
                </a:tc>
              </a:tr>
              <a:tr h="404815">
                <a:tc>
                  <a:txBody>
                    <a:bodyPr/>
                    <a:lstStyle/>
                    <a:p>
                      <a:pPr algn="ctr" fontAlgn="b"/>
                      <a:r>
                        <a:rPr lang="en-US" sz="1400" b="1" u="none" strike="noStrike">
                          <a:effectLst/>
                        </a:rPr>
                        <a:t>4</a:t>
                      </a:r>
                      <a:endParaRPr lang="en-US" sz="1400" b="1" i="0" u="none" strike="noStrike">
                        <a:solidFill>
                          <a:srgbClr val="000000"/>
                        </a:solidFill>
                        <a:effectLst/>
                        <a:latin typeface="Calibri" panose="020F0502020204030204" pitchFamily="34" charset="0"/>
                      </a:endParaRPr>
                    </a:p>
                  </a:txBody>
                  <a:tcPr marL="7046" marR="7046" marT="9394" marB="0" anchor="b"/>
                </a:tc>
                <a:tc>
                  <a:txBody>
                    <a:bodyPr/>
                    <a:lstStyle/>
                    <a:p>
                      <a:pPr algn="l" fontAlgn="b"/>
                      <a:r>
                        <a:rPr lang="en-US" sz="1400" b="1" u="none" strike="noStrike">
                          <a:effectLst/>
                        </a:rPr>
                        <a:t>PERAWAT GIGI</a:t>
                      </a:r>
                      <a:endParaRPr lang="en-US" sz="1400" b="1" i="0" u="none" strike="noStrike">
                        <a:solidFill>
                          <a:srgbClr val="000000"/>
                        </a:solidFill>
                        <a:effectLst/>
                        <a:latin typeface="Calibri" panose="020F0502020204030204" pitchFamily="34" charset="0"/>
                      </a:endParaRPr>
                    </a:p>
                  </a:txBody>
                  <a:tcPr marL="7046" marR="7046" marT="9394" marB="0" anchor="b"/>
                </a:tc>
                <a:tc vMerge="1">
                  <a:txBody>
                    <a:bodyPr/>
                    <a:lstStyle/>
                    <a:p>
                      <a:endParaRPr lang="en-US"/>
                    </a:p>
                  </a:txBody>
                  <a:tcPr/>
                </a:tc>
                <a:tc>
                  <a:txBody>
                    <a:bodyPr/>
                    <a:lstStyle/>
                    <a:p>
                      <a:pPr algn="ctr" fontAlgn="b"/>
                      <a:r>
                        <a:rPr lang="en-US" sz="1400" b="1" u="none" strike="noStrike">
                          <a:effectLst/>
                        </a:rPr>
                        <a:t>                                  3,360 </a:t>
                      </a:r>
                      <a:endParaRPr lang="en-US" sz="1400" b="1" i="0" u="none" strike="noStrike">
                        <a:solidFill>
                          <a:srgbClr val="000000"/>
                        </a:solidFill>
                        <a:effectLst/>
                        <a:latin typeface="Calibri" panose="020F0502020204030204" pitchFamily="34" charset="0"/>
                      </a:endParaRPr>
                    </a:p>
                  </a:txBody>
                  <a:tcPr marL="7046" marR="7046" marT="9394" marB="0" anchor="b"/>
                </a:tc>
                <a:tc>
                  <a:txBody>
                    <a:bodyPr/>
                    <a:lstStyle/>
                    <a:p>
                      <a:pPr algn="ctr" fontAlgn="b"/>
                      <a:r>
                        <a:rPr lang="en-US" sz="1400" b="1" u="none" strike="noStrike" dirty="0">
                          <a:effectLst/>
                        </a:rPr>
                        <a:t>36.30%</a:t>
                      </a:r>
                      <a:endParaRPr lang="en-US" sz="1400" b="1" i="0" u="none" strike="noStrike" dirty="0">
                        <a:solidFill>
                          <a:srgbClr val="000000"/>
                        </a:solidFill>
                        <a:effectLst/>
                        <a:latin typeface="Calibri" panose="020F0502020204030204" pitchFamily="34" charset="0"/>
                      </a:endParaRPr>
                    </a:p>
                  </a:txBody>
                  <a:tcPr marL="7046" marR="7046" marT="9394" marB="0" anchor="b"/>
                </a:tc>
              </a:tr>
              <a:tr h="404815">
                <a:tc>
                  <a:txBody>
                    <a:bodyPr/>
                    <a:lstStyle/>
                    <a:p>
                      <a:pPr algn="ctr" fontAlgn="b"/>
                      <a:r>
                        <a:rPr lang="en-US" sz="1400" b="1" u="none" strike="noStrike">
                          <a:effectLst/>
                        </a:rPr>
                        <a:t>5</a:t>
                      </a:r>
                      <a:endParaRPr lang="en-US" sz="1400" b="1" i="0" u="none" strike="noStrike">
                        <a:solidFill>
                          <a:srgbClr val="000000"/>
                        </a:solidFill>
                        <a:effectLst/>
                        <a:latin typeface="Calibri" panose="020F0502020204030204" pitchFamily="34" charset="0"/>
                      </a:endParaRPr>
                    </a:p>
                  </a:txBody>
                  <a:tcPr marL="7046" marR="7046" marT="9394" marB="0" anchor="b"/>
                </a:tc>
                <a:tc>
                  <a:txBody>
                    <a:bodyPr/>
                    <a:lstStyle/>
                    <a:p>
                      <a:pPr algn="l" fontAlgn="b"/>
                      <a:r>
                        <a:rPr lang="en-US" sz="1400" b="1" u="none" strike="noStrike">
                          <a:effectLst/>
                        </a:rPr>
                        <a:t>BIDAN</a:t>
                      </a:r>
                      <a:endParaRPr lang="en-US" sz="1400" b="1" i="0" u="none" strike="noStrike">
                        <a:solidFill>
                          <a:srgbClr val="000000"/>
                        </a:solidFill>
                        <a:effectLst/>
                        <a:latin typeface="Calibri" panose="020F0502020204030204" pitchFamily="34" charset="0"/>
                      </a:endParaRPr>
                    </a:p>
                  </a:txBody>
                  <a:tcPr marL="7046" marR="7046" marT="9394" marB="0" anchor="b"/>
                </a:tc>
                <a:tc vMerge="1">
                  <a:txBody>
                    <a:bodyPr/>
                    <a:lstStyle/>
                    <a:p>
                      <a:endParaRPr lang="en-US"/>
                    </a:p>
                  </a:txBody>
                  <a:tcPr/>
                </a:tc>
                <a:tc>
                  <a:txBody>
                    <a:bodyPr/>
                    <a:lstStyle/>
                    <a:p>
                      <a:pPr algn="ctr" fontAlgn="b"/>
                      <a:r>
                        <a:rPr lang="en-US" sz="1400" b="1" u="none" strike="noStrike">
                          <a:effectLst/>
                        </a:rPr>
                        <a:t>                                      341 </a:t>
                      </a:r>
                      <a:endParaRPr lang="en-US" sz="1400" b="1" i="0" u="none" strike="noStrike">
                        <a:solidFill>
                          <a:srgbClr val="000000"/>
                        </a:solidFill>
                        <a:effectLst/>
                        <a:latin typeface="Calibri" panose="020F0502020204030204" pitchFamily="34" charset="0"/>
                      </a:endParaRPr>
                    </a:p>
                  </a:txBody>
                  <a:tcPr marL="7046" marR="7046" marT="9394" marB="0" anchor="b"/>
                </a:tc>
                <a:tc>
                  <a:txBody>
                    <a:bodyPr/>
                    <a:lstStyle/>
                    <a:p>
                      <a:pPr algn="ctr" fontAlgn="b"/>
                      <a:r>
                        <a:rPr lang="en-US" sz="1400" b="1" u="none" strike="noStrike" dirty="0">
                          <a:effectLst/>
                        </a:rPr>
                        <a:t>3.68%</a:t>
                      </a:r>
                      <a:endParaRPr lang="en-US" sz="1400" b="1" i="0" u="none" strike="noStrike" dirty="0">
                        <a:solidFill>
                          <a:srgbClr val="000000"/>
                        </a:solidFill>
                        <a:effectLst/>
                        <a:latin typeface="Calibri" panose="020F0502020204030204" pitchFamily="34" charset="0"/>
                      </a:endParaRPr>
                    </a:p>
                  </a:txBody>
                  <a:tcPr marL="7046" marR="7046" marT="9394" marB="0" anchor="b"/>
                </a:tc>
              </a:tr>
              <a:tr h="404815">
                <a:tc>
                  <a:txBody>
                    <a:bodyPr/>
                    <a:lstStyle/>
                    <a:p>
                      <a:pPr algn="ctr" fontAlgn="b"/>
                      <a:r>
                        <a:rPr lang="en-US" sz="1400" b="1" u="none" strike="noStrike">
                          <a:effectLst/>
                        </a:rPr>
                        <a:t>6</a:t>
                      </a:r>
                      <a:endParaRPr lang="en-US" sz="1400" b="1" i="0" u="none" strike="noStrike">
                        <a:solidFill>
                          <a:srgbClr val="000000"/>
                        </a:solidFill>
                        <a:effectLst/>
                        <a:latin typeface="Calibri" panose="020F0502020204030204" pitchFamily="34" charset="0"/>
                      </a:endParaRPr>
                    </a:p>
                  </a:txBody>
                  <a:tcPr marL="7046" marR="7046" marT="9394" marB="0" anchor="b"/>
                </a:tc>
                <a:tc>
                  <a:txBody>
                    <a:bodyPr/>
                    <a:lstStyle/>
                    <a:p>
                      <a:pPr algn="l" fontAlgn="b"/>
                      <a:r>
                        <a:rPr lang="en-US" sz="1400" b="1" u="none" strike="noStrike">
                          <a:effectLst/>
                        </a:rPr>
                        <a:t>TENAGA KEFARMASIAN</a:t>
                      </a:r>
                      <a:endParaRPr lang="en-US" sz="1400" b="1" i="0" u="none" strike="noStrike">
                        <a:solidFill>
                          <a:srgbClr val="000000"/>
                        </a:solidFill>
                        <a:effectLst/>
                        <a:latin typeface="Calibri" panose="020F0502020204030204" pitchFamily="34" charset="0"/>
                      </a:endParaRPr>
                    </a:p>
                  </a:txBody>
                  <a:tcPr marL="7046" marR="7046" marT="9394" marB="0" anchor="b"/>
                </a:tc>
                <a:tc vMerge="1">
                  <a:txBody>
                    <a:bodyPr/>
                    <a:lstStyle/>
                    <a:p>
                      <a:endParaRPr lang="en-US"/>
                    </a:p>
                  </a:txBody>
                  <a:tcPr/>
                </a:tc>
                <a:tc>
                  <a:txBody>
                    <a:bodyPr/>
                    <a:lstStyle/>
                    <a:p>
                      <a:pPr algn="ctr" fontAlgn="b"/>
                      <a:r>
                        <a:rPr lang="en-US" sz="1400" b="1" u="none" strike="noStrike">
                          <a:effectLst/>
                        </a:rPr>
                        <a:t>                                  3,688 </a:t>
                      </a:r>
                      <a:endParaRPr lang="en-US" sz="1400" b="1" i="0" u="none" strike="noStrike">
                        <a:solidFill>
                          <a:srgbClr val="000000"/>
                        </a:solidFill>
                        <a:effectLst/>
                        <a:latin typeface="Calibri" panose="020F0502020204030204" pitchFamily="34" charset="0"/>
                      </a:endParaRPr>
                    </a:p>
                  </a:txBody>
                  <a:tcPr marL="7046" marR="7046" marT="9394" marB="0" anchor="b"/>
                </a:tc>
                <a:tc>
                  <a:txBody>
                    <a:bodyPr/>
                    <a:lstStyle/>
                    <a:p>
                      <a:pPr algn="ctr" fontAlgn="b"/>
                      <a:r>
                        <a:rPr lang="en-US" sz="1400" b="1" u="none" strike="noStrike" dirty="0">
                          <a:effectLst/>
                        </a:rPr>
                        <a:t>39.84%</a:t>
                      </a:r>
                      <a:endParaRPr lang="en-US" sz="1400" b="1" i="0" u="none" strike="noStrike" dirty="0">
                        <a:solidFill>
                          <a:srgbClr val="000000"/>
                        </a:solidFill>
                        <a:effectLst/>
                        <a:latin typeface="Calibri" panose="020F0502020204030204" pitchFamily="34" charset="0"/>
                      </a:endParaRPr>
                    </a:p>
                  </a:txBody>
                  <a:tcPr marL="7046" marR="7046" marT="9394" marB="0" anchor="b"/>
                </a:tc>
              </a:tr>
              <a:tr h="404815">
                <a:tc>
                  <a:txBody>
                    <a:bodyPr/>
                    <a:lstStyle/>
                    <a:p>
                      <a:pPr algn="ctr" fontAlgn="b"/>
                      <a:r>
                        <a:rPr lang="en-US" sz="1400" b="1" u="none" strike="noStrike">
                          <a:effectLst/>
                        </a:rPr>
                        <a:t>7</a:t>
                      </a:r>
                      <a:endParaRPr lang="en-US" sz="1400" b="1" i="0" u="none" strike="noStrike">
                        <a:solidFill>
                          <a:srgbClr val="000000"/>
                        </a:solidFill>
                        <a:effectLst/>
                        <a:latin typeface="Calibri" panose="020F0502020204030204" pitchFamily="34" charset="0"/>
                      </a:endParaRPr>
                    </a:p>
                  </a:txBody>
                  <a:tcPr marL="7046" marR="7046" marT="9394" marB="0" anchor="b"/>
                </a:tc>
                <a:tc>
                  <a:txBody>
                    <a:bodyPr/>
                    <a:lstStyle/>
                    <a:p>
                      <a:pPr algn="l" fontAlgn="b"/>
                      <a:r>
                        <a:rPr lang="en-US" sz="1400" b="1" u="none" strike="noStrike">
                          <a:effectLst/>
                        </a:rPr>
                        <a:t>KESEHATAN MASYARAKAT</a:t>
                      </a:r>
                      <a:endParaRPr lang="en-US" sz="1400" b="1" i="0" u="none" strike="noStrike">
                        <a:solidFill>
                          <a:srgbClr val="000000"/>
                        </a:solidFill>
                        <a:effectLst/>
                        <a:latin typeface="Calibri" panose="020F0502020204030204" pitchFamily="34" charset="0"/>
                      </a:endParaRPr>
                    </a:p>
                  </a:txBody>
                  <a:tcPr marL="7046" marR="7046" marT="9394" marB="0" anchor="b"/>
                </a:tc>
                <a:tc vMerge="1">
                  <a:txBody>
                    <a:bodyPr/>
                    <a:lstStyle/>
                    <a:p>
                      <a:endParaRPr lang="en-US"/>
                    </a:p>
                  </a:txBody>
                  <a:tcPr/>
                </a:tc>
                <a:tc>
                  <a:txBody>
                    <a:bodyPr/>
                    <a:lstStyle/>
                    <a:p>
                      <a:pPr algn="ctr" fontAlgn="b"/>
                      <a:r>
                        <a:rPr lang="en-US" sz="1400" b="1" u="none" strike="noStrike">
                          <a:effectLst/>
                        </a:rPr>
                        <a:t>                                  2,784 </a:t>
                      </a:r>
                      <a:endParaRPr lang="en-US" sz="1400" b="1" i="0" u="none" strike="noStrike">
                        <a:solidFill>
                          <a:srgbClr val="000000"/>
                        </a:solidFill>
                        <a:effectLst/>
                        <a:latin typeface="Calibri" panose="020F0502020204030204" pitchFamily="34" charset="0"/>
                      </a:endParaRPr>
                    </a:p>
                  </a:txBody>
                  <a:tcPr marL="7046" marR="7046" marT="9394" marB="0" anchor="b"/>
                </a:tc>
                <a:tc>
                  <a:txBody>
                    <a:bodyPr/>
                    <a:lstStyle/>
                    <a:p>
                      <a:pPr algn="ctr" fontAlgn="b"/>
                      <a:r>
                        <a:rPr lang="en-US" sz="1400" b="1" u="none" strike="noStrike" dirty="0">
                          <a:effectLst/>
                        </a:rPr>
                        <a:t>30.07%</a:t>
                      </a:r>
                      <a:endParaRPr lang="en-US" sz="1400" b="1" i="0" u="none" strike="noStrike" dirty="0">
                        <a:solidFill>
                          <a:srgbClr val="000000"/>
                        </a:solidFill>
                        <a:effectLst/>
                        <a:latin typeface="Calibri" panose="020F0502020204030204" pitchFamily="34" charset="0"/>
                      </a:endParaRPr>
                    </a:p>
                  </a:txBody>
                  <a:tcPr marL="7046" marR="7046" marT="9394" marB="0" anchor="b"/>
                </a:tc>
              </a:tr>
              <a:tr h="404815">
                <a:tc>
                  <a:txBody>
                    <a:bodyPr/>
                    <a:lstStyle/>
                    <a:p>
                      <a:pPr algn="ctr" fontAlgn="b"/>
                      <a:r>
                        <a:rPr lang="en-US" sz="1400" b="1" u="none" strike="noStrike">
                          <a:effectLst/>
                        </a:rPr>
                        <a:t>8</a:t>
                      </a:r>
                      <a:endParaRPr lang="en-US" sz="1400" b="1" i="0" u="none" strike="noStrike">
                        <a:solidFill>
                          <a:srgbClr val="000000"/>
                        </a:solidFill>
                        <a:effectLst/>
                        <a:latin typeface="Calibri" panose="020F0502020204030204" pitchFamily="34" charset="0"/>
                      </a:endParaRPr>
                    </a:p>
                  </a:txBody>
                  <a:tcPr marL="7046" marR="7046" marT="9394" marB="0" anchor="b"/>
                </a:tc>
                <a:tc>
                  <a:txBody>
                    <a:bodyPr/>
                    <a:lstStyle/>
                    <a:p>
                      <a:pPr algn="l" fontAlgn="b"/>
                      <a:r>
                        <a:rPr lang="id-ID" sz="1400" b="1" i="0" u="none" strike="noStrike" dirty="0" smtClean="0">
                          <a:solidFill>
                            <a:schemeClr val="dk1"/>
                          </a:solidFill>
                          <a:effectLst/>
                          <a:latin typeface="+mn-lt"/>
                        </a:rPr>
                        <a:t>TENAGA</a:t>
                      </a:r>
                      <a:r>
                        <a:rPr lang="id-ID" sz="1400" b="1" i="0" u="none" strike="noStrike" baseline="0" dirty="0" smtClean="0">
                          <a:solidFill>
                            <a:schemeClr val="dk1"/>
                          </a:solidFill>
                          <a:effectLst/>
                          <a:latin typeface="+mn-lt"/>
                        </a:rPr>
                        <a:t> SANITASI LINGKUNGAN</a:t>
                      </a:r>
                      <a:endParaRPr lang="en-US" sz="1400" b="1" i="0" u="none" strike="noStrike" dirty="0">
                        <a:solidFill>
                          <a:srgbClr val="000000"/>
                        </a:solidFill>
                        <a:effectLst/>
                        <a:latin typeface="Calibri" panose="020F0502020204030204" pitchFamily="34" charset="0"/>
                      </a:endParaRPr>
                    </a:p>
                  </a:txBody>
                  <a:tcPr marL="7046" marR="7046" marT="9394" marB="0" anchor="b"/>
                </a:tc>
                <a:tc vMerge="1">
                  <a:txBody>
                    <a:bodyPr/>
                    <a:lstStyle/>
                    <a:p>
                      <a:endParaRPr lang="en-US"/>
                    </a:p>
                  </a:txBody>
                  <a:tcPr/>
                </a:tc>
                <a:tc>
                  <a:txBody>
                    <a:bodyPr/>
                    <a:lstStyle/>
                    <a:p>
                      <a:pPr algn="ctr" fontAlgn="b"/>
                      <a:r>
                        <a:rPr lang="en-US" sz="1400" b="1" u="none" strike="noStrike">
                          <a:effectLst/>
                        </a:rPr>
                        <a:t>                                  2,970 </a:t>
                      </a:r>
                      <a:endParaRPr lang="en-US" sz="1400" b="1" i="0" u="none" strike="noStrike">
                        <a:solidFill>
                          <a:srgbClr val="000000"/>
                        </a:solidFill>
                        <a:effectLst/>
                        <a:latin typeface="Calibri" panose="020F0502020204030204" pitchFamily="34" charset="0"/>
                      </a:endParaRPr>
                    </a:p>
                  </a:txBody>
                  <a:tcPr marL="7046" marR="7046" marT="9394" marB="0" anchor="b"/>
                </a:tc>
                <a:tc>
                  <a:txBody>
                    <a:bodyPr/>
                    <a:lstStyle/>
                    <a:p>
                      <a:pPr algn="ctr" fontAlgn="b"/>
                      <a:r>
                        <a:rPr lang="en-US" sz="1400" b="1" u="none" strike="noStrike" dirty="0">
                          <a:effectLst/>
                        </a:rPr>
                        <a:t>32.08%</a:t>
                      </a:r>
                      <a:endParaRPr lang="en-US" sz="1400" b="1" i="0" u="none" strike="noStrike" dirty="0">
                        <a:solidFill>
                          <a:srgbClr val="000000"/>
                        </a:solidFill>
                        <a:effectLst/>
                        <a:latin typeface="Calibri" panose="020F0502020204030204" pitchFamily="34" charset="0"/>
                      </a:endParaRPr>
                    </a:p>
                  </a:txBody>
                  <a:tcPr marL="7046" marR="7046" marT="9394" marB="0" anchor="b"/>
                </a:tc>
              </a:tr>
              <a:tr h="404815">
                <a:tc>
                  <a:txBody>
                    <a:bodyPr/>
                    <a:lstStyle/>
                    <a:p>
                      <a:pPr algn="ctr" fontAlgn="b"/>
                      <a:r>
                        <a:rPr lang="en-US" sz="1400" b="1" u="none" strike="noStrike" dirty="0">
                          <a:effectLst/>
                        </a:rPr>
                        <a:t>9</a:t>
                      </a:r>
                      <a:endParaRPr lang="en-US" sz="1400" b="1" i="0" u="none" strike="noStrike" dirty="0">
                        <a:solidFill>
                          <a:srgbClr val="000000"/>
                        </a:solidFill>
                        <a:effectLst/>
                        <a:latin typeface="Calibri" panose="020F0502020204030204" pitchFamily="34" charset="0"/>
                      </a:endParaRPr>
                    </a:p>
                  </a:txBody>
                  <a:tcPr marL="7046" marR="7046" marT="9394" marB="0" anchor="b"/>
                </a:tc>
                <a:tc>
                  <a:txBody>
                    <a:bodyPr/>
                    <a:lstStyle/>
                    <a:p>
                      <a:pPr algn="l" fontAlgn="b"/>
                      <a:r>
                        <a:rPr lang="en-US" sz="1400" b="1" u="none" strike="noStrike" dirty="0">
                          <a:solidFill>
                            <a:schemeClr val="tx1"/>
                          </a:solidFill>
                          <a:effectLst/>
                        </a:rPr>
                        <a:t>TENAGA GIZI</a:t>
                      </a:r>
                      <a:endParaRPr lang="en-US" sz="1400" b="1" i="0" u="none" strike="noStrike" dirty="0">
                        <a:solidFill>
                          <a:schemeClr val="tx1"/>
                        </a:solidFill>
                        <a:effectLst/>
                        <a:latin typeface="Calibri" panose="020F0502020204030204" pitchFamily="34" charset="0"/>
                      </a:endParaRPr>
                    </a:p>
                  </a:txBody>
                  <a:tcPr marL="7046" marR="7046" marT="9394" marB="0" anchor="b"/>
                </a:tc>
                <a:tc vMerge="1">
                  <a:txBody>
                    <a:bodyPr/>
                    <a:lstStyle/>
                    <a:p>
                      <a:endParaRPr lang="en-US"/>
                    </a:p>
                  </a:txBody>
                  <a:tcPr/>
                </a:tc>
                <a:tc>
                  <a:txBody>
                    <a:bodyPr/>
                    <a:lstStyle/>
                    <a:p>
                      <a:pPr algn="ctr" fontAlgn="b"/>
                      <a:r>
                        <a:rPr lang="en-US" sz="1400" b="1" u="none" strike="noStrike" dirty="0">
                          <a:solidFill>
                            <a:schemeClr val="tx1"/>
                          </a:solidFill>
                          <a:effectLst/>
                        </a:rPr>
                        <a:t>                                  2,909 </a:t>
                      </a:r>
                      <a:endParaRPr lang="en-US" sz="1400" b="1" i="0" u="none" strike="noStrike" dirty="0">
                        <a:solidFill>
                          <a:schemeClr val="tx1"/>
                        </a:solidFill>
                        <a:effectLst/>
                        <a:latin typeface="Calibri" panose="020F0502020204030204" pitchFamily="34" charset="0"/>
                      </a:endParaRPr>
                    </a:p>
                  </a:txBody>
                  <a:tcPr marL="7046" marR="7046" marT="9394" marB="0" anchor="b"/>
                </a:tc>
                <a:tc>
                  <a:txBody>
                    <a:bodyPr/>
                    <a:lstStyle/>
                    <a:p>
                      <a:pPr algn="ctr" fontAlgn="b"/>
                      <a:r>
                        <a:rPr lang="en-US" sz="1400" b="1" u="none" strike="noStrike" dirty="0">
                          <a:solidFill>
                            <a:schemeClr val="tx1"/>
                          </a:solidFill>
                          <a:effectLst/>
                        </a:rPr>
                        <a:t>31.42%</a:t>
                      </a:r>
                      <a:endParaRPr lang="en-US" sz="1400" b="1" i="0" u="none" strike="noStrike" dirty="0">
                        <a:solidFill>
                          <a:schemeClr val="tx1"/>
                        </a:solidFill>
                        <a:effectLst/>
                        <a:latin typeface="Calibri" panose="020F0502020204030204" pitchFamily="34" charset="0"/>
                      </a:endParaRPr>
                    </a:p>
                  </a:txBody>
                  <a:tcPr marL="7046" marR="7046" marT="9394" marB="0" anchor="b"/>
                </a:tc>
              </a:tr>
              <a:tr h="404815">
                <a:tc>
                  <a:txBody>
                    <a:bodyPr/>
                    <a:lstStyle/>
                    <a:p>
                      <a:pPr algn="ctr" fontAlgn="b"/>
                      <a:r>
                        <a:rPr lang="en-US" sz="1400" b="1" u="none" strike="noStrike">
                          <a:effectLst/>
                        </a:rPr>
                        <a:t>10</a:t>
                      </a:r>
                      <a:endParaRPr lang="en-US" sz="1400" b="1" i="0" u="none" strike="noStrike">
                        <a:solidFill>
                          <a:srgbClr val="000000"/>
                        </a:solidFill>
                        <a:effectLst/>
                        <a:latin typeface="Calibri" panose="020F0502020204030204" pitchFamily="34" charset="0"/>
                      </a:endParaRPr>
                    </a:p>
                  </a:txBody>
                  <a:tcPr marL="7046" marR="7046" marT="9394" marB="0" anchor="b"/>
                </a:tc>
                <a:tc>
                  <a:txBody>
                    <a:bodyPr/>
                    <a:lstStyle/>
                    <a:p>
                      <a:pPr algn="l" fontAlgn="b"/>
                      <a:r>
                        <a:rPr lang="en-US" sz="1400" b="1" u="none" strike="noStrike">
                          <a:effectLst/>
                        </a:rPr>
                        <a:t>ANALIS KESEHATAN</a:t>
                      </a:r>
                      <a:endParaRPr lang="en-US" sz="1400" b="1" i="0" u="none" strike="noStrike">
                        <a:solidFill>
                          <a:srgbClr val="000000"/>
                        </a:solidFill>
                        <a:effectLst/>
                        <a:latin typeface="Calibri" panose="020F0502020204030204" pitchFamily="34" charset="0"/>
                      </a:endParaRPr>
                    </a:p>
                  </a:txBody>
                  <a:tcPr marL="7046" marR="7046" marT="9394" marB="0" anchor="b"/>
                </a:tc>
                <a:tc vMerge="1">
                  <a:txBody>
                    <a:bodyPr/>
                    <a:lstStyle/>
                    <a:p>
                      <a:endParaRPr lang="en-US"/>
                    </a:p>
                  </a:txBody>
                  <a:tcPr/>
                </a:tc>
                <a:tc>
                  <a:txBody>
                    <a:bodyPr/>
                    <a:lstStyle/>
                    <a:p>
                      <a:pPr algn="ctr" fontAlgn="b"/>
                      <a:r>
                        <a:rPr lang="en-US" sz="1400" b="1" u="none" strike="noStrike" dirty="0">
                          <a:effectLst/>
                        </a:rPr>
                        <a:t>                                  5,303 </a:t>
                      </a:r>
                      <a:endParaRPr lang="en-US" sz="1400" b="1" i="0" u="none" strike="noStrike" dirty="0">
                        <a:solidFill>
                          <a:srgbClr val="000000"/>
                        </a:solidFill>
                        <a:effectLst/>
                        <a:latin typeface="Calibri" panose="020F0502020204030204" pitchFamily="34" charset="0"/>
                      </a:endParaRPr>
                    </a:p>
                  </a:txBody>
                  <a:tcPr marL="7046" marR="7046" marT="9394" marB="0" anchor="b"/>
                </a:tc>
                <a:tc>
                  <a:txBody>
                    <a:bodyPr/>
                    <a:lstStyle/>
                    <a:p>
                      <a:pPr algn="ctr" fontAlgn="b"/>
                      <a:r>
                        <a:rPr lang="en-US" sz="1400" b="1" u="none" strike="noStrike" dirty="0">
                          <a:effectLst/>
                        </a:rPr>
                        <a:t>57.29%</a:t>
                      </a:r>
                      <a:endParaRPr lang="en-US" sz="1400" b="1" i="0" u="none" strike="noStrike" dirty="0">
                        <a:solidFill>
                          <a:srgbClr val="000000"/>
                        </a:solidFill>
                        <a:effectLst/>
                        <a:latin typeface="Calibri" panose="020F0502020204030204" pitchFamily="34" charset="0"/>
                      </a:endParaRPr>
                    </a:p>
                  </a:txBody>
                  <a:tcPr marL="7046" marR="7046" marT="9394" marB="0" anchor="b"/>
                </a:tc>
              </a:tr>
            </a:tbl>
          </a:graphicData>
        </a:graphic>
      </p:graphicFrame>
    </p:spTree>
    <p:extLst>
      <p:ext uri="{BB962C8B-B14F-4D97-AF65-F5344CB8AC3E}">
        <p14:creationId xmlns:p14="http://schemas.microsoft.com/office/powerpoint/2010/main" val="34664556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txBox="1">
            <a:spLocks noGrp="1"/>
          </p:cNvSpPr>
          <p:nvPr>
            <p:ph type="title"/>
          </p:nvPr>
        </p:nvSpPr>
        <p:spPr>
          <a:xfrm>
            <a:off x="467544" y="214996"/>
            <a:ext cx="8229600" cy="1579920"/>
          </a:xfrm>
          <a:prstGeom prst="rect">
            <a:avLst/>
          </a:prstGeom>
          <a:noFill/>
        </p:spPr>
        <p:txBody>
          <a:bodyPr wrap="square" rtlCol="0">
            <a:spAutoFit/>
          </a:bodyPr>
          <a:lstStyle/>
          <a:p>
            <a:pPr algn="ctr"/>
            <a:r>
              <a:rPr lang="en-US" sz="2000" b="1" dirty="0" smtClean="0"/>
              <a:t>KETERSEDIAAN</a:t>
            </a:r>
            <a:r>
              <a:rPr lang="id-ID" sz="2000" b="1" dirty="0" smtClean="0"/>
              <a:t> DAN</a:t>
            </a:r>
            <a:r>
              <a:rPr lang="en-US" sz="2000" b="1" dirty="0" smtClean="0"/>
              <a:t> KEBUTUHAN</a:t>
            </a:r>
            <a:r>
              <a:rPr lang="id-ID" sz="2000" b="1" dirty="0" smtClean="0"/>
              <a:t> </a:t>
            </a:r>
            <a:r>
              <a:rPr lang="en-US" sz="2000" b="1" dirty="0" smtClean="0"/>
              <a:t>TENAGA KESEHATAN</a:t>
            </a:r>
            <a:r>
              <a:rPr lang="id-ID" sz="2000" b="1" dirty="0" smtClean="0"/>
              <a:t/>
            </a:r>
            <a:br>
              <a:rPr lang="id-ID" sz="2000" b="1" dirty="0" smtClean="0"/>
            </a:br>
            <a:r>
              <a:rPr lang="en-US" sz="2000" b="1" dirty="0" smtClean="0"/>
              <a:t> DI </a:t>
            </a:r>
            <a:r>
              <a:rPr lang="id-ID" sz="2000" b="1" dirty="0" smtClean="0"/>
              <a:t>PUSKESMAS</a:t>
            </a:r>
            <a:endParaRPr lang="en-US" sz="2000" b="1" dirty="0"/>
          </a:p>
        </p:txBody>
      </p:sp>
      <p:sp>
        <p:nvSpPr>
          <p:cNvPr id="6" name="TextBox 5"/>
          <p:cNvSpPr txBox="1"/>
          <p:nvPr/>
        </p:nvSpPr>
        <p:spPr>
          <a:xfrm>
            <a:off x="609600" y="5966936"/>
            <a:ext cx="7243008" cy="646331"/>
          </a:xfrm>
          <a:prstGeom prst="rect">
            <a:avLst/>
          </a:prstGeom>
          <a:noFill/>
        </p:spPr>
        <p:txBody>
          <a:bodyPr wrap="none" rtlCol="0">
            <a:spAutoFit/>
          </a:bodyPr>
          <a:lstStyle/>
          <a:p>
            <a:r>
              <a:rPr lang="id-ID" sz="1200" dirty="0" smtClean="0"/>
              <a:t>Sumber:</a:t>
            </a:r>
          </a:p>
          <a:p>
            <a:r>
              <a:rPr lang="id-ID" sz="1200" dirty="0" smtClean="0"/>
              <a:t>‐ Data Keadaan Tenaga Kesehatan: Sekretariat BPPSDMK PER 1 Oktober 2014</a:t>
            </a:r>
          </a:p>
          <a:p>
            <a:r>
              <a:rPr lang="id-ID" sz="1200" dirty="0" smtClean="0"/>
              <a:t>‐ Standar Tenaga: sesuai dengan pola minimal ketenagaan berdasarkan PMK 75/2014 tentang Puskesmas</a:t>
            </a:r>
            <a:endParaRPr lang="id-ID" sz="1200" dirty="0"/>
          </a:p>
        </p:txBody>
      </p:sp>
      <p:graphicFrame>
        <p:nvGraphicFramePr>
          <p:cNvPr id="8" name="Table 7"/>
          <p:cNvGraphicFramePr>
            <a:graphicFrameLocks noGrp="1"/>
          </p:cNvGraphicFramePr>
          <p:nvPr/>
        </p:nvGraphicFramePr>
        <p:xfrm>
          <a:off x="1187625" y="1916832"/>
          <a:ext cx="6696744" cy="3384376"/>
        </p:xfrm>
        <a:graphic>
          <a:graphicData uri="http://schemas.openxmlformats.org/drawingml/2006/table">
            <a:tbl>
              <a:tblPr/>
              <a:tblGrid>
                <a:gridCol w="744337"/>
                <a:gridCol w="1805932"/>
                <a:gridCol w="867884"/>
                <a:gridCol w="744337"/>
                <a:gridCol w="744337"/>
                <a:gridCol w="806111"/>
                <a:gridCol w="983806"/>
              </a:tblGrid>
              <a:tr h="424732">
                <a:tc>
                  <a:txBody>
                    <a:bodyPr/>
                    <a:lstStyle/>
                    <a:p>
                      <a:pPr>
                        <a:lnSpc>
                          <a:spcPct val="105000"/>
                        </a:lnSpc>
                        <a:spcAft>
                          <a:spcPts val="0"/>
                        </a:spcAft>
                      </a:pPr>
                      <a:r>
                        <a:rPr lang="id-ID" sz="1000" b="1" dirty="0">
                          <a:solidFill>
                            <a:srgbClr val="000000"/>
                          </a:solidFill>
                          <a:latin typeface="Calibri"/>
                          <a:ea typeface="Times New Roman"/>
                          <a:cs typeface="Times New Roman"/>
                        </a:rPr>
                        <a:t>NO</a:t>
                      </a:r>
                      <a:endParaRPr lang="id-ID" sz="1000" dirty="0">
                        <a:solidFill>
                          <a:srgbClr val="892D4D"/>
                        </a:solidFill>
                        <a:latin typeface="Corbel"/>
                        <a:ea typeface="Times New Roman"/>
                        <a:cs typeface="Times New Roman"/>
                      </a:endParaRPr>
                    </a:p>
                  </a:txBody>
                  <a:tcPr marL="68580" marR="68580" marT="0" marB="0">
                    <a:lnL>
                      <a:noFill/>
                    </a:lnL>
                    <a:lnR>
                      <a:noFill/>
                    </a:lnR>
                    <a:lnT w="12700" cap="flat" cmpd="sng" algn="ctr">
                      <a:solidFill>
                        <a:srgbClr val="B83D68"/>
                      </a:solidFill>
                      <a:prstDash val="solid"/>
                      <a:round/>
                      <a:headEnd type="none" w="med" len="med"/>
                      <a:tailEnd type="none" w="med" len="med"/>
                    </a:lnT>
                    <a:lnB w="12700" cap="flat" cmpd="sng" algn="ctr">
                      <a:solidFill>
                        <a:srgbClr val="B83D68"/>
                      </a:solidFill>
                      <a:prstDash val="solid"/>
                      <a:round/>
                      <a:headEnd type="none" w="med" len="med"/>
                      <a:tailEnd type="none" w="med" len="med"/>
                    </a:lnB>
                  </a:tcPr>
                </a:tc>
                <a:tc>
                  <a:txBody>
                    <a:bodyPr/>
                    <a:lstStyle/>
                    <a:p>
                      <a:pPr>
                        <a:lnSpc>
                          <a:spcPct val="105000"/>
                        </a:lnSpc>
                        <a:spcAft>
                          <a:spcPts val="0"/>
                        </a:spcAft>
                      </a:pPr>
                      <a:r>
                        <a:rPr lang="id-ID" sz="1000" b="1" dirty="0">
                          <a:solidFill>
                            <a:srgbClr val="000000"/>
                          </a:solidFill>
                          <a:latin typeface="Calibri"/>
                          <a:ea typeface="Times New Roman"/>
                          <a:cs typeface="Times New Roman"/>
                        </a:rPr>
                        <a:t>TENAGA KESEHATAN</a:t>
                      </a:r>
                      <a:endParaRPr lang="id-ID" sz="1000" dirty="0">
                        <a:solidFill>
                          <a:srgbClr val="892D4D"/>
                        </a:solidFill>
                        <a:latin typeface="Corbel"/>
                        <a:ea typeface="Times New Roman"/>
                        <a:cs typeface="Times New Roman"/>
                      </a:endParaRPr>
                    </a:p>
                  </a:txBody>
                  <a:tcPr marL="68580" marR="68580" marT="0" marB="0">
                    <a:lnL>
                      <a:noFill/>
                    </a:lnL>
                    <a:lnR>
                      <a:noFill/>
                    </a:lnR>
                    <a:lnT w="12700" cap="flat" cmpd="sng" algn="ctr">
                      <a:solidFill>
                        <a:srgbClr val="B83D68"/>
                      </a:solidFill>
                      <a:prstDash val="solid"/>
                      <a:round/>
                      <a:headEnd type="none" w="med" len="med"/>
                      <a:tailEnd type="none" w="med" len="med"/>
                    </a:lnT>
                    <a:lnB w="12700" cap="flat" cmpd="sng" algn="ctr">
                      <a:solidFill>
                        <a:srgbClr val="B83D68"/>
                      </a:solidFill>
                      <a:prstDash val="solid"/>
                      <a:round/>
                      <a:headEnd type="none" w="med" len="med"/>
                      <a:tailEnd type="none" w="med" len="med"/>
                    </a:lnB>
                  </a:tcPr>
                </a:tc>
                <a:tc>
                  <a:txBody>
                    <a:bodyPr/>
                    <a:lstStyle/>
                    <a:p>
                      <a:pPr>
                        <a:lnSpc>
                          <a:spcPct val="105000"/>
                        </a:lnSpc>
                        <a:spcAft>
                          <a:spcPts val="0"/>
                        </a:spcAft>
                      </a:pPr>
                      <a:r>
                        <a:rPr lang="id-ID" sz="1000" b="1" dirty="0">
                          <a:solidFill>
                            <a:srgbClr val="000000"/>
                          </a:solidFill>
                          <a:latin typeface="Calibri"/>
                          <a:ea typeface="Times New Roman"/>
                          <a:cs typeface="Times New Roman"/>
                        </a:rPr>
                        <a:t>JUMLAH PUSKESMAS</a:t>
                      </a:r>
                      <a:endParaRPr lang="id-ID" sz="1000" dirty="0">
                        <a:solidFill>
                          <a:srgbClr val="892D4D"/>
                        </a:solidFill>
                        <a:latin typeface="Corbel"/>
                        <a:ea typeface="Times New Roman"/>
                        <a:cs typeface="Times New Roman"/>
                      </a:endParaRPr>
                    </a:p>
                  </a:txBody>
                  <a:tcPr marL="68580" marR="68580" marT="0" marB="0">
                    <a:lnL>
                      <a:noFill/>
                    </a:lnL>
                    <a:lnR>
                      <a:noFill/>
                    </a:lnR>
                    <a:lnT w="12700" cap="flat" cmpd="sng" algn="ctr">
                      <a:solidFill>
                        <a:srgbClr val="B83D68"/>
                      </a:solidFill>
                      <a:prstDash val="solid"/>
                      <a:round/>
                      <a:headEnd type="none" w="med" len="med"/>
                      <a:tailEnd type="none" w="med" len="med"/>
                    </a:lnT>
                    <a:lnB w="12700" cap="flat" cmpd="sng" algn="ctr">
                      <a:solidFill>
                        <a:srgbClr val="B83D68"/>
                      </a:solidFill>
                      <a:prstDash val="solid"/>
                      <a:round/>
                      <a:headEnd type="none" w="med" len="med"/>
                      <a:tailEnd type="none" w="med" len="med"/>
                    </a:lnB>
                  </a:tcPr>
                </a:tc>
                <a:tc>
                  <a:txBody>
                    <a:bodyPr/>
                    <a:lstStyle/>
                    <a:p>
                      <a:pPr>
                        <a:lnSpc>
                          <a:spcPct val="105000"/>
                        </a:lnSpc>
                        <a:spcAft>
                          <a:spcPts val="0"/>
                        </a:spcAft>
                      </a:pPr>
                      <a:r>
                        <a:rPr lang="id-ID" sz="1000" b="1">
                          <a:solidFill>
                            <a:srgbClr val="000000"/>
                          </a:solidFill>
                          <a:latin typeface="Calibri"/>
                          <a:ea typeface="Times New Roman"/>
                          <a:cs typeface="Times New Roman"/>
                        </a:rPr>
                        <a:t>KEADAAN</a:t>
                      </a:r>
                      <a:endParaRPr lang="id-ID" sz="1000">
                        <a:solidFill>
                          <a:srgbClr val="892D4D"/>
                        </a:solidFill>
                        <a:latin typeface="Corbel"/>
                        <a:ea typeface="Times New Roman"/>
                        <a:cs typeface="Times New Roman"/>
                      </a:endParaRPr>
                    </a:p>
                  </a:txBody>
                  <a:tcPr marL="68580" marR="68580" marT="0" marB="0">
                    <a:lnL>
                      <a:noFill/>
                    </a:lnL>
                    <a:lnR>
                      <a:noFill/>
                    </a:lnR>
                    <a:lnT w="12700" cap="flat" cmpd="sng" algn="ctr">
                      <a:solidFill>
                        <a:srgbClr val="B83D68"/>
                      </a:solidFill>
                      <a:prstDash val="solid"/>
                      <a:round/>
                      <a:headEnd type="none" w="med" len="med"/>
                      <a:tailEnd type="none" w="med" len="med"/>
                    </a:lnT>
                    <a:lnB w="12700" cap="flat" cmpd="sng" algn="ctr">
                      <a:solidFill>
                        <a:srgbClr val="B83D68"/>
                      </a:solidFill>
                      <a:prstDash val="solid"/>
                      <a:round/>
                      <a:headEnd type="none" w="med" len="med"/>
                      <a:tailEnd type="none" w="med" len="med"/>
                    </a:lnB>
                  </a:tcPr>
                </a:tc>
                <a:tc>
                  <a:txBody>
                    <a:bodyPr/>
                    <a:lstStyle/>
                    <a:p>
                      <a:pPr>
                        <a:lnSpc>
                          <a:spcPct val="105000"/>
                        </a:lnSpc>
                        <a:spcAft>
                          <a:spcPts val="0"/>
                        </a:spcAft>
                      </a:pPr>
                      <a:r>
                        <a:rPr lang="id-ID" sz="1000" b="1">
                          <a:solidFill>
                            <a:srgbClr val="000000"/>
                          </a:solidFill>
                          <a:latin typeface="Calibri"/>
                          <a:ea typeface="Times New Roman"/>
                          <a:cs typeface="Times New Roman"/>
                        </a:rPr>
                        <a:t>STANDAR</a:t>
                      </a:r>
                      <a:endParaRPr lang="id-ID" sz="1000">
                        <a:solidFill>
                          <a:srgbClr val="892D4D"/>
                        </a:solidFill>
                        <a:latin typeface="Corbel"/>
                        <a:ea typeface="Times New Roman"/>
                        <a:cs typeface="Times New Roman"/>
                      </a:endParaRPr>
                    </a:p>
                  </a:txBody>
                  <a:tcPr marL="68580" marR="68580" marT="0" marB="0">
                    <a:lnL>
                      <a:noFill/>
                    </a:lnL>
                    <a:lnR>
                      <a:noFill/>
                    </a:lnR>
                    <a:lnT w="12700" cap="flat" cmpd="sng" algn="ctr">
                      <a:solidFill>
                        <a:srgbClr val="B83D68"/>
                      </a:solidFill>
                      <a:prstDash val="solid"/>
                      <a:round/>
                      <a:headEnd type="none" w="med" len="med"/>
                      <a:tailEnd type="none" w="med" len="med"/>
                    </a:lnT>
                    <a:lnB w="12700" cap="flat" cmpd="sng" algn="ctr">
                      <a:solidFill>
                        <a:srgbClr val="B83D68"/>
                      </a:solidFill>
                      <a:prstDash val="solid"/>
                      <a:round/>
                      <a:headEnd type="none" w="med" len="med"/>
                      <a:tailEnd type="none" w="med" len="med"/>
                    </a:lnB>
                  </a:tcPr>
                </a:tc>
                <a:tc>
                  <a:txBody>
                    <a:bodyPr/>
                    <a:lstStyle/>
                    <a:p>
                      <a:pPr>
                        <a:lnSpc>
                          <a:spcPct val="105000"/>
                        </a:lnSpc>
                        <a:spcAft>
                          <a:spcPts val="0"/>
                        </a:spcAft>
                      </a:pPr>
                      <a:r>
                        <a:rPr lang="id-ID" sz="1000" b="1">
                          <a:solidFill>
                            <a:srgbClr val="000000"/>
                          </a:solidFill>
                          <a:latin typeface="Calibri"/>
                          <a:ea typeface="Times New Roman"/>
                          <a:cs typeface="Times New Roman"/>
                        </a:rPr>
                        <a:t>KELEBIHAN</a:t>
                      </a:r>
                      <a:endParaRPr lang="id-ID" sz="1000">
                        <a:solidFill>
                          <a:srgbClr val="892D4D"/>
                        </a:solidFill>
                        <a:latin typeface="Corbel"/>
                        <a:ea typeface="Times New Roman"/>
                        <a:cs typeface="Times New Roman"/>
                      </a:endParaRPr>
                    </a:p>
                  </a:txBody>
                  <a:tcPr marL="68580" marR="68580" marT="0" marB="0">
                    <a:lnL>
                      <a:noFill/>
                    </a:lnL>
                    <a:lnR>
                      <a:noFill/>
                    </a:lnR>
                    <a:lnT w="12700" cap="flat" cmpd="sng" algn="ctr">
                      <a:solidFill>
                        <a:srgbClr val="B83D68"/>
                      </a:solidFill>
                      <a:prstDash val="solid"/>
                      <a:round/>
                      <a:headEnd type="none" w="med" len="med"/>
                      <a:tailEnd type="none" w="med" len="med"/>
                    </a:lnT>
                    <a:lnB w="12700" cap="flat" cmpd="sng" algn="ctr">
                      <a:solidFill>
                        <a:srgbClr val="B83D68"/>
                      </a:solidFill>
                      <a:prstDash val="solid"/>
                      <a:round/>
                      <a:headEnd type="none" w="med" len="med"/>
                      <a:tailEnd type="none" w="med" len="med"/>
                    </a:lnB>
                  </a:tcPr>
                </a:tc>
                <a:tc>
                  <a:txBody>
                    <a:bodyPr/>
                    <a:lstStyle/>
                    <a:p>
                      <a:pPr>
                        <a:lnSpc>
                          <a:spcPct val="105000"/>
                        </a:lnSpc>
                        <a:spcAft>
                          <a:spcPts val="0"/>
                        </a:spcAft>
                      </a:pPr>
                      <a:r>
                        <a:rPr lang="id-ID" sz="1000" b="1">
                          <a:solidFill>
                            <a:srgbClr val="000000"/>
                          </a:solidFill>
                          <a:latin typeface="Calibri"/>
                          <a:ea typeface="Times New Roman"/>
                          <a:cs typeface="Times New Roman"/>
                        </a:rPr>
                        <a:t>KEKURANGAN</a:t>
                      </a:r>
                      <a:endParaRPr lang="id-ID" sz="1000">
                        <a:solidFill>
                          <a:srgbClr val="892D4D"/>
                        </a:solidFill>
                        <a:latin typeface="Corbel"/>
                        <a:ea typeface="Times New Roman"/>
                        <a:cs typeface="Times New Roman"/>
                      </a:endParaRPr>
                    </a:p>
                  </a:txBody>
                  <a:tcPr marL="68580" marR="68580" marT="0" marB="0">
                    <a:lnL>
                      <a:noFill/>
                    </a:lnL>
                    <a:lnR>
                      <a:noFill/>
                    </a:lnR>
                    <a:lnT w="12700" cap="flat" cmpd="sng" algn="ctr">
                      <a:solidFill>
                        <a:srgbClr val="B83D68"/>
                      </a:solidFill>
                      <a:prstDash val="solid"/>
                      <a:round/>
                      <a:headEnd type="none" w="med" len="med"/>
                      <a:tailEnd type="none" w="med" len="med"/>
                    </a:lnT>
                    <a:lnB w="12700" cap="flat" cmpd="sng" algn="ctr">
                      <a:solidFill>
                        <a:srgbClr val="B83D68"/>
                      </a:solidFill>
                      <a:prstDash val="solid"/>
                      <a:round/>
                      <a:headEnd type="none" w="med" len="med"/>
                      <a:tailEnd type="none" w="med" len="med"/>
                    </a:lnB>
                  </a:tcPr>
                </a:tc>
              </a:tr>
              <a:tr h="280908">
                <a:tc>
                  <a:txBody>
                    <a:bodyPr/>
                    <a:lstStyle/>
                    <a:p>
                      <a:pPr algn="r">
                        <a:lnSpc>
                          <a:spcPct val="105000"/>
                        </a:lnSpc>
                        <a:spcAft>
                          <a:spcPts val="0"/>
                        </a:spcAft>
                      </a:pPr>
                      <a:r>
                        <a:rPr lang="id-ID" sz="1000" b="1">
                          <a:solidFill>
                            <a:srgbClr val="000000"/>
                          </a:solidFill>
                          <a:latin typeface="Calibri"/>
                          <a:ea typeface="Times New Roman"/>
                          <a:cs typeface="Times New Roman"/>
                        </a:rPr>
                        <a:t>1</a:t>
                      </a:r>
                      <a:endParaRPr lang="id-ID" sz="1000">
                        <a:solidFill>
                          <a:srgbClr val="892D4D"/>
                        </a:solidFill>
                        <a:latin typeface="Corbel"/>
                        <a:ea typeface="Times New Roman"/>
                        <a:cs typeface="Times New Roman"/>
                      </a:endParaRPr>
                    </a:p>
                  </a:txBody>
                  <a:tcPr marL="68580" marR="68580" marT="0" marB="0">
                    <a:lnL>
                      <a:noFill/>
                    </a:lnL>
                    <a:lnR>
                      <a:noFill/>
                    </a:lnR>
                    <a:lnT w="12700" cap="flat" cmpd="sng" algn="ctr">
                      <a:solidFill>
                        <a:srgbClr val="B83D68"/>
                      </a:solidFill>
                      <a:prstDash val="solid"/>
                      <a:round/>
                      <a:headEnd type="none" w="med" len="med"/>
                      <a:tailEnd type="none" w="med" len="med"/>
                    </a:lnT>
                    <a:lnB>
                      <a:noFill/>
                    </a:lnB>
                    <a:solidFill>
                      <a:srgbClr val="EECDD9"/>
                    </a:solidFill>
                  </a:tcPr>
                </a:tc>
                <a:tc>
                  <a:txBody>
                    <a:bodyPr/>
                    <a:lstStyle/>
                    <a:p>
                      <a:pPr>
                        <a:lnSpc>
                          <a:spcPct val="105000"/>
                        </a:lnSpc>
                        <a:spcAft>
                          <a:spcPts val="0"/>
                        </a:spcAft>
                      </a:pPr>
                      <a:r>
                        <a:rPr lang="id-ID" sz="1000">
                          <a:solidFill>
                            <a:srgbClr val="000000"/>
                          </a:solidFill>
                          <a:latin typeface="Calibri"/>
                          <a:ea typeface="Times New Roman"/>
                          <a:cs typeface="Times New Roman"/>
                        </a:rPr>
                        <a:t>DOKTER UMUM</a:t>
                      </a:r>
                      <a:endParaRPr lang="id-ID" sz="1000">
                        <a:solidFill>
                          <a:srgbClr val="892D4D"/>
                        </a:solidFill>
                        <a:latin typeface="Corbel"/>
                        <a:ea typeface="Times New Roman"/>
                        <a:cs typeface="Times New Roman"/>
                      </a:endParaRPr>
                    </a:p>
                  </a:txBody>
                  <a:tcPr marL="68580" marR="68580" marT="0" marB="0">
                    <a:lnL>
                      <a:noFill/>
                    </a:lnL>
                    <a:lnR>
                      <a:noFill/>
                    </a:lnR>
                    <a:lnT w="12700" cap="flat" cmpd="sng" algn="ctr">
                      <a:solidFill>
                        <a:srgbClr val="B83D68"/>
                      </a:solidFill>
                      <a:prstDash val="solid"/>
                      <a:round/>
                      <a:headEnd type="none" w="med" len="med"/>
                      <a:tailEnd type="none" w="med" len="med"/>
                    </a:lnT>
                    <a:lnB>
                      <a:noFill/>
                    </a:lnB>
                    <a:solidFill>
                      <a:srgbClr val="EECDD9"/>
                    </a:solidFill>
                  </a:tcPr>
                </a:tc>
                <a:tc rowSpan="9">
                  <a:txBody>
                    <a:bodyPr/>
                    <a:lstStyle/>
                    <a:p>
                      <a:pPr algn="ctr">
                        <a:lnSpc>
                          <a:spcPct val="105000"/>
                        </a:lnSpc>
                        <a:spcAft>
                          <a:spcPts val="0"/>
                        </a:spcAft>
                      </a:pPr>
                      <a:r>
                        <a:rPr lang="id-ID" sz="1000" dirty="0" smtClean="0">
                          <a:solidFill>
                            <a:srgbClr val="000000"/>
                          </a:solidFill>
                          <a:latin typeface="Calibri"/>
                          <a:ea typeface="Times New Roman"/>
                          <a:cs typeface="Times New Roman"/>
                        </a:rPr>
                        <a:t>9.655</a:t>
                      </a:r>
                      <a:endParaRPr lang="id-ID" sz="1000" dirty="0">
                        <a:solidFill>
                          <a:srgbClr val="892D4D"/>
                        </a:solidFill>
                        <a:latin typeface="Corbel"/>
                        <a:ea typeface="Times New Roman"/>
                        <a:cs typeface="Times New Roman"/>
                      </a:endParaRPr>
                    </a:p>
                  </a:txBody>
                  <a:tcPr marL="68580" marR="68580" marT="0" marB="0" anchor="ctr">
                    <a:lnL>
                      <a:noFill/>
                    </a:lnL>
                    <a:lnR>
                      <a:noFill/>
                    </a:lnR>
                    <a:lnT w="12700" cap="flat" cmpd="sng" algn="ctr">
                      <a:solidFill>
                        <a:srgbClr val="B83D68"/>
                      </a:solidFill>
                      <a:prstDash val="solid"/>
                      <a:round/>
                      <a:headEnd type="none" w="med" len="med"/>
                      <a:tailEnd type="none" w="med" len="med"/>
                    </a:lnT>
                    <a:lnB w="12700" cap="flat" cmpd="sng" algn="ctr">
                      <a:solidFill>
                        <a:srgbClr val="B83D68"/>
                      </a:solidFill>
                      <a:prstDash val="solid"/>
                      <a:round/>
                      <a:headEnd type="none" w="med" len="med"/>
                      <a:tailEnd type="none" w="med" len="med"/>
                    </a:lnB>
                    <a:solidFill>
                      <a:srgbClr val="EECDD9"/>
                    </a:solidFill>
                  </a:tcPr>
                </a:tc>
                <a:tc>
                  <a:txBody>
                    <a:bodyPr/>
                    <a:lstStyle/>
                    <a:p>
                      <a:pPr>
                        <a:lnSpc>
                          <a:spcPct val="105000"/>
                        </a:lnSpc>
                        <a:spcAft>
                          <a:spcPts val="0"/>
                        </a:spcAft>
                      </a:pPr>
                      <a:r>
                        <a:rPr lang="id-ID" sz="1000" dirty="0">
                          <a:solidFill>
                            <a:srgbClr val="000000"/>
                          </a:solidFill>
                          <a:latin typeface="Calibri"/>
                          <a:ea typeface="Times New Roman"/>
                          <a:cs typeface="Times New Roman"/>
                        </a:rPr>
                        <a:t>     17.639 </a:t>
                      </a:r>
                      <a:endParaRPr lang="id-ID" sz="1000" dirty="0">
                        <a:solidFill>
                          <a:srgbClr val="892D4D"/>
                        </a:solidFill>
                        <a:latin typeface="Corbel"/>
                        <a:ea typeface="Times New Roman"/>
                        <a:cs typeface="Times New Roman"/>
                      </a:endParaRPr>
                    </a:p>
                  </a:txBody>
                  <a:tcPr marL="68580" marR="68580" marT="0" marB="0">
                    <a:lnL>
                      <a:noFill/>
                    </a:lnL>
                    <a:lnR>
                      <a:noFill/>
                    </a:lnR>
                    <a:lnT w="12700" cap="flat" cmpd="sng" algn="ctr">
                      <a:solidFill>
                        <a:srgbClr val="B83D68"/>
                      </a:solidFill>
                      <a:prstDash val="solid"/>
                      <a:round/>
                      <a:headEnd type="none" w="med" len="med"/>
                      <a:tailEnd type="none" w="med" len="med"/>
                    </a:lnT>
                    <a:lnB>
                      <a:noFill/>
                    </a:lnB>
                    <a:solidFill>
                      <a:srgbClr val="EECDD9"/>
                    </a:solidFill>
                  </a:tcPr>
                </a:tc>
                <a:tc>
                  <a:txBody>
                    <a:bodyPr/>
                    <a:lstStyle/>
                    <a:p>
                      <a:pPr>
                        <a:lnSpc>
                          <a:spcPct val="105000"/>
                        </a:lnSpc>
                        <a:spcAft>
                          <a:spcPts val="0"/>
                        </a:spcAft>
                      </a:pPr>
                      <a:r>
                        <a:rPr lang="id-ID" sz="1000">
                          <a:solidFill>
                            <a:srgbClr val="000000"/>
                          </a:solidFill>
                          <a:latin typeface="Calibri"/>
                          <a:ea typeface="Times New Roman"/>
                          <a:cs typeface="Times New Roman"/>
                        </a:rPr>
                        <a:t>     12.524 </a:t>
                      </a:r>
                      <a:endParaRPr lang="id-ID" sz="1000">
                        <a:solidFill>
                          <a:srgbClr val="892D4D"/>
                        </a:solidFill>
                        <a:latin typeface="Corbel"/>
                        <a:ea typeface="Times New Roman"/>
                        <a:cs typeface="Times New Roman"/>
                      </a:endParaRPr>
                    </a:p>
                  </a:txBody>
                  <a:tcPr marL="68580" marR="68580" marT="0" marB="0">
                    <a:lnL>
                      <a:noFill/>
                    </a:lnL>
                    <a:lnR>
                      <a:noFill/>
                    </a:lnR>
                    <a:lnT w="12700" cap="flat" cmpd="sng" algn="ctr">
                      <a:solidFill>
                        <a:srgbClr val="B83D68"/>
                      </a:solidFill>
                      <a:prstDash val="solid"/>
                      <a:round/>
                      <a:headEnd type="none" w="med" len="med"/>
                      <a:tailEnd type="none" w="med" len="med"/>
                    </a:lnT>
                    <a:lnB>
                      <a:noFill/>
                    </a:lnB>
                    <a:solidFill>
                      <a:srgbClr val="EECDD9"/>
                    </a:solidFill>
                  </a:tcPr>
                </a:tc>
                <a:tc>
                  <a:txBody>
                    <a:bodyPr/>
                    <a:lstStyle/>
                    <a:p>
                      <a:pPr>
                        <a:lnSpc>
                          <a:spcPct val="105000"/>
                        </a:lnSpc>
                        <a:spcAft>
                          <a:spcPts val="0"/>
                        </a:spcAft>
                      </a:pPr>
                      <a:r>
                        <a:rPr lang="id-ID" sz="1000">
                          <a:solidFill>
                            <a:srgbClr val="000000"/>
                          </a:solidFill>
                          <a:latin typeface="Calibri"/>
                          <a:ea typeface="Times New Roman"/>
                          <a:cs typeface="Times New Roman"/>
                        </a:rPr>
                        <a:t>        7.184 </a:t>
                      </a:r>
                      <a:endParaRPr lang="id-ID" sz="1000">
                        <a:solidFill>
                          <a:srgbClr val="892D4D"/>
                        </a:solidFill>
                        <a:latin typeface="Corbel"/>
                        <a:ea typeface="Times New Roman"/>
                        <a:cs typeface="Times New Roman"/>
                      </a:endParaRPr>
                    </a:p>
                  </a:txBody>
                  <a:tcPr marL="68580" marR="68580" marT="0" marB="0">
                    <a:lnL>
                      <a:noFill/>
                    </a:lnL>
                    <a:lnR>
                      <a:noFill/>
                    </a:lnR>
                    <a:lnT w="12700" cap="flat" cmpd="sng" algn="ctr">
                      <a:solidFill>
                        <a:srgbClr val="B83D68"/>
                      </a:solidFill>
                      <a:prstDash val="solid"/>
                      <a:round/>
                      <a:headEnd type="none" w="med" len="med"/>
                      <a:tailEnd type="none" w="med" len="med"/>
                    </a:lnT>
                    <a:lnB>
                      <a:noFill/>
                    </a:lnB>
                    <a:solidFill>
                      <a:srgbClr val="EECDD9"/>
                    </a:solidFill>
                  </a:tcPr>
                </a:tc>
                <a:tc>
                  <a:txBody>
                    <a:bodyPr/>
                    <a:lstStyle/>
                    <a:p>
                      <a:pPr>
                        <a:lnSpc>
                          <a:spcPct val="105000"/>
                        </a:lnSpc>
                        <a:spcAft>
                          <a:spcPts val="0"/>
                        </a:spcAft>
                      </a:pPr>
                      <a:r>
                        <a:rPr lang="id-ID" sz="1000">
                          <a:solidFill>
                            <a:srgbClr val="000000"/>
                          </a:solidFill>
                          <a:latin typeface="Calibri"/>
                          <a:ea typeface="Times New Roman"/>
                          <a:cs typeface="Times New Roman"/>
                        </a:rPr>
                        <a:t>        2.069 </a:t>
                      </a:r>
                      <a:endParaRPr lang="id-ID" sz="1000">
                        <a:solidFill>
                          <a:srgbClr val="892D4D"/>
                        </a:solidFill>
                        <a:latin typeface="Corbel"/>
                        <a:ea typeface="Times New Roman"/>
                        <a:cs typeface="Times New Roman"/>
                      </a:endParaRPr>
                    </a:p>
                  </a:txBody>
                  <a:tcPr marL="68580" marR="68580" marT="0" marB="0">
                    <a:lnL>
                      <a:noFill/>
                    </a:lnL>
                    <a:lnR>
                      <a:noFill/>
                    </a:lnR>
                    <a:lnT w="12700" cap="flat" cmpd="sng" algn="ctr">
                      <a:solidFill>
                        <a:srgbClr val="B83D68"/>
                      </a:solidFill>
                      <a:prstDash val="solid"/>
                      <a:round/>
                      <a:headEnd type="none" w="med" len="med"/>
                      <a:tailEnd type="none" w="med" len="med"/>
                    </a:lnT>
                    <a:lnB>
                      <a:noFill/>
                    </a:lnB>
                    <a:solidFill>
                      <a:srgbClr val="EECDD9"/>
                    </a:solidFill>
                  </a:tcPr>
                </a:tc>
              </a:tr>
              <a:tr h="280908">
                <a:tc>
                  <a:txBody>
                    <a:bodyPr/>
                    <a:lstStyle/>
                    <a:p>
                      <a:pPr algn="r">
                        <a:lnSpc>
                          <a:spcPct val="105000"/>
                        </a:lnSpc>
                        <a:spcAft>
                          <a:spcPts val="0"/>
                        </a:spcAft>
                      </a:pPr>
                      <a:r>
                        <a:rPr lang="id-ID" sz="1000" b="1">
                          <a:solidFill>
                            <a:srgbClr val="000000"/>
                          </a:solidFill>
                          <a:latin typeface="Calibri"/>
                          <a:ea typeface="Times New Roman"/>
                          <a:cs typeface="Times New Roman"/>
                        </a:rPr>
                        <a:t>2</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tcPr>
                </a:tc>
                <a:tc>
                  <a:txBody>
                    <a:bodyPr/>
                    <a:lstStyle/>
                    <a:p>
                      <a:pPr>
                        <a:lnSpc>
                          <a:spcPct val="105000"/>
                        </a:lnSpc>
                        <a:spcAft>
                          <a:spcPts val="0"/>
                        </a:spcAft>
                      </a:pPr>
                      <a:r>
                        <a:rPr lang="id-ID" sz="1000">
                          <a:solidFill>
                            <a:srgbClr val="000000"/>
                          </a:solidFill>
                          <a:latin typeface="Calibri"/>
                          <a:ea typeface="Times New Roman"/>
                          <a:cs typeface="Times New Roman"/>
                        </a:rPr>
                        <a:t>DOKTER GIGI</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tcPr>
                </a:tc>
                <a:tc vMerge="1">
                  <a:txBody>
                    <a:bodyPr/>
                    <a:lstStyle/>
                    <a:p>
                      <a:endParaRPr lang="id-ID"/>
                    </a:p>
                  </a:txBody>
                  <a:tcPr/>
                </a:tc>
                <a:tc>
                  <a:txBody>
                    <a:bodyPr/>
                    <a:lstStyle/>
                    <a:p>
                      <a:pPr>
                        <a:lnSpc>
                          <a:spcPct val="105000"/>
                        </a:lnSpc>
                        <a:spcAft>
                          <a:spcPts val="0"/>
                        </a:spcAft>
                      </a:pPr>
                      <a:r>
                        <a:rPr lang="id-ID" sz="1000" dirty="0">
                          <a:solidFill>
                            <a:srgbClr val="000000"/>
                          </a:solidFill>
                          <a:latin typeface="Calibri"/>
                          <a:ea typeface="Times New Roman"/>
                          <a:cs typeface="Times New Roman"/>
                        </a:rPr>
                        <a:t>        6.847 </a:t>
                      </a:r>
                      <a:endParaRPr lang="id-ID" sz="1000" dirty="0">
                        <a:solidFill>
                          <a:srgbClr val="892D4D"/>
                        </a:solidFill>
                        <a:latin typeface="Corbel"/>
                        <a:ea typeface="Times New Roman"/>
                        <a:cs typeface="Times New Roman"/>
                      </a:endParaRPr>
                    </a:p>
                  </a:txBody>
                  <a:tcPr marL="68580" marR="68580" marT="0" marB="0">
                    <a:lnL>
                      <a:noFill/>
                    </a:lnL>
                    <a:lnR>
                      <a:noFill/>
                    </a:lnR>
                    <a:lnT>
                      <a:noFill/>
                    </a:lnT>
                    <a:lnB>
                      <a:noFill/>
                    </a:lnB>
                  </a:tcPr>
                </a:tc>
                <a:tc>
                  <a:txBody>
                    <a:bodyPr/>
                    <a:lstStyle/>
                    <a:p>
                      <a:pPr>
                        <a:lnSpc>
                          <a:spcPct val="105000"/>
                        </a:lnSpc>
                        <a:spcAft>
                          <a:spcPts val="0"/>
                        </a:spcAft>
                      </a:pPr>
                      <a:r>
                        <a:rPr lang="id-ID" sz="1000" dirty="0">
                          <a:solidFill>
                            <a:srgbClr val="000000"/>
                          </a:solidFill>
                          <a:latin typeface="Calibri"/>
                          <a:ea typeface="Times New Roman"/>
                          <a:cs typeface="Times New Roman"/>
                        </a:rPr>
                        <a:t>        9.257 </a:t>
                      </a:r>
                      <a:endParaRPr lang="id-ID" sz="1000" dirty="0">
                        <a:solidFill>
                          <a:srgbClr val="892D4D"/>
                        </a:solidFill>
                        <a:latin typeface="Corbel"/>
                        <a:ea typeface="Times New Roman"/>
                        <a:cs typeface="Times New Roman"/>
                      </a:endParaRPr>
                    </a:p>
                  </a:txBody>
                  <a:tcPr marL="68580" marR="68580" marT="0" marB="0">
                    <a:lnL>
                      <a:noFill/>
                    </a:lnL>
                    <a:lnR>
                      <a:noFill/>
                    </a:lnR>
                    <a:lnT>
                      <a:noFill/>
                    </a:lnT>
                    <a:lnB>
                      <a:noFill/>
                    </a:lnB>
                  </a:tcPr>
                </a:tc>
                <a:tc>
                  <a:txBody>
                    <a:bodyPr/>
                    <a:lstStyle/>
                    <a:p>
                      <a:pPr>
                        <a:lnSpc>
                          <a:spcPct val="105000"/>
                        </a:lnSpc>
                        <a:spcAft>
                          <a:spcPts val="0"/>
                        </a:spcAft>
                      </a:pPr>
                      <a:r>
                        <a:rPr lang="id-ID" sz="1000" dirty="0">
                          <a:solidFill>
                            <a:srgbClr val="000000"/>
                          </a:solidFill>
                          <a:latin typeface="Calibri"/>
                          <a:ea typeface="Times New Roman"/>
                          <a:cs typeface="Times New Roman"/>
                        </a:rPr>
                        <a:t>        1.719 </a:t>
                      </a:r>
                      <a:endParaRPr lang="id-ID" sz="1000" dirty="0">
                        <a:solidFill>
                          <a:srgbClr val="892D4D"/>
                        </a:solidFill>
                        <a:latin typeface="Corbel"/>
                        <a:ea typeface="Times New Roman"/>
                        <a:cs typeface="Times New Roman"/>
                      </a:endParaRPr>
                    </a:p>
                  </a:txBody>
                  <a:tcPr marL="68580" marR="68580" marT="0" marB="0">
                    <a:lnL>
                      <a:noFill/>
                    </a:lnL>
                    <a:lnR>
                      <a:noFill/>
                    </a:lnR>
                    <a:lnT>
                      <a:noFill/>
                    </a:lnT>
                    <a:lnB>
                      <a:noFill/>
                    </a:lnB>
                  </a:tcPr>
                </a:tc>
                <a:tc>
                  <a:txBody>
                    <a:bodyPr/>
                    <a:lstStyle/>
                    <a:p>
                      <a:pPr>
                        <a:lnSpc>
                          <a:spcPct val="105000"/>
                        </a:lnSpc>
                        <a:spcAft>
                          <a:spcPts val="0"/>
                        </a:spcAft>
                      </a:pPr>
                      <a:r>
                        <a:rPr lang="id-ID" sz="1000">
                          <a:solidFill>
                            <a:srgbClr val="000000"/>
                          </a:solidFill>
                          <a:latin typeface="Calibri"/>
                          <a:ea typeface="Times New Roman"/>
                          <a:cs typeface="Times New Roman"/>
                        </a:rPr>
                        <a:t>        4.129 </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tcPr>
                </a:tc>
              </a:tr>
              <a:tr h="280908">
                <a:tc>
                  <a:txBody>
                    <a:bodyPr/>
                    <a:lstStyle/>
                    <a:p>
                      <a:pPr algn="r">
                        <a:lnSpc>
                          <a:spcPct val="105000"/>
                        </a:lnSpc>
                        <a:spcAft>
                          <a:spcPts val="0"/>
                        </a:spcAft>
                      </a:pPr>
                      <a:r>
                        <a:rPr lang="id-ID" sz="1000" b="1">
                          <a:solidFill>
                            <a:srgbClr val="000000"/>
                          </a:solidFill>
                          <a:latin typeface="Calibri"/>
                          <a:ea typeface="Times New Roman"/>
                          <a:cs typeface="Times New Roman"/>
                        </a:rPr>
                        <a:t>3</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solidFill>
                      <a:srgbClr val="EECDD9"/>
                    </a:solidFill>
                  </a:tcPr>
                </a:tc>
                <a:tc>
                  <a:txBody>
                    <a:bodyPr/>
                    <a:lstStyle/>
                    <a:p>
                      <a:pPr>
                        <a:lnSpc>
                          <a:spcPct val="105000"/>
                        </a:lnSpc>
                        <a:spcAft>
                          <a:spcPts val="0"/>
                        </a:spcAft>
                      </a:pPr>
                      <a:r>
                        <a:rPr lang="id-ID" sz="1000">
                          <a:solidFill>
                            <a:srgbClr val="000000"/>
                          </a:solidFill>
                          <a:latin typeface="Calibri"/>
                          <a:ea typeface="Times New Roman"/>
                          <a:cs typeface="Times New Roman"/>
                        </a:rPr>
                        <a:t>PERAWAT</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solidFill>
                      <a:srgbClr val="EECDD9"/>
                    </a:solidFill>
                  </a:tcPr>
                </a:tc>
                <a:tc vMerge="1">
                  <a:txBody>
                    <a:bodyPr/>
                    <a:lstStyle/>
                    <a:p>
                      <a:endParaRPr lang="id-ID"/>
                    </a:p>
                  </a:txBody>
                  <a:tcPr/>
                </a:tc>
                <a:tc>
                  <a:txBody>
                    <a:bodyPr/>
                    <a:lstStyle/>
                    <a:p>
                      <a:pPr>
                        <a:lnSpc>
                          <a:spcPct val="105000"/>
                        </a:lnSpc>
                        <a:spcAft>
                          <a:spcPts val="0"/>
                        </a:spcAft>
                      </a:pPr>
                      <a:r>
                        <a:rPr lang="id-ID" sz="1000">
                          <a:solidFill>
                            <a:srgbClr val="000000"/>
                          </a:solidFill>
                          <a:latin typeface="Calibri"/>
                          <a:ea typeface="Times New Roman"/>
                          <a:cs typeface="Times New Roman"/>
                        </a:rPr>
                        <a:t>   104.329 </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solidFill>
                      <a:srgbClr val="EECDD9"/>
                    </a:solidFill>
                  </a:tcPr>
                </a:tc>
                <a:tc>
                  <a:txBody>
                    <a:bodyPr/>
                    <a:lstStyle/>
                    <a:p>
                      <a:pPr>
                        <a:lnSpc>
                          <a:spcPct val="105000"/>
                        </a:lnSpc>
                        <a:spcAft>
                          <a:spcPts val="0"/>
                        </a:spcAft>
                      </a:pPr>
                      <a:r>
                        <a:rPr lang="id-ID" sz="1000">
                          <a:solidFill>
                            <a:srgbClr val="000000"/>
                          </a:solidFill>
                          <a:latin typeface="Calibri"/>
                          <a:ea typeface="Times New Roman"/>
                          <a:cs typeface="Times New Roman"/>
                        </a:rPr>
                        <a:t>     56.086 </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solidFill>
                      <a:srgbClr val="EECDD9"/>
                    </a:solidFill>
                  </a:tcPr>
                </a:tc>
                <a:tc>
                  <a:txBody>
                    <a:bodyPr/>
                    <a:lstStyle/>
                    <a:p>
                      <a:pPr>
                        <a:lnSpc>
                          <a:spcPct val="105000"/>
                        </a:lnSpc>
                        <a:spcAft>
                          <a:spcPts val="0"/>
                        </a:spcAft>
                      </a:pPr>
                      <a:r>
                        <a:rPr lang="id-ID" sz="1000" dirty="0">
                          <a:solidFill>
                            <a:srgbClr val="000000"/>
                          </a:solidFill>
                          <a:latin typeface="Calibri"/>
                          <a:ea typeface="Times New Roman"/>
                          <a:cs typeface="Times New Roman"/>
                        </a:rPr>
                        <a:t>     54.031 </a:t>
                      </a:r>
                      <a:endParaRPr lang="id-ID" sz="1000" dirty="0">
                        <a:solidFill>
                          <a:srgbClr val="892D4D"/>
                        </a:solidFill>
                        <a:latin typeface="Corbel"/>
                        <a:ea typeface="Times New Roman"/>
                        <a:cs typeface="Times New Roman"/>
                      </a:endParaRPr>
                    </a:p>
                  </a:txBody>
                  <a:tcPr marL="68580" marR="68580" marT="0" marB="0">
                    <a:lnL>
                      <a:noFill/>
                    </a:lnL>
                    <a:lnR>
                      <a:noFill/>
                    </a:lnR>
                    <a:lnT>
                      <a:noFill/>
                    </a:lnT>
                    <a:lnB>
                      <a:noFill/>
                    </a:lnB>
                    <a:solidFill>
                      <a:srgbClr val="EECDD9"/>
                    </a:solidFill>
                  </a:tcPr>
                </a:tc>
                <a:tc>
                  <a:txBody>
                    <a:bodyPr/>
                    <a:lstStyle/>
                    <a:p>
                      <a:pPr>
                        <a:lnSpc>
                          <a:spcPct val="105000"/>
                        </a:lnSpc>
                        <a:spcAft>
                          <a:spcPts val="0"/>
                        </a:spcAft>
                      </a:pPr>
                      <a:r>
                        <a:rPr lang="id-ID" sz="1000" dirty="0">
                          <a:solidFill>
                            <a:srgbClr val="000000"/>
                          </a:solidFill>
                          <a:latin typeface="Calibri"/>
                          <a:ea typeface="Times New Roman"/>
                          <a:cs typeface="Times New Roman"/>
                        </a:rPr>
                        <a:t>        5.788 </a:t>
                      </a:r>
                      <a:endParaRPr lang="id-ID" sz="1000" dirty="0">
                        <a:solidFill>
                          <a:srgbClr val="892D4D"/>
                        </a:solidFill>
                        <a:latin typeface="Corbel"/>
                        <a:ea typeface="Times New Roman"/>
                        <a:cs typeface="Times New Roman"/>
                      </a:endParaRPr>
                    </a:p>
                  </a:txBody>
                  <a:tcPr marL="68580" marR="68580" marT="0" marB="0">
                    <a:lnL>
                      <a:noFill/>
                    </a:lnL>
                    <a:lnR>
                      <a:noFill/>
                    </a:lnR>
                    <a:lnT>
                      <a:noFill/>
                    </a:lnT>
                    <a:lnB>
                      <a:noFill/>
                    </a:lnB>
                    <a:solidFill>
                      <a:srgbClr val="EECDD9"/>
                    </a:solidFill>
                  </a:tcPr>
                </a:tc>
              </a:tr>
              <a:tr h="280908">
                <a:tc>
                  <a:txBody>
                    <a:bodyPr/>
                    <a:lstStyle/>
                    <a:p>
                      <a:pPr algn="r">
                        <a:lnSpc>
                          <a:spcPct val="105000"/>
                        </a:lnSpc>
                        <a:spcAft>
                          <a:spcPts val="0"/>
                        </a:spcAft>
                      </a:pPr>
                      <a:r>
                        <a:rPr lang="id-ID" sz="1000" b="1">
                          <a:solidFill>
                            <a:srgbClr val="000000"/>
                          </a:solidFill>
                          <a:latin typeface="Calibri"/>
                          <a:ea typeface="Times New Roman"/>
                          <a:cs typeface="Times New Roman"/>
                        </a:rPr>
                        <a:t>4</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tcPr>
                </a:tc>
                <a:tc>
                  <a:txBody>
                    <a:bodyPr/>
                    <a:lstStyle/>
                    <a:p>
                      <a:pPr>
                        <a:lnSpc>
                          <a:spcPct val="105000"/>
                        </a:lnSpc>
                        <a:spcAft>
                          <a:spcPts val="0"/>
                        </a:spcAft>
                      </a:pPr>
                      <a:r>
                        <a:rPr lang="id-ID" sz="1000">
                          <a:solidFill>
                            <a:srgbClr val="000000"/>
                          </a:solidFill>
                          <a:latin typeface="Calibri"/>
                          <a:ea typeface="Times New Roman"/>
                          <a:cs typeface="Times New Roman"/>
                        </a:rPr>
                        <a:t>BIDAN</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tcPr>
                </a:tc>
                <a:tc vMerge="1">
                  <a:txBody>
                    <a:bodyPr/>
                    <a:lstStyle/>
                    <a:p>
                      <a:endParaRPr lang="id-ID"/>
                    </a:p>
                  </a:txBody>
                  <a:tcPr/>
                </a:tc>
                <a:tc>
                  <a:txBody>
                    <a:bodyPr/>
                    <a:lstStyle/>
                    <a:p>
                      <a:pPr>
                        <a:lnSpc>
                          <a:spcPct val="105000"/>
                        </a:lnSpc>
                        <a:spcAft>
                          <a:spcPts val="0"/>
                        </a:spcAft>
                      </a:pPr>
                      <a:r>
                        <a:rPr lang="id-ID" sz="1000">
                          <a:solidFill>
                            <a:srgbClr val="000000"/>
                          </a:solidFill>
                          <a:latin typeface="Calibri"/>
                          <a:ea typeface="Times New Roman"/>
                          <a:cs typeface="Times New Roman"/>
                        </a:rPr>
                        <a:t>   101.533 </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tcPr>
                </a:tc>
                <a:tc>
                  <a:txBody>
                    <a:bodyPr/>
                    <a:lstStyle/>
                    <a:p>
                      <a:pPr>
                        <a:lnSpc>
                          <a:spcPct val="105000"/>
                        </a:lnSpc>
                        <a:spcAft>
                          <a:spcPts val="0"/>
                        </a:spcAft>
                      </a:pPr>
                      <a:r>
                        <a:rPr lang="id-ID" sz="1000">
                          <a:solidFill>
                            <a:srgbClr val="000000"/>
                          </a:solidFill>
                          <a:latin typeface="Calibri"/>
                          <a:ea typeface="Times New Roman"/>
                          <a:cs typeface="Times New Roman"/>
                        </a:rPr>
                        <a:t>     46.829 </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tcPr>
                </a:tc>
                <a:tc>
                  <a:txBody>
                    <a:bodyPr/>
                    <a:lstStyle/>
                    <a:p>
                      <a:pPr>
                        <a:lnSpc>
                          <a:spcPct val="105000"/>
                        </a:lnSpc>
                        <a:spcAft>
                          <a:spcPts val="0"/>
                        </a:spcAft>
                      </a:pPr>
                      <a:r>
                        <a:rPr lang="id-ID" sz="1000">
                          <a:solidFill>
                            <a:srgbClr val="000000"/>
                          </a:solidFill>
                          <a:latin typeface="Calibri"/>
                          <a:ea typeface="Times New Roman"/>
                          <a:cs typeface="Times New Roman"/>
                        </a:rPr>
                        <a:t>     59.833 </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tcPr>
                </a:tc>
                <a:tc>
                  <a:txBody>
                    <a:bodyPr/>
                    <a:lstStyle/>
                    <a:p>
                      <a:pPr>
                        <a:lnSpc>
                          <a:spcPct val="105000"/>
                        </a:lnSpc>
                        <a:spcAft>
                          <a:spcPts val="0"/>
                        </a:spcAft>
                      </a:pPr>
                      <a:r>
                        <a:rPr lang="id-ID" sz="1000" dirty="0">
                          <a:solidFill>
                            <a:srgbClr val="000000"/>
                          </a:solidFill>
                          <a:latin typeface="Calibri"/>
                          <a:ea typeface="Times New Roman"/>
                          <a:cs typeface="Times New Roman"/>
                        </a:rPr>
                        <a:t>        5.129 </a:t>
                      </a:r>
                      <a:endParaRPr lang="id-ID" sz="1000" dirty="0">
                        <a:solidFill>
                          <a:srgbClr val="892D4D"/>
                        </a:solidFill>
                        <a:latin typeface="Corbel"/>
                        <a:ea typeface="Times New Roman"/>
                        <a:cs typeface="Times New Roman"/>
                      </a:endParaRPr>
                    </a:p>
                  </a:txBody>
                  <a:tcPr marL="68580" marR="68580" marT="0" marB="0">
                    <a:lnL>
                      <a:noFill/>
                    </a:lnL>
                    <a:lnR>
                      <a:noFill/>
                    </a:lnR>
                    <a:lnT>
                      <a:noFill/>
                    </a:lnT>
                    <a:lnB>
                      <a:noFill/>
                    </a:lnB>
                  </a:tcPr>
                </a:tc>
              </a:tr>
              <a:tr h="280908">
                <a:tc>
                  <a:txBody>
                    <a:bodyPr/>
                    <a:lstStyle/>
                    <a:p>
                      <a:pPr algn="r">
                        <a:lnSpc>
                          <a:spcPct val="105000"/>
                        </a:lnSpc>
                        <a:spcAft>
                          <a:spcPts val="0"/>
                        </a:spcAft>
                      </a:pPr>
                      <a:r>
                        <a:rPr lang="id-ID" sz="1000" b="1">
                          <a:solidFill>
                            <a:srgbClr val="000000"/>
                          </a:solidFill>
                          <a:latin typeface="Calibri"/>
                          <a:ea typeface="Times New Roman"/>
                          <a:cs typeface="Times New Roman"/>
                        </a:rPr>
                        <a:t>5</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solidFill>
                      <a:srgbClr val="EECDD9"/>
                    </a:solidFill>
                  </a:tcPr>
                </a:tc>
                <a:tc>
                  <a:txBody>
                    <a:bodyPr/>
                    <a:lstStyle/>
                    <a:p>
                      <a:pPr>
                        <a:lnSpc>
                          <a:spcPct val="105000"/>
                        </a:lnSpc>
                        <a:spcAft>
                          <a:spcPts val="0"/>
                        </a:spcAft>
                      </a:pPr>
                      <a:r>
                        <a:rPr lang="id-ID" sz="1000">
                          <a:solidFill>
                            <a:srgbClr val="000000"/>
                          </a:solidFill>
                          <a:latin typeface="Calibri"/>
                          <a:ea typeface="Times New Roman"/>
                          <a:cs typeface="Times New Roman"/>
                        </a:rPr>
                        <a:t>TENAGA KEFARMASIAN</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solidFill>
                      <a:srgbClr val="EECDD9"/>
                    </a:solidFill>
                  </a:tcPr>
                </a:tc>
                <a:tc vMerge="1">
                  <a:txBody>
                    <a:bodyPr/>
                    <a:lstStyle/>
                    <a:p>
                      <a:endParaRPr lang="id-ID"/>
                    </a:p>
                  </a:txBody>
                  <a:tcPr/>
                </a:tc>
                <a:tc>
                  <a:txBody>
                    <a:bodyPr/>
                    <a:lstStyle/>
                    <a:p>
                      <a:pPr>
                        <a:lnSpc>
                          <a:spcPct val="105000"/>
                        </a:lnSpc>
                        <a:spcAft>
                          <a:spcPts val="0"/>
                        </a:spcAft>
                      </a:pPr>
                      <a:r>
                        <a:rPr lang="id-ID" sz="1000">
                          <a:solidFill>
                            <a:srgbClr val="000000"/>
                          </a:solidFill>
                          <a:latin typeface="Calibri"/>
                          <a:ea typeface="Times New Roman"/>
                          <a:cs typeface="Times New Roman"/>
                        </a:rPr>
                        <a:t>        9.752 </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solidFill>
                      <a:srgbClr val="EECDD9"/>
                    </a:solidFill>
                  </a:tcPr>
                </a:tc>
                <a:tc>
                  <a:txBody>
                    <a:bodyPr/>
                    <a:lstStyle/>
                    <a:p>
                      <a:pPr>
                        <a:lnSpc>
                          <a:spcPct val="105000"/>
                        </a:lnSpc>
                        <a:spcAft>
                          <a:spcPts val="0"/>
                        </a:spcAft>
                      </a:pPr>
                      <a:r>
                        <a:rPr lang="id-ID" sz="1000">
                          <a:solidFill>
                            <a:srgbClr val="000000"/>
                          </a:solidFill>
                          <a:latin typeface="Calibri"/>
                          <a:ea typeface="Times New Roman"/>
                          <a:cs typeface="Times New Roman"/>
                        </a:rPr>
                        <a:t>        9.257 </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solidFill>
                      <a:srgbClr val="EECDD9"/>
                    </a:solidFill>
                  </a:tcPr>
                </a:tc>
                <a:tc>
                  <a:txBody>
                    <a:bodyPr/>
                    <a:lstStyle/>
                    <a:p>
                      <a:pPr>
                        <a:lnSpc>
                          <a:spcPct val="105000"/>
                        </a:lnSpc>
                        <a:spcAft>
                          <a:spcPts val="0"/>
                        </a:spcAft>
                      </a:pPr>
                      <a:r>
                        <a:rPr lang="id-ID" sz="1000">
                          <a:solidFill>
                            <a:srgbClr val="000000"/>
                          </a:solidFill>
                          <a:latin typeface="Calibri"/>
                          <a:ea typeface="Times New Roman"/>
                          <a:cs typeface="Times New Roman"/>
                        </a:rPr>
                        <a:t>        4.183 </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solidFill>
                      <a:srgbClr val="EECDD9"/>
                    </a:solidFill>
                  </a:tcPr>
                </a:tc>
                <a:tc>
                  <a:txBody>
                    <a:bodyPr/>
                    <a:lstStyle/>
                    <a:p>
                      <a:pPr>
                        <a:lnSpc>
                          <a:spcPct val="105000"/>
                        </a:lnSpc>
                        <a:spcAft>
                          <a:spcPts val="0"/>
                        </a:spcAft>
                      </a:pPr>
                      <a:r>
                        <a:rPr lang="id-ID" sz="1000" dirty="0">
                          <a:solidFill>
                            <a:srgbClr val="000000"/>
                          </a:solidFill>
                          <a:latin typeface="Calibri"/>
                          <a:ea typeface="Times New Roman"/>
                          <a:cs typeface="Times New Roman"/>
                        </a:rPr>
                        <a:t>        3.688 </a:t>
                      </a:r>
                      <a:endParaRPr lang="id-ID" sz="1000" dirty="0">
                        <a:solidFill>
                          <a:srgbClr val="892D4D"/>
                        </a:solidFill>
                        <a:latin typeface="Corbel"/>
                        <a:ea typeface="Times New Roman"/>
                        <a:cs typeface="Times New Roman"/>
                      </a:endParaRPr>
                    </a:p>
                  </a:txBody>
                  <a:tcPr marL="68580" marR="68580" marT="0" marB="0">
                    <a:lnL>
                      <a:noFill/>
                    </a:lnL>
                    <a:lnR>
                      <a:noFill/>
                    </a:lnR>
                    <a:lnT>
                      <a:noFill/>
                    </a:lnT>
                    <a:lnB>
                      <a:noFill/>
                    </a:lnB>
                    <a:solidFill>
                      <a:srgbClr val="EECDD9"/>
                    </a:solidFill>
                  </a:tcPr>
                </a:tc>
              </a:tr>
              <a:tr h="424732">
                <a:tc>
                  <a:txBody>
                    <a:bodyPr/>
                    <a:lstStyle/>
                    <a:p>
                      <a:pPr algn="r">
                        <a:lnSpc>
                          <a:spcPct val="105000"/>
                        </a:lnSpc>
                        <a:spcAft>
                          <a:spcPts val="0"/>
                        </a:spcAft>
                      </a:pPr>
                      <a:r>
                        <a:rPr lang="id-ID" sz="1000" b="1">
                          <a:solidFill>
                            <a:srgbClr val="000000"/>
                          </a:solidFill>
                          <a:latin typeface="Calibri"/>
                          <a:ea typeface="Times New Roman"/>
                          <a:cs typeface="Times New Roman"/>
                        </a:rPr>
                        <a:t>6</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tcPr>
                </a:tc>
                <a:tc>
                  <a:txBody>
                    <a:bodyPr/>
                    <a:lstStyle/>
                    <a:p>
                      <a:pPr>
                        <a:lnSpc>
                          <a:spcPct val="105000"/>
                        </a:lnSpc>
                        <a:spcAft>
                          <a:spcPts val="0"/>
                        </a:spcAft>
                      </a:pPr>
                      <a:r>
                        <a:rPr lang="id-ID" sz="1000">
                          <a:solidFill>
                            <a:srgbClr val="000000"/>
                          </a:solidFill>
                          <a:latin typeface="Calibri"/>
                          <a:ea typeface="Times New Roman"/>
                          <a:cs typeface="Times New Roman"/>
                        </a:rPr>
                        <a:t>TENAGA KESEHATAN MASYARAKAT</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tcPr>
                </a:tc>
                <a:tc vMerge="1">
                  <a:txBody>
                    <a:bodyPr/>
                    <a:lstStyle/>
                    <a:p>
                      <a:endParaRPr lang="id-ID"/>
                    </a:p>
                  </a:txBody>
                  <a:tcPr/>
                </a:tc>
                <a:tc>
                  <a:txBody>
                    <a:bodyPr/>
                    <a:lstStyle/>
                    <a:p>
                      <a:pPr>
                        <a:lnSpc>
                          <a:spcPct val="105000"/>
                        </a:lnSpc>
                        <a:spcAft>
                          <a:spcPts val="0"/>
                        </a:spcAft>
                      </a:pPr>
                      <a:r>
                        <a:rPr lang="id-ID" sz="1000">
                          <a:solidFill>
                            <a:srgbClr val="000000"/>
                          </a:solidFill>
                          <a:latin typeface="Calibri"/>
                          <a:ea typeface="Times New Roman"/>
                          <a:cs typeface="Times New Roman"/>
                        </a:rPr>
                        <a:t>     21.075 </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tcPr>
                </a:tc>
                <a:tc>
                  <a:txBody>
                    <a:bodyPr/>
                    <a:lstStyle/>
                    <a:p>
                      <a:pPr>
                        <a:lnSpc>
                          <a:spcPct val="105000"/>
                        </a:lnSpc>
                        <a:spcAft>
                          <a:spcPts val="0"/>
                        </a:spcAft>
                      </a:pPr>
                      <a:r>
                        <a:rPr lang="id-ID" sz="1000">
                          <a:solidFill>
                            <a:srgbClr val="000000"/>
                          </a:solidFill>
                          <a:latin typeface="Calibri"/>
                          <a:ea typeface="Times New Roman"/>
                          <a:cs typeface="Times New Roman"/>
                        </a:rPr>
                        <a:t>        9.257 </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tcPr>
                </a:tc>
                <a:tc>
                  <a:txBody>
                    <a:bodyPr/>
                    <a:lstStyle/>
                    <a:p>
                      <a:pPr>
                        <a:lnSpc>
                          <a:spcPct val="105000"/>
                        </a:lnSpc>
                        <a:spcAft>
                          <a:spcPts val="0"/>
                        </a:spcAft>
                      </a:pPr>
                      <a:r>
                        <a:rPr lang="id-ID" sz="1000">
                          <a:solidFill>
                            <a:srgbClr val="000000"/>
                          </a:solidFill>
                          <a:latin typeface="Calibri"/>
                          <a:ea typeface="Times New Roman"/>
                          <a:cs typeface="Times New Roman"/>
                        </a:rPr>
                        <a:t>     14.602 </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tcPr>
                </a:tc>
                <a:tc>
                  <a:txBody>
                    <a:bodyPr/>
                    <a:lstStyle/>
                    <a:p>
                      <a:pPr>
                        <a:lnSpc>
                          <a:spcPct val="105000"/>
                        </a:lnSpc>
                        <a:spcAft>
                          <a:spcPts val="0"/>
                        </a:spcAft>
                      </a:pPr>
                      <a:r>
                        <a:rPr lang="id-ID" sz="1000" dirty="0">
                          <a:solidFill>
                            <a:srgbClr val="000000"/>
                          </a:solidFill>
                          <a:latin typeface="Calibri"/>
                          <a:ea typeface="Times New Roman"/>
                          <a:cs typeface="Times New Roman"/>
                        </a:rPr>
                        <a:t>        2.784 </a:t>
                      </a:r>
                      <a:endParaRPr lang="id-ID" sz="1000" dirty="0">
                        <a:solidFill>
                          <a:srgbClr val="892D4D"/>
                        </a:solidFill>
                        <a:latin typeface="Corbel"/>
                        <a:ea typeface="Times New Roman"/>
                        <a:cs typeface="Times New Roman"/>
                      </a:endParaRPr>
                    </a:p>
                  </a:txBody>
                  <a:tcPr marL="68580" marR="68580" marT="0" marB="0">
                    <a:lnL>
                      <a:noFill/>
                    </a:lnL>
                    <a:lnR>
                      <a:noFill/>
                    </a:lnR>
                    <a:lnT>
                      <a:noFill/>
                    </a:lnT>
                    <a:lnB>
                      <a:noFill/>
                    </a:lnB>
                  </a:tcPr>
                </a:tc>
              </a:tr>
              <a:tr h="424732">
                <a:tc>
                  <a:txBody>
                    <a:bodyPr/>
                    <a:lstStyle/>
                    <a:p>
                      <a:pPr algn="r">
                        <a:lnSpc>
                          <a:spcPct val="105000"/>
                        </a:lnSpc>
                        <a:spcAft>
                          <a:spcPts val="0"/>
                        </a:spcAft>
                      </a:pPr>
                      <a:r>
                        <a:rPr lang="id-ID" sz="1000" b="1">
                          <a:solidFill>
                            <a:srgbClr val="000000"/>
                          </a:solidFill>
                          <a:latin typeface="Calibri"/>
                          <a:ea typeface="Times New Roman"/>
                          <a:cs typeface="Times New Roman"/>
                        </a:rPr>
                        <a:t>7</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solidFill>
                      <a:srgbClr val="EECDD9"/>
                    </a:solidFill>
                  </a:tcPr>
                </a:tc>
                <a:tc>
                  <a:txBody>
                    <a:bodyPr/>
                    <a:lstStyle/>
                    <a:p>
                      <a:pPr>
                        <a:lnSpc>
                          <a:spcPct val="105000"/>
                        </a:lnSpc>
                        <a:spcAft>
                          <a:spcPts val="0"/>
                        </a:spcAft>
                      </a:pPr>
                      <a:r>
                        <a:rPr lang="id-ID" sz="1000" dirty="0">
                          <a:solidFill>
                            <a:srgbClr val="000000"/>
                          </a:solidFill>
                          <a:latin typeface="Calibri"/>
                          <a:ea typeface="Times New Roman"/>
                          <a:cs typeface="Times New Roman"/>
                        </a:rPr>
                        <a:t>TENAGA </a:t>
                      </a:r>
                      <a:r>
                        <a:rPr lang="id-ID" sz="1000" dirty="0" smtClean="0">
                          <a:solidFill>
                            <a:srgbClr val="000000"/>
                          </a:solidFill>
                          <a:latin typeface="Calibri"/>
                          <a:ea typeface="Times New Roman"/>
                          <a:cs typeface="Times New Roman"/>
                        </a:rPr>
                        <a:t>SANITASI </a:t>
                      </a:r>
                      <a:r>
                        <a:rPr lang="id-ID" sz="1000" dirty="0">
                          <a:solidFill>
                            <a:srgbClr val="000000"/>
                          </a:solidFill>
                          <a:latin typeface="Calibri"/>
                          <a:ea typeface="Times New Roman"/>
                          <a:cs typeface="Times New Roman"/>
                        </a:rPr>
                        <a:t>LINGKUNGAN</a:t>
                      </a:r>
                      <a:endParaRPr lang="id-ID" sz="1000" dirty="0">
                        <a:solidFill>
                          <a:srgbClr val="892D4D"/>
                        </a:solidFill>
                        <a:latin typeface="Corbel"/>
                        <a:ea typeface="Times New Roman"/>
                        <a:cs typeface="Times New Roman"/>
                      </a:endParaRPr>
                    </a:p>
                  </a:txBody>
                  <a:tcPr marL="68580" marR="68580" marT="0" marB="0">
                    <a:lnL>
                      <a:noFill/>
                    </a:lnL>
                    <a:lnR>
                      <a:noFill/>
                    </a:lnR>
                    <a:lnT>
                      <a:noFill/>
                    </a:lnT>
                    <a:lnB>
                      <a:noFill/>
                    </a:lnB>
                    <a:solidFill>
                      <a:srgbClr val="EECDD9"/>
                    </a:solidFill>
                  </a:tcPr>
                </a:tc>
                <a:tc vMerge="1">
                  <a:txBody>
                    <a:bodyPr/>
                    <a:lstStyle/>
                    <a:p>
                      <a:endParaRPr lang="id-ID"/>
                    </a:p>
                  </a:txBody>
                  <a:tcPr/>
                </a:tc>
                <a:tc>
                  <a:txBody>
                    <a:bodyPr/>
                    <a:lstStyle/>
                    <a:p>
                      <a:pPr>
                        <a:lnSpc>
                          <a:spcPct val="105000"/>
                        </a:lnSpc>
                        <a:spcAft>
                          <a:spcPts val="0"/>
                        </a:spcAft>
                      </a:pPr>
                      <a:r>
                        <a:rPr lang="id-ID" sz="1000">
                          <a:solidFill>
                            <a:srgbClr val="000000"/>
                          </a:solidFill>
                          <a:latin typeface="Calibri"/>
                          <a:ea typeface="Times New Roman"/>
                          <a:cs typeface="Times New Roman"/>
                        </a:rPr>
                        <a:t>     10.430 </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solidFill>
                      <a:srgbClr val="EECDD9"/>
                    </a:solidFill>
                  </a:tcPr>
                </a:tc>
                <a:tc>
                  <a:txBody>
                    <a:bodyPr/>
                    <a:lstStyle/>
                    <a:p>
                      <a:pPr>
                        <a:lnSpc>
                          <a:spcPct val="105000"/>
                        </a:lnSpc>
                        <a:spcAft>
                          <a:spcPts val="0"/>
                        </a:spcAft>
                      </a:pPr>
                      <a:r>
                        <a:rPr lang="id-ID" sz="1000">
                          <a:solidFill>
                            <a:srgbClr val="000000"/>
                          </a:solidFill>
                          <a:latin typeface="Calibri"/>
                          <a:ea typeface="Times New Roman"/>
                          <a:cs typeface="Times New Roman"/>
                        </a:rPr>
                        <a:t>        9.257 </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solidFill>
                      <a:srgbClr val="EECDD9"/>
                    </a:solidFill>
                  </a:tcPr>
                </a:tc>
                <a:tc>
                  <a:txBody>
                    <a:bodyPr/>
                    <a:lstStyle/>
                    <a:p>
                      <a:pPr>
                        <a:lnSpc>
                          <a:spcPct val="105000"/>
                        </a:lnSpc>
                        <a:spcAft>
                          <a:spcPts val="0"/>
                        </a:spcAft>
                      </a:pPr>
                      <a:r>
                        <a:rPr lang="id-ID" sz="1000">
                          <a:solidFill>
                            <a:srgbClr val="000000"/>
                          </a:solidFill>
                          <a:latin typeface="Calibri"/>
                          <a:ea typeface="Times New Roman"/>
                          <a:cs typeface="Times New Roman"/>
                        </a:rPr>
                        <a:t>        4.143 </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solidFill>
                      <a:srgbClr val="EECDD9"/>
                    </a:solidFill>
                  </a:tcPr>
                </a:tc>
                <a:tc>
                  <a:txBody>
                    <a:bodyPr/>
                    <a:lstStyle/>
                    <a:p>
                      <a:pPr>
                        <a:lnSpc>
                          <a:spcPct val="105000"/>
                        </a:lnSpc>
                        <a:spcAft>
                          <a:spcPts val="0"/>
                        </a:spcAft>
                      </a:pPr>
                      <a:r>
                        <a:rPr lang="id-ID" sz="1000" dirty="0">
                          <a:solidFill>
                            <a:srgbClr val="000000"/>
                          </a:solidFill>
                          <a:latin typeface="Calibri"/>
                          <a:ea typeface="Times New Roman"/>
                          <a:cs typeface="Times New Roman"/>
                        </a:rPr>
                        <a:t>        2.970 </a:t>
                      </a:r>
                      <a:endParaRPr lang="id-ID" sz="1000" dirty="0">
                        <a:solidFill>
                          <a:srgbClr val="892D4D"/>
                        </a:solidFill>
                        <a:latin typeface="Corbel"/>
                        <a:ea typeface="Times New Roman"/>
                        <a:cs typeface="Times New Roman"/>
                      </a:endParaRPr>
                    </a:p>
                  </a:txBody>
                  <a:tcPr marL="68580" marR="68580" marT="0" marB="0">
                    <a:lnL>
                      <a:noFill/>
                    </a:lnL>
                    <a:lnR>
                      <a:noFill/>
                    </a:lnR>
                    <a:lnT>
                      <a:noFill/>
                    </a:lnT>
                    <a:lnB>
                      <a:noFill/>
                    </a:lnB>
                    <a:solidFill>
                      <a:srgbClr val="EECDD9"/>
                    </a:solidFill>
                  </a:tcPr>
                </a:tc>
              </a:tr>
              <a:tr h="280908">
                <a:tc>
                  <a:txBody>
                    <a:bodyPr/>
                    <a:lstStyle/>
                    <a:p>
                      <a:pPr algn="r">
                        <a:lnSpc>
                          <a:spcPct val="105000"/>
                        </a:lnSpc>
                        <a:spcAft>
                          <a:spcPts val="0"/>
                        </a:spcAft>
                      </a:pPr>
                      <a:r>
                        <a:rPr lang="id-ID" sz="1000" b="1">
                          <a:solidFill>
                            <a:srgbClr val="000000"/>
                          </a:solidFill>
                          <a:latin typeface="Calibri"/>
                          <a:ea typeface="Times New Roman"/>
                          <a:cs typeface="Times New Roman"/>
                        </a:rPr>
                        <a:t>8</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tcPr>
                </a:tc>
                <a:tc>
                  <a:txBody>
                    <a:bodyPr/>
                    <a:lstStyle/>
                    <a:p>
                      <a:pPr>
                        <a:lnSpc>
                          <a:spcPct val="105000"/>
                        </a:lnSpc>
                        <a:spcAft>
                          <a:spcPts val="0"/>
                        </a:spcAft>
                      </a:pPr>
                      <a:r>
                        <a:rPr lang="id-ID" sz="1000">
                          <a:solidFill>
                            <a:srgbClr val="000000"/>
                          </a:solidFill>
                          <a:latin typeface="Calibri"/>
                          <a:ea typeface="Times New Roman"/>
                          <a:cs typeface="Times New Roman"/>
                        </a:rPr>
                        <a:t>TENAGA GIZI</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tcPr>
                </a:tc>
                <a:tc vMerge="1">
                  <a:txBody>
                    <a:bodyPr/>
                    <a:lstStyle/>
                    <a:p>
                      <a:endParaRPr lang="id-ID"/>
                    </a:p>
                  </a:txBody>
                  <a:tcPr/>
                </a:tc>
                <a:tc>
                  <a:txBody>
                    <a:bodyPr/>
                    <a:lstStyle/>
                    <a:p>
                      <a:pPr>
                        <a:lnSpc>
                          <a:spcPct val="105000"/>
                        </a:lnSpc>
                        <a:spcAft>
                          <a:spcPts val="0"/>
                        </a:spcAft>
                      </a:pPr>
                      <a:r>
                        <a:rPr lang="id-ID" sz="1000">
                          <a:solidFill>
                            <a:srgbClr val="000000"/>
                          </a:solidFill>
                          <a:latin typeface="Calibri"/>
                          <a:ea typeface="Times New Roman"/>
                          <a:cs typeface="Times New Roman"/>
                        </a:rPr>
                        <a:t>        9.504 </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tcPr>
                </a:tc>
                <a:tc>
                  <a:txBody>
                    <a:bodyPr/>
                    <a:lstStyle/>
                    <a:p>
                      <a:pPr>
                        <a:lnSpc>
                          <a:spcPct val="105000"/>
                        </a:lnSpc>
                        <a:spcAft>
                          <a:spcPts val="0"/>
                        </a:spcAft>
                      </a:pPr>
                      <a:r>
                        <a:rPr lang="id-ID" sz="1000">
                          <a:solidFill>
                            <a:srgbClr val="000000"/>
                          </a:solidFill>
                          <a:latin typeface="Calibri"/>
                          <a:ea typeface="Times New Roman"/>
                          <a:cs typeface="Times New Roman"/>
                        </a:rPr>
                        <a:t>     12.524 </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tcPr>
                </a:tc>
                <a:tc>
                  <a:txBody>
                    <a:bodyPr/>
                    <a:lstStyle/>
                    <a:p>
                      <a:pPr>
                        <a:lnSpc>
                          <a:spcPct val="105000"/>
                        </a:lnSpc>
                        <a:spcAft>
                          <a:spcPts val="0"/>
                        </a:spcAft>
                      </a:pPr>
                      <a:r>
                        <a:rPr lang="id-ID" sz="1000">
                          <a:solidFill>
                            <a:srgbClr val="000000"/>
                          </a:solidFill>
                          <a:latin typeface="Calibri"/>
                          <a:ea typeface="Times New Roman"/>
                          <a:cs typeface="Times New Roman"/>
                        </a:rPr>
                        <a:t>        2.256 </a:t>
                      </a:r>
                      <a:endParaRPr lang="id-ID" sz="1000">
                        <a:solidFill>
                          <a:srgbClr val="892D4D"/>
                        </a:solidFill>
                        <a:latin typeface="Corbel"/>
                        <a:ea typeface="Times New Roman"/>
                        <a:cs typeface="Times New Roman"/>
                      </a:endParaRPr>
                    </a:p>
                  </a:txBody>
                  <a:tcPr marL="68580" marR="68580" marT="0" marB="0">
                    <a:lnL>
                      <a:noFill/>
                    </a:lnL>
                    <a:lnR>
                      <a:noFill/>
                    </a:lnR>
                    <a:lnT>
                      <a:noFill/>
                    </a:lnT>
                    <a:lnB>
                      <a:noFill/>
                    </a:lnB>
                  </a:tcPr>
                </a:tc>
                <a:tc>
                  <a:txBody>
                    <a:bodyPr/>
                    <a:lstStyle/>
                    <a:p>
                      <a:pPr>
                        <a:lnSpc>
                          <a:spcPct val="105000"/>
                        </a:lnSpc>
                        <a:spcAft>
                          <a:spcPts val="0"/>
                        </a:spcAft>
                      </a:pPr>
                      <a:r>
                        <a:rPr lang="id-ID" sz="1000" dirty="0">
                          <a:solidFill>
                            <a:srgbClr val="000000"/>
                          </a:solidFill>
                          <a:latin typeface="Calibri"/>
                          <a:ea typeface="Times New Roman"/>
                          <a:cs typeface="Times New Roman"/>
                        </a:rPr>
                        <a:t>        5.276 </a:t>
                      </a:r>
                      <a:endParaRPr lang="id-ID" sz="1000" dirty="0">
                        <a:solidFill>
                          <a:srgbClr val="892D4D"/>
                        </a:solidFill>
                        <a:latin typeface="Corbel"/>
                        <a:ea typeface="Times New Roman"/>
                        <a:cs typeface="Times New Roman"/>
                      </a:endParaRPr>
                    </a:p>
                  </a:txBody>
                  <a:tcPr marL="68580" marR="68580" marT="0" marB="0">
                    <a:lnL>
                      <a:noFill/>
                    </a:lnL>
                    <a:lnR>
                      <a:noFill/>
                    </a:lnR>
                    <a:lnT>
                      <a:noFill/>
                    </a:lnT>
                    <a:lnB>
                      <a:noFill/>
                    </a:lnB>
                  </a:tcPr>
                </a:tc>
              </a:tr>
              <a:tr h="424732">
                <a:tc>
                  <a:txBody>
                    <a:bodyPr/>
                    <a:lstStyle/>
                    <a:p>
                      <a:pPr algn="r">
                        <a:lnSpc>
                          <a:spcPct val="105000"/>
                        </a:lnSpc>
                        <a:spcAft>
                          <a:spcPts val="0"/>
                        </a:spcAft>
                      </a:pPr>
                      <a:r>
                        <a:rPr lang="id-ID" sz="1000" b="1">
                          <a:solidFill>
                            <a:srgbClr val="000000"/>
                          </a:solidFill>
                          <a:latin typeface="Calibri"/>
                          <a:ea typeface="Times New Roman"/>
                          <a:cs typeface="Times New Roman"/>
                        </a:rPr>
                        <a:t>9</a:t>
                      </a:r>
                      <a:endParaRPr lang="id-ID" sz="1000">
                        <a:solidFill>
                          <a:srgbClr val="892D4D"/>
                        </a:solidFill>
                        <a:latin typeface="Corbel"/>
                        <a:ea typeface="Times New Roman"/>
                        <a:cs typeface="Times New Roman"/>
                      </a:endParaRPr>
                    </a:p>
                  </a:txBody>
                  <a:tcPr marL="68580" marR="68580" marT="0" marB="0">
                    <a:lnL>
                      <a:noFill/>
                    </a:lnL>
                    <a:lnR>
                      <a:noFill/>
                    </a:lnR>
                    <a:lnT>
                      <a:noFill/>
                    </a:lnT>
                    <a:lnB w="12700" cap="flat" cmpd="sng" algn="ctr">
                      <a:solidFill>
                        <a:srgbClr val="B83D68"/>
                      </a:solidFill>
                      <a:prstDash val="solid"/>
                      <a:round/>
                      <a:headEnd type="none" w="med" len="med"/>
                      <a:tailEnd type="none" w="med" len="med"/>
                    </a:lnB>
                    <a:solidFill>
                      <a:srgbClr val="EECDD9"/>
                    </a:solidFill>
                  </a:tcPr>
                </a:tc>
                <a:tc>
                  <a:txBody>
                    <a:bodyPr/>
                    <a:lstStyle/>
                    <a:p>
                      <a:pPr>
                        <a:lnSpc>
                          <a:spcPct val="105000"/>
                        </a:lnSpc>
                        <a:spcAft>
                          <a:spcPts val="0"/>
                        </a:spcAft>
                      </a:pPr>
                      <a:r>
                        <a:rPr lang="id-ID" sz="1000">
                          <a:solidFill>
                            <a:srgbClr val="000000"/>
                          </a:solidFill>
                          <a:latin typeface="Calibri"/>
                          <a:ea typeface="Times New Roman"/>
                          <a:cs typeface="Times New Roman"/>
                        </a:rPr>
                        <a:t>AHLI TEKONOLOGI LABORATORIUM MEDIK</a:t>
                      </a:r>
                      <a:endParaRPr lang="id-ID" sz="1000">
                        <a:solidFill>
                          <a:srgbClr val="892D4D"/>
                        </a:solidFill>
                        <a:latin typeface="Corbel"/>
                        <a:ea typeface="Times New Roman"/>
                        <a:cs typeface="Times New Roman"/>
                      </a:endParaRPr>
                    </a:p>
                  </a:txBody>
                  <a:tcPr marL="68580" marR="68580" marT="0" marB="0">
                    <a:lnL>
                      <a:noFill/>
                    </a:lnL>
                    <a:lnR>
                      <a:noFill/>
                    </a:lnR>
                    <a:lnT>
                      <a:noFill/>
                    </a:lnT>
                    <a:lnB w="12700" cap="flat" cmpd="sng" algn="ctr">
                      <a:solidFill>
                        <a:srgbClr val="B83D68"/>
                      </a:solidFill>
                      <a:prstDash val="solid"/>
                      <a:round/>
                      <a:headEnd type="none" w="med" len="med"/>
                      <a:tailEnd type="none" w="med" len="med"/>
                    </a:lnB>
                    <a:solidFill>
                      <a:srgbClr val="EECDD9"/>
                    </a:solidFill>
                  </a:tcPr>
                </a:tc>
                <a:tc vMerge="1">
                  <a:txBody>
                    <a:bodyPr/>
                    <a:lstStyle/>
                    <a:p>
                      <a:endParaRPr lang="id-ID"/>
                    </a:p>
                  </a:txBody>
                  <a:tcPr/>
                </a:tc>
                <a:tc>
                  <a:txBody>
                    <a:bodyPr/>
                    <a:lstStyle/>
                    <a:p>
                      <a:pPr>
                        <a:lnSpc>
                          <a:spcPct val="105000"/>
                        </a:lnSpc>
                        <a:spcAft>
                          <a:spcPts val="0"/>
                        </a:spcAft>
                      </a:pPr>
                      <a:r>
                        <a:rPr lang="id-ID" sz="1000">
                          <a:solidFill>
                            <a:srgbClr val="000000"/>
                          </a:solidFill>
                          <a:latin typeface="Calibri"/>
                          <a:ea typeface="Times New Roman"/>
                          <a:cs typeface="Times New Roman"/>
                        </a:rPr>
                        <a:t>        5.407 </a:t>
                      </a:r>
                      <a:endParaRPr lang="id-ID" sz="1000">
                        <a:solidFill>
                          <a:srgbClr val="892D4D"/>
                        </a:solidFill>
                        <a:latin typeface="Corbel"/>
                        <a:ea typeface="Times New Roman"/>
                        <a:cs typeface="Times New Roman"/>
                      </a:endParaRPr>
                    </a:p>
                  </a:txBody>
                  <a:tcPr marL="68580" marR="68580" marT="0" marB="0">
                    <a:lnL>
                      <a:noFill/>
                    </a:lnL>
                    <a:lnR>
                      <a:noFill/>
                    </a:lnR>
                    <a:lnT>
                      <a:noFill/>
                    </a:lnT>
                    <a:lnB w="12700" cap="flat" cmpd="sng" algn="ctr">
                      <a:solidFill>
                        <a:srgbClr val="B83D68"/>
                      </a:solidFill>
                      <a:prstDash val="solid"/>
                      <a:round/>
                      <a:headEnd type="none" w="med" len="med"/>
                      <a:tailEnd type="none" w="med" len="med"/>
                    </a:lnB>
                    <a:solidFill>
                      <a:srgbClr val="EECDD9"/>
                    </a:solidFill>
                  </a:tcPr>
                </a:tc>
                <a:tc>
                  <a:txBody>
                    <a:bodyPr/>
                    <a:lstStyle/>
                    <a:p>
                      <a:pPr>
                        <a:lnSpc>
                          <a:spcPct val="105000"/>
                        </a:lnSpc>
                        <a:spcAft>
                          <a:spcPts val="0"/>
                        </a:spcAft>
                      </a:pPr>
                      <a:r>
                        <a:rPr lang="id-ID" sz="1000">
                          <a:solidFill>
                            <a:srgbClr val="000000"/>
                          </a:solidFill>
                          <a:latin typeface="Calibri"/>
                          <a:ea typeface="Times New Roman"/>
                          <a:cs typeface="Times New Roman"/>
                        </a:rPr>
                        <a:t>        9.257 </a:t>
                      </a:r>
                      <a:endParaRPr lang="id-ID" sz="1000">
                        <a:solidFill>
                          <a:srgbClr val="892D4D"/>
                        </a:solidFill>
                        <a:latin typeface="Corbel"/>
                        <a:ea typeface="Times New Roman"/>
                        <a:cs typeface="Times New Roman"/>
                      </a:endParaRPr>
                    </a:p>
                  </a:txBody>
                  <a:tcPr marL="68580" marR="68580" marT="0" marB="0">
                    <a:lnL>
                      <a:noFill/>
                    </a:lnL>
                    <a:lnR>
                      <a:noFill/>
                    </a:lnR>
                    <a:lnT>
                      <a:noFill/>
                    </a:lnT>
                    <a:lnB w="12700" cap="flat" cmpd="sng" algn="ctr">
                      <a:solidFill>
                        <a:srgbClr val="B83D68"/>
                      </a:solidFill>
                      <a:prstDash val="solid"/>
                      <a:round/>
                      <a:headEnd type="none" w="med" len="med"/>
                      <a:tailEnd type="none" w="med" len="med"/>
                    </a:lnB>
                    <a:solidFill>
                      <a:srgbClr val="EECDD9"/>
                    </a:solidFill>
                  </a:tcPr>
                </a:tc>
                <a:tc>
                  <a:txBody>
                    <a:bodyPr/>
                    <a:lstStyle/>
                    <a:p>
                      <a:pPr>
                        <a:lnSpc>
                          <a:spcPct val="105000"/>
                        </a:lnSpc>
                        <a:spcAft>
                          <a:spcPts val="0"/>
                        </a:spcAft>
                      </a:pPr>
                      <a:r>
                        <a:rPr lang="id-ID" sz="1000">
                          <a:solidFill>
                            <a:srgbClr val="000000"/>
                          </a:solidFill>
                          <a:latin typeface="Calibri"/>
                          <a:ea typeface="Times New Roman"/>
                          <a:cs typeface="Times New Roman"/>
                        </a:rPr>
                        <a:t>        1.453 </a:t>
                      </a:r>
                      <a:endParaRPr lang="id-ID" sz="1000">
                        <a:solidFill>
                          <a:srgbClr val="892D4D"/>
                        </a:solidFill>
                        <a:latin typeface="Corbel"/>
                        <a:ea typeface="Times New Roman"/>
                        <a:cs typeface="Times New Roman"/>
                      </a:endParaRPr>
                    </a:p>
                  </a:txBody>
                  <a:tcPr marL="68580" marR="68580" marT="0" marB="0">
                    <a:lnL>
                      <a:noFill/>
                    </a:lnL>
                    <a:lnR>
                      <a:noFill/>
                    </a:lnR>
                    <a:lnT>
                      <a:noFill/>
                    </a:lnT>
                    <a:lnB w="12700" cap="flat" cmpd="sng" algn="ctr">
                      <a:solidFill>
                        <a:srgbClr val="B83D68"/>
                      </a:solidFill>
                      <a:prstDash val="solid"/>
                      <a:round/>
                      <a:headEnd type="none" w="med" len="med"/>
                      <a:tailEnd type="none" w="med" len="med"/>
                    </a:lnB>
                    <a:solidFill>
                      <a:srgbClr val="EECDD9"/>
                    </a:solidFill>
                  </a:tcPr>
                </a:tc>
                <a:tc>
                  <a:txBody>
                    <a:bodyPr/>
                    <a:lstStyle/>
                    <a:p>
                      <a:pPr>
                        <a:lnSpc>
                          <a:spcPct val="105000"/>
                        </a:lnSpc>
                        <a:spcAft>
                          <a:spcPts val="0"/>
                        </a:spcAft>
                      </a:pPr>
                      <a:r>
                        <a:rPr lang="id-ID" sz="1000" dirty="0">
                          <a:solidFill>
                            <a:srgbClr val="000000"/>
                          </a:solidFill>
                          <a:latin typeface="Calibri"/>
                          <a:ea typeface="Times New Roman"/>
                          <a:cs typeface="Times New Roman"/>
                        </a:rPr>
                        <a:t>        5.303 </a:t>
                      </a:r>
                      <a:endParaRPr lang="id-ID" sz="1000" dirty="0">
                        <a:solidFill>
                          <a:srgbClr val="892D4D"/>
                        </a:solidFill>
                        <a:latin typeface="Corbel"/>
                        <a:ea typeface="Times New Roman"/>
                        <a:cs typeface="Times New Roman"/>
                      </a:endParaRPr>
                    </a:p>
                  </a:txBody>
                  <a:tcPr marL="68580" marR="68580" marT="0" marB="0">
                    <a:lnL>
                      <a:noFill/>
                    </a:lnL>
                    <a:lnR>
                      <a:noFill/>
                    </a:lnR>
                    <a:lnT>
                      <a:noFill/>
                    </a:lnT>
                    <a:lnB w="12700" cap="flat" cmpd="sng" algn="ctr">
                      <a:solidFill>
                        <a:srgbClr val="B83D68"/>
                      </a:solidFill>
                      <a:prstDash val="solid"/>
                      <a:round/>
                      <a:headEnd type="none" w="med" len="med"/>
                      <a:tailEnd type="none" w="med" len="med"/>
                    </a:lnB>
                    <a:solidFill>
                      <a:srgbClr val="EECDD9"/>
                    </a:solidFill>
                  </a:tcPr>
                </a:tc>
              </a:tr>
            </a:tbl>
          </a:graphicData>
        </a:graphic>
      </p:graphicFrame>
    </p:spTree>
    <p:extLst>
      <p:ext uri="{BB962C8B-B14F-4D97-AF65-F5344CB8AC3E}">
        <p14:creationId xmlns:p14="http://schemas.microsoft.com/office/powerpoint/2010/main" val="13531098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txBox="1">
            <a:spLocks noGrp="1"/>
          </p:cNvSpPr>
          <p:nvPr>
            <p:ph type="title"/>
          </p:nvPr>
        </p:nvSpPr>
        <p:spPr>
          <a:xfrm>
            <a:off x="467544" y="291158"/>
            <a:ext cx="8229600" cy="711670"/>
          </a:xfrm>
          <a:prstGeom prst="rect">
            <a:avLst/>
          </a:prstGeom>
          <a:noFill/>
        </p:spPr>
        <p:txBody>
          <a:bodyPr wrap="square" rtlCol="0">
            <a:spAutoFit/>
          </a:bodyPr>
          <a:lstStyle/>
          <a:p>
            <a:pPr algn="ctr"/>
            <a:r>
              <a:rPr lang="en-US" sz="1800" b="1" dirty="0" smtClean="0"/>
              <a:t>K</a:t>
            </a:r>
            <a:r>
              <a:rPr lang="id-ID" sz="1800" b="1" dirty="0" smtClean="0"/>
              <a:t>ETERSEDIAAN DAN KEBUTUHAN TENAGA KESEHATAN DI RS</a:t>
            </a:r>
            <a:endParaRPr lang="en-US" sz="1800" b="1" dirty="0"/>
          </a:p>
        </p:txBody>
      </p:sp>
      <p:sp>
        <p:nvSpPr>
          <p:cNvPr id="6" name="TextBox 5"/>
          <p:cNvSpPr txBox="1"/>
          <p:nvPr/>
        </p:nvSpPr>
        <p:spPr>
          <a:xfrm>
            <a:off x="1295400" y="6217803"/>
            <a:ext cx="4738798" cy="600164"/>
          </a:xfrm>
          <a:prstGeom prst="rect">
            <a:avLst/>
          </a:prstGeom>
          <a:noFill/>
        </p:spPr>
        <p:txBody>
          <a:bodyPr wrap="none" rtlCol="0">
            <a:spAutoFit/>
          </a:bodyPr>
          <a:lstStyle/>
          <a:p>
            <a:r>
              <a:rPr lang="id-ID" sz="1100" dirty="0" smtClean="0"/>
              <a:t>Sumber:</a:t>
            </a:r>
          </a:p>
          <a:p>
            <a:r>
              <a:rPr lang="id-ID" sz="1100" dirty="0" smtClean="0"/>
              <a:t>‐ Data Keadaan Tenaga Kesehatan: Ditjen. BUK, per 1 Oktober 2014</a:t>
            </a:r>
          </a:p>
          <a:p>
            <a:r>
              <a:rPr lang="id-ID" sz="1100" dirty="0" smtClean="0"/>
              <a:t>‐ Standar Tenaga: Permenkes 56/2014 tentang Klasifikasi dan perijinan RS</a:t>
            </a:r>
            <a:endParaRPr lang="id-ID" sz="1100" dirty="0"/>
          </a:p>
        </p:txBody>
      </p:sp>
      <p:graphicFrame>
        <p:nvGraphicFramePr>
          <p:cNvPr id="8" name="Table 7"/>
          <p:cNvGraphicFramePr>
            <a:graphicFrameLocks noGrp="1"/>
          </p:cNvGraphicFramePr>
          <p:nvPr/>
        </p:nvGraphicFramePr>
        <p:xfrm>
          <a:off x="827585" y="980732"/>
          <a:ext cx="7560840" cy="5112569"/>
        </p:xfrm>
        <a:graphic>
          <a:graphicData uri="http://schemas.openxmlformats.org/drawingml/2006/table">
            <a:tbl>
              <a:tblPr/>
              <a:tblGrid>
                <a:gridCol w="261392"/>
                <a:gridCol w="2469374"/>
                <a:gridCol w="1206656"/>
                <a:gridCol w="1206656"/>
                <a:gridCol w="1206656"/>
                <a:gridCol w="1210106"/>
              </a:tblGrid>
              <a:tr h="120662">
                <a:tc gridSpan="6">
                  <a:txBody>
                    <a:bodyPr/>
                    <a:lstStyle/>
                    <a:p>
                      <a:pPr algn="ctr">
                        <a:lnSpc>
                          <a:spcPct val="105000"/>
                        </a:lnSpc>
                        <a:spcAft>
                          <a:spcPts val="0"/>
                        </a:spcAft>
                      </a:pPr>
                      <a:r>
                        <a:rPr lang="id-ID" sz="600" dirty="0">
                          <a:solidFill>
                            <a:srgbClr val="000000"/>
                          </a:solidFill>
                          <a:latin typeface="Calibri"/>
                          <a:ea typeface="Times New Roman"/>
                          <a:cs typeface="Times New Roman"/>
                        </a:rPr>
                        <a:t>INDONESIA</a:t>
                      </a:r>
                      <a:endParaRPr lang="id-ID" sz="500" dirty="0">
                        <a:solidFill>
                          <a:srgbClr val="892D4D"/>
                        </a:solidFill>
                        <a:latin typeface="Corbel"/>
                        <a:ea typeface="Times New Roman"/>
                        <a:cs typeface="Times New Roman"/>
                      </a:endParaRPr>
                    </a:p>
                  </a:txBody>
                  <a:tcPr marL="31511" marR="31511" marT="0" marB="0">
                    <a:lnL>
                      <a:noFill/>
                    </a:lnL>
                    <a:lnR>
                      <a:noFill/>
                    </a:lnR>
                    <a:lnT w="12700" cap="flat" cmpd="sng" algn="ctr">
                      <a:solidFill>
                        <a:srgbClr val="B83D68"/>
                      </a:solidFill>
                      <a:prstDash val="solid"/>
                      <a:round/>
                      <a:headEnd type="none" w="med" len="med"/>
                      <a:tailEnd type="none" w="med" len="med"/>
                    </a:lnT>
                    <a:lnB w="12700" cap="flat" cmpd="sng" algn="ctr">
                      <a:solidFill>
                        <a:srgbClr val="B83D68"/>
                      </a:solidFill>
                      <a:prstDash val="solid"/>
                      <a:round/>
                      <a:headEnd type="none" w="med" len="med"/>
                      <a:tailEnd type="none" w="med" len="med"/>
                    </a:lnB>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r>
              <a:tr h="187003">
                <a:tc>
                  <a:txBody>
                    <a:bodyPr/>
                    <a:lstStyle/>
                    <a:p>
                      <a:pPr algn="ctr">
                        <a:lnSpc>
                          <a:spcPct val="105000"/>
                        </a:lnSpc>
                        <a:spcAft>
                          <a:spcPts val="0"/>
                        </a:spcAft>
                      </a:pPr>
                      <a:r>
                        <a:rPr lang="id-ID" sz="900" dirty="0">
                          <a:solidFill>
                            <a:srgbClr val="892D4D"/>
                          </a:solidFill>
                          <a:latin typeface="Calibri"/>
                          <a:ea typeface="Times New Roman"/>
                          <a:cs typeface="Times New Roman"/>
                        </a:rPr>
                        <a:t>NO</a:t>
                      </a:r>
                      <a:endParaRPr lang="id-ID" sz="900" dirty="0">
                        <a:solidFill>
                          <a:srgbClr val="892D4D"/>
                        </a:solidFill>
                        <a:latin typeface="Corbel"/>
                        <a:ea typeface="Times New Roman"/>
                        <a:cs typeface="Times New Roman"/>
                      </a:endParaRPr>
                    </a:p>
                  </a:txBody>
                  <a:tcPr marL="31511" marR="31511" marT="0" marB="0">
                    <a:lnL>
                      <a:noFill/>
                    </a:lnL>
                    <a:lnR>
                      <a:noFill/>
                    </a:lnR>
                    <a:lnT w="12700" cap="flat" cmpd="sng" algn="ctr">
                      <a:solidFill>
                        <a:srgbClr val="B83D68"/>
                      </a:solidFill>
                      <a:prstDash val="solid"/>
                      <a:round/>
                      <a:headEnd type="none" w="med" len="med"/>
                      <a:tailEnd type="none" w="med" len="med"/>
                    </a:lnT>
                    <a:lnB>
                      <a:noFill/>
                    </a:lnB>
                    <a:solidFill>
                      <a:srgbClr val="EECDD9"/>
                    </a:solidFill>
                  </a:tcPr>
                </a:tc>
                <a:tc>
                  <a:txBody>
                    <a:bodyPr/>
                    <a:lstStyle/>
                    <a:p>
                      <a:pPr algn="ctr">
                        <a:lnSpc>
                          <a:spcPct val="105000"/>
                        </a:lnSpc>
                        <a:spcAft>
                          <a:spcPts val="0"/>
                        </a:spcAft>
                      </a:pPr>
                      <a:r>
                        <a:rPr lang="id-ID" sz="900" dirty="0">
                          <a:solidFill>
                            <a:srgbClr val="892D4D"/>
                          </a:solidFill>
                          <a:latin typeface="Calibri"/>
                          <a:ea typeface="Times New Roman"/>
                          <a:cs typeface="Times New Roman"/>
                        </a:rPr>
                        <a:t>TENAGA KESEHATAN</a:t>
                      </a:r>
                      <a:endParaRPr lang="id-ID" sz="900" dirty="0">
                        <a:solidFill>
                          <a:srgbClr val="892D4D"/>
                        </a:solidFill>
                        <a:latin typeface="Corbel"/>
                        <a:ea typeface="Times New Roman"/>
                        <a:cs typeface="Times New Roman"/>
                      </a:endParaRPr>
                    </a:p>
                  </a:txBody>
                  <a:tcPr marL="31511" marR="31511" marT="0" marB="0">
                    <a:lnL>
                      <a:noFill/>
                    </a:lnL>
                    <a:lnR>
                      <a:noFill/>
                    </a:lnR>
                    <a:lnT w="12700" cap="flat" cmpd="sng" algn="ctr">
                      <a:solidFill>
                        <a:srgbClr val="B83D68"/>
                      </a:solidFill>
                      <a:prstDash val="solid"/>
                      <a:round/>
                      <a:headEnd type="none" w="med" len="med"/>
                      <a:tailEnd type="none" w="med" len="med"/>
                    </a:lnT>
                    <a:lnB>
                      <a:noFill/>
                    </a:lnB>
                    <a:solidFill>
                      <a:srgbClr val="EECDD9"/>
                    </a:solidFill>
                  </a:tcPr>
                </a:tc>
                <a:tc>
                  <a:txBody>
                    <a:bodyPr/>
                    <a:lstStyle/>
                    <a:p>
                      <a:pPr algn="ctr">
                        <a:lnSpc>
                          <a:spcPct val="105000"/>
                        </a:lnSpc>
                        <a:spcAft>
                          <a:spcPts val="0"/>
                        </a:spcAft>
                      </a:pPr>
                      <a:r>
                        <a:rPr lang="id-ID" sz="900">
                          <a:solidFill>
                            <a:srgbClr val="892D4D"/>
                          </a:solidFill>
                          <a:latin typeface="Calibri"/>
                          <a:ea typeface="Times New Roman"/>
                          <a:cs typeface="Times New Roman"/>
                        </a:rPr>
                        <a:t>KEADAAN</a:t>
                      </a:r>
                      <a:endParaRPr lang="id-ID" sz="900">
                        <a:solidFill>
                          <a:srgbClr val="892D4D"/>
                        </a:solidFill>
                        <a:latin typeface="Corbel"/>
                        <a:ea typeface="Times New Roman"/>
                        <a:cs typeface="Times New Roman"/>
                      </a:endParaRPr>
                    </a:p>
                  </a:txBody>
                  <a:tcPr marL="31511" marR="31511" marT="0" marB="0">
                    <a:lnL>
                      <a:noFill/>
                    </a:lnL>
                    <a:lnR>
                      <a:noFill/>
                    </a:lnR>
                    <a:lnT w="12700" cap="flat" cmpd="sng" algn="ctr">
                      <a:solidFill>
                        <a:srgbClr val="B83D68"/>
                      </a:solidFill>
                      <a:prstDash val="solid"/>
                      <a:round/>
                      <a:headEnd type="none" w="med" len="med"/>
                      <a:tailEnd type="none" w="med" len="med"/>
                    </a:lnT>
                    <a:lnB>
                      <a:noFill/>
                    </a:lnB>
                    <a:solidFill>
                      <a:srgbClr val="EECDD9"/>
                    </a:solidFill>
                  </a:tcPr>
                </a:tc>
                <a:tc>
                  <a:txBody>
                    <a:bodyPr/>
                    <a:lstStyle/>
                    <a:p>
                      <a:pPr algn="ctr">
                        <a:lnSpc>
                          <a:spcPct val="105000"/>
                        </a:lnSpc>
                        <a:spcAft>
                          <a:spcPts val="0"/>
                        </a:spcAft>
                      </a:pPr>
                      <a:r>
                        <a:rPr lang="id-ID" sz="900">
                          <a:solidFill>
                            <a:srgbClr val="892D4D"/>
                          </a:solidFill>
                          <a:latin typeface="Calibri"/>
                          <a:ea typeface="Times New Roman"/>
                          <a:cs typeface="Times New Roman"/>
                        </a:rPr>
                        <a:t>KEBUTUHAN STANDAR</a:t>
                      </a:r>
                      <a:endParaRPr lang="id-ID" sz="900">
                        <a:solidFill>
                          <a:srgbClr val="892D4D"/>
                        </a:solidFill>
                        <a:latin typeface="Corbel"/>
                        <a:ea typeface="Times New Roman"/>
                        <a:cs typeface="Times New Roman"/>
                      </a:endParaRPr>
                    </a:p>
                  </a:txBody>
                  <a:tcPr marL="31511" marR="31511" marT="0" marB="0">
                    <a:lnL>
                      <a:noFill/>
                    </a:lnL>
                    <a:lnR>
                      <a:noFill/>
                    </a:lnR>
                    <a:lnT w="12700" cap="flat" cmpd="sng" algn="ctr">
                      <a:solidFill>
                        <a:srgbClr val="B83D68"/>
                      </a:solidFill>
                      <a:prstDash val="solid"/>
                      <a:round/>
                      <a:headEnd type="none" w="med" len="med"/>
                      <a:tailEnd type="none" w="med" len="med"/>
                    </a:lnT>
                    <a:lnB>
                      <a:noFill/>
                    </a:lnB>
                    <a:solidFill>
                      <a:srgbClr val="EECDD9"/>
                    </a:solidFill>
                  </a:tcPr>
                </a:tc>
                <a:tc>
                  <a:txBody>
                    <a:bodyPr/>
                    <a:lstStyle/>
                    <a:p>
                      <a:pPr algn="ctr">
                        <a:lnSpc>
                          <a:spcPct val="105000"/>
                        </a:lnSpc>
                        <a:spcAft>
                          <a:spcPts val="0"/>
                        </a:spcAft>
                      </a:pPr>
                      <a:r>
                        <a:rPr lang="id-ID" sz="900">
                          <a:solidFill>
                            <a:srgbClr val="892D4D"/>
                          </a:solidFill>
                          <a:latin typeface="Calibri"/>
                          <a:ea typeface="Times New Roman"/>
                          <a:cs typeface="Times New Roman"/>
                        </a:rPr>
                        <a:t>KELEBIHAN</a:t>
                      </a:r>
                      <a:endParaRPr lang="id-ID" sz="900">
                        <a:solidFill>
                          <a:srgbClr val="892D4D"/>
                        </a:solidFill>
                        <a:latin typeface="Corbel"/>
                        <a:ea typeface="Times New Roman"/>
                        <a:cs typeface="Times New Roman"/>
                      </a:endParaRPr>
                    </a:p>
                  </a:txBody>
                  <a:tcPr marL="31511" marR="31511" marT="0" marB="0">
                    <a:lnL>
                      <a:noFill/>
                    </a:lnL>
                    <a:lnR>
                      <a:noFill/>
                    </a:lnR>
                    <a:lnT w="12700" cap="flat" cmpd="sng" algn="ctr">
                      <a:solidFill>
                        <a:srgbClr val="B83D68"/>
                      </a:solidFill>
                      <a:prstDash val="solid"/>
                      <a:round/>
                      <a:headEnd type="none" w="med" len="med"/>
                      <a:tailEnd type="none" w="med" len="med"/>
                    </a:lnT>
                    <a:lnB>
                      <a:noFill/>
                    </a:lnB>
                    <a:solidFill>
                      <a:srgbClr val="EECDD9"/>
                    </a:solidFill>
                  </a:tcPr>
                </a:tc>
                <a:tc>
                  <a:txBody>
                    <a:bodyPr/>
                    <a:lstStyle/>
                    <a:p>
                      <a:pPr algn="ctr">
                        <a:lnSpc>
                          <a:spcPct val="105000"/>
                        </a:lnSpc>
                        <a:spcAft>
                          <a:spcPts val="0"/>
                        </a:spcAft>
                      </a:pPr>
                      <a:r>
                        <a:rPr lang="id-ID" sz="900">
                          <a:solidFill>
                            <a:srgbClr val="892D4D"/>
                          </a:solidFill>
                          <a:latin typeface="Calibri"/>
                          <a:ea typeface="Times New Roman"/>
                          <a:cs typeface="Times New Roman"/>
                        </a:rPr>
                        <a:t>KEKURANGAN</a:t>
                      </a:r>
                      <a:endParaRPr lang="id-ID" sz="900">
                        <a:solidFill>
                          <a:srgbClr val="892D4D"/>
                        </a:solidFill>
                        <a:latin typeface="Corbel"/>
                        <a:ea typeface="Times New Roman"/>
                        <a:cs typeface="Times New Roman"/>
                      </a:endParaRPr>
                    </a:p>
                  </a:txBody>
                  <a:tcPr marL="31511" marR="31511" marT="0" marB="0">
                    <a:lnL>
                      <a:noFill/>
                    </a:lnL>
                    <a:lnR>
                      <a:noFill/>
                    </a:lnR>
                    <a:lnT w="12700" cap="flat" cmpd="sng" algn="ctr">
                      <a:solidFill>
                        <a:srgbClr val="B83D68"/>
                      </a:solidFill>
                      <a:prstDash val="solid"/>
                      <a:round/>
                      <a:headEnd type="none" w="med" len="med"/>
                      <a:tailEnd type="none" w="med" len="med"/>
                    </a:lnT>
                    <a:lnB>
                      <a:noFill/>
                    </a:lnB>
                    <a:solidFill>
                      <a:srgbClr val="EECDD9"/>
                    </a:solidFill>
                  </a:tcPr>
                </a:tc>
              </a:tr>
              <a:tr h="184804">
                <a:tc>
                  <a:txBody>
                    <a:bodyPr/>
                    <a:lstStyle/>
                    <a:p>
                      <a:pPr algn="ctr">
                        <a:lnSpc>
                          <a:spcPct val="105000"/>
                        </a:lnSpc>
                        <a:spcAft>
                          <a:spcPts val="0"/>
                        </a:spcAft>
                      </a:pPr>
                      <a:r>
                        <a:rPr lang="id-ID" sz="900">
                          <a:solidFill>
                            <a:srgbClr val="000000"/>
                          </a:solidFill>
                          <a:latin typeface="Calibri"/>
                          <a:ea typeface="Times New Roman"/>
                          <a:cs typeface="Times New Roman"/>
                        </a:rPr>
                        <a:t>1</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dirty="0">
                          <a:solidFill>
                            <a:srgbClr val="000000"/>
                          </a:solidFill>
                          <a:latin typeface="Calibri"/>
                          <a:ea typeface="Times New Roman"/>
                          <a:cs typeface="Times New Roman"/>
                        </a:rPr>
                        <a:t>DR SP ANAK</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5.250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3.469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2.555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774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r>
              <a:tr h="184804">
                <a:tc>
                  <a:txBody>
                    <a:bodyPr/>
                    <a:lstStyle/>
                    <a:p>
                      <a:pPr algn="ctr">
                        <a:lnSpc>
                          <a:spcPct val="105000"/>
                        </a:lnSpc>
                        <a:spcAft>
                          <a:spcPts val="0"/>
                        </a:spcAft>
                      </a:pPr>
                      <a:r>
                        <a:rPr lang="id-ID" sz="900">
                          <a:solidFill>
                            <a:srgbClr val="000000"/>
                          </a:solidFill>
                          <a:latin typeface="Calibri"/>
                          <a:ea typeface="Times New Roman"/>
                          <a:cs typeface="Times New Roman"/>
                        </a:rPr>
                        <a:t>2</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dirty="0">
                          <a:solidFill>
                            <a:srgbClr val="000000"/>
                          </a:solidFill>
                          <a:latin typeface="Calibri"/>
                          <a:ea typeface="Times New Roman"/>
                          <a:cs typeface="Times New Roman"/>
                        </a:rPr>
                        <a:t>DR SP OBGYN</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dirty="0">
                          <a:solidFill>
                            <a:srgbClr val="000000"/>
                          </a:solidFill>
                          <a:latin typeface="Calibri"/>
                          <a:ea typeface="Times New Roman"/>
                          <a:cs typeface="Times New Roman"/>
                        </a:rPr>
                        <a:t>                 6.251 </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5.895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2.968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2.612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r>
              <a:tr h="184804">
                <a:tc>
                  <a:txBody>
                    <a:bodyPr/>
                    <a:lstStyle/>
                    <a:p>
                      <a:pPr algn="ctr">
                        <a:lnSpc>
                          <a:spcPct val="105000"/>
                        </a:lnSpc>
                        <a:spcAft>
                          <a:spcPts val="0"/>
                        </a:spcAft>
                      </a:pPr>
                      <a:r>
                        <a:rPr lang="id-ID" sz="900">
                          <a:solidFill>
                            <a:srgbClr val="000000"/>
                          </a:solidFill>
                          <a:latin typeface="Calibri"/>
                          <a:ea typeface="Times New Roman"/>
                          <a:cs typeface="Times New Roman"/>
                        </a:rPr>
                        <a:t>3</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DR SP PENYAKIT DALAM</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dirty="0">
                          <a:solidFill>
                            <a:srgbClr val="000000"/>
                          </a:solidFill>
                          <a:latin typeface="Calibri"/>
                          <a:ea typeface="Times New Roman"/>
                          <a:cs typeface="Times New Roman"/>
                        </a:rPr>
                        <a:t>                 4.877 </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3.376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2.245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744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r>
              <a:tr h="184804">
                <a:tc>
                  <a:txBody>
                    <a:bodyPr/>
                    <a:lstStyle/>
                    <a:p>
                      <a:pPr algn="ctr">
                        <a:lnSpc>
                          <a:spcPct val="105000"/>
                        </a:lnSpc>
                        <a:spcAft>
                          <a:spcPts val="0"/>
                        </a:spcAft>
                      </a:pPr>
                      <a:r>
                        <a:rPr lang="id-ID" sz="900">
                          <a:solidFill>
                            <a:srgbClr val="000000"/>
                          </a:solidFill>
                          <a:latin typeface="Calibri"/>
                          <a:ea typeface="Times New Roman"/>
                          <a:cs typeface="Times New Roman"/>
                        </a:rPr>
                        <a:t>4</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DR SP BEDAH</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4.239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dirty="0">
                          <a:solidFill>
                            <a:srgbClr val="000000"/>
                          </a:solidFill>
                          <a:latin typeface="Calibri"/>
                          <a:ea typeface="Times New Roman"/>
                          <a:cs typeface="Times New Roman"/>
                        </a:rPr>
                        <a:t>                 3.364 </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dirty="0">
                          <a:solidFill>
                            <a:srgbClr val="000000"/>
                          </a:solidFill>
                          <a:latin typeface="Calibri"/>
                          <a:ea typeface="Times New Roman"/>
                          <a:cs typeface="Times New Roman"/>
                        </a:rPr>
                        <a:t>                 1.781 </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906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r>
              <a:tr h="184804">
                <a:tc>
                  <a:txBody>
                    <a:bodyPr/>
                    <a:lstStyle/>
                    <a:p>
                      <a:pPr algn="ctr">
                        <a:lnSpc>
                          <a:spcPct val="105000"/>
                        </a:lnSpc>
                        <a:spcAft>
                          <a:spcPts val="0"/>
                        </a:spcAft>
                      </a:pPr>
                      <a:r>
                        <a:rPr lang="id-ID" sz="900">
                          <a:solidFill>
                            <a:srgbClr val="000000"/>
                          </a:solidFill>
                          <a:latin typeface="Calibri"/>
                          <a:ea typeface="Times New Roman"/>
                          <a:cs typeface="Times New Roman"/>
                        </a:rPr>
                        <a:t>5</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DR SP RADIOLOGI</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2.108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2.422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dirty="0">
                          <a:solidFill>
                            <a:srgbClr val="000000"/>
                          </a:solidFill>
                          <a:latin typeface="Calibri"/>
                          <a:ea typeface="Times New Roman"/>
                          <a:cs typeface="Times New Roman"/>
                        </a:rPr>
                        <a:t>                    678 </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992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r>
              <a:tr h="184804">
                <a:tc>
                  <a:txBody>
                    <a:bodyPr/>
                    <a:lstStyle/>
                    <a:p>
                      <a:pPr algn="ctr">
                        <a:lnSpc>
                          <a:spcPct val="105000"/>
                        </a:lnSpc>
                        <a:spcAft>
                          <a:spcPts val="0"/>
                        </a:spcAft>
                      </a:pPr>
                      <a:r>
                        <a:rPr lang="id-ID" sz="900">
                          <a:solidFill>
                            <a:srgbClr val="000000"/>
                          </a:solidFill>
                          <a:latin typeface="Calibri"/>
                          <a:ea typeface="Times New Roman"/>
                          <a:cs typeface="Times New Roman"/>
                        </a:rPr>
                        <a:t>6</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DR SP REHAB MEDIK</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725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738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dirty="0">
                          <a:solidFill>
                            <a:srgbClr val="000000"/>
                          </a:solidFill>
                          <a:latin typeface="Calibri"/>
                          <a:ea typeface="Times New Roman"/>
                          <a:cs typeface="Times New Roman"/>
                        </a:rPr>
                        <a:t>                    424 </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dirty="0">
                          <a:solidFill>
                            <a:srgbClr val="000000"/>
                          </a:solidFill>
                          <a:latin typeface="Calibri"/>
                          <a:ea typeface="Times New Roman"/>
                          <a:cs typeface="Times New Roman"/>
                        </a:rPr>
                        <a:t>                    437 </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r>
              <a:tr h="184804">
                <a:tc>
                  <a:txBody>
                    <a:bodyPr/>
                    <a:lstStyle/>
                    <a:p>
                      <a:pPr algn="ctr">
                        <a:lnSpc>
                          <a:spcPct val="105000"/>
                        </a:lnSpc>
                        <a:spcAft>
                          <a:spcPts val="0"/>
                        </a:spcAft>
                      </a:pPr>
                      <a:r>
                        <a:rPr lang="id-ID" sz="900">
                          <a:solidFill>
                            <a:srgbClr val="000000"/>
                          </a:solidFill>
                          <a:latin typeface="Calibri"/>
                          <a:ea typeface="Times New Roman"/>
                          <a:cs typeface="Times New Roman"/>
                        </a:rPr>
                        <a:t>7</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DR SP ANASTESI</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3.362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1.689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dirty="0">
                          <a:solidFill>
                            <a:srgbClr val="000000"/>
                          </a:solidFill>
                          <a:latin typeface="Calibri"/>
                          <a:ea typeface="Times New Roman"/>
                          <a:cs typeface="Times New Roman"/>
                        </a:rPr>
                        <a:t>                 2.091 </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dirty="0">
                          <a:solidFill>
                            <a:srgbClr val="000000"/>
                          </a:solidFill>
                          <a:latin typeface="Calibri"/>
                          <a:ea typeface="Times New Roman"/>
                          <a:cs typeface="Times New Roman"/>
                        </a:rPr>
                        <a:t>                    418 </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tcPr>
                </a:tc>
              </a:tr>
              <a:tr h="184804">
                <a:tc>
                  <a:txBody>
                    <a:bodyPr/>
                    <a:lstStyle/>
                    <a:p>
                      <a:pPr algn="ctr">
                        <a:lnSpc>
                          <a:spcPct val="105000"/>
                        </a:lnSpc>
                        <a:spcAft>
                          <a:spcPts val="0"/>
                        </a:spcAft>
                      </a:pPr>
                      <a:r>
                        <a:rPr lang="id-ID" sz="900">
                          <a:solidFill>
                            <a:srgbClr val="000000"/>
                          </a:solidFill>
                          <a:latin typeface="Calibri"/>
                          <a:ea typeface="Times New Roman"/>
                          <a:cs typeface="Times New Roman"/>
                        </a:rPr>
                        <a:t>8</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DR SP JANTUNG PD</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1.181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571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dirty="0">
                          <a:solidFill>
                            <a:srgbClr val="000000"/>
                          </a:solidFill>
                          <a:latin typeface="Calibri"/>
                          <a:ea typeface="Times New Roman"/>
                          <a:cs typeface="Times New Roman"/>
                        </a:rPr>
                        <a:t>                    929 </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dirty="0">
                          <a:solidFill>
                            <a:srgbClr val="000000"/>
                          </a:solidFill>
                          <a:latin typeface="Calibri"/>
                          <a:ea typeface="Times New Roman"/>
                          <a:cs typeface="Times New Roman"/>
                        </a:rPr>
                        <a:t>                    319 </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r>
              <a:tr h="184804">
                <a:tc>
                  <a:txBody>
                    <a:bodyPr/>
                    <a:lstStyle/>
                    <a:p>
                      <a:pPr algn="ctr">
                        <a:lnSpc>
                          <a:spcPct val="105000"/>
                        </a:lnSpc>
                        <a:spcAft>
                          <a:spcPts val="0"/>
                        </a:spcAft>
                      </a:pPr>
                      <a:r>
                        <a:rPr lang="id-ID" sz="900">
                          <a:solidFill>
                            <a:srgbClr val="000000"/>
                          </a:solidFill>
                          <a:latin typeface="Calibri"/>
                          <a:ea typeface="Times New Roman"/>
                          <a:cs typeface="Times New Roman"/>
                        </a:rPr>
                        <a:t>9</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DR SP SYARAF</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1.826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381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1.520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75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r>
              <a:tr h="184804">
                <a:tc>
                  <a:txBody>
                    <a:bodyPr/>
                    <a:lstStyle/>
                    <a:p>
                      <a:pPr algn="ctr">
                        <a:lnSpc>
                          <a:spcPct val="105000"/>
                        </a:lnSpc>
                        <a:spcAft>
                          <a:spcPts val="0"/>
                        </a:spcAft>
                      </a:pPr>
                      <a:r>
                        <a:rPr lang="id-ID" sz="900">
                          <a:solidFill>
                            <a:srgbClr val="000000"/>
                          </a:solidFill>
                          <a:latin typeface="Calibri"/>
                          <a:ea typeface="Times New Roman"/>
                          <a:cs typeface="Times New Roman"/>
                        </a:rPr>
                        <a:t>10</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DR SP PARU</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1.095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440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843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dirty="0">
                          <a:solidFill>
                            <a:srgbClr val="000000"/>
                          </a:solidFill>
                          <a:latin typeface="Calibri"/>
                          <a:ea typeface="Times New Roman"/>
                          <a:cs typeface="Times New Roman"/>
                        </a:rPr>
                        <a:t>                    188 </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r>
              <a:tr h="184804">
                <a:tc>
                  <a:txBody>
                    <a:bodyPr/>
                    <a:lstStyle/>
                    <a:p>
                      <a:pPr algn="ctr">
                        <a:lnSpc>
                          <a:spcPct val="105000"/>
                        </a:lnSpc>
                        <a:spcAft>
                          <a:spcPts val="0"/>
                        </a:spcAft>
                      </a:pPr>
                      <a:r>
                        <a:rPr lang="id-ID" sz="900">
                          <a:solidFill>
                            <a:srgbClr val="000000"/>
                          </a:solidFill>
                          <a:latin typeface="Calibri"/>
                          <a:ea typeface="Times New Roman"/>
                          <a:cs typeface="Times New Roman"/>
                        </a:rPr>
                        <a:t>11</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DR SP MATA</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2.434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483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1.998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dirty="0">
                          <a:solidFill>
                            <a:srgbClr val="000000"/>
                          </a:solidFill>
                          <a:latin typeface="Calibri"/>
                          <a:ea typeface="Times New Roman"/>
                          <a:cs typeface="Times New Roman"/>
                        </a:rPr>
                        <a:t>                       47 </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tcPr>
                </a:tc>
              </a:tr>
              <a:tr h="184804">
                <a:tc>
                  <a:txBody>
                    <a:bodyPr/>
                    <a:lstStyle/>
                    <a:p>
                      <a:pPr algn="ctr">
                        <a:lnSpc>
                          <a:spcPct val="105000"/>
                        </a:lnSpc>
                        <a:spcAft>
                          <a:spcPts val="0"/>
                        </a:spcAft>
                      </a:pPr>
                      <a:r>
                        <a:rPr lang="id-ID" sz="900">
                          <a:solidFill>
                            <a:srgbClr val="000000"/>
                          </a:solidFill>
                          <a:latin typeface="Calibri"/>
                          <a:ea typeface="Times New Roman"/>
                          <a:cs typeface="Times New Roman"/>
                        </a:rPr>
                        <a:t>12</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DR SP THT</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2.295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338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1.986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dirty="0">
                          <a:solidFill>
                            <a:srgbClr val="000000"/>
                          </a:solidFill>
                          <a:latin typeface="Calibri"/>
                          <a:ea typeface="Times New Roman"/>
                          <a:cs typeface="Times New Roman"/>
                        </a:rPr>
                        <a:t>                       29 </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r>
              <a:tr h="184804">
                <a:tc>
                  <a:txBody>
                    <a:bodyPr/>
                    <a:lstStyle/>
                    <a:p>
                      <a:pPr algn="ctr">
                        <a:lnSpc>
                          <a:spcPct val="105000"/>
                        </a:lnSpc>
                        <a:spcAft>
                          <a:spcPts val="0"/>
                        </a:spcAft>
                      </a:pPr>
                      <a:r>
                        <a:rPr lang="id-ID" sz="900">
                          <a:solidFill>
                            <a:srgbClr val="000000"/>
                          </a:solidFill>
                          <a:latin typeface="Calibri"/>
                          <a:ea typeface="Times New Roman"/>
                          <a:cs typeface="Times New Roman"/>
                        </a:rPr>
                        <a:t>13</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DR SP PATOLOGI KLINIK</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1.010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1.277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383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dirty="0">
                          <a:solidFill>
                            <a:srgbClr val="000000"/>
                          </a:solidFill>
                          <a:latin typeface="Calibri"/>
                          <a:ea typeface="Times New Roman"/>
                          <a:cs typeface="Times New Roman"/>
                        </a:rPr>
                        <a:t>                    650 </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tcPr>
                </a:tc>
              </a:tr>
              <a:tr h="184804">
                <a:tc>
                  <a:txBody>
                    <a:bodyPr/>
                    <a:lstStyle/>
                    <a:p>
                      <a:pPr algn="ctr">
                        <a:lnSpc>
                          <a:spcPct val="105000"/>
                        </a:lnSpc>
                        <a:spcAft>
                          <a:spcPts val="0"/>
                        </a:spcAft>
                      </a:pPr>
                      <a:r>
                        <a:rPr lang="id-ID" sz="900">
                          <a:solidFill>
                            <a:srgbClr val="000000"/>
                          </a:solidFill>
                          <a:latin typeface="Calibri"/>
                          <a:ea typeface="Times New Roman"/>
                          <a:cs typeface="Times New Roman"/>
                        </a:rPr>
                        <a:t>14</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DR SP KESEHATAN JIWA</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917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496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595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dirty="0">
                          <a:solidFill>
                            <a:srgbClr val="000000"/>
                          </a:solidFill>
                          <a:latin typeface="Calibri"/>
                          <a:ea typeface="Times New Roman"/>
                          <a:cs typeface="Times New Roman"/>
                        </a:rPr>
                        <a:t>                    174 </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r>
              <a:tr h="184804">
                <a:tc>
                  <a:txBody>
                    <a:bodyPr/>
                    <a:lstStyle/>
                    <a:p>
                      <a:pPr algn="ctr">
                        <a:lnSpc>
                          <a:spcPct val="105000"/>
                        </a:lnSpc>
                        <a:spcAft>
                          <a:spcPts val="0"/>
                        </a:spcAft>
                      </a:pPr>
                      <a:r>
                        <a:rPr lang="id-ID" sz="900">
                          <a:solidFill>
                            <a:srgbClr val="000000"/>
                          </a:solidFill>
                          <a:latin typeface="Calibri"/>
                          <a:ea typeface="Times New Roman"/>
                          <a:cs typeface="Times New Roman"/>
                        </a:rPr>
                        <a:t>15</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DR SP PATOLOGI ANATOMI</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467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701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256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dirty="0">
                          <a:solidFill>
                            <a:srgbClr val="000000"/>
                          </a:solidFill>
                          <a:latin typeface="Calibri"/>
                          <a:ea typeface="Times New Roman"/>
                          <a:cs typeface="Times New Roman"/>
                        </a:rPr>
                        <a:t>                    490 </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tcPr>
                </a:tc>
              </a:tr>
              <a:tr h="184804">
                <a:tc>
                  <a:txBody>
                    <a:bodyPr/>
                    <a:lstStyle/>
                    <a:p>
                      <a:pPr algn="ctr">
                        <a:lnSpc>
                          <a:spcPct val="105000"/>
                        </a:lnSpc>
                        <a:spcAft>
                          <a:spcPts val="0"/>
                        </a:spcAft>
                      </a:pPr>
                      <a:r>
                        <a:rPr lang="id-ID" sz="900">
                          <a:solidFill>
                            <a:srgbClr val="000000"/>
                          </a:solidFill>
                          <a:latin typeface="Calibri"/>
                          <a:ea typeface="Times New Roman"/>
                          <a:cs typeface="Times New Roman"/>
                        </a:rPr>
                        <a:t>16</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DOKTER</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22.755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13.008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11.132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dirty="0">
                          <a:solidFill>
                            <a:srgbClr val="000000"/>
                          </a:solidFill>
                          <a:latin typeface="Calibri"/>
                          <a:ea typeface="Times New Roman"/>
                          <a:cs typeface="Times New Roman"/>
                        </a:rPr>
                        <a:t>                 1.385 </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r>
              <a:tr h="184804">
                <a:tc>
                  <a:txBody>
                    <a:bodyPr/>
                    <a:lstStyle/>
                    <a:p>
                      <a:pPr algn="ctr">
                        <a:lnSpc>
                          <a:spcPct val="105000"/>
                        </a:lnSpc>
                        <a:spcAft>
                          <a:spcPts val="0"/>
                        </a:spcAft>
                      </a:pPr>
                      <a:r>
                        <a:rPr lang="id-ID" sz="900">
                          <a:solidFill>
                            <a:srgbClr val="000000"/>
                          </a:solidFill>
                          <a:latin typeface="Calibri"/>
                          <a:ea typeface="Times New Roman"/>
                          <a:cs typeface="Times New Roman"/>
                        </a:rPr>
                        <a:t>17</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DR GIGI</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4.714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3.103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2.267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656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r>
              <a:tr h="184804">
                <a:tc>
                  <a:txBody>
                    <a:bodyPr/>
                    <a:lstStyle/>
                    <a:p>
                      <a:pPr algn="ctr">
                        <a:lnSpc>
                          <a:spcPct val="105000"/>
                        </a:lnSpc>
                        <a:spcAft>
                          <a:spcPts val="0"/>
                        </a:spcAft>
                      </a:pPr>
                      <a:r>
                        <a:rPr lang="id-ID" sz="900">
                          <a:solidFill>
                            <a:srgbClr val="000000"/>
                          </a:solidFill>
                          <a:latin typeface="Calibri"/>
                          <a:ea typeface="Times New Roman"/>
                          <a:cs typeface="Times New Roman"/>
                        </a:rPr>
                        <a:t>18</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DR GIGI SP</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798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5.176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306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dirty="0">
                          <a:solidFill>
                            <a:srgbClr val="000000"/>
                          </a:solidFill>
                          <a:latin typeface="Calibri"/>
                          <a:ea typeface="Times New Roman"/>
                          <a:cs typeface="Times New Roman"/>
                        </a:rPr>
                        <a:t>                 4.684 </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r>
              <a:tr h="184804">
                <a:tc>
                  <a:txBody>
                    <a:bodyPr/>
                    <a:lstStyle/>
                    <a:p>
                      <a:pPr algn="ctr">
                        <a:lnSpc>
                          <a:spcPct val="105000"/>
                        </a:lnSpc>
                        <a:spcAft>
                          <a:spcPts val="0"/>
                        </a:spcAft>
                      </a:pPr>
                      <a:r>
                        <a:rPr lang="id-ID" sz="900">
                          <a:solidFill>
                            <a:srgbClr val="000000"/>
                          </a:solidFill>
                          <a:latin typeface="Calibri"/>
                          <a:ea typeface="Times New Roman"/>
                          <a:cs typeface="Times New Roman"/>
                        </a:rPr>
                        <a:t>19</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PERAWAT</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112.193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193.567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23.475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dirty="0">
                          <a:solidFill>
                            <a:srgbClr val="000000"/>
                          </a:solidFill>
                          <a:latin typeface="Calibri"/>
                          <a:ea typeface="Times New Roman"/>
                          <a:cs typeface="Times New Roman"/>
                        </a:rPr>
                        <a:t>            104.849 </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tcPr>
                </a:tc>
              </a:tr>
              <a:tr h="184804">
                <a:tc>
                  <a:txBody>
                    <a:bodyPr/>
                    <a:lstStyle/>
                    <a:p>
                      <a:pPr algn="ctr">
                        <a:lnSpc>
                          <a:spcPct val="105000"/>
                        </a:lnSpc>
                        <a:spcAft>
                          <a:spcPts val="0"/>
                        </a:spcAft>
                      </a:pPr>
                      <a:r>
                        <a:rPr lang="id-ID" sz="900">
                          <a:solidFill>
                            <a:srgbClr val="000000"/>
                          </a:solidFill>
                          <a:latin typeface="Calibri"/>
                          <a:ea typeface="Times New Roman"/>
                          <a:cs typeface="Times New Roman"/>
                        </a:rPr>
                        <a:t>20</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BIDAN</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20.456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34.159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6.871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dirty="0">
                          <a:solidFill>
                            <a:srgbClr val="000000"/>
                          </a:solidFill>
                          <a:latin typeface="Calibri"/>
                          <a:ea typeface="Times New Roman"/>
                          <a:cs typeface="Times New Roman"/>
                        </a:rPr>
                        <a:t>               20.574 </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r>
              <a:tr h="184804">
                <a:tc>
                  <a:txBody>
                    <a:bodyPr/>
                    <a:lstStyle/>
                    <a:p>
                      <a:pPr algn="ctr">
                        <a:lnSpc>
                          <a:spcPct val="105000"/>
                        </a:lnSpc>
                        <a:spcAft>
                          <a:spcPts val="0"/>
                        </a:spcAft>
                      </a:pPr>
                      <a:r>
                        <a:rPr lang="id-ID" sz="900">
                          <a:solidFill>
                            <a:srgbClr val="000000"/>
                          </a:solidFill>
                          <a:latin typeface="Calibri"/>
                          <a:ea typeface="Times New Roman"/>
                          <a:cs typeface="Times New Roman"/>
                        </a:rPr>
                        <a:t>21</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APOTEKER</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13.174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12.184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6.009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dirty="0">
                          <a:solidFill>
                            <a:srgbClr val="000000"/>
                          </a:solidFill>
                          <a:latin typeface="Calibri"/>
                          <a:ea typeface="Times New Roman"/>
                          <a:cs typeface="Times New Roman"/>
                        </a:rPr>
                        <a:t>                 5.019 </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tcPr>
                </a:tc>
              </a:tr>
              <a:tr h="184804">
                <a:tc>
                  <a:txBody>
                    <a:bodyPr/>
                    <a:lstStyle/>
                    <a:p>
                      <a:pPr algn="ctr">
                        <a:lnSpc>
                          <a:spcPct val="105000"/>
                        </a:lnSpc>
                        <a:spcAft>
                          <a:spcPts val="0"/>
                        </a:spcAft>
                      </a:pPr>
                      <a:r>
                        <a:rPr lang="id-ID" sz="900">
                          <a:solidFill>
                            <a:srgbClr val="000000"/>
                          </a:solidFill>
                          <a:latin typeface="Calibri"/>
                          <a:ea typeface="Times New Roman"/>
                          <a:cs typeface="Times New Roman"/>
                        </a:rPr>
                        <a:t>22</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TENAGA TEKNIK KEFARMASIAN</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6.930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499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6.799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dirty="0">
                          <a:solidFill>
                            <a:srgbClr val="000000"/>
                          </a:solidFill>
                          <a:latin typeface="Calibri"/>
                          <a:ea typeface="Times New Roman"/>
                          <a:cs typeface="Times New Roman"/>
                        </a:rPr>
                        <a:t>                    368 </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r>
              <a:tr h="184804">
                <a:tc>
                  <a:txBody>
                    <a:bodyPr/>
                    <a:lstStyle/>
                    <a:p>
                      <a:pPr algn="ctr">
                        <a:lnSpc>
                          <a:spcPct val="105000"/>
                        </a:lnSpc>
                        <a:spcAft>
                          <a:spcPts val="0"/>
                        </a:spcAft>
                      </a:pPr>
                      <a:r>
                        <a:rPr lang="id-ID" sz="900">
                          <a:solidFill>
                            <a:srgbClr val="000000"/>
                          </a:solidFill>
                          <a:latin typeface="Calibri"/>
                          <a:ea typeface="Times New Roman"/>
                          <a:cs typeface="Times New Roman"/>
                        </a:rPr>
                        <a:t>23</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TENAGA GIZI</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4.028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4.236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2.450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dirty="0">
                          <a:solidFill>
                            <a:srgbClr val="000000"/>
                          </a:solidFill>
                          <a:latin typeface="Calibri"/>
                          <a:ea typeface="Times New Roman"/>
                          <a:cs typeface="Times New Roman"/>
                        </a:rPr>
                        <a:t>                 2.658 </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tcPr>
                </a:tc>
              </a:tr>
              <a:tr h="184804">
                <a:tc>
                  <a:txBody>
                    <a:bodyPr/>
                    <a:lstStyle/>
                    <a:p>
                      <a:pPr algn="ctr">
                        <a:lnSpc>
                          <a:spcPct val="105000"/>
                        </a:lnSpc>
                        <a:spcAft>
                          <a:spcPts val="0"/>
                        </a:spcAft>
                      </a:pPr>
                      <a:r>
                        <a:rPr lang="id-ID" sz="900">
                          <a:solidFill>
                            <a:srgbClr val="000000"/>
                          </a:solidFill>
                          <a:latin typeface="Calibri"/>
                          <a:ea typeface="Times New Roman"/>
                          <a:cs typeface="Times New Roman"/>
                        </a:rPr>
                        <a:t>24</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TENAGA SANITASI LINGKUNGAN</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2.487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3.094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1.366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c>
                  <a:txBody>
                    <a:bodyPr/>
                    <a:lstStyle/>
                    <a:p>
                      <a:pPr>
                        <a:lnSpc>
                          <a:spcPct val="105000"/>
                        </a:lnSpc>
                        <a:spcAft>
                          <a:spcPts val="0"/>
                        </a:spcAft>
                      </a:pPr>
                      <a:r>
                        <a:rPr lang="id-ID" sz="900" dirty="0">
                          <a:solidFill>
                            <a:srgbClr val="000000"/>
                          </a:solidFill>
                          <a:latin typeface="Calibri"/>
                          <a:ea typeface="Times New Roman"/>
                          <a:cs typeface="Times New Roman"/>
                        </a:rPr>
                        <a:t>                 1.973 </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solidFill>
                      <a:srgbClr val="EECDD9"/>
                    </a:solidFill>
                  </a:tcPr>
                </a:tc>
              </a:tr>
              <a:tr h="184804">
                <a:tc>
                  <a:txBody>
                    <a:bodyPr/>
                    <a:lstStyle/>
                    <a:p>
                      <a:pPr algn="ctr">
                        <a:lnSpc>
                          <a:spcPct val="105000"/>
                        </a:lnSpc>
                        <a:spcAft>
                          <a:spcPts val="0"/>
                        </a:spcAft>
                      </a:pPr>
                      <a:r>
                        <a:rPr lang="id-ID" sz="900">
                          <a:solidFill>
                            <a:srgbClr val="000000"/>
                          </a:solidFill>
                          <a:latin typeface="Calibri"/>
                          <a:ea typeface="Times New Roman"/>
                          <a:cs typeface="Times New Roman"/>
                        </a:rPr>
                        <a:t>25</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TENAGA KESEHATAN MASYARAKAT</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2.552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3.157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a:solidFill>
                            <a:srgbClr val="000000"/>
                          </a:solidFill>
                          <a:latin typeface="Calibri"/>
                          <a:ea typeface="Times New Roman"/>
                          <a:cs typeface="Times New Roman"/>
                        </a:rPr>
                        <a:t>                 1.844 </a:t>
                      </a:r>
                      <a:endParaRPr lang="id-ID" sz="900">
                        <a:solidFill>
                          <a:srgbClr val="892D4D"/>
                        </a:solidFill>
                        <a:latin typeface="Corbel"/>
                        <a:ea typeface="Times New Roman"/>
                        <a:cs typeface="Times New Roman"/>
                      </a:endParaRPr>
                    </a:p>
                  </a:txBody>
                  <a:tcPr marL="31511" marR="31511" marT="0" marB="0">
                    <a:lnL>
                      <a:noFill/>
                    </a:lnL>
                    <a:lnR>
                      <a:noFill/>
                    </a:lnR>
                    <a:lnT>
                      <a:noFill/>
                    </a:lnT>
                    <a:lnB>
                      <a:noFill/>
                    </a:lnB>
                  </a:tcPr>
                </a:tc>
                <a:tc>
                  <a:txBody>
                    <a:bodyPr/>
                    <a:lstStyle/>
                    <a:p>
                      <a:pPr>
                        <a:lnSpc>
                          <a:spcPct val="105000"/>
                        </a:lnSpc>
                        <a:spcAft>
                          <a:spcPts val="0"/>
                        </a:spcAft>
                      </a:pPr>
                      <a:r>
                        <a:rPr lang="id-ID" sz="900" dirty="0">
                          <a:solidFill>
                            <a:srgbClr val="000000"/>
                          </a:solidFill>
                          <a:latin typeface="Calibri"/>
                          <a:ea typeface="Times New Roman"/>
                          <a:cs typeface="Times New Roman"/>
                        </a:rPr>
                        <a:t>                 2.449 </a:t>
                      </a:r>
                      <a:endParaRPr lang="id-ID" sz="900" dirty="0">
                        <a:solidFill>
                          <a:srgbClr val="892D4D"/>
                        </a:solidFill>
                        <a:latin typeface="Corbel"/>
                        <a:ea typeface="Times New Roman"/>
                        <a:cs typeface="Times New Roman"/>
                      </a:endParaRPr>
                    </a:p>
                  </a:txBody>
                  <a:tcPr marL="31511" marR="31511" marT="0" marB="0">
                    <a:lnL>
                      <a:noFill/>
                    </a:lnL>
                    <a:lnR>
                      <a:noFill/>
                    </a:lnR>
                    <a:lnT>
                      <a:noFill/>
                    </a:lnT>
                    <a:lnB>
                      <a:noFill/>
                    </a:lnB>
                  </a:tcPr>
                </a:tc>
              </a:tr>
              <a:tr h="184804">
                <a:tc>
                  <a:txBody>
                    <a:bodyPr/>
                    <a:lstStyle/>
                    <a:p>
                      <a:pPr algn="ctr">
                        <a:lnSpc>
                          <a:spcPct val="105000"/>
                        </a:lnSpc>
                        <a:spcAft>
                          <a:spcPts val="0"/>
                        </a:spcAft>
                      </a:pPr>
                      <a:r>
                        <a:rPr lang="id-ID" sz="900">
                          <a:solidFill>
                            <a:srgbClr val="000000"/>
                          </a:solidFill>
                          <a:latin typeface="Calibri"/>
                          <a:ea typeface="Times New Roman"/>
                          <a:cs typeface="Times New Roman"/>
                        </a:rPr>
                        <a:t>26</a:t>
                      </a:r>
                      <a:endParaRPr lang="id-ID" sz="900">
                        <a:solidFill>
                          <a:srgbClr val="892D4D"/>
                        </a:solidFill>
                        <a:latin typeface="Corbel"/>
                        <a:ea typeface="Times New Roman"/>
                        <a:cs typeface="Times New Roman"/>
                      </a:endParaRPr>
                    </a:p>
                  </a:txBody>
                  <a:tcPr marL="31511" marR="31511" marT="0" marB="0">
                    <a:lnL>
                      <a:noFill/>
                    </a:lnL>
                    <a:lnR>
                      <a:noFill/>
                    </a:lnR>
                    <a:lnT>
                      <a:noFill/>
                    </a:lnT>
                    <a:lnB w="12700" cap="flat" cmpd="sng" algn="ctr">
                      <a:solidFill>
                        <a:srgbClr val="B83D68"/>
                      </a:solidFill>
                      <a:prstDash val="solid"/>
                      <a:round/>
                      <a:headEnd type="none" w="med" len="med"/>
                      <a:tailEnd type="none" w="med" len="med"/>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AHLI TEKNOLOGI LABORATORIUM MEDIK</a:t>
                      </a:r>
                      <a:endParaRPr lang="id-ID" sz="900">
                        <a:solidFill>
                          <a:srgbClr val="892D4D"/>
                        </a:solidFill>
                        <a:latin typeface="Corbel"/>
                        <a:ea typeface="Times New Roman"/>
                        <a:cs typeface="Times New Roman"/>
                      </a:endParaRPr>
                    </a:p>
                  </a:txBody>
                  <a:tcPr marL="31511" marR="31511" marT="0" marB="0">
                    <a:lnL>
                      <a:noFill/>
                    </a:lnL>
                    <a:lnR>
                      <a:noFill/>
                    </a:lnR>
                    <a:lnT>
                      <a:noFill/>
                    </a:lnT>
                    <a:lnB w="12700" cap="flat" cmpd="sng" algn="ctr">
                      <a:solidFill>
                        <a:srgbClr val="B83D68"/>
                      </a:solidFill>
                      <a:prstDash val="solid"/>
                      <a:round/>
                      <a:headEnd type="none" w="med" len="med"/>
                      <a:tailEnd type="none" w="med" len="med"/>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7.869 </a:t>
                      </a:r>
                      <a:endParaRPr lang="id-ID" sz="900">
                        <a:solidFill>
                          <a:srgbClr val="892D4D"/>
                        </a:solidFill>
                        <a:latin typeface="Corbel"/>
                        <a:ea typeface="Times New Roman"/>
                        <a:cs typeface="Times New Roman"/>
                      </a:endParaRPr>
                    </a:p>
                  </a:txBody>
                  <a:tcPr marL="31511" marR="31511" marT="0" marB="0">
                    <a:lnL>
                      <a:noFill/>
                    </a:lnL>
                    <a:lnR>
                      <a:noFill/>
                    </a:lnR>
                    <a:lnT>
                      <a:noFill/>
                    </a:lnT>
                    <a:lnB w="12700" cap="flat" cmpd="sng" algn="ctr">
                      <a:solidFill>
                        <a:srgbClr val="B83D68"/>
                      </a:solidFill>
                      <a:prstDash val="solid"/>
                      <a:round/>
                      <a:headEnd type="none" w="med" len="med"/>
                      <a:tailEnd type="none" w="med" len="med"/>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2.960 </a:t>
                      </a:r>
                      <a:endParaRPr lang="id-ID" sz="900">
                        <a:solidFill>
                          <a:srgbClr val="892D4D"/>
                        </a:solidFill>
                        <a:latin typeface="Corbel"/>
                        <a:ea typeface="Times New Roman"/>
                        <a:cs typeface="Times New Roman"/>
                      </a:endParaRPr>
                    </a:p>
                  </a:txBody>
                  <a:tcPr marL="31511" marR="31511" marT="0" marB="0">
                    <a:lnL>
                      <a:noFill/>
                    </a:lnL>
                    <a:lnR>
                      <a:noFill/>
                    </a:lnR>
                    <a:lnT>
                      <a:noFill/>
                    </a:lnT>
                    <a:lnB w="12700" cap="flat" cmpd="sng" algn="ctr">
                      <a:solidFill>
                        <a:srgbClr val="B83D68"/>
                      </a:solidFill>
                      <a:prstDash val="solid"/>
                      <a:round/>
                      <a:headEnd type="none" w="med" len="med"/>
                      <a:tailEnd type="none" w="med" len="med"/>
                    </a:lnB>
                    <a:solidFill>
                      <a:srgbClr val="EECDD9"/>
                    </a:solidFill>
                  </a:tcPr>
                </a:tc>
                <a:tc>
                  <a:txBody>
                    <a:bodyPr/>
                    <a:lstStyle/>
                    <a:p>
                      <a:pPr>
                        <a:lnSpc>
                          <a:spcPct val="105000"/>
                        </a:lnSpc>
                        <a:spcAft>
                          <a:spcPts val="0"/>
                        </a:spcAft>
                      </a:pPr>
                      <a:r>
                        <a:rPr lang="id-ID" sz="900">
                          <a:solidFill>
                            <a:srgbClr val="000000"/>
                          </a:solidFill>
                          <a:latin typeface="Calibri"/>
                          <a:ea typeface="Times New Roman"/>
                          <a:cs typeface="Times New Roman"/>
                        </a:rPr>
                        <a:t>                 6.670 </a:t>
                      </a:r>
                      <a:endParaRPr lang="id-ID" sz="900">
                        <a:solidFill>
                          <a:srgbClr val="892D4D"/>
                        </a:solidFill>
                        <a:latin typeface="Corbel"/>
                        <a:ea typeface="Times New Roman"/>
                        <a:cs typeface="Times New Roman"/>
                      </a:endParaRPr>
                    </a:p>
                  </a:txBody>
                  <a:tcPr marL="31511" marR="31511" marT="0" marB="0">
                    <a:lnL>
                      <a:noFill/>
                    </a:lnL>
                    <a:lnR>
                      <a:noFill/>
                    </a:lnR>
                    <a:lnT>
                      <a:noFill/>
                    </a:lnT>
                    <a:lnB w="12700" cap="flat" cmpd="sng" algn="ctr">
                      <a:solidFill>
                        <a:srgbClr val="B83D68"/>
                      </a:solidFill>
                      <a:prstDash val="solid"/>
                      <a:round/>
                      <a:headEnd type="none" w="med" len="med"/>
                      <a:tailEnd type="none" w="med" len="med"/>
                    </a:lnB>
                    <a:solidFill>
                      <a:srgbClr val="EECDD9"/>
                    </a:solidFill>
                  </a:tcPr>
                </a:tc>
                <a:tc>
                  <a:txBody>
                    <a:bodyPr/>
                    <a:lstStyle/>
                    <a:p>
                      <a:pPr>
                        <a:lnSpc>
                          <a:spcPct val="105000"/>
                        </a:lnSpc>
                        <a:spcAft>
                          <a:spcPts val="0"/>
                        </a:spcAft>
                      </a:pPr>
                      <a:r>
                        <a:rPr lang="id-ID" sz="900" dirty="0">
                          <a:solidFill>
                            <a:srgbClr val="000000"/>
                          </a:solidFill>
                          <a:latin typeface="Calibri"/>
                          <a:ea typeface="Times New Roman"/>
                          <a:cs typeface="Times New Roman"/>
                        </a:rPr>
                        <a:t>                 1.761 </a:t>
                      </a:r>
                      <a:endParaRPr lang="id-ID" sz="900" dirty="0">
                        <a:solidFill>
                          <a:srgbClr val="892D4D"/>
                        </a:solidFill>
                        <a:latin typeface="Corbel"/>
                        <a:ea typeface="Times New Roman"/>
                        <a:cs typeface="Times New Roman"/>
                      </a:endParaRPr>
                    </a:p>
                  </a:txBody>
                  <a:tcPr marL="31511" marR="31511" marT="0" marB="0">
                    <a:lnL>
                      <a:noFill/>
                    </a:lnL>
                    <a:lnR>
                      <a:noFill/>
                    </a:lnR>
                    <a:lnT>
                      <a:noFill/>
                    </a:lnT>
                    <a:lnB w="12700" cap="flat" cmpd="sng" algn="ctr">
                      <a:solidFill>
                        <a:srgbClr val="B83D68"/>
                      </a:solidFill>
                      <a:prstDash val="solid"/>
                      <a:round/>
                      <a:headEnd type="none" w="med" len="med"/>
                      <a:tailEnd type="none" w="med" len="med"/>
                    </a:lnB>
                    <a:solidFill>
                      <a:srgbClr val="EECDD9"/>
                    </a:solidFill>
                  </a:tcPr>
                </a:tc>
              </a:tr>
            </a:tbl>
          </a:graphicData>
        </a:graphic>
      </p:graphicFrame>
    </p:spTree>
    <p:extLst>
      <p:ext uri="{BB962C8B-B14F-4D97-AF65-F5344CB8AC3E}">
        <p14:creationId xmlns:p14="http://schemas.microsoft.com/office/powerpoint/2010/main" val="412383621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112</TotalTime>
  <Words>2425</Words>
  <Application>Microsoft Office PowerPoint</Application>
  <PresentationFormat>On-screen Show (4:3)</PresentationFormat>
  <Paragraphs>1097</Paragraphs>
  <Slides>28</Slides>
  <Notes>5</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Clarity</vt:lpstr>
      <vt:lpstr>PEMBAHASAN  DISTRIBUSI TENAGA KESEHATAN </vt:lpstr>
      <vt:lpstr>SITUASI SDM KESEHATAN DI INDONESIA</vt:lpstr>
      <vt:lpstr>Rasio Dokter per 100.000 Penduduk di Indonesia Berdasarkan Pemutakiran Data s/d Oktober 2014</vt:lpstr>
      <vt:lpstr>Rasio Perawat per 100.000 penduduk di Indonesia Berdasarkan Pemutakiran Data s/d Oktober 2014</vt:lpstr>
      <vt:lpstr>Rasio Bidan per 100.000 penduduk di Indonesia Berdasarkan Pemutakiran Data s/d Oktober 2014</vt:lpstr>
      <vt:lpstr>Rasio Tenaga Dokter Spesialis per 100.000 Penduduk Berdasarkan Pemutakiran s/d Oktober 2014</vt:lpstr>
      <vt:lpstr>JUMLAH PUSKESMAS TANPA TENAGA KESEHATAN</vt:lpstr>
      <vt:lpstr>KETERSEDIAAN DAN KEBUTUHAN TENAGA KESEHATAN  DI PUSKESMAS</vt:lpstr>
      <vt:lpstr>KETERSEDIAAN DAN KEBUTUHAN TENAGA KESEHATAN DI RS</vt:lpstr>
      <vt:lpstr>PowerPoint Presentation</vt:lpstr>
      <vt:lpstr>UPAYA PEMENUHAN TENAGA KESEHATAN  DI DTPK</vt:lpstr>
      <vt:lpstr>PowerPoint Presentation</vt:lpstr>
      <vt:lpstr>PowerPoint Presentation</vt:lpstr>
      <vt:lpstr>PRIORITAS PEMENUHAN KEBUTUHAN TENAGA KESEHATAN</vt:lpstr>
      <vt:lpstr>INOVASI PEMENUHAN NAKES</vt:lpstr>
      <vt:lpstr>Pelaksanaan Uji Coba Penempatan Nakes SecaraTeam Based tahun 2014</vt:lpstr>
      <vt:lpstr>Hasil Ujicoba</vt:lpstr>
      <vt:lpstr>PowerPoint Presentation</vt:lpstr>
      <vt:lpstr>Pemenuhan Dokter Spesialis melalui PPDS/ PPDGS</vt:lpstr>
      <vt:lpstr>PowerPoint Presentation</vt:lpstr>
      <vt:lpstr>Pemasalahan PPDS/PPDGS dalam pemenuhan dokter spesialis</vt:lpstr>
      <vt:lpstr>PowerPoint Presentation</vt:lpstr>
      <vt:lpstr>Tindak lanjut</vt:lpstr>
      <vt:lpstr>Data PPDS/PPDGS Angkatan I-XII</vt:lpstr>
      <vt:lpstr>PowerPoint Presentation</vt:lpstr>
      <vt:lpstr>PowerPoint Presentation</vt:lpstr>
      <vt:lpstr>Rekapitulasi Peserta PPDS Yang Telah Menyelesaikan Pendidikan  Per Agustus 2014 Menurut Institusi Pendidikan</vt:lpstr>
      <vt:lpstr>Terima Kasih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13</cp:revision>
  <dcterms:created xsi:type="dcterms:W3CDTF">2014-12-10T01:11:38Z</dcterms:created>
  <dcterms:modified xsi:type="dcterms:W3CDTF">2014-12-10T04:48:19Z</dcterms:modified>
</cp:coreProperties>
</file>