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quickStyle2.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handoutMasterIdLst>
    <p:handoutMasterId r:id="rId14"/>
  </p:handoutMasterIdLst>
  <p:sldIdLst>
    <p:sldId id="285" r:id="rId2"/>
    <p:sldId id="261" r:id="rId3"/>
    <p:sldId id="278" r:id="rId4"/>
    <p:sldId id="257" r:id="rId5"/>
    <p:sldId id="262" r:id="rId6"/>
    <p:sldId id="281" r:id="rId7"/>
    <p:sldId id="280" r:id="rId8"/>
    <p:sldId id="286" r:id="rId9"/>
    <p:sldId id="288" r:id="rId10"/>
    <p:sldId id="287" r:id="rId11"/>
    <p:sldId id="265" r:id="rId12"/>
  </p:sldIdLst>
  <p:sldSz cx="9144000" cy="6858000" type="screen4x3"/>
  <p:notesSz cx="9144000" cy="6858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5C759F-C836-4F01-8797-423E7AD5850B}" type="doc">
      <dgm:prSet loTypeId="urn:microsoft.com/office/officeart/2005/8/layout/arrow2" loCatId="process" qsTypeId="urn:microsoft.com/office/officeart/2005/8/quickstyle/simple1" qsCatId="simple" csTypeId="urn:microsoft.com/office/officeart/2005/8/colors/colorful4" csCatId="colorful" phldr="1"/>
      <dgm:spPr/>
    </dgm:pt>
    <dgm:pt modelId="{F5A4A9B2-6AE1-46C0-B65E-EB01CACEA12A}">
      <dgm:prSet phldrT="[Text]" custT="1"/>
      <dgm:spPr/>
      <dgm:t>
        <a:bodyPr/>
        <a:lstStyle/>
        <a:p>
          <a:r>
            <a:rPr lang="id-ID" sz="1400" dirty="0" smtClean="0"/>
            <a:t>- </a:t>
          </a:r>
          <a:r>
            <a:rPr lang="id-ID" sz="1400" dirty="0" smtClean="0">
              <a:solidFill>
                <a:srgbClr val="FF0000"/>
              </a:solidFill>
            </a:rPr>
            <a:t>Pemenuhan nakes untuk sebagian besar DTPK</a:t>
          </a:r>
        </a:p>
        <a:p>
          <a:r>
            <a:rPr lang="id-ID" sz="1400" dirty="0" smtClean="0"/>
            <a:t>- Pusat &amp; Prov punya perencanaan SDM dan SI SDMK</a:t>
          </a:r>
        </a:p>
        <a:p>
          <a:r>
            <a:rPr lang="id-ID" sz="1400" dirty="0" smtClean="0"/>
            <a:t>- Diklat sesuai kebutuhan dan Sistem Diknas</a:t>
          </a:r>
        </a:p>
        <a:p>
          <a:r>
            <a:rPr lang="id-ID" sz="1400" dirty="0" smtClean="0"/>
            <a:t>- Binwas</a:t>
          </a:r>
        </a:p>
        <a:p>
          <a:r>
            <a:rPr lang="id-ID" sz="1400" dirty="0" smtClean="0"/>
            <a:t>- NSPK</a:t>
          </a:r>
        </a:p>
      </dgm:t>
    </dgm:pt>
    <dgm:pt modelId="{0FFCBBB4-5426-4DC6-B220-175FBD0E7BB4}" type="parTrans" cxnId="{D63B778E-9F3F-4004-992A-3BCD38914A85}">
      <dgm:prSet/>
      <dgm:spPr/>
      <dgm:t>
        <a:bodyPr/>
        <a:lstStyle/>
        <a:p>
          <a:endParaRPr lang="id-ID" sz="2000"/>
        </a:p>
      </dgm:t>
    </dgm:pt>
    <dgm:pt modelId="{F096B5FF-E304-480A-A9EA-A8E1646CC4BF}" type="sibTrans" cxnId="{D63B778E-9F3F-4004-992A-3BCD38914A85}">
      <dgm:prSet/>
      <dgm:spPr/>
      <dgm:t>
        <a:bodyPr/>
        <a:lstStyle/>
        <a:p>
          <a:endParaRPr lang="id-ID" sz="2000"/>
        </a:p>
      </dgm:t>
    </dgm:pt>
    <dgm:pt modelId="{BA44CABB-ECB3-4731-A8F8-B1629352C5A8}">
      <dgm:prSet phldrT="[Text]" custT="1"/>
      <dgm:spPr/>
      <dgm:t>
        <a:bodyPr/>
        <a:lstStyle/>
        <a:p>
          <a:r>
            <a:rPr lang="id-ID" sz="1500" dirty="0" smtClean="0"/>
            <a:t>- </a:t>
          </a:r>
          <a:r>
            <a:rPr lang="id-ID" sz="1500" dirty="0" smtClean="0">
              <a:solidFill>
                <a:srgbClr val="FF0000"/>
              </a:solidFill>
            </a:rPr>
            <a:t>Pemenuhan nakes untuk seluruh DTPK</a:t>
          </a:r>
        </a:p>
        <a:p>
          <a:r>
            <a:rPr lang="id-ID" sz="1500" dirty="0" smtClean="0"/>
            <a:t>- Seluruh Kab/ Kota mempunyai perencanaan SDMK</a:t>
          </a:r>
        </a:p>
        <a:p>
          <a:r>
            <a:rPr lang="id-ID" sz="1500" dirty="0" smtClean="0"/>
            <a:t>- Pelaksanaan distribusi &amp; manajemen karir</a:t>
          </a:r>
        </a:p>
        <a:p>
          <a:r>
            <a:rPr lang="id-ID" sz="1500" dirty="0" smtClean="0"/>
            <a:t>- Sinergi pengadaan SDMK </a:t>
          </a:r>
        </a:p>
        <a:p>
          <a:r>
            <a:rPr lang="id-ID" sz="1500" dirty="0" smtClean="0"/>
            <a:t>- Binwas</a:t>
          </a:r>
        </a:p>
        <a:p>
          <a:r>
            <a:rPr lang="id-ID" sz="1500" dirty="0" smtClean="0"/>
            <a:t>- Pelaksanaan NSPK</a:t>
          </a:r>
          <a:endParaRPr lang="id-ID" sz="1500" dirty="0"/>
        </a:p>
      </dgm:t>
    </dgm:pt>
    <dgm:pt modelId="{5CF36E66-3149-4436-B833-671F279F9F40}" type="parTrans" cxnId="{D7453EB2-EAF4-42BA-BD59-E70AF2E6A43B}">
      <dgm:prSet/>
      <dgm:spPr/>
      <dgm:t>
        <a:bodyPr/>
        <a:lstStyle/>
        <a:p>
          <a:endParaRPr lang="id-ID" sz="2000"/>
        </a:p>
      </dgm:t>
    </dgm:pt>
    <dgm:pt modelId="{9BF6B314-9B5C-4C09-A786-53F3E3C9E553}" type="sibTrans" cxnId="{D7453EB2-EAF4-42BA-BD59-E70AF2E6A43B}">
      <dgm:prSet/>
      <dgm:spPr/>
      <dgm:t>
        <a:bodyPr/>
        <a:lstStyle/>
        <a:p>
          <a:endParaRPr lang="id-ID" sz="2000"/>
        </a:p>
      </dgm:t>
    </dgm:pt>
    <dgm:pt modelId="{10BDB6E8-53CA-40CE-A292-DAE377EA7E3D}">
      <dgm:prSet phldrT="[Text]" custT="1"/>
      <dgm:spPr/>
      <dgm:t>
        <a:bodyPr/>
        <a:lstStyle/>
        <a:p>
          <a:r>
            <a:rPr lang="id-ID" sz="1400" dirty="0" smtClean="0"/>
            <a:t>- Seluruh SDMK terpenuhi</a:t>
          </a:r>
        </a:p>
        <a:p>
          <a:r>
            <a:rPr lang="id-ID" sz="1400" dirty="0" smtClean="0"/>
            <a:t>- Perencanaan SDMK terintegrasi secara nasional</a:t>
          </a:r>
        </a:p>
        <a:p>
          <a:r>
            <a:rPr lang="id-ID" sz="1400" dirty="0" smtClean="0"/>
            <a:t>- Pengadaan SDMK sesuai kebutuhan</a:t>
          </a:r>
        </a:p>
        <a:p>
          <a:r>
            <a:rPr lang="id-ID" sz="1400" dirty="0" smtClean="0"/>
            <a:t>- Pemantapan distribusi &amp; manajemen karir</a:t>
          </a:r>
        </a:p>
        <a:p>
          <a:r>
            <a:rPr lang="id-ID" sz="1400" dirty="0" smtClean="0"/>
            <a:t>- Binwas</a:t>
          </a:r>
        </a:p>
        <a:p>
          <a:r>
            <a:rPr lang="id-ID" sz="1400" dirty="0" smtClean="0"/>
            <a:t>- Pelaksanaan NSPK</a:t>
          </a:r>
          <a:endParaRPr lang="id-ID" sz="1400" dirty="0"/>
        </a:p>
      </dgm:t>
    </dgm:pt>
    <dgm:pt modelId="{A7B9F23F-89F7-4DAA-9087-87F3907ED234}" type="parTrans" cxnId="{C9F687F5-B9AC-43BB-9443-D1FE4687BBFE}">
      <dgm:prSet/>
      <dgm:spPr/>
      <dgm:t>
        <a:bodyPr/>
        <a:lstStyle/>
        <a:p>
          <a:endParaRPr lang="id-ID" sz="2000"/>
        </a:p>
      </dgm:t>
    </dgm:pt>
    <dgm:pt modelId="{2A9427A7-CB04-4EF6-9E21-10A614B76DFD}" type="sibTrans" cxnId="{C9F687F5-B9AC-43BB-9443-D1FE4687BBFE}">
      <dgm:prSet/>
      <dgm:spPr/>
      <dgm:t>
        <a:bodyPr/>
        <a:lstStyle/>
        <a:p>
          <a:endParaRPr lang="id-ID" sz="2000"/>
        </a:p>
      </dgm:t>
    </dgm:pt>
    <dgm:pt modelId="{8C5C9051-34C3-4BFA-B02B-4C6463E0651A}" type="pres">
      <dgm:prSet presAssocID="{CB5C759F-C836-4F01-8797-423E7AD5850B}" presName="arrowDiagram" presStyleCnt="0">
        <dgm:presLayoutVars>
          <dgm:chMax val="5"/>
          <dgm:dir/>
          <dgm:resizeHandles val="exact"/>
        </dgm:presLayoutVars>
      </dgm:prSet>
      <dgm:spPr/>
    </dgm:pt>
    <dgm:pt modelId="{3E83C813-F5F9-4A69-86B0-EC9D3DDA068C}" type="pres">
      <dgm:prSet presAssocID="{CB5C759F-C836-4F01-8797-423E7AD5850B}" presName="arrow" presStyleLbl="bgShp" presStyleIdx="0" presStyleCnt="1"/>
      <dgm:spPr>
        <a:solidFill>
          <a:schemeClr val="tx2">
            <a:lumMod val="40000"/>
            <a:lumOff val="60000"/>
          </a:schemeClr>
        </a:solidFill>
      </dgm:spPr>
    </dgm:pt>
    <dgm:pt modelId="{8058CBBC-C106-4A12-B97E-FBB1F0B020E2}" type="pres">
      <dgm:prSet presAssocID="{CB5C759F-C836-4F01-8797-423E7AD5850B}" presName="arrowDiagram3" presStyleCnt="0"/>
      <dgm:spPr/>
    </dgm:pt>
    <dgm:pt modelId="{9E32C208-7645-4C00-B0DD-24479AC9A13D}" type="pres">
      <dgm:prSet presAssocID="{F5A4A9B2-6AE1-46C0-B65E-EB01CACEA12A}" presName="bullet3a" presStyleLbl="node1" presStyleIdx="0" presStyleCnt="3"/>
      <dgm:spPr/>
    </dgm:pt>
    <dgm:pt modelId="{D44F35F3-1EF4-4F4B-BF38-317F0360A592}" type="pres">
      <dgm:prSet presAssocID="{F5A4A9B2-6AE1-46C0-B65E-EB01CACEA12A}" presName="textBox3a" presStyleLbl="revTx" presStyleIdx="0" presStyleCnt="3">
        <dgm:presLayoutVars>
          <dgm:bulletEnabled val="1"/>
        </dgm:presLayoutVars>
      </dgm:prSet>
      <dgm:spPr/>
      <dgm:t>
        <a:bodyPr/>
        <a:lstStyle/>
        <a:p>
          <a:endParaRPr lang="id-ID"/>
        </a:p>
      </dgm:t>
    </dgm:pt>
    <dgm:pt modelId="{91050A8D-DBF2-4407-8DB6-5715855ECB7A}" type="pres">
      <dgm:prSet presAssocID="{BA44CABB-ECB3-4731-A8F8-B1629352C5A8}" presName="bullet3b" presStyleLbl="node1" presStyleIdx="1" presStyleCnt="3"/>
      <dgm:spPr/>
    </dgm:pt>
    <dgm:pt modelId="{9FA8E569-E007-43F2-A29B-0A708A1174BA}" type="pres">
      <dgm:prSet presAssocID="{BA44CABB-ECB3-4731-A8F8-B1629352C5A8}" presName="textBox3b" presStyleLbl="revTx" presStyleIdx="1" presStyleCnt="3">
        <dgm:presLayoutVars>
          <dgm:bulletEnabled val="1"/>
        </dgm:presLayoutVars>
      </dgm:prSet>
      <dgm:spPr/>
      <dgm:t>
        <a:bodyPr/>
        <a:lstStyle/>
        <a:p>
          <a:endParaRPr lang="id-ID"/>
        </a:p>
      </dgm:t>
    </dgm:pt>
    <dgm:pt modelId="{95BCC131-8542-4D4C-A519-4CADEBC21A48}" type="pres">
      <dgm:prSet presAssocID="{10BDB6E8-53CA-40CE-A292-DAE377EA7E3D}" presName="bullet3c" presStyleLbl="node1" presStyleIdx="2" presStyleCnt="3"/>
      <dgm:spPr/>
    </dgm:pt>
    <dgm:pt modelId="{15FFA3E3-06FD-49A9-9EB6-3DB8C572097A}" type="pres">
      <dgm:prSet presAssocID="{10BDB6E8-53CA-40CE-A292-DAE377EA7E3D}" presName="textBox3c" presStyleLbl="revTx" presStyleIdx="2" presStyleCnt="3">
        <dgm:presLayoutVars>
          <dgm:bulletEnabled val="1"/>
        </dgm:presLayoutVars>
      </dgm:prSet>
      <dgm:spPr/>
      <dgm:t>
        <a:bodyPr/>
        <a:lstStyle/>
        <a:p>
          <a:endParaRPr lang="id-ID"/>
        </a:p>
      </dgm:t>
    </dgm:pt>
  </dgm:ptLst>
  <dgm:cxnLst>
    <dgm:cxn modelId="{D63B778E-9F3F-4004-992A-3BCD38914A85}" srcId="{CB5C759F-C836-4F01-8797-423E7AD5850B}" destId="{F5A4A9B2-6AE1-46C0-B65E-EB01CACEA12A}" srcOrd="0" destOrd="0" parTransId="{0FFCBBB4-5426-4DC6-B220-175FBD0E7BB4}" sibTransId="{F096B5FF-E304-480A-A9EA-A8E1646CC4BF}"/>
    <dgm:cxn modelId="{D7453EB2-EAF4-42BA-BD59-E70AF2E6A43B}" srcId="{CB5C759F-C836-4F01-8797-423E7AD5850B}" destId="{BA44CABB-ECB3-4731-A8F8-B1629352C5A8}" srcOrd="1" destOrd="0" parTransId="{5CF36E66-3149-4436-B833-671F279F9F40}" sibTransId="{9BF6B314-9B5C-4C09-A786-53F3E3C9E553}"/>
    <dgm:cxn modelId="{C9F687F5-B9AC-43BB-9443-D1FE4687BBFE}" srcId="{CB5C759F-C836-4F01-8797-423E7AD5850B}" destId="{10BDB6E8-53CA-40CE-A292-DAE377EA7E3D}" srcOrd="2" destOrd="0" parTransId="{A7B9F23F-89F7-4DAA-9087-87F3907ED234}" sibTransId="{2A9427A7-CB04-4EF6-9E21-10A614B76DFD}"/>
    <dgm:cxn modelId="{AE69697E-9D7B-4ABA-A6E7-0618C48BDDA6}" type="presOf" srcId="{BA44CABB-ECB3-4731-A8F8-B1629352C5A8}" destId="{9FA8E569-E007-43F2-A29B-0A708A1174BA}" srcOrd="0" destOrd="0" presId="urn:microsoft.com/office/officeart/2005/8/layout/arrow2"/>
    <dgm:cxn modelId="{D89EE731-0EAF-45F4-A6DC-AEAA7706D7A6}" type="presOf" srcId="{F5A4A9B2-6AE1-46C0-B65E-EB01CACEA12A}" destId="{D44F35F3-1EF4-4F4B-BF38-317F0360A592}" srcOrd="0" destOrd="0" presId="urn:microsoft.com/office/officeart/2005/8/layout/arrow2"/>
    <dgm:cxn modelId="{BF1EAEA2-E190-4ABE-86CA-F85AF7BC0FF7}" type="presOf" srcId="{CB5C759F-C836-4F01-8797-423E7AD5850B}" destId="{8C5C9051-34C3-4BFA-B02B-4C6463E0651A}" srcOrd="0" destOrd="0" presId="urn:microsoft.com/office/officeart/2005/8/layout/arrow2"/>
    <dgm:cxn modelId="{FC34EC89-4916-49B8-8A63-6F6DD98714CF}" type="presOf" srcId="{10BDB6E8-53CA-40CE-A292-DAE377EA7E3D}" destId="{15FFA3E3-06FD-49A9-9EB6-3DB8C572097A}" srcOrd="0" destOrd="0" presId="urn:microsoft.com/office/officeart/2005/8/layout/arrow2"/>
    <dgm:cxn modelId="{DDF560D1-AA5E-4875-906D-889AA9C5CBB3}" type="presParOf" srcId="{8C5C9051-34C3-4BFA-B02B-4C6463E0651A}" destId="{3E83C813-F5F9-4A69-86B0-EC9D3DDA068C}" srcOrd="0" destOrd="0" presId="urn:microsoft.com/office/officeart/2005/8/layout/arrow2"/>
    <dgm:cxn modelId="{818CD772-87D1-4359-A821-A249A2A68445}" type="presParOf" srcId="{8C5C9051-34C3-4BFA-B02B-4C6463E0651A}" destId="{8058CBBC-C106-4A12-B97E-FBB1F0B020E2}" srcOrd="1" destOrd="0" presId="urn:microsoft.com/office/officeart/2005/8/layout/arrow2"/>
    <dgm:cxn modelId="{2B86D79B-4B8F-485F-BA54-1B60034C99E6}" type="presParOf" srcId="{8058CBBC-C106-4A12-B97E-FBB1F0B020E2}" destId="{9E32C208-7645-4C00-B0DD-24479AC9A13D}" srcOrd="0" destOrd="0" presId="urn:microsoft.com/office/officeart/2005/8/layout/arrow2"/>
    <dgm:cxn modelId="{7D473BE4-EAE1-4051-AE28-79842E787D09}" type="presParOf" srcId="{8058CBBC-C106-4A12-B97E-FBB1F0B020E2}" destId="{D44F35F3-1EF4-4F4B-BF38-317F0360A592}" srcOrd="1" destOrd="0" presId="urn:microsoft.com/office/officeart/2005/8/layout/arrow2"/>
    <dgm:cxn modelId="{D5B4DFA8-25F9-4F7E-85B9-EB144A9784C8}" type="presParOf" srcId="{8058CBBC-C106-4A12-B97E-FBB1F0B020E2}" destId="{91050A8D-DBF2-4407-8DB6-5715855ECB7A}" srcOrd="2" destOrd="0" presId="urn:microsoft.com/office/officeart/2005/8/layout/arrow2"/>
    <dgm:cxn modelId="{7CEF89F5-6048-4545-825A-10920CBF2F1D}" type="presParOf" srcId="{8058CBBC-C106-4A12-B97E-FBB1F0B020E2}" destId="{9FA8E569-E007-43F2-A29B-0A708A1174BA}" srcOrd="3" destOrd="0" presId="urn:microsoft.com/office/officeart/2005/8/layout/arrow2"/>
    <dgm:cxn modelId="{0FEF099A-894D-4698-8EE4-E2DFC7414809}" type="presParOf" srcId="{8058CBBC-C106-4A12-B97E-FBB1F0B020E2}" destId="{95BCC131-8542-4D4C-A519-4CADEBC21A48}" srcOrd="4" destOrd="0" presId="urn:microsoft.com/office/officeart/2005/8/layout/arrow2"/>
    <dgm:cxn modelId="{7810AB61-C24E-4594-9FE0-40BD910CC9B7}" type="presParOf" srcId="{8058CBBC-C106-4A12-B97E-FBB1F0B020E2}" destId="{15FFA3E3-06FD-49A9-9EB6-3DB8C572097A}"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9FB7E-8D98-44D6-A8AB-480D48628A7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DC8853D-82BD-442D-9143-E36D54C7F6C0}">
      <dgm:prSet phldrT="[Text]" custT="1"/>
      <dgm:spPr>
        <a:solidFill>
          <a:schemeClr val="accent4">
            <a:lumMod val="60000"/>
            <a:lumOff val="40000"/>
          </a:schemeClr>
        </a:solidFill>
      </dgm:spPr>
      <dgm:t>
        <a:bodyPr/>
        <a:lstStyle/>
        <a:p>
          <a:r>
            <a:rPr lang="id-ID" sz="2400" dirty="0" smtClean="0">
              <a:solidFill>
                <a:schemeClr val="accent6">
                  <a:lumMod val="25000"/>
                </a:schemeClr>
              </a:solidFill>
            </a:rPr>
            <a:t>PEGAWAI NEGERI</a:t>
          </a:r>
          <a:r>
            <a:rPr lang="en-US" sz="2400" dirty="0" smtClean="0">
              <a:solidFill>
                <a:schemeClr val="accent6">
                  <a:lumMod val="25000"/>
                </a:schemeClr>
              </a:solidFill>
            </a:rPr>
            <a:t> PUSAT/DAERAH</a:t>
          </a:r>
          <a:endParaRPr lang="en-US" sz="2400" dirty="0">
            <a:solidFill>
              <a:schemeClr val="accent6">
                <a:lumMod val="25000"/>
              </a:schemeClr>
            </a:solidFill>
          </a:endParaRPr>
        </a:p>
      </dgm:t>
    </dgm:pt>
    <dgm:pt modelId="{A9414964-D834-4B37-A9FA-37201B55A24F}" type="parTrans" cxnId="{7CB1A871-B4D3-4157-B5E7-76A15C271BBF}">
      <dgm:prSet/>
      <dgm:spPr/>
      <dgm:t>
        <a:bodyPr/>
        <a:lstStyle/>
        <a:p>
          <a:endParaRPr lang="en-US"/>
        </a:p>
      </dgm:t>
    </dgm:pt>
    <dgm:pt modelId="{7AA26E28-9F48-4042-A5CA-F2C8B9E7AD14}" type="sibTrans" cxnId="{7CB1A871-B4D3-4157-B5E7-76A15C271BBF}">
      <dgm:prSet/>
      <dgm:spPr/>
      <dgm:t>
        <a:bodyPr/>
        <a:lstStyle/>
        <a:p>
          <a:endParaRPr lang="en-US"/>
        </a:p>
      </dgm:t>
    </dgm:pt>
    <dgm:pt modelId="{E7C8AE06-134D-43AA-A22B-CB2EDA865926}">
      <dgm:prSet phldrT="[Text]" custT="1"/>
      <dgm:spPr>
        <a:solidFill>
          <a:schemeClr val="accent4">
            <a:lumMod val="75000"/>
          </a:schemeClr>
        </a:solidFill>
      </dgm:spPr>
      <dgm:t>
        <a:bodyPr/>
        <a:lstStyle/>
        <a:p>
          <a:pPr algn="l"/>
          <a:r>
            <a:rPr lang="en-US" sz="2400" b="1" dirty="0" smtClean="0">
              <a:solidFill>
                <a:schemeClr val="bg1"/>
              </a:solidFill>
            </a:rPr>
            <a:t>PENUGASAN KHUSUS :  </a:t>
          </a:r>
          <a:r>
            <a:rPr lang="en-US" sz="2400" b="1" dirty="0" err="1" smtClean="0">
              <a:solidFill>
                <a:schemeClr val="bg1"/>
              </a:solidFill>
            </a:rPr>
            <a:t>Residen</a:t>
          </a:r>
          <a:r>
            <a:rPr lang="en-US" sz="2400" b="1" dirty="0" smtClean="0">
              <a:solidFill>
                <a:schemeClr val="bg1"/>
              </a:solidFill>
            </a:rPr>
            <a:t> </a:t>
          </a:r>
          <a:r>
            <a:rPr lang="id-ID" sz="2400" b="1" dirty="0" smtClean="0">
              <a:solidFill>
                <a:schemeClr val="bg1"/>
              </a:solidFill>
            </a:rPr>
            <a:t>, </a:t>
          </a:r>
          <a:r>
            <a:rPr lang="en-US" sz="2400" b="1" dirty="0" err="1" smtClean="0">
              <a:solidFill>
                <a:schemeClr val="bg1"/>
              </a:solidFill>
            </a:rPr>
            <a:t>Perawat</a:t>
          </a:r>
          <a:r>
            <a:rPr lang="en-US" sz="2400" b="1" dirty="0" smtClean="0">
              <a:solidFill>
                <a:schemeClr val="bg1"/>
              </a:solidFill>
            </a:rPr>
            <a:t>, </a:t>
          </a:r>
          <a:r>
            <a:rPr lang="en-US" sz="2400" b="1" dirty="0" err="1" smtClean="0">
              <a:solidFill>
                <a:schemeClr val="bg1"/>
              </a:solidFill>
            </a:rPr>
            <a:t>Gizi</a:t>
          </a:r>
          <a:r>
            <a:rPr lang="en-US" sz="2400" b="1" dirty="0" smtClean="0">
              <a:solidFill>
                <a:schemeClr val="bg1"/>
              </a:solidFill>
            </a:rPr>
            <a:t>/</a:t>
          </a:r>
          <a:r>
            <a:rPr lang="en-US" sz="2400" b="1" dirty="0" err="1" smtClean="0">
              <a:solidFill>
                <a:schemeClr val="bg1"/>
              </a:solidFill>
            </a:rPr>
            <a:t>Nutrisionis</a:t>
          </a:r>
          <a:r>
            <a:rPr lang="en-US" sz="2400" b="1" dirty="0" smtClean="0">
              <a:solidFill>
                <a:schemeClr val="bg1"/>
              </a:solidFill>
            </a:rPr>
            <a:t>, Sanitarian, </a:t>
          </a:r>
          <a:r>
            <a:rPr lang="en-US" sz="2400" b="1" dirty="0" err="1" smtClean="0">
              <a:solidFill>
                <a:schemeClr val="bg1"/>
              </a:solidFill>
            </a:rPr>
            <a:t>Analis</a:t>
          </a:r>
          <a:r>
            <a:rPr lang="en-US" sz="2400" b="1" dirty="0" smtClean="0">
              <a:solidFill>
                <a:schemeClr val="bg1"/>
              </a:solidFill>
            </a:rPr>
            <a:t>, D3 </a:t>
          </a:r>
          <a:r>
            <a:rPr lang="en-US" sz="2400" b="1" dirty="0" err="1" smtClean="0">
              <a:solidFill>
                <a:schemeClr val="bg1"/>
              </a:solidFill>
            </a:rPr>
            <a:t>lainnya</a:t>
          </a:r>
          <a:r>
            <a:rPr lang="en-US" sz="2400" b="1" dirty="0" smtClean="0">
              <a:solidFill>
                <a:schemeClr val="bg1"/>
              </a:solidFill>
            </a:rPr>
            <a:t> </a:t>
          </a:r>
          <a:endParaRPr lang="en-US" sz="2400" b="1" dirty="0">
            <a:solidFill>
              <a:schemeClr val="bg1"/>
            </a:solidFill>
          </a:endParaRPr>
        </a:p>
      </dgm:t>
    </dgm:pt>
    <dgm:pt modelId="{1090B4CC-24E6-4FA0-B6EA-6A97DADA8E1D}" type="parTrans" cxnId="{C1D1AD7F-29AA-4586-B54E-E910AD052D00}">
      <dgm:prSet/>
      <dgm:spPr/>
      <dgm:t>
        <a:bodyPr/>
        <a:lstStyle/>
        <a:p>
          <a:endParaRPr lang="en-US"/>
        </a:p>
      </dgm:t>
    </dgm:pt>
    <dgm:pt modelId="{179580A5-DF96-44C9-B27B-C7B2A466D38B}" type="sibTrans" cxnId="{C1D1AD7F-29AA-4586-B54E-E910AD052D00}">
      <dgm:prSet/>
      <dgm:spPr/>
      <dgm:t>
        <a:bodyPr/>
        <a:lstStyle/>
        <a:p>
          <a:endParaRPr lang="en-US"/>
        </a:p>
      </dgm:t>
    </dgm:pt>
    <dgm:pt modelId="{B55D57FD-B1BA-4A3E-9AE2-8CDDAA1AE878}">
      <dgm:prSet phldrT="[Text]" custT="1"/>
      <dgm:spPr>
        <a:solidFill>
          <a:schemeClr val="accent4">
            <a:lumMod val="40000"/>
            <a:lumOff val="60000"/>
          </a:schemeClr>
        </a:solidFill>
      </dgm:spPr>
      <dgm:t>
        <a:bodyPr/>
        <a:lstStyle/>
        <a:p>
          <a:pPr algn="l"/>
          <a:r>
            <a:rPr lang="en-US" sz="2400" dirty="0" smtClean="0">
              <a:solidFill>
                <a:schemeClr val="accent6">
                  <a:lumMod val="25000"/>
                </a:schemeClr>
              </a:solidFill>
            </a:rPr>
            <a:t>PTT</a:t>
          </a:r>
          <a:r>
            <a:rPr lang="id-ID" sz="2400" dirty="0" smtClean="0">
              <a:solidFill>
                <a:schemeClr val="accent6">
                  <a:lumMod val="25000"/>
                </a:schemeClr>
              </a:solidFill>
            </a:rPr>
            <a:t> </a:t>
          </a:r>
          <a:r>
            <a:rPr lang="en-US" sz="2400" dirty="0" smtClean="0">
              <a:solidFill>
                <a:schemeClr val="accent6">
                  <a:lumMod val="25000"/>
                </a:schemeClr>
              </a:solidFill>
            </a:rPr>
            <a:t>PUSAT/</a:t>
          </a:r>
          <a:r>
            <a:rPr lang="id-ID" sz="2400" dirty="0" smtClean="0">
              <a:solidFill>
                <a:schemeClr val="accent6">
                  <a:lumMod val="25000"/>
                </a:schemeClr>
              </a:solidFill>
            </a:rPr>
            <a:t> </a:t>
          </a:r>
          <a:r>
            <a:rPr lang="en-US" sz="2400" dirty="0" smtClean="0">
              <a:solidFill>
                <a:schemeClr val="accent6">
                  <a:lumMod val="25000"/>
                </a:schemeClr>
              </a:solidFill>
            </a:rPr>
            <a:t>DAERAH : </a:t>
          </a:r>
          <a:r>
            <a:rPr lang="en-US" sz="2400" dirty="0" err="1" smtClean="0">
              <a:solidFill>
                <a:schemeClr val="accent6">
                  <a:lumMod val="25000"/>
                </a:schemeClr>
              </a:solidFill>
            </a:rPr>
            <a:t>Dokter</a:t>
          </a:r>
          <a:r>
            <a:rPr lang="en-US" sz="2400" dirty="0" smtClean="0">
              <a:solidFill>
                <a:schemeClr val="accent6">
                  <a:lumMod val="25000"/>
                </a:schemeClr>
              </a:solidFill>
            </a:rPr>
            <a:t> </a:t>
          </a:r>
          <a:r>
            <a:rPr lang="en-US" sz="2400" dirty="0" err="1" smtClean="0">
              <a:solidFill>
                <a:schemeClr val="accent6">
                  <a:lumMod val="25000"/>
                </a:schemeClr>
              </a:solidFill>
            </a:rPr>
            <a:t>Spesialis</a:t>
          </a:r>
          <a:r>
            <a:rPr lang="id-ID" sz="2400" dirty="0" smtClean="0">
              <a:solidFill>
                <a:schemeClr val="accent6">
                  <a:lumMod val="25000"/>
                </a:schemeClr>
              </a:solidFill>
            </a:rPr>
            <a:t> </a:t>
          </a:r>
          <a:r>
            <a:rPr lang="en-US" sz="2400" dirty="0" smtClean="0">
              <a:solidFill>
                <a:schemeClr val="accent6">
                  <a:lumMod val="25000"/>
                </a:schemeClr>
              </a:solidFill>
            </a:rPr>
            <a:t>, </a:t>
          </a:r>
          <a:r>
            <a:rPr lang="en-US" sz="2400" dirty="0" err="1" smtClean="0">
              <a:solidFill>
                <a:schemeClr val="accent6">
                  <a:lumMod val="25000"/>
                </a:schemeClr>
              </a:solidFill>
            </a:rPr>
            <a:t>Dokter</a:t>
          </a:r>
          <a:r>
            <a:rPr lang="id-ID" sz="2400" dirty="0" smtClean="0">
              <a:solidFill>
                <a:schemeClr val="accent6">
                  <a:lumMod val="25000"/>
                </a:schemeClr>
              </a:solidFill>
            </a:rPr>
            <a:t> </a:t>
          </a:r>
          <a:r>
            <a:rPr lang="en-US" sz="2400" dirty="0" smtClean="0">
              <a:solidFill>
                <a:schemeClr val="accent6">
                  <a:lumMod val="25000"/>
                </a:schemeClr>
              </a:solidFill>
            </a:rPr>
            <a:t>, </a:t>
          </a:r>
          <a:r>
            <a:rPr lang="en-US" sz="2400" dirty="0" err="1" smtClean="0">
              <a:solidFill>
                <a:schemeClr val="accent6">
                  <a:lumMod val="25000"/>
                </a:schemeClr>
              </a:solidFill>
            </a:rPr>
            <a:t>Dokter</a:t>
          </a:r>
          <a:r>
            <a:rPr lang="en-US" sz="2400" dirty="0" smtClean="0">
              <a:solidFill>
                <a:schemeClr val="accent6">
                  <a:lumMod val="25000"/>
                </a:schemeClr>
              </a:solidFill>
            </a:rPr>
            <a:t> Gigi</a:t>
          </a:r>
          <a:r>
            <a:rPr lang="id-ID" sz="2400" dirty="0" smtClean="0">
              <a:solidFill>
                <a:schemeClr val="accent6">
                  <a:lumMod val="25000"/>
                </a:schemeClr>
              </a:solidFill>
            </a:rPr>
            <a:t> </a:t>
          </a:r>
          <a:r>
            <a:rPr lang="en-US" sz="2400" dirty="0" smtClean="0">
              <a:solidFill>
                <a:schemeClr val="accent6">
                  <a:lumMod val="25000"/>
                </a:schemeClr>
              </a:solidFill>
            </a:rPr>
            <a:t>, </a:t>
          </a:r>
          <a:r>
            <a:rPr lang="en-US" sz="2400" dirty="0" err="1" smtClean="0">
              <a:solidFill>
                <a:schemeClr val="accent6">
                  <a:lumMod val="25000"/>
                </a:schemeClr>
              </a:solidFill>
            </a:rPr>
            <a:t>Bidan</a:t>
          </a:r>
          <a:endParaRPr lang="en-US" sz="2400" dirty="0" smtClean="0">
            <a:solidFill>
              <a:schemeClr val="accent6">
                <a:lumMod val="25000"/>
              </a:schemeClr>
            </a:solidFill>
          </a:endParaRPr>
        </a:p>
      </dgm:t>
    </dgm:pt>
    <dgm:pt modelId="{533EB85A-3EF7-4338-BE8E-A3C026204FC8}" type="parTrans" cxnId="{D142D358-20EC-4769-82A6-7149C03B38D3}">
      <dgm:prSet/>
      <dgm:spPr/>
      <dgm:t>
        <a:bodyPr/>
        <a:lstStyle/>
        <a:p>
          <a:endParaRPr lang="id-ID"/>
        </a:p>
      </dgm:t>
    </dgm:pt>
    <dgm:pt modelId="{E5C81BAC-ADC3-408D-AF37-8E98F4FA6862}" type="sibTrans" cxnId="{D142D358-20EC-4769-82A6-7149C03B38D3}">
      <dgm:prSet/>
      <dgm:spPr/>
      <dgm:t>
        <a:bodyPr/>
        <a:lstStyle/>
        <a:p>
          <a:endParaRPr lang="id-ID"/>
        </a:p>
      </dgm:t>
    </dgm:pt>
    <dgm:pt modelId="{E00208E3-D6A5-4BBD-A047-757D777483B7}" type="pres">
      <dgm:prSet presAssocID="{A1E9FB7E-8D98-44D6-A8AB-480D48628A71}" presName="Name0" presStyleCnt="0">
        <dgm:presLayoutVars>
          <dgm:dir/>
          <dgm:animLvl val="lvl"/>
          <dgm:resizeHandles val="exact"/>
        </dgm:presLayoutVars>
      </dgm:prSet>
      <dgm:spPr/>
      <dgm:t>
        <a:bodyPr/>
        <a:lstStyle/>
        <a:p>
          <a:endParaRPr lang="en-US"/>
        </a:p>
      </dgm:t>
    </dgm:pt>
    <dgm:pt modelId="{1F51FFDF-C517-42ED-B2C7-2E82C01C6A92}" type="pres">
      <dgm:prSet presAssocID="{EDC8853D-82BD-442D-9143-E36D54C7F6C0}" presName="linNode" presStyleCnt="0"/>
      <dgm:spPr/>
    </dgm:pt>
    <dgm:pt modelId="{F1A6F3D7-8189-46A1-AF30-5AC64681B163}" type="pres">
      <dgm:prSet presAssocID="{EDC8853D-82BD-442D-9143-E36D54C7F6C0}" presName="parentText" presStyleLbl="node1" presStyleIdx="0" presStyleCnt="3" custScaleX="277778" custScaleY="33855" custLinFactNeighborX="-32417">
        <dgm:presLayoutVars>
          <dgm:chMax val="1"/>
          <dgm:bulletEnabled val="1"/>
        </dgm:presLayoutVars>
      </dgm:prSet>
      <dgm:spPr/>
      <dgm:t>
        <a:bodyPr/>
        <a:lstStyle/>
        <a:p>
          <a:endParaRPr lang="en-US"/>
        </a:p>
      </dgm:t>
    </dgm:pt>
    <dgm:pt modelId="{D8346DF0-FBBF-4F5A-B2C3-7ACBF4DC31BA}" type="pres">
      <dgm:prSet presAssocID="{7AA26E28-9F48-4042-A5CA-F2C8B9E7AD14}" presName="sp" presStyleCnt="0"/>
      <dgm:spPr/>
    </dgm:pt>
    <dgm:pt modelId="{8BDA06EF-E513-475B-A7D5-267F6081345B}" type="pres">
      <dgm:prSet presAssocID="{B55D57FD-B1BA-4A3E-9AE2-8CDDAA1AE878}" presName="linNode" presStyleCnt="0"/>
      <dgm:spPr/>
    </dgm:pt>
    <dgm:pt modelId="{B144854E-A779-4225-884F-32195B5D8EDC}" type="pres">
      <dgm:prSet presAssocID="{B55D57FD-B1BA-4A3E-9AE2-8CDDAA1AE878}" presName="parentText" presStyleLbl="node1" presStyleIdx="1" presStyleCnt="3" custScaleX="277778" custScaleY="31906">
        <dgm:presLayoutVars>
          <dgm:chMax val="1"/>
          <dgm:bulletEnabled val="1"/>
        </dgm:presLayoutVars>
      </dgm:prSet>
      <dgm:spPr/>
      <dgm:t>
        <a:bodyPr/>
        <a:lstStyle/>
        <a:p>
          <a:endParaRPr lang="id-ID"/>
        </a:p>
      </dgm:t>
    </dgm:pt>
    <dgm:pt modelId="{1709F817-5195-4F72-8D69-FBADFC88B8FC}" type="pres">
      <dgm:prSet presAssocID="{E5C81BAC-ADC3-408D-AF37-8E98F4FA6862}" presName="sp" presStyleCnt="0"/>
      <dgm:spPr/>
    </dgm:pt>
    <dgm:pt modelId="{B92C13CF-D8D9-41FB-89B5-EBF14C001DCF}" type="pres">
      <dgm:prSet presAssocID="{E7C8AE06-134D-43AA-A22B-CB2EDA865926}" presName="linNode" presStyleCnt="0"/>
      <dgm:spPr/>
    </dgm:pt>
    <dgm:pt modelId="{0F12F361-1586-4952-881A-BA9662EFC495}" type="pres">
      <dgm:prSet presAssocID="{E7C8AE06-134D-43AA-A22B-CB2EDA865926}" presName="parentText" presStyleLbl="node1" presStyleIdx="2" presStyleCnt="3" custScaleX="277778" custScaleY="38469" custLinFactNeighborX="49999">
        <dgm:presLayoutVars>
          <dgm:chMax val="1"/>
          <dgm:bulletEnabled val="1"/>
        </dgm:presLayoutVars>
      </dgm:prSet>
      <dgm:spPr/>
      <dgm:t>
        <a:bodyPr/>
        <a:lstStyle/>
        <a:p>
          <a:endParaRPr lang="en-US"/>
        </a:p>
      </dgm:t>
    </dgm:pt>
  </dgm:ptLst>
  <dgm:cxnLst>
    <dgm:cxn modelId="{E6FFE802-E3D8-41A2-8DDB-9723AA2102B6}" type="presOf" srcId="{EDC8853D-82BD-442D-9143-E36D54C7F6C0}" destId="{F1A6F3D7-8189-46A1-AF30-5AC64681B163}" srcOrd="0" destOrd="0" presId="urn:microsoft.com/office/officeart/2005/8/layout/vList5"/>
    <dgm:cxn modelId="{2B61158A-8A4E-4B88-A4BB-EBE8782A46CC}" type="presOf" srcId="{B55D57FD-B1BA-4A3E-9AE2-8CDDAA1AE878}" destId="{B144854E-A779-4225-884F-32195B5D8EDC}" srcOrd="0" destOrd="0" presId="urn:microsoft.com/office/officeart/2005/8/layout/vList5"/>
    <dgm:cxn modelId="{C1D1AD7F-29AA-4586-B54E-E910AD052D00}" srcId="{A1E9FB7E-8D98-44D6-A8AB-480D48628A71}" destId="{E7C8AE06-134D-43AA-A22B-CB2EDA865926}" srcOrd="2" destOrd="0" parTransId="{1090B4CC-24E6-4FA0-B6EA-6A97DADA8E1D}" sibTransId="{179580A5-DF96-44C9-B27B-C7B2A466D38B}"/>
    <dgm:cxn modelId="{D142D358-20EC-4769-82A6-7149C03B38D3}" srcId="{A1E9FB7E-8D98-44D6-A8AB-480D48628A71}" destId="{B55D57FD-B1BA-4A3E-9AE2-8CDDAA1AE878}" srcOrd="1" destOrd="0" parTransId="{533EB85A-3EF7-4338-BE8E-A3C026204FC8}" sibTransId="{E5C81BAC-ADC3-408D-AF37-8E98F4FA6862}"/>
    <dgm:cxn modelId="{7CB1A871-B4D3-4157-B5E7-76A15C271BBF}" srcId="{A1E9FB7E-8D98-44D6-A8AB-480D48628A71}" destId="{EDC8853D-82BD-442D-9143-E36D54C7F6C0}" srcOrd="0" destOrd="0" parTransId="{A9414964-D834-4B37-A9FA-37201B55A24F}" sibTransId="{7AA26E28-9F48-4042-A5CA-F2C8B9E7AD14}"/>
    <dgm:cxn modelId="{54D52E58-4964-47B0-A96A-BE0BD1A2C4FE}" type="presOf" srcId="{A1E9FB7E-8D98-44D6-A8AB-480D48628A71}" destId="{E00208E3-D6A5-4BBD-A047-757D777483B7}" srcOrd="0" destOrd="0" presId="urn:microsoft.com/office/officeart/2005/8/layout/vList5"/>
    <dgm:cxn modelId="{A5E589B0-07D5-40EF-8BCF-9A1AAEE7EA4F}" type="presOf" srcId="{E7C8AE06-134D-43AA-A22B-CB2EDA865926}" destId="{0F12F361-1586-4952-881A-BA9662EFC495}" srcOrd="0" destOrd="0" presId="urn:microsoft.com/office/officeart/2005/8/layout/vList5"/>
    <dgm:cxn modelId="{F116104F-0595-4F5C-B800-3FCAEE9713B7}" type="presParOf" srcId="{E00208E3-D6A5-4BBD-A047-757D777483B7}" destId="{1F51FFDF-C517-42ED-B2C7-2E82C01C6A92}" srcOrd="0" destOrd="0" presId="urn:microsoft.com/office/officeart/2005/8/layout/vList5"/>
    <dgm:cxn modelId="{B7596F3F-8CF0-4563-86F7-2CFE42777F1A}" type="presParOf" srcId="{1F51FFDF-C517-42ED-B2C7-2E82C01C6A92}" destId="{F1A6F3D7-8189-46A1-AF30-5AC64681B163}" srcOrd="0" destOrd="0" presId="urn:microsoft.com/office/officeart/2005/8/layout/vList5"/>
    <dgm:cxn modelId="{29F5038D-8B02-4B03-AC17-B233692E1A62}" type="presParOf" srcId="{E00208E3-D6A5-4BBD-A047-757D777483B7}" destId="{D8346DF0-FBBF-4F5A-B2C3-7ACBF4DC31BA}" srcOrd="1" destOrd="0" presId="urn:microsoft.com/office/officeart/2005/8/layout/vList5"/>
    <dgm:cxn modelId="{B1785D31-11F9-4639-A72C-FDEA27A71DF0}" type="presParOf" srcId="{E00208E3-D6A5-4BBD-A047-757D777483B7}" destId="{8BDA06EF-E513-475B-A7D5-267F6081345B}" srcOrd="2" destOrd="0" presId="urn:microsoft.com/office/officeart/2005/8/layout/vList5"/>
    <dgm:cxn modelId="{F61134A6-89EC-4217-A2E5-721CD7B2B5A8}" type="presParOf" srcId="{8BDA06EF-E513-475B-A7D5-267F6081345B}" destId="{B144854E-A779-4225-884F-32195B5D8EDC}" srcOrd="0" destOrd="0" presId="urn:microsoft.com/office/officeart/2005/8/layout/vList5"/>
    <dgm:cxn modelId="{F39D61B2-2BBE-4545-9EA0-5CB53AF8826F}" type="presParOf" srcId="{E00208E3-D6A5-4BBD-A047-757D777483B7}" destId="{1709F817-5195-4F72-8D69-FBADFC88B8FC}" srcOrd="3" destOrd="0" presId="urn:microsoft.com/office/officeart/2005/8/layout/vList5"/>
    <dgm:cxn modelId="{04723D75-B095-42BD-84AC-8FB09FB93D97}" type="presParOf" srcId="{E00208E3-D6A5-4BBD-A047-757D777483B7}" destId="{B92C13CF-D8D9-41FB-89B5-EBF14C001DCF}" srcOrd="4" destOrd="0" presId="urn:microsoft.com/office/officeart/2005/8/layout/vList5"/>
    <dgm:cxn modelId="{D9484794-9B31-49A1-87FB-DE45357588DF}" type="presParOf" srcId="{B92C13CF-D8D9-41FB-89B5-EBF14C001DCF}" destId="{0F12F361-1586-4952-881A-BA9662EFC495}" srcOrd="0" destOrd="0" presId="urn:microsoft.com/office/officeart/2005/8/layout/vList5"/>
  </dgm:cxnLst>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C813-F5F9-4A69-86B0-EC9D3DDA068C}">
      <dsp:nvSpPr>
        <dsp:cNvPr id="0" name=""/>
        <dsp:cNvSpPr/>
      </dsp:nvSpPr>
      <dsp:spPr>
        <a:xfrm>
          <a:off x="367894" y="0"/>
          <a:ext cx="7845503" cy="4903439"/>
        </a:xfrm>
        <a:prstGeom prst="swooshArrow">
          <a:avLst>
            <a:gd name="adj1" fmla="val 25000"/>
            <a:gd name="adj2" fmla="val 25000"/>
          </a:avLst>
        </a:prstGeom>
        <a:solidFill>
          <a:schemeClr val="tx2">
            <a:lumMod val="40000"/>
            <a:lumOff val="60000"/>
          </a:schemeClr>
        </a:solidFill>
        <a:ln>
          <a:noFill/>
        </a:ln>
        <a:effectLst/>
      </dsp:spPr>
      <dsp:style>
        <a:lnRef idx="0">
          <a:scrgbClr r="0" g="0" b="0"/>
        </a:lnRef>
        <a:fillRef idx="1">
          <a:scrgbClr r="0" g="0" b="0"/>
        </a:fillRef>
        <a:effectRef idx="0">
          <a:scrgbClr r="0" g="0" b="0"/>
        </a:effectRef>
        <a:fontRef idx="minor"/>
      </dsp:style>
    </dsp:sp>
    <dsp:sp modelId="{9E32C208-7645-4C00-B0DD-24479AC9A13D}">
      <dsp:nvSpPr>
        <dsp:cNvPr id="0" name=""/>
        <dsp:cNvSpPr/>
      </dsp:nvSpPr>
      <dsp:spPr>
        <a:xfrm>
          <a:off x="1364273" y="3384354"/>
          <a:ext cx="203983" cy="203983"/>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4F35F3-1EF4-4F4B-BF38-317F0360A592}">
      <dsp:nvSpPr>
        <dsp:cNvPr id="0" name=""/>
        <dsp:cNvSpPr/>
      </dsp:nvSpPr>
      <dsp:spPr>
        <a:xfrm>
          <a:off x="1466264" y="3486345"/>
          <a:ext cx="1828002" cy="1417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086" tIns="0" rIns="0" bIns="0" numCol="1" spcCol="1270" anchor="t" anchorCtr="0">
          <a:noAutofit/>
        </a:bodyPr>
        <a:lstStyle/>
        <a:p>
          <a:pPr lvl="0" algn="l" defTabSz="622300">
            <a:lnSpc>
              <a:spcPct val="90000"/>
            </a:lnSpc>
            <a:spcBef>
              <a:spcPct val="0"/>
            </a:spcBef>
            <a:spcAft>
              <a:spcPct val="35000"/>
            </a:spcAft>
          </a:pPr>
          <a:r>
            <a:rPr lang="id-ID" sz="1400" kern="1200" dirty="0" smtClean="0"/>
            <a:t>- </a:t>
          </a:r>
          <a:r>
            <a:rPr lang="id-ID" sz="1400" kern="1200" dirty="0" smtClean="0">
              <a:solidFill>
                <a:srgbClr val="FF0000"/>
              </a:solidFill>
            </a:rPr>
            <a:t>Pemenuhan nakes untuk sebagian besar DTPK</a:t>
          </a:r>
        </a:p>
        <a:p>
          <a:pPr lvl="0" algn="l" defTabSz="622300">
            <a:lnSpc>
              <a:spcPct val="90000"/>
            </a:lnSpc>
            <a:spcBef>
              <a:spcPct val="0"/>
            </a:spcBef>
            <a:spcAft>
              <a:spcPct val="35000"/>
            </a:spcAft>
          </a:pPr>
          <a:r>
            <a:rPr lang="id-ID" sz="1400" kern="1200" dirty="0" smtClean="0"/>
            <a:t>- Pusat &amp; Prov punya perencanaan SDM dan SI SDMK</a:t>
          </a:r>
        </a:p>
        <a:p>
          <a:pPr lvl="0" algn="l" defTabSz="622300">
            <a:lnSpc>
              <a:spcPct val="90000"/>
            </a:lnSpc>
            <a:spcBef>
              <a:spcPct val="0"/>
            </a:spcBef>
            <a:spcAft>
              <a:spcPct val="35000"/>
            </a:spcAft>
          </a:pPr>
          <a:r>
            <a:rPr lang="id-ID" sz="1400" kern="1200" dirty="0" smtClean="0"/>
            <a:t>- Diklat sesuai kebutuhan dan Sistem Diknas</a:t>
          </a:r>
        </a:p>
        <a:p>
          <a:pPr lvl="0" algn="l" defTabSz="622300">
            <a:lnSpc>
              <a:spcPct val="90000"/>
            </a:lnSpc>
            <a:spcBef>
              <a:spcPct val="0"/>
            </a:spcBef>
            <a:spcAft>
              <a:spcPct val="35000"/>
            </a:spcAft>
          </a:pPr>
          <a:r>
            <a:rPr lang="id-ID" sz="1400" kern="1200" dirty="0" smtClean="0"/>
            <a:t>- Binwas</a:t>
          </a:r>
        </a:p>
        <a:p>
          <a:pPr lvl="0" algn="l" defTabSz="622300">
            <a:lnSpc>
              <a:spcPct val="90000"/>
            </a:lnSpc>
            <a:spcBef>
              <a:spcPct val="0"/>
            </a:spcBef>
            <a:spcAft>
              <a:spcPct val="35000"/>
            </a:spcAft>
          </a:pPr>
          <a:r>
            <a:rPr lang="id-ID" sz="1400" kern="1200" dirty="0" smtClean="0"/>
            <a:t>- NSPK</a:t>
          </a:r>
        </a:p>
      </dsp:txBody>
      <dsp:txXfrm>
        <a:off x="1466264" y="3486345"/>
        <a:ext cx="1828002" cy="1417094"/>
      </dsp:txXfrm>
    </dsp:sp>
    <dsp:sp modelId="{91050A8D-DBF2-4407-8DB6-5715855ECB7A}">
      <dsp:nvSpPr>
        <dsp:cNvPr id="0" name=""/>
        <dsp:cNvSpPr/>
      </dsp:nvSpPr>
      <dsp:spPr>
        <a:xfrm>
          <a:off x="3164816" y="2051599"/>
          <a:ext cx="368738" cy="368738"/>
        </a:xfrm>
        <a:prstGeom prst="ellipse">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A8E569-E007-43F2-A29B-0A708A1174BA}">
      <dsp:nvSpPr>
        <dsp:cNvPr id="0" name=""/>
        <dsp:cNvSpPr/>
      </dsp:nvSpPr>
      <dsp:spPr>
        <a:xfrm>
          <a:off x="3349185" y="2235968"/>
          <a:ext cx="1882920" cy="2667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5387" tIns="0" rIns="0" bIns="0" numCol="1" spcCol="1270" anchor="t" anchorCtr="0">
          <a:noAutofit/>
        </a:bodyPr>
        <a:lstStyle/>
        <a:p>
          <a:pPr lvl="0" algn="l" defTabSz="666750">
            <a:lnSpc>
              <a:spcPct val="90000"/>
            </a:lnSpc>
            <a:spcBef>
              <a:spcPct val="0"/>
            </a:spcBef>
            <a:spcAft>
              <a:spcPct val="35000"/>
            </a:spcAft>
          </a:pPr>
          <a:r>
            <a:rPr lang="id-ID" sz="1500" kern="1200" dirty="0" smtClean="0"/>
            <a:t>- </a:t>
          </a:r>
          <a:r>
            <a:rPr lang="id-ID" sz="1500" kern="1200" dirty="0" smtClean="0">
              <a:solidFill>
                <a:srgbClr val="FF0000"/>
              </a:solidFill>
            </a:rPr>
            <a:t>Pemenuhan nakes untuk seluruh DTPK</a:t>
          </a:r>
        </a:p>
        <a:p>
          <a:pPr lvl="0" algn="l" defTabSz="666750">
            <a:lnSpc>
              <a:spcPct val="90000"/>
            </a:lnSpc>
            <a:spcBef>
              <a:spcPct val="0"/>
            </a:spcBef>
            <a:spcAft>
              <a:spcPct val="35000"/>
            </a:spcAft>
          </a:pPr>
          <a:r>
            <a:rPr lang="id-ID" sz="1500" kern="1200" dirty="0" smtClean="0"/>
            <a:t>- Seluruh Kab/ Kota mempunyai perencanaan SDMK</a:t>
          </a:r>
        </a:p>
        <a:p>
          <a:pPr lvl="0" algn="l" defTabSz="666750">
            <a:lnSpc>
              <a:spcPct val="90000"/>
            </a:lnSpc>
            <a:spcBef>
              <a:spcPct val="0"/>
            </a:spcBef>
            <a:spcAft>
              <a:spcPct val="35000"/>
            </a:spcAft>
          </a:pPr>
          <a:r>
            <a:rPr lang="id-ID" sz="1500" kern="1200" dirty="0" smtClean="0"/>
            <a:t>- Pelaksanaan distribusi &amp; manajemen karir</a:t>
          </a:r>
        </a:p>
        <a:p>
          <a:pPr lvl="0" algn="l" defTabSz="666750">
            <a:lnSpc>
              <a:spcPct val="90000"/>
            </a:lnSpc>
            <a:spcBef>
              <a:spcPct val="0"/>
            </a:spcBef>
            <a:spcAft>
              <a:spcPct val="35000"/>
            </a:spcAft>
          </a:pPr>
          <a:r>
            <a:rPr lang="id-ID" sz="1500" kern="1200" dirty="0" smtClean="0"/>
            <a:t>- Sinergi pengadaan SDMK </a:t>
          </a:r>
        </a:p>
        <a:p>
          <a:pPr lvl="0" algn="l" defTabSz="666750">
            <a:lnSpc>
              <a:spcPct val="90000"/>
            </a:lnSpc>
            <a:spcBef>
              <a:spcPct val="0"/>
            </a:spcBef>
            <a:spcAft>
              <a:spcPct val="35000"/>
            </a:spcAft>
          </a:pPr>
          <a:r>
            <a:rPr lang="id-ID" sz="1500" kern="1200" dirty="0" smtClean="0"/>
            <a:t>- Binwas</a:t>
          </a:r>
        </a:p>
        <a:p>
          <a:pPr lvl="0" algn="l" defTabSz="666750">
            <a:lnSpc>
              <a:spcPct val="90000"/>
            </a:lnSpc>
            <a:spcBef>
              <a:spcPct val="0"/>
            </a:spcBef>
            <a:spcAft>
              <a:spcPct val="35000"/>
            </a:spcAft>
          </a:pPr>
          <a:r>
            <a:rPr lang="id-ID" sz="1500" kern="1200" dirty="0" smtClean="0"/>
            <a:t>- Pelaksanaan NSPK</a:t>
          </a:r>
          <a:endParaRPr lang="id-ID" sz="1500" kern="1200" dirty="0"/>
        </a:p>
      </dsp:txBody>
      <dsp:txXfrm>
        <a:off x="3349185" y="2235968"/>
        <a:ext cx="1882920" cy="2667471"/>
      </dsp:txXfrm>
    </dsp:sp>
    <dsp:sp modelId="{95BCC131-8542-4D4C-A519-4CADEBC21A48}">
      <dsp:nvSpPr>
        <dsp:cNvPr id="0" name=""/>
        <dsp:cNvSpPr/>
      </dsp:nvSpPr>
      <dsp:spPr>
        <a:xfrm>
          <a:off x="5330175" y="1240570"/>
          <a:ext cx="509957" cy="509957"/>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FFA3E3-06FD-49A9-9EB6-3DB8C572097A}">
      <dsp:nvSpPr>
        <dsp:cNvPr id="0" name=""/>
        <dsp:cNvSpPr/>
      </dsp:nvSpPr>
      <dsp:spPr>
        <a:xfrm>
          <a:off x="5585154" y="1495549"/>
          <a:ext cx="1882920" cy="3407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0216" tIns="0" rIns="0" bIns="0" numCol="1" spcCol="1270" anchor="t" anchorCtr="0">
          <a:noAutofit/>
        </a:bodyPr>
        <a:lstStyle/>
        <a:p>
          <a:pPr lvl="0" algn="l" defTabSz="622300">
            <a:lnSpc>
              <a:spcPct val="90000"/>
            </a:lnSpc>
            <a:spcBef>
              <a:spcPct val="0"/>
            </a:spcBef>
            <a:spcAft>
              <a:spcPct val="35000"/>
            </a:spcAft>
          </a:pPr>
          <a:r>
            <a:rPr lang="id-ID" sz="1400" kern="1200" dirty="0" smtClean="0"/>
            <a:t>- Seluruh SDMK terpenuhi</a:t>
          </a:r>
        </a:p>
        <a:p>
          <a:pPr lvl="0" algn="l" defTabSz="622300">
            <a:lnSpc>
              <a:spcPct val="90000"/>
            </a:lnSpc>
            <a:spcBef>
              <a:spcPct val="0"/>
            </a:spcBef>
            <a:spcAft>
              <a:spcPct val="35000"/>
            </a:spcAft>
          </a:pPr>
          <a:r>
            <a:rPr lang="id-ID" sz="1400" kern="1200" dirty="0" smtClean="0"/>
            <a:t>- Perencanaan SDMK terintegrasi secara nasional</a:t>
          </a:r>
        </a:p>
        <a:p>
          <a:pPr lvl="0" algn="l" defTabSz="622300">
            <a:lnSpc>
              <a:spcPct val="90000"/>
            </a:lnSpc>
            <a:spcBef>
              <a:spcPct val="0"/>
            </a:spcBef>
            <a:spcAft>
              <a:spcPct val="35000"/>
            </a:spcAft>
          </a:pPr>
          <a:r>
            <a:rPr lang="id-ID" sz="1400" kern="1200" dirty="0" smtClean="0"/>
            <a:t>- Pengadaan SDMK sesuai kebutuhan</a:t>
          </a:r>
        </a:p>
        <a:p>
          <a:pPr lvl="0" algn="l" defTabSz="622300">
            <a:lnSpc>
              <a:spcPct val="90000"/>
            </a:lnSpc>
            <a:spcBef>
              <a:spcPct val="0"/>
            </a:spcBef>
            <a:spcAft>
              <a:spcPct val="35000"/>
            </a:spcAft>
          </a:pPr>
          <a:r>
            <a:rPr lang="id-ID" sz="1400" kern="1200" dirty="0" smtClean="0"/>
            <a:t>- Pemantapan distribusi &amp; manajemen karir</a:t>
          </a:r>
        </a:p>
        <a:p>
          <a:pPr lvl="0" algn="l" defTabSz="622300">
            <a:lnSpc>
              <a:spcPct val="90000"/>
            </a:lnSpc>
            <a:spcBef>
              <a:spcPct val="0"/>
            </a:spcBef>
            <a:spcAft>
              <a:spcPct val="35000"/>
            </a:spcAft>
          </a:pPr>
          <a:r>
            <a:rPr lang="id-ID" sz="1400" kern="1200" dirty="0" smtClean="0"/>
            <a:t>- Binwas</a:t>
          </a:r>
        </a:p>
        <a:p>
          <a:pPr lvl="0" algn="l" defTabSz="622300">
            <a:lnSpc>
              <a:spcPct val="90000"/>
            </a:lnSpc>
            <a:spcBef>
              <a:spcPct val="0"/>
            </a:spcBef>
            <a:spcAft>
              <a:spcPct val="35000"/>
            </a:spcAft>
          </a:pPr>
          <a:r>
            <a:rPr lang="id-ID" sz="1400" kern="1200" dirty="0" smtClean="0"/>
            <a:t>- Pelaksanaan NSPK</a:t>
          </a:r>
          <a:endParaRPr lang="id-ID" sz="1400" kern="1200" dirty="0"/>
        </a:p>
      </dsp:txBody>
      <dsp:txXfrm>
        <a:off x="5585154" y="1495549"/>
        <a:ext cx="1882920" cy="34078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6F3D7-8189-46A1-AF30-5AC64681B163}">
      <dsp:nvSpPr>
        <dsp:cNvPr id="0" name=""/>
        <dsp:cNvSpPr/>
      </dsp:nvSpPr>
      <dsp:spPr>
        <a:xfrm>
          <a:off x="0" y="1001"/>
          <a:ext cx="7993192" cy="1216669"/>
        </a:xfrm>
        <a:prstGeom prst="round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id-ID" sz="2400" kern="1200" dirty="0" smtClean="0">
              <a:solidFill>
                <a:schemeClr val="accent6">
                  <a:lumMod val="25000"/>
                </a:schemeClr>
              </a:solidFill>
            </a:rPr>
            <a:t>PEGAWAI NEGERI</a:t>
          </a:r>
          <a:r>
            <a:rPr lang="en-US" sz="2400" kern="1200" dirty="0" smtClean="0">
              <a:solidFill>
                <a:schemeClr val="accent6">
                  <a:lumMod val="25000"/>
                </a:schemeClr>
              </a:solidFill>
            </a:rPr>
            <a:t> PUSAT/DAERAH</a:t>
          </a:r>
          <a:endParaRPr lang="en-US" sz="2400" kern="1200" dirty="0">
            <a:solidFill>
              <a:schemeClr val="accent6">
                <a:lumMod val="25000"/>
              </a:schemeClr>
            </a:solidFill>
          </a:endParaRPr>
        </a:p>
      </dsp:txBody>
      <dsp:txXfrm>
        <a:off x="59393" y="60394"/>
        <a:ext cx="7874406" cy="1097883"/>
      </dsp:txXfrm>
    </dsp:sp>
    <dsp:sp modelId="{B144854E-A779-4225-884F-32195B5D8EDC}">
      <dsp:nvSpPr>
        <dsp:cNvPr id="0" name=""/>
        <dsp:cNvSpPr/>
      </dsp:nvSpPr>
      <dsp:spPr>
        <a:xfrm>
          <a:off x="3903" y="1397358"/>
          <a:ext cx="7993192" cy="1146626"/>
        </a:xfrm>
        <a:prstGeom prst="roundRect">
          <a:avLst/>
        </a:prstGeom>
        <a:solidFill>
          <a:schemeClr val="accent4">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l" defTabSz="1066800">
            <a:lnSpc>
              <a:spcPct val="90000"/>
            </a:lnSpc>
            <a:spcBef>
              <a:spcPct val="0"/>
            </a:spcBef>
            <a:spcAft>
              <a:spcPct val="35000"/>
            </a:spcAft>
          </a:pPr>
          <a:r>
            <a:rPr lang="en-US" sz="2400" kern="1200" dirty="0" smtClean="0">
              <a:solidFill>
                <a:schemeClr val="accent6">
                  <a:lumMod val="25000"/>
                </a:schemeClr>
              </a:solidFill>
            </a:rPr>
            <a:t>PTT</a:t>
          </a:r>
          <a:r>
            <a:rPr lang="id-ID" sz="2400" kern="1200" dirty="0" smtClean="0">
              <a:solidFill>
                <a:schemeClr val="accent6">
                  <a:lumMod val="25000"/>
                </a:schemeClr>
              </a:solidFill>
            </a:rPr>
            <a:t> </a:t>
          </a:r>
          <a:r>
            <a:rPr lang="en-US" sz="2400" kern="1200" dirty="0" smtClean="0">
              <a:solidFill>
                <a:schemeClr val="accent6">
                  <a:lumMod val="25000"/>
                </a:schemeClr>
              </a:solidFill>
            </a:rPr>
            <a:t>PUSAT/</a:t>
          </a:r>
          <a:r>
            <a:rPr lang="id-ID" sz="2400" kern="1200" dirty="0" smtClean="0">
              <a:solidFill>
                <a:schemeClr val="accent6">
                  <a:lumMod val="25000"/>
                </a:schemeClr>
              </a:solidFill>
            </a:rPr>
            <a:t> </a:t>
          </a:r>
          <a:r>
            <a:rPr lang="en-US" sz="2400" kern="1200" dirty="0" smtClean="0">
              <a:solidFill>
                <a:schemeClr val="accent6">
                  <a:lumMod val="25000"/>
                </a:schemeClr>
              </a:solidFill>
            </a:rPr>
            <a:t>DAERAH : </a:t>
          </a:r>
          <a:r>
            <a:rPr lang="en-US" sz="2400" kern="1200" dirty="0" err="1" smtClean="0">
              <a:solidFill>
                <a:schemeClr val="accent6">
                  <a:lumMod val="25000"/>
                </a:schemeClr>
              </a:solidFill>
            </a:rPr>
            <a:t>Dokter</a:t>
          </a:r>
          <a:r>
            <a:rPr lang="en-US" sz="2400" kern="1200" dirty="0" smtClean="0">
              <a:solidFill>
                <a:schemeClr val="accent6">
                  <a:lumMod val="25000"/>
                </a:schemeClr>
              </a:solidFill>
            </a:rPr>
            <a:t> </a:t>
          </a:r>
          <a:r>
            <a:rPr lang="en-US" sz="2400" kern="1200" dirty="0" err="1" smtClean="0">
              <a:solidFill>
                <a:schemeClr val="accent6">
                  <a:lumMod val="25000"/>
                </a:schemeClr>
              </a:solidFill>
            </a:rPr>
            <a:t>Spesialis</a:t>
          </a:r>
          <a:r>
            <a:rPr lang="id-ID" sz="2400" kern="1200" dirty="0" smtClean="0">
              <a:solidFill>
                <a:schemeClr val="accent6">
                  <a:lumMod val="25000"/>
                </a:schemeClr>
              </a:solidFill>
            </a:rPr>
            <a:t> </a:t>
          </a:r>
          <a:r>
            <a:rPr lang="en-US" sz="2400" kern="1200" dirty="0" smtClean="0">
              <a:solidFill>
                <a:schemeClr val="accent6">
                  <a:lumMod val="25000"/>
                </a:schemeClr>
              </a:solidFill>
            </a:rPr>
            <a:t>, </a:t>
          </a:r>
          <a:r>
            <a:rPr lang="en-US" sz="2400" kern="1200" dirty="0" err="1" smtClean="0">
              <a:solidFill>
                <a:schemeClr val="accent6">
                  <a:lumMod val="25000"/>
                </a:schemeClr>
              </a:solidFill>
            </a:rPr>
            <a:t>Dokter</a:t>
          </a:r>
          <a:r>
            <a:rPr lang="id-ID" sz="2400" kern="1200" dirty="0" smtClean="0">
              <a:solidFill>
                <a:schemeClr val="accent6">
                  <a:lumMod val="25000"/>
                </a:schemeClr>
              </a:solidFill>
            </a:rPr>
            <a:t> </a:t>
          </a:r>
          <a:r>
            <a:rPr lang="en-US" sz="2400" kern="1200" dirty="0" smtClean="0">
              <a:solidFill>
                <a:schemeClr val="accent6">
                  <a:lumMod val="25000"/>
                </a:schemeClr>
              </a:solidFill>
            </a:rPr>
            <a:t>, </a:t>
          </a:r>
          <a:r>
            <a:rPr lang="en-US" sz="2400" kern="1200" dirty="0" err="1" smtClean="0">
              <a:solidFill>
                <a:schemeClr val="accent6">
                  <a:lumMod val="25000"/>
                </a:schemeClr>
              </a:solidFill>
            </a:rPr>
            <a:t>Dokter</a:t>
          </a:r>
          <a:r>
            <a:rPr lang="en-US" sz="2400" kern="1200" dirty="0" smtClean="0">
              <a:solidFill>
                <a:schemeClr val="accent6">
                  <a:lumMod val="25000"/>
                </a:schemeClr>
              </a:solidFill>
            </a:rPr>
            <a:t> Gigi</a:t>
          </a:r>
          <a:r>
            <a:rPr lang="id-ID" sz="2400" kern="1200" dirty="0" smtClean="0">
              <a:solidFill>
                <a:schemeClr val="accent6">
                  <a:lumMod val="25000"/>
                </a:schemeClr>
              </a:solidFill>
            </a:rPr>
            <a:t> </a:t>
          </a:r>
          <a:r>
            <a:rPr lang="en-US" sz="2400" kern="1200" dirty="0" smtClean="0">
              <a:solidFill>
                <a:schemeClr val="accent6">
                  <a:lumMod val="25000"/>
                </a:schemeClr>
              </a:solidFill>
            </a:rPr>
            <a:t>, </a:t>
          </a:r>
          <a:r>
            <a:rPr lang="en-US" sz="2400" kern="1200" dirty="0" err="1" smtClean="0">
              <a:solidFill>
                <a:schemeClr val="accent6">
                  <a:lumMod val="25000"/>
                </a:schemeClr>
              </a:solidFill>
            </a:rPr>
            <a:t>Bidan</a:t>
          </a:r>
          <a:endParaRPr lang="en-US" sz="2400" kern="1200" dirty="0" smtClean="0">
            <a:solidFill>
              <a:schemeClr val="accent6">
                <a:lumMod val="25000"/>
              </a:schemeClr>
            </a:solidFill>
          </a:endParaRPr>
        </a:p>
      </dsp:txBody>
      <dsp:txXfrm>
        <a:off x="59877" y="1453332"/>
        <a:ext cx="7881244" cy="1034678"/>
      </dsp:txXfrm>
    </dsp:sp>
    <dsp:sp modelId="{0F12F361-1586-4952-881A-BA9662EFC495}">
      <dsp:nvSpPr>
        <dsp:cNvPr id="0" name=""/>
        <dsp:cNvSpPr/>
      </dsp:nvSpPr>
      <dsp:spPr>
        <a:xfrm>
          <a:off x="7807" y="2723673"/>
          <a:ext cx="7993192" cy="1382485"/>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l" defTabSz="1066800">
            <a:lnSpc>
              <a:spcPct val="90000"/>
            </a:lnSpc>
            <a:spcBef>
              <a:spcPct val="0"/>
            </a:spcBef>
            <a:spcAft>
              <a:spcPct val="35000"/>
            </a:spcAft>
          </a:pPr>
          <a:r>
            <a:rPr lang="en-US" sz="2400" b="1" kern="1200" dirty="0" smtClean="0">
              <a:solidFill>
                <a:schemeClr val="bg1"/>
              </a:solidFill>
            </a:rPr>
            <a:t>PENUGASAN KHUSUS :  </a:t>
          </a:r>
          <a:r>
            <a:rPr lang="en-US" sz="2400" b="1" kern="1200" dirty="0" err="1" smtClean="0">
              <a:solidFill>
                <a:schemeClr val="bg1"/>
              </a:solidFill>
            </a:rPr>
            <a:t>Residen</a:t>
          </a:r>
          <a:r>
            <a:rPr lang="en-US" sz="2400" b="1" kern="1200" dirty="0" smtClean="0">
              <a:solidFill>
                <a:schemeClr val="bg1"/>
              </a:solidFill>
            </a:rPr>
            <a:t> </a:t>
          </a:r>
          <a:r>
            <a:rPr lang="id-ID" sz="2400" b="1" kern="1200" dirty="0" smtClean="0">
              <a:solidFill>
                <a:schemeClr val="bg1"/>
              </a:solidFill>
            </a:rPr>
            <a:t>, </a:t>
          </a:r>
          <a:r>
            <a:rPr lang="en-US" sz="2400" b="1" kern="1200" dirty="0" err="1" smtClean="0">
              <a:solidFill>
                <a:schemeClr val="bg1"/>
              </a:solidFill>
            </a:rPr>
            <a:t>Perawat</a:t>
          </a:r>
          <a:r>
            <a:rPr lang="en-US" sz="2400" b="1" kern="1200" dirty="0" smtClean="0">
              <a:solidFill>
                <a:schemeClr val="bg1"/>
              </a:solidFill>
            </a:rPr>
            <a:t>, </a:t>
          </a:r>
          <a:r>
            <a:rPr lang="en-US" sz="2400" b="1" kern="1200" dirty="0" err="1" smtClean="0">
              <a:solidFill>
                <a:schemeClr val="bg1"/>
              </a:solidFill>
            </a:rPr>
            <a:t>Gizi</a:t>
          </a:r>
          <a:r>
            <a:rPr lang="en-US" sz="2400" b="1" kern="1200" dirty="0" smtClean="0">
              <a:solidFill>
                <a:schemeClr val="bg1"/>
              </a:solidFill>
            </a:rPr>
            <a:t>/</a:t>
          </a:r>
          <a:r>
            <a:rPr lang="en-US" sz="2400" b="1" kern="1200" dirty="0" err="1" smtClean="0">
              <a:solidFill>
                <a:schemeClr val="bg1"/>
              </a:solidFill>
            </a:rPr>
            <a:t>Nutrisionis</a:t>
          </a:r>
          <a:r>
            <a:rPr lang="en-US" sz="2400" b="1" kern="1200" dirty="0" smtClean="0">
              <a:solidFill>
                <a:schemeClr val="bg1"/>
              </a:solidFill>
            </a:rPr>
            <a:t>, Sanitarian, </a:t>
          </a:r>
          <a:r>
            <a:rPr lang="en-US" sz="2400" b="1" kern="1200" dirty="0" err="1" smtClean="0">
              <a:solidFill>
                <a:schemeClr val="bg1"/>
              </a:solidFill>
            </a:rPr>
            <a:t>Analis</a:t>
          </a:r>
          <a:r>
            <a:rPr lang="en-US" sz="2400" b="1" kern="1200" dirty="0" smtClean="0">
              <a:solidFill>
                <a:schemeClr val="bg1"/>
              </a:solidFill>
            </a:rPr>
            <a:t>, D3 </a:t>
          </a:r>
          <a:r>
            <a:rPr lang="en-US" sz="2400" b="1" kern="1200" dirty="0" err="1" smtClean="0">
              <a:solidFill>
                <a:schemeClr val="bg1"/>
              </a:solidFill>
            </a:rPr>
            <a:t>lainnya</a:t>
          </a:r>
          <a:r>
            <a:rPr lang="en-US" sz="2400" b="1" kern="1200" dirty="0" smtClean="0">
              <a:solidFill>
                <a:schemeClr val="bg1"/>
              </a:solidFill>
            </a:rPr>
            <a:t> </a:t>
          </a:r>
          <a:endParaRPr lang="en-US" sz="2400" b="1" kern="1200" dirty="0">
            <a:solidFill>
              <a:schemeClr val="bg1"/>
            </a:solidFill>
          </a:endParaRPr>
        </a:p>
      </dsp:txBody>
      <dsp:txXfrm>
        <a:off x="75294" y="2791160"/>
        <a:ext cx="7858218" cy="1247511"/>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AA4FB64C-BC76-473F-9354-42C5040F5708}" type="datetimeFigureOut">
              <a:rPr lang="en-US" smtClean="0"/>
              <a:t>11/6/2014</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DC2088D4-EA7E-491F-92E0-18681B5DB004}"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5F470479-4F34-4317-960A-DACB38105D81}" type="datetimeFigureOut">
              <a:rPr lang="id-ID" smtClean="0"/>
              <a:pPr/>
              <a:t>06/11/2014</a:t>
            </a:fld>
            <a:endParaRPr lang="id-ID"/>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6E833D92-5896-4E0B-93A4-5C14A14D8E06}" type="slidenum">
              <a:rPr lang="id-ID" smtClean="0"/>
              <a:pPr/>
              <a:t>‹#›</a:t>
            </a:fld>
            <a:endParaRPr lang="id-ID"/>
          </a:p>
        </p:txBody>
      </p:sp>
    </p:spTree>
    <p:extLst>
      <p:ext uri="{BB962C8B-B14F-4D97-AF65-F5344CB8AC3E}">
        <p14:creationId xmlns:p14="http://schemas.microsoft.com/office/powerpoint/2010/main" xmlns="" val="1468898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94353" y="3128929"/>
            <a:ext cx="7726259" cy="3729072"/>
          </a:xfrm>
        </p:spPr>
        <p:txBody>
          <a:bodyPr>
            <a:noAutofit/>
          </a:bodyPr>
          <a:lstStyle/>
          <a:p>
            <a:pPr algn="just">
              <a:lnSpc>
                <a:spcPct val="150000"/>
              </a:lnSpc>
              <a:spcBef>
                <a:spcPts val="0"/>
              </a:spcBef>
              <a:spcAft>
                <a:spcPts val="0"/>
              </a:spcAft>
              <a:buFont typeface="+mj-lt"/>
              <a:buNone/>
              <a:defRPr/>
            </a:pPr>
            <a:r>
              <a:rPr lang="en-US" sz="1400" dirty="0" err="1" smtClean="0">
                <a:latin typeface="Arial "/>
                <a:cs typeface="Arial" pitchFamily="34" charset="0"/>
              </a:rPr>
              <a:t>Dalam</a:t>
            </a:r>
            <a:r>
              <a:rPr lang="en-US" sz="1400" dirty="0" smtClean="0">
                <a:latin typeface="Arial "/>
                <a:cs typeface="Arial" pitchFamily="34" charset="0"/>
              </a:rPr>
              <a:t> </a:t>
            </a:r>
            <a:r>
              <a:rPr lang="en-US" sz="1400" dirty="0">
                <a:latin typeface="Arial "/>
                <a:cs typeface="Arial" pitchFamily="34" charset="0"/>
              </a:rPr>
              <a:t>trilateral meeting </a:t>
            </a:r>
            <a:r>
              <a:rPr lang="en-US" sz="1400" dirty="0" err="1">
                <a:latin typeface="Arial "/>
                <a:cs typeface="Arial" pitchFamily="34" charset="0"/>
              </a:rPr>
              <a:t>antara</a:t>
            </a:r>
            <a:r>
              <a:rPr lang="en-US" sz="1400" dirty="0">
                <a:latin typeface="Arial "/>
                <a:cs typeface="Arial" pitchFamily="34" charset="0"/>
              </a:rPr>
              <a:t> </a:t>
            </a:r>
            <a:r>
              <a:rPr lang="en-US" sz="1400" dirty="0" err="1">
                <a:latin typeface="Arial "/>
                <a:cs typeface="Arial" pitchFamily="34" charset="0"/>
              </a:rPr>
              <a:t>Bappenas</a:t>
            </a:r>
            <a:r>
              <a:rPr lang="en-US" sz="1400" dirty="0">
                <a:latin typeface="Arial "/>
                <a:cs typeface="Arial" pitchFamily="34" charset="0"/>
              </a:rPr>
              <a:t>, </a:t>
            </a:r>
            <a:r>
              <a:rPr lang="en-US" sz="1400" dirty="0" err="1">
                <a:latin typeface="Arial "/>
                <a:cs typeface="Arial" pitchFamily="34" charset="0"/>
              </a:rPr>
              <a:t>Kementerian</a:t>
            </a:r>
            <a:r>
              <a:rPr lang="en-US" sz="1400" dirty="0">
                <a:latin typeface="Arial "/>
                <a:cs typeface="Arial" pitchFamily="34" charset="0"/>
              </a:rPr>
              <a:t> </a:t>
            </a:r>
            <a:r>
              <a:rPr lang="en-US" sz="1400" dirty="0" err="1">
                <a:latin typeface="Arial "/>
                <a:cs typeface="Arial" pitchFamily="34" charset="0"/>
              </a:rPr>
              <a:t>Keuangan</a:t>
            </a:r>
            <a:r>
              <a:rPr lang="en-US" sz="1400" dirty="0">
                <a:latin typeface="Arial "/>
                <a:cs typeface="Arial" pitchFamily="34" charset="0"/>
              </a:rPr>
              <a:t> </a:t>
            </a:r>
            <a:r>
              <a:rPr lang="en-US" sz="1400" dirty="0" err="1">
                <a:latin typeface="Arial "/>
                <a:cs typeface="Arial" pitchFamily="34" charset="0"/>
              </a:rPr>
              <a:t>dan</a:t>
            </a:r>
            <a:r>
              <a:rPr lang="en-US" sz="1400" dirty="0">
                <a:latin typeface="Arial "/>
                <a:cs typeface="Arial" pitchFamily="34" charset="0"/>
              </a:rPr>
              <a:t> </a:t>
            </a:r>
            <a:r>
              <a:rPr lang="en-US" sz="1400" dirty="0" err="1">
                <a:latin typeface="Arial "/>
                <a:cs typeface="Arial" pitchFamily="34" charset="0"/>
              </a:rPr>
              <a:t>Kementerian</a:t>
            </a:r>
            <a:r>
              <a:rPr lang="en-US" sz="1400" dirty="0">
                <a:latin typeface="Arial "/>
                <a:cs typeface="Arial" pitchFamily="34" charset="0"/>
              </a:rPr>
              <a:t> </a:t>
            </a:r>
            <a:r>
              <a:rPr lang="en-US" sz="1400" dirty="0" err="1">
                <a:latin typeface="Arial "/>
                <a:cs typeface="Arial" pitchFamily="34" charset="0"/>
              </a:rPr>
              <a:t>Kesehatan</a:t>
            </a:r>
            <a:r>
              <a:rPr lang="en-US" sz="1400" dirty="0">
                <a:latin typeface="Arial "/>
                <a:cs typeface="Arial" pitchFamily="34" charset="0"/>
              </a:rPr>
              <a:t>, </a:t>
            </a:r>
            <a:r>
              <a:rPr lang="en-US" sz="1400" dirty="0" err="1">
                <a:latin typeface="Arial "/>
                <a:cs typeface="Arial" pitchFamily="34" charset="0"/>
              </a:rPr>
              <a:t>telah</a:t>
            </a:r>
            <a:r>
              <a:rPr lang="en-US" sz="1400" dirty="0">
                <a:latin typeface="Arial "/>
                <a:cs typeface="Arial" pitchFamily="34" charset="0"/>
              </a:rPr>
              <a:t> </a:t>
            </a:r>
            <a:r>
              <a:rPr lang="en-US" sz="1400" dirty="0" err="1">
                <a:latin typeface="Arial "/>
                <a:cs typeface="Arial" pitchFamily="34" charset="0"/>
              </a:rPr>
              <a:t>ditetapkan</a:t>
            </a:r>
            <a:r>
              <a:rPr lang="en-US" sz="1400" dirty="0">
                <a:latin typeface="Arial "/>
                <a:cs typeface="Arial" pitchFamily="34" charset="0"/>
              </a:rPr>
              <a:t> 6 </a:t>
            </a:r>
            <a:r>
              <a:rPr lang="en-US" sz="1400" dirty="0" err="1">
                <a:latin typeface="Arial "/>
                <a:cs typeface="Arial" pitchFamily="34" charset="0"/>
              </a:rPr>
              <a:t>Isu</a:t>
            </a:r>
            <a:r>
              <a:rPr lang="en-US" sz="1400" dirty="0">
                <a:latin typeface="Arial "/>
                <a:cs typeface="Arial" pitchFamily="34" charset="0"/>
              </a:rPr>
              <a:t> </a:t>
            </a:r>
            <a:r>
              <a:rPr lang="en-US" sz="1400" dirty="0" err="1">
                <a:latin typeface="Arial "/>
                <a:cs typeface="Arial" pitchFamily="34" charset="0"/>
              </a:rPr>
              <a:t>Strategis</a:t>
            </a:r>
            <a:r>
              <a:rPr lang="en-US" sz="1400" dirty="0">
                <a:latin typeface="Arial "/>
                <a:cs typeface="Arial" pitchFamily="34" charset="0"/>
              </a:rPr>
              <a:t>  </a:t>
            </a:r>
            <a:r>
              <a:rPr lang="en-US" sz="1400" dirty="0" err="1">
                <a:latin typeface="Arial "/>
                <a:cs typeface="Arial" pitchFamily="34" charset="0"/>
              </a:rPr>
              <a:t>pembangunan</a:t>
            </a:r>
            <a:r>
              <a:rPr lang="en-US" sz="1400" dirty="0">
                <a:latin typeface="Arial "/>
                <a:cs typeface="Arial" pitchFamily="34" charset="0"/>
              </a:rPr>
              <a:t> </a:t>
            </a:r>
            <a:r>
              <a:rPr lang="en-US" sz="1400" dirty="0" err="1">
                <a:latin typeface="Arial "/>
                <a:cs typeface="Arial" pitchFamily="34" charset="0"/>
              </a:rPr>
              <a:t>kesehatan</a:t>
            </a:r>
            <a:r>
              <a:rPr lang="en-US" sz="1400" dirty="0">
                <a:latin typeface="Arial "/>
                <a:cs typeface="Arial" pitchFamily="34" charset="0"/>
              </a:rPr>
              <a:t> </a:t>
            </a:r>
            <a:r>
              <a:rPr lang="en-US" sz="1400" dirty="0" err="1">
                <a:latin typeface="Arial "/>
                <a:cs typeface="Arial" pitchFamily="34" charset="0"/>
              </a:rPr>
              <a:t>pada</a:t>
            </a:r>
            <a:r>
              <a:rPr lang="en-US" sz="1400" dirty="0">
                <a:latin typeface="Arial "/>
                <a:cs typeface="Arial" pitchFamily="34" charset="0"/>
              </a:rPr>
              <a:t> </a:t>
            </a:r>
            <a:r>
              <a:rPr lang="id-ID" sz="1400" dirty="0">
                <a:latin typeface="Arial "/>
                <a:cs typeface="Arial" pitchFamily="34" charset="0"/>
              </a:rPr>
              <a:t>Tahun </a:t>
            </a:r>
            <a:r>
              <a:rPr lang="en-US" sz="1400" dirty="0">
                <a:latin typeface="Arial "/>
                <a:cs typeface="Arial" pitchFamily="34" charset="0"/>
              </a:rPr>
              <a:t>2014, </a:t>
            </a:r>
            <a:r>
              <a:rPr lang="id-ID" sz="1400" dirty="0">
                <a:latin typeface="Arial "/>
                <a:cs typeface="Arial" pitchFamily="34" charset="0"/>
              </a:rPr>
              <a:t>yaitu:</a:t>
            </a:r>
          </a:p>
          <a:p>
            <a:pPr marL="454777" indent="-454777" algn="just">
              <a:lnSpc>
                <a:spcPct val="150000"/>
              </a:lnSpc>
              <a:spcBef>
                <a:spcPts val="0"/>
              </a:spcBef>
              <a:spcAft>
                <a:spcPts val="0"/>
              </a:spcAft>
              <a:buFont typeface="+mj-lt"/>
              <a:buAutoNum type="arabicPeriod"/>
              <a:defRPr/>
            </a:pPr>
            <a:r>
              <a:rPr lang="en-US" sz="1400" dirty="0" err="1">
                <a:latin typeface="Arial "/>
                <a:cs typeface="Arial" charset="0"/>
              </a:rPr>
              <a:t>Penurunan</a:t>
            </a:r>
            <a:r>
              <a:rPr lang="en-US" sz="1400" dirty="0">
                <a:latin typeface="Arial "/>
                <a:cs typeface="Arial" charset="0"/>
              </a:rPr>
              <a:t> </a:t>
            </a:r>
            <a:r>
              <a:rPr lang="en-US" sz="1400" dirty="0" err="1">
                <a:latin typeface="Arial "/>
                <a:cs typeface="Arial" charset="0"/>
              </a:rPr>
              <a:t>Angka</a:t>
            </a:r>
            <a:r>
              <a:rPr lang="en-US" sz="1400" dirty="0">
                <a:latin typeface="Arial "/>
                <a:cs typeface="Arial" charset="0"/>
              </a:rPr>
              <a:t> </a:t>
            </a:r>
            <a:r>
              <a:rPr lang="en-US" sz="1400" dirty="0" err="1">
                <a:latin typeface="Arial "/>
                <a:cs typeface="Arial" charset="0"/>
              </a:rPr>
              <a:t>Kematian</a:t>
            </a:r>
            <a:r>
              <a:rPr lang="en-US" sz="1400" dirty="0">
                <a:latin typeface="Arial "/>
                <a:cs typeface="Arial" charset="0"/>
              </a:rPr>
              <a:t> </a:t>
            </a:r>
            <a:r>
              <a:rPr lang="en-US" sz="1400" dirty="0" err="1">
                <a:latin typeface="Arial "/>
                <a:cs typeface="Arial" charset="0"/>
              </a:rPr>
              <a:t>Ibu</a:t>
            </a:r>
            <a:r>
              <a:rPr lang="en-US" sz="1400" dirty="0">
                <a:latin typeface="Arial "/>
                <a:cs typeface="Arial" charset="0"/>
              </a:rPr>
              <a:t> (AKI)</a:t>
            </a:r>
            <a:r>
              <a:rPr lang="id-ID" sz="1400" dirty="0">
                <a:latin typeface="Arial "/>
                <a:cs typeface="Arial" charset="0"/>
              </a:rPr>
              <a:t> dan Angka Kematian Bayi (AKB)</a:t>
            </a:r>
            <a:endParaRPr lang="en-US" sz="1400" dirty="0">
              <a:latin typeface="Arial "/>
              <a:cs typeface="Arial" charset="0"/>
            </a:endParaRPr>
          </a:p>
          <a:p>
            <a:pPr marL="454777" indent="-454777" algn="just">
              <a:lnSpc>
                <a:spcPct val="150000"/>
              </a:lnSpc>
              <a:spcBef>
                <a:spcPts val="0"/>
              </a:spcBef>
              <a:spcAft>
                <a:spcPts val="0"/>
              </a:spcAft>
              <a:buFont typeface="+mj-lt"/>
              <a:buAutoNum type="arabicPeriod"/>
              <a:defRPr/>
            </a:pPr>
            <a:r>
              <a:rPr lang="en-US" sz="1400" dirty="0" err="1">
                <a:latin typeface="Arial "/>
              </a:rPr>
              <a:t>Peningkatan</a:t>
            </a:r>
            <a:r>
              <a:rPr lang="en-US" sz="1400" dirty="0">
                <a:latin typeface="Arial "/>
              </a:rPr>
              <a:t> </a:t>
            </a:r>
            <a:r>
              <a:rPr lang="en-US" sz="1400" dirty="0" err="1">
                <a:latin typeface="Arial "/>
              </a:rPr>
              <a:t>Akses</a:t>
            </a:r>
            <a:r>
              <a:rPr lang="en-US" sz="1400" dirty="0">
                <a:latin typeface="Arial "/>
              </a:rPr>
              <a:t> </a:t>
            </a:r>
            <a:r>
              <a:rPr lang="en-US" sz="1400" dirty="0" err="1">
                <a:latin typeface="Arial "/>
              </a:rPr>
              <a:t>dan</a:t>
            </a:r>
            <a:r>
              <a:rPr lang="en-US" sz="1400" dirty="0">
                <a:latin typeface="Arial "/>
              </a:rPr>
              <a:t> </a:t>
            </a:r>
            <a:r>
              <a:rPr lang="en-US" sz="1400" dirty="0" err="1">
                <a:latin typeface="Arial "/>
              </a:rPr>
              <a:t>Kualitas</a:t>
            </a:r>
            <a:r>
              <a:rPr lang="en-US" sz="1400" dirty="0">
                <a:latin typeface="Arial "/>
              </a:rPr>
              <a:t> </a:t>
            </a:r>
            <a:r>
              <a:rPr lang="en-US" sz="1400" dirty="0" err="1">
                <a:latin typeface="Arial "/>
              </a:rPr>
              <a:t>Pelayanan</a:t>
            </a:r>
            <a:r>
              <a:rPr lang="en-US" sz="1400" dirty="0">
                <a:latin typeface="Arial "/>
              </a:rPr>
              <a:t> KB yang </a:t>
            </a:r>
            <a:r>
              <a:rPr lang="en-US" sz="1400" dirty="0" err="1">
                <a:latin typeface="Arial "/>
              </a:rPr>
              <a:t>Merata</a:t>
            </a:r>
            <a:endParaRPr lang="id-ID" sz="1400" dirty="0">
              <a:latin typeface="Arial "/>
              <a:cs typeface="Arial" charset="0"/>
            </a:endParaRPr>
          </a:p>
          <a:p>
            <a:pPr marL="454777" indent="-454777" algn="just">
              <a:lnSpc>
                <a:spcPct val="150000"/>
              </a:lnSpc>
              <a:spcBef>
                <a:spcPts val="0"/>
              </a:spcBef>
              <a:spcAft>
                <a:spcPts val="0"/>
              </a:spcAft>
              <a:buFont typeface="+mj-lt"/>
              <a:buAutoNum type="arabicPeriod"/>
              <a:defRPr/>
            </a:pPr>
            <a:r>
              <a:rPr lang="en-US" sz="1400" dirty="0" err="1">
                <a:latin typeface="Arial "/>
                <a:cs typeface="Arial" charset="0"/>
              </a:rPr>
              <a:t>Peningkatan</a:t>
            </a:r>
            <a:r>
              <a:rPr lang="en-US" sz="1400" dirty="0">
                <a:latin typeface="Arial "/>
                <a:cs typeface="Arial" charset="0"/>
              </a:rPr>
              <a:t> </a:t>
            </a:r>
            <a:r>
              <a:rPr lang="en-US" sz="1400" dirty="0" err="1">
                <a:latin typeface="Arial "/>
                <a:cs typeface="Arial" charset="0"/>
              </a:rPr>
              <a:t>Perbaikan</a:t>
            </a:r>
            <a:r>
              <a:rPr lang="en-US" sz="1400" dirty="0">
                <a:latin typeface="Arial "/>
                <a:cs typeface="Arial" charset="0"/>
              </a:rPr>
              <a:t> </a:t>
            </a:r>
            <a:r>
              <a:rPr lang="en-US" sz="1400" dirty="0" err="1">
                <a:latin typeface="Arial "/>
                <a:cs typeface="Arial" charset="0"/>
              </a:rPr>
              <a:t>Gizi</a:t>
            </a:r>
            <a:endParaRPr lang="id-ID" sz="1400" dirty="0">
              <a:latin typeface="Arial "/>
              <a:cs typeface="Arial" charset="0"/>
            </a:endParaRPr>
          </a:p>
          <a:p>
            <a:pPr marL="454777" indent="-454777" algn="just">
              <a:lnSpc>
                <a:spcPct val="150000"/>
              </a:lnSpc>
              <a:spcBef>
                <a:spcPts val="0"/>
              </a:spcBef>
              <a:spcAft>
                <a:spcPts val="0"/>
              </a:spcAft>
              <a:buFont typeface="+mj-lt"/>
              <a:buAutoNum type="arabicPeriod"/>
              <a:defRPr/>
            </a:pPr>
            <a:r>
              <a:rPr lang="id-ID" sz="1400" dirty="0">
                <a:latin typeface="Arial "/>
                <a:cs typeface="Arial" charset="0"/>
              </a:rPr>
              <a:t>Pengendalian Penyakit</a:t>
            </a:r>
            <a:r>
              <a:rPr lang="en-US" sz="1400" dirty="0">
                <a:latin typeface="Arial "/>
                <a:cs typeface="Arial" charset="0"/>
              </a:rPr>
              <a:t>  </a:t>
            </a:r>
            <a:r>
              <a:rPr lang="en-US" sz="1400" dirty="0" err="1">
                <a:latin typeface="Arial "/>
                <a:cs typeface="Arial" charset="0"/>
              </a:rPr>
              <a:t>dan</a:t>
            </a:r>
            <a:r>
              <a:rPr lang="en-US" sz="1400" dirty="0">
                <a:latin typeface="Arial "/>
                <a:cs typeface="Arial" charset="0"/>
              </a:rPr>
              <a:t> </a:t>
            </a:r>
            <a:r>
              <a:rPr lang="en-US" sz="1400" dirty="0" err="1">
                <a:latin typeface="Arial "/>
                <a:cs typeface="Arial" charset="0"/>
              </a:rPr>
              <a:t>Penyehatan</a:t>
            </a:r>
            <a:r>
              <a:rPr lang="en-US" sz="1400" dirty="0">
                <a:latin typeface="Arial "/>
                <a:cs typeface="Arial" charset="0"/>
              </a:rPr>
              <a:t> </a:t>
            </a:r>
            <a:r>
              <a:rPr lang="en-US" sz="1400" dirty="0" err="1">
                <a:latin typeface="Arial "/>
                <a:cs typeface="Arial" charset="0"/>
              </a:rPr>
              <a:t>Lingkungan</a:t>
            </a:r>
            <a:endParaRPr lang="id-ID" sz="1400" dirty="0">
              <a:latin typeface="Arial "/>
              <a:cs typeface="Arial" charset="0"/>
            </a:endParaRPr>
          </a:p>
          <a:p>
            <a:pPr marL="454777" indent="-454777" algn="just">
              <a:lnSpc>
                <a:spcPct val="150000"/>
              </a:lnSpc>
              <a:spcBef>
                <a:spcPts val="0"/>
              </a:spcBef>
              <a:spcAft>
                <a:spcPts val="0"/>
              </a:spcAft>
              <a:buFont typeface="+mj-lt"/>
              <a:buAutoNum type="arabicPeriod"/>
              <a:defRPr/>
            </a:pPr>
            <a:r>
              <a:rPr lang="id-ID" sz="1400" dirty="0">
                <a:latin typeface="Arial "/>
                <a:cs typeface="Arial" charset="0"/>
              </a:rPr>
              <a:t>Penyiapan </a:t>
            </a:r>
            <a:r>
              <a:rPr lang="en-US" sz="1400" dirty="0" err="1">
                <a:latin typeface="Arial "/>
                <a:cs typeface="Arial" charset="0"/>
              </a:rPr>
              <a:t>Jaminan</a:t>
            </a:r>
            <a:r>
              <a:rPr lang="en-US" sz="1400" dirty="0">
                <a:latin typeface="Arial "/>
                <a:cs typeface="Arial" charset="0"/>
              </a:rPr>
              <a:t> </a:t>
            </a:r>
            <a:r>
              <a:rPr lang="en-US" sz="1400" dirty="0" err="1">
                <a:latin typeface="Arial "/>
                <a:cs typeface="Arial" charset="0"/>
              </a:rPr>
              <a:t>Kesehatan</a:t>
            </a:r>
            <a:r>
              <a:rPr lang="en-US" sz="1400" dirty="0">
                <a:latin typeface="Arial "/>
                <a:cs typeface="Arial" charset="0"/>
              </a:rPr>
              <a:t> </a:t>
            </a:r>
            <a:r>
              <a:rPr lang="en-US" sz="1400" dirty="0" err="1">
                <a:latin typeface="Arial "/>
                <a:cs typeface="Arial" charset="0"/>
              </a:rPr>
              <a:t>Nasional</a:t>
            </a:r>
            <a:r>
              <a:rPr lang="en-US" sz="1400" dirty="0">
                <a:latin typeface="Arial "/>
                <a:cs typeface="Arial" charset="0"/>
              </a:rPr>
              <a:t> </a:t>
            </a:r>
          </a:p>
          <a:p>
            <a:pPr marL="454777" indent="-454777" algn="just">
              <a:lnSpc>
                <a:spcPct val="150000"/>
              </a:lnSpc>
              <a:spcBef>
                <a:spcPts val="0"/>
              </a:spcBef>
              <a:spcAft>
                <a:spcPts val="0"/>
              </a:spcAft>
              <a:buFont typeface="+mj-lt"/>
              <a:buAutoNum type="arabicPeriod"/>
              <a:defRPr/>
            </a:pPr>
            <a:r>
              <a:rPr lang="en-US" sz="1400" dirty="0" err="1">
                <a:latin typeface="Arial "/>
              </a:rPr>
              <a:t>Peningkatan</a:t>
            </a:r>
            <a:r>
              <a:rPr lang="en-US" sz="1400" dirty="0">
                <a:latin typeface="Arial "/>
              </a:rPr>
              <a:t> </a:t>
            </a:r>
            <a:r>
              <a:rPr lang="en-US" sz="1400" dirty="0" err="1">
                <a:latin typeface="Arial "/>
              </a:rPr>
              <a:t>Efektifitas</a:t>
            </a:r>
            <a:r>
              <a:rPr lang="en-US" sz="1400" dirty="0">
                <a:latin typeface="Arial "/>
              </a:rPr>
              <a:t> </a:t>
            </a:r>
            <a:r>
              <a:rPr lang="en-US" sz="1400" dirty="0" err="1">
                <a:latin typeface="Arial "/>
              </a:rPr>
              <a:t>Pengawasan</a:t>
            </a:r>
            <a:r>
              <a:rPr lang="en-US" sz="1400" dirty="0">
                <a:latin typeface="Arial "/>
              </a:rPr>
              <a:t> </a:t>
            </a:r>
            <a:r>
              <a:rPr lang="id-ID" sz="1400" dirty="0">
                <a:latin typeface="Arial "/>
              </a:rPr>
              <a:t>Obat dan Makanan </a:t>
            </a:r>
            <a:r>
              <a:rPr lang="en-US" sz="1400" dirty="0" err="1">
                <a:latin typeface="Arial "/>
              </a:rPr>
              <a:t>dalam</a:t>
            </a:r>
            <a:r>
              <a:rPr lang="en-US" sz="1400" dirty="0">
                <a:latin typeface="Arial "/>
              </a:rPr>
              <a:t> </a:t>
            </a:r>
            <a:r>
              <a:rPr lang="en-US" sz="1400" dirty="0" err="1">
                <a:latin typeface="Arial "/>
              </a:rPr>
              <a:t>rangka</a:t>
            </a:r>
            <a:r>
              <a:rPr lang="en-US" sz="1400" dirty="0">
                <a:latin typeface="Arial "/>
              </a:rPr>
              <a:t> </a:t>
            </a:r>
            <a:r>
              <a:rPr lang="en-US" sz="1400" dirty="0" err="1">
                <a:latin typeface="Arial "/>
              </a:rPr>
              <a:t>Peningkatan</a:t>
            </a:r>
            <a:r>
              <a:rPr lang="en-US" sz="1400" dirty="0">
                <a:latin typeface="Arial "/>
              </a:rPr>
              <a:t> </a:t>
            </a:r>
            <a:r>
              <a:rPr lang="en-US" sz="1400" dirty="0" err="1">
                <a:latin typeface="Arial "/>
              </a:rPr>
              <a:t>Keamanan</a:t>
            </a:r>
            <a:r>
              <a:rPr lang="en-US" sz="1400" dirty="0">
                <a:latin typeface="Arial "/>
              </a:rPr>
              <a:t>, </a:t>
            </a:r>
            <a:r>
              <a:rPr lang="en-US" sz="1400" dirty="0" err="1">
                <a:latin typeface="Arial "/>
              </a:rPr>
              <a:t>Mutu</a:t>
            </a:r>
            <a:r>
              <a:rPr lang="en-US" sz="1400" dirty="0">
                <a:latin typeface="Arial "/>
              </a:rPr>
              <a:t> </a:t>
            </a:r>
            <a:r>
              <a:rPr lang="en-US" sz="1400" dirty="0" err="1">
                <a:latin typeface="Arial "/>
              </a:rPr>
              <a:t>dan</a:t>
            </a:r>
            <a:r>
              <a:rPr lang="en-US" sz="1400" dirty="0">
                <a:latin typeface="Arial "/>
              </a:rPr>
              <a:t> </a:t>
            </a:r>
            <a:r>
              <a:rPr lang="en-US" sz="1400" dirty="0" err="1">
                <a:latin typeface="Arial "/>
              </a:rPr>
              <a:t>Manfaat</a:t>
            </a:r>
            <a:r>
              <a:rPr lang="en-US" sz="1400" dirty="0">
                <a:latin typeface="Arial "/>
              </a:rPr>
              <a:t>/</a:t>
            </a:r>
            <a:r>
              <a:rPr lang="id-ID" sz="1400" dirty="0">
                <a:latin typeface="Arial "/>
              </a:rPr>
              <a:t> </a:t>
            </a:r>
            <a:r>
              <a:rPr lang="en-US" sz="1400" dirty="0" err="1">
                <a:latin typeface="Arial "/>
              </a:rPr>
              <a:t>Khasiat</a:t>
            </a:r>
            <a:r>
              <a:rPr lang="en-US" sz="1400" dirty="0">
                <a:latin typeface="Arial "/>
              </a:rPr>
              <a:t> </a:t>
            </a:r>
            <a:r>
              <a:rPr lang="en-US" sz="1400" dirty="0" err="1">
                <a:latin typeface="Arial "/>
              </a:rPr>
              <a:t>Obat</a:t>
            </a:r>
            <a:r>
              <a:rPr lang="en-US" sz="1400" dirty="0">
                <a:latin typeface="Arial "/>
              </a:rPr>
              <a:t> </a:t>
            </a:r>
            <a:r>
              <a:rPr lang="en-US" sz="1400" dirty="0" err="1">
                <a:latin typeface="Arial "/>
              </a:rPr>
              <a:t>dan</a:t>
            </a:r>
            <a:r>
              <a:rPr lang="en-US" sz="1400" dirty="0">
                <a:latin typeface="Arial "/>
              </a:rPr>
              <a:t> </a:t>
            </a:r>
            <a:r>
              <a:rPr lang="en-US" sz="1400" dirty="0" err="1">
                <a:latin typeface="Arial "/>
              </a:rPr>
              <a:t>Makanan</a:t>
            </a:r>
            <a:r>
              <a:rPr lang="id-ID" sz="1400" dirty="0">
                <a:latin typeface="Arial "/>
              </a:rPr>
              <a:t>.</a:t>
            </a:r>
            <a:endParaRPr lang="id-ID" sz="1400" dirty="0">
              <a:latin typeface="Arial "/>
              <a:ea typeface="Calibri"/>
              <a:cs typeface="Times New Roman"/>
            </a:endParaRPr>
          </a:p>
          <a:p>
            <a:pPr algn="just">
              <a:lnSpc>
                <a:spcPct val="150000"/>
              </a:lnSpc>
              <a:spcBef>
                <a:spcPts val="0"/>
              </a:spcBef>
              <a:spcAft>
                <a:spcPts val="0"/>
              </a:spcAft>
              <a:buFont typeface="+mj-lt"/>
              <a:buNone/>
              <a:defRPr/>
            </a:pPr>
            <a:endParaRPr lang="id-ID" sz="1400" dirty="0">
              <a:latin typeface="Arial "/>
              <a:cs typeface="Arial" pitchFamily="34" charset="0"/>
            </a:endParaRPr>
          </a:p>
          <a:p>
            <a:pPr algn="just">
              <a:lnSpc>
                <a:spcPct val="150000"/>
              </a:lnSpc>
              <a:spcBef>
                <a:spcPts val="0"/>
              </a:spcBef>
              <a:spcAft>
                <a:spcPts val="0"/>
              </a:spcAft>
              <a:buFont typeface="+mj-lt"/>
              <a:buNone/>
              <a:defRPr/>
            </a:pPr>
            <a:r>
              <a:rPr lang="en-US" sz="1400" dirty="0">
                <a:latin typeface="Arial "/>
                <a:cs typeface="Arial" pitchFamily="34" charset="0"/>
              </a:rPr>
              <a:t>Point 2 </a:t>
            </a:r>
            <a:r>
              <a:rPr lang="en-US" sz="1400" dirty="0" err="1">
                <a:latin typeface="Arial "/>
                <a:cs typeface="Arial" pitchFamily="34" charset="0"/>
              </a:rPr>
              <a:t>dan</a:t>
            </a:r>
            <a:r>
              <a:rPr lang="en-US" sz="1400" dirty="0">
                <a:latin typeface="Arial "/>
                <a:cs typeface="Arial" pitchFamily="34" charset="0"/>
              </a:rPr>
              <a:t> 6 </a:t>
            </a:r>
            <a:r>
              <a:rPr lang="en-US" sz="1400" dirty="0" err="1">
                <a:latin typeface="Arial "/>
                <a:cs typeface="Arial" pitchFamily="34" charset="0"/>
              </a:rPr>
              <a:t>merupakan</a:t>
            </a:r>
            <a:r>
              <a:rPr lang="en-US" sz="1400" dirty="0">
                <a:latin typeface="Arial "/>
                <a:cs typeface="Arial" pitchFamily="34" charset="0"/>
              </a:rPr>
              <a:t> </a:t>
            </a:r>
            <a:r>
              <a:rPr lang="en-US" sz="1400" dirty="0" err="1">
                <a:latin typeface="Arial "/>
                <a:cs typeface="Arial" pitchFamily="34" charset="0"/>
              </a:rPr>
              <a:t>isu</a:t>
            </a:r>
            <a:r>
              <a:rPr lang="en-US" sz="1400" dirty="0">
                <a:latin typeface="Arial "/>
                <a:cs typeface="Arial" pitchFamily="34" charset="0"/>
              </a:rPr>
              <a:t> </a:t>
            </a:r>
            <a:r>
              <a:rPr lang="en-US" sz="1400" dirty="0" err="1">
                <a:latin typeface="Arial "/>
                <a:cs typeface="Arial" pitchFamily="34" charset="0"/>
              </a:rPr>
              <a:t>strategis</a:t>
            </a:r>
            <a:r>
              <a:rPr lang="en-US" sz="1400" dirty="0">
                <a:latin typeface="Arial "/>
                <a:cs typeface="Arial" pitchFamily="34" charset="0"/>
              </a:rPr>
              <a:t> BKKBN </a:t>
            </a:r>
            <a:r>
              <a:rPr lang="en-US" sz="1400" dirty="0" err="1">
                <a:latin typeface="Arial "/>
                <a:cs typeface="Arial" pitchFamily="34" charset="0"/>
              </a:rPr>
              <a:t>dan</a:t>
            </a:r>
            <a:r>
              <a:rPr lang="en-US" sz="1400" dirty="0">
                <a:latin typeface="Arial "/>
                <a:cs typeface="Arial" pitchFamily="34" charset="0"/>
              </a:rPr>
              <a:t> BPOM. </a:t>
            </a:r>
          </a:p>
        </p:txBody>
      </p:sp>
      <p:sp>
        <p:nvSpPr>
          <p:cNvPr id="4" name="Slide Number Placeholder 3"/>
          <p:cNvSpPr>
            <a:spLocks noGrp="1"/>
          </p:cNvSpPr>
          <p:nvPr>
            <p:ph type="sldNum" sz="quarter" idx="10"/>
          </p:nvPr>
        </p:nvSpPr>
        <p:spPr/>
        <p:txBody>
          <a:bodyPr/>
          <a:lstStyle/>
          <a:p>
            <a:fld id="{6A404812-BBDC-4265-9A89-B53D7DE9566E}" type="slidenum">
              <a:rPr lang="id-ID" smtClean="0"/>
              <a:pPr/>
              <a:t>2</a:t>
            </a:fld>
            <a:endParaRPr lang="id-ID"/>
          </a:p>
        </p:txBody>
      </p:sp>
    </p:spTree>
    <p:extLst>
      <p:ext uri="{BB962C8B-B14F-4D97-AF65-F5344CB8AC3E}">
        <p14:creationId xmlns:p14="http://schemas.microsoft.com/office/powerpoint/2010/main" xmlns="" val="3775986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Arial" pitchFamily="34" charset="0"/>
                <a:cs typeface="Arial" pitchFamily="34" charset="0"/>
              </a:rPr>
              <a:t>	</a:t>
            </a:r>
            <a:endParaRPr lang="en-US" dirty="0" smtClean="0"/>
          </a:p>
        </p:txBody>
      </p:sp>
      <p:sp>
        <p:nvSpPr>
          <p:cNvPr id="4" name="Slide Number Placeholder 3"/>
          <p:cNvSpPr>
            <a:spLocks noGrp="1"/>
          </p:cNvSpPr>
          <p:nvPr>
            <p:ph type="sldNum" sz="quarter" idx="5"/>
          </p:nvPr>
        </p:nvSpPr>
        <p:spPr/>
        <p:txBody>
          <a:bodyPr/>
          <a:lstStyle/>
          <a:p>
            <a:pPr>
              <a:defRPr/>
            </a:pPr>
            <a:fld id="{B9B53F48-FDCB-431A-94FF-56A7B02899A6}" type="slidenum">
              <a:rPr lang="en-US"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defRPr/>
            </a:pPr>
            <a:r>
              <a:rPr lang="id-ID" baseline="0" dirty="0" smtClean="0">
                <a:sym typeface="Wingdings" pitchFamily="2" charset="2"/>
              </a:rPr>
              <a:t>Diperlukan berbagai langkah nyata untuk melaksanakan RPTK. Beberapa rencana operasionalisasi dari dokumen RPTK seperti RIPTK, RP3AK, Rencana Aksi Perencanaan dan Pendayagunaan serta Rencana Pembinaan dan Pengawasan Mutu Nakes diharapkan dapat bergerak selaras dalam mendukung pelaksanaan pengembangan tenaga kesehatan.</a:t>
            </a:r>
          </a:p>
        </p:txBody>
      </p:sp>
      <p:sp>
        <p:nvSpPr>
          <p:cNvPr id="4" name="Slide Number Placeholder 3"/>
          <p:cNvSpPr>
            <a:spLocks noGrp="1"/>
          </p:cNvSpPr>
          <p:nvPr>
            <p:ph type="sldNum" sz="quarter" idx="10"/>
          </p:nvPr>
        </p:nvSpPr>
        <p:spPr/>
        <p:txBody>
          <a:bodyPr/>
          <a:lstStyle/>
          <a:p>
            <a:pPr>
              <a:defRPr/>
            </a:pPr>
            <a:fld id="{89B3A298-9238-4C7D-B9F1-B8BD07A30286}" type="slidenum">
              <a:rPr lang="id-ID" smtClean="0"/>
              <a:pPr>
                <a:defRPr/>
              </a:pPr>
              <a:t>4</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4CDC1C2-EA1A-4C99-863D-90CBF3C131A5}" type="slidenum">
              <a:rPr lang="id-ID" smtClean="0"/>
              <a:pPr>
                <a:defRPr/>
              </a:pPr>
              <a:t>7</a:t>
            </a:fld>
            <a:endParaRPr lang="id-ID"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buFont typeface="Calibri" pitchFamily="34" charset="0"/>
              <a:buNone/>
            </a:pPr>
            <a:endParaRPr lang="en-US" smtClean="0"/>
          </a:p>
        </p:txBody>
      </p:sp>
      <p:sp>
        <p:nvSpPr>
          <p:cNvPr id="87044"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70A5EDE-C5CF-42B0-A9A0-876F9547E94B}" type="slidenum">
              <a:rPr lang="en-US" smtClean="0">
                <a:ea typeface="SimSun" pitchFamily="2" charset="-122"/>
              </a:rPr>
              <a:pPr fontAlgn="base">
                <a:spcBef>
                  <a:spcPct val="0"/>
                </a:spcBef>
                <a:spcAft>
                  <a:spcPct val="0"/>
                </a:spcAft>
                <a:defRPr/>
              </a:pPr>
              <a:t>8</a:t>
            </a:fld>
            <a:endParaRPr lang="en-US" smtClean="0">
              <a:ea typeface="SimSun"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7158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3405515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1435488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2880685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1864653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515690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1260478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4169757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2067511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96724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EBCB81-1825-487F-968A-9865504D972F}" type="datetimeFigureOut">
              <a:rPr lang="id-ID" smtClean="0"/>
              <a:pPr/>
              <a:t>06/11/2014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1197722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EBCB81-1825-487F-968A-9865504D972F}" type="datetimeFigureOut">
              <a:rPr lang="id-ID" smtClean="0"/>
              <a:pPr/>
              <a:t>06/11/2014</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A9CBFA-3C6B-4BCD-9BF0-33CD35A6F860}" type="slidenum">
              <a:rPr lang="id-ID" smtClean="0"/>
              <a:pPr/>
              <a:t>‹#›</a:t>
            </a:fld>
            <a:endParaRPr lang="id-ID"/>
          </a:p>
        </p:txBody>
      </p:sp>
    </p:spTree>
    <p:extLst>
      <p:ext uri="{BB962C8B-B14F-4D97-AF65-F5344CB8AC3E}">
        <p14:creationId xmlns:p14="http://schemas.microsoft.com/office/powerpoint/2010/main" xmlns="" val="27118697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id-ID" sz="3200" dirty="0" smtClean="0"/>
              <a:t>PROGRAM</a:t>
            </a:r>
            <a:br>
              <a:rPr lang="id-ID" sz="3200" dirty="0" smtClean="0"/>
            </a:br>
            <a:r>
              <a:rPr lang="id-ID" sz="3200" dirty="0" smtClean="0"/>
              <a:t> PENEMPATAN TEAM BASED SEBAGAI UJICOBA DISTRIBUSI </a:t>
            </a:r>
            <a:br>
              <a:rPr lang="id-ID" sz="3200" dirty="0" smtClean="0"/>
            </a:br>
            <a:r>
              <a:rPr lang="id-ID" sz="3200" dirty="0" smtClean="0"/>
              <a:t>SDM KES</a:t>
            </a:r>
            <a:endParaRPr lang="id-ID" sz="3200" dirty="0"/>
          </a:p>
        </p:txBody>
      </p:sp>
      <p:sp>
        <p:nvSpPr>
          <p:cNvPr id="3" name="Subtitle 2"/>
          <p:cNvSpPr>
            <a:spLocks noGrp="1"/>
          </p:cNvSpPr>
          <p:nvPr>
            <p:ph type="subTitle" idx="1"/>
          </p:nvPr>
        </p:nvSpPr>
        <p:spPr/>
        <p:txBody>
          <a:bodyPr>
            <a:noAutofit/>
          </a:bodyPr>
          <a:lstStyle/>
          <a:p>
            <a:r>
              <a:rPr lang="id-ID" sz="2400" dirty="0" smtClean="0"/>
              <a:t>Pusat Perencanaan Dan Pendayagunaan SDM Kes</a:t>
            </a:r>
          </a:p>
          <a:p>
            <a:r>
              <a:rPr lang="en-US" sz="2400" dirty="0" smtClean="0"/>
              <a:t>November </a:t>
            </a:r>
            <a:r>
              <a:rPr lang="id-ID" sz="2400" dirty="0" smtClean="0"/>
              <a:t>2014</a:t>
            </a:r>
            <a:endParaRPr lang="id-ID" sz="2400" dirty="0"/>
          </a:p>
        </p:txBody>
      </p:sp>
    </p:spTree>
    <p:extLst>
      <p:ext uri="{BB962C8B-B14F-4D97-AF65-F5344CB8AC3E}">
        <p14:creationId xmlns:p14="http://schemas.microsoft.com/office/powerpoint/2010/main" xmlns="" val="184530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648072"/>
          </a:xfrm>
        </p:spPr>
        <p:txBody>
          <a:bodyPr>
            <a:normAutofit fontScale="90000"/>
          </a:bodyPr>
          <a:lstStyle/>
          <a:p>
            <a:r>
              <a:rPr lang="id-ID" sz="3200" dirty="0" smtClean="0"/>
              <a:t>RENCANA PENGEMBANGAN DENGAN TEAM BASED</a:t>
            </a:r>
            <a:endParaRPr lang="id-ID" sz="3200" dirty="0"/>
          </a:p>
        </p:txBody>
      </p:sp>
      <p:sp>
        <p:nvSpPr>
          <p:cNvPr id="3" name="Content Placeholder 2"/>
          <p:cNvSpPr>
            <a:spLocks noGrp="1"/>
          </p:cNvSpPr>
          <p:nvPr>
            <p:ph idx="1"/>
          </p:nvPr>
        </p:nvSpPr>
        <p:spPr>
          <a:xfrm>
            <a:off x="457200" y="980728"/>
            <a:ext cx="8229600" cy="5145435"/>
          </a:xfrm>
        </p:spPr>
        <p:txBody>
          <a:bodyPr>
            <a:normAutofit fontScale="70000" lnSpcReduction="20000"/>
          </a:bodyPr>
          <a:lstStyle/>
          <a:p>
            <a:pPr marL="457200" indent="-457200">
              <a:buAutoNum type="arabicPeriod"/>
            </a:pPr>
            <a:r>
              <a:rPr lang="id-ID" dirty="0" smtClean="0"/>
              <a:t>Perlunya dibuat suatu pengembangan dalam penempatan tenaga kesehatan bila melihat :</a:t>
            </a:r>
          </a:p>
          <a:p>
            <a:pPr lvl="1"/>
            <a:r>
              <a:rPr lang="id-ID" dirty="0" smtClean="0"/>
              <a:t>Permasalahan kesehatan didaerah yang spesifik</a:t>
            </a:r>
          </a:p>
          <a:p>
            <a:pPr lvl="1"/>
            <a:r>
              <a:rPr lang="id-ID" dirty="0" smtClean="0"/>
              <a:t>Kendala penempatan nakes terutama di DTPK (geografi sulit, retensi nakes rendah, penduduk yang tersebar)</a:t>
            </a:r>
          </a:p>
          <a:p>
            <a:pPr lvl="1"/>
            <a:r>
              <a:rPr lang="id-ID" dirty="0" smtClean="0"/>
              <a:t>Keberlangsungan pelayanan kesehatan harus tetap berjalan </a:t>
            </a:r>
          </a:p>
          <a:p>
            <a:pPr lvl="1"/>
            <a:r>
              <a:rPr lang="id-ID" dirty="0" smtClean="0"/>
              <a:t>Penempatan tenaga kesehatan yang ada saat ini seperti CPNS, PTT dan tugsus bersifat individual</a:t>
            </a:r>
          </a:p>
          <a:p>
            <a:pPr marL="457200" indent="-457200">
              <a:buAutoNum type="arabicPeriod" startAt="2"/>
            </a:pPr>
            <a:r>
              <a:rPr lang="id-ID" dirty="0" smtClean="0"/>
              <a:t>Pengembangan penempatan nakes </a:t>
            </a:r>
            <a:r>
              <a:rPr lang="id-ID" dirty="0" smtClean="0">
                <a:sym typeface="Wingdings" pitchFamily="2" charset="2"/>
              </a:rPr>
              <a:t> team based (dokter, perawat, bidan dan 2 nakes sesuai masalah kesehatan di daerah)</a:t>
            </a:r>
          </a:p>
          <a:p>
            <a:pPr marL="457200" indent="-457200">
              <a:buAutoNum type="arabicPeriod" startAt="2"/>
            </a:pPr>
            <a:r>
              <a:rPr lang="id-ID" dirty="0" smtClean="0">
                <a:sym typeface="Wingdings" pitchFamily="2" charset="2"/>
              </a:rPr>
              <a:t>Team based  diharapkan dapat menjawab permasalahan kesehatan di daerah sulit sesuai masalah daerah serta retensi nakes akan lebih besar.</a:t>
            </a:r>
          </a:p>
          <a:p>
            <a:pPr marL="457200" indent="-457200">
              <a:buAutoNum type="arabicPeriod" startAt="2"/>
            </a:pPr>
            <a:r>
              <a:rPr lang="id-ID" dirty="0" smtClean="0">
                <a:sym typeface="Wingdings" pitchFamily="2" charset="2"/>
              </a:rPr>
              <a:t>Tahun 2014 ini dilakukan uji coba untuk mengetahui manfaat dan masalah  team based dalam distribusi tenaga kesehatan dan juga  akan dijadikan sebagai bahan perbaikan dalam penempatan nakes  secara team based untuk masa mendatang.</a:t>
            </a:r>
            <a:endParaRPr lang="id-ID" dirty="0"/>
          </a:p>
        </p:txBody>
      </p:sp>
    </p:spTree>
    <p:extLst>
      <p:ext uri="{BB962C8B-B14F-4D97-AF65-F5344CB8AC3E}">
        <p14:creationId xmlns:p14="http://schemas.microsoft.com/office/powerpoint/2010/main" xmlns="" val="9240991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sb.jpg"/>
          <p:cNvPicPr>
            <a:picLocks noChangeAspect="1"/>
          </p:cNvPicPr>
          <p:nvPr/>
        </p:nvPicPr>
        <p:blipFill>
          <a:blip r:embed="rId2" cstate="print"/>
          <a:stretch>
            <a:fillRect/>
          </a:stretch>
        </p:blipFill>
        <p:spPr>
          <a:xfrm>
            <a:off x="15815" y="4800600"/>
            <a:ext cx="2395945" cy="2057400"/>
          </a:xfrm>
          <a:prstGeom prst="rect">
            <a:avLst/>
          </a:prstGeom>
        </p:spPr>
      </p:pic>
      <p:pic>
        <p:nvPicPr>
          <p:cNvPr id="3" name="Picture 2" descr="mamberamo tengah.jpg"/>
          <p:cNvPicPr>
            <a:picLocks noChangeAspect="1"/>
          </p:cNvPicPr>
          <p:nvPr/>
        </p:nvPicPr>
        <p:blipFill>
          <a:blip r:embed="rId3" cstate="print"/>
          <a:stretch>
            <a:fillRect/>
          </a:stretch>
        </p:blipFill>
        <p:spPr>
          <a:xfrm>
            <a:off x="2412295" y="4800600"/>
            <a:ext cx="2231713" cy="2057400"/>
          </a:xfrm>
          <a:prstGeom prst="rect">
            <a:avLst/>
          </a:prstGeom>
        </p:spPr>
      </p:pic>
      <p:pic>
        <p:nvPicPr>
          <p:cNvPr id="4" name="Picture 1" descr="D:\FOTO-FOTO\2009-FOTO\MONEV 2009\Kieroom\100_8140.JPG"/>
          <p:cNvPicPr>
            <a:picLocks noChangeAspect="1" noChangeArrowheads="1"/>
          </p:cNvPicPr>
          <p:nvPr/>
        </p:nvPicPr>
        <p:blipFill>
          <a:blip r:embed="rId4" cstate="print"/>
          <a:srcRect/>
          <a:stretch>
            <a:fillRect/>
          </a:stretch>
        </p:blipFill>
        <p:spPr bwMode="auto">
          <a:xfrm>
            <a:off x="4618856" y="4800600"/>
            <a:ext cx="2304256" cy="2057400"/>
          </a:xfrm>
          <a:prstGeom prst="rect">
            <a:avLst/>
          </a:prstGeom>
          <a:noFill/>
          <a:ln w="9525">
            <a:noFill/>
            <a:miter lim="800000"/>
            <a:headEnd/>
            <a:tailEnd/>
          </a:ln>
        </p:spPr>
      </p:pic>
      <p:pic>
        <p:nvPicPr>
          <p:cNvPr id="5" name="Picture 6" descr="100_0562.JPG"/>
          <p:cNvPicPr>
            <a:picLocks noChangeAspect="1"/>
          </p:cNvPicPr>
          <p:nvPr/>
        </p:nvPicPr>
        <p:blipFill>
          <a:blip r:embed="rId5" cstate="print"/>
          <a:srcRect/>
          <a:stretch>
            <a:fillRect/>
          </a:stretch>
        </p:blipFill>
        <p:spPr bwMode="auto">
          <a:xfrm>
            <a:off x="6923112" y="4800600"/>
            <a:ext cx="2220888" cy="2057400"/>
          </a:xfrm>
          <a:prstGeom prst="rect">
            <a:avLst/>
          </a:prstGeom>
          <a:noFill/>
          <a:ln w="9525">
            <a:noFill/>
            <a:miter lim="800000"/>
            <a:headEnd/>
            <a:tailEnd/>
          </a:ln>
        </p:spPr>
      </p:pic>
      <p:sp>
        <p:nvSpPr>
          <p:cNvPr id="7" name="Rectangle 6"/>
          <p:cNvSpPr/>
          <p:nvPr/>
        </p:nvSpPr>
        <p:spPr>
          <a:xfrm>
            <a:off x="1831874" y="2044005"/>
            <a:ext cx="5573963" cy="923330"/>
          </a:xfrm>
          <a:prstGeom prst="rect">
            <a:avLst/>
          </a:prstGeom>
          <a:noFill/>
        </p:spPr>
        <p:txBody>
          <a:bodyPr wrap="none" lIns="91440" tIns="45720" rIns="91440" bIns="45720">
            <a:spAutoFit/>
          </a:bodyPr>
          <a:lstStyle/>
          <a:p>
            <a:pPr algn="ctr"/>
            <a:r>
              <a:rPr lang="id-ID"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TERIMA KASIH</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xmlns="" val="1046710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124744"/>
            <a:ext cx="8686800" cy="5804718"/>
          </a:xfrm>
        </p:spPr>
        <p:txBody>
          <a:bodyPr>
            <a:noAutofit/>
          </a:bodyPr>
          <a:lstStyle/>
          <a:p>
            <a:pPr marL="457200" indent="-457200">
              <a:spcBef>
                <a:spcPts val="600"/>
              </a:spcBef>
              <a:spcAft>
                <a:spcPts val="600"/>
              </a:spcAft>
              <a:buFont typeface="+mj-lt"/>
              <a:buAutoNum type="arabicPeriod"/>
              <a:defRPr/>
            </a:pPr>
            <a:r>
              <a:rPr lang="en-US" sz="2800" b="1" dirty="0" err="1" smtClean="0">
                <a:latin typeface="+mj-lt"/>
                <a:cs typeface="Arial" charset="0"/>
              </a:rPr>
              <a:t>Penurunan</a:t>
            </a:r>
            <a:r>
              <a:rPr lang="en-US" sz="2800" b="1" dirty="0" smtClean="0">
                <a:latin typeface="+mj-lt"/>
                <a:cs typeface="Arial" charset="0"/>
              </a:rPr>
              <a:t> </a:t>
            </a:r>
            <a:r>
              <a:rPr lang="en-US" sz="2800" b="1" dirty="0" err="1" smtClean="0">
                <a:latin typeface="+mj-lt"/>
                <a:cs typeface="Arial" charset="0"/>
              </a:rPr>
              <a:t>Angka</a:t>
            </a:r>
            <a:r>
              <a:rPr lang="en-US" sz="2800" b="1" dirty="0" smtClean="0">
                <a:latin typeface="+mj-lt"/>
                <a:cs typeface="Arial" charset="0"/>
              </a:rPr>
              <a:t> </a:t>
            </a:r>
            <a:r>
              <a:rPr lang="en-US" sz="2800" b="1" dirty="0" err="1" smtClean="0">
                <a:latin typeface="+mj-lt"/>
                <a:cs typeface="Arial" charset="0"/>
              </a:rPr>
              <a:t>Kematian</a:t>
            </a:r>
            <a:r>
              <a:rPr lang="en-US" sz="2800" b="1" dirty="0" smtClean="0">
                <a:latin typeface="+mj-lt"/>
                <a:cs typeface="Arial" charset="0"/>
              </a:rPr>
              <a:t> </a:t>
            </a:r>
            <a:r>
              <a:rPr lang="en-US" sz="2800" b="1" dirty="0" err="1" smtClean="0">
                <a:latin typeface="+mj-lt"/>
                <a:cs typeface="Arial" charset="0"/>
              </a:rPr>
              <a:t>Ibu</a:t>
            </a:r>
            <a:r>
              <a:rPr lang="en-US" sz="2800" b="1" dirty="0" smtClean="0">
                <a:latin typeface="+mj-lt"/>
                <a:cs typeface="Arial" charset="0"/>
              </a:rPr>
              <a:t> (AKI)</a:t>
            </a:r>
            <a:r>
              <a:rPr lang="id-ID" sz="2800" b="1" dirty="0" smtClean="0">
                <a:latin typeface="+mj-lt"/>
                <a:cs typeface="Arial" charset="0"/>
              </a:rPr>
              <a:t> dan Angka Kematian Bayi (AKB)</a:t>
            </a:r>
            <a:endParaRPr lang="en-US" sz="2800" b="1" dirty="0" smtClean="0">
              <a:latin typeface="+mj-lt"/>
              <a:cs typeface="Arial" charset="0"/>
            </a:endParaRPr>
          </a:p>
          <a:p>
            <a:pPr marL="457200" indent="-457200">
              <a:spcBef>
                <a:spcPts val="600"/>
              </a:spcBef>
              <a:spcAft>
                <a:spcPts val="600"/>
              </a:spcAft>
              <a:buFont typeface="+mj-lt"/>
              <a:buAutoNum type="arabicPeriod"/>
              <a:defRPr/>
            </a:pPr>
            <a:r>
              <a:rPr lang="en-US" sz="2800" b="1" dirty="0" err="1" smtClean="0">
                <a:latin typeface="+mj-lt"/>
              </a:rPr>
              <a:t>Peningkatan</a:t>
            </a:r>
            <a:r>
              <a:rPr lang="en-US" sz="2800" b="1" dirty="0" smtClean="0">
                <a:latin typeface="+mj-lt"/>
              </a:rPr>
              <a:t> </a:t>
            </a:r>
            <a:r>
              <a:rPr lang="en-US" sz="2800" b="1" dirty="0" err="1" smtClean="0">
                <a:latin typeface="+mj-lt"/>
              </a:rPr>
              <a:t>Akses</a:t>
            </a:r>
            <a:r>
              <a:rPr lang="en-US" sz="2800" b="1" dirty="0" smtClean="0">
                <a:latin typeface="+mj-lt"/>
              </a:rPr>
              <a:t> </a:t>
            </a:r>
            <a:r>
              <a:rPr lang="en-US" sz="2800" b="1" dirty="0" err="1" smtClean="0">
                <a:latin typeface="+mj-lt"/>
              </a:rPr>
              <a:t>dan</a:t>
            </a:r>
            <a:r>
              <a:rPr lang="en-US" sz="2800" b="1" dirty="0" smtClean="0">
                <a:latin typeface="+mj-lt"/>
              </a:rPr>
              <a:t> </a:t>
            </a:r>
            <a:r>
              <a:rPr lang="en-US" sz="2800" b="1" dirty="0" err="1" smtClean="0">
                <a:latin typeface="+mj-lt"/>
              </a:rPr>
              <a:t>Kualitas</a:t>
            </a:r>
            <a:r>
              <a:rPr lang="en-US" sz="2800" b="1" dirty="0" smtClean="0">
                <a:latin typeface="+mj-lt"/>
              </a:rPr>
              <a:t> </a:t>
            </a:r>
            <a:r>
              <a:rPr lang="en-US" sz="2800" b="1" dirty="0" err="1" smtClean="0">
                <a:latin typeface="+mj-lt"/>
              </a:rPr>
              <a:t>Pelayanan</a:t>
            </a:r>
            <a:r>
              <a:rPr lang="en-US" sz="2800" b="1" dirty="0" smtClean="0">
                <a:latin typeface="+mj-lt"/>
              </a:rPr>
              <a:t> KB yang </a:t>
            </a:r>
            <a:r>
              <a:rPr lang="en-US" sz="2800" b="1" dirty="0" err="1" smtClean="0">
                <a:latin typeface="+mj-lt"/>
              </a:rPr>
              <a:t>Merata</a:t>
            </a:r>
            <a:endParaRPr lang="id-ID" sz="2800" b="1" dirty="0" smtClean="0">
              <a:latin typeface="+mj-lt"/>
              <a:cs typeface="Arial" charset="0"/>
            </a:endParaRPr>
          </a:p>
          <a:p>
            <a:pPr marL="457200" indent="-457200">
              <a:spcBef>
                <a:spcPts val="600"/>
              </a:spcBef>
              <a:spcAft>
                <a:spcPts val="600"/>
              </a:spcAft>
              <a:buFont typeface="+mj-lt"/>
              <a:buAutoNum type="arabicPeriod"/>
              <a:defRPr/>
            </a:pPr>
            <a:r>
              <a:rPr lang="en-US" sz="2800" b="1" dirty="0" err="1" smtClean="0">
                <a:latin typeface="+mj-lt"/>
                <a:cs typeface="Arial" charset="0"/>
              </a:rPr>
              <a:t>Peningkatan</a:t>
            </a:r>
            <a:r>
              <a:rPr lang="en-US" sz="2800" b="1" dirty="0" smtClean="0">
                <a:latin typeface="+mj-lt"/>
                <a:cs typeface="Arial" charset="0"/>
              </a:rPr>
              <a:t> </a:t>
            </a:r>
            <a:r>
              <a:rPr lang="en-US" sz="2800" b="1" dirty="0" err="1" smtClean="0">
                <a:latin typeface="+mj-lt"/>
                <a:cs typeface="Arial" charset="0"/>
              </a:rPr>
              <a:t>Perbaikan</a:t>
            </a:r>
            <a:r>
              <a:rPr lang="en-US" sz="2800" b="1" dirty="0" smtClean="0">
                <a:latin typeface="+mj-lt"/>
                <a:cs typeface="Arial" charset="0"/>
              </a:rPr>
              <a:t> </a:t>
            </a:r>
            <a:r>
              <a:rPr lang="en-US" sz="2800" b="1" dirty="0" err="1" smtClean="0">
                <a:latin typeface="+mj-lt"/>
                <a:cs typeface="Arial" charset="0"/>
              </a:rPr>
              <a:t>Gizi</a:t>
            </a:r>
            <a:endParaRPr lang="id-ID" sz="2800" b="1" dirty="0" smtClean="0">
              <a:latin typeface="+mj-lt"/>
              <a:cs typeface="Arial" charset="0"/>
            </a:endParaRPr>
          </a:p>
          <a:p>
            <a:pPr marL="457200" indent="-457200">
              <a:spcBef>
                <a:spcPts val="600"/>
              </a:spcBef>
              <a:spcAft>
                <a:spcPts val="600"/>
              </a:spcAft>
              <a:buFont typeface="+mj-lt"/>
              <a:buAutoNum type="arabicPeriod"/>
              <a:defRPr/>
            </a:pPr>
            <a:r>
              <a:rPr lang="id-ID" sz="2800" b="1" dirty="0" smtClean="0">
                <a:latin typeface="+mj-lt"/>
                <a:cs typeface="Arial" charset="0"/>
              </a:rPr>
              <a:t>Pengendalian Penyakit</a:t>
            </a:r>
            <a:r>
              <a:rPr lang="en-US" sz="2800" b="1" dirty="0" smtClean="0">
                <a:latin typeface="+mj-lt"/>
                <a:cs typeface="Arial" charset="0"/>
              </a:rPr>
              <a:t>  </a:t>
            </a:r>
            <a:r>
              <a:rPr lang="en-US" sz="2800" b="1" dirty="0" err="1" smtClean="0">
                <a:latin typeface="+mj-lt"/>
                <a:cs typeface="Arial" charset="0"/>
              </a:rPr>
              <a:t>dan</a:t>
            </a:r>
            <a:r>
              <a:rPr lang="en-US" sz="2800" b="1" dirty="0" smtClean="0">
                <a:latin typeface="+mj-lt"/>
                <a:cs typeface="Arial" charset="0"/>
              </a:rPr>
              <a:t> </a:t>
            </a:r>
            <a:r>
              <a:rPr lang="en-US" sz="2800" b="1" dirty="0" err="1" smtClean="0">
                <a:latin typeface="+mj-lt"/>
                <a:cs typeface="Arial" charset="0"/>
              </a:rPr>
              <a:t>Penyehatan</a:t>
            </a:r>
            <a:r>
              <a:rPr lang="en-US" sz="2800" b="1" dirty="0" smtClean="0">
                <a:latin typeface="+mj-lt"/>
                <a:cs typeface="Arial" charset="0"/>
              </a:rPr>
              <a:t> </a:t>
            </a:r>
            <a:r>
              <a:rPr lang="en-US" sz="2800" b="1" dirty="0" err="1" smtClean="0">
                <a:latin typeface="+mj-lt"/>
                <a:cs typeface="Arial" charset="0"/>
              </a:rPr>
              <a:t>Lingkungan</a:t>
            </a:r>
            <a:endParaRPr lang="id-ID" sz="2800" b="1" dirty="0" smtClean="0">
              <a:latin typeface="+mj-lt"/>
              <a:cs typeface="Arial" charset="0"/>
            </a:endParaRPr>
          </a:p>
          <a:p>
            <a:pPr marL="457200" indent="-457200">
              <a:spcBef>
                <a:spcPts val="600"/>
              </a:spcBef>
              <a:spcAft>
                <a:spcPts val="600"/>
              </a:spcAft>
              <a:buFont typeface="+mj-lt"/>
              <a:buAutoNum type="arabicPeriod"/>
              <a:defRPr/>
            </a:pPr>
            <a:r>
              <a:rPr lang="id-ID" sz="2800" b="1" dirty="0" smtClean="0">
                <a:latin typeface="+mj-lt"/>
                <a:cs typeface="Arial" charset="0"/>
              </a:rPr>
              <a:t>Penyiapan </a:t>
            </a:r>
            <a:r>
              <a:rPr lang="en-US" sz="2800" b="1" dirty="0" err="1" smtClean="0">
                <a:latin typeface="+mj-lt"/>
                <a:cs typeface="Arial" charset="0"/>
              </a:rPr>
              <a:t>Jaminan</a:t>
            </a:r>
            <a:r>
              <a:rPr lang="en-US" sz="2800" b="1" dirty="0" smtClean="0">
                <a:latin typeface="+mj-lt"/>
                <a:cs typeface="Arial" charset="0"/>
              </a:rPr>
              <a:t> </a:t>
            </a:r>
            <a:r>
              <a:rPr lang="en-US" sz="2800" b="1" dirty="0" err="1" smtClean="0">
                <a:latin typeface="+mj-lt"/>
                <a:cs typeface="Arial" charset="0"/>
              </a:rPr>
              <a:t>Kesehatan</a:t>
            </a:r>
            <a:r>
              <a:rPr lang="en-US" sz="2800" b="1" dirty="0" smtClean="0">
                <a:latin typeface="+mj-lt"/>
                <a:cs typeface="Arial" charset="0"/>
              </a:rPr>
              <a:t> </a:t>
            </a:r>
            <a:r>
              <a:rPr lang="en-US" sz="2800" b="1" dirty="0" err="1" smtClean="0">
                <a:latin typeface="+mj-lt"/>
                <a:cs typeface="Arial" charset="0"/>
              </a:rPr>
              <a:t>Nasional</a:t>
            </a:r>
            <a:r>
              <a:rPr lang="en-US" sz="2800" b="1" dirty="0" smtClean="0">
                <a:latin typeface="+mj-lt"/>
                <a:cs typeface="Arial" charset="0"/>
              </a:rPr>
              <a:t> </a:t>
            </a:r>
          </a:p>
          <a:p>
            <a:pPr marL="457200" indent="-457200">
              <a:spcBef>
                <a:spcPts val="600"/>
              </a:spcBef>
              <a:spcAft>
                <a:spcPts val="600"/>
              </a:spcAft>
              <a:buFont typeface="+mj-lt"/>
              <a:buAutoNum type="arabicPeriod"/>
              <a:defRPr/>
            </a:pPr>
            <a:r>
              <a:rPr lang="en-US" sz="2800" b="1" dirty="0" err="1" smtClean="0">
                <a:latin typeface="+mj-lt"/>
              </a:rPr>
              <a:t>Peningkatan</a:t>
            </a:r>
            <a:r>
              <a:rPr lang="en-US" sz="2800" b="1" dirty="0" smtClean="0">
                <a:latin typeface="+mj-lt"/>
              </a:rPr>
              <a:t> </a:t>
            </a:r>
            <a:r>
              <a:rPr lang="en-US" sz="2800" b="1" dirty="0" err="1" smtClean="0">
                <a:latin typeface="+mj-lt"/>
              </a:rPr>
              <a:t>Efektifitas</a:t>
            </a:r>
            <a:r>
              <a:rPr lang="en-US" sz="2800" b="1" dirty="0" smtClean="0">
                <a:latin typeface="+mj-lt"/>
              </a:rPr>
              <a:t> </a:t>
            </a:r>
            <a:r>
              <a:rPr lang="en-US" sz="2800" b="1" dirty="0" err="1" smtClean="0">
                <a:latin typeface="+mj-lt"/>
              </a:rPr>
              <a:t>Pengawasan</a:t>
            </a:r>
            <a:r>
              <a:rPr lang="en-US" sz="2800" b="1" dirty="0" smtClean="0">
                <a:latin typeface="+mj-lt"/>
              </a:rPr>
              <a:t> </a:t>
            </a:r>
            <a:r>
              <a:rPr lang="id-ID" sz="2800" b="1" dirty="0" smtClean="0">
                <a:latin typeface="+mj-lt"/>
              </a:rPr>
              <a:t>Obat dan Makanan </a:t>
            </a:r>
            <a:r>
              <a:rPr lang="en-US" sz="2800" b="1" dirty="0" err="1" smtClean="0">
                <a:latin typeface="+mj-lt"/>
              </a:rPr>
              <a:t>dalam</a:t>
            </a:r>
            <a:r>
              <a:rPr lang="en-US" sz="2800" b="1" dirty="0" smtClean="0">
                <a:latin typeface="+mj-lt"/>
              </a:rPr>
              <a:t> </a:t>
            </a:r>
            <a:r>
              <a:rPr lang="en-US" sz="2800" b="1" dirty="0" err="1" smtClean="0">
                <a:latin typeface="+mj-lt"/>
              </a:rPr>
              <a:t>rangka</a:t>
            </a:r>
            <a:r>
              <a:rPr lang="en-US" sz="2800" b="1" dirty="0" smtClean="0">
                <a:latin typeface="+mj-lt"/>
              </a:rPr>
              <a:t> </a:t>
            </a:r>
            <a:r>
              <a:rPr lang="en-US" sz="2800" b="1" dirty="0" err="1" smtClean="0">
                <a:latin typeface="+mj-lt"/>
              </a:rPr>
              <a:t>Peningkatan</a:t>
            </a:r>
            <a:r>
              <a:rPr lang="en-US" sz="2800" b="1" dirty="0" smtClean="0">
                <a:latin typeface="+mj-lt"/>
              </a:rPr>
              <a:t> </a:t>
            </a:r>
            <a:r>
              <a:rPr lang="en-US" sz="2800" b="1" dirty="0" err="1" smtClean="0">
                <a:latin typeface="+mj-lt"/>
              </a:rPr>
              <a:t>Keamanan</a:t>
            </a:r>
            <a:r>
              <a:rPr lang="en-US" sz="2800" b="1" dirty="0" smtClean="0">
                <a:latin typeface="+mj-lt"/>
              </a:rPr>
              <a:t>, </a:t>
            </a:r>
            <a:r>
              <a:rPr lang="en-US" sz="2800" b="1" dirty="0" err="1" smtClean="0">
                <a:latin typeface="+mj-lt"/>
              </a:rPr>
              <a:t>Mutu</a:t>
            </a:r>
            <a:r>
              <a:rPr lang="en-US" sz="2800" b="1" dirty="0" smtClean="0">
                <a:latin typeface="+mj-lt"/>
              </a:rPr>
              <a:t> </a:t>
            </a:r>
            <a:r>
              <a:rPr lang="en-US" sz="2800" b="1" dirty="0" err="1" smtClean="0">
                <a:latin typeface="+mj-lt"/>
              </a:rPr>
              <a:t>dan</a:t>
            </a:r>
            <a:r>
              <a:rPr lang="en-US" sz="2800" b="1" dirty="0" smtClean="0">
                <a:latin typeface="+mj-lt"/>
              </a:rPr>
              <a:t> </a:t>
            </a:r>
            <a:r>
              <a:rPr lang="en-US" sz="2800" b="1" dirty="0" err="1" smtClean="0">
                <a:latin typeface="+mj-lt"/>
              </a:rPr>
              <a:t>Manfaat</a:t>
            </a:r>
            <a:r>
              <a:rPr lang="en-US" sz="2800" b="1" dirty="0" smtClean="0">
                <a:latin typeface="+mj-lt"/>
              </a:rPr>
              <a:t>/</a:t>
            </a:r>
            <a:r>
              <a:rPr lang="id-ID" sz="2800" b="1" dirty="0" smtClean="0">
                <a:latin typeface="+mj-lt"/>
              </a:rPr>
              <a:t> </a:t>
            </a:r>
            <a:r>
              <a:rPr lang="en-US" sz="2800" b="1" dirty="0" err="1" smtClean="0">
                <a:latin typeface="+mj-lt"/>
              </a:rPr>
              <a:t>Khasiat</a:t>
            </a:r>
            <a:r>
              <a:rPr lang="en-US" sz="2800" b="1" dirty="0" smtClean="0">
                <a:latin typeface="+mj-lt"/>
              </a:rPr>
              <a:t> </a:t>
            </a:r>
            <a:r>
              <a:rPr lang="en-US" sz="2800" b="1" dirty="0" err="1" smtClean="0">
                <a:latin typeface="+mj-lt"/>
              </a:rPr>
              <a:t>Obat</a:t>
            </a:r>
            <a:r>
              <a:rPr lang="en-US" sz="2800" b="1" dirty="0" smtClean="0">
                <a:latin typeface="+mj-lt"/>
              </a:rPr>
              <a:t> </a:t>
            </a:r>
            <a:r>
              <a:rPr lang="en-US" sz="2800" b="1" dirty="0" err="1" smtClean="0">
                <a:latin typeface="+mj-lt"/>
              </a:rPr>
              <a:t>dan</a:t>
            </a:r>
            <a:r>
              <a:rPr lang="en-US" sz="2800" b="1" dirty="0" smtClean="0">
                <a:latin typeface="+mj-lt"/>
              </a:rPr>
              <a:t> </a:t>
            </a:r>
            <a:r>
              <a:rPr lang="en-US" sz="2800" b="1" dirty="0" err="1" smtClean="0">
                <a:latin typeface="+mj-lt"/>
              </a:rPr>
              <a:t>Makanan</a:t>
            </a:r>
            <a:endParaRPr lang="id-ID" sz="2800" b="1" dirty="0">
              <a:latin typeface="+mj-lt"/>
              <a:ea typeface="Calibri"/>
              <a:cs typeface="Times New Roman"/>
            </a:endParaRPr>
          </a:p>
        </p:txBody>
      </p:sp>
      <p:sp>
        <p:nvSpPr>
          <p:cNvPr id="13" name="Slide Number Placeholder 3"/>
          <p:cNvSpPr>
            <a:spLocks noGrp="1"/>
          </p:cNvSpPr>
          <p:nvPr>
            <p:ph type="sldNum" sz="quarter" idx="12"/>
          </p:nvPr>
        </p:nvSpPr>
        <p:spPr bwMode="auto">
          <a:xfrm>
            <a:off x="7020272" y="6520259"/>
            <a:ext cx="2133600" cy="365125"/>
          </a:xfrm>
          <a:noFill/>
          <a:ln>
            <a:miter lim="800000"/>
            <a:headEnd/>
            <a:tailEnd/>
          </a:ln>
        </p:spPr>
        <p:txBody>
          <a:bodyPr wrap="square" lIns="91440" tIns="45720" rIns="91440" bIns="45720" numCol="1" anchor="t" anchorCtr="0" compatLnSpc="1">
            <a:prstTxWarp prst="textNoShape">
              <a:avLst/>
            </a:prstTxWarp>
          </a:bodyPr>
          <a:lstStyle/>
          <a:p>
            <a:fld id="{6C2F3B27-C183-4E7B-BCDE-5DCE812EF26F}" type="slidenum">
              <a:rPr lang="id-ID" b="1">
                <a:solidFill>
                  <a:srgbClr val="0F0FB1"/>
                </a:solidFill>
              </a:rPr>
              <a:pPr/>
              <a:t>2</a:t>
            </a:fld>
            <a:endParaRPr lang="id-ID" b="1" dirty="0">
              <a:solidFill>
                <a:srgbClr val="0F0FB1"/>
              </a:solidFill>
            </a:endParaRPr>
          </a:p>
        </p:txBody>
      </p:sp>
      <p:sp>
        <p:nvSpPr>
          <p:cNvPr id="12" name="Rectangle 11"/>
          <p:cNvSpPr/>
          <p:nvPr/>
        </p:nvSpPr>
        <p:spPr>
          <a:xfrm>
            <a:off x="1403648" y="481325"/>
            <a:ext cx="6264696" cy="707886"/>
          </a:xfrm>
          <a:prstGeom prst="rect">
            <a:avLst/>
          </a:prstGeom>
        </p:spPr>
        <p:txBody>
          <a:bodyPr wrap="square">
            <a:spAutoFit/>
          </a:bodyPr>
          <a:lstStyle/>
          <a:p>
            <a:pPr algn="ctr"/>
            <a:r>
              <a:rPr lang="en-US" sz="4000" b="1" dirty="0" smtClean="0">
                <a:solidFill>
                  <a:schemeClr val="tx2"/>
                </a:solidFill>
              </a:rPr>
              <a:t>ISU STRATEGIS 2014</a:t>
            </a:r>
            <a:endParaRPr lang="en-US" sz="4000" dirty="0">
              <a:solidFill>
                <a:schemeClr val="tx2"/>
              </a:solidFill>
            </a:endParaRPr>
          </a:p>
        </p:txBody>
      </p:sp>
    </p:spTree>
    <p:extLst>
      <p:ext uri="{BB962C8B-B14F-4D97-AF65-F5344CB8AC3E}">
        <p14:creationId xmlns:p14="http://schemas.microsoft.com/office/powerpoint/2010/main" xmlns="" val="3935664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980728"/>
            <a:ext cx="7696200" cy="838200"/>
          </a:xfrm>
        </p:spPr>
        <p:txBody>
          <a:bodyPr>
            <a:noAutofit/>
          </a:bodyPr>
          <a:lstStyle/>
          <a:p>
            <a:pPr>
              <a:defRPr/>
            </a:pPr>
            <a:r>
              <a:rPr lang="en-US" sz="2800" b="1" dirty="0" smtClean="0"/>
              <a:t>TANTANGAN UTAMA DALAM PENGEMBANGAN </a:t>
            </a:r>
            <a:r>
              <a:rPr lang="id-ID" sz="2800" b="1" dirty="0" smtClean="0"/>
              <a:t>TENAGA KESEHATAN</a:t>
            </a:r>
            <a:endParaRPr lang="en-US" sz="2800" b="1" dirty="0"/>
          </a:p>
        </p:txBody>
      </p:sp>
      <p:sp>
        <p:nvSpPr>
          <p:cNvPr id="20483" name="Content Placeholder 2"/>
          <p:cNvSpPr>
            <a:spLocks noGrp="1"/>
          </p:cNvSpPr>
          <p:nvPr>
            <p:ph idx="1"/>
          </p:nvPr>
        </p:nvSpPr>
        <p:spPr>
          <a:xfrm>
            <a:off x="467544" y="2204864"/>
            <a:ext cx="8229600" cy="3672408"/>
          </a:xfrm>
        </p:spPr>
        <p:txBody>
          <a:bodyPr>
            <a:normAutofit fontScale="92500" lnSpcReduction="20000"/>
          </a:bodyPr>
          <a:lstStyle/>
          <a:p>
            <a:r>
              <a:rPr lang="en-US" b="1" dirty="0" err="1" smtClean="0"/>
              <a:t>Jumlah</a:t>
            </a:r>
            <a:r>
              <a:rPr lang="en-US" b="1" dirty="0" smtClean="0"/>
              <a:t>, </a:t>
            </a:r>
            <a:r>
              <a:rPr lang="en-US" b="1" dirty="0" err="1" smtClean="0"/>
              <a:t>mutu</a:t>
            </a:r>
            <a:r>
              <a:rPr lang="en-US" b="1" dirty="0" smtClean="0"/>
              <a:t>, </a:t>
            </a:r>
            <a:r>
              <a:rPr lang="en-US" b="1" dirty="0" err="1" smtClean="0"/>
              <a:t>dan</a:t>
            </a:r>
            <a:r>
              <a:rPr lang="en-US" b="1" dirty="0" smtClean="0"/>
              <a:t> </a:t>
            </a:r>
            <a:r>
              <a:rPr lang="en-US" b="1" dirty="0" err="1" smtClean="0"/>
              <a:t>distribusi</a:t>
            </a:r>
            <a:r>
              <a:rPr lang="en-US" b="1" dirty="0" smtClean="0"/>
              <a:t> </a:t>
            </a:r>
            <a:r>
              <a:rPr lang="en-US" b="1" dirty="0" err="1" smtClean="0"/>
              <a:t>tenaga</a:t>
            </a:r>
            <a:r>
              <a:rPr lang="en-US" b="1" dirty="0" smtClean="0"/>
              <a:t> </a:t>
            </a:r>
            <a:r>
              <a:rPr lang="en-US" b="1" dirty="0" err="1" smtClean="0"/>
              <a:t>kesehatan</a:t>
            </a:r>
            <a:r>
              <a:rPr lang="en-US" b="1" dirty="0" smtClean="0"/>
              <a:t> </a:t>
            </a:r>
            <a:r>
              <a:rPr lang="en-US" b="1" dirty="0" err="1" smtClean="0"/>
              <a:t>belum</a:t>
            </a:r>
            <a:r>
              <a:rPr lang="en-US" b="1" dirty="0" smtClean="0"/>
              <a:t> </a:t>
            </a:r>
            <a:r>
              <a:rPr lang="en-US" b="1" dirty="0" err="1" smtClean="0"/>
              <a:t>mampu</a:t>
            </a:r>
            <a:r>
              <a:rPr lang="en-US" b="1" dirty="0" smtClean="0"/>
              <a:t> </a:t>
            </a:r>
            <a:r>
              <a:rPr lang="en-US" b="1" dirty="0" err="1" smtClean="0"/>
              <a:t>memenuhi</a:t>
            </a:r>
            <a:r>
              <a:rPr lang="en-US" b="1" dirty="0" smtClean="0"/>
              <a:t> </a:t>
            </a:r>
            <a:r>
              <a:rPr lang="en-US" b="1" dirty="0" err="1" smtClean="0"/>
              <a:t>kebutuhan</a:t>
            </a:r>
            <a:r>
              <a:rPr lang="en-US" b="1" dirty="0" smtClean="0"/>
              <a:t> </a:t>
            </a:r>
            <a:r>
              <a:rPr lang="en-US" b="1" dirty="0" err="1" smtClean="0"/>
              <a:t>pelayanan</a:t>
            </a:r>
            <a:r>
              <a:rPr lang="en-US" b="1" dirty="0" smtClean="0"/>
              <a:t> </a:t>
            </a:r>
            <a:r>
              <a:rPr lang="en-US" b="1" dirty="0" err="1" smtClean="0"/>
              <a:t>kesehatan</a:t>
            </a:r>
            <a:r>
              <a:rPr lang="en-US" b="1" dirty="0" smtClean="0"/>
              <a:t> di </a:t>
            </a:r>
            <a:r>
              <a:rPr lang="en-US" b="1" dirty="0" err="1" smtClean="0"/>
              <a:t>seluruh</a:t>
            </a:r>
            <a:r>
              <a:rPr lang="en-US" b="1" dirty="0" smtClean="0"/>
              <a:t> </a:t>
            </a:r>
            <a:r>
              <a:rPr lang="en-US" b="1" dirty="0" err="1" smtClean="0"/>
              <a:t>wilayah</a:t>
            </a:r>
            <a:r>
              <a:rPr lang="en-US" b="1" dirty="0" smtClean="0"/>
              <a:t> </a:t>
            </a:r>
            <a:r>
              <a:rPr lang="en-US" b="1" dirty="0" err="1" smtClean="0"/>
              <a:t>terutama</a:t>
            </a:r>
            <a:r>
              <a:rPr lang="en-US" b="1" dirty="0" smtClean="0"/>
              <a:t> </a:t>
            </a:r>
            <a:r>
              <a:rPr lang="en-US" b="1" dirty="0" err="1" smtClean="0"/>
              <a:t>pada</a:t>
            </a:r>
            <a:r>
              <a:rPr lang="en-US" b="1" dirty="0" smtClean="0"/>
              <a:t> </a:t>
            </a:r>
            <a:r>
              <a:rPr lang="en-US" b="1" dirty="0" err="1" smtClean="0"/>
              <a:t>daerah</a:t>
            </a:r>
            <a:r>
              <a:rPr lang="en-US" b="1" dirty="0" smtClean="0"/>
              <a:t> </a:t>
            </a:r>
            <a:r>
              <a:rPr lang="en-US" b="1" dirty="0" err="1" smtClean="0"/>
              <a:t>tertinggal</a:t>
            </a:r>
            <a:r>
              <a:rPr lang="en-US" b="1" dirty="0" smtClean="0"/>
              <a:t>, </a:t>
            </a:r>
            <a:r>
              <a:rPr lang="en-US" b="1" dirty="0" err="1" smtClean="0"/>
              <a:t>terpencil</a:t>
            </a:r>
            <a:r>
              <a:rPr lang="en-US" b="1" dirty="0" smtClean="0"/>
              <a:t>, </a:t>
            </a:r>
            <a:r>
              <a:rPr lang="en-US" b="1" dirty="0" err="1" smtClean="0"/>
              <a:t>perbatasan</a:t>
            </a:r>
            <a:r>
              <a:rPr lang="en-US" b="1" dirty="0" smtClean="0"/>
              <a:t> </a:t>
            </a:r>
            <a:r>
              <a:rPr lang="en-US" b="1" dirty="0" err="1" smtClean="0"/>
              <a:t>dan</a:t>
            </a:r>
            <a:r>
              <a:rPr lang="en-US" b="1" dirty="0" smtClean="0"/>
              <a:t> </a:t>
            </a:r>
            <a:r>
              <a:rPr lang="en-US" b="1" dirty="0" err="1" smtClean="0"/>
              <a:t>kepulauan</a:t>
            </a:r>
            <a:r>
              <a:rPr lang="en-US" b="1" dirty="0" smtClean="0"/>
              <a:t>.</a:t>
            </a:r>
          </a:p>
          <a:p>
            <a:r>
              <a:rPr lang="en-US" b="1" dirty="0" err="1" smtClean="0"/>
              <a:t>Rendahnya</a:t>
            </a:r>
            <a:r>
              <a:rPr lang="en-US" b="1" dirty="0" smtClean="0"/>
              <a:t> </a:t>
            </a:r>
            <a:r>
              <a:rPr lang="en-US" b="1" dirty="0" err="1" smtClean="0"/>
              <a:t>retensi</a:t>
            </a:r>
            <a:r>
              <a:rPr lang="en-US" b="1" dirty="0" smtClean="0"/>
              <a:t> </a:t>
            </a:r>
            <a:r>
              <a:rPr lang="en-US" b="1" dirty="0" err="1" smtClean="0"/>
              <a:t>nakes</a:t>
            </a:r>
            <a:r>
              <a:rPr lang="en-US" b="1" dirty="0" smtClean="0"/>
              <a:t> di </a:t>
            </a:r>
            <a:r>
              <a:rPr lang="en-US" b="1" dirty="0" err="1" smtClean="0"/>
              <a:t>daerah</a:t>
            </a:r>
            <a:r>
              <a:rPr lang="en-US" b="1" dirty="0" smtClean="0"/>
              <a:t> </a:t>
            </a:r>
            <a:r>
              <a:rPr lang="en-US" b="1" dirty="0" err="1" smtClean="0"/>
              <a:t>terutama</a:t>
            </a:r>
            <a:r>
              <a:rPr lang="en-US" b="1" dirty="0" smtClean="0"/>
              <a:t> DTPK  </a:t>
            </a:r>
            <a:r>
              <a:rPr lang="en-US" b="1" dirty="0" err="1" smtClean="0"/>
              <a:t>karena</a:t>
            </a:r>
            <a:r>
              <a:rPr lang="en-US" b="1" dirty="0" smtClean="0"/>
              <a:t> : </a:t>
            </a:r>
            <a:r>
              <a:rPr lang="en-US" b="1" dirty="0" err="1" smtClean="0"/>
              <a:t>insentif</a:t>
            </a:r>
            <a:r>
              <a:rPr lang="en-US" b="1" dirty="0" smtClean="0"/>
              <a:t> yang </a:t>
            </a:r>
            <a:r>
              <a:rPr lang="en-US" b="1" dirty="0" err="1" smtClean="0"/>
              <a:t>tidak</a:t>
            </a:r>
            <a:r>
              <a:rPr lang="en-US" b="1" dirty="0" smtClean="0"/>
              <a:t> </a:t>
            </a:r>
            <a:r>
              <a:rPr lang="en-US" b="1" dirty="0" err="1" smtClean="0"/>
              <a:t>menarik</a:t>
            </a:r>
            <a:r>
              <a:rPr lang="en-US" b="1" dirty="0" smtClean="0"/>
              <a:t>, </a:t>
            </a:r>
            <a:r>
              <a:rPr lang="en-US" b="1" i="1" dirty="0" smtClean="0"/>
              <a:t>barrier to entry, </a:t>
            </a:r>
            <a:r>
              <a:rPr lang="en-US" b="1" dirty="0" err="1" smtClean="0"/>
              <a:t>dan</a:t>
            </a:r>
            <a:r>
              <a:rPr lang="en-US" b="1" dirty="0" smtClean="0"/>
              <a:t> </a:t>
            </a:r>
            <a:r>
              <a:rPr lang="en-US" b="1" dirty="0" err="1" smtClean="0"/>
              <a:t>fasilitas</a:t>
            </a:r>
            <a:r>
              <a:rPr lang="en-US" b="1" dirty="0" smtClean="0"/>
              <a:t> </a:t>
            </a:r>
            <a:r>
              <a:rPr lang="en-US" b="1" dirty="0" err="1" smtClean="0"/>
              <a:t>kurang</a:t>
            </a:r>
            <a:endParaRPr lang="en-US" b="1" dirty="0" smtClean="0"/>
          </a:p>
          <a:p>
            <a:r>
              <a:rPr lang="en-US" b="1" dirty="0" err="1" smtClean="0"/>
              <a:t>Dukungan</a:t>
            </a:r>
            <a:r>
              <a:rPr lang="en-US" b="1" dirty="0" smtClean="0"/>
              <a:t> </a:t>
            </a:r>
            <a:r>
              <a:rPr lang="en-US" b="1" dirty="0" err="1" smtClean="0"/>
              <a:t>Sistem</a:t>
            </a:r>
            <a:r>
              <a:rPr lang="en-US" b="1" dirty="0" smtClean="0"/>
              <a:t> </a:t>
            </a:r>
            <a:r>
              <a:rPr lang="en-US" b="1" dirty="0" err="1" smtClean="0"/>
              <a:t>Informasi</a:t>
            </a:r>
            <a:r>
              <a:rPr lang="en-US" b="1" dirty="0" smtClean="0"/>
              <a:t> yang </a:t>
            </a:r>
            <a:r>
              <a:rPr lang="en-US" b="1" dirty="0" err="1" smtClean="0"/>
              <a:t>terintegrasi</a:t>
            </a:r>
            <a:endParaRPr lang="en-US" b="1" dirty="0" smtClean="0"/>
          </a:p>
        </p:txBody>
      </p:sp>
      <p:sp>
        <p:nvSpPr>
          <p:cNvPr id="4" name="Slide Number Placeholder 3"/>
          <p:cNvSpPr>
            <a:spLocks noGrp="1"/>
          </p:cNvSpPr>
          <p:nvPr>
            <p:ph type="sldNum" sz="quarter" idx="12"/>
          </p:nvPr>
        </p:nvSpPr>
        <p:spPr/>
        <p:txBody>
          <a:bodyPr/>
          <a:lstStyle/>
          <a:p>
            <a:pPr>
              <a:defRPr/>
            </a:pPr>
            <a:fld id="{11D84BAB-F32B-451F-9FA9-492378717217}" type="slidenum">
              <a:rPr lang="id-ID" smtClean="0"/>
              <a:pPr>
                <a:defRPr/>
              </a:pPr>
              <a:t>3</a:t>
            </a:fld>
            <a:endParaRPr lang="id-ID"/>
          </a:p>
        </p:txBody>
      </p:sp>
    </p:spTree>
    <p:extLst>
      <p:ext uri="{BB962C8B-B14F-4D97-AF65-F5344CB8AC3E}">
        <p14:creationId xmlns:p14="http://schemas.microsoft.com/office/powerpoint/2010/main" xmlns="" val="3077731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44" y="188640"/>
            <a:ext cx="8229600" cy="1252728"/>
          </a:xfrm>
        </p:spPr>
        <p:txBody>
          <a:bodyPr>
            <a:noAutofit/>
          </a:bodyPr>
          <a:lstStyle/>
          <a:p>
            <a:r>
              <a:rPr lang="id-ID" sz="2800" b="1" dirty="0" smtClean="0"/>
              <a:t>LANGKAH IMPLEMENTASI PENGEMBANGAN NAKES TAHUN 2011-2025 </a:t>
            </a:r>
            <a:endParaRPr lang="id-ID" sz="28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020107430"/>
              </p:ext>
            </p:extLst>
          </p:nvPr>
        </p:nvGraphicFramePr>
        <p:xfrm>
          <a:off x="392139" y="648044"/>
          <a:ext cx="8581292" cy="4903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pPr>
              <a:defRPr/>
            </a:pPr>
            <a:fld id="{08093080-14C6-4176-BB6A-220EC21C0867}" type="slidenum">
              <a:rPr lang="id-ID" smtClean="0"/>
              <a:pPr>
                <a:defRPr/>
              </a:pPr>
              <a:t>4</a:t>
            </a:fld>
            <a:endParaRPr lang="id-ID"/>
          </a:p>
        </p:txBody>
      </p:sp>
      <p:sp>
        <p:nvSpPr>
          <p:cNvPr id="6" name="TextBox 5"/>
          <p:cNvSpPr txBox="1"/>
          <p:nvPr/>
        </p:nvSpPr>
        <p:spPr>
          <a:xfrm>
            <a:off x="392139" y="3729336"/>
            <a:ext cx="1523174" cy="461665"/>
          </a:xfrm>
          <a:prstGeom prst="rect">
            <a:avLst/>
          </a:prstGeom>
          <a:noFill/>
        </p:spPr>
        <p:txBody>
          <a:bodyPr wrap="none" rtlCol="0">
            <a:spAutoFit/>
          </a:bodyPr>
          <a:lstStyle/>
          <a:p>
            <a:r>
              <a:rPr lang="id-ID" sz="2400" dirty="0" smtClean="0">
                <a:latin typeface="+mn-lt"/>
              </a:rPr>
              <a:t>2010-2014</a:t>
            </a:r>
            <a:endParaRPr lang="id-ID" sz="2400" dirty="0">
              <a:latin typeface="+mn-lt"/>
            </a:endParaRPr>
          </a:p>
        </p:txBody>
      </p:sp>
      <p:sp>
        <p:nvSpPr>
          <p:cNvPr id="7" name="TextBox 6"/>
          <p:cNvSpPr txBox="1"/>
          <p:nvPr/>
        </p:nvSpPr>
        <p:spPr>
          <a:xfrm>
            <a:off x="4232444" y="1902374"/>
            <a:ext cx="1523174" cy="461665"/>
          </a:xfrm>
          <a:prstGeom prst="rect">
            <a:avLst/>
          </a:prstGeom>
          <a:noFill/>
        </p:spPr>
        <p:txBody>
          <a:bodyPr wrap="none" rtlCol="0">
            <a:spAutoFit/>
          </a:bodyPr>
          <a:lstStyle/>
          <a:p>
            <a:r>
              <a:rPr lang="id-ID" sz="2400" dirty="0" smtClean="0">
                <a:latin typeface="+mn-lt"/>
              </a:rPr>
              <a:t>2020-2025</a:t>
            </a:r>
            <a:endParaRPr lang="id-ID" sz="2400" dirty="0">
              <a:latin typeface="+mn-lt"/>
            </a:endParaRPr>
          </a:p>
        </p:txBody>
      </p:sp>
      <p:sp>
        <p:nvSpPr>
          <p:cNvPr id="8" name="TextBox 7"/>
          <p:cNvSpPr txBox="1"/>
          <p:nvPr/>
        </p:nvSpPr>
        <p:spPr>
          <a:xfrm>
            <a:off x="1979712" y="2638099"/>
            <a:ext cx="1523174" cy="461665"/>
          </a:xfrm>
          <a:prstGeom prst="rect">
            <a:avLst/>
          </a:prstGeom>
          <a:noFill/>
        </p:spPr>
        <p:txBody>
          <a:bodyPr wrap="none" rtlCol="0">
            <a:spAutoFit/>
          </a:bodyPr>
          <a:lstStyle/>
          <a:p>
            <a:r>
              <a:rPr lang="id-ID" sz="2400" dirty="0" smtClean="0">
                <a:latin typeface="+mn-lt"/>
              </a:rPr>
              <a:t>2015-2019</a:t>
            </a:r>
            <a:endParaRPr lang="id-ID" sz="2400" dirty="0">
              <a:latin typeface="+mn-lt"/>
            </a:endParaRPr>
          </a:p>
        </p:txBody>
      </p:sp>
    </p:spTree>
    <p:extLst>
      <p:ext uri="{BB962C8B-B14F-4D97-AF65-F5344CB8AC3E}">
        <p14:creationId xmlns:p14="http://schemas.microsoft.com/office/powerpoint/2010/main" xmlns="" val="33986022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210816"/>
          </a:xfrm>
        </p:spPr>
        <p:txBody>
          <a:bodyPr>
            <a:noAutofit/>
          </a:bodyPr>
          <a:lstStyle/>
          <a:p>
            <a:pPr>
              <a:lnSpc>
                <a:spcPct val="100000"/>
              </a:lnSpc>
            </a:pPr>
            <a:r>
              <a:rPr lang="id-ID" sz="3200" b="1" dirty="0" smtClean="0"/>
              <a:t>PRIORITAS PEMENUHAN KEBUTUHAN TENAGA KESEHATAN</a:t>
            </a:r>
            <a:endParaRPr lang="en-US" sz="3200" b="1" dirty="0"/>
          </a:p>
        </p:txBody>
      </p:sp>
      <p:sp>
        <p:nvSpPr>
          <p:cNvPr id="3" name="Content Placeholder 2"/>
          <p:cNvSpPr>
            <a:spLocks noGrp="1"/>
          </p:cNvSpPr>
          <p:nvPr>
            <p:ph idx="1"/>
          </p:nvPr>
        </p:nvSpPr>
        <p:spPr>
          <a:xfrm>
            <a:off x="228600" y="1600200"/>
            <a:ext cx="8686800" cy="4876800"/>
          </a:xfrm>
        </p:spPr>
        <p:txBody>
          <a:bodyPr>
            <a:normAutofit/>
          </a:bodyPr>
          <a:lstStyle/>
          <a:p>
            <a:pPr>
              <a:buNone/>
            </a:pPr>
            <a:r>
              <a:rPr lang="en-US" sz="2400" b="1" dirty="0" err="1" smtClean="0"/>
              <a:t>Pemenuhan</a:t>
            </a:r>
            <a:r>
              <a:rPr lang="en-US" sz="2400" b="1" dirty="0" smtClean="0"/>
              <a:t> </a:t>
            </a:r>
            <a:r>
              <a:rPr lang="en-US" sz="2400" b="1" dirty="0" err="1" smtClean="0"/>
              <a:t>dilakukan</a:t>
            </a:r>
            <a:r>
              <a:rPr lang="en-US" sz="2400" b="1" dirty="0" smtClean="0"/>
              <a:t> </a:t>
            </a:r>
            <a:r>
              <a:rPr lang="en-US" sz="2400" b="1" dirty="0" err="1" smtClean="0"/>
              <a:t>pada</a:t>
            </a:r>
            <a:r>
              <a:rPr lang="en-US" sz="2400" b="1" dirty="0" smtClean="0"/>
              <a:t>:</a:t>
            </a:r>
          </a:p>
          <a:p>
            <a:r>
              <a:rPr lang="en-US" sz="2400" b="1" dirty="0" smtClean="0"/>
              <a:t>Daerah </a:t>
            </a:r>
            <a:r>
              <a:rPr lang="en-US" sz="2400" b="1" dirty="0" err="1" smtClean="0"/>
              <a:t>dgn</a:t>
            </a:r>
            <a:r>
              <a:rPr lang="en-US" sz="2400" b="1" dirty="0" smtClean="0"/>
              <a:t> AKI </a:t>
            </a:r>
            <a:r>
              <a:rPr lang="en-US" sz="2400" b="1" dirty="0" err="1" smtClean="0"/>
              <a:t>tinggi</a:t>
            </a:r>
            <a:r>
              <a:rPr lang="en-US" sz="2400" b="1" dirty="0" smtClean="0"/>
              <a:t> (17 </a:t>
            </a:r>
            <a:r>
              <a:rPr lang="en-US" sz="2400" b="1" dirty="0" err="1" smtClean="0"/>
              <a:t>Prov</a:t>
            </a:r>
            <a:r>
              <a:rPr lang="en-US" sz="2400" b="1" dirty="0" smtClean="0"/>
              <a:t>, 136 </a:t>
            </a:r>
            <a:r>
              <a:rPr lang="en-US" sz="2400" b="1" dirty="0" err="1" smtClean="0"/>
              <a:t>Kab</a:t>
            </a:r>
            <a:r>
              <a:rPr lang="en-US" sz="2400" b="1" dirty="0" smtClean="0"/>
              <a:t>) </a:t>
            </a:r>
          </a:p>
          <a:p>
            <a:r>
              <a:rPr lang="en-US" sz="2400" b="1" dirty="0" smtClean="0"/>
              <a:t>Daerah </a:t>
            </a:r>
            <a:r>
              <a:rPr lang="en-US" sz="2400" b="1" dirty="0" err="1" smtClean="0"/>
              <a:t>Tertinggal</a:t>
            </a:r>
            <a:r>
              <a:rPr lang="en-US" sz="2400" b="1" dirty="0" smtClean="0"/>
              <a:t>, </a:t>
            </a:r>
            <a:r>
              <a:rPr lang="en-US" sz="2400" b="1" dirty="0" err="1" smtClean="0"/>
              <a:t>Perbatasan</a:t>
            </a:r>
            <a:r>
              <a:rPr lang="en-US" sz="2400" b="1" dirty="0" smtClean="0"/>
              <a:t> </a:t>
            </a:r>
            <a:r>
              <a:rPr lang="en-US" sz="2400" b="1" dirty="0" err="1" smtClean="0"/>
              <a:t>dan</a:t>
            </a:r>
            <a:r>
              <a:rPr lang="en-US" sz="2400" b="1" dirty="0" smtClean="0"/>
              <a:t> </a:t>
            </a:r>
            <a:r>
              <a:rPr lang="en-US" sz="2400" b="1" dirty="0" err="1" smtClean="0"/>
              <a:t>Kepulauan</a:t>
            </a:r>
            <a:r>
              <a:rPr lang="en-US" sz="2400" b="1" dirty="0" smtClean="0"/>
              <a:t> (45 </a:t>
            </a:r>
            <a:r>
              <a:rPr lang="en-US" sz="2400" b="1" dirty="0" err="1" smtClean="0"/>
              <a:t>Kabupaten</a:t>
            </a:r>
            <a:r>
              <a:rPr lang="en-US" sz="2400" b="1" dirty="0" smtClean="0"/>
              <a:t>)</a:t>
            </a:r>
          </a:p>
          <a:p>
            <a:r>
              <a:rPr lang="en-US" sz="2400" b="1" dirty="0" smtClean="0"/>
              <a:t>Daerah </a:t>
            </a:r>
            <a:r>
              <a:rPr lang="en-US" sz="2400" b="1" dirty="0" err="1" smtClean="0"/>
              <a:t>Bermasalah</a:t>
            </a:r>
            <a:r>
              <a:rPr lang="en-US" sz="2400" b="1" dirty="0" smtClean="0"/>
              <a:t> </a:t>
            </a:r>
            <a:r>
              <a:rPr lang="en-US" sz="2400" b="1" dirty="0" err="1" smtClean="0"/>
              <a:t>Kesehatan</a:t>
            </a:r>
            <a:r>
              <a:rPr lang="en-US" sz="2400" b="1" dirty="0" smtClean="0"/>
              <a:t> (156 </a:t>
            </a:r>
            <a:r>
              <a:rPr lang="en-US" sz="2400" b="1" dirty="0" err="1" smtClean="0"/>
              <a:t>Kab</a:t>
            </a:r>
            <a:r>
              <a:rPr lang="en-US" sz="2400" b="1" dirty="0" smtClean="0"/>
              <a:t>)</a:t>
            </a:r>
          </a:p>
          <a:p>
            <a:r>
              <a:rPr lang="en-US" sz="2400" b="1" dirty="0" smtClean="0"/>
              <a:t>21 </a:t>
            </a:r>
            <a:r>
              <a:rPr lang="en-US" sz="2400" b="1" dirty="0" err="1" smtClean="0"/>
              <a:t>Kab</a:t>
            </a:r>
            <a:r>
              <a:rPr lang="en-US" sz="2400" b="1" dirty="0" smtClean="0"/>
              <a:t> </a:t>
            </a:r>
            <a:r>
              <a:rPr lang="en-US" sz="2400" b="1" dirty="0" err="1" smtClean="0"/>
              <a:t>Prioritas</a:t>
            </a:r>
            <a:r>
              <a:rPr lang="en-US" sz="2400" b="1" dirty="0" smtClean="0"/>
              <a:t> </a:t>
            </a:r>
            <a:r>
              <a:rPr lang="en-US" sz="2400" b="1" dirty="0" err="1" smtClean="0"/>
              <a:t>Upaya</a:t>
            </a:r>
            <a:r>
              <a:rPr lang="en-US" sz="2400" b="1" dirty="0" smtClean="0"/>
              <a:t> </a:t>
            </a:r>
            <a:r>
              <a:rPr lang="en-US" sz="2400" b="1" dirty="0" err="1" smtClean="0"/>
              <a:t>Percepatan</a:t>
            </a:r>
            <a:r>
              <a:rPr lang="en-US" sz="2400" b="1" dirty="0" smtClean="0"/>
              <a:t> Pembangunan Papua </a:t>
            </a:r>
            <a:r>
              <a:rPr lang="en-US" sz="2400" b="1" dirty="0" err="1" smtClean="0"/>
              <a:t>dan</a:t>
            </a:r>
            <a:r>
              <a:rPr lang="en-US" sz="2400" b="1" dirty="0" smtClean="0"/>
              <a:t> Papua Barat (UP4B) </a:t>
            </a:r>
          </a:p>
          <a:p>
            <a:r>
              <a:rPr lang="en-US" sz="2400" b="1" dirty="0" smtClean="0"/>
              <a:t>12 </a:t>
            </a:r>
            <a:r>
              <a:rPr lang="en-US" sz="2400" b="1" dirty="0" err="1" smtClean="0"/>
              <a:t>provinsi</a:t>
            </a:r>
            <a:r>
              <a:rPr lang="en-US" sz="2400" b="1" dirty="0" smtClean="0"/>
              <a:t> </a:t>
            </a:r>
            <a:r>
              <a:rPr lang="en-US" sz="2400" b="1" dirty="0" err="1" smtClean="0"/>
              <a:t>prioritas</a:t>
            </a:r>
            <a:r>
              <a:rPr lang="en-US" sz="2400" b="1" dirty="0" smtClean="0"/>
              <a:t> </a:t>
            </a:r>
            <a:r>
              <a:rPr lang="en-US" sz="2400" b="1" dirty="0" err="1" smtClean="0"/>
              <a:t>Kemkes</a:t>
            </a:r>
            <a:r>
              <a:rPr lang="en-US" sz="2400" b="1" dirty="0"/>
              <a:t> </a:t>
            </a:r>
            <a:r>
              <a:rPr lang="en-US" sz="2400" b="1" dirty="0" smtClean="0"/>
              <a:t>(158 </a:t>
            </a:r>
            <a:r>
              <a:rPr lang="en-US" sz="2400" b="1" dirty="0" err="1" smtClean="0"/>
              <a:t>Kab</a:t>
            </a:r>
            <a:r>
              <a:rPr lang="en-US" sz="2400" b="1" dirty="0" smtClean="0"/>
              <a:t>)</a:t>
            </a:r>
          </a:p>
          <a:p>
            <a:r>
              <a:rPr lang="en-US" sz="2400" b="1" dirty="0" err="1" smtClean="0"/>
              <a:t>Kab</a:t>
            </a:r>
            <a:r>
              <a:rPr lang="en-US" sz="2400" b="1" dirty="0" smtClean="0"/>
              <a:t>. </a:t>
            </a:r>
            <a:r>
              <a:rPr lang="en-US" sz="2400" b="1" dirty="0" err="1" smtClean="0"/>
              <a:t>klaster</a:t>
            </a:r>
            <a:r>
              <a:rPr lang="en-US" sz="2400" b="1" dirty="0" smtClean="0"/>
              <a:t> 4 </a:t>
            </a:r>
            <a:r>
              <a:rPr lang="en-US" sz="2400" b="1" dirty="0" err="1" smtClean="0"/>
              <a:t>nelayan</a:t>
            </a:r>
            <a:r>
              <a:rPr lang="en-US" sz="2400" b="1" dirty="0" smtClean="0"/>
              <a:t> (154 </a:t>
            </a:r>
            <a:r>
              <a:rPr lang="en-US" sz="2400" b="1" dirty="0" err="1" smtClean="0"/>
              <a:t>Kab</a:t>
            </a:r>
            <a:r>
              <a:rPr lang="en-US" sz="2400" b="1" dirty="0" smtClean="0"/>
              <a:t>)</a:t>
            </a:r>
          </a:p>
          <a:p>
            <a:r>
              <a:rPr lang="en-US" sz="2400" b="1" dirty="0" smtClean="0"/>
              <a:t>Daerah yang </a:t>
            </a:r>
            <a:r>
              <a:rPr lang="en-US" sz="2400" b="1" dirty="0" err="1" smtClean="0"/>
              <a:t>tidak</a:t>
            </a:r>
            <a:r>
              <a:rPr lang="en-US" sz="2400" b="1" dirty="0" smtClean="0"/>
              <a:t> </a:t>
            </a:r>
            <a:r>
              <a:rPr lang="en-US" sz="2400" b="1" dirty="0" err="1" smtClean="0"/>
              <a:t>diminati</a:t>
            </a:r>
            <a:r>
              <a:rPr lang="en-US" sz="2400" b="1" dirty="0" smtClean="0"/>
              <a:t> (91 </a:t>
            </a:r>
            <a:r>
              <a:rPr lang="en-US" sz="2400" b="1" dirty="0" err="1" smtClean="0"/>
              <a:t>Kab</a:t>
            </a:r>
            <a:r>
              <a:rPr lang="en-US" sz="2400" b="1" dirty="0" smtClean="0"/>
              <a:t>)</a:t>
            </a:r>
          </a:p>
        </p:txBody>
      </p:sp>
    </p:spTree>
    <p:extLst>
      <p:ext uri="{BB962C8B-B14F-4D97-AF65-F5344CB8AC3E}">
        <p14:creationId xmlns:p14="http://schemas.microsoft.com/office/powerpoint/2010/main" xmlns="" val="2281251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9248"/>
            <a:ext cx="7848872" cy="1539552"/>
          </a:xfrm>
        </p:spPr>
        <p:txBody>
          <a:bodyPr>
            <a:noAutofit/>
          </a:bodyPr>
          <a:lstStyle/>
          <a:p>
            <a:pPr>
              <a:lnSpc>
                <a:spcPct val="100000"/>
              </a:lnSpc>
            </a:pPr>
            <a:r>
              <a:rPr lang="id-ID" sz="2800" b="1" dirty="0" smtClean="0"/>
              <a:t>KEBIJAKAN PEMENUHAN TENAGA KESEHATAN </a:t>
            </a:r>
            <a:r>
              <a:rPr lang="en-US" sz="2800" b="1" dirty="0" smtClean="0"/>
              <a:t>DI FASYANKES MILIK PEMERINTAH</a:t>
            </a:r>
            <a:endParaRPr lang="id-ID" sz="2800" b="1" dirty="0"/>
          </a:p>
        </p:txBody>
      </p:sp>
      <p:sp>
        <p:nvSpPr>
          <p:cNvPr id="3" name="Content Placeholder 2"/>
          <p:cNvSpPr>
            <a:spLocks noGrp="1"/>
          </p:cNvSpPr>
          <p:nvPr>
            <p:ph idx="1"/>
          </p:nvPr>
        </p:nvSpPr>
        <p:spPr>
          <a:xfrm>
            <a:off x="467544" y="1600200"/>
            <a:ext cx="8208912" cy="4846320"/>
          </a:xfrm>
        </p:spPr>
        <p:txBody>
          <a:bodyPr>
            <a:noAutofit/>
          </a:bodyPr>
          <a:lstStyle/>
          <a:p>
            <a:pPr marL="571500" indent="-457200">
              <a:buClrTx/>
              <a:buFont typeface="+mj-lt"/>
              <a:buAutoNum type="arabicPeriod"/>
            </a:pPr>
            <a:r>
              <a:rPr lang="id-ID" sz="1800" b="1" dirty="0"/>
              <a:t>Keputusan Presiden Nomor 37 Tahun 1991 tentang pengangkatan dokter sebagai Pegawai Tidak Tetap selama masa bakti</a:t>
            </a:r>
          </a:p>
          <a:p>
            <a:pPr marL="571500" indent="-457200">
              <a:buClrTx/>
              <a:buFont typeface="+mj-lt"/>
              <a:buAutoNum type="arabicPeriod"/>
            </a:pPr>
            <a:r>
              <a:rPr lang="id-ID" sz="1800" b="1" dirty="0"/>
              <a:t>Peraturan Menteri Kesehatan Nomor 7 Tahun 2013 tentang pedoman pengangkatan dan penempatan dokter dan bidan sebagai </a:t>
            </a:r>
            <a:r>
              <a:rPr lang="id-ID" sz="1800" b="1" dirty="0" smtClean="0"/>
              <a:t>PTT</a:t>
            </a:r>
          </a:p>
          <a:p>
            <a:pPr marL="571500" indent="-457200">
              <a:buFont typeface="+mj-lt"/>
              <a:buAutoNum type="arabicPeriod"/>
            </a:pPr>
            <a:r>
              <a:rPr lang="sv-SE" sz="1800" b="1" dirty="0" smtClean="0"/>
              <a:t>Peraturan </a:t>
            </a:r>
            <a:r>
              <a:rPr lang="sv-SE" sz="1800" b="1" dirty="0"/>
              <a:t>Menteri Kesehatan Nomor 9 Tahun 2013 tentang Penugasan Khusus Tenaga </a:t>
            </a:r>
            <a:r>
              <a:rPr lang="sv-SE" sz="1800" b="1" dirty="0" smtClean="0"/>
              <a:t>Kesehatan</a:t>
            </a:r>
          </a:p>
          <a:p>
            <a:pPr marL="571500" indent="-457200">
              <a:buFont typeface="+mj-lt"/>
              <a:buAutoNum type="arabicPeriod"/>
            </a:pPr>
            <a:r>
              <a:rPr lang="sv-SE" sz="1800" b="1" dirty="0" smtClean="0"/>
              <a:t>Peraturan Bersama Menteri Kesehatan Republik Indonesia, Menteri Dalam Negeri Republik Indonesia, dan Menteri  Pendayagunaan Aparatur Negara  dan Reformasi Birokrasi Republik Indonesia  No. 61 tahun 2014, No. 68 tahun 2014, dan No. 08.SKB  MENPAN-RB/10/2014</a:t>
            </a:r>
            <a:endParaRPr lang="id-ID" sz="1800" b="1" dirty="0" smtClean="0"/>
          </a:p>
          <a:p>
            <a:pPr marL="571500" indent="-457200">
              <a:buFont typeface="+mj-lt"/>
              <a:buAutoNum type="arabicPeriod"/>
            </a:pPr>
            <a:r>
              <a:rPr lang="id-ID" sz="1800" b="1" dirty="0" smtClean="0"/>
              <a:t>SE </a:t>
            </a:r>
            <a:r>
              <a:rPr lang="id-ID" sz="1800" b="1" dirty="0"/>
              <a:t>MenPAN &amp; RB no. 6 tahun </a:t>
            </a:r>
            <a:r>
              <a:rPr lang="id-ID" sz="1800" b="1" dirty="0" smtClean="0"/>
              <a:t>2012  tentang  </a:t>
            </a:r>
            <a:r>
              <a:rPr lang="id-ID" sz="1800" b="1" dirty="0"/>
              <a:t>Redistribusi dan Peningkatan </a:t>
            </a:r>
            <a:r>
              <a:rPr lang="id-ID" sz="1800" b="1" dirty="0" smtClean="0"/>
              <a:t>Kualitas PNS </a:t>
            </a:r>
            <a:r>
              <a:rPr lang="id-ID" sz="1800" b="1" dirty="0"/>
              <a:t>Bidang </a:t>
            </a:r>
            <a:r>
              <a:rPr lang="id-ID" sz="1800" b="1" dirty="0" smtClean="0"/>
              <a:t> Pelayanan Dasar</a:t>
            </a:r>
          </a:p>
          <a:p>
            <a:pPr marL="571500" indent="-457200">
              <a:buFont typeface="+mj-lt"/>
              <a:buAutoNum type="arabicPeriod"/>
            </a:pPr>
            <a:r>
              <a:rPr lang="id-ID" sz="1800" b="1" dirty="0" smtClean="0"/>
              <a:t>SE </a:t>
            </a:r>
            <a:r>
              <a:rPr lang="id-ID" sz="1800" b="1" dirty="0"/>
              <a:t>Mendagri </a:t>
            </a:r>
            <a:r>
              <a:rPr lang="en-US" sz="1800" b="1" dirty="0" smtClean="0"/>
              <a:t>N</a:t>
            </a:r>
            <a:r>
              <a:rPr lang="id-ID" sz="1800" b="1" dirty="0" smtClean="0"/>
              <a:t>o </a:t>
            </a:r>
            <a:r>
              <a:rPr lang="id-ID" sz="1800" b="1" dirty="0"/>
              <a:t>440/8135/2013 tentang Optimalisasi JKN termasuk didalamnya adalah distribusi &amp; redistribusi</a:t>
            </a:r>
            <a:r>
              <a:rPr lang="en-US" sz="1800" b="1" dirty="0"/>
              <a:t> </a:t>
            </a:r>
            <a:r>
              <a:rPr lang="en-US" sz="1800" b="1" dirty="0" err="1"/>
              <a:t>tenaga</a:t>
            </a:r>
            <a:r>
              <a:rPr lang="en-US" sz="1800" b="1" dirty="0"/>
              <a:t> </a:t>
            </a:r>
            <a:r>
              <a:rPr lang="en-US" sz="1800" b="1" dirty="0" err="1" smtClean="0"/>
              <a:t>kesehatan</a:t>
            </a:r>
            <a:endParaRPr lang="en-US" sz="1800" b="1" dirty="0" smtClean="0"/>
          </a:p>
          <a:p>
            <a:pPr marL="571500" indent="-457200">
              <a:buFont typeface="+mj-lt"/>
              <a:buAutoNum type="arabicPeriod"/>
            </a:pPr>
            <a:r>
              <a:rPr lang="en-US" sz="1800" b="1" dirty="0" smtClean="0"/>
              <a:t>SE </a:t>
            </a:r>
            <a:r>
              <a:rPr lang="en-US" sz="1800" b="1" dirty="0" err="1" smtClean="0"/>
              <a:t>Mendagri</a:t>
            </a:r>
            <a:r>
              <a:rPr lang="en-US" sz="1800" b="1" dirty="0" smtClean="0"/>
              <a:t> No 446/4798/ SJ </a:t>
            </a:r>
            <a:r>
              <a:rPr lang="en-US" sz="1800" b="1" dirty="0" err="1" smtClean="0"/>
              <a:t>tentang</a:t>
            </a:r>
            <a:r>
              <a:rPr lang="en-US" sz="1800" b="1" dirty="0" smtClean="0"/>
              <a:t>  </a:t>
            </a:r>
            <a:r>
              <a:rPr lang="en-US" sz="1800" b="1" dirty="0" err="1" smtClean="0"/>
              <a:t>Pemerataan</a:t>
            </a:r>
            <a:r>
              <a:rPr lang="en-US" sz="1800" b="1" dirty="0" smtClean="0"/>
              <a:t> </a:t>
            </a:r>
            <a:r>
              <a:rPr lang="en-US" sz="1800" b="1" dirty="0" err="1" smtClean="0"/>
              <a:t>Tenaga</a:t>
            </a:r>
            <a:r>
              <a:rPr lang="en-US" sz="1800" b="1" dirty="0" smtClean="0"/>
              <a:t> </a:t>
            </a:r>
            <a:r>
              <a:rPr lang="en-US" sz="1800" b="1" dirty="0" err="1" smtClean="0"/>
              <a:t>Kesehatan</a:t>
            </a:r>
            <a:r>
              <a:rPr lang="en-US" sz="1800" b="1" dirty="0" smtClean="0"/>
              <a:t> </a:t>
            </a:r>
            <a:r>
              <a:rPr lang="en-US" sz="1800" b="1" dirty="0" err="1" smtClean="0"/>
              <a:t>di</a:t>
            </a:r>
            <a:r>
              <a:rPr lang="en-US" sz="1800" b="1" dirty="0" smtClean="0"/>
              <a:t> </a:t>
            </a:r>
            <a:r>
              <a:rPr lang="en-US" sz="1800" b="1" dirty="0" err="1" smtClean="0"/>
              <a:t>Fasilitas</a:t>
            </a:r>
            <a:r>
              <a:rPr lang="en-US" sz="1800" b="1" dirty="0" smtClean="0"/>
              <a:t> </a:t>
            </a:r>
            <a:r>
              <a:rPr lang="en-US" sz="1800" b="1" dirty="0" err="1" smtClean="0"/>
              <a:t>Pelayanan</a:t>
            </a:r>
            <a:r>
              <a:rPr lang="en-US" sz="1800" b="1" dirty="0" smtClean="0"/>
              <a:t> </a:t>
            </a:r>
            <a:r>
              <a:rPr lang="en-US" sz="1800" b="1" dirty="0" err="1" smtClean="0"/>
              <a:t>Kesehatan</a:t>
            </a:r>
            <a:r>
              <a:rPr lang="en-US" sz="1800" b="1" dirty="0" smtClean="0"/>
              <a:t>  </a:t>
            </a:r>
            <a:r>
              <a:rPr lang="en-US" sz="1800" b="1" dirty="0" err="1" smtClean="0"/>
              <a:t>Dasar</a:t>
            </a:r>
            <a:r>
              <a:rPr lang="en-US" sz="1800" b="1" dirty="0" smtClean="0"/>
              <a:t> </a:t>
            </a:r>
            <a:r>
              <a:rPr lang="en-US" sz="1800" b="1" dirty="0" err="1" smtClean="0"/>
              <a:t>Milik</a:t>
            </a:r>
            <a:r>
              <a:rPr lang="en-US" sz="1800" b="1" dirty="0" smtClean="0"/>
              <a:t> </a:t>
            </a:r>
            <a:r>
              <a:rPr lang="en-US" sz="1800" b="1" dirty="0" err="1" smtClean="0"/>
              <a:t>Pemerintah</a:t>
            </a:r>
            <a:r>
              <a:rPr lang="en-US" sz="1800" b="1" dirty="0" smtClean="0"/>
              <a:t> Daerah </a:t>
            </a:r>
            <a:endParaRPr lang="id-ID" sz="1800" b="1" dirty="0" smtClean="0"/>
          </a:p>
          <a:p>
            <a:pPr>
              <a:buFont typeface="Wingdings" pitchFamily="2" charset="2"/>
              <a:buChar char="§"/>
            </a:pPr>
            <a:endParaRPr lang="id-ID" sz="1800" dirty="0" smtClean="0"/>
          </a:p>
          <a:p>
            <a:pPr>
              <a:buFont typeface="Wingdings" pitchFamily="2" charset="2"/>
              <a:buChar char="§"/>
            </a:pPr>
            <a:endParaRPr lang="id-ID" sz="1800" dirty="0"/>
          </a:p>
          <a:p>
            <a:pPr>
              <a:buFont typeface="Wingdings" pitchFamily="2" charset="2"/>
              <a:buChar char="§"/>
            </a:pPr>
            <a:endParaRPr lang="id-ID" sz="1800" dirty="0"/>
          </a:p>
          <a:p>
            <a:endParaRPr lang="id-ID" sz="1800" dirty="0"/>
          </a:p>
        </p:txBody>
      </p:sp>
    </p:spTree>
    <p:extLst>
      <p:ext uri="{BB962C8B-B14F-4D97-AF65-F5344CB8AC3E}">
        <p14:creationId xmlns:p14="http://schemas.microsoft.com/office/powerpoint/2010/main" xmlns="" val="12995470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447800"/>
            <a:ext cx="8135938" cy="865187"/>
          </a:xfrm>
          <a:prstGeom prst="rect">
            <a:avLst/>
          </a:prstGeom>
          <a:ln/>
        </p:spPr>
        <p:style>
          <a:lnRef idx="2">
            <a:schemeClr val="accent1"/>
          </a:lnRef>
          <a:fillRef idx="1">
            <a:schemeClr val="lt1"/>
          </a:fillRef>
          <a:effectRef idx="0">
            <a:schemeClr val="accent1"/>
          </a:effectRef>
          <a:fontRef idx="minor">
            <a:schemeClr val="dk1"/>
          </a:fontRef>
        </p:style>
        <p:txBody>
          <a:bodyPr>
            <a:normAutofit/>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2400" b="1" dirty="0" smtClean="0">
                <a:solidFill>
                  <a:schemeClr val="tx2">
                    <a:lumMod val="60000"/>
                    <a:lumOff val="40000"/>
                  </a:schemeClr>
                </a:solidFill>
                <a:latin typeface="Tahoma" pitchFamily="34" charset="0"/>
                <a:ea typeface="Tahoma" pitchFamily="34" charset="0"/>
              </a:rPr>
              <a:t>MENJADI TANGGUNG JAWAB BERSAMA ANTARA PEMERINTAH </a:t>
            </a:r>
            <a:r>
              <a:rPr lang="id-ID" sz="2400" b="1" dirty="0" smtClean="0">
                <a:solidFill>
                  <a:schemeClr val="tx2">
                    <a:lumMod val="60000"/>
                    <a:lumOff val="40000"/>
                  </a:schemeClr>
                </a:solidFill>
                <a:latin typeface="Tahoma" pitchFamily="34" charset="0"/>
                <a:ea typeface="Tahoma" pitchFamily="34" charset="0"/>
              </a:rPr>
              <a:t>PUSAT </a:t>
            </a:r>
            <a:r>
              <a:rPr lang="en-US" sz="2400" b="1" dirty="0" smtClean="0">
                <a:solidFill>
                  <a:schemeClr val="tx2">
                    <a:lumMod val="60000"/>
                    <a:lumOff val="40000"/>
                  </a:schemeClr>
                </a:solidFill>
                <a:latin typeface="Tahoma" pitchFamily="34" charset="0"/>
                <a:ea typeface="Tahoma" pitchFamily="34" charset="0"/>
              </a:rPr>
              <a:t>DAN PEMERINTAH DAERAH</a:t>
            </a:r>
            <a:endParaRPr lang="en-US" sz="2400" dirty="0">
              <a:solidFill>
                <a:schemeClr val="tx2">
                  <a:lumMod val="60000"/>
                  <a:lumOff val="40000"/>
                </a:schemeClr>
              </a:solidFill>
              <a:latin typeface="Tahoma" pitchFamily="34" charset="0"/>
              <a:ea typeface="Tahoma" pitchFamily="34" charset="0"/>
            </a:endParaRPr>
          </a:p>
        </p:txBody>
      </p:sp>
      <p:sp>
        <p:nvSpPr>
          <p:cNvPr id="2" name="Down Arrow 1"/>
          <p:cNvSpPr/>
          <p:nvPr/>
        </p:nvSpPr>
        <p:spPr>
          <a:xfrm>
            <a:off x="1116013" y="2420938"/>
            <a:ext cx="2735262" cy="1079500"/>
          </a:xfrm>
          <a:prstGeom prst="downArrow">
            <a:avLst/>
          </a:prstGeom>
          <a:ln/>
        </p:spPr>
        <p:style>
          <a:lnRef idx="3">
            <a:schemeClr val="lt1"/>
          </a:lnRef>
          <a:fillRef idx="1">
            <a:schemeClr val="dk1"/>
          </a:fillRef>
          <a:effectRef idx="1">
            <a:schemeClr val="dk1"/>
          </a:effectRef>
          <a:fontRef idx="minor">
            <a:schemeClr val="lt1"/>
          </a:fontRef>
        </p:style>
        <p:txBody>
          <a:bodyPr anchor="ctr"/>
          <a:lstStyle/>
          <a:p>
            <a:pPr algn="ctr" eaLnBrk="0" hangingPunct="0">
              <a:defRPr/>
            </a:pPr>
            <a:r>
              <a:rPr lang="id-ID" sz="1200" b="1" dirty="0" smtClean="0">
                <a:solidFill>
                  <a:schemeClr val="bg1"/>
                </a:solidFill>
              </a:rPr>
              <a:t>PEMERINTAH</a:t>
            </a:r>
            <a:endParaRPr lang="en-AU" sz="1200" b="1" dirty="0" smtClean="0">
              <a:solidFill>
                <a:schemeClr val="bg1"/>
              </a:solidFill>
            </a:endParaRPr>
          </a:p>
          <a:p>
            <a:pPr algn="ctr" eaLnBrk="0" hangingPunct="0">
              <a:defRPr/>
            </a:pPr>
            <a:r>
              <a:rPr lang="en-US" sz="1200" b="1" dirty="0" smtClean="0">
                <a:solidFill>
                  <a:schemeClr val="bg1"/>
                </a:solidFill>
              </a:rPr>
              <a:t>PUSAT</a:t>
            </a:r>
            <a:endParaRPr lang="en-US" sz="1200" b="1" dirty="0">
              <a:solidFill>
                <a:schemeClr val="bg1"/>
              </a:solidFill>
            </a:endParaRPr>
          </a:p>
        </p:txBody>
      </p:sp>
      <p:sp>
        <p:nvSpPr>
          <p:cNvPr id="6" name="Down Arrow 5"/>
          <p:cNvSpPr/>
          <p:nvPr/>
        </p:nvSpPr>
        <p:spPr>
          <a:xfrm>
            <a:off x="5337200" y="2420938"/>
            <a:ext cx="2736800" cy="1079500"/>
          </a:xfrm>
          <a:prstGeom prst="downArrow">
            <a:avLst/>
          </a:prstGeom>
          <a:ln/>
        </p:spPr>
        <p:style>
          <a:lnRef idx="3">
            <a:schemeClr val="lt1"/>
          </a:lnRef>
          <a:fillRef idx="1">
            <a:schemeClr val="accent2"/>
          </a:fillRef>
          <a:effectRef idx="1">
            <a:schemeClr val="accent2"/>
          </a:effectRef>
          <a:fontRef idx="minor">
            <a:schemeClr val="lt1"/>
          </a:fontRef>
        </p:style>
        <p:txBody>
          <a:bodyPr anchor="ctr"/>
          <a:lstStyle/>
          <a:p>
            <a:pPr algn="ctr" eaLnBrk="0" hangingPunct="0">
              <a:defRPr/>
            </a:pPr>
            <a:r>
              <a:rPr lang="id-ID" sz="1200" b="1" dirty="0" smtClean="0">
                <a:solidFill>
                  <a:schemeClr val="bg1"/>
                </a:solidFill>
              </a:rPr>
              <a:t>PEMERINTAH DAERAH</a:t>
            </a:r>
            <a:endParaRPr lang="en-US" sz="1200" b="1" dirty="0">
              <a:solidFill>
                <a:schemeClr val="bg1"/>
              </a:solidFill>
            </a:endParaRPr>
          </a:p>
        </p:txBody>
      </p:sp>
      <p:sp>
        <p:nvSpPr>
          <p:cNvPr id="7" name="Content Placeholder 2"/>
          <p:cNvSpPr txBox="1">
            <a:spLocks/>
          </p:cNvSpPr>
          <p:nvPr/>
        </p:nvSpPr>
        <p:spPr>
          <a:xfrm>
            <a:off x="4735513" y="3573463"/>
            <a:ext cx="3940175" cy="2447925"/>
          </a:xfrm>
          <a:prstGeom prst="rect">
            <a:avLst/>
          </a:prstGeom>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1800" dirty="0" err="1" smtClean="0">
                <a:solidFill>
                  <a:srgbClr val="7030A0"/>
                </a:solidFill>
                <a:latin typeface="Arial Rounded MT Bold" pitchFamily="34" charset="0"/>
              </a:rPr>
              <a:t>Pemenuhan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tenaga</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kesehatan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dilaksanakan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bersama</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antara</a:t>
            </a:r>
            <a:r>
              <a:rPr lang="en-US" sz="1800" dirty="0" smtClean="0">
                <a:solidFill>
                  <a:srgbClr val="7030A0"/>
                </a:solidFill>
                <a:latin typeface="Arial Rounded MT Bold" pitchFamily="34" charset="0"/>
              </a:rPr>
              <a:t> :</a:t>
            </a: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Pemerintah</a:t>
            </a:r>
            <a:r>
              <a:rPr lang="en-US" sz="1800" dirty="0" smtClean="0">
                <a:solidFill>
                  <a:srgbClr val="7030A0"/>
                </a:solidFill>
                <a:latin typeface="Arial Rounded MT Bold" pitchFamily="34" charset="0"/>
              </a:rPr>
              <a:t> Daerah </a:t>
            </a:r>
            <a:r>
              <a:rPr lang="en-US" sz="1800" dirty="0" err="1" smtClean="0">
                <a:solidFill>
                  <a:srgbClr val="7030A0"/>
                </a:solidFill>
                <a:latin typeface="Arial Rounded MT Bold" pitchFamily="34" charset="0"/>
              </a:rPr>
              <a:t>Provinsi</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Dinkes</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Provinsi</a:t>
            </a:r>
            <a:endParaRPr lang="en-US" sz="1800" dirty="0" smtClean="0">
              <a:solidFill>
                <a:srgbClr val="7030A0"/>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Pemerintah</a:t>
            </a:r>
            <a:r>
              <a:rPr lang="en-US" sz="1800" dirty="0" smtClean="0">
                <a:solidFill>
                  <a:srgbClr val="7030A0"/>
                </a:solidFill>
                <a:latin typeface="Arial Rounded MT Bold" pitchFamily="34" charset="0"/>
              </a:rPr>
              <a:t> Daerah </a:t>
            </a:r>
            <a:r>
              <a:rPr lang="en-US" sz="1800" dirty="0" err="1" smtClean="0">
                <a:solidFill>
                  <a:srgbClr val="7030A0"/>
                </a:solidFill>
                <a:latin typeface="Arial Rounded MT Bold" pitchFamily="34" charset="0"/>
              </a:rPr>
              <a:t>Kab</a:t>
            </a:r>
            <a:r>
              <a:rPr lang="en-US" sz="1800" dirty="0" smtClean="0">
                <a:solidFill>
                  <a:srgbClr val="7030A0"/>
                </a:solidFill>
                <a:latin typeface="Arial Rounded MT Bold" pitchFamily="34" charset="0"/>
              </a:rPr>
              <a:t>/Kota </a:t>
            </a:r>
            <a:r>
              <a:rPr lang="en-US" sz="1800" dirty="0" err="1" smtClean="0">
                <a:solidFill>
                  <a:srgbClr val="7030A0"/>
                </a:solidFill>
                <a:latin typeface="Arial Rounded MT Bold" pitchFamily="34" charset="0"/>
              </a:rPr>
              <a:t>dan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Dinkes</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Kab</a:t>
            </a:r>
            <a:r>
              <a:rPr lang="en-US" sz="1800" dirty="0" smtClean="0">
                <a:solidFill>
                  <a:srgbClr val="7030A0"/>
                </a:solidFill>
                <a:latin typeface="Arial Rounded MT Bold" pitchFamily="34" charset="0"/>
              </a:rPr>
              <a:t>/Kota</a:t>
            </a:r>
          </a:p>
          <a:p>
            <a:pPr marL="457200" indent="-457200" eaLnBrk="1" fontAlgn="auto" hangingPunct="1">
              <a:spcAft>
                <a:spcPts val="0"/>
              </a:spcAft>
              <a:buClrTx/>
              <a:buFont typeface="Arial" pitchFamily="34" charset="0"/>
              <a:buAutoNum type="arabicPeriod"/>
              <a:defRPr/>
            </a:pPr>
            <a:r>
              <a:rPr lang="en-US" sz="1800" dirty="0" smtClean="0">
                <a:solidFill>
                  <a:srgbClr val="7030A0"/>
                </a:solidFill>
                <a:latin typeface="Arial Rounded MT Bold" pitchFamily="34" charset="0"/>
              </a:rPr>
              <a:t>B</a:t>
            </a:r>
            <a:r>
              <a:rPr lang="id-ID" sz="1800" dirty="0" smtClean="0">
                <a:solidFill>
                  <a:srgbClr val="7030A0"/>
                </a:solidFill>
                <a:latin typeface="Arial Rounded MT Bold" pitchFamily="34" charset="0"/>
              </a:rPr>
              <a:t>adan </a:t>
            </a:r>
            <a:r>
              <a:rPr lang="en-US" sz="1800" dirty="0" smtClean="0">
                <a:solidFill>
                  <a:srgbClr val="7030A0"/>
                </a:solidFill>
                <a:latin typeface="Arial Rounded MT Bold" pitchFamily="34" charset="0"/>
              </a:rPr>
              <a:t>K</a:t>
            </a:r>
            <a:r>
              <a:rPr lang="id-ID" sz="1800" dirty="0" smtClean="0">
                <a:solidFill>
                  <a:srgbClr val="7030A0"/>
                </a:solidFill>
                <a:latin typeface="Arial Rounded MT Bold" pitchFamily="34" charset="0"/>
              </a:rPr>
              <a:t>epegawaian </a:t>
            </a:r>
            <a:r>
              <a:rPr lang="en-US" sz="1800" dirty="0" smtClean="0">
                <a:solidFill>
                  <a:srgbClr val="7030A0"/>
                </a:solidFill>
                <a:latin typeface="Arial Rounded MT Bold" pitchFamily="34" charset="0"/>
              </a:rPr>
              <a:t>D</a:t>
            </a:r>
            <a:r>
              <a:rPr lang="id-ID" sz="1800" dirty="0" smtClean="0">
                <a:solidFill>
                  <a:srgbClr val="7030A0"/>
                </a:solidFill>
                <a:latin typeface="Arial Rounded MT Bold" pitchFamily="34" charset="0"/>
              </a:rPr>
              <a:t>aerah</a:t>
            </a:r>
            <a:endParaRPr lang="en-US" sz="1800" dirty="0" smtClean="0">
              <a:solidFill>
                <a:srgbClr val="7030A0"/>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Organisasi</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Profesi</a:t>
            </a:r>
            <a:endParaRPr lang="en-US" sz="1800" dirty="0" smtClean="0">
              <a:solidFill>
                <a:srgbClr val="7030A0"/>
              </a:solidFill>
              <a:latin typeface="Arial Rounded MT Bold" pitchFamily="34" charset="0"/>
            </a:endParaRPr>
          </a:p>
        </p:txBody>
      </p:sp>
      <p:sp>
        <p:nvSpPr>
          <p:cNvPr id="8" name="Content Placeholder 2"/>
          <p:cNvSpPr txBox="1">
            <a:spLocks/>
          </p:cNvSpPr>
          <p:nvPr/>
        </p:nvSpPr>
        <p:spPr>
          <a:xfrm>
            <a:off x="457200" y="3581400"/>
            <a:ext cx="3940175" cy="2519362"/>
          </a:xfrm>
          <a:prstGeom prst="rect">
            <a:avLst/>
          </a:prstGeom>
          <a:ln/>
        </p:spPr>
        <p:style>
          <a:lnRef idx="2">
            <a:schemeClr val="dk1"/>
          </a:lnRef>
          <a:fillRef idx="1">
            <a:schemeClr val="lt1"/>
          </a:fillRef>
          <a:effectRef idx="0">
            <a:schemeClr val="dk1"/>
          </a:effectRef>
          <a:fontRef idx="minor">
            <a:schemeClr val="dk1"/>
          </a:fontRef>
        </p:style>
        <p:txBody>
          <a:bodyPr>
            <a:normAutofit lnSpcReduction="10000"/>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1800" dirty="0" err="1" smtClean="0">
                <a:solidFill>
                  <a:schemeClr val="tx1"/>
                </a:solidFill>
                <a:latin typeface="Arial Rounded MT Bold" pitchFamily="34" charset="0"/>
              </a:rPr>
              <a:t>Pemenuhan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tenaga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kesehatan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dilaksanakan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secara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bersama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antara</a:t>
            </a:r>
            <a:r>
              <a:rPr lang="en-US" sz="1800" dirty="0" smtClean="0">
                <a:solidFill>
                  <a:schemeClr val="tx1"/>
                </a:solidFill>
                <a:latin typeface="Arial Rounded MT Bold" pitchFamily="34" charset="0"/>
              </a:rPr>
              <a:t> :</a:t>
            </a: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Kementerian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Kesehatan</a:t>
            </a:r>
            <a:endParaRPr lang="en-US"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smtClean="0">
                <a:solidFill>
                  <a:schemeClr val="tx1"/>
                </a:solidFill>
                <a:latin typeface="Arial Rounded MT Bold" pitchFamily="34" charset="0"/>
              </a:rPr>
              <a:t>MENPAN - RB</a:t>
            </a: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Kementerian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Dalam</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Negeri</a:t>
            </a:r>
            <a:endParaRPr lang="id-ID"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id-ID" sz="1800" dirty="0" smtClean="0">
                <a:solidFill>
                  <a:schemeClr val="tx1"/>
                </a:solidFill>
                <a:latin typeface="Arial Rounded MT Bold" pitchFamily="34" charset="0"/>
              </a:rPr>
              <a:t>Badan Kepegawaian Negara</a:t>
            </a:r>
            <a:endParaRPr lang="en-US"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Organisasi</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Profesi</a:t>
            </a:r>
            <a:endParaRPr lang="en-US" sz="1800" dirty="0">
              <a:solidFill>
                <a:schemeClr val="tx1"/>
              </a:solidFill>
              <a:latin typeface="Arial Rounded MT Bold" pitchFamily="34" charset="0"/>
            </a:endParaRPr>
          </a:p>
        </p:txBody>
      </p:sp>
      <p:sp>
        <p:nvSpPr>
          <p:cNvPr id="28679" name="Title 15"/>
          <p:cNvSpPr>
            <a:spLocks noGrp="1"/>
          </p:cNvSpPr>
          <p:nvPr>
            <p:ph type="title"/>
          </p:nvPr>
        </p:nvSpPr>
        <p:spPr>
          <a:xfrm>
            <a:off x="467544" y="44624"/>
            <a:ext cx="8183880" cy="1224136"/>
          </a:xfrm>
        </p:spPr>
        <p:txBody>
          <a:bodyPr>
            <a:noAutofit/>
          </a:bodyPr>
          <a:lstStyle/>
          <a:p>
            <a:pPr algn="ctr" eaLnBrk="1" hangingPunct="1">
              <a:lnSpc>
                <a:spcPct val="100000"/>
              </a:lnSpc>
            </a:pPr>
            <a:r>
              <a:rPr lang="id-ID" sz="2800" b="1" dirty="0" smtClean="0">
                <a:cs typeface="Tahoma" pitchFamily="34" charset="0"/>
              </a:rPr>
              <a:t>PEMENUHAN KEBUTUHAN TENAGA KESEHATAN</a:t>
            </a:r>
          </a:p>
        </p:txBody>
      </p:sp>
    </p:spTree>
    <p:extLst>
      <p:ext uri="{BB962C8B-B14F-4D97-AF65-F5344CB8AC3E}">
        <p14:creationId xmlns:p14="http://schemas.microsoft.com/office/powerpoint/2010/main" xmlns="" val="2786300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11188" y="188913"/>
            <a:ext cx="8027987" cy="1368425"/>
          </a:xfrm>
          <a:prstGeom prst="roundRect">
            <a:avLst/>
          </a:prstGeom>
          <a:solidFill>
            <a:schemeClr val="accent4">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2" name="Diagram 1"/>
          <p:cNvGraphicFramePr/>
          <p:nvPr>
            <p:extLst>
              <p:ext uri="{D42A27DB-BD31-4B8C-83A1-F6EECF244321}">
                <p14:modId xmlns:p14="http://schemas.microsoft.com/office/powerpoint/2010/main" xmlns="" val="1407059060"/>
              </p:ext>
            </p:extLst>
          </p:nvPr>
        </p:nvGraphicFramePr>
        <p:xfrm>
          <a:off x="755576" y="1988840"/>
          <a:ext cx="8001000" cy="4107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2468" name="TextBox 2"/>
          <p:cNvSpPr txBox="1">
            <a:spLocks noChangeArrowheads="1"/>
          </p:cNvSpPr>
          <p:nvPr/>
        </p:nvSpPr>
        <p:spPr bwMode="auto">
          <a:xfrm>
            <a:off x="971550" y="260350"/>
            <a:ext cx="849630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sz="3200" b="1" dirty="0">
                <a:solidFill>
                  <a:srgbClr val="FFC000"/>
                </a:solidFill>
                <a:latin typeface="Georgia" pitchFamily="18" charset="0"/>
                <a:ea typeface="SimSun" pitchFamily="2" charset="-122"/>
              </a:rPr>
              <a:t>PELUANG NAKES DI FASKES PEMERINTAH</a:t>
            </a:r>
          </a:p>
        </p:txBody>
      </p:sp>
    </p:spTree>
    <p:extLst>
      <p:ext uri="{BB962C8B-B14F-4D97-AF65-F5344CB8AC3E}">
        <p14:creationId xmlns:p14="http://schemas.microsoft.com/office/powerpoint/2010/main" xmlns="" val="3810814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Kendala Penempatan </a:t>
            </a:r>
            <a:r>
              <a:rPr lang="id-ID" smtClean="0"/>
              <a:t>Tenaga Kesehatan </a:t>
            </a:r>
            <a:r>
              <a:rPr lang="id-ID" dirty="0" smtClean="0"/>
              <a:t>secara individual</a:t>
            </a:r>
            <a:endParaRPr lang="id-ID" dirty="0"/>
          </a:p>
        </p:txBody>
      </p:sp>
      <p:sp>
        <p:nvSpPr>
          <p:cNvPr id="3" name="Content Placeholder 2"/>
          <p:cNvSpPr>
            <a:spLocks noGrp="1"/>
          </p:cNvSpPr>
          <p:nvPr>
            <p:ph idx="1"/>
          </p:nvPr>
        </p:nvSpPr>
        <p:spPr/>
        <p:txBody>
          <a:bodyPr>
            <a:normAutofit lnSpcReduction="10000"/>
          </a:bodyPr>
          <a:lstStyle/>
          <a:p>
            <a:r>
              <a:rPr lang="id-ID" dirty="0" smtClean="0">
                <a:sym typeface="Wingdings" pitchFamily="2" charset="2"/>
              </a:rPr>
              <a:t>Keamanan kurang terjamin</a:t>
            </a:r>
          </a:p>
          <a:p>
            <a:r>
              <a:rPr lang="id-ID" dirty="0" smtClean="0">
                <a:sym typeface="Wingdings" pitchFamily="2" charset="2"/>
              </a:rPr>
              <a:t>Retensi akan rendah </a:t>
            </a:r>
          </a:p>
          <a:p>
            <a:r>
              <a:rPr lang="id-ID" dirty="0">
                <a:sym typeface="Wingdings" pitchFamily="2" charset="2"/>
              </a:rPr>
              <a:t>D</a:t>
            </a:r>
            <a:r>
              <a:rPr lang="id-ID" dirty="0" smtClean="0">
                <a:sym typeface="Wingdings" pitchFamily="2" charset="2"/>
              </a:rPr>
              <a:t>aerah geografi sulit akan kurang terlayani secara terpadu</a:t>
            </a:r>
          </a:p>
          <a:p>
            <a:r>
              <a:rPr lang="id-ID" dirty="0" smtClean="0">
                <a:sym typeface="Wingdings" pitchFamily="2" charset="2"/>
              </a:rPr>
              <a:t>Nakes sulit mendapatkan informasi untuk memecahkan masalah yang menjadi domain nakes lain</a:t>
            </a:r>
          </a:p>
          <a:p>
            <a:r>
              <a:rPr lang="id-ID" dirty="0" smtClean="0">
                <a:sym typeface="Wingdings" pitchFamily="2" charset="2"/>
              </a:rPr>
              <a:t>Daerah dengan masalah spesifik akan sulit tertangani</a:t>
            </a:r>
          </a:p>
          <a:p>
            <a:endParaRPr lang="id-ID" dirty="0"/>
          </a:p>
        </p:txBody>
      </p:sp>
    </p:spTree>
    <p:extLst>
      <p:ext uri="{BB962C8B-B14F-4D97-AF65-F5344CB8AC3E}">
        <p14:creationId xmlns:p14="http://schemas.microsoft.com/office/powerpoint/2010/main" xmlns="" val="38568934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339</TotalTime>
  <Words>856</Words>
  <Application>Microsoft Office PowerPoint</Application>
  <PresentationFormat>On-screen Show (4:3)</PresentationFormat>
  <Paragraphs>109</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PROGRAM  PENEMPATAN TEAM BASED SEBAGAI UJICOBA DISTRIBUSI  SDM KES</vt:lpstr>
      <vt:lpstr>Slide 2</vt:lpstr>
      <vt:lpstr>TANTANGAN UTAMA DALAM PENGEMBANGAN TENAGA KESEHATAN</vt:lpstr>
      <vt:lpstr>LANGKAH IMPLEMENTASI PENGEMBANGAN NAKES TAHUN 2011-2025 </vt:lpstr>
      <vt:lpstr>PRIORITAS PEMENUHAN KEBUTUHAN TENAGA KESEHATAN</vt:lpstr>
      <vt:lpstr>KEBIJAKAN PEMENUHAN TENAGA KESEHATAN DI FASYANKES MILIK PEMERINTAH</vt:lpstr>
      <vt:lpstr>PEMENUHAN KEBUTUHAN TENAGA KESEHATAN</vt:lpstr>
      <vt:lpstr>Slide 8</vt:lpstr>
      <vt:lpstr>Kendala Penempatan Tenaga Kesehatan secara individual</vt:lpstr>
      <vt:lpstr>RENCANA PENGEMBANGAN DENGAN TEAM BASED</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KEBIJAKAN PENEMPATAN DAN DISTRIBUSI TENAGA KESEHATAN DI DTPK</dc:title>
  <dc:creator>Yonathan Akbar</dc:creator>
  <cp:lastModifiedBy>ACER</cp:lastModifiedBy>
  <cp:revision>29</cp:revision>
  <dcterms:created xsi:type="dcterms:W3CDTF">2014-02-19T14:08:31Z</dcterms:created>
  <dcterms:modified xsi:type="dcterms:W3CDTF">2014-11-06T02:13:44Z</dcterms:modified>
</cp:coreProperties>
</file>