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0" r:id="rId2"/>
    <p:sldId id="274" r:id="rId3"/>
    <p:sldId id="275" r:id="rId4"/>
    <p:sldId id="278" r:id="rId5"/>
    <p:sldId id="279" r:id="rId6"/>
    <p:sldId id="276" r:id="rId7"/>
    <p:sldId id="257" r:id="rId8"/>
    <p:sldId id="258" r:id="rId9"/>
    <p:sldId id="261" r:id="rId10"/>
    <p:sldId id="264" r:id="rId11"/>
    <p:sldId id="266" r:id="rId12"/>
    <p:sldId id="268" r:id="rId13"/>
    <p:sldId id="272" r:id="rId14"/>
    <p:sldId id="270" r:id="rId15"/>
    <p:sldId id="277" r:id="rId16"/>
    <p:sldId id="282" r:id="rId17"/>
    <p:sldId id="273" r:id="rId18"/>
  </p:sldIdLst>
  <p:sldSz cx="9144000" cy="6858000" type="screen4x3"/>
  <p:notesSz cx="6815138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1D0F3-6D42-4445-B27D-6E1BDC366F4D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4" y="4724956"/>
            <a:ext cx="545211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0335" y="9448185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A9538-4F7D-45C5-8677-30F1AEB178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27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7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9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95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8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1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5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9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8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4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6D09E-2FA2-418B-BCF8-7FBE118DC44B}" type="datetimeFigureOut">
              <a:rPr lang="en-US" smtClean="0"/>
              <a:t>1/22/2015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295C-5629-4564-9648-DDFE6AA0E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6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2700"/>
            <a:ext cx="91821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398270" y="533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FFFF00"/>
                </a:solidFill>
                <a:latin typeface="Bernard MT Condensed" pitchFamily="18" charset="0"/>
              </a:rPr>
              <a:t>PENGGAJIAN DAN MEKANISME PEMBAYARAN TEAM BASED</a:t>
            </a:r>
            <a:endParaRPr lang="en-US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597025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401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14375"/>
            <a:ext cx="8991600" cy="60674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extLst/>
        </p:spPr>
      </p:pic>
      <p:sp>
        <p:nvSpPr>
          <p:cNvPr id="4" name="TextBox 3"/>
          <p:cNvSpPr txBox="1"/>
          <p:nvPr/>
        </p:nvSpPr>
        <p:spPr>
          <a:xfrm>
            <a:off x="152400" y="228600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haroni" pitchFamily="2" charset="-79"/>
                <a:cs typeface="Aharoni" pitchFamily="2" charset="-79"/>
              </a:rPr>
              <a:t>UPAH MINIMUM PROPINSI TAHUN 2014 - 2015</a:t>
            </a:r>
            <a:endParaRPr lang="en-US" sz="20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68472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299" y="0"/>
            <a:ext cx="9144000" cy="9144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id-ID" sz="2400" b="1" dirty="0">
                <a:solidFill>
                  <a:srgbClr val="002060"/>
                </a:solidFill>
              </a:rPr>
              <a:t>Mekanisme pembayaran/pencairan insentif penugasan khusus tenaga kesehatan pada DTPK/DBK untuk </a:t>
            </a:r>
            <a:r>
              <a:rPr lang="en-US" sz="2400" b="1" dirty="0" smtClean="0">
                <a:solidFill>
                  <a:srgbClr val="002060"/>
                </a:solidFill>
              </a:rPr>
              <a:t>TEAM BASED</a:t>
            </a:r>
            <a:r>
              <a:rPr lang="id-ID" sz="2400" b="1" dirty="0" smtClean="0">
                <a:solidFill>
                  <a:srgbClr val="002060"/>
                </a:solidFill>
              </a:rPr>
              <a:t> </a:t>
            </a:r>
            <a:endParaRPr lang="id-ID" sz="2400" b="1" dirty="0">
              <a:solidFill>
                <a:srgbClr val="002060"/>
              </a:solidFill>
            </a:endParaRPr>
          </a:p>
        </p:txBody>
      </p:sp>
      <p:cxnSp>
        <p:nvCxnSpPr>
          <p:cNvPr id="142" name="Straight Arrow Connector 141"/>
          <p:cNvCxnSpPr>
            <a:stCxn id="126" idx="3"/>
            <a:endCxn id="125" idx="1"/>
          </p:cNvCxnSpPr>
          <p:nvPr/>
        </p:nvCxnSpPr>
        <p:spPr>
          <a:xfrm flipV="1">
            <a:off x="5098009" y="5637864"/>
            <a:ext cx="324506" cy="1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6" name="Straight Connector 2235"/>
          <p:cNvCxnSpPr/>
          <p:nvPr/>
        </p:nvCxnSpPr>
        <p:spPr>
          <a:xfrm>
            <a:off x="1506792" y="1600200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>
            <a:off x="2743200" y="1600200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3979608" y="1553508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Flowchart: Multidocument 118"/>
          <p:cNvSpPr/>
          <p:nvPr/>
        </p:nvSpPr>
        <p:spPr>
          <a:xfrm>
            <a:off x="304801" y="1905000"/>
            <a:ext cx="1098706" cy="609601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>
                <a:effectLst/>
                <a:ea typeface="Calibri"/>
                <a:cs typeface="Times New Roman"/>
              </a:rPr>
              <a:t>SK Penugasan</a:t>
            </a:r>
          </a:p>
        </p:txBody>
      </p:sp>
      <p:sp>
        <p:nvSpPr>
          <p:cNvPr id="120" name="Flowchart: Multidocument 119"/>
          <p:cNvSpPr/>
          <p:nvPr/>
        </p:nvSpPr>
        <p:spPr>
          <a:xfrm>
            <a:off x="1607254" y="2558939"/>
            <a:ext cx="1135946" cy="880855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ea typeface="Calibri"/>
                <a:cs typeface="Times New Roman"/>
              </a:rPr>
              <a:t>PENYAMPAIAN SK</a:t>
            </a:r>
            <a:endParaRPr lang="id-ID" sz="1100" dirty="0">
              <a:effectLst/>
              <a:ea typeface="Calibri"/>
              <a:cs typeface="Times New Roman"/>
            </a:endParaRPr>
          </a:p>
        </p:txBody>
      </p:sp>
      <p:sp>
        <p:nvSpPr>
          <p:cNvPr id="122" name="Flowchart: Multidocument 121"/>
          <p:cNvSpPr/>
          <p:nvPr/>
        </p:nvSpPr>
        <p:spPr>
          <a:xfrm>
            <a:off x="2928468" y="3317761"/>
            <a:ext cx="978896" cy="709200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 smtClean="0">
                <a:effectLst/>
                <a:ea typeface="Calibri"/>
                <a:cs typeface="Times New Roman"/>
              </a:rPr>
              <a:t>SPMT</a:t>
            </a:r>
            <a:r>
              <a:rPr lang="en-US" sz="1100" dirty="0" smtClean="0">
                <a:ea typeface="Calibri"/>
                <a:cs typeface="Times New Roman"/>
              </a:rPr>
              <a:t>, REKAP</a:t>
            </a:r>
            <a:endParaRPr lang="id-ID" sz="1100" dirty="0">
              <a:effectLst/>
              <a:ea typeface="Calibri"/>
              <a:cs typeface="Times New Roman"/>
            </a:endParaRPr>
          </a:p>
        </p:txBody>
      </p:sp>
      <p:sp>
        <p:nvSpPr>
          <p:cNvPr id="123" name="Flowchart: Multidocument 122"/>
          <p:cNvSpPr/>
          <p:nvPr/>
        </p:nvSpPr>
        <p:spPr>
          <a:xfrm>
            <a:off x="5422516" y="2999366"/>
            <a:ext cx="1013576" cy="633730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>
                <a:effectLst/>
                <a:ea typeface="Calibri"/>
                <a:cs typeface="Times New Roman"/>
              </a:rPr>
              <a:t>No Rekening</a:t>
            </a:r>
          </a:p>
        </p:txBody>
      </p:sp>
      <p:sp>
        <p:nvSpPr>
          <p:cNvPr id="124" name="Flowchart: Multidocument 123"/>
          <p:cNvSpPr/>
          <p:nvPr/>
        </p:nvSpPr>
        <p:spPr>
          <a:xfrm>
            <a:off x="6973448" y="3581400"/>
            <a:ext cx="753173" cy="827405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dirty="0" smtClean="0">
                <a:effectLst/>
                <a:ea typeface="Calibri"/>
                <a:cs typeface="Times New Roman"/>
              </a:rPr>
              <a:t>SPM </a:t>
            </a:r>
            <a:r>
              <a:rPr lang="id-ID" sz="1100" dirty="0" smtClean="0">
                <a:effectLst/>
                <a:ea typeface="Calibri"/>
                <a:cs typeface="Times New Roman"/>
              </a:rPr>
              <a:t>SP2D</a:t>
            </a:r>
            <a:endParaRPr lang="id-ID" sz="1100" dirty="0">
              <a:effectLst/>
              <a:ea typeface="Calibri"/>
              <a:cs typeface="Times New Roman"/>
            </a:endParaRPr>
          </a:p>
        </p:txBody>
      </p:sp>
      <p:sp>
        <p:nvSpPr>
          <p:cNvPr id="125" name="Folded Corner 124"/>
          <p:cNvSpPr/>
          <p:nvPr/>
        </p:nvSpPr>
        <p:spPr>
          <a:xfrm>
            <a:off x="5422515" y="5047631"/>
            <a:ext cx="983802" cy="1180465"/>
          </a:xfrm>
          <a:prstGeom prst="foldedCorner">
            <a:avLst>
              <a:gd name="adj" fmla="val 14373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endParaRPr lang="id-ID" sz="1100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id-ID" sz="1100" dirty="0" smtClean="0">
                <a:effectLst/>
                <a:ea typeface="Calibri"/>
                <a:cs typeface="Times New Roman"/>
              </a:rPr>
              <a:t>Rekening </a:t>
            </a:r>
            <a:r>
              <a:rPr lang="id-ID" sz="1100" dirty="0">
                <a:effectLst/>
                <a:ea typeface="Calibri"/>
                <a:cs typeface="Times New Roman"/>
              </a:rPr>
              <a:t>Penampung Sementara Bendahara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26" name="Folded Corner 125"/>
          <p:cNvSpPr/>
          <p:nvPr/>
        </p:nvSpPr>
        <p:spPr>
          <a:xfrm>
            <a:off x="4199663" y="5368942"/>
            <a:ext cx="898346" cy="537845"/>
          </a:xfrm>
          <a:prstGeom prst="foldedCorner">
            <a:avLst>
              <a:gd name="adj" fmla="val 14373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endParaRPr lang="id-ID" sz="1100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id-ID" sz="1100" dirty="0" smtClean="0">
                <a:effectLst/>
                <a:ea typeface="Calibri"/>
                <a:cs typeface="Times New Roman"/>
              </a:rPr>
              <a:t>Salary </a:t>
            </a:r>
            <a:r>
              <a:rPr lang="id-ID" sz="1100" dirty="0">
                <a:effectLst/>
                <a:ea typeface="Calibri"/>
                <a:cs typeface="Times New Roman"/>
              </a:rPr>
              <a:t>Crediting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31" name="Flowchart: Multidocument 130"/>
          <p:cNvSpPr/>
          <p:nvPr/>
        </p:nvSpPr>
        <p:spPr>
          <a:xfrm>
            <a:off x="4033903" y="2133600"/>
            <a:ext cx="1064105" cy="1284058"/>
          </a:xfrm>
          <a:prstGeom prst="flowChartMultidocumen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id-ID" sz="1100" dirty="0" smtClean="0">
                <a:effectLst/>
                <a:ea typeface="Calibri"/>
                <a:cs typeface="Times New Roman"/>
              </a:rPr>
              <a:t>SK Penugasan, SPMT dan No </a:t>
            </a:r>
            <a:r>
              <a:rPr lang="id-ID" sz="1100" dirty="0">
                <a:effectLst/>
                <a:ea typeface="Calibri"/>
                <a:cs typeface="Times New Roman"/>
              </a:rPr>
              <a:t>Rekening</a:t>
            </a:r>
          </a:p>
        </p:txBody>
      </p:sp>
      <p:cxnSp>
        <p:nvCxnSpPr>
          <p:cNvPr id="2180" name="Elbow Connector 2179"/>
          <p:cNvCxnSpPr>
            <a:stCxn id="119" idx="0"/>
            <a:endCxn id="131" idx="0"/>
          </p:cNvCxnSpPr>
          <p:nvPr/>
        </p:nvCxnSpPr>
        <p:spPr>
          <a:xfrm rot="16200000" flipH="1">
            <a:off x="2670151" y="164590"/>
            <a:ext cx="228600" cy="3709421"/>
          </a:xfrm>
          <a:prstGeom prst="bentConnector3">
            <a:avLst>
              <a:gd name="adj1" fmla="val -100000"/>
            </a:avLst>
          </a:prstGeom>
          <a:ln w="38100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4" name="Elbow Connector 2183"/>
          <p:cNvCxnSpPr>
            <a:stCxn id="122" idx="3"/>
            <a:endCxn id="131" idx="2"/>
          </p:cNvCxnSpPr>
          <p:nvPr/>
        </p:nvCxnSpPr>
        <p:spPr>
          <a:xfrm flipV="1">
            <a:off x="3907364" y="3369030"/>
            <a:ext cx="584597" cy="303331"/>
          </a:xfrm>
          <a:prstGeom prst="bentConnector2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0" name="Elbow Connector 2189"/>
          <p:cNvCxnSpPr>
            <a:stCxn id="123" idx="1"/>
            <a:endCxn id="131" idx="3"/>
          </p:cNvCxnSpPr>
          <p:nvPr/>
        </p:nvCxnSpPr>
        <p:spPr>
          <a:xfrm rot="10800000">
            <a:off x="5098008" y="2775629"/>
            <a:ext cx="324508" cy="540602"/>
          </a:xfrm>
          <a:prstGeom prst="bentConnector3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6" name="Elbow Connector 2195"/>
          <p:cNvCxnSpPr>
            <a:endCxn id="126" idx="0"/>
          </p:cNvCxnSpPr>
          <p:nvPr/>
        </p:nvCxnSpPr>
        <p:spPr>
          <a:xfrm rot="5400000">
            <a:off x="3640447" y="4284989"/>
            <a:ext cx="2092342" cy="75564"/>
          </a:xfrm>
          <a:prstGeom prst="bentConnector3">
            <a:avLst>
              <a:gd name="adj1" fmla="val 50000"/>
            </a:avLst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0" name="Elbow Connector 2199"/>
          <p:cNvCxnSpPr>
            <a:stCxn id="124" idx="2"/>
            <a:endCxn id="125" idx="3"/>
          </p:cNvCxnSpPr>
          <p:nvPr/>
        </p:nvCxnSpPr>
        <p:spPr>
          <a:xfrm rot="5400000">
            <a:off x="6221793" y="4561995"/>
            <a:ext cx="1260393" cy="891344"/>
          </a:xfrm>
          <a:prstGeom prst="bentConnector2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Folded Corner 153"/>
          <p:cNvSpPr/>
          <p:nvPr/>
        </p:nvSpPr>
        <p:spPr>
          <a:xfrm>
            <a:off x="5257800" y="4038600"/>
            <a:ext cx="1219200" cy="914400"/>
          </a:xfrm>
          <a:prstGeom prst="foldedCorner">
            <a:avLst>
              <a:gd name="adj" fmla="val 14373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sz="1100" dirty="0" smtClean="0">
              <a:effectLst/>
              <a:ea typeface="Calibri"/>
              <a:cs typeface="Times New Roman"/>
            </a:endParaRPr>
          </a:p>
          <a:p>
            <a:pPr algn="ctr"/>
            <a:r>
              <a:rPr lang="id-ID" sz="1100" dirty="0" smtClean="0">
                <a:effectLst/>
                <a:ea typeface="Calibri"/>
                <a:cs typeface="Times New Roman"/>
              </a:rPr>
              <a:t>Pemberitahuan </a:t>
            </a:r>
            <a:r>
              <a:rPr lang="id-ID" sz="1100" dirty="0">
                <a:effectLst/>
                <a:ea typeface="Calibri"/>
                <a:cs typeface="Times New Roman"/>
              </a:rPr>
              <a:t>Norek &amp; Buku Tabungan ke Cab. Kab/Kota </a:t>
            </a:r>
          </a:p>
          <a:p>
            <a:pPr algn="ctr"/>
            <a:r>
              <a:rPr lang="id-ID" sz="1100" dirty="0">
                <a:effectLst/>
                <a:ea typeface="Calibri"/>
                <a:cs typeface="Times New Roman"/>
              </a:rPr>
              <a:t> </a:t>
            </a:r>
          </a:p>
        </p:txBody>
      </p:sp>
      <p:cxnSp>
        <p:nvCxnSpPr>
          <p:cNvPr id="135" name="Straight Arrow Connector 134"/>
          <p:cNvCxnSpPr>
            <a:stCxn id="123" idx="2"/>
            <a:endCxn id="154" idx="0"/>
          </p:cNvCxnSpPr>
          <p:nvPr/>
        </p:nvCxnSpPr>
        <p:spPr>
          <a:xfrm>
            <a:off x="5858823" y="3609096"/>
            <a:ext cx="8577" cy="42950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9" name="Elbow Connector 2218"/>
          <p:cNvCxnSpPr>
            <a:endCxn id="124" idx="0"/>
          </p:cNvCxnSpPr>
          <p:nvPr/>
        </p:nvCxnSpPr>
        <p:spPr>
          <a:xfrm>
            <a:off x="5098009" y="2558939"/>
            <a:ext cx="2303841" cy="1022461"/>
          </a:xfrm>
          <a:prstGeom prst="bentConnector2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>
            <a:off x="5230765" y="1553508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>
            <a:off x="6509553" y="1600200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39" name="Table 22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408582"/>
              </p:ext>
            </p:extLst>
          </p:nvPr>
        </p:nvGraphicFramePr>
        <p:xfrm>
          <a:off x="247497" y="990600"/>
          <a:ext cx="874410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158"/>
                <a:gridCol w="1249158"/>
                <a:gridCol w="1249158"/>
                <a:gridCol w="1249158"/>
                <a:gridCol w="1249158"/>
                <a:gridCol w="1249158"/>
                <a:gridCol w="12491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i="1" dirty="0" smtClean="0"/>
                        <a:t>Ropeg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DINKES PROP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DINKES</a:t>
                      </a:r>
                      <a:r>
                        <a:rPr lang="en-US" i="1" baseline="0" dirty="0" smtClean="0"/>
                        <a:t> KAB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i="1" dirty="0" smtClean="0"/>
                        <a:t>ROUM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PENYALUR</a:t>
                      </a:r>
                      <a:r>
                        <a:rPr lang="en-US" i="1" baseline="0" dirty="0" smtClean="0"/>
                        <a:t> (BANK)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i="1" dirty="0" smtClean="0"/>
                        <a:t>KPPN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NAKES</a:t>
                      </a:r>
                      <a:r>
                        <a:rPr lang="en-US" i="1" baseline="0" dirty="0" smtClean="0"/>
                        <a:t> TEAM BASED</a:t>
                      </a:r>
                      <a:endParaRPr lang="id-ID" i="1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cxnSp>
        <p:nvCxnSpPr>
          <p:cNvPr id="228" name="Straight Connector 227"/>
          <p:cNvCxnSpPr/>
          <p:nvPr/>
        </p:nvCxnSpPr>
        <p:spPr>
          <a:xfrm>
            <a:off x="7726621" y="1600200"/>
            <a:ext cx="0" cy="46482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" name="Picture 135" descr="http://ts1.mm.bing.net/th?id=H.4939440753804124&amp;pid=15.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762" y="4682022"/>
            <a:ext cx="1180237" cy="1180238"/>
          </a:xfrm>
          <a:prstGeom prst="rect">
            <a:avLst/>
          </a:prstGeom>
          <a:solidFill>
            <a:schemeClr val="tx1">
              <a:lumMod val="95000"/>
            </a:schemeClr>
          </a:solidFill>
          <a:extLst/>
        </p:spPr>
      </p:pic>
      <p:cxnSp>
        <p:nvCxnSpPr>
          <p:cNvPr id="247" name="Elbow Connector 246"/>
          <p:cNvCxnSpPr>
            <a:stCxn id="125" idx="2"/>
            <a:endCxn id="245" idx="2"/>
          </p:cNvCxnSpPr>
          <p:nvPr/>
        </p:nvCxnSpPr>
        <p:spPr>
          <a:xfrm rot="5400000" flipH="1" flipV="1">
            <a:off x="7051230" y="4725445"/>
            <a:ext cx="365836" cy="2639465"/>
          </a:xfrm>
          <a:prstGeom prst="bentConnector3">
            <a:avLst>
              <a:gd name="adj1" fmla="val -62487"/>
            </a:avLst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Folded Corner 267"/>
          <p:cNvSpPr/>
          <p:nvPr/>
        </p:nvSpPr>
        <p:spPr>
          <a:xfrm>
            <a:off x="8013524" y="4038625"/>
            <a:ext cx="983802" cy="590233"/>
          </a:xfrm>
          <a:prstGeom prst="foldedCorner">
            <a:avLst>
              <a:gd name="adj" fmla="val 14373"/>
            </a:avLst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endParaRPr lang="id-ID" sz="1100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270510" algn="l"/>
              </a:tabLst>
            </a:pPr>
            <a:r>
              <a:rPr lang="id-ID" sz="1100" dirty="0" smtClean="0">
                <a:effectLst/>
                <a:ea typeface="Calibri"/>
                <a:cs typeface="Times New Roman"/>
              </a:rPr>
              <a:t>Rekening Tugsus</a:t>
            </a:r>
            <a:endParaRPr lang="id-ID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id-ID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31468" y="5749735"/>
            <a:ext cx="41351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b="1" dirty="0"/>
              <a:t>pembayaran dan penyaluran insentif kepada setiap penugasan khusus harus sudah terlaksana paling lambat tanggal 10 setiap bulannya</a:t>
            </a:r>
          </a:p>
        </p:txBody>
      </p:sp>
      <p:cxnSp>
        <p:nvCxnSpPr>
          <p:cNvPr id="32" name="Elbow Connector 2183"/>
          <p:cNvCxnSpPr/>
          <p:nvPr/>
        </p:nvCxnSpPr>
        <p:spPr>
          <a:xfrm>
            <a:off x="609600" y="2513132"/>
            <a:ext cx="990600" cy="611068"/>
          </a:xfrm>
          <a:prstGeom prst="bentConnector3">
            <a:avLst>
              <a:gd name="adj1" fmla="val 50000"/>
            </a:avLst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2183"/>
          <p:cNvCxnSpPr/>
          <p:nvPr/>
        </p:nvCxnSpPr>
        <p:spPr>
          <a:xfrm>
            <a:off x="1905000" y="3429000"/>
            <a:ext cx="990600" cy="611068"/>
          </a:xfrm>
          <a:prstGeom prst="bentConnector3">
            <a:avLst>
              <a:gd name="adj1" fmla="val 50000"/>
            </a:avLst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36841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r>
              <a:rPr lang="en-US" sz="2800" dirty="0" smtClean="0">
                <a:latin typeface="Aharoni" pitchFamily="2" charset="-79"/>
                <a:cs typeface="Aharoni" pitchFamily="2" charset="-79"/>
              </a:rPr>
              <a:t>MANFAAT MENGGUNAKAN PENYALURAN DANA GAJI/INSENTIF MELALUI PERBANKAN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LEBIH TRANSPARANSI DAN AKUNTABLE </a:t>
            </a:r>
          </a:p>
          <a:p>
            <a:pPr algn="just"/>
            <a:r>
              <a:rPr lang="en-US" dirty="0" smtClean="0"/>
              <a:t>BEBAS BIAYA TRANSPER</a:t>
            </a:r>
          </a:p>
          <a:p>
            <a:pPr algn="just"/>
            <a:r>
              <a:rPr lang="en-US" dirty="0" smtClean="0"/>
              <a:t>PEMBUATAN REKENING BISA DILAKUKAN SECARA CENTRAL (DIPUSAT)</a:t>
            </a:r>
          </a:p>
          <a:p>
            <a:pPr algn="just"/>
            <a:r>
              <a:rPr lang="en-US" dirty="0" smtClean="0"/>
              <a:t>UANG YANG SUDAH DITRANSPER KE REKENING YBS DAPAT DIBLOKING DAN DITARIK SECARA LANGSUNG KE REKENING PENAMPUNGAN MELALUI KANTOR PUSAT.</a:t>
            </a:r>
          </a:p>
          <a:p>
            <a:pPr algn="just"/>
            <a:r>
              <a:rPr lang="en-US" dirty="0" smtClean="0"/>
              <a:t>LEBIH MEMUDAHKAN MONITORING DAN EVALUASI TERHADAP PEMBAYARAN GAJI/INSENTIF TEAM BASED</a:t>
            </a:r>
          </a:p>
          <a:p>
            <a:pPr algn="just"/>
            <a:r>
              <a:rPr lang="en-US" dirty="0" smtClean="0"/>
              <a:t>PERBANKAN JUGA MENYEDIAKAN DANA MITRA KERJA DALAM RANGKA PENINGKATAN KINERJA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7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800" dirty="0" smtClean="0"/>
              <a:t>TAHAPAN-TAHAPAN DALAM MEMPEROLEH BUKU TABUNGAN BAGI NAKES TEAM BASED MELALUI PENUGASAN KHUSUS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373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MENYAMPAIKAN NAMA-NAMA TEAM BASED KE KANTOR PUSAT BANK PENYALUR UNTUK MEMPEROLEH No. REKENING BERDASARKAN LOKASI BERTUGAS (PROSES PALING LAMA 1 MINGGU);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MEMBUAT SURAT KE DINKES PROP/KAB/KOTA TENTANG PENYAMPAIAN No REKENING YBS ATAU BISA LANGSUNG KEPADA NAKES BASED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KEMENTERIAN KESEHATAN/DINKES PROPINSI/KAB/KOTA MEMBERITAHUKAN KEPADA NAKES NO REK DAN MEMBUKA TABUNGAN KE KANTOR BANK BRI YANG TELAH DITENTUKAN OLEH KANTOR PUSAT DENGAN PERSYARATAN : FHOTOCOPY SK, SPMT  DG MENUNJUKKAN ASLI, FHOTOCOPY KTP DAN MENYEBUTKAN NO REKENING.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TABUNGAN SEGERA DIPEROLEH OLEH YBS.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67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dirty="0" smtClean="0"/>
              <a:t>HAK-HAK YANG PERHATIKAN DALAM SELAIN UPAH YANG DIPEROLEH OLEH NAKES TEAM BASED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MEMPEROLEH BIAYA PERJALANAN DINAS BAGI NAKES TEAM BASED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MEMPEROLEH KOMPENSASI BILA ADA NAKES YANG MENINGGAL PADA SAAT BERTUGAS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MENYEDIAKAN BIAYA PEMETIAN SERTA PERJALANAN AHLI WARIS (3 ORG) DAN AMBULANCE.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75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88423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solidFill>
                  <a:srgbClr val="002060"/>
                </a:solidFill>
                <a:latin typeface="Showcard Gothic" pitchFamily="82" charset="0"/>
              </a:rPr>
              <a:t>KESIMPULAN DAN SARAN :</a:t>
            </a:r>
            <a:endParaRPr lang="en-US" dirty="0">
              <a:solidFill>
                <a:srgbClr val="002060"/>
              </a:solidFill>
              <a:latin typeface="Showcard Goth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05400"/>
          </a:xfrm>
        </p:spPr>
        <p:txBody>
          <a:bodyPr>
            <a:normAutofit fontScale="850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gaji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insentif</a:t>
            </a:r>
            <a:r>
              <a:rPr lang="en-US" sz="2400" b="1" dirty="0"/>
              <a:t>/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sebaiknya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menggunakan</a:t>
            </a:r>
            <a:r>
              <a:rPr lang="en-US" sz="2400" b="1" dirty="0" smtClean="0"/>
              <a:t> take home pay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ptt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saja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pertimbangan</a:t>
            </a:r>
            <a:r>
              <a:rPr lang="en-US" sz="2400" b="1" dirty="0" smtClean="0"/>
              <a:t> </a:t>
            </a:r>
            <a:r>
              <a:rPr lang="en-US" sz="2400" dirty="0" smtClean="0"/>
              <a:t>: </a:t>
            </a:r>
            <a:r>
              <a:rPr lang="en-US" sz="2400" i="1" dirty="0" smtClean="0"/>
              <a:t>agar </a:t>
            </a:r>
            <a:r>
              <a:rPr lang="en-US" sz="2400" i="1" dirty="0" err="1" smtClean="0"/>
              <a:t>tidak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terjadi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kecemburuan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sosial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antar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nakes</a:t>
            </a:r>
            <a:r>
              <a:rPr lang="en-US" sz="2400" i="1" dirty="0" smtClean="0"/>
              <a:t>,  UMP </a:t>
            </a:r>
            <a:r>
              <a:rPr lang="en-US" sz="2400" i="1" dirty="0" err="1" smtClean="0"/>
              <a:t>masih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berkisar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antara</a:t>
            </a:r>
            <a:r>
              <a:rPr lang="en-US" sz="2400" i="1" dirty="0"/>
              <a:t> </a:t>
            </a:r>
            <a:r>
              <a:rPr lang="en-US" sz="2400" i="1" dirty="0" smtClean="0"/>
              <a:t>1,6-2,5 </a:t>
            </a:r>
            <a:r>
              <a:rPr lang="en-US" sz="2400" i="1" dirty="0" err="1" smtClean="0"/>
              <a:t>jt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lokasi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penempatan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sama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dengan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ptt</a:t>
            </a:r>
            <a:r>
              <a:rPr lang="en-US" sz="2400" i="1" dirty="0" smtClean="0"/>
              <a:t> di </a:t>
            </a:r>
            <a:r>
              <a:rPr lang="en-US" sz="2400" i="1" dirty="0" err="1" smtClean="0"/>
              <a:t>dtpk</a:t>
            </a:r>
            <a:r>
              <a:rPr lang="en-US" sz="2400" i="1" dirty="0" smtClean="0"/>
              <a:t>/</a:t>
            </a:r>
            <a:r>
              <a:rPr lang="en-US" sz="2400" i="1" dirty="0" err="1" smtClean="0"/>
              <a:t>sangat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terpencil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backgroud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pendidikan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sama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belum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ada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pembandingan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upah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nakes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jika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lebih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tinggi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dari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ptt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mengantisipasi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dalam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hal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pemeriksaan</a:t>
            </a:r>
            <a:r>
              <a:rPr lang="en-US" sz="2400" i="1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b="1" dirty="0" err="1" smtClean="0"/>
              <a:t>Mengingat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merupaknan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kegiatan</a:t>
            </a:r>
            <a:r>
              <a:rPr lang="en-US" sz="2400" b="1" dirty="0" smtClean="0"/>
              <a:t> program  5 </a:t>
            </a:r>
            <a:r>
              <a:rPr lang="en-US" sz="2400" b="1" dirty="0" err="1" smtClean="0"/>
              <a:t>tahunan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sebaiknya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klasifikasi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cukup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pembayaran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insentif</a:t>
            </a:r>
            <a:r>
              <a:rPr lang="en-US" sz="2400" b="1" dirty="0" smtClean="0"/>
              <a:t>  (total </a:t>
            </a:r>
            <a:r>
              <a:rPr lang="en-US" sz="2400" b="1" dirty="0" err="1" smtClean="0"/>
              <a:t>gaji</a:t>
            </a:r>
            <a:r>
              <a:rPr lang="en-US" sz="2400" b="1" dirty="0" smtClean="0"/>
              <a:t> + </a:t>
            </a:r>
            <a:r>
              <a:rPr lang="en-US" sz="2400" b="1" dirty="0" err="1" smtClean="0"/>
              <a:t>insentif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sama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pembayaran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tugsus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pertimbangan</a:t>
            </a:r>
            <a:r>
              <a:rPr lang="en-US" sz="2400" b="1" dirty="0" smtClean="0"/>
              <a:t> </a:t>
            </a:r>
            <a:r>
              <a:rPr lang="en-US" sz="2400" dirty="0" smtClean="0"/>
              <a:t>: </a:t>
            </a:r>
            <a:r>
              <a:rPr lang="en-US" sz="2400" dirty="0" err="1" smtClean="0"/>
              <a:t>H</a:t>
            </a:r>
            <a:r>
              <a:rPr lang="en-US" sz="2400" i="1" dirty="0" err="1" smtClean="0"/>
              <a:t>arus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menyiapkan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perdirjen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perbendaharan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Kementerian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Keuangan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tentang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tata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cara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pembayaran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gaji</a:t>
            </a:r>
            <a:r>
              <a:rPr lang="en-US" sz="2400" i="1" dirty="0" smtClean="0"/>
              <a:t>/</a:t>
            </a:r>
            <a:r>
              <a:rPr lang="en-US" sz="2400" i="1" dirty="0" err="1" smtClean="0"/>
              <a:t>insentif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nakes</a:t>
            </a:r>
            <a:r>
              <a:rPr lang="en-US" sz="2400" i="1" dirty="0" smtClean="0"/>
              <a:t> team based,  1 </a:t>
            </a:r>
            <a:r>
              <a:rPr lang="en-US" sz="2400" i="1" dirty="0" err="1" smtClean="0"/>
              <a:t>april</a:t>
            </a:r>
            <a:r>
              <a:rPr lang="en-US" sz="2400" i="1" dirty="0" smtClean="0"/>
              <a:t> 2015 program team based </a:t>
            </a:r>
            <a:r>
              <a:rPr lang="en-US" sz="2400" i="1" dirty="0" err="1" smtClean="0"/>
              <a:t>sdh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berjalan</a:t>
            </a:r>
            <a:r>
              <a:rPr lang="en-US" sz="2400" i="1" dirty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400" b="1" dirty="0" err="1" smtClean="0"/>
              <a:t>Mekanisme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pencairan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pembayaran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sebaiknya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menggunakan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sistem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pencairan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tugsus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dtpk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ada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ini</a:t>
            </a:r>
            <a:r>
              <a:rPr lang="en-US" sz="2400" b="1" dirty="0"/>
              <a:t> 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cukup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menggunakan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pengajuan</a:t>
            </a:r>
            <a:r>
              <a:rPr lang="en-US" sz="2400" b="1" dirty="0" smtClean="0"/>
              <a:t> LS </a:t>
            </a:r>
            <a:r>
              <a:rPr lang="en-US" sz="2400" b="1" dirty="0" err="1" smtClean="0"/>
              <a:t>seperti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pada</a:t>
            </a:r>
            <a:r>
              <a:rPr lang="en-US" sz="2400" b="1" dirty="0" smtClean="0"/>
              <a:t> PMK 190/PMK.05/2012 </a:t>
            </a:r>
            <a:r>
              <a:rPr lang="en-US" sz="2400" b="1" dirty="0" err="1" smtClean="0"/>
              <a:t>tentang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cara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pembayaran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rangka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pelaksanaan</a:t>
            </a:r>
            <a:r>
              <a:rPr lang="en-US" sz="2400" b="1" dirty="0" smtClean="0"/>
              <a:t> APBN</a:t>
            </a:r>
          </a:p>
          <a:p>
            <a:pPr marL="514350" indent="-514350" algn="just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1237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 smtClean="0"/>
              <a:t>Sebaiknya</a:t>
            </a:r>
            <a:r>
              <a:rPr lang="en-US" sz="2400" b="1" dirty="0" smtClean="0"/>
              <a:t> Program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Pencerah</a:t>
            </a:r>
            <a:r>
              <a:rPr lang="en-US" sz="2400" b="1" i="1" dirty="0" smtClean="0">
                <a:solidFill>
                  <a:srgbClr val="C00000"/>
                </a:solidFill>
              </a:rPr>
              <a:t> Nusantara (PN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</a:t>
            </a:r>
            <a:r>
              <a:rPr lang="en-US" sz="2400" b="1" dirty="0" err="1" smtClean="0"/>
              <a:t>melalui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kegiatan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dapat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akomodir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Penugasan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Khusus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karena</a:t>
            </a:r>
            <a:r>
              <a:rPr lang="en-US" sz="2400" b="1" dirty="0" smtClean="0"/>
              <a:t> di DIPA Biro </a:t>
            </a:r>
            <a:r>
              <a:rPr lang="en-US" sz="2400" b="1" dirty="0" err="1" smtClean="0"/>
              <a:t>Umum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sudah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</a:t>
            </a:r>
            <a:r>
              <a:rPr lang="en-US" sz="2400" b="1" dirty="0" smtClean="0"/>
              <a:t> SLOT </a:t>
            </a:r>
            <a:r>
              <a:rPr lang="en-US" sz="2400" b="1" dirty="0" err="1" smtClean="0"/>
              <a:t>insentif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Penugasan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Khusus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sehingga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memudahkan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merevisi</a:t>
            </a:r>
            <a:r>
              <a:rPr lang="en-US" sz="2400" b="1" dirty="0" smtClean="0"/>
              <a:t> DIPA Biro </a:t>
            </a:r>
            <a:r>
              <a:rPr lang="en-US" sz="2400" b="1" dirty="0" err="1" smtClean="0"/>
              <a:t>Umum</a:t>
            </a:r>
            <a:r>
              <a:rPr lang="en-US" sz="2400" b="1" dirty="0" smtClean="0"/>
              <a:t>;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alokasi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anggaran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gaji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melalui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penugasan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khusus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sebesar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34,7 M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dapat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menggunakan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anggaran</a:t>
            </a:r>
            <a:r>
              <a:rPr lang="en-US" sz="2400" b="1" dirty="0" smtClean="0"/>
              <a:t> DIPA Biro </a:t>
            </a:r>
            <a:r>
              <a:rPr lang="en-US" sz="2400" b="1" dirty="0" err="1" smtClean="0"/>
              <a:t>Umum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2015 (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dilakukan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melalui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revisi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dipa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pok</a:t>
            </a:r>
            <a:r>
              <a:rPr lang="en-US" sz="2400" b="1" dirty="0" smtClean="0"/>
              <a:t>);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 smtClean="0"/>
              <a:t>Jika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Pembayaran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=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tugsus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residen</a:t>
            </a:r>
            <a:r>
              <a:rPr lang="en-US" sz="2400" b="1" dirty="0" smtClean="0"/>
              <a:t>/d3 </a:t>
            </a:r>
            <a:r>
              <a:rPr lang="en-US" sz="2400" b="1" dirty="0" err="1" smtClean="0"/>
              <a:t>kes</a:t>
            </a:r>
            <a:r>
              <a:rPr lang="en-US" sz="2400" b="1" dirty="0" smtClean="0"/>
              <a:t>) </a:t>
            </a:r>
            <a:r>
              <a:rPr lang="en-US" sz="2400" b="1" dirty="0" err="1" smtClean="0"/>
              <a:t>maka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tersebut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dikenakan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potongan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pajak</a:t>
            </a:r>
            <a:r>
              <a:rPr lang="en-US" sz="2400" b="1" dirty="0" smtClean="0"/>
              <a:t> 5 % </a:t>
            </a:r>
            <a:r>
              <a:rPr lang="en-US" sz="2400" b="1" dirty="0" err="1" smtClean="0"/>
              <a:t>setelah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dikurangi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terlebih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dahulu</a:t>
            </a:r>
            <a:r>
              <a:rPr lang="en-US" sz="2400" b="1" dirty="0" smtClean="0"/>
              <a:t> PTKP (</a:t>
            </a:r>
            <a:r>
              <a:rPr lang="en-US" sz="2400" b="1" dirty="0" err="1" smtClean="0"/>
              <a:t>Rp</a:t>
            </a:r>
            <a:r>
              <a:rPr lang="en-US" sz="2400" b="1" dirty="0" smtClean="0"/>
              <a:t>. 2.025.000);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/>
              <a:t>Besarnya</a:t>
            </a:r>
            <a:r>
              <a:rPr lang="en-US" sz="2400" b="1" dirty="0"/>
              <a:t> </a:t>
            </a:r>
            <a:r>
              <a:rPr lang="en-US" sz="2400" b="1" dirty="0" err="1"/>
              <a:t>upah</a:t>
            </a:r>
            <a:r>
              <a:rPr lang="en-US" sz="2400" b="1" dirty="0"/>
              <a:t> </a:t>
            </a:r>
            <a:r>
              <a:rPr lang="en-US" sz="2400" b="1" dirty="0" err="1"/>
              <a:t>dan</a:t>
            </a:r>
            <a:r>
              <a:rPr lang="en-US" sz="2400" b="1" dirty="0"/>
              <a:t> </a:t>
            </a:r>
            <a:r>
              <a:rPr lang="en-US" sz="2400" b="1" dirty="0" err="1"/>
              <a:t>mekanisme</a:t>
            </a:r>
            <a:r>
              <a:rPr lang="en-US" sz="2400" b="1" dirty="0"/>
              <a:t> </a:t>
            </a:r>
            <a:r>
              <a:rPr lang="en-US" sz="2400" b="1" dirty="0" err="1"/>
              <a:t>pembayaran</a:t>
            </a:r>
            <a:r>
              <a:rPr lang="en-US" sz="2400" b="1" dirty="0"/>
              <a:t> </a:t>
            </a:r>
            <a:r>
              <a:rPr lang="en-US" sz="2400" b="1" dirty="0" err="1"/>
              <a:t>dapat</a:t>
            </a:r>
            <a:r>
              <a:rPr lang="en-US" sz="2400" b="1" dirty="0"/>
              <a:t> </a:t>
            </a:r>
            <a:r>
              <a:rPr lang="en-US" sz="2400" b="1" dirty="0" err="1"/>
              <a:t>dituangkan</a:t>
            </a:r>
            <a:r>
              <a:rPr lang="en-US" sz="2400" b="1" dirty="0"/>
              <a:t> </a:t>
            </a:r>
            <a:r>
              <a:rPr lang="en-US" sz="2400" b="1" dirty="0" err="1"/>
              <a:t>ke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Permenkes</a:t>
            </a:r>
            <a:r>
              <a:rPr lang="en-US" sz="2400" b="1" dirty="0"/>
              <a:t> </a:t>
            </a:r>
            <a:r>
              <a:rPr lang="en-US" sz="2400" b="1" dirty="0" err="1"/>
              <a:t>Tugsus</a:t>
            </a:r>
            <a:r>
              <a:rPr lang="en-US" sz="2400" b="1" dirty="0"/>
              <a:t> </a:t>
            </a:r>
            <a:r>
              <a:rPr lang="en-US" sz="2400" b="1" dirty="0" err="1"/>
              <a:t>melalui</a:t>
            </a:r>
            <a:r>
              <a:rPr lang="en-US" sz="2400" b="1" dirty="0"/>
              <a:t> Team Based. </a:t>
            </a:r>
            <a:endParaRPr lang="en-US" sz="2400" b="1" dirty="0" smtClean="0"/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 smtClean="0"/>
              <a:t>Mengingat</a:t>
            </a:r>
            <a:r>
              <a:rPr lang="en-US" sz="2400" b="1" dirty="0" smtClean="0"/>
              <a:t> Program </a:t>
            </a:r>
            <a:r>
              <a:rPr lang="en-US" sz="2400" b="1" dirty="0" smtClean="0">
                <a:solidFill>
                  <a:srgbClr val="C00000"/>
                </a:solidFill>
              </a:rPr>
              <a:t>PN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melalui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Nakes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dilaksanakan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bulan</a:t>
            </a:r>
            <a:r>
              <a:rPr lang="en-US" sz="2400" b="1" dirty="0" smtClean="0"/>
              <a:t> April </a:t>
            </a:r>
            <a:r>
              <a:rPr lang="en-US" sz="2400" b="1" dirty="0" err="1" smtClean="0"/>
              <a:t>dan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dalam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rangka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memudahkan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penyiapan</a:t>
            </a:r>
            <a:r>
              <a:rPr lang="en-US" sz="2400" b="1" dirty="0" smtClean="0"/>
              <a:t> draft </a:t>
            </a:r>
            <a:r>
              <a:rPr lang="en-US" sz="2400" b="1" dirty="0" err="1" smtClean="0"/>
              <a:t>Permenkes</a:t>
            </a:r>
            <a:r>
              <a:rPr lang="en-US" sz="2400" b="1" dirty="0" smtClean="0"/>
              <a:t> Team Based,  </a:t>
            </a:r>
            <a:r>
              <a:rPr lang="en-US" sz="2400" b="1" dirty="0" err="1" smtClean="0"/>
              <a:t>sebaiknya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kita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cukup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merevisi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Permenkes</a:t>
            </a:r>
            <a:r>
              <a:rPr lang="en-US" sz="2400" b="1" dirty="0" smtClean="0"/>
              <a:t> No. 9 </a:t>
            </a:r>
            <a:r>
              <a:rPr lang="en-US" sz="2400" b="1" dirty="0" err="1" smtClean="0"/>
              <a:t>Tahun</a:t>
            </a:r>
            <a:r>
              <a:rPr lang="en-US" sz="2400" b="1" dirty="0" smtClean="0"/>
              <a:t> 2013 </a:t>
            </a:r>
            <a:r>
              <a:rPr lang="en-US" sz="2400" b="1" dirty="0" err="1" smtClean="0"/>
              <a:t>tentang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tugsus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kemudian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tinggal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menambah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atau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mereviu</a:t>
            </a:r>
            <a:r>
              <a:rPr lang="en-US" sz="2400" b="1" dirty="0"/>
              <a:t> </a:t>
            </a:r>
            <a:r>
              <a:rPr lang="en-US" sz="2400" b="1" dirty="0" err="1" smtClean="0"/>
              <a:t>pasal-pasal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ketentuan</a:t>
            </a:r>
            <a:r>
              <a:rPr lang="en-US" sz="2400" b="1" dirty="0" smtClean="0"/>
              <a:t> yang </a:t>
            </a:r>
            <a:r>
              <a:rPr lang="en-US" sz="2400" b="1" dirty="0" err="1" smtClean="0"/>
              <a:t>mengakomodir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kegiatan</a:t>
            </a:r>
            <a:r>
              <a:rPr lang="en-US" sz="2400" b="1" dirty="0" smtClean="0"/>
              <a:t> team based </a:t>
            </a:r>
            <a:r>
              <a:rPr lang="en-US" sz="2400" b="1" dirty="0" err="1" smtClean="0"/>
              <a:t>tersebut</a:t>
            </a:r>
            <a:r>
              <a:rPr lang="en-US" sz="2400" b="1" dirty="0" smtClean="0"/>
              <a:t>.</a:t>
            </a:r>
          </a:p>
          <a:p>
            <a:pPr marL="514350" indent="-514350" algn="just">
              <a:buFont typeface="+mj-lt"/>
              <a:buAutoNum type="arabicPeriod" startAt="4"/>
            </a:pPr>
            <a:r>
              <a:rPr lang="en-US" sz="2400" b="1" dirty="0" err="1" smtClean="0"/>
              <a:t>Hasil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konsultasi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dengan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dja</a:t>
            </a:r>
            <a:r>
              <a:rPr lang="en-US" sz="2400" b="1" dirty="0" smtClean="0"/>
              <a:t>  : </a:t>
            </a:r>
            <a:r>
              <a:rPr lang="en-US" sz="2400" b="1" dirty="0" err="1" smtClean="0"/>
              <a:t>segera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buat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surat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usulan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persetujuan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kementerian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kesehatan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tentang</a:t>
            </a:r>
            <a:r>
              <a:rPr lang="en-US" sz="2400" b="1" dirty="0" smtClean="0"/>
              <a:t>  </a:t>
            </a:r>
            <a:r>
              <a:rPr lang="en-US" sz="2400" b="1" dirty="0" err="1" smtClean="0"/>
              <a:t>satuan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harga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upah</a:t>
            </a:r>
            <a:r>
              <a:rPr lang="en-US" sz="2400" b="1" dirty="0" smtClean="0"/>
              <a:t>  Team  Based  </a:t>
            </a:r>
          </a:p>
          <a:p>
            <a:pPr marL="514350" indent="-514350" algn="just">
              <a:buFont typeface="+mj-lt"/>
              <a:buAutoNum type="arabicPeriod" startAt="4"/>
            </a:pPr>
            <a:endParaRPr lang="en-US" sz="2400" b="1" dirty="0" smtClean="0"/>
          </a:p>
          <a:p>
            <a:pPr marL="514350" indent="-514350" algn="just">
              <a:buFont typeface="+mj-lt"/>
              <a:buAutoNum type="arabicPeriod" startAt="4"/>
            </a:pP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2025858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ThankYouMistakeTheBeautifu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ttp://radarlampung.co.id/read/images/stories/2010/07juli/17/utama-gaj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8600"/>
            <a:ext cx="278211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579456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84046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I. PERHITUNGAN BERDASARKAN GAJI DAN INSENTFI PTT</a:t>
            </a:r>
            <a:endParaRPr lang="en-US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889780"/>
              </p:ext>
            </p:extLst>
          </p:nvPr>
        </p:nvGraphicFramePr>
        <p:xfrm>
          <a:off x="381000" y="2286000"/>
          <a:ext cx="86106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Worksheet" r:id="rId3" imgW="9848985" imgH="2971800" progId="Excel.Sheet.12">
                  <p:embed/>
                </p:oleObj>
              </mc:Choice>
              <mc:Fallback>
                <p:oleObj name="Worksheet" r:id="rId3" imgW="9848985" imgH="2971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2286000"/>
                        <a:ext cx="8610600" cy="342900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Showcard Gothic" pitchFamily="82" charset="0"/>
              </a:rPr>
              <a:t>KEBUTUHAN ANGGARAN TEAM BASED TAHUN 2015 </a:t>
            </a:r>
            <a:endParaRPr lang="en-US" sz="3600" dirty="0">
              <a:solidFill>
                <a:srgbClr val="7030A0"/>
              </a:solidFill>
              <a:latin typeface="Showcard Gothi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65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823129"/>
              </p:ext>
            </p:extLst>
          </p:nvPr>
        </p:nvGraphicFramePr>
        <p:xfrm>
          <a:off x="381000" y="533400"/>
          <a:ext cx="8554844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Worksheet" r:id="rId3" imgW="9848985" imgH="2524035" progId="Excel.Sheet.12">
                  <p:embed/>
                </p:oleObj>
              </mc:Choice>
              <mc:Fallback>
                <p:oleObj name="Worksheet" r:id="rId3" imgW="9848985" imgH="25240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1000" y="533400"/>
                        <a:ext cx="8554844" cy="281940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408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" y="914400"/>
          <a:ext cx="8991600" cy="5475653"/>
        </p:xfrm>
        <a:graphic>
          <a:graphicData uri="http://schemas.openxmlformats.org/drawingml/2006/table">
            <a:tbl>
              <a:tblPr/>
              <a:tblGrid>
                <a:gridCol w="2580065"/>
                <a:gridCol w="1241365"/>
                <a:gridCol w="1423670"/>
                <a:gridCol w="1348740"/>
                <a:gridCol w="1192702"/>
                <a:gridCol w="1205058"/>
              </a:tblGrid>
              <a:tr h="6125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DOKTER/DOKTER GIGI/SPESIALIS KRITERIA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BIDAN KRITERIA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95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UNSUR PENGHASILAN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BIASA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TERPENCIL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SANGAT TERPENCIL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BIASA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latin typeface="Arial"/>
                        </a:rPr>
                        <a:t>TERPENCIL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a.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Penghasilan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Kotor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Gaji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Pokok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1,510,500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1,510,500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1,510,500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1,295,600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1,295,600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Tunj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Isteri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/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Tunj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PTT</a:t>
                      </a: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271,430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271,430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271,430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181,985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181,985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Tunjangan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PPh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221,638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221,638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-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Pembulatan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 Tunjangan Terpencil</a:t>
                      </a: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125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PENGHASILAN KOTOR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2,050,000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2,050,000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2,050,000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1,700,000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1,700,000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b.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Potongan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 IWP</a:t>
                      </a: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30,210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30,210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30,210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25,912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25,912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- PPh</a:t>
                      </a:r>
                    </a:p>
                  </a:txBody>
                  <a:tcPr marL="1143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267,290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221,638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221,638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JML POTONGAN</a:t>
                      </a:r>
                    </a:p>
                  </a:txBody>
                  <a:tcPr marL="2286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297,500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297,500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latin typeface="Arial"/>
                        </a:rPr>
                        <a:t>297,500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247,550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247,550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55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c.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Penghasilan</a:t>
                      </a: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Bersih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1,752,500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1,752,500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1,752,500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1,452,450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1,452,450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76200"/>
            <a:ext cx="9144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PENGHASILAN POKOK DOKTER DAN BIDAN PTT</a:t>
            </a:r>
          </a:p>
          <a:p>
            <a:pPr algn="ctr"/>
            <a:r>
              <a:rPr lang="en-US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Kepmenkes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1307/MENKES/SK/IX/2010)</a:t>
            </a:r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904966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649069"/>
            <a:ext cx="8915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INSENTIF KHUSUS DOKTER DAN BIDAN PTT</a:t>
            </a:r>
          </a:p>
          <a:p>
            <a:pPr algn="ctr"/>
            <a:r>
              <a:rPr lang="en-US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Kepmenkes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1307/MENKES/SK/IX/2010)</a:t>
            </a:r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752600"/>
          <a:ext cx="8610600" cy="3886201"/>
        </p:xfrm>
        <a:graphic>
          <a:graphicData uri="http://schemas.openxmlformats.org/drawingml/2006/table">
            <a:tbl>
              <a:tblPr/>
              <a:tblGrid>
                <a:gridCol w="1515501"/>
                <a:gridCol w="1380099"/>
                <a:gridCol w="1223106"/>
                <a:gridCol w="1139094"/>
                <a:gridCol w="1066800"/>
                <a:gridCol w="1219200"/>
                <a:gridCol w="1066800"/>
              </a:tblGrid>
              <a:tr h="105098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BESARAN INSENTIF DAN POTONGAN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DOKTER SPESIALIS/DOKTER GIGI SPESIALIS KRITERIA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DOKTER/DOKTER GIGI KRITERIA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BIDAN KRITERIA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19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Arial"/>
                        </a:rPr>
                        <a:t>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Arial"/>
                        </a:rPr>
                        <a:t>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latin typeface="Arial"/>
                        </a:rPr>
                        <a:t>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latin typeface="Arial"/>
                        </a:rPr>
                        <a:t>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56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 err="1">
                          <a:latin typeface="Arial"/>
                        </a:rPr>
                        <a:t>Insentif</a:t>
                      </a:r>
                      <a:endParaRPr lang="en-US" sz="16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7,850,000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8,300,000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3,350,000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5,800,000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1,700,000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latin typeface="Arial"/>
                        </a:rPr>
                        <a:t>2,700,000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4819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latin typeface="Arial"/>
                        </a:rPr>
                        <a:t>Potongan PPh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latin typeface="Arial"/>
                        </a:rPr>
                        <a:t>588,750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622,500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251,250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435,000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127,500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202,500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9356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latin typeface="Arial"/>
                        </a:rPr>
                        <a:t>JML BERSIH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7,261,250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7,677,500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3,098,750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5,365,000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1,572,500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 dirty="0">
                          <a:latin typeface="Arial"/>
                        </a:rPr>
                        <a:t>2,497,500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630582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3430" y="609600"/>
            <a:ext cx="769620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DASAR PERTIMBANGAN  VERSI I : 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0" y="1752600"/>
            <a:ext cx="8001000" cy="40934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TAKE HOME PAY YANG DIPEROLEH SAMA DENGAN PENGHASILAN PTT YANG BERADA DI LOKASI SANGAT TERPENCIL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SUPAYA TIDAK TERJADI KECEMBURUAN DI LAPANGAN ANTARA NAKES PTT DENGAN NAKES TEAM BASED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BACKGROUND PENDIDIKAN SAMA ANTARA NAKES PTT DENGAN TEAM BASED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LOKASI PENEMPATAN NAKES TEAM BASED SAMA  DENGAN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NAKES PTT 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BELUM ADA PEMBANDING/DASAR HUKUM  UNTUK MENAIKKAN PENGHASILAN NAKES TEAM BASED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UMP DIWILAYAH TIMUR DAN TENGAH RATA </a:t>
            </a:r>
            <a:r>
              <a:rPr lang="en-US" sz="2000" dirty="0" err="1" smtClean="0">
                <a:solidFill>
                  <a:schemeClr val="tx1"/>
                </a:solidFill>
              </a:rPr>
              <a:t>RATA</a:t>
            </a:r>
            <a:r>
              <a:rPr lang="en-US" sz="2000" dirty="0" smtClean="0">
                <a:solidFill>
                  <a:schemeClr val="tx1"/>
                </a:solidFill>
              </a:rPr>
              <a:t> 1.6 JT – 2,5 JT (TERLAMPIR)</a:t>
            </a:r>
          </a:p>
          <a:p>
            <a:pPr marL="342900" indent="-342900"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7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061839"/>
              </p:ext>
            </p:extLst>
          </p:nvPr>
        </p:nvGraphicFramePr>
        <p:xfrm>
          <a:off x="415290" y="1219200"/>
          <a:ext cx="8610600" cy="3444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Worksheet" r:id="rId3" imgW="9848985" imgH="2971800" progId="Excel.Sheet.12">
                  <p:embed/>
                </p:oleObj>
              </mc:Choice>
              <mc:Fallback>
                <p:oleObj name="Worksheet" r:id="rId3" imgW="9848985" imgH="2971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5290" y="1219200"/>
                        <a:ext cx="8610600" cy="344424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762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II. PERHITUNGAN BERDASARKAN USULAN PUSRENGUN/KAK TEAM BASED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98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067655"/>
              </p:ext>
            </p:extLst>
          </p:nvPr>
        </p:nvGraphicFramePr>
        <p:xfrm>
          <a:off x="152400" y="762000"/>
          <a:ext cx="8839200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Worksheet" r:id="rId3" imgW="9848985" imgH="2524035" progId="Excel.Sheet.12">
                  <p:embed/>
                </p:oleObj>
              </mc:Choice>
              <mc:Fallback>
                <p:oleObj name="Worksheet" r:id="rId3" imgW="9848985" imgH="25240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762000"/>
                        <a:ext cx="8839200" cy="3962400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37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7391400" cy="3505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</p:pic>
      <p:sp>
        <p:nvSpPr>
          <p:cNvPr id="4" name="TextBox 3"/>
          <p:cNvSpPr txBox="1"/>
          <p:nvPr/>
        </p:nvSpPr>
        <p:spPr>
          <a:xfrm>
            <a:off x="1066800" y="609600"/>
            <a:ext cx="7391400" cy="5847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haroni" pitchFamily="2" charset="-79"/>
                <a:cs typeface="Aharoni" pitchFamily="2" charset="-79"/>
              </a:rPr>
              <a:t>DASAR PERTIMBANGAN  VERSI </a:t>
            </a:r>
            <a:r>
              <a:rPr lang="en-US" sz="3200" dirty="0">
                <a:latin typeface="Aharoni" pitchFamily="2" charset="-79"/>
                <a:cs typeface="Aharoni" pitchFamily="2" charset="-79"/>
              </a:rPr>
              <a:t>I</a:t>
            </a: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I : 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703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892</Words>
  <Application>Microsoft Office PowerPoint</Application>
  <PresentationFormat>On-screen Show (4:3)</PresentationFormat>
  <Paragraphs>184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Worksheet</vt:lpstr>
      <vt:lpstr>PowerPoint Presentation</vt:lpstr>
      <vt:lpstr>KEBUTUHAN ANGGARAN TEAM BASED TAHUN 2015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Mekanisme pembayaran/pencairan insentif penugasan khusus tenaga kesehatan pada DTPK/DBK untuk TEAM BASED </vt:lpstr>
      <vt:lpstr>MANFAAT MENGGUNAKAN PENYALURAN DANA GAJI/INSENTIF MELALUI PERBANKAN</vt:lpstr>
      <vt:lpstr>TAHAPAN-TAHAPAN DALAM MEMPEROLEH BUKU TABUNGAN BAGI NAKES TEAM BASED MELALUI PENUGASAN KHUSUS</vt:lpstr>
      <vt:lpstr>HAK-HAK YANG PERHATIKAN DALAM SELAIN UPAH YANG DIPEROLEH OLEH NAKES TEAM BASED  </vt:lpstr>
      <vt:lpstr>KESIMPULAN DAN SARAN 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PENGGAJIAN DAN MEKANISME PEMBAYARAN TEAM BASED</dc:title>
  <dc:creator>user</dc:creator>
  <cp:lastModifiedBy>Se7ven</cp:lastModifiedBy>
  <cp:revision>31</cp:revision>
  <cp:lastPrinted>2015-01-21T08:31:16Z</cp:lastPrinted>
  <dcterms:created xsi:type="dcterms:W3CDTF">2015-01-20T07:12:25Z</dcterms:created>
  <dcterms:modified xsi:type="dcterms:W3CDTF">2015-01-22T01:19:55Z</dcterms:modified>
</cp:coreProperties>
</file>