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handoutMasterIdLst>
    <p:handoutMasterId r:id="rId27"/>
  </p:handoutMasterIdLst>
  <p:sldIdLst>
    <p:sldId id="278" r:id="rId2"/>
    <p:sldId id="272" r:id="rId3"/>
    <p:sldId id="273" r:id="rId4"/>
    <p:sldId id="274" r:id="rId5"/>
    <p:sldId id="256" r:id="rId6"/>
    <p:sldId id="258" r:id="rId7"/>
    <p:sldId id="259" r:id="rId8"/>
    <p:sldId id="261" r:id="rId9"/>
    <p:sldId id="266" r:id="rId10"/>
    <p:sldId id="267" r:id="rId11"/>
    <p:sldId id="269" r:id="rId12"/>
    <p:sldId id="268" r:id="rId13"/>
    <p:sldId id="270" r:id="rId14"/>
    <p:sldId id="263" r:id="rId15"/>
    <p:sldId id="262" r:id="rId16"/>
    <p:sldId id="264" r:id="rId17"/>
    <p:sldId id="265" r:id="rId18"/>
    <p:sldId id="279" r:id="rId19"/>
    <p:sldId id="280" r:id="rId20"/>
    <p:sldId id="282" r:id="rId21"/>
    <p:sldId id="283" r:id="rId22"/>
    <p:sldId id="284" r:id="rId23"/>
    <p:sldId id="285" r:id="rId24"/>
    <p:sldId id="286" r:id="rId25"/>
    <p:sldId id="287" r:id="rId26"/>
  </p:sldIdLst>
  <p:sldSz cx="9144000" cy="6858000" type="screen4x3"/>
  <p:notesSz cx="6858000" cy="9947275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1" autoAdjust="0"/>
    <p:restoredTop sz="94699" autoAdjust="0"/>
  </p:normalViewPr>
  <p:slideViewPr>
    <p:cSldViewPr>
      <p:cViewPr>
        <p:scale>
          <a:sx n="50" d="100"/>
          <a:sy n="50" d="100"/>
        </p:scale>
        <p:origin x="-1110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B8E4E3-4B03-4F56-BC7C-562A139D6C6C}" type="datetimeFigureOut">
              <a:rPr lang="id-ID" smtClean="0"/>
              <a:pPr/>
              <a:t>02/02/2015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3C450-B036-4C80-B50A-D5424C2ACE7D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="" xmlns:p14="http://schemas.microsoft.com/office/powerpoint/2010/main" val="2480174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pPr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pPr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pPr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pPr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pPr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pPr/>
              <a:t>02/02/2015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pPr/>
              <a:t>02/02/2015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pPr/>
              <a:t>02/02/2015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pPr/>
              <a:t>02/02/2015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pPr/>
              <a:t>02/02/2015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C5BD-AA67-4D9F-A3D1-FA725D09F3CC}" type="datetimeFigureOut">
              <a:rPr lang="id-ID" smtClean="0"/>
              <a:pPr/>
              <a:t>02/02/2015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9876F-EBFD-4B34-8CB9-1E44FC95484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0C5BD-AA67-4D9F-A3D1-FA725D09F3CC}" type="datetimeFigureOut">
              <a:rPr lang="id-ID" smtClean="0"/>
              <a:pPr/>
              <a:t>02/02/2015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9876F-EBFD-4B34-8CB9-1E44FC954841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nusantarasehat.kemenkes@gmail.com" TargetMode="External"/><Relationship Id="rId2" Type="http://schemas.openxmlformats.org/officeDocument/2006/relationships/hyperlink" Target="http://nusantarasehat.kemkes.go.id/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usantarasehat.kemkes.go.id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328392"/>
            <a:ext cx="7851648" cy="1828800"/>
          </a:xfr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id-ID" sz="2800" dirty="0" smtClean="0">
                <a:solidFill>
                  <a:schemeClr val="accent2"/>
                </a:solidFill>
                <a:latin typeface="Andalus" pitchFamily="18" charset="-78"/>
                <a:cs typeface="Andalus" pitchFamily="18" charset="-78"/>
              </a:rPr>
              <a:t>Penugasan Khusus Tenaga Kesehatan </a:t>
            </a:r>
            <a:br>
              <a:rPr lang="id-ID" sz="2800" dirty="0" smtClean="0">
                <a:solidFill>
                  <a:schemeClr val="accent2"/>
                </a:solidFill>
                <a:latin typeface="Andalus" pitchFamily="18" charset="-78"/>
                <a:cs typeface="Andalus" pitchFamily="18" charset="-78"/>
              </a:rPr>
            </a:br>
            <a:r>
              <a:rPr lang="id-ID" sz="2800" dirty="0" smtClean="0">
                <a:solidFill>
                  <a:schemeClr val="accent2"/>
                </a:solidFill>
                <a:latin typeface="Andalus" pitchFamily="18" charset="-78"/>
                <a:cs typeface="Andalus" pitchFamily="18" charset="-78"/>
              </a:rPr>
              <a:t>Melalui </a:t>
            </a:r>
            <a:r>
              <a:rPr lang="id-ID" sz="2800" i="1" dirty="0" smtClean="0">
                <a:solidFill>
                  <a:schemeClr val="accent2"/>
                </a:solidFill>
                <a:latin typeface="Andalus" pitchFamily="18" charset="-78"/>
                <a:cs typeface="Andalus" pitchFamily="18" charset="-78"/>
              </a:rPr>
              <a:t>Team Based  </a:t>
            </a:r>
            <a:r>
              <a:rPr lang="id-ID" sz="2800" dirty="0" smtClean="0">
                <a:solidFill>
                  <a:schemeClr val="accent2"/>
                </a:solidFill>
                <a:latin typeface="Andalus" pitchFamily="18" charset="-78"/>
                <a:cs typeface="Andalus" pitchFamily="18" charset="-78"/>
              </a:rPr>
              <a:t>(Tim Nusantara Sehat)</a:t>
            </a:r>
            <a:br>
              <a:rPr lang="id-ID" sz="2800" dirty="0" smtClean="0">
                <a:solidFill>
                  <a:schemeClr val="accent2"/>
                </a:solidFill>
                <a:latin typeface="Andalus" pitchFamily="18" charset="-78"/>
                <a:cs typeface="Andalus" pitchFamily="18" charset="-78"/>
              </a:rPr>
            </a:br>
            <a:endParaRPr lang="id-ID" sz="2800" dirty="0">
              <a:solidFill>
                <a:schemeClr val="accent2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8123163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90935011"/>
              </p:ext>
            </p:extLst>
          </p:nvPr>
        </p:nvGraphicFramePr>
        <p:xfrm>
          <a:off x="755576" y="836703"/>
          <a:ext cx="7848873" cy="5472616"/>
        </p:xfrm>
        <a:graphic>
          <a:graphicData uri="http://schemas.openxmlformats.org/drawingml/2006/table">
            <a:tbl>
              <a:tblPr/>
              <a:tblGrid>
                <a:gridCol w="344314"/>
                <a:gridCol w="1854851"/>
                <a:gridCol w="433169"/>
                <a:gridCol w="2076989"/>
                <a:gridCol w="414658"/>
                <a:gridCol w="2724892"/>
              </a:tblGrid>
              <a:tr h="408986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Provinsi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Kabupaten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Puskesmas</a:t>
                      </a:r>
                    </a:p>
                  </a:txBody>
                  <a:tcPr marL="8053" marR="8053" marT="8053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Nusa Tenggara Timur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Kupang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NAIKLIU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OEPOLI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Timor Tengah Utara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NAPAN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EBAN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OEOLO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TASINIFU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 I N I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MANAMAS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Belu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HALIWEN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SILAWAN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WEBORA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LAKTULUS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WEDOMU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HAEKESAK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WELULI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NUALAIN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Malaka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NAMFALUS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ALAS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BESIKAMA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Alor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BURAGA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KALUNAN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PADANG ALANG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MARITAING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Sabu Raijua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LEDEUNU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Rote Ndao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BATUTUA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4755">
                <a:tc>
                  <a:txBody>
                    <a:bodyPr/>
                    <a:lstStyle/>
                    <a:p>
                      <a:pPr algn="ctr" fontAlgn="t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53" marR="8053" marT="805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</a:t>
                      </a:r>
                    </a:p>
                  </a:txBody>
                  <a:tcPr marL="8053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NDAO</a:t>
                      </a:r>
                    </a:p>
                  </a:txBody>
                  <a:tcPr marL="72480" marR="8053" marT="8053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6154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32329553"/>
              </p:ext>
            </p:extLst>
          </p:nvPr>
        </p:nvGraphicFramePr>
        <p:xfrm>
          <a:off x="683567" y="836726"/>
          <a:ext cx="7992890" cy="5335281"/>
        </p:xfrm>
        <a:graphic>
          <a:graphicData uri="http://schemas.openxmlformats.org/drawingml/2006/table">
            <a:tbl>
              <a:tblPr/>
              <a:tblGrid>
                <a:gridCol w="350633"/>
                <a:gridCol w="1888886"/>
                <a:gridCol w="441117"/>
                <a:gridCol w="2115099"/>
                <a:gridCol w="422266"/>
                <a:gridCol w="2774889"/>
              </a:tblGrid>
              <a:tr h="345912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Provinsi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Kabupaten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Puskesmas</a:t>
                      </a:r>
                    </a:p>
                  </a:txBody>
                  <a:tcPr marL="7050" marR="7050" marT="70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Kalimantan Barat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Sambas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TEMANJUK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SAJINGAN BESAR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PALOH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Bengkayang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JAGOI BABANG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SIDING 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Sanggau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BALAI KARANGAN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47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ENTIKONG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Sintang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MERAKAI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212489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SENANING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Kapuas Hulu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NANGA KANTUK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PURING KENCANA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BADAU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LANJAK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54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BENUA MARTINUS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Kalimantan Timur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Mahakam Hulu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55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 PAHANGAI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56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TIONG OHANG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Berau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57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MARATUA BOHE BUKUT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Kalimantan Utara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Malinau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58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 NAWANG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59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 AMPUNG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60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 DIAN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 ALANGO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62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 PUJUNGAN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Nunukan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63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LONG BAWAN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64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LONG LAYU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65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SUNGAI NYAMUK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66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SETABU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67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AJI KUNING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68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SEIMENGGARIS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69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SANUR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64720">
                <a:tc>
                  <a:txBody>
                    <a:bodyPr/>
                    <a:lstStyle/>
                    <a:p>
                      <a:pPr algn="ctr" fontAlgn="t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50" marR="7050" marT="70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70</a:t>
                      </a:r>
                    </a:p>
                  </a:txBody>
                  <a:tcPr marL="7050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BINTER</a:t>
                      </a:r>
                    </a:p>
                  </a:txBody>
                  <a:tcPr marL="63448" marR="7050" marT="70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91075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90463608"/>
              </p:ext>
            </p:extLst>
          </p:nvPr>
        </p:nvGraphicFramePr>
        <p:xfrm>
          <a:off x="755577" y="836708"/>
          <a:ext cx="7704856" cy="5289459"/>
        </p:xfrm>
        <a:graphic>
          <a:graphicData uri="http://schemas.openxmlformats.org/drawingml/2006/table">
            <a:tbl>
              <a:tblPr/>
              <a:tblGrid>
                <a:gridCol w="337996"/>
                <a:gridCol w="1820817"/>
                <a:gridCol w="425220"/>
                <a:gridCol w="2038880"/>
                <a:gridCol w="407049"/>
                <a:gridCol w="2674894"/>
              </a:tblGrid>
              <a:tr h="409884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Provinsi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Kabupaten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Puskesmas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Sulawesi Utara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Kepulauan Talaud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DAPALAN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GEMEH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KARATUNG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MIANGAS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Kepulauan Sangihe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MARORE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KENDAHE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Minahasa Utara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WORI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Siau Tagulandang Biaro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ONDONG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MAKALEHI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Sulawesi Tengah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Toli-Toli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OGOTUA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Maluku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Maluku Barat Daya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WONRELI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SERWARU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USTUTUN 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ILWAKI 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LELANG 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MARSELA 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Maluku Tenggara Barat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SAUMLAKI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ADAUT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NAMTABUNG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LARAT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Kepulauan Aru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KOIJABI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LONGGAR APARA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Maluku Utara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Pulau Morotai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BERE-BERE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WAYABULA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SOPI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26231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74779981"/>
              </p:ext>
            </p:extLst>
          </p:nvPr>
        </p:nvGraphicFramePr>
        <p:xfrm>
          <a:off x="755576" y="836710"/>
          <a:ext cx="7704855" cy="5289457"/>
        </p:xfrm>
        <a:graphic>
          <a:graphicData uri="http://schemas.openxmlformats.org/drawingml/2006/table">
            <a:tbl>
              <a:tblPr/>
              <a:tblGrid>
                <a:gridCol w="337996"/>
                <a:gridCol w="1820817"/>
                <a:gridCol w="425220"/>
                <a:gridCol w="2038879"/>
                <a:gridCol w="407049"/>
                <a:gridCol w="2674894"/>
              </a:tblGrid>
              <a:tr h="409882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Provinsi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Kabupaten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Puskesmas</a:t>
                      </a:r>
                    </a:p>
                  </a:txBody>
                  <a:tcPr marL="8350" marR="8350" marT="8350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Papua 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Pegunungan Bintang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IWUR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TARUP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PEPERA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OKWYOP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WARAMASOL/TINIBIL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BATOM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MURKIM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MOPINOP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Sarmi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SARMI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Keerom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SENGGI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UBRUB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TOWE HITAM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WARIS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Supiori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SABAR MIOKRE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SORENDIWERI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Kota Jayapura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111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SKOW MABO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KOYA BARAT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Merauke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KIMAAM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SOTA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115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NAUKENJERAI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116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BUPUL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117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ULILIN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Boven Digoel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118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MINDIPTANA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119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WAROPKO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95183">
                <a:tc>
                  <a:txBody>
                    <a:bodyPr/>
                    <a:lstStyle/>
                    <a:p>
                      <a:pPr algn="ctr" fontAlgn="t"/>
                      <a:r>
                        <a:rPr lang="id-ID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350" marR="8350" marT="8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Papua Barat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Raja Ampat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120</a:t>
                      </a:r>
                    </a:p>
                  </a:txBody>
                  <a:tcPr marL="8350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DOREKAR</a:t>
                      </a:r>
                    </a:p>
                  </a:txBody>
                  <a:tcPr marL="75154" marR="8350" marT="8350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92712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998" y="1394773"/>
            <a:ext cx="74454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P</a:t>
            </a:r>
            <a:r>
              <a:rPr lang="id-ID" sz="20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ola </a:t>
            </a:r>
            <a:r>
              <a:rPr lang="id-ID" sz="20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Penempatan Penugasan Khusus Tenaga Kesehatan Melalui </a:t>
            </a:r>
            <a:r>
              <a:rPr lang="id-ID" sz="2000" b="1" i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Team Based </a:t>
            </a:r>
            <a:r>
              <a:rPr lang="id-ID" sz="20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(Tim Nusantara Sehat) </a:t>
            </a:r>
            <a:endParaRPr lang="id-ID" sz="2000" b="1" dirty="0">
              <a:solidFill>
                <a:schemeClr val="accent3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3608" y="2132856"/>
            <a:ext cx="76328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Meningkatnya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Puskesmas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yang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terpenuhi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dengan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minimal 5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jenis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(</a:t>
            </a:r>
            <a:r>
              <a:rPr lang="id-ID" dirty="0">
                <a:latin typeface="Andalus" pitchFamily="18" charset="-78"/>
                <a:cs typeface="Andalus" pitchFamily="18" charset="-78"/>
              </a:rPr>
              <a:t>yaitu dokter, perawat, bidan, dan 2 tenaga kesehatan lainnya (tenaga kesehatan gizi, tenaga kesehatan lingkungan, tenaga analis kesehatan/ahli teknologi laboratorium medik, tenaga kefarmasian dan tenaga kesehatan masyarakat)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Masa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penempatan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kesehatan</a:t>
            </a:r>
            <a:r>
              <a:rPr lang="id-ID" dirty="0" smtClean="0">
                <a:latin typeface="Andalus" pitchFamily="18" charset="-78"/>
                <a:cs typeface="Andalus" pitchFamily="18" charset="-78"/>
              </a:rPr>
              <a:t> Penugasan Khusus Tenaga Kesehatan Melalui </a:t>
            </a:r>
            <a:r>
              <a:rPr lang="id-ID" i="1" dirty="0" smtClean="0">
                <a:latin typeface="Andalus" pitchFamily="18" charset="-78"/>
                <a:cs typeface="Andalus" pitchFamily="18" charset="-78"/>
              </a:rPr>
              <a:t>Team Based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adalah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2 (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dua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)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tahun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.</a:t>
            </a:r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Pemerintah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Daerah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dapat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memberdayakan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pasca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id-ID" dirty="0" smtClean="0">
                <a:latin typeface="Andalus" pitchFamily="18" charset="-78"/>
                <a:cs typeface="Andalus" pitchFamily="18" charset="-78"/>
              </a:rPr>
              <a:t>Penugasan Khusus Tenaga Kesehatan Melalui </a:t>
            </a:r>
            <a:r>
              <a:rPr lang="id-ID" i="1" dirty="0" smtClean="0">
                <a:latin typeface="Andalus" pitchFamily="18" charset="-78"/>
                <a:cs typeface="Andalus" pitchFamily="18" charset="-78"/>
              </a:rPr>
              <a:t>Team Based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sesuai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kompetensi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,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standar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ketenagaan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kebutuhan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daerah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sehingga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tercapai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kemandirian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pemenuhan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.</a:t>
            </a:r>
            <a:endParaRPr lang="id-ID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889556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 smtClean="0">
                <a:latin typeface="Andalus" pitchFamily="18" charset="-78"/>
                <a:cs typeface="Andalus" pitchFamily="18" charset="-78"/>
              </a:rPr>
              <a:t>6. Pola Penempatan</a:t>
            </a:r>
            <a:endParaRPr lang="id-ID" sz="28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129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03023" y="1522527"/>
            <a:ext cx="7589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Jenis Tenaga </a:t>
            </a:r>
            <a:r>
              <a:rPr lang="id-ID" sz="20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Kesehatan </a:t>
            </a:r>
            <a:r>
              <a:rPr lang="id-ID" sz="20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yang </a:t>
            </a:r>
            <a:r>
              <a:rPr lang="id-ID" sz="20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Dapat Mengikuti Penugasan Khusus Tenaga Kesehatan Melalui </a:t>
            </a:r>
            <a:r>
              <a:rPr lang="id-ID" sz="2000" b="1" i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Team Based </a:t>
            </a:r>
            <a:r>
              <a:rPr lang="id-ID" sz="20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(Tim Nusantara Sehat) </a:t>
            </a:r>
            <a:endParaRPr lang="id-ID" sz="2000" b="1" dirty="0">
              <a:solidFill>
                <a:schemeClr val="accent3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03023" y="2242607"/>
            <a:ext cx="66533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Dokter Umum</a:t>
            </a:r>
          </a:p>
          <a:p>
            <a:pPr marL="342900" indent="-342900">
              <a:buAutoNum type="arabicPeriod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Perawat </a:t>
            </a:r>
          </a:p>
          <a:p>
            <a:pPr marL="342900" indent="-342900">
              <a:buAutoNum type="arabicPeriod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Bidan</a:t>
            </a:r>
          </a:p>
          <a:p>
            <a:pPr marL="342900" indent="-342900">
              <a:buAutoNum type="arabicPeriod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Ahli Gizi </a:t>
            </a:r>
          </a:p>
          <a:p>
            <a:pPr marL="342900" indent="-342900">
              <a:buAutoNum type="arabicPeriod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Sanitirian</a:t>
            </a:r>
          </a:p>
          <a:p>
            <a:pPr marL="342900" indent="-342900">
              <a:buAutoNum type="arabicPeriod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Analis kesehatan </a:t>
            </a:r>
          </a:p>
          <a:p>
            <a:pPr marL="342900" indent="-342900">
              <a:buAutoNum type="arabicPeriod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Tenaga Teknis Kefarmasian </a:t>
            </a:r>
          </a:p>
          <a:p>
            <a:pPr marL="342900" indent="-342900">
              <a:buAutoNum type="arabicPeriod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Sarjana Kesehatan Masyarakat </a:t>
            </a:r>
            <a:endParaRPr lang="id-ID" sz="20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2983" y="946463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 smtClean="0">
                <a:latin typeface="Andalus" pitchFamily="18" charset="-78"/>
                <a:cs typeface="Andalus" pitchFamily="18" charset="-78"/>
              </a:rPr>
              <a:t>7</a:t>
            </a:r>
            <a:r>
              <a:rPr lang="id-ID" sz="2800" dirty="0" smtClean="0">
                <a:latin typeface="Andalus" pitchFamily="18" charset="-78"/>
                <a:cs typeface="Andalus" pitchFamily="18" charset="-78"/>
              </a:rPr>
              <a:t>. Jenis Tenaga Kesehatan</a:t>
            </a:r>
            <a:endParaRPr lang="id-ID" sz="28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215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998" y="1285769"/>
            <a:ext cx="6725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Persyaratan Mengikuti Penugasan </a:t>
            </a:r>
            <a:r>
              <a:rPr lang="id-ID" sz="20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Khusus Tenaga Kesehatan Melalui Team Based (Tim Nusantara Sehat) </a:t>
            </a:r>
            <a:endParaRPr lang="id-ID" sz="2000" b="1" dirty="0">
              <a:solidFill>
                <a:schemeClr val="accent3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15616" y="2150854"/>
            <a:ext cx="665335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latin typeface="Andalus" pitchFamily="18" charset="-78"/>
                <a:cs typeface="Andalus" pitchFamily="18" charset="-78"/>
              </a:rPr>
              <a:t>Persyaratan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 smtClean="0">
                <a:latin typeface="Andalus" pitchFamily="18" charset="-78"/>
                <a:cs typeface="Andalus" pitchFamily="18" charset="-78"/>
              </a:rPr>
              <a:t>calon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 smtClean="0">
                <a:latin typeface="Andalus" pitchFamily="18" charset="-78"/>
                <a:cs typeface="Andalus" pitchFamily="18" charset="-78"/>
              </a:rPr>
              <a:t>peserta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:</a:t>
            </a:r>
            <a:endParaRPr lang="id-ID" sz="2000" dirty="0" smtClean="0">
              <a:latin typeface="Andalus" pitchFamily="18" charset="-78"/>
              <a:cs typeface="Andalus" pitchFamily="18" charset="-7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err="1" smtClean="0">
                <a:latin typeface="Andalus" pitchFamily="18" charset="-78"/>
                <a:cs typeface="Andalus" pitchFamily="18" charset="-78"/>
              </a:rPr>
              <a:t>Warga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Negara Indonesia</a:t>
            </a:r>
            <a:endParaRPr lang="id-ID" sz="2000" dirty="0">
              <a:latin typeface="Andalus" pitchFamily="18" charset="-78"/>
              <a:cs typeface="Andalus" pitchFamily="18" charset="-7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err="1" smtClean="0">
                <a:latin typeface="Andalus" pitchFamily="18" charset="-78"/>
                <a:cs typeface="Andalus" pitchFamily="18" charset="-78"/>
              </a:rPr>
              <a:t>Usia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maksimal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30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tahun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untuk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dokter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umum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dan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untuk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kesahatan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lainnya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usia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maksimal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25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tahun</a:t>
            </a:r>
            <a:endParaRPr lang="id-ID" sz="2000" dirty="0">
              <a:latin typeface="Andalus" pitchFamily="18" charset="-78"/>
              <a:cs typeface="Andalus" pitchFamily="18" charset="-7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Status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belum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menikah</a:t>
            </a:r>
            <a:endParaRPr lang="id-ID" sz="2000" dirty="0">
              <a:latin typeface="Andalus" pitchFamily="18" charset="-78"/>
              <a:cs typeface="Andalus" pitchFamily="18" charset="-7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err="1" smtClean="0">
                <a:latin typeface="Andalus" pitchFamily="18" charset="-78"/>
                <a:cs typeface="Andalus" pitchFamily="18" charset="-78"/>
              </a:rPr>
              <a:t>Sehat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jasmani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dan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rohani</a:t>
            </a:r>
            <a:endParaRPr lang="id-ID" sz="2000" dirty="0">
              <a:latin typeface="Andalus" pitchFamily="18" charset="-78"/>
              <a:cs typeface="Andalus" pitchFamily="18" charset="-7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err="1" smtClean="0">
                <a:latin typeface="Andalus" pitchFamily="18" charset="-78"/>
                <a:cs typeface="Andalus" pitchFamily="18" charset="-78"/>
              </a:rPr>
              <a:t>Bebas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narkoba</a:t>
            </a:r>
            <a:endParaRPr lang="id-ID" sz="2000" dirty="0">
              <a:latin typeface="Andalus" pitchFamily="18" charset="-78"/>
              <a:cs typeface="Andalus" pitchFamily="18" charset="-7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err="1" smtClean="0">
                <a:latin typeface="Andalus" pitchFamily="18" charset="-78"/>
                <a:cs typeface="Andalus" pitchFamily="18" charset="-78"/>
              </a:rPr>
              <a:t>Berkelakuan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Baik</a:t>
            </a:r>
            <a:endParaRPr lang="id-ID" sz="2000" dirty="0">
              <a:latin typeface="Andalus" pitchFamily="18" charset="-78"/>
              <a:cs typeface="Andalus" pitchFamily="18" charset="-7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err="1" smtClean="0">
                <a:latin typeface="Andalus" pitchFamily="18" charset="-78"/>
                <a:cs typeface="Andalus" pitchFamily="18" charset="-78"/>
              </a:rPr>
              <a:t>Mempunyai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STR yang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masih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berlaku</a:t>
            </a:r>
            <a:endParaRPr lang="id-ID" sz="20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836712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 smtClean="0">
                <a:latin typeface="Andalus" pitchFamily="18" charset="-78"/>
                <a:cs typeface="Andalus" pitchFamily="18" charset="-78"/>
              </a:rPr>
              <a:t>8. Persyaratan</a:t>
            </a:r>
            <a:endParaRPr lang="id-ID" sz="28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411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998" y="908720"/>
            <a:ext cx="7013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Pendaftaran dan Penempatan</a:t>
            </a:r>
            <a:r>
              <a:rPr lang="id-ID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id-ID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Penugasan Khusus Tenaga Kesehatan Melalui Teambased (Tim Nusantara Sehat) </a:t>
            </a:r>
            <a:endParaRPr lang="id-ID" b="1" dirty="0">
              <a:solidFill>
                <a:schemeClr val="accent3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43608" y="1484784"/>
            <a:ext cx="69413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Pedaftaran   	:  4 Februari – 21 Februari  2015</a:t>
            </a:r>
          </a:p>
          <a:p>
            <a:r>
              <a:rPr lang="id-ID" sz="1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                       	   Melalui Web  </a:t>
            </a:r>
            <a:r>
              <a:rPr lang="id-ID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dalus" pitchFamily="18" charset="-78"/>
                <a:cs typeface="Andalus" pitchFamily="18" charset="-78"/>
                <a:hlinkClick r:id="rId2"/>
              </a:rPr>
              <a:t>http://nusantarasehat.kemkes.go.id</a:t>
            </a:r>
            <a:endParaRPr lang="id-ID" sz="1600" dirty="0" smtClean="0">
              <a:solidFill>
                <a:schemeClr val="tx2">
                  <a:lumMod val="60000"/>
                  <a:lumOff val="4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endParaRPr lang="id-ID" sz="1600" dirty="0" smtClean="0">
              <a:solidFill>
                <a:schemeClr val="tx2">
                  <a:lumMod val="60000"/>
                  <a:lumOff val="40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Penempatan 	:  a. Periode  I  Bulan April 2015 (60 Tim)</a:t>
            </a:r>
          </a:p>
          <a:p>
            <a:r>
              <a:rPr lang="id-ID" sz="1600" dirty="0">
                <a:latin typeface="Andalus" pitchFamily="18" charset="-78"/>
                <a:cs typeface="Andalus" pitchFamily="18" charset="-78"/>
              </a:rPr>
              <a:t>	</a:t>
            </a:r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	   b. Periode II  Bulan Juli 2015  (60 Tim</a:t>
            </a:r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)</a:t>
            </a:r>
            <a:endParaRPr lang="id-ID" sz="1600" dirty="0" smtClean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59005" y="2780928"/>
            <a:ext cx="715741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Informasi Lebih Lanjut </a:t>
            </a:r>
          </a:p>
          <a:p>
            <a:r>
              <a:rPr lang="id-ID" dirty="0" smtClean="0"/>
              <a:t>Dapat Menghubungi  </a:t>
            </a:r>
            <a:r>
              <a:rPr lang="id-ID" b="1" dirty="0" smtClean="0"/>
              <a:t>Pusren-Gun BPSDM Kesehatan Kemenkes :</a:t>
            </a:r>
          </a:p>
          <a:p>
            <a:r>
              <a:rPr lang="id-ID" dirty="0" smtClean="0"/>
              <a:t>Telp 	:  (021) 7245517 (6008) </a:t>
            </a:r>
          </a:p>
          <a:p>
            <a:r>
              <a:rPr lang="id-ID" dirty="0" smtClean="0"/>
              <a:t>Fax   	:  (021) 7258616</a:t>
            </a:r>
          </a:p>
          <a:p>
            <a:r>
              <a:rPr lang="id-ID" dirty="0" smtClean="0"/>
              <a:t>E-Mail  	:  </a:t>
            </a:r>
            <a:r>
              <a:rPr lang="id-ID" dirty="0" smtClean="0">
                <a:hlinkClick r:id="rId3"/>
              </a:rPr>
              <a:t>nusantarasehat@kemkes.go.id</a:t>
            </a:r>
            <a:r>
              <a:rPr lang="id-ID" dirty="0" smtClean="0"/>
              <a:t>  </a:t>
            </a:r>
          </a:p>
          <a:p>
            <a:r>
              <a:rPr lang="id-ID" dirty="0" smtClean="0"/>
              <a:t>Atau </a:t>
            </a:r>
          </a:p>
          <a:p>
            <a:r>
              <a:rPr lang="id-ID" dirty="0" smtClean="0"/>
              <a:t>Hallo kemkes :  500567	</a:t>
            </a:r>
            <a:endParaRPr lang="id-ID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5445224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 smtClean="0"/>
              <a:t>Catatan :</a:t>
            </a:r>
          </a:p>
          <a:p>
            <a:r>
              <a:rPr lang="id-ID" sz="1200" b="1" dirty="0" smtClean="0"/>
              <a:t>Jadwal sewaktu dapat berubah sesuai situasi dan kondisi </a:t>
            </a:r>
            <a:endParaRPr lang="id-ID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548680"/>
            <a:ext cx="6696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9. Pendaftaran dan Penempatan. Pengertian</a:t>
            </a:r>
            <a:endParaRPr lang="id-ID" sz="20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391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7504" y="1331476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>
                <a:latin typeface="Andalus" pitchFamily="18" charset="-78"/>
                <a:cs typeface="Andalus" pitchFamily="18" charset="-78"/>
              </a:rPr>
              <a:t>10.  Seleksi</a:t>
            </a:r>
            <a:endParaRPr lang="id-ID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1700808"/>
            <a:ext cx="8568952" cy="389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Seleksi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penerimaan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Team Based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dilaksanakan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oleh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Kementerian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Kesehatan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sesuai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dengan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alokasi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kebutuhan</a:t>
            </a:r>
            <a:endParaRPr kumimoji="0" lang="id-ID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ea typeface="Calibri" pitchFamily="34" charset="0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yang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telah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ditetapkan</a:t>
            </a:r>
            <a:r>
              <a:rPr kumimoji="0" lang="id-ID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dengan 2 (dua) tahapan yaitu : </a:t>
            </a:r>
            <a:endParaRPr kumimoji="0" lang="id-ID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1300" dirty="0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a. </a:t>
            </a:r>
            <a:r>
              <a:rPr kumimoji="0" lang="id-ID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Seleksi tahap I :</a:t>
            </a:r>
            <a:endParaRPr kumimoji="0" lang="id-ID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   Seleksi administrasi  secara online</a:t>
            </a:r>
            <a:endParaRPr kumimoji="0" lang="id-ID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b.</a:t>
            </a:r>
            <a:r>
              <a:rPr kumimoji="0" lang="id-ID" sz="13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id-ID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Seleksi tahap II :</a:t>
            </a:r>
            <a:endParaRPr kumimoji="0" lang="id-ID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1300" dirty="0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lang="id-ID" sz="1300" dirty="0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    </a:t>
            </a:r>
            <a:r>
              <a:rPr kumimoji="0" lang="id-ID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Seleksi tahap II dilakukan setelah pengumuman kelulusan seleksi tahap I secara online. Seleksi tahap II terdiri dari </a:t>
            </a:r>
            <a:endParaRPr kumimoji="0" lang="id-ID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    1) Interview dan psikotes</a:t>
            </a:r>
            <a:endParaRPr kumimoji="0" lang="id-ID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    2). Kelengkapan administrasi :</a:t>
            </a:r>
            <a:endParaRPr kumimoji="0" lang="id-ID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         a) 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Fotokopi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Kartu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Tanda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Penduduk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(KTP)</a:t>
            </a:r>
            <a:endParaRPr kumimoji="0" lang="id-ID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1300" dirty="0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lang="id-ID" sz="1300" dirty="0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         b)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Surat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keterangan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sehat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dari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dokter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pemerintah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(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Puskesmas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/RSUD/RSUP/RS TNI POLRI).</a:t>
            </a:r>
            <a:endParaRPr kumimoji="0" lang="id-ID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         c)</a:t>
            </a:r>
            <a:r>
              <a:rPr kumimoji="0" lang="id-ID" sz="13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 </a:t>
            </a:r>
            <a:r>
              <a:rPr kumimoji="0" lang="id-ID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Surat keterangan bebas narkoba dari instansi yang berwenang.</a:t>
            </a:r>
            <a:endParaRPr kumimoji="0" lang="id-ID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         d)  Surat Keterangan Berkelakuan Baik dari kepolisian.</a:t>
            </a:r>
            <a:endParaRPr kumimoji="0" lang="id-ID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         e) 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Fotokopi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ijazah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pendidikan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tenaga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kesehatan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yang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telah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disahkan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oleh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pejabat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yang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berwenang</a:t>
            </a:r>
            <a:endParaRPr kumimoji="0" lang="id-ID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         f) 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Fotokopi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Surat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Tanda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Registrasi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(STR)</a:t>
            </a:r>
            <a:endParaRPr kumimoji="0" lang="id-ID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         g) 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Surat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pernyataan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bermaterai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yang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menyatakan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tidak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terikat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kontrak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kerja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dengan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instansi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pemerintah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maupun</a:t>
            </a:r>
            <a:endParaRPr kumimoji="0" lang="id-ID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ea typeface="Calibri" pitchFamily="34" charset="0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1300" dirty="0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lang="id-ID" sz="1300" dirty="0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            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swasta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dan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pernyataan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lang="id-ID" sz="1300" dirty="0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bersedia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meninggalkan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pekerjaan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tersebut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apabila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masih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terikat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kontrak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dengan</a:t>
            </a:r>
            <a:endParaRPr kumimoji="0" lang="id-ID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ea typeface="Calibri" pitchFamily="34" charset="0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1300" dirty="0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lang="id-ID" sz="1300" dirty="0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             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pemerintah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maupun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swasta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, </a:t>
            </a:r>
            <a:r>
              <a:rPr kumimoji="0" lang="id-ID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bersedia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ditempatkan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di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lang="id-ID" sz="1300" dirty="0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l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okasi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penugasan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sesuai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kriteria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dan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lama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tugas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sebagaimana</a:t>
            </a:r>
            <a:endParaRPr kumimoji="0" lang="id-ID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ea typeface="Calibri" pitchFamily="34" charset="0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sz="1300" dirty="0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lang="id-ID" sz="1300" dirty="0" smtClean="0">
                <a:latin typeface="Andalus" pitchFamily="18" charset="-78"/>
                <a:ea typeface="Calibri" pitchFamily="34" charset="0"/>
                <a:cs typeface="Andalus" pitchFamily="18" charset="-78"/>
              </a:rPr>
              <a:t>            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yang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ditetapkan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Kementerian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Kesehatan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,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dalam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keadaan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sehat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dan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tidak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sedang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hamil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.</a:t>
            </a:r>
            <a:endParaRPr kumimoji="0" lang="id-ID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         h) 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Pas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foto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ukuran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4x6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sebanyak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 3 (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tiga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) </a:t>
            </a:r>
            <a:r>
              <a:rPr kumimoji="0" lang="en-US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Calibri" pitchFamily="34" charset="0"/>
                <a:cs typeface="Andalus" pitchFamily="18" charset="-78"/>
              </a:rPr>
              <a:t>lembar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391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1878503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11.  Kelulusan</a:t>
            </a:r>
            <a:endParaRPr lang="id-ID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99592" y="2278613"/>
            <a:ext cx="76328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Hasil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penetapan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kelulusan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seleksi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penerimaan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Team Based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dilakukan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oleh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Kementerian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secara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online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dan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diumumkan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di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media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massa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391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287352"/>
            <a:ext cx="8280920" cy="6194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1600" b="1" dirty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Penugasan Khusus Tenaga Kesehatan </a:t>
            </a:r>
            <a:endParaRPr lang="id-ID" sz="1600" b="1" dirty="0" smtClean="0">
              <a:solidFill>
                <a:schemeClr val="accent3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ctr"/>
            <a:r>
              <a:rPr lang="id-ID" sz="16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Melalui </a:t>
            </a:r>
            <a:r>
              <a:rPr lang="id-ID" sz="1600" b="1" i="1" dirty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Team Based </a:t>
            </a:r>
            <a:r>
              <a:rPr lang="id-ID" sz="1600" b="1" i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id-ID" sz="16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(</a:t>
            </a:r>
            <a:r>
              <a:rPr lang="id-ID" sz="1600" b="1" dirty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Tim Nusantara Sehat</a:t>
            </a:r>
            <a:r>
              <a:rPr lang="id-ID" sz="16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)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  <a:p>
            <a:pPr algn="ctr"/>
            <a:endParaRPr lang="id-ID" sz="1600" b="1" dirty="0" smtClean="0">
              <a:solidFill>
                <a:schemeClr val="accent3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algn="ctr"/>
            <a:endParaRPr lang="id-ID" sz="12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n-US" sz="1200" dirty="0" err="1" smtClean="0"/>
              <a:t>Masyarakat</a:t>
            </a:r>
            <a:r>
              <a:rPr lang="en-US" sz="1200" dirty="0" smtClean="0"/>
              <a:t> </a:t>
            </a:r>
            <a:r>
              <a:rPr lang="en-US" sz="1200" dirty="0"/>
              <a:t>yang </a:t>
            </a:r>
            <a:r>
              <a:rPr lang="en-US" sz="1200" dirty="0" err="1"/>
              <a:t>sehat</a:t>
            </a:r>
            <a:r>
              <a:rPr lang="en-US" sz="1200" dirty="0"/>
              <a:t>, </a:t>
            </a:r>
            <a:r>
              <a:rPr lang="en-US" sz="1200" dirty="0" err="1"/>
              <a:t>dengan</a:t>
            </a:r>
            <a:r>
              <a:rPr lang="en-US" sz="1200" dirty="0"/>
              <a:t> </a:t>
            </a:r>
            <a:r>
              <a:rPr lang="en-US" sz="1200" dirty="0" err="1"/>
              <a:t>kapasitas</a:t>
            </a:r>
            <a:r>
              <a:rPr lang="en-US" sz="1200" dirty="0"/>
              <a:t> </a:t>
            </a:r>
            <a:r>
              <a:rPr lang="en-US" sz="1200" dirty="0" err="1"/>
              <a:t>fisik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daya</a:t>
            </a:r>
            <a:r>
              <a:rPr lang="en-US" sz="1200" dirty="0"/>
              <a:t> </a:t>
            </a:r>
            <a:r>
              <a:rPr lang="en-US" sz="1200" dirty="0" err="1"/>
              <a:t>pikir</a:t>
            </a:r>
            <a:r>
              <a:rPr lang="en-US" sz="1200" dirty="0"/>
              <a:t> yang </a:t>
            </a:r>
            <a:r>
              <a:rPr lang="en-US" sz="1200" dirty="0" err="1"/>
              <a:t>kuat</a:t>
            </a:r>
            <a:r>
              <a:rPr lang="en-US" sz="1200" dirty="0"/>
              <a:t>, </a:t>
            </a:r>
            <a:r>
              <a:rPr lang="en-US" sz="1200" dirty="0" err="1"/>
              <a:t>akan</a:t>
            </a:r>
            <a:r>
              <a:rPr lang="en-US" sz="1200" dirty="0"/>
              <a:t> </a:t>
            </a:r>
            <a:r>
              <a:rPr lang="en-US" sz="1200" dirty="0" err="1"/>
              <a:t>menjadi</a:t>
            </a:r>
            <a:r>
              <a:rPr lang="en-US" sz="1200" dirty="0"/>
              <a:t> </a:t>
            </a:r>
            <a:r>
              <a:rPr lang="en-US" sz="1200" dirty="0" err="1"/>
              <a:t>kontribusi</a:t>
            </a:r>
            <a:r>
              <a:rPr lang="en-US" sz="1200" dirty="0"/>
              <a:t> </a:t>
            </a:r>
            <a:r>
              <a:rPr lang="en-US" sz="1200" dirty="0" err="1"/>
              <a:t>kontribusi</a:t>
            </a:r>
            <a:r>
              <a:rPr lang="en-US" sz="1200" dirty="0"/>
              <a:t> </a:t>
            </a:r>
            <a:r>
              <a:rPr lang="en-US" sz="1200" dirty="0" err="1"/>
              <a:t>positif</a:t>
            </a:r>
            <a:r>
              <a:rPr lang="en-US" sz="1200" dirty="0"/>
              <a:t> </a:t>
            </a:r>
            <a:r>
              <a:rPr lang="en-US" sz="1200" dirty="0" err="1"/>
              <a:t>terhadap</a:t>
            </a:r>
            <a:r>
              <a:rPr lang="en-US" sz="1200" dirty="0"/>
              <a:t> </a:t>
            </a:r>
            <a:r>
              <a:rPr lang="en-US" sz="1200" dirty="0" err="1"/>
              <a:t>komunitasnya</a:t>
            </a:r>
            <a:r>
              <a:rPr lang="en-US" sz="1200" dirty="0"/>
              <a:t>, </a:t>
            </a:r>
            <a:r>
              <a:rPr lang="en-US" sz="1200" dirty="0" err="1"/>
              <a:t>dengan</a:t>
            </a:r>
            <a:r>
              <a:rPr lang="en-US" sz="1200" dirty="0"/>
              <a:t> </a:t>
            </a:r>
            <a:r>
              <a:rPr lang="en-US" sz="1200" dirty="0" err="1"/>
              <a:t>menjadi</a:t>
            </a:r>
            <a:r>
              <a:rPr lang="en-US" sz="1200" dirty="0"/>
              <a:t> </a:t>
            </a:r>
            <a:r>
              <a:rPr lang="en-US" sz="1200" dirty="0" err="1"/>
              <a:t>individu</a:t>
            </a:r>
            <a:r>
              <a:rPr lang="en-US" sz="1200" dirty="0"/>
              <a:t> yang </a:t>
            </a:r>
            <a:r>
              <a:rPr lang="en-US" sz="1200" dirty="0" err="1"/>
              <a:t>produktif</a:t>
            </a:r>
            <a:r>
              <a:rPr lang="en-US" sz="1200" dirty="0"/>
              <a:t>.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memiliki</a:t>
            </a:r>
            <a:r>
              <a:rPr lang="en-US" sz="1200" dirty="0"/>
              <a:t> </a:t>
            </a:r>
            <a:r>
              <a:rPr lang="en-US" sz="1200" dirty="0" err="1"/>
              <a:t>daya</a:t>
            </a:r>
            <a:r>
              <a:rPr lang="en-US" sz="1200" dirty="0"/>
              <a:t> </a:t>
            </a:r>
            <a:r>
              <a:rPr lang="en-US" sz="1200" dirty="0" err="1"/>
              <a:t>ungkit</a:t>
            </a:r>
            <a:r>
              <a:rPr lang="en-US" sz="1200" dirty="0"/>
              <a:t> yang </a:t>
            </a:r>
            <a:r>
              <a:rPr lang="en-US" sz="1200" dirty="0" err="1"/>
              <a:t>dapat</a:t>
            </a:r>
            <a:r>
              <a:rPr lang="en-US" sz="1200" dirty="0"/>
              <a:t> </a:t>
            </a:r>
            <a:r>
              <a:rPr lang="en-US" sz="1200" dirty="0" err="1"/>
              <a:t>mendukung</a:t>
            </a:r>
            <a:r>
              <a:rPr lang="en-US" sz="1200" dirty="0"/>
              <a:t> </a:t>
            </a:r>
            <a:r>
              <a:rPr lang="en-US" sz="1200" dirty="0" err="1"/>
              <a:t>aspek-aspek</a:t>
            </a:r>
            <a:r>
              <a:rPr lang="en-US" sz="1200" dirty="0"/>
              <a:t> </a:t>
            </a:r>
            <a:r>
              <a:rPr lang="en-US" sz="1200" dirty="0" err="1"/>
              <a:t>pembangunan</a:t>
            </a:r>
            <a:r>
              <a:rPr lang="en-US" sz="1200" dirty="0"/>
              <a:t> </a:t>
            </a:r>
            <a:r>
              <a:rPr lang="en-US" sz="1200" dirty="0" err="1"/>
              <a:t>lainnya</a:t>
            </a:r>
            <a:r>
              <a:rPr lang="en-US" sz="1200" dirty="0"/>
              <a:t>, </a:t>
            </a:r>
            <a:r>
              <a:rPr lang="en-US" sz="1200" dirty="0" err="1"/>
              <a:t>sehingga</a:t>
            </a:r>
            <a:r>
              <a:rPr lang="en-US" sz="1200" dirty="0"/>
              <a:t> </a:t>
            </a:r>
            <a:r>
              <a:rPr lang="en-US" sz="1200" dirty="0" err="1"/>
              <a:t>indikator-indikator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seringkali</a:t>
            </a:r>
            <a:r>
              <a:rPr lang="en-US" sz="1200" dirty="0"/>
              <a:t> </a:t>
            </a:r>
            <a:r>
              <a:rPr lang="en-US" sz="1200" dirty="0" err="1"/>
              <a:t>digunakan</a:t>
            </a:r>
            <a:r>
              <a:rPr lang="en-US" sz="1200" dirty="0"/>
              <a:t> </a:t>
            </a:r>
            <a:r>
              <a:rPr lang="en-US" sz="1200" dirty="0" err="1"/>
              <a:t>sebagai</a:t>
            </a:r>
            <a:r>
              <a:rPr lang="en-US" sz="1200" dirty="0"/>
              <a:t> </a:t>
            </a:r>
            <a:r>
              <a:rPr lang="en-US" sz="1200" dirty="0" err="1"/>
              <a:t>ukuran</a:t>
            </a:r>
            <a:r>
              <a:rPr lang="en-US" sz="1200" dirty="0"/>
              <a:t> </a:t>
            </a:r>
            <a:r>
              <a:rPr lang="en-US" sz="1200" dirty="0" err="1"/>
              <a:t>kemajuan</a:t>
            </a:r>
            <a:r>
              <a:rPr lang="en-US" sz="1200" dirty="0"/>
              <a:t> </a:t>
            </a:r>
            <a:r>
              <a:rPr lang="en-US" sz="1200" dirty="0" err="1"/>
              <a:t>pembangunan</a:t>
            </a:r>
            <a:r>
              <a:rPr lang="en-US" sz="1200" dirty="0"/>
              <a:t>. </a:t>
            </a:r>
            <a:r>
              <a:rPr lang="en-US" sz="1200" dirty="0" err="1"/>
              <a:t>Upaya</a:t>
            </a:r>
            <a:r>
              <a:rPr lang="en-US" sz="1200" dirty="0"/>
              <a:t> </a:t>
            </a:r>
            <a:r>
              <a:rPr lang="en-US" sz="1200" dirty="0" err="1"/>
              <a:t>penurunan</a:t>
            </a:r>
            <a:r>
              <a:rPr lang="en-US" sz="1200" dirty="0"/>
              <a:t> </a:t>
            </a:r>
            <a:r>
              <a:rPr lang="en-US" sz="1200" dirty="0" err="1"/>
              <a:t>kemiskinan</a:t>
            </a:r>
            <a:r>
              <a:rPr lang="en-US" sz="1200" dirty="0"/>
              <a:t> pun </a:t>
            </a:r>
            <a:r>
              <a:rPr lang="en-US" sz="1200" dirty="0" err="1"/>
              <a:t>dipengaruhi</a:t>
            </a:r>
            <a:r>
              <a:rPr lang="en-US" sz="1200" dirty="0"/>
              <a:t> </a:t>
            </a:r>
            <a:r>
              <a:rPr lang="en-US" sz="1200" dirty="0" err="1"/>
              <a:t>oleh</a:t>
            </a:r>
            <a:r>
              <a:rPr lang="en-US" sz="1200" dirty="0"/>
              <a:t> </a:t>
            </a:r>
            <a:r>
              <a:rPr lang="en-US" sz="1200" dirty="0" err="1"/>
              <a:t>kebijakan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yang </a:t>
            </a:r>
            <a:r>
              <a:rPr lang="en-US" sz="1200" dirty="0" err="1"/>
              <a:t>diberlakukan</a:t>
            </a:r>
            <a:r>
              <a:rPr lang="en-US" sz="1200" dirty="0"/>
              <a:t>, </a:t>
            </a:r>
            <a:r>
              <a:rPr lang="en-US" sz="1200" dirty="0" err="1"/>
              <a:t>seperti</a:t>
            </a:r>
            <a:r>
              <a:rPr lang="en-US" sz="1200" dirty="0"/>
              <a:t> </a:t>
            </a:r>
            <a:r>
              <a:rPr lang="en-US" sz="1200" i="1" dirty="0"/>
              <a:t>universal health coverage</a:t>
            </a:r>
            <a:r>
              <a:rPr lang="en-US" sz="1200" dirty="0"/>
              <a:t>, </a:t>
            </a:r>
            <a:r>
              <a:rPr lang="en-US" sz="1200" dirty="0" err="1"/>
              <a:t>atau</a:t>
            </a:r>
            <a:r>
              <a:rPr lang="en-US" sz="1200" dirty="0"/>
              <a:t> </a:t>
            </a:r>
            <a:r>
              <a:rPr lang="en-US" sz="1200" dirty="0" err="1"/>
              <a:t>perlindungan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menyeluruh</a:t>
            </a:r>
            <a:r>
              <a:rPr lang="en-US" sz="1200" dirty="0"/>
              <a:t>.   Agar </a:t>
            </a:r>
            <a:r>
              <a:rPr lang="en-US" sz="1200" dirty="0" err="1"/>
              <a:t>dapat</a:t>
            </a:r>
            <a:r>
              <a:rPr lang="en-US" sz="1200" dirty="0"/>
              <a:t> </a:t>
            </a:r>
            <a:r>
              <a:rPr lang="en-US" sz="1200" dirty="0" err="1"/>
              <a:t>mencapai</a:t>
            </a:r>
            <a:r>
              <a:rPr lang="en-US" sz="1200" dirty="0"/>
              <a:t> </a:t>
            </a:r>
            <a:r>
              <a:rPr lang="en-US" sz="1200" dirty="0" err="1"/>
              <a:t>perlindungan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yang ideal </a:t>
            </a:r>
            <a:r>
              <a:rPr lang="en-US" sz="1200" dirty="0" err="1"/>
              <a:t>tersebut</a:t>
            </a:r>
            <a:r>
              <a:rPr lang="en-US" sz="1200" dirty="0"/>
              <a:t>, </a:t>
            </a:r>
            <a:r>
              <a:rPr lang="en-US" sz="1200" dirty="0" err="1"/>
              <a:t>diperlukan</a:t>
            </a:r>
            <a:r>
              <a:rPr lang="en-US" sz="1200" dirty="0"/>
              <a:t> </a:t>
            </a:r>
            <a:r>
              <a:rPr lang="en-US" sz="1200" dirty="0" err="1"/>
              <a:t>sebuah</a:t>
            </a:r>
            <a:r>
              <a:rPr lang="en-US" sz="1200" dirty="0"/>
              <a:t> </a:t>
            </a:r>
            <a:r>
              <a:rPr lang="en-US" sz="1200" dirty="0" err="1"/>
              <a:t>sistem</a:t>
            </a:r>
            <a:r>
              <a:rPr lang="en-US" sz="1200" dirty="0"/>
              <a:t> </a:t>
            </a:r>
            <a:r>
              <a:rPr lang="en-US" sz="1200" dirty="0" err="1"/>
              <a:t>pelayanan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yang </a:t>
            </a:r>
            <a:r>
              <a:rPr lang="en-US" sz="1200" dirty="0" err="1"/>
              <a:t>efisien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efektif</a:t>
            </a:r>
            <a:r>
              <a:rPr lang="en-US" sz="1200" dirty="0"/>
              <a:t>. </a:t>
            </a:r>
            <a:r>
              <a:rPr lang="en-US" sz="1200" dirty="0" err="1"/>
              <a:t>Sistem</a:t>
            </a:r>
            <a:r>
              <a:rPr lang="en-US" sz="1200" dirty="0"/>
              <a:t> </a:t>
            </a:r>
            <a:r>
              <a:rPr lang="en-US" sz="1200" dirty="0" err="1"/>
              <a:t>ini</a:t>
            </a:r>
            <a:r>
              <a:rPr lang="en-US" sz="1200" dirty="0"/>
              <a:t> </a:t>
            </a:r>
            <a:r>
              <a:rPr lang="en-US" sz="1200" dirty="0" err="1"/>
              <a:t>mencakup</a:t>
            </a:r>
            <a:r>
              <a:rPr lang="en-US" sz="1200" dirty="0"/>
              <a:t> </a:t>
            </a:r>
            <a:r>
              <a:rPr lang="en-US" sz="1200" dirty="0" err="1"/>
              <a:t>akses</a:t>
            </a:r>
            <a:r>
              <a:rPr lang="en-US" sz="1200" dirty="0"/>
              <a:t> </a:t>
            </a:r>
            <a:r>
              <a:rPr lang="en-US" sz="1200" dirty="0" err="1"/>
              <a:t>terhadap</a:t>
            </a:r>
            <a:r>
              <a:rPr lang="en-US" sz="1200" dirty="0"/>
              <a:t> </a:t>
            </a:r>
            <a:r>
              <a:rPr lang="en-US" sz="1200" dirty="0" err="1"/>
              <a:t>pusat</a:t>
            </a:r>
            <a:r>
              <a:rPr lang="en-US" sz="1200" dirty="0"/>
              <a:t> </a:t>
            </a:r>
            <a:r>
              <a:rPr lang="en-US" sz="1200" dirty="0" err="1"/>
              <a:t>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, </a:t>
            </a:r>
            <a:r>
              <a:rPr lang="en-US" sz="1200" dirty="0" err="1"/>
              <a:t>obat-obatan</a:t>
            </a:r>
            <a:r>
              <a:rPr lang="en-US" sz="1200" dirty="0"/>
              <a:t> </a:t>
            </a:r>
            <a:r>
              <a:rPr lang="en-US" sz="1200" dirty="0" err="1"/>
              <a:t>esensial</a:t>
            </a:r>
            <a:r>
              <a:rPr lang="en-US" sz="1200" dirty="0"/>
              <a:t>, </a:t>
            </a:r>
            <a:r>
              <a:rPr lang="en-US" sz="1200" dirty="0" err="1"/>
              <a:t>tenaga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yang </a:t>
            </a:r>
            <a:r>
              <a:rPr lang="en-US" sz="1200" dirty="0" err="1"/>
              <a:t>kompeten</a:t>
            </a:r>
            <a:r>
              <a:rPr lang="en-US" sz="1200" dirty="0"/>
              <a:t>, </a:t>
            </a:r>
            <a:r>
              <a:rPr lang="en-US" sz="1200" dirty="0" err="1"/>
              <a:t>serta</a:t>
            </a:r>
            <a:r>
              <a:rPr lang="en-US" sz="1200" dirty="0"/>
              <a:t> </a:t>
            </a:r>
            <a:r>
              <a:rPr lang="en-US" sz="1200" dirty="0" err="1"/>
              <a:t>tata</a:t>
            </a:r>
            <a:r>
              <a:rPr lang="en-US" sz="1200" dirty="0"/>
              <a:t> </a:t>
            </a:r>
            <a:r>
              <a:rPr lang="en-US" sz="1200" dirty="0" err="1"/>
              <a:t>kelola</a:t>
            </a:r>
            <a:r>
              <a:rPr lang="en-US" sz="1200" dirty="0"/>
              <a:t> yang </a:t>
            </a:r>
            <a:r>
              <a:rPr lang="en-US" sz="1200" dirty="0" err="1"/>
              <a:t>baik</a:t>
            </a:r>
            <a:r>
              <a:rPr lang="en-US" sz="1200" dirty="0"/>
              <a:t>.  </a:t>
            </a:r>
            <a:endParaRPr lang="id-ID" sz="1200" dirty="0"/>
          </a:p>
          <a:p>
            <a:pPr algn="just"/>
            <a:r>
              <a:rPr lang="en-US" sz="1200" dirty="0"/>
              <a:t> </a:t>
            </a:r>
            <a:endParaRPr lang="id-ID" sz="1200" dirty="0"/>
          </a:p>
          <a:p>
            <a:pPr algn="just"/>
            <a:r>
              <a:rPr lang="en-US" sz="1200" dirty="0" err="1"/>
              <a:t>Dengan</a:t>
            </a:r>
            <a:r>
              <a:rPr lang="en-US" sz="1200" dirty="0"/>
              <a:t> </a:t>
            </a:r>
            <a:r>
              <a:rPr lang="en-US" sz="1200" dirty="0" err="1"/>
              <a:t>diterapkannya</a:t>
            </a:r>
            <a:r>
              <a:rPr lang="en-US" sz="1200" dirty="0"/>
              <a:t> </a:t>
            </a:r>
            <a:r>
              <a:rPr lang="en-US" sz="1200" dirty="0" err="1"/>
              <a:t>sistem</a:t>
            </a:r>
            <a:r>
              <a:rPr lang="en-US" sz="1200" dirty="0"/>
              <a:t> </a:t>
            </a:r>
            <a:r>
              <a:rPr lang="en-US" sz="1200" dirty="0" err="1"/>
              <a:t>Jaminan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Nasional</a:t>
            </a:r>
            <a:r>
              <a:rPr lang="en-US" sz="1200" dirty="0"/>
              <a:t> (JKN)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peluncuran</a:t>
            </a:r>
            <a:r>
              <a:rPr lang="en-US" sz="1200" dirty="0"/>
              <a:t> </a:t>
            </a:r>
            <a:r>
              <a:rPr lang="en-US" sz="1200" dirty="0" err="1"/>
              <a:t>Kartu</a:t>
            </a:r>
            <a:r>
              <a:rPr lang="en-US" sz="1200" dirty="0"/>
              <a:t> Indonesia </a:t>
            </a:r>
            <a:r>
              <a:rPr lang="en-US" sz="1200" dirty="0" err="1"/>
              <a:t>Sehat</a:t>
            </a:r>
            <a:r>
              <a:rPr lang="en-US" sz="1200" dirty="0"/>
              <a:t> (KIS) </a:t>
            </a:r>
            <a:r>
              <a:rPr lang="en-US" sz="1200" dirty="0" err="1"/>
              <a:t>pada</a:t>
            </a:r>
            <a:r>
              <a:rPr lang="en-US" sz="1200" dirty="0"/>
              <a:t> </a:t>
            </a:r>
            <a:r>
              <a:rPr lang="en-US" sz="1200" dirty="0" err="1"/>
              <a:t>tahun</a:t>
            </a:r>
            <a:r>
              <a:rPr lang="en-US" sz="1200" dirty="0"/>
              <a:t> 2014, Indonesia </a:t>
            </a:r>
            <a:r>
              <a:rPr lang="en-US" sz="1200" dirty="0" err="1"/>
              <a:t>telah</a:t>
            </a:r>
            <a:r>
              <a:rPr lang="en-US" sz="1200" dirty="0"/>
              <a:t> </a:t>
            </a:r>
            <a:r>
              <a:rPr lang="en-US" sz="1200" dirty="0" err="1"/>
              <a:t>menunjukkan</a:t>
            </a:r>
            <a:r>
              <a:rPr lang="en-US" sz="1200" dirty="0"/>
              <a:t> </a:t>
            </a:r>
            <a:r>
              <a:rPr lang="en-US" sz="1200" dirty="0" err="1"/>
              <a:t>komitmennya</a:t>
            </a:r>
            <a:r>
              <a:rPr lang="en-US" sz="1200" dirty="0"/>
              <a:t> </a:t>
            </a:r>
            <a:r>
              <a:rPr lang="en-US" sz="1200" dirty="0" err="1"/>
              <a:t>terhadap</a:t>
            </a:r>
            <a:r>
              <a:rPr lang="en-US" sz="1200" dirty="0"/>
              <a:t> </a:t>
            </a:r>
            <a:r>
              <a:rPr lang="en-US" sz="1200" dirty="0" err="1"/>
              <a:t>perbaikan</a:t>
            </a:r>
            <a:r>
              <a:rPr lang="en-US" sz="1200" dirty="0"/>
              <a:t> </a:t>
            </a:r>
            <a:r>
              <a:rPr lang="en-US" sz="1200" dirty="0" err="1"/>
              <a:t>kualitas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rakyatnya</a:t>
            </a:r>
            <a:r>
              <a:rPr lang="en-US" sz="1200" dirty="0"/>
              <a:t>. Hal </a:t>
            </a:r>
            <a:r>
              <a:rPr lang="en-US" sz="1200" dirty="0" err="1"/>
              <a:t>ini</a:t>
            </a:r>
            <a:r>
              <a:rPr lang="en-US" sz="1200" dirty="0"/>
              <a:t> </a:t>
            </a:r>
            <a:r>
              <a:rPr lang="en-US" sz="1200" dirty="0" err="1"/>
              <a:t>perlu</a:t>
            </a:r>
            <a:r>
              <a:rPr lang="en-US" sz="1200" dirty="0"/>
              <a:t> </a:t>
            </a:r>
            <a:r>
              <a:rPr lang="en-US" sz="1200" dirty="0" err="1"/>
              <a:t>diikuti</a:t>
            </a:r>
            <a:r>
              <a:rPr lang="en-US" sz="1200" dirty="0"/>
              <a:t> </a:t>
            </a:r>
            <a:r>
              <a:rPr lang="en-US" sz="1200" dirty="0" err="1"/>
              <a:t>dengan</a:t>
            </a:r>
            <a:r>
              <a:rPr lang="en-US" sz="1200" dirty="0"/>
              <a:t> </a:t>
            </a:r>
            <a:r>
              <a:rPr lang="en-US" sz="1200" dirty="0" err="1"/>
              <a:t>penguatan</a:t>
            </a:r>
            <a:r>
              <a:rPr lang="en-US" sz="1200" dirty="0"/>
              <a:t> </a:t>
            </a:r>
            <a:r>
              <a:rPr lang="en-US" sz="1200" dirty="0" err="1"/>
              <a:t>sistem</a:t>
            </a:r>
            <a:r>
              <a:rPr lang="en-US" sz="1200" dirty="0"/>
              <a:t> </a:t>
            </a:r>
            <a:r>
              <a:rPr lang="en-US" sz="1200" dirty="0" err="1"/>
              <a:t>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primer, </a:t>
            </a:r>
            <a:r>
              <a:rPr lang="en-US" sz="1200" dirty="0" err="1"/>
              <a:t>dimana</a:t>
            </a:r>
            <a:r>
              <a:rPr lang="en-US" sz="1200" dirty="0"/>
              <a:t> </a:t>
            </a:r>
            <a:r>
              <a:rPr lang="en-US" sz="1200" dirty="0" err="1"/>
              <a:t>penguatan</a:t>
            </a:r>
            <a:r>
              <a:rPr lang="en-US" sz="1200" dirty="0"/>
              <a:t> </a:t>
            </a:r>
            <a:r>
              <a:rPr lang="en-US" sz="1200" dirty="0" err="1"/>
              <a:t>layanan</a:t>
            </a:r>
            <a:r>
              <a:rPr lang="en-US" sz="1200" dirty="0"/>
              <a:t> primer </a:t>
            </a:r>
            <a:r>
              <a:rPr lang="en-US" sz="1200" dirty="0" err="1"/>
              <a:t>menjadi</a:t>
            </a:r>
            <a:r>
              <a:rPr lang="en-US" sz="1200" dirty="0"/>
              <a:t> vital </a:t>
            </a:r>
            <a:r>
              <a:rPr lang="en-US" sz="1200" dirty="0" err="1"/>
              <a:t>dalam</a:t>
            </a:r>
            <a:r>
              <a:rPr lang="en-US" sz="1200" dirty="0"/>
              <a:t> </a:t>
            </a:r>
            <a:r>
              <a:rPr lang="en-US" sz="1200" dirty="0" err="1"/>
              <a:t>perannya</a:t>
            </a:r>
            <a:r>
              <a:rPr lang="en-US" sz="1200" dirty="0"/>
              <a:t> </a:t>
            </a:r>
            <a:r>
              <a:rPr lang="en-US" sz="1200" dirty="0" err="1"/>
              <a:t>sebagai</a:t>
            </a:r>
            <a:r>
              <a:rPr lang="en-US" sz="1200" dirty="0"/>
              <a:t> </a:t>
            </a:r>
            <a:r>
              <a:rPr lang="en-US" sz="1200" dirty="0" err="1"/>
              <a:t>garda</a:t>
            </a:r>
            <a:r>
              <a:rPr lang="en-US" sz="1200" dirty="0"/>
              <a:t> </a:t>
            </a:r>
            <a:r>
              <a:rPr lang="en-US" sz="1200" dirty="0" err="1"/>
              <a:t>terdepan</a:t>
            </a:r>
            <a:r>
              <a:rPr lang="en-US" sz="1200" dirty="0"/>
              <a:t> </a:t>
            </a:r>
            <a:r>
              <a:rPr lang="en-US" sz="1200" dirty="0" err="1"/>
              <a:t>menjaga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masyaraka</a:t>
            </a:r>
            <a:r>
              <a:rPr lang="id-ID" sz="1200" dirty="0"/>
              <a:t>t</a:t>
            </a:r>
            <a:r>
              <a:rPr lang="en-US" sz="1200" dirty="0"/>
              <a:t>, </a:t>
            </a:r>
            <a:r>
              <a:rPr lang="en-US" sz="1200" dirty="0" err="1"/>
              <a:t>dalam</a:t>
            </a:r>
            <a:r>
              <a:rPr lang="en-US" sz="1200" dirty="0"/>
              <a:t>, </a:t>
            </a:r>
            <a:r>
              <a:rPr lang="en-US" sz="1200" dirty="0" err="1"/>
              <a:t>melakukan</a:t>
            </a:r>
            <a:r>
              <a:rPr lang="en-US" sz="1200" dirty="0"/>
              <a:t> </a:t>
            </a:r>
            <a:r>
              <a:rPr lang="en-US" sz="1200" dirty="0" err="1"/>
              <a:t>upaya</a:t>
            </a:r>
            <a:r>
              <a:rPr lang="en-US" sz="1200" dirty="0"/>
              <a:t> </a:t>
            </a:r>
            <a:r>
              <a:rPr lang="en-US" sz="1200" dirty="0" err="1"/>
              <a:t>prevensi</a:t>
            </a:r>
            <a:r>
              <a:rPr lang="en-US" sz="1200" dirty="0"/>
              <a:t> </a:t>
            </a:r>
            <a:r>
              <a:rPr lang="en-US" sz="1200" dirty="0" err="1"/>
              <a:t>atau</a:t>
            </a:r>
            <a:r>
              <a:rPr lang="en-US" sz="1200" dirty="0"/>
              <a:t> </a:t>
            </a:r>
            <a:r>
              <a:rPr lang="en-US" sz="1200" dirty="0" err="1"/>
              <a:t>pencegahan</a:t>
            </a:r>
            <a:r>
              <a:rPr lang="en-US" sz="1200" dirty="0"/>
              <a:t> </a:t>
            </a:r>
            <a:r>
              <a:rPr lang="en-US" sz="1200" dirty="0" err="1"/>
              <a:t>penyakit</a:t>
            </a:r>
            <a:r>
              <a:rPr lang="en-US" sz="1200" dirty="0"/>
              <a:t> </a:t>
            </a:r>
            <a:r>
              <a:rPr lang="en-US" sz="1200" dirty="0" err="1"/>
              <a:t>secara</a:t>
            </a:r>
            <a:r>
              <a:rPr lang="en-US" sz="1200" dirty="0"/>
              <a:t> </a:t>
            </a:r>
            <a:r>
              <a:rPr lang="en-US" sz="1200" dirty="0" err="1"/>
              <a:t>luas</a:t>
            </a:r>
            <a:r>
              <a:rPr lang="en-US" sz="1200" dirty="0"/>
              <a:t> </a:t>
            </a:r>
            <a:r>
              <a:rPr lang="en-US" sz="1200" dirty="0" err="1"/>
              <a:t>termasuk</a:t>
            </a:r>
            <a:r>
              <a:rPr lang="en-US" sz="1200" dirty="0"/>
              <a:t> </a:t>
            </a:r>
            <a:r>
              <a:rPr lang="en-US" sz="1200" dirty="0" err="1"/>
              <a:t>melalui</a:t>
            </a:r>
            <a:r>
              <a:rPr lang="en-US" sz="1200" dirty="0"/>
              <a:t> </a:t>
            </a:r>
            <a:r>
              <a:rPr lang="en-US" sz="1200" dirty="0" err="1"/>
              <a:t>edukasi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, </a:t>
            </a:r>
            <a:r>
              <a:rPr lang="en-US" sz="1200" dirty="0" err="1"/>
              <a:t>konseling</a:t>
            </a:r>
            <a:r>
              <a:rPr lang="en-US" sz="1200" dirty="0"/>
              <a:t> </a:t>
            </a:r>
            <a:r>
              <a:rPr lang="en-US" sz="1200" dirty="0" err="1"/>
              <a:t>serta</a:t>
            </a:r>
            <a:r>
              <a:rPr lang="en-US" sz="1200" dirty="0"/>
              <a:t> </a:t>
            </a:r>
            <a:r>
              <a:rPr lang="en-US" sz="1200" dirty="0" err="1"/>
              <a:t>skrining</a:t>
            </a:r>
            <a:r>
              <a:rPr lang="en-US" sz="1200" dirty="0"/>
              <a:t>/</a:t>
            </a:r>
            <a:r>
              <a:rPr lang="en-US" sz="1200" dirty="0" err="1"/>
              <a:t>penapisan</a:t>
            </a:r>
            <a:r>
              <a:rPr lang="en-US" sz="1200" dirty="0"/>
              <a:t>. </a:t>
            </a:r>
            <a:r>
              <a:rPr lang="en-US" sz="1200" dirty="0" err="1"/>
              <a:t>Kuatnya</a:t>
            </a:r>
            <a:r>
              <a:rPr lang="en-US" sz="1200" dirty="0"/>
              <a:t> </a:t>
            </a:r>
            <a:r>
              <a:rPr lang="en-US" sz="1200" dirty="0" err="1"/>
              <a:t>sistem</a:t>
            </a:r>
            <a:r>
              <a:rPr lang="en-US" sz="1200" dirty="0"/>
              <a:t> </a:t>
            </a:r>
            <a:r>
              <a:rPr lang="en-US" sz="1200" dirty="0" err="1"/>
              <a:t>pelayanan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primer </a:t>
            </a:r>
            <a:r>
              <a:rPr lang="en-US" sz="1200" dirty="0" err="1"/>
              <a:t>akan</a:t>
            </a:r>
            <a:r>
              <a:rPr lang="en-US" sz="1200" dirty="0"/>
              <a:t> </a:t>
            </a:r>
            <a:r>
              <a:rPr lang="en-US" sz="1200" dirty="0" err="1"/>
              <a:t>memperluas</a:t>
            </a:r>
            <a:r>
              <a:rPr lang="en-US" sz="1200" dirty="0"/>
              <a:t> </a:t>
            </a:r>
            <a:r>
              <a:rPr lang="en-US" sz="1200" dirty="0" err="1"/>
              <a:t>jangkauan</a:t>
            </a:r>
            <a:r>
              <a:rPr lang="en-US" sz="1200" dirty="0"/>
              <a:t> </a:t>
            </a:r>
            <a:r>
              <a:rPr lang="en-US" sz="1200" dirty="0" err="1"/>
              <a:t>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hingga</a:t>
            </a:r>
            <a:r>
              <a:rPr lang="en-US" sz="1200" dirty="0"/>
              <a:t> </a:t>
            </a:r>
            <a:r>
              <a:rPr lang="en-US" sz="1200" dirty="0" err="1"/>
              <a:t>ke</a:t>
            </a:r>
            <a:r>
              <a:rPr lang="en-US" sz="1200" dirty="0"/>
              <a:t> </a:t>
            </a:r>
            <a:r>
              <a:rPr lang="en-US" sz="1200" dirty="0" err="1"/>
              <a:t>akar</a:t>
            </a:r>
            <a:r>
              <a:rPr lang="en-US" sz="1200" dirty="0"/>
              <a:t> </a:t>
            </a:r>
            <a:r>
              <a:rPr lang="en-US" sz="1200" dirty="0" err="1"/>
              <a:t>rumput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meminimalisir</a:t>
            </a:r>
            <a:r>
              <a:rPr lang="en-US" sz="1200" dirty="0"/>
              <a:t> </a:t>
            </a:r>
            <a:r>
              <a:rPr lang="en-US" sz="1200" dirty="0" err="1"/>
              <a:t>ketidakadilan</a:t>
            </a:r>
            <a:r>
              <a:rPr lang="en-US" sz="1200" dirty="0"/>
              <a:t> </a:t>
            </a:r>
            <a:r>
              <a:rPr lang="en-US" sz="1200" dirty="0" err="1"/>
              <a:t>akses</a:t>
            </a:r>
            <a:r>
              <a:rPr lang="en-US" sz="1200" dirty="0"/>
              <a:t> </a:t>
            </a:r>
            <a:r>
              <a:rPr lang="en-US" sz="1200" dirty="0" err="1"/>
              <a:t>terhadap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antar</a:t>
            </a:r>
            <a:r>
              <a:rPr lang="en-US" sz="1200" dirty="0"/>
              <a:t> </a:t>
            </a:r>
            <a:r>
              <a:rPr lang="en-US" sz="1200" dirty="0" err="1"/>
              <a:t>kelompok</a:t>
            </a:r>
            <a:r>
              <a:rPr lang="en-US" sz="1200" dirty="0"/>
              <a:t> </a:t>
            </a:r>
            <a:r>
              <a:rPr lang="en-US" sz="1200" dirty="0" err="1"/>
              <a:t>masyarakat</a:t>
            </a:r>
            <a:r>
              <a:rPr lang="en-US" sz="1200" dirty="0"/>
              <a:t>.</a:t>
            </a:r>
            <a:endParaRPr lang="id-ID" sz="1200" dirty="0"/>
          </a:p>
          <a:p>
            <a:pPr algn="just"/>
            <a:r>
              <a:rPr lang="en-US" sz="1200" dirty="0"/>
              <a:t> </a:t>
            </a:r>
            <a:endParaRPr lang="id-ID" sz="1200" dirty="0"/>
          </a:p>
          <a:p>
            <a:pPr algn="just"/>
            <a:r>
              <a:rPr lang="en-US" sz="1200" dirty="0" err="1"/>
              <a:t>Dalam</a:t>
            </a:r>
            <a:r>
              <a:rPr lang="en-US" sz="1200" dirty="0"/>
              <a:t> </a:t>
            </a:r>
            <a:r>
              <a:rPr lang="en-US" sz="1200" dirty="0" err="1"/>
              <a:t>realita</a:t>
            </a:r>
            <a:r>
              <a:rPr lang="en-US" sz="1200" dirty="0"/>
              <a:t>, Indonesia yang </a:t>
            </a:r>
            <a:r>
              <a:rPr lang="en-US" sz="1200" dirty="0" err="1"/>
              <a:t>mempunyai</a:t>
            </a:r>
            <a:r>
              <a:rPr lang="en-US" sz="1200" dirty="0"/>
              <a:t> </a:t>
            </a:r>
            <a:r>
              <a:rPr lang="en-US" sz="1200" dirty="0" err="1"/>
              <a:t>geografi</a:t>
            </a:r>
            <a:r>
              <a:rPr lang="en-US" sz="1200" dirty="0"/>
              <a:t> </a:t>
            </a:r>
            <a:r>
              <a:rPr lang="en-US" sz="1200" dirty="0" err="1"/>
              <a:t>berupa</a:t>
            </a:r>
            <a:r>
              <a:rPr lang="en-US" sz="1200" dirty="0"/>
              <a:t> </a:t>
            </a:r>
            <a:r>
              <a:rPr lang="en-US" sz="1200" dirty="0" err="1"/>
              <a:t>daratan</a:t>
            </a:r>
            <a:r>
              <a:rPr lang="en-US" sz="1200" dirty="0"/>
              <a:t>, </a:t>
            </a:r>
            <a:r>
              <a:rPr lang="en-US" sz="1200" dirty="0" err="1"/>
              <a:t>lautan</a:t>
            </a:r>
            <a:r>
              <a:rPr lang="en-US" sz="1200" dirty="0"/>
              <a:t>, </a:t>
            </a:r>
            <a:r>
              <a:rPr lang="en-US" sz="1200" dirty="0" err="1"/>
              <a:t>pegunungan</a:t>
            </a:r>
            <a:r>
              <a:rPr lang="en-US" sz="1200" dirty="0"/>
              <a:t> </a:t>
            </a:r>
            <a:r>
              <a:rPr lang="en-US" sz="1200" dirty="0" err="1"/>
              <a:t>serta</a:t>
            </a:r>
            <a:r>
              <a:rPr lang="en-US" sz="1200" dirty="0"/>
              <a:t> </a:t>
            </a:r>
            <a:r>
              <a:rPr lang="en-US" sz="1200" dirty="0" err="1"/>
              <a:t>banyaknya</a:t>
            </a:r>
            <a:r>
              <a:rPr lang="en-US" sz="1200" dirty="0"/>
              <a:t> </a:t>
            </a:r>
            <a:r>
              <a:rPr lang="en-US" sz="1200" dirty="0" err="1"/>
              <a:t>pulau-pulau</a:t>
            </a:r>
            <a:r>
              <a:rPr lang="en-US" sz="1200" dirty="0"/>
              <a:t> yang </a:t>
            </a:r>
            <a:r>
              <a:rPr lang="en-US" sz="1200" dirty="0" err="1"/>
              <a:t>tersebar</a:t>
            </a:r>
            <a:r>
              <a:rPr lang="en-US" sz="1200" dirty="0"/>
              <a:t> </a:t>
            </a:r>
            <a:r>
              <a:rPr lang="en-US" sz="1200" dirty="0" err="1"/>
              <a:t>menyebabkan</a:t>
            </a:r>
            <a:r>
              <a:rPr lang="en-US" sz="1200" dirty="0"/>
              <a:t> </a:t>
            </a:r>
            <a:r>
              <a:rPr lang="en-US" sz="1200" dirty="0" err="1"/>
              <a:t>akses</a:t>
            </a:r>
            <a:r>
              <a:rPr lang="en-US" sz="1200" dirty="0"/>
              <a:t> </a:t>
            </a:r>
            <a:r>
              <a:rPr lang="en-US" sz="1200" dirty="0" err="1"/>
              <a:t>pelayanan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untuk</a:t>
            </a:r>
            <a:r>
              <a:rPr lang="en-US" sz="1200" dirty="0"/>
              <a:t> </a:t>
            </a:r>
            <a:r>
              <a:rPr lang="en-US" sz="1200" dirty="0" err="1"/>
              <a:t>daerah</a:t>
            </a:r>
            <a:r>
              <a:rPr lang="en-US" sz="1200" dirty="0"/>
              <a:t> </a:t>
            </a:r>
            <a:r>
              <a:rPr lang="en-US" sz="1200" dirty="0" err="1"/>
              <a:t>tertentu</a:t>
            </a:r>
            <a:r>
              <a:rPr lang="en-US" sz="1200" dirty="0"/>
              <a:t> </a:t>
            </a:r>
            <a:r>
              <a:rPr lang="en-US" sz="1200" dirty="0" err="1"/>
              <a:t>sangat</a:t>
            </a:r>
            <a:r>
              <a:rPr lang="en-US" sz="1200" dirty="0"/>
              <a:t> </a:t>
            </a:r>
            <a:r>
              <a:rPr lang="en-US" sz="1200" dirty="0" err="1"/>
              <a:t>sulit</a:t>
            </a:r>
            <a:r>
              <a:rPr lang="en-US" sz="1200" dirty="0"/>
              <a:t> </a:t>
            </a:r>
            <a:r>
              <a:rPr lang="en-US" sz="1200" dirty="0" err="1"/>
              <a:t>dijangkau</a:t>
            </a:r>
            <a:r>
              <a:rPr lang="en-US" sz="1200" dirty="0"/>
              <a:t>. </a:t>
            </a:r>
            <a:r>
              <a:rPr lang="en-US" sz="1200" dirty="0" err="1"/>
              <a:t>Situasi</a:t>
            </a:r>
            <a:r>
              <a:rPr lang="en-US" sz="1200" dirty="0"/>
              <a:t> di </a:t>
            </a:r>
            <a:r>
              <a:rPr lang="en-US" sz="1200" dirty="0" err="1"/>
              <a:t>daerah</a:t>
            </a:r>
            <a:r>
              <a:rPr lang="en-US" sz="1200" dirty="0"/>
              <a:t> </a:t>
            </a:r>
            <a:r>
              <a:rPr lang="en-US" sz="1200" dirty="0" err="1"/>
              <a:t>tertinggal</a:t>
            </a:r>
            <a:r>
              <a:rPr lang="en-US" sz="1200" dirty="0"/>
              <a:t>, </a:t>
            </a:r>
            <a:r>
              <a:rPr lang="en-US" sz="1200" dirty="0" err="1"/>
              <a:t>perbatasan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kepulauan</a:t>
            </a:r>
            <a:r>
              <a:rPr lang="en-US" sz="1200" dirty="0"/>
              <a:t> (DTPK) </a:t>
            </a:r>
            <a:r>
              <a:rPr lang="en-US" sz="1200" dirty="0" err="1"/>
              <a:t>dan</a:t>
            </a:r>
            <a:r>
              <a:rPr lang="en-US" sz="1200" dirty="0"/>
              <a:t> Daerah </a:t>
            </a:r>
            <a:r>
              <a:rPr lang="en-US" sz="1200" dirty="0" err="1"/>
              <a:t>Bermasalah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(DBK) </a:t>
            </a:r>
            <a:r>
              <a:rPr lang="en-US" sz="1200" dirty="0" err="1"/>
              <a:t>sangat</a:t>
            </a:r>
            <a:r>
              <a:rPr lang="en-US" sz="1200" dirty="0"/>
              <a:t> </a:t>
            </a:r>
            <a:r>
              <a:rPr lang="en-US" sz="1200" dirty="0" err="1"/>
              <a:t>berbeda</a:t>
            </a:r>
            <a:r>
              <a:rPr lang="en-US" sz="1200" dirty="0"/>
              <a:t> </a:t>
            </a:r>
            <a:r>
              <a:rPr lang="en-US" sz="1200" dirty="0" err="1"/>
              <a:t>dengan</a:t>
            </a:r>
            <a:r>
              <a:rPr lang="en-US" sz="1200" dirty="0"/>
              <a:t> </a:t>
            </a:r>
            <a:r>
              <a:rPr lang="en-US" sz="1200" dirty="0" err="1"/>
              <a:t>daerah</a:t>
            </a:r>
            <a:r>
              <a:rPr lang="en-US" sz="1200" dirty="0"/>
              <a:t> </a:t>
            </a:r>
            <a:r>
              <a:rPr lang="en-US" sz="1200" dirty="0" err="1"/>
              <a:t>lainnya</a:t>
            </a:r>
            <a:r>
              <a:rPr lang="en-US" sz="1200" dirty="0"/>
              <a:t>. </a:t>
            </a:r>
            <a:r>
              <a:rPr lang="en-US" sz="1200" dirty="0" err="1"/>
              <a:t>Ketersediaan</a:t>
            </a:r>
            <a:r>
              <a:rPr lang="en-US" sz="1200" dirty="0"/>
              <a:t> </a:t>
            </a:r>
            <a:r>
              <a:rPr lang="en-US" sz="1200" dirty="0" err="1"/>
              <a:t>tenaga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sarana-prasarana</a:t>
            </a:r>
            <a:r>
              <a:rPr lang="en-US" sz="1200" dirty="0"/>
              <a:t> </a:t>
            </a:r>
            <a:r>
              <a:rPr lang="en-US" sz="1200" dirty="0" err="1"/>
              <a:t>merupakan</a:t>
            </a:r>
            <a:r>
              <a:rPr lang="en-US" sz="1200" dirty="0"/>
              <a:t> </a:t>
            </a:r>
            <a:r>
              <a:rPr lang="en-US" sz="1200" dirty="0" err="1"/>
              <a:t>masalah</a:t>
            </a:r>
            <a:r>
              <a:rPr lang="en-US" sz="1200" dirty="0"/>
              <a:t> </a:t>
            </a:r>
            <a:r>
              <a:rPr lang="en-US" sz="1200" dirty="0" err="1"/>
              <a:t>utama</a:t>
            </a:r>
            <a:r>
              <a:rPr lang="en-US" sz="1200" dirty="0"/>
              <a:t> yang </a:t>
            </a:r>
            <a:r>
              <a:rPr lang="en-US" sz="1200" dirty="0" err="1"/>
              <a:t>terjadi</a:t>
            </a:r>
            <a:r>
              <a:rPr lang="en-US" sz="1200" dirty="0"/>
              <a:t> di </a:t>
            </a:r>
            <a:r>
              <a:rPr lang="en-US" sz="1200" dirty="0" err="1"/>
              <a:t>lapangan</a:t>
            </a:r>
            <a:r>
              <a:rPr lang="en-US" sz="1200" dirty="0"/>
              <a:t>. </a:t>
            </a:r>
            <a:r>
              <a:rPr lang="en-US" sz="1200" dirty="0" err="1"/>
              <a:t>Namun</a:t>
            </a:r>
            <a:r>
              <a:rPr lang="en-US" sz="1200" dirty="0"/>
              <a:t> </a:t>
            </a:r>
            <a:r>
              <a:rPr lang="en-US" sz="1200" dirty="0" err="1"/>
              <a:t>demikian</a:t>
            </a:r>
            <a:r>
              <a:rPr lang="en-US" sz="1200" dirty="0"/>
              <a:t>, </a:t>
            </a:r>
            <a:r>
              <a:rPr lang="en-US" sz="1200" dirty="0" err="1"/>
              <a:t>aktifitas</a:t>
            </a:r>
            <a:r>
              <a:rPr lang="en-US" sz="1200" dirty="0"/>
              <a:t> </a:t>
            </a:r>
            <a:r>
              <a:rPr lang="en-US" sz="1200" dirty="0" err="1"/>
              <a:t>pelayanan</a:t>
            </a:r>
            <a:r>
              <a:rPr lang="en-US" sz="1200" dirty="0"/>
              <a:t> </a:t>
            </a:r>
            <a:r>
              <a:rPr lang="en-US" sz="1200" dirty="0" err="1"/>
              <a:t>wajib</a:t>
            </a:r>
            <a:r>
              <a:rPr lang="en-US" sz="1200" dirty="0"/>
              <a:t> </a:t>
            </a:r>
            <a:r>
              <a:rPr lang="en-US" sz="1200" dirty="0" err="1"/>
              <a:t>dilaksanakan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pelayanan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kepada</a:t>
            </a:r>
            <a:r>
              <a:rPr lang="en-US" sz="1200" dirty="0"/>
              <a:t> </a:t>
            </a:r>
            <a:r>
              <a:rPr lang="en-US" sz="1200" dirty="0" err="1"/>
              <a:t>masyarakat</a:t>
            </a:r>
            <a:r>
              <a:rPr lang="en-US" sz="1200" dirty="0"/>
              <a:t> </a:t>
            </a:r>
            <a:r>
              <a:rPr lang="en-US" sz="1200" dirty="0" err="1"/>
              <a:t>tidak</a:t>
            </a:r>
            <a:r>
              <a:rPr lang="en-US" sz="1200" dirty="0"/>
              <a:t> </a:t>
            </a:r>
            <a:r>
              <a:rPr lang="en-US" sz="1200" dirty="0" err="1"/>
              <a:t>dapat</a:t>
            </a:r>
            <a:r>
              <a:rPr lang="en-US" sz="1200" dirty="0"/>
              <a:t> </a:t>
            </a:r>
            <a:r>
              <a:rPr lang="en-US" sz="1200" dirty="0" err="1"/>
              <a:t>ditunda</a:t>
            </a:r>
            <a:r>
              <a:rPr lang="en-US" sz="1200" dirty="0"/>
              <a:t>. </a:t>
            </a:r>
            <a:r>
              <a:rPr lang="en-US" sz="1200" dirty="0" err="1"/>
              <a:t>Oleh</a:t>
            </a:r>
            <a:r>
              <a:rPr lang="en-US" sz="1200" dirty="0"/>
              <a:t> </a:t>
            </a:r>
            <a:r>
              <a:rPr lang="en-US" sz="1200" dirty="0" err="1"/>
              <a:t>sebab</a:t>
            </a:r>
            <a:r>
              <a:rPr lang="en-US" sz="1200" dirty="0"/>
              <a:t> </a:t>
            </a:r>
            <a:r>
              <a:rPr lang="en-US" sz="1200" dirty="0" err="1"/>
              <a:t>itu</a:t>
            </a:r>
            <a:r>
              <a:rPr lang="en-US" sz="1200" dirty="0"/>
              <a:t> </a:t>
            </a:r>
            <a:r>
              <a:rPr lang="en-US" sz="1200" dirty="0" err="1"/>
              <a:t>diperlukan</a:t>
            </a:r>
            <a:r>
              <a:rPr lang="en-US" sz="1200" dirty="0"/>
              <a:t> </a:t>
            </a:r>
            <a:r>
              <a:rPr lang="en-US" sz="1200" dirty="0" err="1"/>
              <a:t>kebijakan</a:t>
            </a:r>
            <a:r>
              <a:rPr lang="en-US" sz="1200" dirty="0"/>
              <a:t> </a:t>
            </a:r>
            <a:r>
              <a:rPr lang="en-US" sz="1200" dirty="0" err="1"/>
              <a:t>khusus</a:t>
            </a:r>
            <a:r>
              <a:rPr lang="en-US" sz="1200" dirty="0"/>
              <a:t> </a:t>
            </a:r>
            <a:r>
              <a:rPr lang="en-US" sz="1200" dirty="0" err="1"/>
              <a:t>mengenai</a:t>
            </a:r>
            <a:r>
              <a:rPr lang="en-US" sz="1200" dirty="0"/>
              <a:t> model </a:t>
            </a:r>
            <a:r>
              <a:rPr lang="en-US" sz="1200" dirty="0" err="1"/>
              <a:t>penempatan</a:t>
            </a:r>
            <a:r>
              <a:rPr lang="en-US" sz="1200" dirty="0"/>
              <a:t> </a:t>
            </a:r>
            <a:r>
              <a:rPr lang="en-US" sz="1200" dirty="0" err="1"/>
              <a:t>tenaga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di </a:t>
            </a:r>
            <a:r>
              <a:rPr lang="en-US" sz="1200" dirty="0" err="1"/>
              <a:t>fasilitas</a:t>
            </a:r>
            <a:r>
              <a:rPr lang="en-US" sz="1200" dirty="0"/>
              <a:t> </a:t>
            </a:r>
            <a:r>
              <a:rPr lang="en-US" sz="1200" dirty="0" err="1"/>
              <a:t>pelayanan</a:t>
            </a:r>
            <a:r>
              <a:rPr lang="en-US" sz="1200" dirty="0"/>
              <a:t> </a:t>
            </a:r>
            <a:r>
              <a:rPr lang="en-US" sz="1200" dirty="0" err="1"/>
              <a:t>kesehatan</a:t>
            </a:r>
            <a:r>
              <a:rPr lang="en-US" sz="1200" dirty="0"/>
              <a:t> </a:t>
            </a:r>
            <a:r>
              <a:rPr lang="en-US" sz="1200" dirty="0" err="1"/>
              <a:t>disesuaikan</a:t>
            </a:r>
            <a:r>
              <a:rPr lang="en-US" sz="1200" dirty="0"/>
              <a:t> </a:t>
            </a:r>
            <a:r>
              <a:rPr lang="en-US" sz="1200" dirty="0" err="1"/>
              <a:t>dengan</a:t>
            </a:r>
            <a:r>
              <a:rPr lang="en-US" sz="1200" dirty="0"/>
              <a:t> </a:t>
            </a:r>
            <a:r>
              <a:rPr lang="en-US" sz="1200" dirty="0" err="1"/>
              <a:t>karakteristik</a:t>
            </a:r>
            <a:r>
              <a:rPr lang="en-US" sz="1200" dirty="0"/>
              <a:t> </a:t>
            </a:r>
            <a:r>
              <a:rPr lang="en-US" sz="1200" dirty="0" err="1"/>
              <a:t>daerah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tidak</a:t>
            </a:r>
            <a:r>
              <a:rPr lang="en-US" sz="1200" dirty="0"/>
              <a:t> </a:t>
            </a:r>
            <a:r>
              <a:rPr lang="en-US" sz="1200" dirty="0" err="1"/>
              <a:t>menyamaratakan</a:t>
            </a:r>
            <a:r>
              <a:rPr lang="en-US" sz="1200" dirty="0"/>
              <a:t> </a:t>
            </a:r>
            <a:r>
              <a:rPr lang="en-US" sz="1200" dirty="0" err="1"/>
              <a:t>kebijakan</a:t>
            </a:r>
            <a:r>
              <a:rPr lang="en-US" sz="1200" dirty="0"/>
              <a:t> </a:t>
            </a:r>
            <a:r>
              <a:rPr lang="en-US" sz="1200" dirty="0" err="1"/>
              <a:t>tersebut</a:t>
            </a:r>
            <a:r>
              <a:rPr lang="en-US" sz="1200" dirty="0"/>
              <a:t> </a:t>
            </a:r>
            <a:r>
              <a:rPr lang="en-US" sz="1200" dirty="0" err="1"/>
              <a:t>untuk</a:t>
            </a:r>
            <a:r>
              <a:rPr lang="en-US" sz="1200" dirty="0"/>
              <a:t> </a:t>
            </a:r>
            <a:r>
              <a:rPr lang="en-US" sz="1200" dirty="0" err="1"/>
              <a:t>seluruh</a:t>
            </a:r>
            <a:r>
              <a:rPr lang="en-US" sz="1200" dirty="0"/>
              <a:t> </a:t>
            </a:r>
            <a:r>
              <a:rPr lang="en-US" sz="1200" dirty="0" err="1"/>
              <a:t>wilayah</a:t>
            </a:r>
            <a:r>
              <a:rPr lang="en-US" sz="1200" dirty="0"/>
              <a:t> Indonesia.</a:t>
            </a:r>
            <a:endParaRPr lang="id-ID" sz="1200" dirty="0"/>
          </a:p>
          <a:p>
            <a:pPr algn="just"/>
            <a:r>
              <a:rPr lang="en-US" sz="1200" dirty="0"/>
              <a:t> </a:t>
            </a:r>
            <a:endParaRPr lang="id-ID" sz="1200" dirty="0"/>
          </a:p>
          <a:p>
            <a:pPr algn="just">
              <a:spcAft>
                <a:spcPts val="600"/>
              </a:spcAft>
            </a:pPr>
            <a:r>
              <a:rPr lang="en-US" sz="1200" b="1" dirty="0" smtClean="0">
                <a:solidFill>
                  <a:schemeClr val="accent3">
                    <a:lumMod val="75000"/>
                  </a:schemeClr>
                </a:solidFill>
              </a:rPr>
              <a:t>“</a:t>
            </a:r>
            <a:r>
              <a:rPr lang="id-ID" sz="1200" b="1" dirty="0" smtClean="0">
                <a:solidFill>
                  <a:schemeClr val="accent3">
                    <a:lumMod val="75000"/>
                  </a:schemeClr>
                </a:solidFill>
              </a:rPr>
              <a:t>Tim </a:t>
            </a:r>
            <a:r>
              <a:rPr lang="en-US" sz="1200" b="1" dirty="0" smtClean="0">
                <a:solidFill>
                  <a:schemeClr val="accent3">
                    <a:lumMod val="75000"/>
                  </a:schemeClr>
                </a:solidFill>
              </a:rPr>
              <a:t>Nusantara </a:t>
            </a:r>
            <a:r>
              <a:rPr lang="en-US" sz="1200" b="1" dirty="0" err="1">
                <a:solidFill>
                  <a:schemeClr val="accent3">
                    <a:lumMod val="75000"/>
                  </a:schemeClr>
                </a:solidFill>
              </a:rPr>
              <a:t>Sehat</a:t>
            </a:r>
            <a:r>
              <a:rPr lang="en-US" sz="1200" b="1" dirty="0">
                <a:solidFill>
                  <a:schemeClr val="accent3">
                    <a:lumMod val="75000"/>
                  </a:schemeClr>
                </a:solidFill>
              </a:rPr>
              <a:t>”: </a:t>
            </a:r>
            <a:r>
              <a:rPr lang="en-US" sz="1200" b="1" dirty="0" err="1">
                <a:solidFill>
                  <a:schemeClr val="accent3">
                    <a:lumMod val="75000"/>
                  </a:schemeClr>
                </a:solidFill>
              </a:rPr>
              <a:t>Kolaborasi</a:t>
            </a:r>
            <a:r>
              <a:rPr lang="en-US" sz="1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accent3">
                    <a:lumMod val="75000"/>
                  </a:schemeClr>
                </a:solidFill>
              </a:rPr>
              <a:t>lintas</a:t>
            </a:r>
            <a:r>
              <a:rPr lang="en-US" sz="1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accent3">
                    <a:lumMod val="75000"/>
                  </a:schemeClr>
                </a:solidFill>
              </a:rPr>
              <a:t>profesi</a:t>
            </a:r>
            <a:r>
              <a:rPr lang="en-US" sz="1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id-ID" sz="12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sz="1050" dirty="0" err="1">
                <a:ea typeface="MS Mincho"/>
                <a:cs typeface="Times New Roman"/>
              </a:rPr>
              <a:t>B</a:t>
            </a:r>
            <a:r>
              <a:rPr lang="en-US" sz="1050" dirty="0" err="1">
                <a:ea typeface="MS Mincho"/>
                <a:cs typeface="Calibri"/>
              </a:rPr>
              <a:t>erbagai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permasalahan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kesehatan</a:t>
            </a:r>
            <a:r>
              <a:rPr lang="en-US" sz="1050" dirty="0">
                <a:ea typeface="MS Mincho"/>
                <a:cs typeface="Calibri"/>
              </a:rPr>
              <a:t> di Indonesia </a:t>
            </a:r>
            <a:r>
              <a:rPr lang="en-US" sz="1050" dirty="0" err="1">
                <a:ea typeface="MS Mincho"/>
                <a:cs typeface="Calibri"/>
              </a:rPr>
              <a:t>bukanlah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merupakan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hal</a:t>
            </a:r>
            <a:r>
              <a:rPr lang="en-US" sz="1050" dirty="0">
                <a:ea typeface="MS Mincho"/>
                <a:cs typeface="Calibri"/>
              </a:rPr>
              <a:t> yang </a:t>
            </a:r>
            <a:r>
              <a:rPr lang="en-US" sz="1050" dirty="0" err="1">
                <a:ea typeface="MS Mincho"/>
                <a:cs typeface="Calibri"/>
              </a:rPr>
              <a:t>baru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atau</a:t>
            </a:r>
            <a:r>
              <a:rPr lang="en-US" sz="1050" dirty="0">
                <a:ea typeface="MS Mincho"/>
                <a:cs typeface="Calibri"/>
              </a:rPr>
              <a:t> yang </a:t>
            </a:r>
            <a:r>
              <a:rPr lang="en-US" sz="1050" dirty="0" err="1">
                <a:ea typeface="MS Mincho"/>
                <a:cs typeface="Calibri"/>
              </a:rPr>
              <a:t>tidak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pernah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diusahakan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pemecahannya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baik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oleh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pemerintah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maupun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sektor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swasta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atau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organisasi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masyarakat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madani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sebelumnya</a:t>
            </a:r>
            <a:r>
              <a:rPr lang="en-US" sz="1050" dirty="0">
                <a:ea typeface="MS Mincho"/>
                <a:cs typeface="Calibri"/>
              </a:rPr>
              <a:t>, </a:t>
            </a:r>
            <a:r>
              <a:rPr lang="en-US" sz="1050" dirty="0" err="1">
                <a:ea typeface="MS Mincho"/>
                <a:cs typeface="Calibri"/>
              </a:rPr>
              <a:t>namun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Kementerian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Kesehatan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mencoba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memperjuangkan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sebuah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pendekatan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holistik</a:t>
            </a:r>
            <a:r>
              <a:rPr lang="en-US" sz="1050" dirty="0">
                <a:ea typeface="MS Mincho"/>
                <a:cs typeface="Calibri"/>
              </a:rPr>
              <a:t>,</a:t>
            </a:r>
            <a:r>
              <a:rPr lang="en-US" sz="1050" b="1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dengan</a:t>
            </a:r>
            <a:r>
              <a:rPr lang="en-US" sz="1050" dirty="0">
                <a:ea typeface="MS Mincho"/>
                <a:cs typeface="Calibri"/>
              </a:rPr>
              <a:t> </a:t>
            </a:r>
            <a:r>
              <a:rPr lang="en-US" sz="1050" dirty="0" err="1">
                <a:ea typeface="MS Mincho"/>
                <a:cs typeface="Calibri"/>
              </a:rPr>
              <a:t>melihat</a:t>
            </a:r>
            <a:r>
              <a:rPr lang="en-US" sz="1050" dirty="0">
                <a:ea typeface="MS Mincho"/>
                <a:cs typeface="Calibri"/>
              </a:rPr>
              <a:t> </a:t>
            </a:r>
            <a:endParaRPr lang="id-ID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1002214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1. Latar Belakang</a:t>
            </a:r>
            <a:endParaRPr lang="id-ID" sz="16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970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7504" y="476672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12.  Penbekalan</a:t>
            </a:r>
            <a:endParaRPr lang="id-ID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914237"/>
            <a:ext cx="820891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id-ID" b="1" dirty="0" smtClean="0"/>
              <a:t>1. </a:t>
            </a:r>
            <a:r>
              <a:rPr lang="en-US" b="1" dirty="0" err="1" smtClean="0"/>
              <a:t>Tahap</a:t>
            </a:r>
            <a:r>
              <a:rPr lang="en-US" b="1" dirty="0" smtClean="0"/>
              <a:t> </a:t>
            </a:r>
            <a:r>
              <a:rPr lang="en-US" b="1" dirty="0" err="1" smtClean="0"/>
              <a:t>Pe</a:t>
            </a:r>
            <a:r>
              <a:rPr lang="id-ID" b="1" dirty="0" smtClean="0"/>
              <a:t>mbekalan.</a:t>
            </a:r>
          </a:p>
          <a:p>
            <a:pPr lvl="0"/>
            <a:r>
              <a:rPr lang="en-US" u="sng" dirty="0" err="1" smtClean="0"/>
              <a:t>Pusat</a:t>
            </a:r>
            <a:r>
              <a:rPr lang="en-US" u="sng" dirty="0" smtClean="0"/>
              <a:t> </a:t>
            </a:r>
            <a:r>
              <a:rPr lang="en-US" u="sng" dirty="0" err="1" smtClean="0"/>
              <a:t>Pendidikan</a:t>
            </a:r>
            <a:r>
              <a:rPr lang="en-US" u="sng" dirty="0" smtClean="0"/>
              <a:t> </a:t>
            </a:r>
            <a:r>
              <a:rPr lang="en-US" u="sng" dirty="0" err="1" smtClean="0"/>
              <a:t>dan</a:t>
            </a:r>
            <a:r>
              <a:rPr lang="en-US" u="sng" dirty="0" smtClean="0"/>
              <a:t> </a:t>
            </a:r>
            <a:r>
              <a:rPr lang="en-US" u="sng" dirty="0" err="1" smtClean="0"/>
              <a:t>Pelatihan</a:t>
            </a:r>
            <a:r>
              <a:rPr lang="en-US" u="sng" dirty="0" smtClean="0"/>
              <a:t> </a:t>
            </a:r>
            <a:r>
              <a:rPr lang="en-US" u="sng" dirty="0" err="1" smtClean="0"/>
              <a:t>Aparatur</a:t>
            </a:r>
            <a:r>
              <a:rPr lang="en-US" u="sng" dirty="0" smtClean="0"/>
              <a:t> (</a:t>
            </a:r>
            <a:r>
              <a:rPr lang="en-US" u="sng" dirty="0" err="1" smtClean="0"/>
              <a:t>Pusdiklat</a:t>
            </a:r>
            <a:r>
              <a:rPr lang="en-US" u="sng" dirty="0" smtClean="0"/>
              <a:t> </a:t>
            </a:r>
            <a:r>
              <a:rPr lang="en-US" u="sng" dirty="0" err="1" smtClean="0"/>
              <a:t>Aparatur</a:t>
            </a:r>
            <a:r>
              <a:rPr lang="en-US" u="sng" dirty="0" smtClean="0"/>
              <a:t>) </a:t>
            </a:r>
            <a:r>
              <a:rPr lang="en-US" u="sng" dirty="0" err="1" smtClean="0"/>
              <a:t>Badan</a:t>
            </a:r>
            <a:r>
              <a:rPr lang="en-US" u="sng" dirty="0" smtClean="0"/>
              <a:t> PPSDMK</a:t>
            </a:r>
            <a:r>
              <a:rPr lang="en-US" dirty="0" smtClean="0"/>
              <a:t> </a:t>
            </a:r>
            <a:r>
              <a:rPr lang="en-US" dirty="0" err="1" smtClean="0"/>
              <a:t>melaksanakan</a:t>
            </a:r>
            <a:r>
              <a:rPr lang="en-US" dirty="0" smtClean="0"/>
              <a:t> </a:t>
            </a:r>
            <a:r>
              <a:rPr lang="id-ID" dirty="0" smtClean="0"/>
              <a:t>pembekalan dalam bentuk </a:t>
            </a:r>
            <a:r>
              <a:rPr lang="en-US" dirty="0" err="1" smtClean="0"/>
              <a:t>pelatihan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tenaga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r>
              <a:rPr lang="en-US" dirty="0" smtClean="0"/>
              <a:t> team based. </a:t>
            </a:r>
            <a:r>
              <a:rPr lang="en-US" dirty="0" err="1" smtClean="0"/>
              <a:t>Pe</a:t>
            </a:r>
            <a:r>
              <a:rPr lang="id-ID" dirty="0" smtClean="0"/>
              <a:t>mbekalan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bertujuan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id-ID" dirty="0" smtClean="0"/>
              <a:t>meningkatkan kompetensi dan wawasan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tenaga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r>
              <a:rPr lang="en-US" dirty="0" smtClean="0"/>
              <a:t> yang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bertugas</a:t>
            </a:r>
            <a:r>
              <a:rPr lang="en-US" dirty="0" smtClean="0"/>
              <a:t>. </a:t>
            </a:r>
            <a:r>
              <a:rPr lang="en-US" dirty="0" err="1" smtClean="0"/>
              <a:t>Pembekalan</a:t>
            </a:r>
            <a:r>
              <a:rPr lang="en-US" dirty="0" smtClean="0"/>
              <a:t> </a:t>
            </a:r>
            <a:r>
              <a:rPr lang="en-US" dirty="0" err="1" smtClean="0"/>
              <a:t>mencakup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survival, </a:t>
            </a:r>
            <a:r>
              <a:rPr lang="en-US" dirty="0" err="1" smtClean="0"/>
              <a:t>wawasan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kebijakan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peran</a:t>
            </a:r>
            <a:r>
              <a:rPr lang="en-US" dirty="0" smtClean="0"/>
              <a:t> </a:t>
            </a:r>
            <a:r>
              <a:rPr lang="en-US" dirty="0" err="1" smtClean="0"/>
              <a:t>tenaga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pelaksana</a:t>
            </a:r>
            <a:r>
              <a:rPr lang="en-US" dirty="0" smtClean="0"/>
              <a:t> </a:t>
            </a:r>
            <a:r>
              <a:rPr lang="en-US" dirty="0" err="1" smtClean="0"/>
              <a:t>upaya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r>
              <a:rPr lang="en-US" dirty="0" smtClean="0"/>
              <a:t>, </a:t>
            </a:r>
            <a:r>
              <a:rPr lang="en-US" dirty="0" err="1" smtClean="0"/>
              <a:t>manajemen</a:t>
            </a:r>
            <a:r>
              <a:rPr lang="en-US" dirty="0" smtClean="0"/>
              <a:t> </a:t>
            </a:r>
            <a:r>
              <a:rPr lang="en-US" dirty="0" err="1" smtClean="0"/>
              <a:t>puskesmas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pemberdayaan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.</a:t>
            </a:r>
            <a:endParaRPr lang="id-ID" dirty="0" smtClean="0"/>
          </a:p>
          <a:p>
            <a:pPr lvl="0"/>
            <a:r>
              <a:rPr lang="id-ID" b="1" dirty="0" smtClean="0"/>
              <a:t>2. </a:t>
            </a:r>
            <a:r>
              <a:rPr lang="en-US" b="1" dirty="0" smtClean="0"/>
              <a:t>P</a:t>
            </a:r>
            <a:r>
              <a:rPr lang="id-ID" b="1" dirty="0" smtClean="0"/>
              <a:t>e</a:t>
            </a:r>
            <a:r>
              <a:rPr lang="en-US" b="1" dirty="0" err="1" smtClean="0"/>
              <a:t>laksanaan</a:t>
            </a:r>
            <a:r>
              <a:rPr lang="en-US" b="1" dirty="0" smtClean="0"/>
              <a:t> </a:t>
            </a:r>
            <a:r>
              <a:rPr lang="en-US" b="1" dirty="0" err="1" smtClean="0"/>
              <a:t>pe</a:t>
            </a:r>
            <a:r>
              <a:rPr lang="id-ID" b="1" dirty="0" smtClean="0"/>
              <a:t>mbekalan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 err="1" smtClean="0"/>
              <a:t>Pe</a:t>
            </a:r>
            <a:r>
              <a:rPr lang="id-ID" dirty="0" smtClean="0"/>
              <a:t>mbekalan</a:t>
            </a:r>
            <a:r>
              <a:rPr lang="en-US" dirty="0" smtClean="0"/>
              <a:t> </a:t>
            </a:r>
            <a:r>
              <a:rPr lang="en-US" dirty="0" err="1" smtClean="0"/>
              <a:t>dilaksanakan</a:t>
            </a:r>
            <a:r>
              <a:rPr lang="en-US" dirty="0" smtClean="0"/>
              <a:t>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id-ID" dirty="0" smtClean="0"/>
              <a:t>lulus seleksi tahap II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Kementerian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r>
              <a:rPr lang="en-US" dirty="0" smtClean="0"/>
              <a:t> </a:t>
            </a:r>
            <a:endParaRPr lang="id-ID" dirty="0" smtClean="0"/>
          </a:p>
          <a:p>
            <a:pPr marL="800100" lvl="1" indent="-342900">
              <a:buFont typeface="+mj-lt"/>
              <a:buAutoNum type="alphaLcPeriod"/>
            </a:pPr>
            <a:r>
              <a:rPr lang="id-ID" dirty="0" smtClean="0"/>
              <a:t>Waktu pembekalan selama 4 (empat) minggu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dirty="0" err="1" smtClean="0"/>
              <a:t>Tempat</a:t>
            </a:r>
            <a:r>
              <a:rPr lang="en-US" dirty="0" smtClean="0"/>
              <a:t> </a:t>
            </a:r>
            <a:r>
              <a:rPr lang="en-US" dirty="0" err="1" smtClean="0"/>
              <a:t>penyelenggaraan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id-ID" dirty="0" smtClean="0"/>
              <a:t>mbekalan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id-ID" dirty="0" smtClean="0"/>
              <a:t>Balai Pelatihan Kesehatan, Rumah Sakit dan Pusat Pelatihan Akmil Magelang.</a:t>
            </a:r>
          </a:p>
          <a:p>
            <a:pPr marL="800100" lvl="1" indent="-342900">
              <a:buFont typeface="+mj-lt"/>
              <a:buAutoNum type="alphaLcPeriod"/>
            </a:pPr>
            <a:r>
              <a:rPr lang="id-ID" dirty="0" smtClean="0"/>
              <a:t>K</a:t>
            </a:r>
            <a:r>
              <a:rPr lang="en-US" dirty="0" err="1" smtClean="0"/>
              <a:t>urikulum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Modul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id-ID" dirty="0" smtClean="0"/>
              <a:t>mbekalan</a:t>
            </a:r>
            <a:r>
              <a:rPr lang="en-US" dirty="0" smtClean="0"/>
              <a:t> yang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kurikulum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modul</a:t>
            </a:r>
            <a:r>
              <a:rPr lang="en-US" dirty="0" smtClean="0"/>
              <a:t>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disusun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id-ID" dirty="0" smtClean="0"/>
              <a:t> Kementerian Kesehatan</a:t>
            </a:r>
            <a:r>
              <a:rPr lang="en-US" dirty="0" smtClean="0"/>
              <a:t>. </a:t>
            </a:r>
            <a:endParaRPr lang="id-ID" dirty="0" smtClean="0"/>
          </a:p>
          <a:p>
            <a:pPr marL="800100" lvl="1" indent="-342900">
              <a:buFont typeface="+mj-lt"/>
              <a:buAutoNum type="alphaLcPeriod"/>
            </a:pPr>
            <a:r>
              <a:rPr lang="en-US" dirty="0" err="1" smtClean="0"/>
              <a:t>Narasumber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fasilitator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id-ID" dirty="0" smtClean="0"/>
              <a:t>mbekalan berasal dari berbagai instansi sesuai kebutuhan pelatihan </a:t>
            </a:r>
            <a:endParaRPr lang="id-ID" dirty="0"/>
          </a:p>
        </p:txBody>
      </p:sp>
    </p:spTree>
    <p:extLst>
      <p:ext uri="{BB962C8B-B14F-4D97-AF65-F5344CB8AC3E}">
        <p14:creationId xmlns="" xmlns:p14="http://schemas.microsoft.com/office/powerpoint/2010/main" val="267391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7504" y="476672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13.  Penempatan</a:t>
            </a:r>
            <a:endParaRPr lang="id-ID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980728"/>
            <a:ext cx="820891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id-ID" sz="2000" dirty="0" smtClean="0">
              <a:latin typeface="Andalus" pitchFamily="18" charset="-78"/>
              <a:cs typeface="Andalus" pitchFamily="18" charset="-78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Pemberangkatan</a:t>
            </a:r>
            <a:endParaRPr lang="id-ID" sz="2000" dirty="0" smtClean="0">
              <a:latin typeface="Andalus" pitchFamily="18" charset="-78"/>
              <a:cs typeface="Andalus" pitchFamily="18" charset="-78"/>
            </a:endParaRPr>
          </a:p>
          <a:p>
            <a:pPr lvl="1"/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Pemberangkatan Tenaga kesehatan dilaksanakan dari lokasi pembekalan ke Provinsi tujuan selanjutnya diantarkan ke Kabupaten/Kota di dampingi oleh tim Kementerian Kesehatan.</a:t>
            </a:r>
          </a:p>
          <a:p>
            <a:pPr marL="457200" lvl="0" indent="-457200">
              <a:buFont typeface="+mj-lt"/>
              <a:buAutoNum type="arabicPeriod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Pembekalan </a:t>
            </a: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Daerah</a:t>
            </a:r>
          </a:p>
          <a:p>
            <a:pPr lvl="1"/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Pembekalan tenaga kesehatan yang akan di tempatkan di Puskesmas dilakukan di Dinas Kesehatan Kabupaten/Kota. Pembekalan berisikan persiapan penugasan dan informasi umum tentang daerah penugasan.</a:t>
            </a:r>
          </a:p>
          <a:p>
            <a:pPr marL="800100" lvl="1" indent="-342900">
              <a:buFont typeface="+mj-lt"/>
              <a:buAutoNum type="alphaLcPeriod"/>
            </a:pPr>
            <a:endParaRPr lang="id-ID" sz="20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391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7504" y="735087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14.  Kewajiban</a:t>
            </a:r>
            <a:endParaRPr lang="id-ID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1086991"/>
            <a:ext cx="820891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id-ID" dirty="0" smtClean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Setia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dan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taat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sepenuhnya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kepada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Pancasila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, UUD 45, Negara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dan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Pemerintah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endParaRPr lang="id-ID" dirty="0" smtClean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Menyimpan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rahasia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Negara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dan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rahasia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jabatan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.</a:t>
            </a:r>
            <a:endParaRPr lang="id-ID" dirty="0" smtClean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Menyimpan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rahasia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kedokteran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.</a:t>
            </a:r>
            <a:endParaRPr lang="id-ID" dirty="0" smtClean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Melaksanakan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masa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penugasan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yang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telah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ditetapkan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.</a:t>
            </a:r>
            <a:endParaRPr lang="id-ID" dirty="0" smtClean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Mentaati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dan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melaksanakan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peraturan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perundang-undangan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yang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berlaku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termasuk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ketentuan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kedinasan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bagi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Pegawai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Negeri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Sipil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endParaRPr lang="id-ID" dirty="0" smtClean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Melaksanakan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tugas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profesi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sebagai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Team Based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sesuai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program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pemerintah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di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bidang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.</a:t>
            </a:r>
            <a:endParaRPr lang="id-ID" dirty="0" smtClean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Membayar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iuran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pemeliharaan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sebesar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2 %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dari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gaji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pokok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.</a:t>
            </a:r>
            <a:endParaRPr lang="id-ID" dirty="0" smtClean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Membayar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pajak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penghasilan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sesuai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dengan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ketentuan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yang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berlaku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endParaRPr lang="id-ID" dirty="0" smtClean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Mengikuti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latihan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pra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tugas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untuk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menunjang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pelaksanaan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tugas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pada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wilayah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kerjanya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endParaRPr lang="id-ID" dirty="0" smtClean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dirty="0" smtClean="0">
                <a:latin typeface="Andalus" pitchFamily="18" charset="-78"/>
                <a:cs typeface="Andalus" pitchFamily="18" charset="-78"/>
              </a:rPr>
              <a:t>Membuat laporan log book perhari, dilaporkan ke Kepala Puskesmas setiap bulan dan Dinas Kesehatan Kabupaten/Kota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Membuat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laporan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akhir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pelaksanaan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masa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penugasan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sebagai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persyaratan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untuk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mendapatkan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surat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keterangan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selesai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penugasan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.</a:t>
            </a:r>
            <a:endParaRPr lang="id-ID" dirty="0" smtClean="0">
              <a:latin typeface="Andalus" pitchFamily="18" charset="-78"/>
              <a:cs typeface="Andalus" pitchFamily="18" charset="-78"/>
            </a:endParaRPr>
          </a:p>
          <a:p>
            <a:pPr marL="800100" lvl="1" indent="-342900">
              <a:buFont typeface="+mj-lt"/>
              <a:buAutoNum type="alphaLcPeriod"/>
            </a:pPr>
            <a:endParaRPr lang="id-ID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391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1520" y="303039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15.  Pemantauan dan Evaluasi</a:t>
            </a:r>
            <a:endParaRPr lang="id-ID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625906"/>
            <a:ext cx="8208912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id-ID" sz="1600" dirty="0" smtClean="0">
              <a:latin typeface="Andalus" pitchFamily="18" charset="-78"/>
              <a:cs typeface="Andalus" pitchFamily="18" charset="-78"/>
            </a:endParaRPr>
          </a:p>
          <a:p>
            <a:pPr marL="342900" indent="-342900">
              <a:buFont typeface="+mj-lt"/>
              <a:buAutoNum type="arabicPeriod"/>
            </a:pPr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Pemantauan dan evaluasi penyelenggaraan program team based dilakukan untuk mengetahui sejauh mana pelaksanaannya mulai dari perencanaan, rekrutmen, pengangkatan, penempatan, pembiayaan, keberadaan, pembinaan dan </a:t>
            </a:r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pengawasan. Pemantauan </a:t>
            </a:r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dan evaluasi dapat dilakukan secara langsung dengan mendatangi objek yang menjadi sasaran pemantauan dan evaluasi dan dilakukan dengan menggunakan instrumen sesuai keperluannya. Objek pemantauan dan evaluasi adalah :</a:t>
            </a:r>
          </a:p>
          <a:p>
            <a:pPr marL="800100" lvl="1" indent="-342900">
              <a:buFont typeface="+mj-lt"/>
              <a:buAutoNum type="alphaLcPeriod"/>
            </a:pPr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Puskesmas Kabupaten/Kota</a:t>
            </a:r>
          </a:p>
          <a:p>
            <a:pPr marL="800100" lvl="1" indent="-342900">
              <a:buFont typeface="+mj-lt"/>
              <a:buAutoNum type="alphaLcPeriod"/>
            </a:pPr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Dinas Kesehatan Kabupaten/Kota</a:t>
            </a:r>
          </a:p>
          <a:p>
            <a:pPr marL="800100" lvl="1" indent="-342900">
              <a:buFont typeface="+mj-lt"/>
              <a:buAutoNum type="alphaLcPeriod"/>
            </a:pPr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Kementerian Kesehatan</a:t>
            </a: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Pemantauan dan evaluasi dilakukan dengan norma-norma :</a:t>
            </a:r>
          </a:p>
          <a:p>
            <a:pPr marL="800100" lvl="1" indent="-342900">
              <a:buFont typeface="+mj-lt"/>
              <a:buAutoNum type="alphaLcPeriod"/>
            </a:pPr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Objektif dan transparan</a:t>
            </a:r>
          </a:p>
          <a:p>
            <a:pPr marL="800100" lvl="1" indent="-342900">
              <a:buFont typeface="+mj-lt"/>
              <a:buAutoNum type="alphaLcPeriod"/>
            </a:pPr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Professional dan efektif, serta lebih ditekankan pada pemecahan serta mengatasi masalah</a:t>
            </a:r>
          </a:p>
          <a:p>
            <a:pPr marL="800100" lvl="1" indent="-342900">
              <a:buFont typeface="+mj-lt"/>
              <a:buAutoNum type="alphaLcPeriod"/>
            </a:pPr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Berkesinambungan</a:t>
            </a:r>
          </a:p>
          <a:p>
            <a:pPr marL="800100" lvl="1" indent="-342900">
              <a:buFont typeface="+mj-lt"/>
              <a:buAutoNum type="alphaLcPeriod"/>
            </a:pPr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Mendidik dan dinamis</a:t>
            </a:r>
          </a:p>
          <a:p>
            <a:pPr marL="342900" lvl="0" indent="-342900">
              <a:buFont typeface="+mj-lt"/>
              <a:buAutoNum type="arabicPeriod"/>
            </a:pPr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Pelaksanaan pemantauan dan evaluasi juga dilakukan dengan menerapkan prinsip-prinsip :</a:t>
            </a:r>
          </a:p>
          <a:p>
            <a:pPr marL="800100" lvl="1" indent="-342900">
              <a:buFont typeface="+mj-lt"/>
              <a:buAutoNum type="alphaLcPeriod"/>
            </a:pPr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Koordinasi</a:t>
            </a:r>
          </a:p>
          <a:p>
            <a:pPr marL="800100" lvl="1" indent="-342900">
              <a:buFont typeface="+mj-lt"/>
              <a:buAutoNum type="alphaLcPeriod"/>
            </a:pPr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Integrasi</a:t>
            </a:r>
          </a:p>
          <a:p>
            <a:pPr marL="800100" lvl="1" indent="-342900">
              <a:buFont typeface="+mj-lt"/>
              <a:buAutoNum type="alphaLcPeriod"/>
            </a:pPr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Sinkronisasi</a:t>
            </a:r>
          </a:p>
          <a:p>
            <a:pPr marL="800100" lvl="1" indent="-342900">
              <a:buFont typeface="+mj-lt"/>
              <a:buAutoNum type="alphaLcPeriod"/>
            </a:pPr>
            <a:r>
              <a:rPr lang="id-ID" sz="1600" dirty="0" smtClean="0">
                <a:latin typeface="Andalus" pitchFamily="18" charset="-78"/>
                <a:cs typeface="Andalus" pitchFamily="18" charset="-78"/>
              </a:rPr>
              <a:t>Kerja sama yang sinergis antar para pemangku kepentingan</a:t>
            </a:r>
          </a:p>
          <a:p>
            <a:pPr marL="800100" lvl="1" indent="-342900">
              <a:buFont typeface="+mj-lt"/>
              <a:buAutoNum type="alphaLcPeriod"/>
            </a:pPr>
            <a:endParaRPr lang="id-ID" sz="16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391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67544" y="807095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16.  Pelaporan </a:t>
            </a:r>
            <a:endParaRPr lang="id-ID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1114286"/>
            <a:ext cx="7776864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 sz="2000" dirty="0" smtClean="0">
              <a:latin typeface="Andalus" pitchFamily="18" charset="-78"/>
              <a:cs typeface="Andalus" pitchFamily="18" charset="-78"/>
            </a:endParaRPr>
          </a:p>
          <a:p>
            <a:pPr marL="342900" indent="-342900">
              <a:buFont typeface="+mj-lt"/>
              <a:buAutoNum type="arabicPeriod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Tenaga </a:t>
            </a: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kesehatan membuat laporan pelaksanaan kegiatan dan diserahkan kepada Kepala Puskesmas, Dinas`Kesehatan kabupaten/Kota, Dinas Kesehatan Provinsi dan Kementerian Kesehatan pertiga bulan</a:t>
            </a:r>
          </a:p>
          <a:p>
            <a:pPr marL="342900" indent="-342900">
              <a:buFont typeface="+mj-lt"/>
              <a:buAutoNum type="arabicPeriod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Pimpinan </a:t>
            </a: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fasilitas pelayanan kesehatan mengirimkan laporan pelaksanaan tugas tenaga kesehatan kepada Kepala Dinas Kesehatan Kabupaten/Kota, Dinas Kesehatan Provinsi.</a:t>
            </a:r>
          </a:p>
          <a:p>
            <a:pPr marL="342900" indent="-342900">
              <a:buFont typeface="+mj-lt"/>
              <a:buAutoNum type="arabicPeriod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Kepala </a:t>
            </a: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Dinas Kesehatan kabupaten/Kota melaporkan kepada Kementerian Kesehatan melalui Pusat Perencanaan dan Pendayagunaan SDM Kesehatan.</a:t>
            </a:r>
          </a:p>
          <a:p>
            <a:pPr marL="800100" lvl="1" indent="-342900">
              <a:buFont typeface="+mj-lt"/>
              <a:buAutoNum type="alphaLcPeriod"/>
            </a:pPr>
            <a:endParaRPr lang="id-ID" sz="20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391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573016"/>
            <a:ext cx="8229600" cy="1143000"/>
          </a:xfrm>
        </p:spPr>
        <p:txBody>
          <a:bodyPr/>
          <a:lstStyle/>
          <a:p>
            <a:r>
              <a:rPr lang="id-ID" dirty="0" smtClean="0"/>
              <a:t>Terima Kasih</a:t>
            </a:r>
            <a:endParaRPr lang="id-ID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435143"/>
            <a:ext cx="828092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dirty="0" err="1"/>
              <a:t>bahwa</a:t>
            </a:r>
            <a:r>
              <a:rPr lang="en-US" sz="1050" dirty="0"/>
              <a:t> </a:t>
            </a:r>
            <a:r>
              <a:rPr lang="en-US" sz="1050" dirty="0" err="1"/>
              <a:t>setiap</a:t>
            </a:r>
            <a:r>
              <a:rPr lang="en-US" sz="1050" dirty="0"/>
              <a:t> </a:t>
            </a:r>
            <a:r>
              <a:rPr lang="en-US" sz="1050" dirty="0" err="1"/>
              <a:t>aspek</a:t>
            </a:r>
            <a:r>
              <a:rPr lang="en-US" sz="1050" dirty="0"/>
              <a:t> </a:t>
            </a:r>
            <a:r>
              <a:rPr lang="en-US" sz="1050" dirty="0" err="1"/>
              <a:t>isu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saling</a:t>
            </a:r>
            <a:r>
              <a:rPr lang="en-US" sz="1050" dirty="0"/>
              <a:t> </a:t>
            </a:r>
            <a:r>
              <a:rPr lang="en-US" sz="1050" dirty="0" err="1"/>
              <a:t>terkait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mempengaruhi</a:t>
            </a:r>
            <a:r>
              <a:rPr lang="en-US" sz="1050" dirty="0"/>
              <a:t> </a:t>
            </a:r>
            <a:r>
              <a:rPr lang="en-US" sz="1050" dirty="0" err="1"/>
              <a:t>satu</a:t>
            </a:r>
            <a:r>
              <a:rPr lang="en-US" sz="1050" dirty="0"/>
              <a:t> </a:t>
            </a:r>
            <a:r>
              <a:rPr lang="en-US" sz="1050" dirty="0" err="1"/>
              <a:t>sama</a:t>
            </a:r>
            <a:r>
              <a:rPr lang="en-US" sz="1050" dirty="0"/>
              <a:t> lain,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membutuhkan</a:t>
            </a:r>
            <a:r>
              <a:rPr lang="en-US" sz="1050" dirty="0"/>
              <a:t> </a:t>
            </a:r>
            <a:r>
              <a:rPr lang="en-US" sz="1050" dirty="0" err="1"/>
              <a:t>sinergi</a:t>
            </a:r>
            <a:r>
              <a:rPr lang="en-US" sz="1050" dirty="0"/>
              <a:t>, </a:t>
            </a:r>
            <a:r>
              <a:rPr lang="en-US" sz="1050" dirty="0" err="1"/>
              <a:t>komitmen</a:t>
            </a:r>
            <a:r>
              <a:rPr lang="en-US" sz="1050" dirty="0"/>
              <a:t> </a:t>
            </a:r>
            <a:r>
              <a:rPr lang="en-US" sz="1050" dirty="0" err="1"/>
              <a:t>dari</a:t>
            </a:r>
            <a:r>
              <a:rPr lang="en-US" sz="1050" dirty="0"/>
              <a:t> </a:t>
            </a:r>
            <a:r>
              <a:rPr lang="en-US" sz="1050" dirty="0" err="1"/>
              <a:t>setiap</a:t>
            </a:r>
            <a:r>
              <a:rPr lang="en-US" sz="1050" dirty="0"/>
              <a:t> </a:t>
            </a:r>
            <a:r>
              <a:rPr lang="en-US" sz="1050" dirty="0" err="1"/>
              <a:t>lapisan</a:t>
            </a:r>
            <a:r>
              <a:rPr lang="en-US" sz="1050" dirty="0"/>
              <a:t> </a:t>
            </a:r>
            <a:r>
              <a:rPr lang="en-US" sz="1050" dirty="0" err="1"/>
              <a:t>pemerintahan</a:t>
            </a:r>
            <a:r>
              <a:rPr lang="en-US" sz="1050" dirty="0"/>
              <a:t>,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upaya</a:t>
            </a:r>
            <a:r>
              <a:rPr lang="en-US" sz="1050" dirty="0"/>
              <a:t> </a:t>
            </a:r>
            <a:r>
              <a:rPr lang="en-US" sz="1050" dirty="0" err="1"/>
              <a:t>lintas</a:t>
            </a:r>
            <a:r>
              <a:rPr lang="en-US" sz="1050" dirty="0"/>
              <a:t> </a:t>
            </a:r>
            <a:r>
              <a:rPr lang="en-US" sz="1050" dirty="0" err="1"/>
              <a:t>sektor</a:t>
            </a:r>
            <a:r>
              <a:rPr lang="en-US" sz="1050" dirty="0"/>
              <a:t> agar </a:t>
            </a:r>
            <a:r>
              <a:rPr lang="en-US" sz="1050" dirty="0" err="1"/>
              <a:t>dapat</a:t>
            </a:r>
            <a:r>
              <a:rPr lang="en-US" sz="1050" dirty="0"/>
              <a:t> </a:t>
            </a:r>
            <a:r>
              <a:rPr lang="en-US" sz="1050" dirty="0" err="1"/>
              <a:t>mencapai</a:t>
            </a:r>
            <a:r>
              <a:rPr lang="en-US" sz="1050" dirty="0"/>
              <a:t> target-target </a:t>
            </a:r>
            <a:r>
              <a:rPr lang="en-US" sz="1050" dirty="0" err="1"/>
              <a:t>pembangunan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. </a:t>
            </a:r>
            <a:endParaRPr lang="id-ID" sz="1050" dirty="0"/>
          </a:p>
          <a:p>
            <a:pPr algn="just"/>
            <a:r>
              <a:rPr lang="en-US" sz="1050" dirty="0" err="1"/>
              <a:t>Pemerintah</a:t>
            </a:r>
            <a:r>
              <a:rPr lang="en-US" sz="1050" dirty="0"/>
              <a:t> </a:t>
            </a:r>
            <a:r>
              <a:rPr lang="en-US" sz="1050" dirty="0" err="1"/>
              <a:t>pusat</a:t>
            </a:r>
            <a:r>
              <a:rPr lang="en-US" sz="1050" dirty="0"/>
              <a:t> </a:t>
            </a:r>
            <a:r>
              <a:rPr lang="en-US" sz="1050" dirty="0" err="1"/>
              <a:t>telah</a:t>
            </a:r>
            <a:r>
              <a:rPr lang="en-US" sz="1050" dirty="0"/>
              <a:t> </a:t>
            </a:r>
            <a:r>
              <a:rPr lang="en-US" sz="1050" dirty="0" err="1"/>
              <a:t>melakukan</a:t>
            </a:r>
            <a:r>
              <a:rPr lang="en-US" sz="1050" dirty="0"/>
              <a:t> </a:t>
            </a:r>
            <a:r>
              <a:rPr lang="en-US" sz="1050" dirty="0" err="1"/>
              <a:t>berbagai</a:t>
            </a:r>
            <a:r>
              <a:rPr lang="en-US" sz="1050" dirty="0"/>
              <a:t> program </a:t>
            </a:r>
            <a:r>
              <a:rPr lang="en-US" sz="1050" dirty="0" err="1"/>
              <a:t>dalam</a:t>
            </a:r>
            <a:r>
              <a:rPr lang="en-US" sz="1050" dirty="0"/>
              <a:t> </a:t>
            </a:r>
            <a:r>
              <a:rPr lang="en-US" sz="1050" dirty="0" err="1"/>
              <a:t>rangka</a:t>
            </a:r>
            <a:r>
              <a:rPr lang="en-US" sz="1050" dirty="0"/>
              <a:t> </a:t>
            </a:r>
            <a:r>
              <a:rPr lang="en-US" sz="1050" dirty="0" err="1"/>
              <a:t>pemenuhan</a:t>
            </a:r>
            <a:r>
              <a:rPr lang="en-US" sz="1050" dirty="0"/>
              <a:t> </a:t>
            </a:r>
            <a:r>
              <a:rPr lang="en-US" sz="1050" dirty="0" err="1"/>
              <a:t>akses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mutu</a:t>
            </a:r>
            <a:r>
              <a:rPr lang="en-US" sz="1050" dirty="0"/>
              <a:t> </a:t>
            </a:r>
            <a:r>
              <a:rPr lang="en-US" sz="1050" dirty="0" err="1"/>
              <a:t>pelayanan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terutama</a:t>
            </a:r>
            <a:r>
              <a:rPr lang="en-US" sz="1050" dirty="0"/>
              <a:t> </a:t>
            </a:r>
            <a:r>
              <a:rPr lang="en-US" sz="1050" dirty="0" err="1"/>
              <a:t>untuk</a:t>
            </a:r>
            <a:r>
              <a:rPr lang="en-US" sz="1050" dirty="0"/>
              <a:t>  DTPK </a:t>
            </a:r>
            <a:r>
              <a:rPr lang="en-US" sz="1050" dirty="0" err="1"/>
              <a:t>dan</a:t>
            </a:r>
            <a:r>
              <a:rPr lang="id-ID" sz="1050" dirty="0"/>
              <a:t> atau</a:t>
            </a:r>
            <a:r>
              <a:rPr lang="en-US" sz="1050" dirty="0"/>
              <a:t> DBK </a:t>
            </a:r>
            <a:r>
              <a:rPr lang="en-US" sz="1050" dirty="0" err="1"/>
              <a:t>melalui</a:t>
            </a:r>
            <a:r>
              <a:rPr lang="en-US" sz="1050" dirty="0"/>
              <a:t> </a:t>
            </a:r>
            <a:r>
              <a:rPr lang="en-US" sz="1050" dirty="0" err="1"/>
              <a:t>penempatan</a:t>
            </a:r>
            <a:r>
              <a:rPr lang="en-US" sz="1050" dirty="0"/>
              <a:t> </a:t>
            </a:r>
            <a:r>
              <a:rPr lang="en-US" sz="1050" dirty="0" err="1"/>
              <a:t>dokter</a:t>
            </a:r>
            <a:r>
              <a:rPr lang="en-US" sz="1050" dirty="0"/>
              <a:t>, </a:t>
            </a:r>
            <a:r>
              <a:rPr lang="id-ID" sz="1050" dirty="0"/>
              <a:t>perawat,  </a:t>
            </a:r>
            <a:r>
              <a:rPr lang="id-ID" sz="1050" dirty="0" smtClean="0"/>
              <a:t>b</a:t>
            </a:r>
            <a:r>
              <a:rPr lang="en-US" sz="1050" dirty="0" err="1" smtClean="0"/>
              <a:t>idan</a:t>
            </a:r>
            <a:r>
              <a:rPr lang="id-ID" sz="1050" dirty="0"/>
              <a:t>, </a:t>
            </a:r>
            <a:r>
              <a:rPr lang="id-ID" sz="1050" dirty="0" smtClean="0"/>
              <a:t> dan </a:t>
            </a:r>
            <a:r>
              <a:rPr lang="en-US" sz="1050" dirty="0" err="1" smtClean="0"/>
              <a:t>lulusan</a:t>
            </a:r>
            <a:r>
              <a:rPr lang="en-US" sz="1050" dirty="0" smtClean="0"/>
              <a:t> </a:t>
            </a:r>
            <a:r>
              <a:rPr lang="en-US" sz="1050" dirty="0"/>
              <a:t>D3 </a:t>
            </a:r>
            <a:r>
              <a:rPr lang="en-US" sz="1050" dirty="0" err="1"/>
              <a:t>lainnya</a:t>
            </a:r>
            <a:r>
              <a:rPr lang="id-ID" sz="1050" dirty="0"/>
              <a:t> serta kesehatan masyarakat</a:t>
            </a:r>
            <a:r>
              <a:rPr lang="en-US" sz="1050" dirty="0"/>
              <a:t>. </a:t>
            </a:r>
            <a:r>
              <a:rPr lang="en-US" sz="1050" dirty="0" err="1"/>
              <a:t>Namun</a:t>
            </a:r>
            <a:r>
              <a:rPr lang="en-US" sz="1050" dirty="0"/>
              <a:t> </a:t>
            </a:r>
            <a:r>
              <a:rPr lang="en-US" sz="1050" dirty="0" err="1"/>
              <a:t>demikian</a:t>
            </a:r>
            <a:r>
              <a:rPr lang="en-US" sz="1050" dirty="0"/>
              <a:t> </a:t>
            </a:r>
            <a:r>
              <a:rPr lang="en-US" sz="1050" dirty="0" err="1"/>
              <a:t>masih</a:t>
            </a:r>
            <a:r>
              <a:rPr lang="en-US" sz="1050" dirty="0"/>
              <a:t> </a:t>
            </a:r>
            <a:r>
              <a:rPr lang="en-US" sz="1050" dirty="0" err="1"/>
              <a:t>diperlukan</a:t>
            </a:r>
            <a:r>
              <a:rPr lang="en-US" sz="1050" dirty="0"/>
              <a:t> </a:t>
            </a:r>
            <a:r>
              <a:rPr lang="en-US" sz="1050" dirty="0" err="1"/>
              <a:t>suatu</a:t>
            </a:r>
            <a:r>
              <a:rPr lang="en-US" sz="1050" dirty="0"/>
              <a:t> program </a:t>
            </a:r>
            <a:r>
              <a:rPr lang="en-US" sz="1050" dirty="0" err="1"/>
              <a:t>penempatan</a:t>
            </a:r>
            <a:r>
              <a:rPr lang="en-US" sz="1050" dirty="0"/>
              <a:t> </a:t>
            </a:r>
            <a:r>
              <a:rPr lang="en-US" sz="1050" dirty="0" err="1"/>
              <a:t>tenaga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yang </a:t>
            </a:r>
            <a:r>
              <a:rPr lang="en-US" sz="1050" dirty="0" err="1"/>
              <a:t>komprehensif</a:t>
            </a:r>
            <a:r>
              <a:rPr lang="en-US" sz="1050" dirty="0"/>
              <a:t> </a:t>
            </a:r>
            <a:r>
              <a:rPr lang="en-US" sz="1050" dirty="0" err="1"/>
              <a:t>melalui</a:t>
            </a:r>
            <a:r>
              <a:rPr lang="en-US" sz="1050" dirty="0"/>
              <a:t> </a:t>
            </a:r>
            <a:r>
              <a:rPr lang="en-US" sz="1050" dirty="0" err="1"/>
              <a:t>pendekatan</a:t>
            </a:r>
            <a:r>
              <a:rPr lang="en-US" sz="1050" dirty="0"/>
              <a:t> </a:t>
            </a:r>
            <a:r>
              <a:rPr lang="en-US" sz="1050" dirty="0" err="1"/>
              <a:t>promotif</a:t>
            </a:r>
            <a:r>
              <a:rPr lang="en-US" sz="1050" dirty="0"/>
              <a:t>, </a:t>
            </a:r>
            <a:r>
              <a:rPr lang="en-US" sz="1050" dirty="0" err="1"/>
              <a:t>preventif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kuratif</a:t>
            </a:r>
            <a:r>
              <a:rPr lang="en-US" sz="1050" dirty="0"/>
              <a:t>.  </a:t>
            </a:r>
            <a:endParaRPr lang="id-ID" sz="1050" dirty="0"/>
          </a:p>
          <a:p>
            <a:pPr algn="just"/>
            <a:r>
              <a:rPr lang="en-US" sz="1050" dirty="0"/>
              <a:t> </a:t>
            </a:r>
            <a:endParaRPr lang="id-ID" sz="1050" dirty="0"/>
          </a:p>
          <a:p>
            <a:pPr algn="just"/>
            <a:r>
              <a:rPr lang="en-US" sz="1050" dirty="0" err="1"/>
              <a:t>Berdasarkan</a:t>
            </a:r>
            <a:r>
              <a:rPr lang="en-US" sz="1050" dirty="0"/>
              <a:t> </a:t>
            </a:r>
            <a:r>
              <a:rPr lang="en-US" sz="1050" dirty="0" err="1"/>
              <a:t>kebutuhan</a:t>
            </a:r>
            <a:r>
              <a:rPr lang="en-US" sz="1050" dirty="0"/>
              <a:t> </a:t>
            </a:r>
            <a:r>
              <a:rPr lang="en-US" sz="1050" dirty="0" err="1"/>
              <a:t>dari</a:t>
            </a:r>
            <a:r>
              <a:rPr lang="en-US" sz="1050" dirty="0"/>
              <a:t> </a:t>
            </a:r>
            <a:r>
              <a:rPr lang="en-US" sz="1050" dirty="0" err="1"/>
              <a:t>masyarakat</a:t>
            </a:r>
            <a:r>
              <a:rPr lang="en-US" sz="1050" dirty="0"/>
              <a:t>, </a:t>
            </a:r>
            <a:r>
              <a:rPr lang="en-US" sz="1050" dirty="0" err="1"/>
              <a:t>Kementerian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merancang</a:t>
            </a:r>
            <a:r>
              <a:rPr lang="en-US" sz="1050" dirty="0"/>
              <a:t> “Nusantara </a:t>
            </a:r>
            <a:r>
              <a:rPr lang="en-US" sz="1050" dirty="0" err="1"/>
              <a:t>Sehat</a:t>
            </a:r>
            <a:r>
              <a:rPr lang="en-US" sz="1050" dirty="0"/>
              <a:t>”: </a:t>
            </a:r>
            <a:r>
              <a:rPr lang="en-US" sz="1050" dirty="0" err="1"/>
              <a:t>penempatan</a:t>
            </a:r>
            <a:r>
              <a:rPr lang="en-US" sz="1050" dirty="0"/>
              <a:t> </a:t>
            </a:r>
            <a:r>
              <a:rPr lang="en-US" sz="1050" dirty="0" err="1"/>
              <a:t>tenaga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berbasis</a:t>
            </a:r>
            <a:r>
              <a:rPr lang="en-US" sz="1050" dirty="0"/>
              <a:t> </a:t>
            </a:r>
            <a:r>
              <a:rPr lang="en-US" sz="1050" dirty="0" err="1"/>
              <a:t>tim</a:t>
            </a:r>
            <a:r>
              <a:rPr lang="en-US" sz="1050" dirty="0"/>
              <a:t>, </a:t>
            </a:r>
            <a:r>
              <a:rPr lang="en-US" sz="1050" dirty="0" err="1"/>
              <a:t>melalui</a:t>
            </a:r>
            <a:r>
              <a:rPr lang="en-US" sz="1050" dirty="0"/>
              <a:t> </a:t>
            </a:r>
            <a:r>
              <a:rPr lang="en-US" sz="1050" dirty="0" err="1"/>
              <a:t>penugasan</a:t>
            </a:r>
            <a:r>
              <a:rPr lang="en-US" sz="1050" dirty="0"/>
              <a:t> </a:t>
            </a:r>
            <a:r>
              <a:rPr lang="en-US" sz="1050" dirty="0" err="1"/>
              <a:t>khusus</a:t>
            </a:r>
            <a:r>
              <a:rPr lang="en-US" sz="1050" dirty="0"/>
              <a:t> yang </a:t>
            </a:r>
            <a:r>
              <a:rPr lang="en-US" sz="1050" dirty="0" err="1"/>
              <a:t>diharapkan</a:t>
            </a:r>
            <a:r>
              <a:rPr lang="en-US" sz="1050" dirty="0"/>
              <a:t> </a:t>
            </a:r>
            <a:r>
              <a:rPr lang="en-US" sz="1050" dirty="0" err="1"/>
              <a:t>mampu</a:t>
            </a:r>
            <a:r>
              <a:rPr lang="en-US" sz="1050" dirty="0"/>
              <a:t> </a:t>
            </a:r>
            <a:r>
              <a:rPr lang="en-US" sz="1050" dirty="0" err="1"/>
              <a:t>melaksanakan</a:t>
            </a:r>
            <a:r>
              <a:rPr lang="en-US" sz="1050" dirty="0"/>
              <a:t> program </a:t>
            </a:r>
            <a:r>
              <a:rPr lang="en-US" sz="1050" dirty="0" err="1"/>
              <a:t>secara</a:t>
            </a:r>
            <a:r>
              <a:rPr lang="en-US" sz="1050" dirty="0"/>
              <a:t> </a:t>
            </a:r>
            <a:r>
              <a:rPr lang="en-US" sz="1050" dirty="0" err="1"/>
              <a:t>terintegrasi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memberikan</a:t>
            </a:r>
            <a:r>
              <a:rPr lang="en-US" sz="1050" dirty="0"/>
              <a:t> </a:t>
            </a:r>
            <a:r>
              <a:rPr lang="en-US" sz="1050" dirty="0" err="1"/>
              <a:t>pelayanan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secara</a:t>
            </a:r>
            <a:r>
              <a:rPr lang="en-US" sz="1050" dirty="0"/>
              <a:t> optimal di </a:t>
            </a:r>
            <a:r>
              <a:rPr lang="en-US" sz="1050" dirty="0" err="1"/>
              <a:t>tingkat</a:t>
            </a:r>
            <a:r>
              <a:rPr lang="en-US" sz="1050" dirty="0"/>
              <a:t> </a:t>
            </a:r>
            <a:r>
              <a:rPr lang="en-US" sz="1050" dirty="0" err="1"/>
              <a:t>pelayanan</a:t>
            </a:r>
            <a:r>
              <a:rPr lang="en-US" sz="1050" dirty="0"/>
              <a:t> </a:t>
            </a:r>
            <a:r>
              <a:rPr lang="en-US" sz="1050" dirty="0" err="1"/>
              <a:t>dasar</a:t>
            </a:r>
            <a:r>
              <a:rPr lang="en-US" sz="1050" dirty="0"/>
              <a:t> </a:t>
            </a:r>
            <a:r>
              <a:rPr lang="id-ID" sz="1050" dirty="0"/>
              <a:t>pada puskesmas sangat </a:t>
            </a:r>
            <a:r>
              <a:rPr lang="id-ID" sz="1050" dirty="0" smtClean="0"/>
              <a:t>terpencil  </a:t>
            </a:r>
            <a:r>
              <a:rPr lang="en-US" sz="1050" dirty="0" smtClean="0"/>
              <a:t>di </a:t>
            </a:r>
            <a:r>
              <a:rPr lang="en-US" sz="1050" dirty="0"/>
              <a:t>DTPK </a:t>
            </a:r>
            <a:r>
              <a:rPr lang="en-US" sz="1050" dirty="0" err="1"/>
              <a:t>dan</a:t>
            </a:r>
            <a:r>
              <a:rPr lang="en-US" sz="1050" dirty="0"/>
              <a:t> DBK. </a:t>
            </a:r>
            <a:r>
              <a:rPr lang="en-US" sz="1050" dirty="0" err="1"/>
              <a:t>Penugasan</a:t>
            </a:r>
            <a:r>
              <a:rPr lang="en-US" sz="1050" dirty="0"/>
              <a:t> </a:t>
            </a:r>
            <a:r>
              <a:rPr lang="en-US" sz="1050" dirty="0" err="1"/>
              <a:t>khusus</a:t>
            </a:r>
            <a:r>
              <a:rPr lang="en-US" sz="1050" dirty="0"/>
              <a:t> </a:t>
            </a:r>
            <a:r>
              <a:rPr lang="en-US" sz="1050" dirty="0" err="1"/>
              <a:t>tenaga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tersebut</a:t>
            </a:r>
            <a:r>
              <a:rPr lang="en-US" sz="1050" dirty="0"/>
              <a:t> </a:t>
            </a:r>
            <a:r>
              <a:rPr lang="en-US" sz="1050" dirty="0" err="1"/>
              <a:t>dilaksanakan</a:t>
            </a:r>
            <a:r>
              <a:rPr lang="en-US" sz="1050" dirty="0"/>
              <a:t> </a:t>
            </a:r>
            <a:r>
              <a:rPr lang="en-US" sz="1050" dirty="0" err="1"/>
              <a:t>sesuai</a:t>
            </a:r>
            <a:r>
              <a:rPr lang="en-US" sz="1050" dirty="0"/>
              <a:t> </a:t>
            </a:r>
            <a:r>
              <a:rPr lang="en-US" sz="1050" dirty="0" err="1"/>
              <a:t>dengan</a:t>
            </a:r>
            <a:r>
              <a:rPr lang="en-US" sz="1050" dirty="0"/>
              <a:t> </a:t>
            </a:r>
            <a:r>
              <a:rPr lang="en-US" sz="1050" dirty="0" err="1"/>
              <a:t>amanat</a:t>
            </a:r>
            <a:r>
              <a:rPr lang="en-US" sz="1050" dirty="0"/>
              <a:t> </a:t>
            </a:r>
            <a:r>
              <a:rPr lang="en-US" sz="1050" dirty="0" err="1"/>
              <a:t>Undang</a:t>
            </a:r>
            <a:r>
              <a:rPr lang="en-US" sz="1050" dirty="0"/>
              <a:t> – </a:t>
            </a:r>
            <a:r>
              <a:rPr lang="en-US" sz="1050" dirty="0" err="1"/>
              <a:t>Undang</a:t>
            </a:r>
            <a:r>
              <a:rPr lang="en-US" sz="1050" dirty="0"/>
              <a:t> No. 36 </a:t>
            </a:r>
            <a:r>
              <a:rPr lang="en-US" sz="1050" dirty="0" err="1"/>
              <a:t>tahun</a:t>
            </a:r>
            <a:r>
              <a:rPr lang="en-US" sz="1050" dirty="0"/>
              <a:t> 2014 </a:t>
            </a:r>
            <a:r>
              <a:rPr lang="en-US" sz="1050" dirty="0" err="1"/>
              <a:t>pasal</a:t>
            </a:r>
            <a:r>
              <a:rPr lang="en-US" sz="1050" dirty="0"/>
              <a:t>  23 </a:t>
            </a:r>
            <a:r>
              <a:rPr lang="en-US" sz="1050" dirty="0" err="1"/>
              <a:t>ayat</a:t>
            </a:r>
            <a:r>
              <a:rPr lang="en-US" sz="1050" dirty="0"/>
              <a:t> (2). “Nusantara </a:t>
            </a:r>
            <a:r>
              <a:rPr lang="en-US" sz="1050" dirty="0" err="1"/>
              <a:t>Sehat</a:t>
            </a:r>
            <a:r>
              <a:rPr lang="en-US" sz="1050" dirty="0"/>
              <a:t>” </a:t>
            </a:r>
            <a:r>
              <a:rPr lang="en-US" sz="1050" dirty="0" err="1"/>
              <a:t>bertujuan</a:t>
            </a:r>
            <a:r>
              <a:rPr lang="en-US" sz="1050" dirty="0"/>
              <a:t> </a:t>
            </a:r>
            <a:r>
              <a:rPr lang="en-US" sz="1050" dirty="0" err="1"/>
              <a:t>menciptakan</a:t>
            </a:r>
            <a:r>
              <a:rPr lang="en-US" sz="1050" dirty="0"/>
              <a:t> </a:t>
            </a:r>
            <a:r>
              <a:rPr lang="en-US" sz="1050" dirty="0" err="1"/>
              <a:t>perubahan</a:t>
            </a:r>
            <a:r>
              <a:rPr lang="en-US" sz="1050" dirty="0"/>
              <a:t> </a:t>
            </a:r>
            <a:r>
              <a:rPr lang="en-US" sz="1050" dirty="0" err="1"/>
              <a:t>pola</a:t>
            </a:r>
            <a:r>
              <a:rPr lang="en-US" sz="1050" dirty="0"/>
              <a:t> </a:t>
            </a:r>
            <a:r>
              <a:rPr lang="en-US" sz="1050" dirty="0" err="1"/>
              <a:t>pikir</a:t>
            </a:r>
            <a:r>
              <a:rPr lang="en-US" sz="1050" dirty="0"/>
              <a:t> </a:t>
            </a:r>
            <a:r>
              <a:rPr lang="en-US" sz="1050" dirty="0" err="1"/>
              <a:t>dalam</a:t>
            </a:r>
            <a:r>
              <a:rPr lang="en-US" sz="1050" dirty="0"/>
              <a:t> </a:t>
            </a:r>
            <a:r>
              <a:rPr lang="en-US" sz="1050" dirty="0" err="1"/>
              <a:t>masyarakat</a:t>
            </a:r>
            <a:r>
              <a:rPr lang="en-US" sz="1050" dirty="0"/>
              <a:t> </a:t>
            </a:r>
            <a:r>
              <a:rPr lang="en-US" sz="1050" dirty="0" err="1"/>
              <a:t>menuju</a:t>
            </a:r>
            <a:r>
              <a:rPr lang="en-US" sz="1050" dirty="0"/>
              <a:t> </a:t>
            </a:r>
            <a:r>
              <a:rPr lang="en-US" sz="1050" dirty="0" err="1"/>
              <a:t>paradigma</a:t>
            </a:r>
            <a:r>
              <a:rPr lang="en-US" sz="1050" dirty="0"/>
              <a:t> </a:t>
            </a:r>
            <a:r>
              <a:rPr lang="en-US" sz="1050" dirty="0" err="1"/>
              <a:t>sehat</a:t>
            </a:r>
            <a:r>
              <a:rPr lang="en-US" sz="1050" dirty="0"/>
              <a:t>, </a:t>
            </a:r>
            <a:r>
              <a:rPr lang="en-US" sz="1050" dirty="0" err="1"/>
              <a:t>melalui</a:t>
            </a:r>
            <a:r>
              <a:rPr lang="en-US" sz="1050" dirty="0"/>
              <a:t> </a:t>
            </a:r>
            <a:r>
              <a:rPr lang="en-US" sz="1050" dirty="0" err="1"/>
              <a:t>para</a:t>
            </a:r>
            <a:r>
              <a:rPr lang="en-US" sz="1050" dirty="0"/>
              <a:t> </a:t>
            </a:r>
            <a:r>
              <a:rPr lang="en-US" sz="1050" dirty="0" err="1"/>
              <a:t>tenaga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muda</a:t>
            </a:r>
            <a:r>
              <a:rPr lang="en-US" sz="1050" dirty="0"/>
              <a:t> yang </a:t>
            </a:r>
            <a:r>
              <a:rPr lang="en-US" sz="1050" dirty="0" err="1"/>
              <a:t>tergerak</a:t>
            </a:r>
            <a:r>
              <a:rPr lang="en-US" sz="1050" dirty="0"/>
              <a:t> </a:t>
            </a:r>
            <a:r>
              <a:rPr lang="en-US" sz="1050" dirty="0" err="1"/>
              <a:t>untuk</a:t>
            </a:r>
            <a:r>
              <a:rPr lang="en-US" sz="1050" dirty="0"/>
              <a:t> </a:t>
            </a:r>
            <a:r>
              <a:rPr lang="en-US" sz="1050" dirty="0" err="1"/>
              <a:t>mengabdi</a:t>
            </a:r>
            <a:r>
              <a:rPr lang="en-US" sz="1050" dirty="0"/>
              <a:t> </a:t>
            </a:r>
            <a:r>
              <a:rPr lang="en-US" sz="1050" dirty="0" err="1"/>
              <a:t>membangun</a:t>
            </a:r>
            <a:r>
              <a:rPr lang="en-US" sz="1050" dirty="0"/>
              <a:t> </a:t>
            </a:r>
            <a:r>
              <a:rPr lang="en-US" sz="1050" dirty="0" err="1"/>
              <a:t>bangsa</a:t>
            </a:r>
            <a:r>
              <a:rPr lang="en-US" sz="1050" dirty="0"/>
              <a:t>.  </a:t>
            </a:r>
            <a:r>
              <a:rPr lang="en-US" sz="1050" dirty="0" err="1"/>
              <a:t>Kolaborasi</a:t>
            </a:r>
            <a:r>
              <a:rPr lang="en-US" sz="1050" dirty="0"/>
              <a:t> </a:t>
            </a:r>
            <a:r>
              <a:rPr lang="en-US" sz="1050" dirty="0" err="1"/>
              <a:t>secara</a:t>
            </a:r>
            <a:r>
              <a:rPr lang="en-US" sz="1050" dirty="0"/>
              <a:t> </a:t>
            </a:r>
            <a:r>
              <a:rPr lang="en-US" sz="1050" dirty="0" err="1"/>
              <a:t>lintas</a:t>
            </a:r>
            <a:r>
              <a:rPr lang="en-US" sz="1050" dirty="0"/>
              <a:t> </a:t>
            </a:r>
            <a:r>
              <a:rPr lang="en-US" sz="1050" dirty="0" err="1"/>
              <a:t>profesi</a:t>
            </a:r>
            <a:r>
              <a:rPr lang="en-US" sz="1050" dirty="0"/>
              <a:t> </a:t>
            </a:r>
            <a:r>
              <a:rPr lang="en-US" sz="1050" dirty="0" err="1"/>
              <a:t>merupakan</a:t>
            </a:r>
            <a:r>
              <a:rPr lang="en-US" sz="1050" dirty="0"/>
              <a:t> </a:t>
            </a:r>
            <a:r>
              <a:rPr lang="en-US" sz="1050" dirty="0" err="1"/>
              <a:t>salah</a:t>
            </a:r>
            <a:r>
              <a:rPr lang="en-US" sz="1050" dirty="0"/>
              <a:t> </a:t>
            </a:r>
            <a:r>
              <a:rPr lang="en-US" sz="1050" dirty="0" err="1"/>
              <a:t>satu</a:t>
            </a:r>
            <a:r>
              <a:rPr lang="en-US" sz="1050" dirty="0"/>
              <a:t> </a:t>
            </a:r>
            <a:r>
              <a:rPr lang="en-US" sz="1050" dirty="0" err="1"/>
              <a:t>fokus</a:t>
            </a:r>
            <a:r>
              <a:rPr lang="en-US" sz="1050" dirty="0"/>
              <a:t> </a:t>
            </a:r>
            <a:r>
              <a:rPr lang="en-US" sz="1050" dirty="0" err="1"/>
              <a:t>utama</a:t>
            </a:r>
            <a:r>
              <a:rPr lang="en-US" sz="1050" dirty="0"/>
              <a:t> </a:t>
            </a:r>
            <a:r>
              <a:rPr lang="en-US" sz="1050" dirty="0" err="1"/>
              <a:t>dari</a:t>
            </a:r>
            <a:r>
              <a:rPr lang="en-US" sz="1050" dirty="0"/>
              <a:t> “Nusantara </a:t>
            </a:r>
            <a:r>
              <a:rPr lang="en-US" sz="1050" dirty="0" err="1"/>
              <a:t>Sehat</a:t>
            </a:r>
            <a:r>
              <a:rPr lang="en-US" sz="1050" dirty="0"/>
              <a:t>”, </a:t>
            </a:r>
            <a:r>
              <a:rPr lang="en-US" sz="1050" dirty="0" err="1"/>
              <a:t>sebuah</a:t>
            </a:r>
            <a:r>
              <a:rPr lang="en-US" sz="1050" dirty="0"/>
              <a:t> </a:t>
            </a:r>
            <a:r>
              <a:rPr lang="en-US" sz="1050" dirty="0" err="1"/>
              <a:t>pengabdian</a:t>
            </a:r>
            <a:r>
              <a:rPr lang="en-US" sz="1050" dirty="0"/>
              <a:t> </a:t>
            </a:r>
            <a:r>
              <a:rPr lang="en-US" sz="1050" dirty="0" err="1"/>
              <a:t>untuk</a:t>
            </a:r>
            <a:r>
              <a:rPr lang="en-US" sz="1050" dirty="0"/>
              <a:t> </a:t>
            </a:r>
            <a:r>
              <a:rPr lang="en-US" sz="1050" dirty="0" err="1"/>
              <a:t>memperkuat</a:t>
            </a:r>
            <a:r>
              <a:rPr lang="en-US" sz="1050" dirty="0"/>
              <a:t> </a:t>
            </a:r>
            <a:r>
              <a:rPr lang="en-US" sz="1050" dirty="0" err="1"/>
              <a:t>layanan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primer di </a:t>
            </a:r>
            <a:r>
              <a:rPr lang="en-US" sz="1050" dirty="0" err="1"/>
              <a:t>daerah</a:t>
            </a:r>
            <a:r>
              <a:rPr lang="en-US" sz="1050" dirty="0"/>
              <a:t> </a:t>
            </a:r>
            <a:r>
              <a:rPr lang="en-US" sz="1050" dirty="0" err="1"/>
              <a:t>penempatan</a:t>
            </a:r>
            <a:r>
              <a:rPr lang="en-US" sz="1050" dirty="0"/>
              <a:t> </a:t>
            </a:r>
            <a:r>
              <a:rPr lang="en-US" sz="1050" dirty="0" err="1"/>
              <a:t>masing-masing</a:t>
            </a:r>
            <a:r>
              <a:rPr lang="en-US" sz="1050" dirty="0"/>
              <a:t>,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melakukan</a:t>
            </a:r>
            <a:r>
              <a:rPr lang="en-US" sz="1050" dirty="0"/>
              <a:t> </a:t>
            </a:r>
            <a:r>
              <a:rPr lang="en-US" sz="1050" dirty="0" err="1"/>
              <a:t>upaya-upaya</a:t>
            </a:r>
            <a:r>
              <a:rPr lang="en-US" sz="1050" dirty="0"/>
              <a:t> </a:t>
            </a:r>
            <a:r>
              <a:rPr lang="en-US" sz="1050" dirty="0" err="1"/>
              <a:t>untuk</a:t>
            </a:r>
            <a:r>
              <a:rPr lang="en-US" sz="1050" dirty="0"/>
              <a:t> </a:t>
            </a:r>
            <a:r>
              <a:rPr lang="en-US" sz="1050" dirty="0" err="1"/>
              <a:t>memberdayakan</a:t>
            </a:r>
            <a:r>
              <a:rPr lang="en-US" sz="1050" dirty="0"/>
              <a:t> </a:t>
            </a:r>
            <a:r>
              <a:rPr lang="en-US" sz="1050" dirty="0" err="1"/>
              <a:t>masyarakat</a:t>
            </a:r>
            <a:r>
              <a:rPr lang="en-US" sz="1050" dirty="0"/>
              <a:t> </a:t>
            </a:r>
            <a:r>
              <a:rPr lang="en-US" sz="1050" dirty="0" err="1"/>
              <a:t>sekitar</a:t>
            </a:r>
            <a:r>
              <a:rPr lang="en-US" sz="1050" dirty="0"/>
              <a:t>.</a:t>
            </a:r>
            <a:endParaRPr lang="id-ID" sz="1050" dirty="0"/>
          </a:p>
          <a:p>
            <a:pPr algn="just"/>
            <a:r>
              <a:rPr lang="en-US" sz="1050" b="1" dirty="0"/>
              <a:t> </a:t>
            </a:r>
            <a:endParaRPr lang="id-ID" sz="1050" dirty="0"/>
          </a:p>
          <a:p>
            <a:pPr algn="just"/>
            <a:r>
              <a:rPr lang="en-US" sz="1050" b="1" dirty="0"/>
              <a:t> </a:t>
            </a:r>
            <a:endParaRPr lang="id-ID" sz="1050" dirty="0"/>
          </a:p>
          <a:p>
            <a:pPr algn="just">
              <a:spcAft>
                <a:spcPts val="600"/>
              </a:spcAft>
            </a:pPr>
            <a:r>
              <a:rPr lang="en-US" sz="1050" b="1" dirty="0">
                <a:solidFill>
                  <a:schemeClr val="accent3">
                    <a:lumMod val="75000"/>
                  </a:schemeClr>
                </a:solidFill>
              </a:rPr>
              <a:t>Proses </a:t>
            </a:r>
            <a:r>
              <a:rPr lang="en-US" sz="1050" b="1" dirty="0" err="1">
                <a:solidFill>
                  <a:schemeClr val="accent3">
                    <a:lumMod val="75000"/>
                  </a:schemeClr>
                </a:solidFill>
              </a:rPr>
              <a:t>implementasi</a:t>
            </a:r>
            <a:endParaRPr lang="id-ID" sz="1050" dirty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id-ID" sz="1050" dirty="0" smtClean="0"/>
              <a:t>D</a:t>
            </a:r>
            <a:r>
              <a:rPr lang="en-US" sz="1050" dirty="0" err="1" smtClean="0"/>
              <a:t>alam</a:t>
            </a:r>
            <a:r>
              <a:rPr lang="en-US" sz="1050" dirty="0" smtClean="0"/>
              <a:t> </a:t>
            </a:r>
            <a:r>
              <a:rPr lang="en-US" sz="1050" dirty="0"/>
              <a:t>proses </a:t>
            </a:r>
            <a:r>
              <a:rPr lang="en-US" sz="1050" dirty="0" err="1"/>
              <a:t>implementasi</a:t>
            </a:r>
            <a:r>
              <a:rPr lang="en-US" sz="1050" dirty="0"/>
              <a:t> </a:t>
            </a:r>
            <a:r>
              <a:rPr lang="en-US" sz="1050" dirty="0" err="1"/>
              <a:t>intervensi</a:t>
            </a:r>
            <a:r>
              <a:rPr lang="en-US" sz="1050" dirty="0"/>
              <a:t> </a:t>
            </a:r>
            <a:r>
              <a:rPr lang="en-US" sz="1050" dirty="0" smtClean="0"/>
              <a:t>“</a:t>
            </a:r>
            <a:r>
              <a:rPr lang="id-ID" sz="1050" dirty="0" smtClean="0"/>
              <a:t> Tim </a:t>
            </a:r>
            <a:r>
              <a:rPr lang="en-US" sz="1050" dirty="0" smtClean="0"/>
              <a:t>Nusantara </a:t>
            </a:r>
            <a:r>
              <a:rPr lang="en-US" sz="1050" dirty="0" err="1"/>
              <a:t>Sehat</a:t>
            </a:r>
            <a:r>
              <a:rPr lang="en-US" sz="1050" dirty="0"/>
              <a:t>” </a:t>
            </a:r>
            <a:r>
              <a:rPr lang="en-US" sz="1050" dirty="0" err="1"/>
              <a:t>direncanakan</a:t>
            </a:r>
            <a:r>
              <a:rPr lang="en-US" sz="1050" dirty="0"/>
              <a:t> </a:t>
            </a:r>
            <a:r>
              <a:rPr lang="en-US" sz="1050" dirty="0" err="1"/>
              <a:t>dengan</a:t>
            </a:r>
            <a:r>
              <a:rPr lang="en-US" sz="1050" dirty="0"/>
              <a:t> </a:t>
            </a:r>
            <a:r>
              <a:rPr lang="en-US" sz="1050" dirty="0" err="1"/>
              <a:t>matang</a:t>
            </a:r>
            <a:r>
              <a:rPr lang="en-US" sz="1050" dirty="0"/>
              <a:t> </a:t>
            </a:r>
            <a:r>
              <a:rPr lang="en-US" sz="1050" dirty="0" err="1"/>
              <a:t>secara</a:t>
            </a:r>
            <a:r>
              <a:rPr lang="en-US" sz="1050" dirty="0"/>
              <a:t> </a:t>
            </a:r>
            <a:r>
              <a:rPr lang="en-US" sz="1050" dirty="0" err="1"/>
              <a:t>lintas</a:t>
            </a:r>
            <a:r>
              <a:rPr lang="en-US" sz="1050" dirty="0"/>
              <a:t> </a:t>
            </a:r>
            <a:r>
              <a:rPr lang="id-ID" sz="1050" dirty="0"/>
              <a:t>program </a:t>
            </a:r>
            <a:r>
              <a:rPr lang="en-US" sz="1050" dirty="0" err="1" smtClean="0"/>
              <a:t>oleh</a:t>
            </a:r>
            <a:r>
              <a:rPr lang="en-US" sz="1050" dirty="0" smtClean="0"/>
              <a:t> </a:t>
            </a:r>
            <a:r>
              <a:rPr lang="en-US" sz="1050" dirty="0" err="1"/>
              <a:t>Kementerian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id-ID" sz="1050" dirty="0"/>
              <a:t>, </a:t>
            </a:r>
            <a:r>
              <a:rPr lang="en-US" sz="1050" dirty="0" err="1"/>
              <a:t>meliputi</a:t>
            </a:r>
            <a:r>
              <a:rPr lang="en-US" sz="1050" dirty="0"/>
              <a:t>:</a:t>
            </a:r>
            <a:endParaRPr lang="id-ID" sz="1050" dirty="0"/>
          </a:p>
          <a:p>
            <a:pPr algn="just"/>
            <a:r>
              <a:rPr lang="en-US" sz="1050" i="1" dirty="0" err="1"/>
              <a:t>Rekrutmen</a:t>
            </a:r>
            <a:r>
              <a:rPr lang="en-US" sz="1050" dirty="0"/>
              <a:t>: </a:t>
            </a:r>
            <a:r>
              <a:rPr lang="id-ID" sz="1050" dirty="0"/>
              <a:t>120</a:t>
            </a:r>
            <a:r>
              <a:rPr lang="en-US" sz="1050" dirty="0"/>
              <a:t> </a:t>
            </a:r>
            <a:r>
              <a:rPr lang="en-US" sz="1050" dirty="0" err="1"/>
              <a:t>tim</a:t>
            </a:r>
            <a:r>
              <a:rPr lang="en-US" sz="1050" dirty="0"/>
              <a:t> </a:t>
            </a:r>
            <a:r>
              <a:rPr lang="en-US" sz="1050" dirty="0" err="1"/>
              <a:t>akan</a:t>
            </a:r>
            <a:r>
              <a:rPr lang="en-US" sz="1050" dirty="0"/>
              <a:t> </a:t>
            </a:r>
            <a:r>
              <a:rPr lang="en-US" sz="1050" dirty="0" err="1"/>
              <a:t>direkrut</a:t>
            </a:r>
            <a:r>
              <a:rPr lang="en-US" sz="1050" dirty="0"/>
              <a:t> </a:t>
            </a:r>
            <a:r>
              <a:rPr lang="en-US" sz="1050" dirty="0" err="1"/>
              <a:t>secara</a:t>
            </a:r>
            <a:r>
              <a:rPr lang="en-US" sz="1050" dirty="0"/>
              <a:t> online (</a:t>
            </a:r>
            <a:r>
              <a:rPr lang="en-US" sz="1050" u="sng" dirty="0">
                <a:hlinkClick r:id="rId2"/>
              </a:rPr>
              <a:t>www.nusantarasehat.</a:t>
            </a:r>
            <a:r>
              <a:rPr lang="id-ID" sz="1050" u="sng" dirty="0">
                <a:hlinkClick r:id="rId2"/>
              </a:rPr>
              <a:t>kemkes</a:t>
            </a:r>
            <a:r>
              <a:rPr lang="en-US" sz="1050" u="sng" dirty="0">
                <a:hlinkClick r:id="rId2"/>
              </a:rPr>
              <a:t>.go.id</a:t>
            </a:r>
            <a:r>
              <a:rPr lang="en-US" sz="1050" dirty="0"/>
              <a:t>)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melalui</a:t>
            </a:r>
            <a:r>
              <a:rPr lang="en-US" sz="1050" dirty="0"/>
              <a:t> </a:t>
            </a:r>
            <a:r>
              <a:rPr lang="en-US" sz="1050" dirty="0" err="1"/>
              <a:t>asesmen</a:t>
            </a:r>
            <a:r>
              <a:rPr lang="en-US" sz="1050" dirty="0"/>
              <a:t> </a:t>
            </a:r>
            <a:r>
              <a:rPr lang="en-US" sz="1050" dirty="0" err="1"/>
              <a:t>langsung</a:t>
            </a:r>
            <a:r>
              <a:rPr lang="en-US" sz="1050" dirty="0"/>
              <a:t>. </a:t>
            </a:r>
            <a:r>
              <a:rPr lang="en-US" sz="1050" dirty="0" err="1"/>
              <a:t>Rekrutmen</a:t>
            </a:r>
            <a:r>
              <a:rPr lang="en-US" sz="1050" dirty="0"/>
              <a:t> </a:t>
            </a:r>
            <a:r>
              <a:rPr lang="en-US" sz="1050" dirty="0" err="1"/>
              <a:t>akan</a:t>
            </a:r>
            <a:r>
              <a:rPr lang="en-US" sz="1050" dirty="0"/>
              <a:t> </a:t>
            </a:r>
            <a:r>
              <a:rPr lang="en-US" sz="1050" dirty="0" err="1"/>
              <a:t>dilakukan</a:t>
            </a:r>
            <a:r>
              <a:rPr lang="en-US" sz="1050" dirty="0"/>
              <a:t> </a:t>
            </a:r>
            <a:r>
              <a:rPr lang="en-US" sz="1050" dirty="0" err="1"/>
              <a:t>secara</a:t>
            </a:r>
            <a:r>
              <a:rPr lang="en-US" sz="1050" dirty="0"/>
              <a:t> </a:t>
            </a:r>
            <a:r>
              <a:rPr lang="en-US" sz="1050" dirty="0" err="1"/>
              <a:t>terpusat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regional, </a:t>
            </a:r>
            <a:r>
              <a:rPr lang="en-US" sz="1050" dirty="0" err="1"/>
              <a:t>didukung</a:t>
            </a:r>
            <a:r>
              <a:rPr lang="en-US" sz="1050" dirty="0"/>
              <a:t> </a:t>
            </a:r>
            <a:r>
              <a:rPr lang="en-US" sz="1050" dirty="0" err="1"/>
              <a:t>oleh</a:t>
            </a:r>
            <a:r>
              <a:rPr lang="en-US" sz="1050" dirty="0"/>
              <a:t> </a:t>
            </a:r>
            <a:r>
              <a:rPr lang="en-US" sz="1050" dirty="0" err="1"/>
              <a:t>lembaga</a:t>
            </a:r>
            <a:r>
              <a:rPr lang="en-US" sz="1050" dirty="0"/>
              <a:t> </a:t>
            </a:r>
            <a:r>
              <a:rPr lang="en-US" sz="1050" dirty="0" err="1"/>
              <a:t>asesmen</a:t>
            </a:r>
            <a:r>
              <a:rPr lang="en-US" sz="1050" dirty="0"/>
              <a:t> </a:t>
            </a:r>
            <a:r>
              <a:rPr lang="en-US" sz="1050" dirty="0" err="1"/>
              <a:t>setempat</a:t>
            </a:r>
            <a:r>
              <a:rPr lang="en-US" sz="1050" dirty="0"/>
              <a:t>, </a:t>
            </a:r>
            <a:r>
              <a:rPr lang="en-US" sz="1050" dirty="0" err="1"/>
              <a:t>Fakultas</a:t>
            </a:r>
            <a:r>
              <a:rPr lang="en-US" sz="1050" dirty="0"/>
              <a:t> </a:t>
            </a:r>
            <a:r>
              <a:rPr lang="en-US" sz="1050" dirty="0" err="1"/>
              <a:t>Psikologi</a:t>
            </a:r>
            <a:r>
              <a:rPr lang="en-US" sz="1050" dirty="0"/>
              <a:t> </a:t>
            </a:r>
            <a:r>
              <a:rPr lang="id-ID" sz="1050" dirty="0"/>
              <a:t>U</a:t>
            </a:r>
            <a:r>
              <a:rPr lang="en-US" sz="1050" dirty="0" err="1"/>
              <a:t>niversitas</a:t>
            </a:r>
            <a:r>
              <a:rPr lang="en-US" sz="1050" dirty="0"/>
              <a:t> </a:t>
            </a:r>
            <a:r>
              <a:rPr lang="en-US" sz="1050" dirty="0" err="1"/>
              <a:t>negeri</a:t>
            </a:r>
            <a:r>
              <a:rPr lang="en-US" sz="1050" dirty="0"/>
              <a:t> di </a:t>
            </a:r>
            <a:r>
              <a:rPr lang="en-US" sz="1050" dirty="0" err="1"/>
              <a:t>masing-masing</a:t>
            </a:r>
            <a:r>
              <a:rPr lang="en-US" sz="1050" dirty="0"/>
              <a:t> regional, </a:t>
            </a:r>
            <a:r>
              <a:rPr lang="en-US" sz="1050" dirty="0" err="1"/>
              <a:t>serta</a:t>
            </a:r>
            <a:r>
              <a:rPr lang="en-US" sz="1050" dirty="0"/>
              <a:t> </a:t>
            </a:r>
            <a:r>
              <a:rPr lang="en-US" sz="1050" dirty="0" err="1"/>
              <a:t>tim</a:t>
            </a:r>
            <a:r>
              <a:rPr lang="en-US" sz="1050" dirty="0"/>
              <a:t> </a:t>
            </a:r>
            <a:r>
              <a:rPr lang="en-US" sz="1050" dirty="0" err="1"/>
              <a:t>pengelola</a:t>
            </a:r>
            <a:r>
              <a:rPr lang="en-US" sz="1050" dirty="0"/>
              <a:t> program </a:t>
            </a:r>
            <a:r>
              <a:rPr lang="en-US" sz="1050" dirty="0" err="1"/>
              <a:t>Kementerian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 smtClean="0"/>
              <a:t>.</a:t>
            </a:r>
            <a:endParaRPr lang="id-ID" sz="1050" dirty="0" smtClean="0"/>
          </a:p>
          <a:p>
            <a:pPr algn="just"/>
            <a:endParaRPr lang="id-ID" sz="1050" dirty="0">
              <a:effectLst/>
            </a:endParaRPr>
          </a:p>
          <a:p>
            <a:pPr algn="just"/>
            <a:r>
              <a:rPr lang="en-US" sz="1050" i="1" dirty="0" err="1"/>
              <a:t>Pembekalan</a:t>
            </a:r>
            <a:r>
              <a:rPr lang="en-US" sz="1050" dirty="0"/>
              <a:t>: Salah </a:t>
            </a:r>
            <a:r>
              <a:rPr lang="en-US" sz="1050" dirty="0" err="1"/>
              <a:t>satu</a:t>
            </a:r>
            <a:r>
              <a:rPr lang="en-US" sz="1050" dirty="0"/>
              <a:t> </a:t>
            </a:r>
            <a:r>
              <a:rPr lang="en-US" sz="1050" dirty="0" err="1"/>
              <a:t>faktor</a:t>
            </a:r>
            <a:r>
              <a:rPr lang="en-US" sz="1050" dirty="0"/>
              <a:t> </a:t>
            </a:r>
            <a:r>
              <a:rPr lang="en-US" sz="1050" dirty="0" err="1"/>
              <a:t>utama</a:t>
            </a:r>
            <a:r>
              <a:rPr lang="en-US" sz="1050" dirty="0"/>
              <a:t> yang </a:t>
            </a:r>
            <a:r>
              <a:rPr lang="en-US" sz="1050" dirty="0" err="1"/>
              <a:t>akan</a:t>
            </a:r>
            <a:r>
              <a:rPr lang="en-US" sz="1050" dirty="0"/>
              <a:t> </a:t>
            </a:r>
            <a:r>
              <a:rPr lang="en-US" sz="1050" dirty="0" err="1"/>
              <a:t>menentukan</a:t>
            </a:r>
            <a:r>
              <a:rPr lang="en-US" sz="1050" dirty="0"/>
              <a:t> </a:t>
            </a:r>
            <a:r>
              <a:rPr lang="en-US" sz="1050" dirty="0" err="1"/>
              <a:t>keberhasilan</a:t>
            </a:r>
            <a:r>
              <a:rPr lang="en-US" sz="1050" dirty="0"/>
              <a:t> </a:t>
            </a:r>
            <a:r>
              <a:rPr lang="en-US" sz="1050" dirty="0" err="1"/>
              <a:t>penempatan</a:t>
            </a:r>
            <a:r>
              <a:rPr lang="en-US" sz="1050" dirty="0"/>
              <a:t> </a:t>
            </a:r>
            <a:r>
              <a:rPr lang="en-US" sz="1050" dirty="0" err="1"/>
              <a:t>tenaga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berbasis</a:t>
            </a:r>
            <a:r>
              <a:rPr lang="en-US" sz="1050" dirty="0"/>
              <a:t> </a:t>
            </a:r>
            <a:r>
              <a:rPr lang="en-US" sz="1050" dirty="0" err="1"/>
              <a:t>tim</a:t>
            </a:r>
            <a:r>
              <a:rPr lang="en-US" sz="1050" dirty="0"/>
              <a:t> </a:t>
            </a:r>
            <a:r>
              <a:rPr lang="en-US" sz="1050" dirty="0" err="1"/>
              <a:t>adalah</a:t>
            </a:r>
            <a:r>
              <a:rPr lang="en-US" sz="1050" dirty="0"/>
              <a:t> </a:t>
            </a:r>
            <a:r>
              <a:rPr lang="en-US" sz="1050" dirty="0" err="1"/>
              <a:t>kualitas</a:t>
            </a:r>
            <a:r>
              <a:rPr lang="en-US" sz="1050" dirty="0"/>
              <a:t> </a:t>
            </a:r>
            <a:r>
              <a:rPr lang="en-US" sz="1050" dirty="0" err="1"/>
              <a:t>sumber</a:t>
            </a:r>
            <a:r>
              <a:rPr lang="en-US" sz="1050" dirty="0"/>
              <a:t> </a:t>
            </a:r>
            <a:r>
              <a:rPr lang="en-US" sz="1050" dirty="0" err="1"/>
              <a:t>daya</a:t>
            </a:r>
            <a:r>
              <a:rPr lang="en-US" sz="1050" dirty="0"/>
              <a:t> </a:t>
            </a:r>
            <a:r>
              <a:rPr lang="en-US" sz="1050" dirty="0" err="1"/>
              <a:t>manusia</a:t>
            </a:r>
            <a:r>
              <a:rPr lang="en-US" sz="1050" dirty="0"/>
              <a:t> yang </a:t>
            </a:r>
            <a:r>
              <a:rPr lang="en-US" sz="1050" dirty="0" err="1"/>
              <a:t>menjalankannya</a:t>
            </a:r>
            <a:r>
              <a:rPr lang="en-US" sz="1050" dirty="0"/>
              <a:t>. </a:t>
            </a:r>
            <a:r>
              <a:rPr lang="en-US" sz="1050" dirty="0" err="1"/>
              <a:t>Mengingat</a:t>
            </a:r>
            <a:r>
              <a:rPr lang="en-US" sz="1050" dirty="0"/>
              <a:t> </a:t>
            </a:r>
            <a:r>
              <a:rPr lang="en-US" sz="1050" dirty="0" err="1"/>
              <a:t>hal</a:t>
            </a:r>
            <a:r>
              <a:rPr lang="en-US" sz="1050" dirty="0"/>
              <a:t> </a:t>
            </a:r>
            <a:r>
              <a:rPr lang="en-US" sz="1050" dirty="0" err="1"/>
              <a:t>tersebut</a:t>
            </a:r>
            <a:r>
              <a:rPr lang="en-US" sz="1050" dirty="0"/>
              <a:t>, </a:t>
            </a:r>
            <a:r>
              <a:rPr lang="en-US" sz="1050" dirty="0" err="1"/>
              <a:t>maka</a:t>
            </a:r>
            <a:r>
              <a:rPr lang="en-US" sz="1050" dirty="0"/>
              <a:t> </a:t>
            </a:r>
            <a:r>
              <a:rPr lang="en-US" sz="1050" dirty="0" err="1"/>
              <a:t>dalam</a:t>
            </a:r>
            <a:r>
              <a:rPr lang="en-US" sz="1050" dirty="0"/>
              <a:t> </a:t>
            </a:r>
            <a:r>
              <a:rPr lang="en-US" sz="1050" dirty="0" err="1"/>
              <a:t>menggenapkan</a:t>
            </a:r>
            <a:r>
              <a:rPr lang="en-US" sz="1050" dirty="0"/>
              <a:t> </a:t>
            </a:r>
            <a:r>
              <a:rPr lang="en-US" sz="1050" dirty="0" err="1"/>
              <a:t>kemampuan</a:t>
            </a:r>
            <a:r>
              <a:rPr lang="en-US" sz="1050" dirty="0"/>
              <a:t> </a:t>
            </a:r>
            <a:r>
              <a:rPr lang="id-ID" sz="1050" dirty="0"/>
              <a:t>tenaga kesehatan </a:t>
            </a:r>
            <a:r>
              <a:rPr lang="en-US" sz="1050" dirty="0"/>
              <a:t> </a:t>
            </a:r>
            <a:r>
              <a:rPr lang="en-US" sz="1050" dirty="0" err="1"/>
              <a:t>terpilih</a:t>
            </a:r>
            <a:r>
              <a:rPr lang="en-US" sz="1050" dirty="0"/>
              <a:t> </a:t>
            </a:r>
            <a:r>
              <a:rPr lang="en-US" sz="1050" dirty="0" err="1"/>
              <a:t>diperlukan</a:t>
            </a:r>
            <a:r>
              <a:rPr lang="en-US" sz="1050" dirty="0"/>
              <a:t> </a:t>
            </a:r>
            <a:r>
              <a:rPr lang="en-US" sz="1050" dirty="0" err="1"/>
              <a:t>pembekalan</a:t>
            </a:r>
            <a:r>
              <a:rPr lang="en-US" sz="1050" dirty="0"/>
              <a:t> </a:t>
            </a:r>
            <a:r>
              <a:rPr lang="en-US" sz="1050" dirty="0" err="1"/>
              <a:t>komprehensif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tepat</a:t>
            </a:r>
            <a:r>
              <a:rPr lang="en-US" sz="1050" dirty="0"/>
              <a:t> </a:t>
            </a:r>
            <a:r>
              <a:rPr lang="en-US" sz="1050" dirty="0" err="1"/>
              <a:t>sasaran</a:t>
            </a:r>
            <a:r>
              <a:rPr lang="en-US" sz="1050" dirty="0"/>
              <a:t> </a:t>
            </a:r>
            <a:r>
              <a:rPr lang="en-US" sz="1050" dirty="0" err="1"/>
              <a:t>sehingga</a:t>
            </a:r>
            <a:r>
              <a:rPr lang="en-US" sz="1050" dirty="0"/>
              <a:t> </a:t>
            </a:r>
            <a:r>
              <a:rPr lang="en-US" sz="1050" dirty="0" err="1"/>
              <a:t>ketika</a:t>
            </a:r>
            <a:r>
              <a:rPr lang="en-US" sz="1050" dirty="0"/>
              <a:t> </a:t>
            </a:r>
            <a:r>
              <a:rPr lang="en-US" sz="1050" dirty="0" err="1"/>
              <a:t>penempatan</a:t>
            </a:r>
            <a:r>
              <a:rPr lang="en-US" sz="1050" dirty="0"/>
              <a:t> </a:t>
            </a:r>
            <a:r>
              <a:rPr lang="en-US" sz="1050" dirty="0" err="1"/>
              <a:t>nanti</a:t>
            </a:r>
            <a:r>
              <a:rPr lang="en-US" sz="1050" dirty="0"/>
              <a:t>, </a:t>
            </a:r>
            <a:r>
              <a:rPr lang="en-US" sz="1050" dirty="0" err="1"/>
              <a:t>kandidat</a:t>
            </a:r>
            <a:r>
              <a:rPr lang="en-US" sz="1050" dirty="0"/>
              <a:t> </a:t>
            </a:r>
            <a:r>
              <a:rPr lang="en-US" sz="1050" dirty="0" err="1"/>
              <a:t>sudah</a:t>
            </a:r>
            <a:r>
              <a:rPr lang="en-US" sz="1050" dirty="0"/>
              <a:t> </a:t>
            </a:r>
            <a:r>
              <a:rPr lang="en-US" sz="1050" dirty="0" err="1"/>
              <a:t>memiliki</a:t>
            </a:r>
            <a:r>
              <a:rPr lang="en-US" sz="1050" dirty="0"/>
              <a:t> </a:t>
            </a:r>
            <a:r>
              <a:rPr lang="en-US" sz="1050" dirty="0" err="1"/>
              <a:t>pengetahuan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kemampuan</a:t>
            </a:r>
            <a:r>
              <a:rPr lang="en-US" sz="1050" dirty="0"/>
              <a:t> yang </a:t>
            </a:r>
            <a:r>
              <a:rPr lang="en-US" sz="1050" dirty="0" err="1"/>
              <a:t>spesifik</a:t>
            </a:r>
            <a:r>
              <a:rPr lang="en-US" sz="1050" dirty="0"/>
              <a:t> </a:t>
            </a:r>
            <a:r>
              <a:rPr lang="en-US" sz="1050" dirty="0" err="1"/>
              <a:t>sesuai</a:t>
            </a:r>
            <a:r>
              <a:rPr lang="en-US" sz="1050" dirty="0"/>
              <a:t> </a:t>
            </a:r>
            <a:r>
              <a:rPr lang="en-US" sz="1050" dirty="0" err="1"/>
              <a:t>karakter</a:t>
            </a:r>
            <a:r>
              <a:rPr lang="en-US" sz="1050" dirty="0"/>
              <a:t> </a:t>
            </a:r>
            <a:r>
              <a:rPr lang="en-US" sz="1050" dirty="0" err="1"/>
              <a:t>penempatan</a:t>
            </a:r>
            <a:r>
              <a:rPr lang="en-US" sz="1050" dirty="0"/>
              <a:t>. </a:t>
            </a:r>
            <a:r>
              <a:rPr lang="en-US" sz="1050" dirty="0" err="1"/>
              <a:t>Sebagai</a:t>
            </a:r>
            <a:r>
              <a:rPr lang="en-US" sz="1050" dirty="0"/>
              <a:t> </a:t>
            </a:r>
            <a:r>
              <a:rPr lang="en-US" sz="1050" dirty="0" err="1"/>
              <a:t>kelengkapan</a:t>
            </a:r>
            <a:r>
              <a:rPr lang="en-US" sz="1050" dirty="0"/>
              <a:t> </a:t>
            </a:r>
            <a:r>
              <a:rPr lang="en-US" sz="1050" dirty="0" err="1"/>
              <a:t>dalam</a:t>
            </a:r>
            <a:r>
              <a:rPr lang="en-US" sz="1050" dirty="0"/>
              <a:t> </a:t>
            </a:r>
            <a:r>
              <a:rPr lang="en-US" sz="1050" dirty="0" err="1"/>
              <a:t>pelaksanaan</a:t>
            </a:r>
            <a:r>
              <a:rPr lang="en-US" sz="1050" dirty="0"/>
              <a:t> </a:t>
            </a:r>
            <a:r>
              <a:rPr lang="en-US" sz="1050" dirty="0" err="1"/>
              <a:t>disusun</a:t>
            </a:r>
            <a:r>
              <a:rPr lang="en-US" sz="1050" dirty="0"/>
              <a:t> </a:t>
            </a:r>
            <a:r>
              <a:rPr lang="en-US" sz="1050" dirty="0" err="1"/>
              <a:t>kurikulum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modul</a:t>
            </a:r>
            <a:r>
              <a:rPr lang="en-US" sz="1050" dirty="0"/>
              <a:t> </a:t>
            </a:r>
            <a:r>
              <a:rPr lang="en-US" sz="1050" dirty="0" err="1"/>
              <a:t>penempatan</a:t>
            </a:r>
            <a:r>
              <a:rPr lang="en-US" sz="1050" dirty="0"/>
              <a:t> </a:t>
            </a:r>
            <a:r>
              <a:rPr lang="en-US" sz="1050" dirty="0" err="1"/>
              <a:t>tenaga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berbasis</a:t>
            </a:r>
            <a:r>
              <a:rPr lang="en-US" sz="1050" dirty="0"/>
              <a:t> </a:t>
            </a:r>
            <a:r>
              <a:rPr lang="en-US" sz="1050" dirty="0" err="1"/>
              <a:t>tim</a:t>
            </a:r>
            <a:r>
              <a:rPr lang="en-US" sz="1050" dirty="0"/>
              <a:t> </a:t>
            </a:r>
            <a:r>
              <a:rPr lang="en-US" sz="1050" dirty="0" err="1"/>
              <a:t>sebagai</a:t>
            </a:r>
            <a:r>
              <a:rPr lang="en-US" sz="1050" dirty="0"/>
              <a:t> </a:t>
            </a:r>
            <a:r>
              <a:rPr lang="en-US" sz="1050" dirty="0" err="1"/>
              <a:t>acuan</a:t>
            </a:r>
            <a:r>
              <a:rPr lang="en-US" sz="1050" dirty="0"/>
              <a:t> </a:t>
            </a:r>
            <a:r>
              <a:rPr lang="en-US" sz="1050" dirty="0" err="1"/>
              <a:t>bagi</a:t>
            </a:r>
            <a:r>
              <a:rPr lang="en-US" sz="1050" dirty="0"/>
              <a:t> </a:t>
            </a:r>
            <a:r>
              <a:rPr lang="en-US" sz="1050" dirty="0" err="1"/>
              <a:t>penyelenggara</a:t>
            </a:r>
            <a:r>
              <a:rPr lang="en-US" sz="1050" dirty="0"/>
              <a:t> </a:t>
            </a:r>
            <a:r>
              <a:rPr lang="en-US" sz="1050" dirty="0" err="1"/>
              <a:t>dalam</a:t>
            </a:r>
            <a:r>
              <a:rPr lang="en-US" sz="1050" dirty="0"/>
              <a:t> </a:t>
            </a:r>
            <a:r>
              <a:rPr lang="en-US" sz="1050" dirty="0" err="1"/>
              <a:t>menyelenggarakan</a:t>
            </a:r>
            <a:r>
              <a:rPr lang="en-US" sz="1050" dirty="0"/>
              <a:t> </a:t>
            </a:r>
            <a:r>
              <a:rPr lang="en-US" sz="1050" dirty="0" err="1"/>
              <a:t>pembekalan</a:t>
            </a:r>
            <a:r>
              <a:rPr lang="en-US" sz="1050" dirty="0"/>
              <a:t> </a:t>
            </a:r>
            <a:r>
              <a:rPr lang="en-US" sz="1050" dirty="0" err="1"/>
              <a:t>penempatan</a:t>
            </a:r>
            <a:r>
              <a:rPr lang="en-US" sz="1050" dirty="0"/>
              <a:t> </a:t>
            </a:r>
            <a:r>
              <a:rPr lang="id-ID" sz="1050" dirty="0"/>
              <a:t>tenaga kesehatan </a:t>
            </a:r>
            <a:r>
              <a:rPr lang="en-US" sz="1050" dirty="0" err="1"/>
              <a:t>berbasis</a:t>
            </a:r>
            <a:r>
              <a:rPr lang="en-US" sz="1050" dirty="0"/>
              <a:t> </a:t>
            </a:r>
            <a:r>
              <a:rPr lang="en-US" sz="1050" dirty="0" err="1"/>
              <a:t>tim.</a:t>
            </a:r>
            <a:r>
              <a:rPr lang="en-US" sz="1050" dirty="0"/>
              <a:t> </a:t>
            </a:r>
            <a:endParaRPr lang="id-ID" sz="1050" dirty="0"/>
          </a:p>
          <a:p>
            <a:pPr algn="just"/>
            <a:r>
              <a:rPr lang="en-US" sz="1050" i="1" dirty="0" err="1"/>
              <a:t>Penempatan</a:t>
            </a:r>
            <a:r>
              <a:rPr lang="en-US" sz="1050" dirty="0"/>
              <a:t>: </a:t>
            </a:r>
            <a:r>
              <a:rPr lang="en-US" sz="1050" dirty="0" err="1"/>
              <a:t>Setiap</a:t>
            </a:r>
            <a:r>
              <a:rPr lang="en-US" sz="1050" dirty="0"/>
              <a:t> </a:t>
            </a:r>
            <a:r>
              <a:rPr lang="en-US" sz="1050" dirty="0" err="1"/>
              <a:t>tim</a:t>
            </a:r>
            <a:r>
              <a:rPr lang="en-US" sz="1050" dirty="0"/>
              <a:t> yang </a:t>
            </a:r>
            <a:r>
              <a:rPr lang="en-US" sz="1050" dirty="0" err="1"/>
              <a:t>mengabdi</a:t>
            </a:r>
            <a:r>
              <a:rPr lang="en-US" sz="1050" dirty="0"/>
              <a:t> </a:t>
            </a:r>
            <a:r>
              <a:rPr lang="en-US" sz="1050" dirty="0" err="1"/>
              <a:t>akan</a:t>
            </a:r>
            <a:r>
              <a:rPr lang="en-US" sz="1050" dirty="0"/>
              <a:t> </a:t>
            </a:r>
            <a:r>
              <a:rPr lang="en-US" sz="1050" dirty="0" err="1"/>
              <a:t>menguatkan</a:t>
            </a:r>
            <a:r>
              <a:rPr lang="en-US" sz="1050" dirty="0"/>
              <a:t> program-program </a:t>
            </a:r>
            <a:r>
              <a:rPr lang="en-US" sz="1050" dirty="0" err="1"/>
              <a:t>kerja</a:t>
            </a:r>
            <a:r>
              <a:rPr lang="en-US" sz="1050" dirty="0"/>
              <a:t> </a:t>
            </a:r>
            <a:r>
              <a:rPr lang="en-US" sz="1050" dirty="0" err="1"/>
              <a:t>Puskesmas</a:t>
            </a:r>
            <a:r>
              <a:rPr lang="en-US" sz="1050" dirty="0"/>
              <a:t>. Di </a:t>
            </a:r>
            <a:r>
              <a:rPr lang="en-US" sz="1050" dirty="0" err="1"/>
              <a:t>samping</a:t>
            </a:r>
            <a:r>
              <a:rPr lang="en-US" sz="1050" dirty="0"/>
              <a:t> </a:t>
            </a:r>
            <a:r>
              <a:rPr lang="en-US" sz="1050" dirty="0" err="1"/>
              <a:t>itu</a:t>
            </a:r>
            <a:r>
              <a:rPr lang="en-US" sz="1050" dirty="0"/>
              <a:t>, </a:t>
            </a:r>
            <a:r>
              <a:rPr lang="en-US" sz="1050" dirty="0" err="1"/>
              <a:t>tim</a:t>
            </a:r>
            <a:r>
              <a:rPr lang="en-US" sz="1050" dirty="0"/>
              <a:t> pun </a:t>
            </a:r>
            <a:r>
              <a:rPr lang="en-US" sz="1050" dirty="0" err="1"/>
              <a:t>akan</a:t>
            </a:r>
            <a:r>
              <a:rPr lang="en-US" sz="1050" dirty="0"/>
              <a:t> </a:t>
            </a:r>
            <a:r>
              <a:rPr lang="en-US" sz="1050" dirty="0" err="1"/>
              <a:t>melakukan</a:t>
            </a:r>
            <a:r>
              <a:rPr lang="en-US" sz="1050" dirty="0"/>
              <a:t> </a:t>
            </a:r>
            <a:r>
              <a:rPr lang="en-US" sz="1050" dirty="0" err="1"/>
              <a:t>kegiatan-kegiatan</a:t>
            </a:r>
            <a:r>
              <a:rPr lang="en-US" sz="1050" dirty="0"/>
              <a:t> </a:t>
            </a:r>
            <a:r>
              <a:rPr lang="en-US" sz="1050" dirty="0" err="1"/>
              <a:t>pemberdayaan</a:t>
            </a:r>
            <a:r>
              <a:rPr lang="en-US" sz="1050" dirty="0"/>
              <a:t> </a:t>
            </a:r>
            <a:r>
              <a:rPr lang="en-US" sz="1050" dirty="0" err="1"/>
              <a:t>masyarakat</a:t>
            </a:r>
            <a:r>
              <a:rPr lang="en-US" sz="1050" dirty="0"/>
              <a:t>, </a:t>
            </a:r>
            <a:r>
              <a:rPr lang="en-US" sz="1050" dirty="0" err="1"/>
              <a:t>sesuai</a:t>
            </a:r>
            <a:r>
              <a:rPr lang="en-US" sz="1050" dirty="0"/>
              <a:t> </a:t>
            </a:r>
            <a:r>
              <a:rPr lang="en-US" sz="1050" dirty="0" err="1"/>
              <a:t>kebutuhan</a:t>
            </a:r>
            <a:r>
              <a:rPr lang="en-US" sz="1050" dirty="0"/>
              <a:t> </a:t>
            </a:r>
            <a:r>
              <a:rPr lang="en-US" sz="1050" dirty="0" err="1"/>
              <a:t>setempat</a:t>
            </a:r>
            <a:r>
              <a:rPr lang="en-US" sz="1050" dirty="0"/>
              <a:t>. </a:t>
            </a:r>
            <a:r>
              <a:rPr lang="en-US" sz="1050" dirty="0" err="1"/>
              <a:t>Untuk</a:t>
            </a:r>
            <a:r>
              <a:rPr lang="en-US" sz="1050" dirty="0"/>
              <a:t> </a:t>
            </a:r>
            <a:r>
              <a:rPr lang="en-US" sz="1050" dirty="0" err="1"/>
              <a:t>mengetahui</a:t>
            </a:r>
            <a:r>
              <a:rPr lang="en-US" sz="1050" dirty="0"/>
              <a:t> </a:t>
            </a:r>
            <a:r>
              <a:rPr lang="en-US" sz="1050" dirty="0" err="1"/>
              <a:t>kebutuhan</a:t>
            </a:r>
            <a:r>
              <a:rPr lang="en-US" sz="1050" dirty="0"/>
              <a:t> </a:t>
            </a:r>
            <a:r>
              <a:rPr lang="en-US" sz="1050" dirty="0" err="1"/>
              <a:t>setempat</a:t>
            </a:r>
            <a:r>
              <a:rPr lang="en-US" sz="1050" dirty="0"/>
              <a:t>, </a:t>
            </a:r>
            <a:r>
              <a:rPr lang="en-US" sz="1050" dirty="0" err="1"/>
              <a:t>tim</a:t>
            </a:r>
            <a:r>
              <a:rPr lang="en-US" sz="1050" dirty="0"/>
              <a:t> </a:t>
            </a:r>
            <a:r>
              <a:rPr lang="en-US" sz="1050" dirty="0" err="1"/>
              <a:t>akan</a:t>
            </a:r>
            <a:r>
              <a:rPr lang="en-US" sz="1050" dirty="0"/>
              <a:t> </a:t>
            </a:r>
            <a:r>
              <a:rPr lang="en-US" sz="1050" dirty="0" err="1"/>
              <a:t>terlebih</a:t>
            </a:r>
            <a:r>
              <a:rPr lang="en-US" sz="1050" dirty="0"/>
              <a:t> </a:t>
            </a:r>
            <a:r>
              <a:rPr lang="en-US" sz="1050" dirty="0" err="1"/>
              <a:t>dahulu</a:t>
            </a:r>
            <a:r>
              <a:rPr lang="en-US" sz="1050" dirty="0"/>
              <a:t> </a:t>
            </a:r>
            <a:r>
              <a:rPr lang="en-US" sz="1050" dirty="0" err="1"/>
              <a:t>melakukan</a:t>
            </a:r>
            <a:r>
              <a:rPr lang="en-US" sz="1050" dirty="0"/>
              <a:t> </a:t>
            </a:r>
            <a:r>
              <a:rPr lang="en-US" sz="1050" dirty="0" err="1"/>
              <a:t>asesmen</a:t>
            </a:r>
            <a:r>
              <a:rPr lang="en-US" sz="1050" dirty="0"/>
              <a:t> </a:t>
            </a:r>
            <a:r>
              <a:rPr lang="en-US" sz="1050" dirty="0" err="1"/>
              <a:t>kebutuhan</a:t>
            </a:r>
            <a:r>
              <a:rPr lang="en-US" sz="1050" dirty="0"/>
              <a:t> </a:t>
            </a:r>
            <a:r>
              <a:rPr lang="en-US" sz="1050" dirty="0" err="1"/>
              <a:t>sesuai</a:t>
            </a:r>
            <a:r>
              <a:rPr lang="en-US" sz="1050" dirty="0"/>
              <a:t> </a:t>
            </a:r>
            <a:r>
              <a:rPr lang="en-US" sz="1050" dirty="0" err="1"/>
              <a:t>dengan</a:t>
            </a:r>
            <a:r>
              <a:rPr lang="en-US" sz="1050" dirty="0"/>
              <a:t> </a:t>
            </a:r>
            <a:r>
              <a:rPr lang="en-US" sz="1050" dirty="0" err="1"/>
              <a:t>kaedah</a:t>
            </a:r>
            <a:r>
              <a:rPr lang="en-US" sz="1050" dirty="0"/>
              <a:t> yang </a:t>
            </a:r>
            <a:r>
              <a:rPr lang="en-US" sz="1050" dirty="0" err="1"/>
              <a:t>sudah</a:t>
            </a:r>
            <a:r>
              <a:rPr lang="en-US" sz="1050" dirty="0"/>
              <a:t> </a:t>
            </a:r>
            <a:r>
              <a:rPr lang="en-US" sz="1050" dirty="0" err="1"/>
              <a:t>dipelajari</a:t>
            </a:r>
            <a:r>
              <a:rPr lang="en-US" sz="1050" dirty="0"/>
              <a:t> </a:t>
            </a:r>
            <a:r>
              <a:rPr lang="en-US" sz="1050" dirty="0" err="1"/>
              <a:t>ketika</a:t>
            </a:r>
            <a:r>
              <a:rPr lang="en-US" sz="1050" dirty="0"/>
              <a:t> </a:t>
            </a:r>
            <a:r>
              <a:rPr lang="en-US" sz="1050" dirty="0" err="1"/>
              <a:t>penempatan</a:t>
            </a:r>
            <a:r>
              <a:rPr lang="en-US" sz="1050" dirty="0"/>
              <a:t>. Dari </a:t>
            </a:r>
            <a:r>
              <a:rPr lang="en-US" sz="1050" dirty="0" err="1"/>
              <a:t>asesmen</a:t>
            </a:r>
            <a:r>
              <a:rPr lang="en-US" sz="1050" dirty="0"/>
              <a:t> </a:t>
            </a:r>
            <a:r>
              <a:rPr lang="en-US" sz="1050" dirty="0" err="1"/>
              <a:t>tersebut</a:t>
            </a:r>
            <a:r>
              <a:rPr lang="en-US" sz="1050" dirty="0"/>
              <a:t>, </a:t>
            </a:r>
            <a:r>
              <a:rPr lang="en-US" sz="1050" dirty="0" err="1"/>
              <a:t>tim</a:t>
            </a:r>
            <a:r>
              <a:rPr lang="en-US" sz="1050" dirty="0"/>
              <a:t> </a:t>
            </a:r>
            <a:r>
              <a:rPr lang="en-US" sz="1050" dirty="0" err="1"/>
              <a:t>kemudian</a:t>
            </a:r>
            <a:r>
              <a:rPr lang="en-US" sz="1050" dirty="0"/>
              <a:t> </a:t>
            </a:r>
            <a:r>
              <a:rPr lang="en-US" sz="1050" dirty="0" err="1"/>
              <a:t>dapat</a:t>
            </a:r>
            <a:r>
              <a:rPr lang="en-US" sz="1050" dirty="0"/>
              <a:t> </a:t>
            </a:r>
            <a:r>
              <a:rPr lang="en-US" sz="1050" dirty="0" err="1"/>
              <a:t>menyusun</a:t>
            </a:r>
            <a:r>
              <a:rPr lang="en-US" sz="1050" dirty="0"/>
              <a:t> </a:t>
            </a:r>
            <a:r>
              <a:rPr lang="en-US" sz="1050" dirty="0" err="1"/>
              <a:t>rencana</a:t>
            </a:r>
            <a:r>
              <a:rPr lang="en-US" sz="1050" dirty="0"/>
              <a:t> </a:t>
            </a:r>
            <a:r>
              <a:rPr lang="en-US" sz="1050" dirty="0" err="1"/>
              <a:t>aksi</a:t>
            </a:r>
            <a:r>
              <a:rPr lang="en-US" sz="1050" dirty="0"/>
              <a:t> </a:t>
            </a:r>
            <a:r>
              <a:rPr lang="en-US" sz="1050" dirty="0" err="1"/>
              <a:t>selama</a:t>
            </a:r>
            <a:r>
              <a:rPr lang="en-US" sz="1050" dirty="0"/>
              <a:t> </a:t>
            </a:r>
            <a:r>
              <a:rPr lang="en-US" sz="1050" dirty="0" err="1"/>
              <a:t>periode</a:t>
            </a:r>
            <a:r>
              <a:rPr lang="en-US" sz="1050" dirty="0"/>
              <a:t> </a:t>
            </a:r>
            <a:r>
              <a:rPr lang="en-US" sz="1050" dirty="0" err="1"/>
              <a:t>waktu</a:t>
            </a:r>
            <a:r>
              <a:rPr lang="en-US" sz="1050" dirty="0"/>
              <a:t> </a:t>
            </a:r>
            <a:r>
              <a:rPr lang="en-US" sz="1050" dirty="0" err="1"/>
              <a:t>penempatan</a:t>
            </a:r>
            <a:r>
              <a:rPr lang="en-US" sz="1050" dirty="0"/>
              <a:t>. </a:t>
            </a:r>
            <a:endParaRPr lang="id-ID" sz="1050" dirty="0"/>
          </a:p>
          <a:p>
            <a:pPr algn="just"/>
            <a:r>
              <a:rPr lang="en-US" sz="1050" i="1" dirty="0" err="1"/>
              <a:t>Pemantauan</a:t>
            </a:r>
            <a:r>
              <a:rPr lang="en-US" sz="1050" i="1" dirty="0"/>
              <a:t> &amp; </a:t>
            </a:r>
            <a:r>
              <a:rPr lang="en-US" sz="1050" i="1" dirty="0" err="1"/>
              <a:t>Evaluasi</a:t>
            </a:r>
            <a:r>
              <a:rPr lang="en-US" sz="1050" dirty="0"/>
              <a:t>: </a:t>
            </a:r>
            <a:r>
              <a:rPr lang="en-US" sz="1050" dirty="0" err="1"/>
              <a:t>Untuk</a:t>
            </a:r>
            <a:r>
              <a:rPr lang="en-US" sz="1050" dirty="0"/>
              <a:t> </a:t>
            </a:r>
            <a:r>
              <a:rPr lang="en-US" sz="1050" dirty="0" err="1"/>
              <a:t>memantau</a:t>
            </a:r>
            <a:r>
              <a:rPr lang="en-US" sz="1050" dirty="0"/>
              <a:t> </a:t>
            </a:r>
            <a:r>
              <a:rPr lang="en-US" sz="1050" dirty="0" err="1"/>
              <a:t>kinerja</a:t>
            </a:r>
            <a:r>
              <a:rPr lang="en-US" sz="1050" dirty="0"/>
              <a:t> </a:t>
            </a:r>
            <a:r>
              <a:rPr lang="en-US" sz="1050" dirty="0" err="1"/>
              <a:t>tim</a:t>
            </a:r>
            <a:r>
              <a:rPr lang="en-US" sz="1050" dirty="0"/>
              <a:t> di </a:t>
            </a:r>
            <a:r>
              <a:rPr lang="en-US" sz="1050" dirty="0" err="1"/>
              <a:t>lapangan</a:t>
            </a:r>
            <a:r>
              <a:rPr lang="en-US" sz="1050" dirty="0"/>
              <a:t>, </a:t>
            </a:r>
            <a:r>
              <a:rPr lang="en-US" sz="1050" dirty="0" err="1"/>
              <a:t>dikembangkan</a:t>
            </a:r>
            <a:r>
              <a:rPr lang="en-US" sz="1050" dirty="0"/>
              <a:t> </a:t>
            </a:r>
            <a:r>
              <a:rPr lang="en-US" sz="1050" dirty="0" err="1"/>
              <a:t>sebuah</a:t>
            </a:r>
            <a:r>
              <a:rPr lang="en-US" sz="1050" dirty="0"/>
              <a:t> </a:t>
            </a:r>
            <a:r>
              <a:rPr lang="en-US" sz="1050" dirty="0" err="1"/>
              <a:t>sistem</a:t>
            </a:r>
            <a:r>
              <a:rPr lang="en-US" sz="1050" dirty="0"/>
              <a:t> monitoring internal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eksternal</a:t>
            </a:r>
            <a:r>
              <a:rPr lang="en-US" sz="1050" dirty="0"/>
              <a:t>. </a:t>
            </a:r>
            <a:r>
              <a:rPr lang="en-US" sz="1050" dirty="0" err="1"/>
              <a:t>Pemantauan</a:t>
            </a:r>
            <a:r>
              <a:rPr lang="en-US" sz="1050" dirty="0"/>
              <a:t>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evaluasi</a:t>
            </a:r>
            <a:r>
              <a:rPr lang="en-US" sz="1050" dirty="0"/>
              <a:t> </a:t>
            </a:r>
            <a:r>
              <a:rPr lang="en-US" sz="1050" dirty="0" err="1"/>
              <a:t>juga</a:t>
            </a:r>
            <a:r>
              <a:rPr lang="en-US" sz="1050" dirty="0"/>
              <a:t> </a:t>
            </a:r>
            <a:r>
              <a:rPr lang="en-US" sz="1050" dirty="0" err="1"/>
              <a:t>dilakukan</a:t>
            </a:r>
            <a:r>
              <a:rPr lang="en-US" sz="1050" dirty="0"/>
              <a:t> </a:t>
            </a:r>
            <a:r>
              <a:rPr lang="en-US" sz="1050" dirty="0" err="1"/>
              <a:t>untuk</a:t>
            </a:r>
            <a:r>
              <a:rPr lang="en-US" sz="1050" dirty="0"/>
              <a:t> </a:t>
            </a:r>
            <a:r>
              <a:rPr lang="en-US" sz="1050" dirty="0" err="1"/>
              <a:t>memantau</a:t>
            </a:r>
            <a:r>
              <a:rPr lang="en-US" sz="1050" dirty="0"/>
              <a:t> </a:t>
            </a:r>
            <a:r>
              <a:rPr lang="en-US" sz="1050" dirty="0" err="1"/>
              <a:t>dampak</a:t>
            </a:r>
            <a:r>
              <a:rPr lang="en-US" sz="1050" dirty="0"/>
              <a:t> </a:t>
            </a:r>
            <a:r>
              <a:rPr lang="en-US" sz="1050" dirty="0" err="1"/>
              <a:t>dari</a:t>
            </a:r>
            <a:r>
              <a:rPr lang="en-US" sz="1050" dirty="0"/>
              <a:t> </a:t>
            </a:r>
            <a:r>
              <a:rPr lang="en-US" sz="1050" dirty="0" err="1"/>
              <a:t>penempatan</a:t>
            </a:r>
            <a:r>
              <a:rPr lang="en-US" sz="1050" dirty="0"/>
              <a:t> </a:t>
            </a:r>
            <a:r>
              <a:rPr lang="en-US" sz="1050" dirty="0" err="1"/>
              <a:t>tim</a:t>
            </a:r>
            <a:r>
              <a:rPr lang="en-US" sz="1050" dirty="0"/>
              <a:t> </a:t>
            </a:r>
            <a:r>
              <a:rPr lang="en-US" sz="1050" dirty="0" err="1"/>
              <a:t>terhadap</a:t>
            </a:r>
            <a:r>
              <a:rPr lang="en-US" sz="1050" dirty="0"/>
              <a:t> </a:t>
            </a:r>
            <a:r>
              <a:rPr lang="en-US" sz="1050" dirty="0" err="1"/>
              <a:t>manajemen</a:t>
            </a:r>
            <a:r>
              <a:rPr lang="en-US" sz="1050" dirty="0"/>
              <a:t> </a:t>
            </a:r>
            <a:r>
              <a:rPr lang="en-US" sz="1050" dirty="0" err="1"/>
              <a:t>Puskesmas</a:t>
            </a:r>
            <a:r>
              <a:rPr lang="en-US" sz="1050" dirty="0"/>
              <a:t>, </a:t>
            </a:r>
            <a:r>
              <a:rPr lang="en-US" sz="1050" dirty="0" err="1"/>
              <a:t>dan</a:t>
            </a:r>
            <a:r>
              <a:rPr lang="en-US" sz="1050" dirty="0"/>
              <a:t> </a:t>
            </a:r>
            <a:r>
              <a:rPr lang="en-US" sz="1050" dirty="0" err="1"/>
              <a:t>profil</a:t>
            </a:r>
            <a:r>
              <a:rPr lang="en-US" sz="1050" dirty="0"/>
              <a:t> </a:t>
            </a:r>
            <a:r>
              <a:rPr lang="en-US" sz="1050" dirty="0" err="1"/>
              <a:t>kesehatan</a:t>
            </a:r>
            <a:r>
              <a:rPr lang="en-US" sz="1050" dirty="0"/>
              <a:t> </a:t>
            </a:r>
            <a:r>
              <a:rPr lang="en-US" sz="1050" dirty="0" err="1"/>
              <a:t>masyarakat</a:t>
            </a:r>
            <a:r>
              <a:rPr lang="en-US" sz="1050" dirty="0"/>
              <a:t> </a:t>
            </a:r>
            <a:r>
              <a:rPr lang="en-US" sz="1050" dirty="0" err="1"/>
              <a:t>setempat</a:t>
            </a:r>
            <a:r>
              <a:rPr lang="en-US" sz="1050" dirty="0"/>
              <a:t>. </a:t>
            </a:r>
            <a:endParaRPr lang="id-ID" sz="1050" dirty="0"/>
          </a:p>
          <a:p>
            <a:pPr algn="just"/>
            <a:endParaRPr lang="id-ID" sz="1050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181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1031245"/>
            <a:ext cx="828092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/>
              <a:t> </a:t>
            </a:r>
            <a:endParaRPr lang="id-ID" sz="1100" dirty="0"/>
          </a:p>
          <a:p>
            <a:pPr algn="just">
              <a:spcAft>
                <a:spcPts val="600"/>
              </a:spcAft>
            </a:pPr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“Nusantara </a:t>
            </a:r>
            <a:r>
              <a:rPr lang="en-US" sz="1100" b="1" dirty="0" err="1">
                <a:solidFill>
                  <a:schemeClr val="accent3">
                    <a:lumMod val="75000"/>
                  </a:schemeClr>
                </a:solidFill>
              </a:rPr>
              <a:t>Sehat</a:t>
            </a:r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”: </a:t>
            </a:r>
            <a:r>
              <a:rPr lang="en-US" sz="1100" b="1" dirty="0" err="1">
                <a:solidFill>
                  <a:schemeClr val="accent3">
                    <a:lumMod val="75000"/>
                  </a:schemeClr>
                </a:solidFill>
              </a:rPr>
              <a:t>memanusiakan</a:t>
            </a:r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1100" b="1" dirty="0" err="1">
                <a:solidFill>
                  <a:schemeClr val="accent3">
                    <a:lumMod val="75000"/>
                  </a:schemeClr>
                </a:solidFill>
              </a:rPr>
              <a:t>manusia</a:t>
            </a:r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id-ID" sz="1100" dirty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en-US" sz="1100" dirty="0"/>
              <a:t>“Nusantara </a:t>
            </a:r>
            <a:r>
              <a:rPr lang="en-US" sz="1100" dirty="0" err="1"/>
              <a:t>Sehat</a:t>
            </a:r>
            <a:r>
              <a:rPr lang="en-US" sz="1100" dirty="0"/>
              <a:t>” </a:t>
            </a:r>
            <a:r>
              <a:rPr lang="en-US" sz="1100" dirty="0" err="1"/>
              <a:t>adalah</a:t>
            </a:r>
            <a:r>
              <a:rPr lang="en-US" sz="1100" dirty="0"/>
              <a:t> </a:t>
            </a:r>
            <a:r>
              <a:rPr lang="en-US" sz="1100" dirty="0" err="1"/>
              <a:t>sebuah</a:t>
            </a:r>
            <a:r>
              <a:rPr lang="en-US" sz="1100" dirty="0"/>
              <a:t> </a:t>
            </a:r>
            <a:r>
              <a:rPr lang="en-US" sz="1100" dirty="0" err="1"/>
              <a:t>inovasi</a:t>
            </a:r>
            <a:r>
              <a:rPr lang="en-US" sz="1100" dirty="0"/>
              <a:t> yang </a:t>
            </a:r>
            <a:r>
              <a:rPr lang="en-US" sz="1100" dirty="0" err="1"/>
              <a:t>bertujuan</a:t>
            </a:r>
            <a:r>
              <a:rPr lang="en-US" sz="1100" dirty="0"/>
              <a:t> </a:t>
            </a:r>
            <a:r>
              <a:rPr lang="en-US" sz="1100" dirty="0" err="1"/>
              <a:t>untuk</a:t>
            </a:r>
            <a:r>
              <a:rPr lang="en-US" sz="1100" dirty="0"/>
              <a:t> </a:t>
            </a:r>
            <a:r>
              <a:rPr lang="en-US" sz="1100" dirty="0" err="1"/>
              <a:t>melihat</a:t>
            </a:r>
            <a:r>
              <a:rPr lang="en-US" sz="1100" dirty="0"/>
              <a:t> </a:t>
            </a:r>
            <a:r>
              <a:rPr lang="en-US" sz="1100" dirty="0" err="1"/>
              <a:t>situasi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</a:t>
            </a:r>
            <a:r>
              <a:rPr lang="en-US" sz="1100" dirty="0" err="1"/>
              <a:t>secara</a:t>
            </a:r>
            <a:r>
              <a:rPr lang="en-US" sz="1100" dirty="0"/>
              <a:t> </a:t>
            </a:r>
            <a:r>
              <a:rPr lang="en-US" sz="1100" dirty="0" err="1"/>
              <a:t>holistik</a:t>
            </a:r>
            <a:r>
              <a:rPr lang="en-US" sz="1100" dirty="0"/>
              <a:t>. </a:t>
            </a:r>
            <a:r>
              <a:rPr lang="en-US" sz="1100" dirty="0" err="1"/>
              <a:t>Bahwa</a:t>
            </a:r>
            <a:r>
              <a:rPr lang="en-US" sz="1100" dirty="0"/>
              <a:t> </a:t>
            </a:r>
            <a:r>
              <a:rPr lang="en-US" sz="1100" dirty="0" err="1"/>
              <a:t>permasalahan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yang </a:t>
            </a:r>
            <a:r>
              <a:rPr lang="en-US" sz="1100" dirty="0" err="1"/>
              <a:t>dihadapi</a:t>
            </a:r>
            <a:r>
              <a:rPr lang="en-US" sz="1100" dirty="0"/>
              <a:t> Indonesia </a:t>
            </a:r>
            <a:r>
              <a:rPr lang="en-US" sz="1100" dirty="0" err="1"/>
              <a:t>terutama</a:t>
            </a:r>
            <a:r>
              <a:rPr lang="en-US" sz="1100" dirty="0"/>
              <a:t> </a:t>
            </a:r>
            <a:r>
              <a:rPr lang="en-US" sz="1100" dirty="0" err="1"/>
              <a:t>dalam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</a:t>
            </a:r>
            <a:r>
              <a:rPr lang="en-US" sz="1100" dirty="0" err="1"/>
              <a:t>ibu</a:t>
            </a:r>
            <a:r>
              <a:rPr lang="en-US" sz="1100" dirty="0"/>
              <a:t>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anak</a:t>
            </a:r>
            <a:r>
              <a:rPr lang="en-US" sz="1100" dirty="0"/>
              <a:t>, </a:t>
            </a:r>
            <a:r>
              <a:rPr lang="en-US" sz="1100" dirty="0" err="1"/>
              <a:t>kurang</a:t>
            </a:r>
            <a:r>
              <a:rPr lang="en-US" sz="1100" dirty="0"/>
              <a:t> </a:t>
            </a:r>
            <a:r>
              <a:rPr lang="en-US" sz="1100" dirty="0" err="1"/>
              <a:t>gizi</a:t>
            </a:r>
            <a:r>
              <a:rPr lang="en-US" sz="1100" dirty="0"/>
              <a:t>,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penyakit</a:t>
            </a:r>
            <a:r>
              <a:rPr lang="en-US" sz="1100" dirty="0"/>
              <a:t> </a:t>
            </a:r>
            <a:r>
              <a:rPr lang="en-US" sz="1100" dirty="0" err="1"/>
              <a:t>menular</a:t>
            </a:r>
            <a:r>
              <a:rPr lang="en-US" sz="1100" dirty="0"/>
              <a:t> </a:t>
            </a:r>
            <a:r>
              <a:rPr lang="en-US" sz="1100" dirty="0" err="1"/>
              <a:t>tidak</a:t>
            </a:r>
            <a:r>
              <a:rPr lang="en-US" sz="1100" dirty="0"/>
              <a:t> </a:t>
            </a:r>
            <a:r>
              <a:rPr lang="en-US" sz="1100" dirty="0" err="1"/>
              <a:t>dapat</a:t>
            </a:r>
            <a:r>
              <a:rPr lang="en-US" sz="1100" dirty="0"/>
              <a:t> </a:t>
            </a:r>
            <a:r>
              <a:rPr lang="en-US" sz="1100" dirty="0" err="1"/>
              <a:t>ditangani</a:t>
            </a:r>
            <a:r>
              <a:rPr lang="en-US" sz="1100" dirty="0"/>
              <a:t> </a:t>
            </a:r>
            <a:r>
              <a:rPr lang="en-US" sz="1100" dirty="0" err="1"/>
              <a:t>secara</a:t>
            </a:r>
            <a:r>
              <a:rPr lang="en-US" sz="1100" dirty="0"/>
              <a:t> </a:t>
            </a:r>
            <a:r>
              <a:rPr lang="en-US" sz="1100" dirty="0" err="1"/>
              <a:t>vertikal</a:t>
            </a:r>
            <a:r>
              <a:rPr lang="en-US" sz="1100" dirty="0"/>
              <a:t>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terpisah</a:t>
            </a:r>
            <a:r>
              <a:rPr lang="en-US" sz="1100" dirty="0"/>
              <a:t>, </a:t>
            </a:r>
            <a:r>
              <a:rPr lang="en-US" sz="1100" dirty="0" err="1"/>
              <a:t>tapi</a:t>
            </a:r>
            <a:r>
              <a:rPr lang="en-US" sz="1100" dirty="0"/>
              <a:t> </a:t>
            </a:r>
            <a:r>
              <a:rPr lang="en-US" sz="1100" dirty="0" err="1"/>
              <a:t>membutuhkan</a:t>
            </a:r>
            <a:r>
              <a:rPr lang="en-US" sz="1100" dirty="0"/>
              <a:t> </a:t>
            </a:r>
            <a:r>
              <a:rPr lang="en-US" sz="1100" dirty="0" err="1"/>
              <a:t>sebuah</a:t>
            </a:r>
            <a:r>
              <a:rPr lang="en-US" sz="1100" dirty="0"/>
              <a:t> </a:t>
            </a:r>
            <a:r>
              <a:rPr lang="en-US" sz="1100" dirty="0" err="1"/>
              <a:t>penguatan</a:t>
            </a:r>
            <a:r>
              <a:rPr lang="en-US" sz="1100" dirty="0"/>
              <a:t> </a:t>
            </a:r>
            <a:r>
              <a:rPr lang="en-US" sz="1100" dirty="0" err="1"/>
              <a:t>dalam</a:t>
            </a:r>
            <a:r>
              <a:rPr lang="en-US" sz="1100" dirty="0"/>
              <a:t> </a:t>
            </a:r>
            <a:r>
              <a:rPr lang="en-US" sz="1100" dirty="0" err="1"/>
              <a:t>sistem</a:t>
            </a:r>
            <a:r>
              <a:rPr lang="en-US" sz="1100" dirty="0"/>
              <a:t> </a:t>
            </a:r>
            <a:r>
              <a:rPr lang="en-US" sz="1100" dirty="0" err="1"/>
              <a:t>secara</a:t>
            </a:r>
            <a:r>
              <a:rPr lang="en-US" sz="1100" dirty="0"/>
              <a:t> </a:t>
            </a:r>
            <a:r>
              <a:rPr lang="en-US" sz="1100" dirty="0" err="1"/>
              <a:t>keseluruhan</a:t>
            </a:r>
            <a:r>
              <a:rPr lang="en-US" sz="1100" dirty="0"/>
              <a:t>. </a:t>
            </a:r>
            <a:r>
              <a:rPr lang="en-US" sz="1100" dirty="0" err="1"/>
              <a:t>Penguatan</a:t>
            </a:r>
            <a:r>
              <a:rPr lang="en-US" sz="1100" dirty="0"/>
              <a:t> </a:t>
            </a:r>
            <a:r>
              <a:rPr lang="en-US" sz="1100" dirty="0" err="1"/>
              <a:t>dalam</a:t>
            </a:r>
            <a:r>
              <a:rPr lang="en-US" sz="1100" dirty="0"/>
              <a:t> </a:t>
            </a:r>
            <a:r>
              <a:rPr lang="en-US" sz="1100" dirty="0" err="1"/>
              <a:t>sistem</a:t>
            </a:r>
            <a:r>
              <a:rPr lang="en-US" sz="1100" dirty="0"/>
              <a:t> </a:t>
            </a:r>
            <a:r>
              <a:rPr lang="en-US" sz="1100" dirty="0" err="1"/>
              <a:t>layanan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primer </a:t>
            </a:r>
            <a:r>
              <a:rPr lang="en-US" sz="1100" dirty="0" err="1"/>
              <a:t>dapat</a:t>
            </a:r>
            <a:r>
              <a:rPr lang="en-US" sz="1100" dirty="0"/>
              <a:t> </a:t>
            </a:r>
            <a:r>
              <a:rPr lang="en-US" sz="1100" dirty="0" err="1"/>
              <a:t>menjadi</a:t>
            </a:r>
            <a:r>
              <a:rPr lang="en-US" sz="1100" dirty="0"/>
              <a:t> </a:t>
            </a:r>
            <a:r>
              <a:rPr lang="en-US" sz="1100" dirty="0" err="1"/>
              <a:t>kunci</a:t>
            </a:r>
            <a:r>
              <a:rPr lang="en-US" sz="1100" dirty="0"/>
              <a:t> </a:t>
            </a:r>
            <a:r>
              <a:rPr lang="en-US" sz="1100" dirty="0" err="1"/>
              <a:t>untuk</a:t>
            </a:r>
            <a:r>
              <a:rPr lang="en-US" sz="1100" dirty="0"/>
              <a:t> </a:t>
            </a:r>
            <a:r>
              <a:rPr lang="en-US" sz="1100" dirty="0" err="1"/>
              <a:t>mengurai</a:t>
            </a:r>
            <a:r>
              <a:rPr lang="en-US" sz="1100" dirty="0"/>
              <a:t> </a:t>
            </a:r>
            <a:r>
              <a:rPr lang="en-US" sz="1100" dirty="0" err="1"/>
              <a:t>permasalahan-permasalahan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yang </a:t>
            </a:r>
            <a:r>
              <a:rPr lang="en-US" sz="1100" dirty="0" err="1"/>
              <a:t>saat</a:t>
            </a:r>
            <a:r>
              <a:rPr lang="en-US" sz="1100" dirty="0"/>
              <a:t> </a:t>
            </a:r>
            <a:r>
              <a:rPr lang="en-US" sz="1100" dirty="0" err="1"/>
              <a:t>ini</a:t>
            </a:r>
            <a:r>
              <a:rPr lang="en-US" sz="1100" dirty="0"/>
              <a:t> </a:t>
            </a:r>
            <a:r>
              <a:rPr lang="en-US" sz="1100" dirty="0" err="1"/>
              <a:t>ada</a:t>
            </a:r>
            <a:r>
              <a:rPr lang="en-US" sz="1100" dirty="0"/>
              <a:t>. </a:t>
            </a:r>
            <a:r>
              <a:rPr lang="en-US" sz="1100" dirty="0" err="1"/>
              <a:t>Bekerja</a:t>
            </a:r>
            <a:r>
              <a:rPr lang="en-US" sz="1100" dirty="0"/>
              <a:t> di </a:t>
            </a:r>
            <a:r>
              <a:rPr lang="en-US" sz="1100" dirty="0" err="1"/>
              <a:t>pusat</a:t>
            </a:r>
            <a:r>
              <a:rPr lang="en-US" sz="1100" dirty="0"/>
              <a:t> </a:t>
            </a:r>
            <a:r>
              <a:rPr lang="en-US" sz="1100" dirty="0" err="1"/>
              <a:t>pelayanan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</a:t>
            </a:r>
            <a:r>
              <a:rPr lang="en-US" sz="1100" dirty="0" err="1"/>
              <a:t>masyarakat</a:t>
            </a:r>
            <a:r>
              <a:rPr lang="en-US" sz="1100" dirty="0"/>
              <a:t> </a:t>
            </a:r>
            <a:r>
              <a:rPr lang="en-US" sz="1100" dirty="0" err="1"/>
              <a:t>atau</a:t>
            </a:r>
            <a:r>
              <a:rPr lang="en-US" sz="1100" dirty="0"/>
              <a:t> </a:t>
            </a:r>
            <a:r>
              <a:rPr lang="en-US" sz="1100" dirty="0" err="1"/>
              <a:t>Puskesmas</a:t>
            </a:r>
            <a:r>
              <a:rPr lang="en-US" sz="1100" dirty="0"/>
              <a:t>, yang </a:t>
            </a:r>
            <a:r>
              <a:rPr lang="en-US" sz="1100" dirty="0" err="1"/>
              <a:t>menjadi</a:t>
            </a:r>
            <a:r>
              <a:rPr lang="en-US" sz="1100" dirty="0"/>
              <a:t> </a:t>
            </a:r>
            <a:r>
              <a:rPr lang="id-ID" sz="1100" dirty="0"/>
              <a:t>sasaran program penempatan tenaga kesehatan berbasis tim ini adalah:</a:t>
            </a:r>
          </a:p>
          <a:p>
            <a:pPr lvl="0" algn="just"/>
            <a:r>
              <a:rPr lang="en-US" sz="1100" dirty="0" err="1"/>
              <a:t>Terpenuhinya</a:t>
            </a:r>
            <a:r>
              <a:rPr lang="en-US" sz="1100" dirty="0"/>
              <a:t> </a:t>
            </a:r>
            <a:r>
              <a:rPr lang="en-US" sz="1100" dirty="0" err="1"/>
              <a:t>tenaga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di </a:t>
            </a:r>
            <a:r>
              <a:rPr lang="en-US" sz="1100" dirty="0" err="1"/>
              <a:t>puskesmas</a:t>
            </a:r>
            <a:endParaRPr lang="id-ID" sz="1100" dirty="0"/>
          </a:p>
          <a:p>
            <a:pPr lvl="0" algn="just"/>
            <a:r>
              <a:rPr lang="en-US" sz="1100" dirty="0" err="1"/>
              <a:t>Meningkatnya</a:t>
            </a:r>
            <a:r>
              <a:rPr lang="en-US" sz="1100" dirty="0"/>
              <a:t> </a:t>
            </a:r>
            <a:r>
              <a:rPr lang="en-US" sz="1100" dirty="0" err="1"/>
              <a:t>Puskesmas</a:t>
            </a:r>
            <a:r>
              <a:rPr lang="en-US" sz="1100" dirty="0"/>
              <a:t> yang </a:t>
            </a:r>
            <a:r>
              <a:rPr lang="en-US" sz="1100" dirty="0" err="1"/>
              <a:t>terpenuhi</a:t>
            </a:r>
            <a:r>
              <a:rPr lang="en-US" sz="1100" dirty="0"/>
              <a:t> </a:t>
            </a:r>
            <a:r>
              <a:rPr lang="en-US" sz="1100" dirty="0" err="1"/>
              <a:t>tenaga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</a:t>
            </a:r>
            <a:r>
              <a:rPr lang="en-US" sz="1100" dirty="0" err="1"/>
              <a:t>dengan</a:t>
            </a:r>
            <a:r>
              <a:rPr lang="en-US" sz="1100" dirty="0"/>
              <a:t> minimal 5 </a:t>
            </a:r>
            <a:r>
              <a:rPr lang="en-US" sz="1100" dirty="0" err="1"/>
              <a:t>jenis</a:t>
            </a:r>
            <a:r>
              <a:rPr lang="en-US" sz="1100" dirty="0"/>
              <a:t> </a:t>
            </a:r>
            <a:r>
              <a:rPr lang="en-US" sz="1100" dirty="0" err="1"/>
              <a:t>tenaga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(</a:t>
            </a:r>
            <a:r>
              <a:rPr lang="id-ID" sz="1100" dirty="0"/>
              <a:t>yaitu dokter, perawat, bidan, dan 2 tenaga kesehatan lainnya (tenaga kesehatan gizi, tenaga kesehatan lingkungan, tenaga analis kesehatan/ahli teknologi laboratorium medik, tenaga kefarmasian dan tenaga kesehatan masyarakat)</a:t>
            </a:r>
          </a:p>
          <a:p>
            <a:pPr lvl="0" algn="just"/>
            <a:r>
              <a:rPr lang="en-US" sz="1100" dirty="0" err="1"/>
              <a:t>Terselenggaranya</a:t>
            </a:r>
            <a:r>
              <a:rPr lang="en-US" sz="1100" dirty="0"/>
              <a:t> </a:t>
            </a:r>
            <a:r>
              <a:rPr lang="en-US" sz="1100" dirty="0" err="1"/>
              <a:t>manajemen</a:t>
            </a:r>
            <a:r>
              <a:rPr lang="en-US" sz="1100" dirty="0"/>
              <a:t> </a:t>
            </a:r>
            <a:r>
              <a:rPr lang="en-US" sz="1100" dirty="0" err="1"/>
              <a:t>puskesmas</a:t>
            </a:r>
            <a:endParaRPr lang="id-ID" sz="1100" dirty="0"/>
          </a:p>
          <a:p>
            <a:pPr lvl="0" algn="just"/>
            <a:r>
              <a:rPr lang="en-US" sz="1100" dirty="0" err="1"/>
              <a:t>Meningkatnya</a:t>
            </a:r>
            <a:r>
              <a:rPr lang="en-US" sz="1100" dirty="0"/>
              <a:t> </a:t>
            </a:r>
            <a:r>
              <a:rPr lang="en-US" sz="1100" dirty="0" err="1"/>
              <a:t>upaya</a:t>
            </a:r>
            <a:r>
              <a:rPr lang="en-US" sz="1100" dirty="0"/>
              <a:t> </a:t>
            </a:r>
            <a:r>
              <a:rPr lang="en-US" sz="1100" dirty="0" err="1"/>
              <a:t>pelayanan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</a:t>
            </a:r>
            <a:r>
              <a:rPr lang="en-US" sz="1100" dirty="0" err="1"/>
              <a:t>dasar</a:t>
            </a:r>
            <a:r>
              <a:rPr lang="en-US" sz="1100" dirty="0"/>
              <a:t> di </a:t>
            </a:r>
            <a:r>
              <a:rPr lang="en-US" sz="1100" dirty="0" err="1"/>
              <a:t>wilayah</a:t>
            </a:r>
            <a:r>
              <a:rPr lang="en-US" sz="1100" dirty="0"/>
              <a:t> </a:t>
            </a:r>
            <a:r>
              <a:rPr lang="en-US" sz="1100" dirty="0" err="1"/>
              <a:t>kerja</a:t>
            </a:r>
            <a:r>
              <a:rPr lang="en-US" sz="1100" dirty="0"/>
              <a:t> </a:t>
            </a:r>
            <a:r>
              <a:rPr lang="en-US" sz="1100" dirty="0" err="1"/>
              <a:t>Puskesmas</a:t>
            </a:r>
            <a:r>
              <a:rPr lang="en-US" sz="1100" dirty="0"/>
              <a:t> </a:t>
            </a:r>
            <a:endParaRPr lang="id-ID" sz="1100" dirty="0"/>
          </a:p>
          <a:p>
            <a:pPr lvl="0" algn="just"/>
            <a:r>
              <a:rPr lang="en-US" sz="1100" dirty="0" err="1"/>
              <a:t>Tercapainya</a:t>
            </a:r>
            <a:r>
              <a:rPr lang="en-US" sz="1100" dirty="0"/>
              <a:t> target </a:t>
            </a:r>
            <a:r>
              <a:rPr lang="en-US" sz="1100" dirty="0" err="1"/>
              <a:t>cakupan</a:t>
            </a:r>
            <a:r>
              <a:rPr lang="en-US" sz="1100" dirty="0"/>
              <a:t> program </a:t>
            </a:r>
            <a:r>
              <a:rPr lang="en-US" sz="1100" dirty="0" err="1"/>
              <a:t>Puskesmas</a:t>
            </a:r>
            <a:endParaRPr lang="id-ID" sz="1100" dirty="0"/>
          </a:p>
          <a:p>
            <a:pPr algn="just"/>
            <a:r>
              <a:rPr lang="en-US" sz="1100" dirty="0"/>
              <a:t> </a:t>
            </a:r>
            <a:endParaRPr lang="id-ID" sz="1100" dirty="0"/>
          </a:p>
          <a:p>
            <a:pPr algn="just"/>
            <a:r>
              <a:rPr lang="en-US" sz="1100" dirty="0" err="1"/>
              <a:t>Kesehatan</a:t>
            </a:r>
            <a:r>
              <a:rPr lang="en-US" sz="1100" dirty="0"/>
              <a:t> </a:t>
            </a:r>
            <a:r>
              <a:rPr lang="en-US" sz="1100" dirty="0" err="1"/>
              <a:t>merupakan</a:t>
            </a:r>
            <a:r>
              <a:rPr lang="en-US" sz="1100" dirty="0"/>
              <a:t> </a:t>
            </a:r>
            <a:r>
              <a:rPr lang="en-US" sz="1100" dirty="0" err="1"/>
              <a:t>investasi</a:t>
            </a:r>
            <a:r>
              <a:rPr lang="en-US" sz="1100" dirty="0"/>
              <a:t> </a:t>
            </a:r>
            <a:r>
              <a:rPr lang="en-US" sz="1100" dirty="0" err="1"/>
              <a:t>dalam</a:t>
            </a:r>
            <a:r>
              <a:rPr lang="en-US" sz="1100" dirty="0"/>
              <a:t> </a:t>
            </a:r>
            <a:r>
              <a:rPr lang="en-US" sz="1100" dirty="0" err="1"/>
              <a:t>mendukung</a:t>
            </a:r>
            <a:r>
              <a:rPr lang="en-US" sz="1100" dirty="0"/>
              <a:t> </a:t>
            </a:r>
            <a:r>
              <a:rPr lang="en-US" sz="1100" dirty="0" err="1"/>
              <a:t>pembangunan</a:t>
            </a:r>
            <a:r>
              <a:rPr lang="en-US" sz="1100" dirty="0"/>
              <a:t> </a:t>
            </a:r>
            <a:r>
              <a:rPr lang="en-US" sz="1100" dirty="0" err="1"/>
              <a:t>nasional</a:t>
            </a:r>
            <a:r>
              <a:rPr lang="en-US" sz="1100" dirty="0"/>
              <a:t>. </a:t>
            </a:r>
            <a:r>
              <a:rPr lang="en-US" sz="1100" dirty="0" err="1"/>
              <a:t>Amandemen</a:t>
            </a:r>
            <a:r>
              <a:rPr lang="en-US" sz="1100" dirty="0"/>
              <a:t> </a:t>
            </a:r>
            <a:r>
              <a:rPr lang="en-US" sz="1100" dirty="0" err="1"/>
              <a:t>Undang-Undang</a:t>
            </a:r>
            <a:r>
              <a:rPr lang="en-US" sz="1100" dirty="0"/>
              <a:t> </a:t>
            </a:r>
            <a:r>
              <a:rPr lang="en-US" sz="1100" dirty="0" err="1"/>
              <a:t>Dasar</a:t>
            </a:r>
            <a:r>
              <a:rPr lang="en-US" sz="1100" dirty="0"/>
              <a:t> Negara </a:t>
            </a:r>
            <a:r>
              <a:rPr lang="en-US" sz="1100" dirty="0" err="1"/>
              <a:t>Republik</a:t>
            </a:r>
            <a:r>
              <a:rPr lang="en-US" sz="1100" dirty="0"/>
              <a:t> Indonesia </a:t>
            </a:r>
            <a:r>
              <a:rPr lang="en-US" sz="1100" dirty="0" err="1"/>
              <a:t>Tahun</a:t>
            </a:r>
            <a:r>
              <a:rPr lang="en-US" sz="1100" dirty="0"/>
              <a:t> 1945 </a:t>
            </a:r>
            <a:r>
              <a:rPr lang="en-US" sz="1100" dirty="0" err="1"/>
              <a:t>Pasal</a:t>
            </a:r>
            <a:r>
              <a:rPr lang="en-US" sz="1100" dirty="0"/>
              <a:t> 28H  </a:t>
            </a:r>
            <a:r>
              <a:rPr lang="en-US" sz="1100" dirty="0" err="1"/>
              <a:t>menyatakan</a:t>
            </a:r>
            <a:r>
              <a:rPr lang="en-US" sz="1100" dirty="0"/>
              <a:t> </a:t>
            </a:r>
            <a:r>
              <a:rPr lang="en-US" sz="1100" dirty="0" err="1"/>
              <a:t>bahwa</a:t>
            </a:r>
            <a:r>
              <a:rPr lang="en-US" sz="1100" dirty="0"/>
              <a:t> </a:t>
            </a:r>
            <a:r>
              <a:rPr lang="en-US" sz="1100" dirty="0" err="1"/>
              <a:t>setiap</a:t>
            </a:r>
            <a:r>
              <a:rPr lang="en-US" sz="1100" dirty="0"/>
              <a:t> orang </a:t>
            </a:r>
            <a:r>
              <a:rPr lang="en-US" sz="1100" dirty="0" err="1"/>
              <a:t>berhak</a:t>
            </a:r>
            <a:r>
              <a:rPr lang="en-US" sz="1100" dirty="0"/>
              <a:t> </a:t>
            </a:r>
            <a:r>
              <a:rPr lang="en-US" sz="1100" dirty="0" err="1"/>
              <a:t>hidup</a:t>
            </a:r>
            <a:r>
              <a:rPr lang="en-US" sz="1100" dirty="0"/>
              <a:t> </a:t>
            </a:r>
            <a:r>
              <a:rPr lang="en-US" sz="1100" dirty="0" err="1"/>
              <a:t>sejahtera</a:t>
            </a:r>
            <a:r>
              <a:rPr lang="en-US" sz="1100" dirty="0"/>
              <a:t> </a:t>
            </a:r>
            <a:r>
              <a:rPr lang="en-US" sz="1100" dirty="0" err="1"/>
              <a:t>lahir</a:t>
            </a:r>
            <a:r>
              <a:rPr lang="en-US" sz="1100" dirty="0"/>
              <a:t>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batin</a:t>
            </a:r>
            <a:r>
              <a:rPr lang="en-US" sz="1100" dirty="0"/>
              <a:t>, </a:t>
            </a:r>
            <a:r>
              <a:rPr lang="en-US" sz="1100" dirty="0" err="1"/>
              <a:t>bertempat</a:t>
            </a:r>
            <a:r>
              <a:rPr lang="en-US" sz="1100" dirty="0"/>
              <a:t> </a:t>
            </a:r>
            <a:r>
              <a:rPr lang="en-US" sz="1100" dirty="0" err="1"/>
              <a:t>tinggal</a:t>
            </a:r>
            <a:r>
              <a:rPr lang="en-US" sz="1100" dirty="0"/>
              <a:t>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mendapatkan</a:t>
            </a:r>
            <a:r>
              <a:rPr lang="en-US" sz="1100" dirty="0"/>
              <a:t> </a:t>
            </a:r>
            <a:r>
              <a:rPr lang="en-US" sz="1100" dirty="0" err="1"/>
              <a:t>lingkungan</a:t>
            </a:r>
            <a:r>
              <a:rPr lang="en-US" sz="1100" dirty="0"/>
              <a:t> </a:t>
            </a:r>
            <a:r>
              <a:rPr lang="en-US" sz="1100" dirty="0" err="1"/>
              <a:t>hidup</a:t>
            </a:r>
            <a:r>
              <a:rPr lang="en-US" sz="1100" dirty="0"/>
              <a:t> yang </a:t>
            </a:r>
            <a:r>
              <a:rPr lang="en-US" sz="1100" dirty="0" err="1"/>
              <a:t>baik</a:t>
            </a:r>
            <a:r>
              <a:rPr lang="en-US" sz="1100" dirty="0"/>
              <a:t> </a:t>
            </a:r>
            <a:r>
              <a:rPr lang="en-US" sz="1100" dirty="0" err="1"/>
              <a:t>dan</a:t>
            </a:r>
            <a:r>
              <a:rPr lang="en-US" sz="1100" dirty="0"/>
              <a:t> </a:t>
            </a:r>
            <a:r>
              <a:rPr lang="en-US" sz="1100" dirty="0" err="1"/>
              <a:t>sehat</a:t>
            </a:r>
            <a:r>
              <a:rPr lang="en-US" sz="1100" dirty="0"/>
              <a:t> </a:t>
            </a:r>
            <a:r>
              <a:rPr lang="en-US" sz="1100" dirty="0" err="1"/>
              <a:t>serta</a:t>
            </a:r>
            <a:r>
              <a:rPr lang="en-US" sz="1100" dirty="0"/>
              <a:t> </a:t>
            </a:r>
            <a:r>
              <a:rPr lang="en-US" sz="1100" dirty="0" err="1"/>
              <a:t>berhak</a:t>
            </a:r>
            <a:r>
              <a:rPr lang="en-US" sz="1100" dirty="0"/>
              <a:t> </a:t>
            </a:r>
            <a:r>
              <a:rPr lang="en-US" sz="1100" dirty="0" err="1"/>
              <a:t>memperoleh</a:t>
            </a:r>
            <a:r>
              <a:rPr lang="en-US" sz="1100" dirty="0"/>
              <a:t> </a:t>
            </a:r>
            <a:r>
              <a:rPr lang="en-US" sz="1100" dirty="0" err="1"/>
              <a:t>pelayanan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. </a:t>
            </a:r>
            <a:r>
              <a:rPr lang="en-US" sz="1100" dirty="0" err="1"/>
              <a:t>Dengan</a:t>
            </a:r>
            <a:r>
              <a:rPr lang="en-US" sz="1100" dirty="0"/>
              <a:t> </a:t>
            </a:r>
            <a:r>
              <a:rPr lang="en-US" sz="1100" dirty="0" err="1"/>
              <a:t>tercapainya</a:t>
            </a:r>
            <a:r>
              <a:rPr lang="en-US" sz="1100" dirty="0"/>
              <a:t> </a:t>
            </a:r>
            <a:r>
              <a:rPr lang="en-US" sz="1100" dirty="0" err="1"/>
              <a:t>sasaran</a:t>
            </a:r>
            <a:r>
              <a:rPr lang="en-US" sz="1100" dirty="0"/>
              <a:t> </a:t>
            </a:r>
            <a:r>
              <a:rPr lang="en-US" sz="1100" dirty="0" err="1"/>
              <a:t>diatas</a:t>
            </a:r>
            <a:r>
              <a:rPr lang="en-US" sz="1100" dirty="0"/>
              <a:t>, </a:t>
            </a:r>
            <a:r>
              <a:rPr lang="en-US" sz="1100" dirty="0" err="1"/>
              <a:t>maka</a:t>
            </a:r>
            <a:r>
              <a:rPr lang="en-US" sz="1100" dirty="0"/>
              <a:t> </a:t>
            </a:r>
            <a:r>
              <a:rPr lang="en-US" sz="1100" dirty="0" err="1"/>
              <a:t>sebuah</a:t>
            </a:r>
            <a:r>
              <a:rPr lang="en-US" sz="1100" dirty="0"/>
              <a:t> </a:t>
            </a:r>
            <a:r>
              <a:rPr lang="en-US" sz="1100" dirty="0" err="1"/>
              <a:t>pembangunan</a:t>
            </a:r>
            <a:r>
              <a:rPr lang="en-US" sz="1100" dirty="0"/>
              <a:t> </a:t>
            </a:r>
            <a:r>
              <a:rPr lang="en-US" sz="1100" dirty="0" err="1"/>
              <a:t>kesehatan</a:t>
            </a:r>
            <a:r>
              <a:rPr lang="en-US" sz="1100" dirty="0"/>
              <a:t> Indonesia yang </a:t>
            </a:r>
            <a:r>
              <a:rPr lang="en-US" sz="1100" dirty="0" err="1"/>
              <a:t>memanusiakan</a:t>
            </a:r>
            <a:r>
              <a:rPr lang="en-US" sz="1100" dirty="0"/>
              <a:t> </a:t>
            </a:r>
            <a:r>
              <a:rPr lang="en-US" sz="1100" dirty="0" err="1"/>
              <a:t>manusia</a:t>
            </a:r>
            <a:r>
              <a:rPr lang="en-US" sz="1100" dirty="0"/>
              <a:t> </a:t>
            </a:r>
            <a:r>
              <a:rPr lang="en-US" sz="1100" dirty="0" err="1"/>
              <a:t>berdasarkan</a:t>
            </a:r>
            <a:r>
              <a:rPr lang="en-US" sz="1100" dirty="0"/>
              <a:t> </a:t>
            </a:r>
            <a:r>
              <a:rPr lang="en-US" sz="1100" dirty="0" err="1"/>
              <a:t>kesetaraan</a:t>
            </a:r>
            <a:r>
              <a:rPr lang="en-US" sz="1100" dirty="0"/>
              <a:t> </a:t>
            </a:r>
            <a:r>
              <a:rPr lang="en-US" sz="1100" dirty="0" err="1"/>
              <a:t>akan</a:t>
            </a:r>
            <a:r>
              <a:rPr lang="en-US" sz="1100" dirty="0"/>
              <a:t> </a:t>
            </a:r>
            <a:r>
              <a:rPr lang="en-US" sz="1100" dirty="0" err="1"/>
              <a:t>terwujud</a:t>
            </a:r>
            <a:r>
              <a:rPr lang="en-US" sz="1100" dirty="0"/>
              <a:t>.</a:t>
            </a:r>
            <a:endParaRPr lang="id-ID" sz="1100" dirty="0"/>
          </a:p>
          <a:p>
            <a:pPr algn="just"/>
            <a:endParaRPr lang="id-ID" sz="1100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600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69871" y="1589891"/>
            <a:ext cx="67144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Penugasan </a:t>
            </a:r>
            <a:r>
              <a:rPr lang="id-ID" sz="24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Khusus Tenaga Kesehatan Melalui </a:t>
            </a:r>
            <a:r>
              <a:rPr lang="id-ID" sz="2400" b="1" i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Team Based </a:t>
            </a:r>
            <a:r>
              <a:rPr lang="id-ID" sz="24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(Tim Nusantara Sehat) </a:t>
            </a:r>
            <a:r>
              <a:rPr lang="id-ID" sz="24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 adalah </a:t>
            </a:r>
            <a:endParaRPr lang="id-ID" sz="2400" b="1" dirty="0">
              <a:solidFill>
                <a:schemeClr val="accent3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51127" y="2492896"/>
            <a:ext cx="65527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Pendayagunaan </a:t>
            </a:r>
            <a:r>
              <a:rPr lang="id-ID" sz="2400" dirty="0">
                <a:latin typeface="Andalus" pitchFamily="18" charset="-78"/>
                <a:cs typeface="Andalus" pitchFamily="18" charset="-78"/>
              </a:rPr>
              <a:t>secara khusus Tenaga Kesehatan berbasis 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tim  </a:t>
            </a:r>
            <a:r>
              <a:rPr lang="id-ID" sz="2400" dirty="0">
                <a:latin typeface="Andalus" pitchFamily="18" charset="-78"/>
                <a:cs typeface="Andalus" pitchFamily="18" charset="-78"/>
              </a:rPr>
              <a:t>dalam kurun waktu tertentu dengan jumlah dan jenis tertentu  guna meningkatkan akses dan mutu pelayanan kesehatan pada Fasilitas Pelayanan Kesehatan di Daerah Tertinggal, Perbatasan, dan Kepulauan, Daerah Bermasalah Kesehatan,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576" y="1124744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 smtClean="0">
                <a:latin typeface="Andalus" pitchFamily="18" charset="-78"/>
                <a:cs typeface="Andalus" pitchFamily="18" charset="-78"/>
              </a:rPr>
              <a:t>2</a:t>
            </a:r>
            <a:r>
              <a:rPr lang="id-ID" sz="2800" dirty="0" smtClean="0">
                <a:latin typeface="Andalus" pitchFamily="18" charset="-78"/>
                <a:cs typeface="Andalus" pitchFamily="18" charset="-78"/>
              </a:rPr>
              <a:t>. Pengertian</a:t>
            </a:r>
            <a:endParaRPr lang="id-ID" sz="28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79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7110" y="1106741"/>
            <a:ext cx="7237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Tujuan </a:t>
            </a:r>
            <a:r>
              <a:rPr lang="id-ID" sz="24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Penugasan Khusus Tenaga Kesehatan Melalui </a:t>
            </a:r>
            <a:r>
              <a:rPr lang="id-ID" sz="2400" b="1" i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Team Based </a:t>
            </a:r>
            <a:r>
              <a:rPr lang="id-ID" sz="24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(Tim Nusantara Sehat) </a:t>
            </a:r>
            <a:endParaRPr lang="id-ID" sz="2400" b="1" dirty="0">
              <a:solidFill>
                <a:schemeClr val="accent3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2012647"/>
            <a:ext cx="68338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Tujuan Umum </a:t>
            </a:r>
            <a:endParaRPr lang="id-ID" sz="2400" dirty="0">
              <a:solidFill>
                <a:schemeClr val="accent3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r>
              <a:rPr lang="id-ID" sz="2400" dirty="0">
                <a:latin typeface="Andalus" pitchFamily="18" charset="-78"/>
                <a:cs typeface="Andalus" pitchFamily="18" charset="-78"/>
              </a:rPr>
              <a:t>M</a:t>
            </a:r>
            <a:r>
              <a:rPr lang="en-US" sz="2400" dirty="0" err="1">
                <a:latin typeface="Andalus" pitchFamily="18" charset="-78"/>
                <a:cs typeface="Andalus" pitchFamily="18" charset="-78"/>
              </a:rPr>
              <a:t>eningkatkan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>
                <a:latin typeface="Andalus" pitchFamily="18" charset="-78"/>
                <a:cs typeface="Andalus" pitchFamily="18" charset="-78"/>
              </a:rPr>
              <a:t>akses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>
                <a:latin typeface="Andalus" pitchFamily="18" charset="-78"/>
                <a:cs typeface="Andalus" pitchFamily="18" charset="-78"/>
              </a:rPr>
              <a:t>dan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>
                <a:latin typeface="Andalus" pitchFamily="18" charset="-78"/>
                <a:cs typeface="Andalus" pitchFamily="18" charset="-78"/>
              </a:rPr>
              <a:t>kualitas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>
                <a:latin typeface="Andalus" pitchFamily="18" charset="-78"/>
                <a:cs typeface="Andalus" pitchFamily="18" charset="-78"/>
              </a:rPr>
              <a:t>pelayanan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>
                <a:latin typeface="Andalus" pitchFamily="18" charset="-78"/>
                <a:cs typeface="Andalus" pitchFamily="18" charset="-78"/>
              </a:rPr>
              <a:t>dasar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 di DTPK </a:t>
            </a:r>
            <a:r>
              <a:rPr lang="en-US" sz="2400" dirty="0" err="1">
                <a:latin typeface="Andalus" pitchFamily="18" charset="-78"/>
                <a:cs typeface="Andalus" pitchFamily="18" charset="-78"/>
              </a:rPr>
              <a:t>dan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 DBK.</a:t>
            </a:r>
            <a:endParaRPr lang="id-ID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07111" y="3272204"/>
            <a:ext cx="7237297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800" b="1" dirty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Tujuan Khusus</a:t>
            </a:r>
            <a:endParaRPr lang="id-ID" sz="2800" dirty="0">
              <a:solidFill>
                <a:schemeClr val="accent3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M</a:t>
            </a:r>
            <a:r>
              <a:rPr lang="en-GB" sz="2000" dirty="0" err="1" smtClean="0">
                <a:latin typeface="Andalus" pitchFamily="18" charset="-78"/>
                <a:cs typeface="Andalus" pitchFamily="18" charset="-78"/>
              </a:rPr>
              <a:t>emberikan</a:t>
            </a:r>
            <a:r>
              <a:rPr lang="en-GB" sz="20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pelayanan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untuk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menjangkau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i="1" dirty="0">
                <a:latin typeface="Andalus" pitchFamily="18" charset="-78"/>
                <a:cs typeface="Andalus" pitchFamily="18" charset="-78"/>
              </a:rPr>
              <a:t>remote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 area;</a:t>
            </a:r>
            <a:endParaRPr lang="id-ID" sz="20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2000" dirty="0" err="1" smtClean="0">
                <a:latin typeface="Andalus" pitchFamily="18" charset="-78"/>
                <a:cs typeface="Andalus" pitchFamily="18" charset="-78"/>
              </a:rPr>
              <a:t>M</a:t>
            </a:r>
            <a:r>
              <a:rPr lang="en-GB" sz="2000" dirty="0" err="1" smtClean="0">
                <a:latin typeface="Andalus" pitchFamily="18" charset="-78"/>
                <a:cs typeface="Andalus" pitchFamily="18" charset="-78"/>
              </a:rPr>
              <a:t>enjaga</a:t>
            </a:r>
            <a:r>
              <a:rPr lang="en-GB" sz="20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keberlangsungan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pelayanan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;</a:t>
            </a:r>
            <a:endParaRPr lang="id-ID" sz="20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2000" dirty="0" err="1" smtClean="0">
                <a:latin typeface="Andalus" pitchFamily="18" charset="-78"/>
                <a:cs typeface="Andalus" pitchFamily="18" charset="-78"/>
              </a:rPr>
              <a:t>M</a:t>
            </a:r>
            <a:r>
              <a:rPr lang="en-GB" sz="2000" dirty="0" err="1" smtClean="0">
                <a:latin typeface="Andalus" pitchFamily="18" charset="-78"/>
                <a:cs typeface="Andalus" pitchFamily="18" charset="-78"/>
              </a:rPr>
              <a:t>enangani</a:t>
            </a:r>
            <a:r>
              <a:rPr lang="en-GB" sz="20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masalah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sesuai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dengan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kebutuhan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daerah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;</a:t>
            </a:r>
            <a:endParaRPr lang="id-ID" sz="20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2000" dirty="0" err="1" smtClean="0">
                <a:latin typeface="Andalus" pitchFamily="18" charset="-78"/>
                <a:cs typeface="Andalus" pitchFamily="18" charset="-78"/>
              </a:rPr>
              <a:t>M</a:t>
            </a:r>
            <a:r>
              <a:rPr lang="en-GB" sz="2000" dirty="0" err="1" smtClean="0">
                <a:latin typeface="Andalus" pitchFamily="18" charset="-78"/>
                <a:cs typeface="Andalus" pitchFamily="18" charset="-78"/>
              </a:rPr>
              <a:t>eningkatkan</a:t>
            </a:r>
            <a:r>
              <a:rPr lang="en-GB" sz="20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retensi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 yang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bertugas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;</a:t>
            </a:r>
            <a:endParaRPr lang="id-ID" sz="20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2000" dirty="0" err="1" smtClean="0">
                <a:latin typeface="Andalus" pitchFamily="18" charset="-78"/>
                <a:cs typeface="Andalus" pitchFamily="18" charset="-78"/>
              </a:rPr>
              <a:t>P</a:t>
            </a:r>
            <a:r>
              <a:rPr lang="en-GB" sz="2000" dirty="0" err="1" smtClean="0">
                <a:latin typeface="Andalus" pitchFamily="18" charset="-78"/>
                <a:cs typeface="Andalus" pitchFamily="18" charset="-78"/>
              </a:rPr>
              <a:t>enggerakan</a:t>
            </a:r>
            <a:r>
              <a:rPr lang="en-GB" sz="20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pemberdayaan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masyarakat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;</a:t>
            </a:r>
            <a:endParaRPr lang="id-ID" sz="20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2000" dirty="0" err="1" smtClean="0">
                <a:latin typeface="Andalus" pitchFamily="18" charset="-78"/>
                <a:cs typeface="Andalus" pitchFamily="18" charset="-78"/>
              </a:rPr>
              <a:t>P</a:t>
            </a:r>
            <a:r>
              <a:rPr lang="en-GB" sz="2000" dirty="0" err="1" smtClean="0">
                <a:latin typeface="Andalus" pitchFamily="18" charset="-78"/>
                <a:cs typeface="Andalus" pitchFamily="18" charset="-78"/>
              </a:rPr>
              <a:t>elayanan</a:t>
            </a:r>
            <a:r>
              <a:rPr lang="en-GB" sz="20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terintegrasi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;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dan</a:t>
            </a:r>
            <a:endParaRPr lang="id-ID" sz="2000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id-ID" sz="2000" dirty="0" err="1" smtClean="0">
                <a:latin typeface="Andalus" pitchFamily="18" charset="-78"/>
                <a:cs typeface="Andalus" pitchFamily="18" charset="-78"/>
              </a:rPr>
              <a:t>P</a:t>
            </a:r>
            <a:r>
              <a:rPr lang="en-GB" sz="2000" dirty="0" err="1" smtClean="0">
                <a:latin typeface="Andalus" pitchFamily="18" charset="-78"/>
                <a:cs typeface="Andalus" pitchFamily="18" charset="-78"/>
              </a:rPr>
              <a:t>eningkatan</a:t>
            </a:r>
            <a:r>
              <a:rPr lang="en-GB" sz="20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dan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pemerataan</a:t>
            </a:r>
            <a:r>
              <a:rPr lang="en-GB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GB" sz="2000" dirty="0" err="1">
                <a:latin typeface="Andalus" pitchFamily="18" charset="-78"/>
                <a:cs typeface="Andalus" pitchFamily="18" charset="-78"/>
              </a:rPr>
              <a:t>pelayanan</a:t>
            </a:r>
            <a:r>
              <a:rPr lang="en-GB" dirty="0" smtClean="0">
                <a:latin typeface="Andalus" pitchFamily="18" charset="-78"/>
                <a:cs typeface="Andalus" pitchFamily="18" charset="-78"/>
              </a:rPr>
              <a:t>.</a:t>
            </a:r>
            <a:endParaRPr lang="id-ID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601524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 smtClean="0">
                <a:latin typeface="Andalus" pitchFamily="18" charset="-78"/>
                <a:cs typeface="Andalus" pitchFamily="18" charset="-78"/>
              </a:rPr>
              <a:t>3. Tujuan</a:t>
            </a:r>
            <a:endParaRPr lang="id-ID" sz="28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374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1589891"/>
            <a:ext cx="73448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Sasaran </a:t>
            </a:r>
            <a:r>
              <a:rPr lang="id-ID" sz="24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Penugasan Khusus Tenaga Kesehatan Melalui </a:t>
            </a:r>
            <a:r>
              <a:rPr lang="id-ID" sz="2400" b="1" i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Team Based </a:t>
            </a:r>
            <a:r>
              <a:rPr lang="id-ID" sz="2400" b="1" dirty="0" smtClean="0">
                <a:solidFill>
                  <a:schemeClr val="accent3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(Tim Nusantara Sehat) </a:t>
            </a:r>
            <a:endParaRPr lang="id-ID" sz="2400" b="1" dirty="0">
              <a:solidFill>
                <a:schemeClr val="accent3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59632" y="2128788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Terpenuhinya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di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puskesmas</a:t>
            </a:r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Meningkatnya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Puskesmas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yang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terpenuhi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dengan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minimal 5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jenis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tenaga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Terselenggaranya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manajemen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puskesmas</a:t>
            </a:r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Meningkatnya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upaya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pelayanan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dasar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di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wilayah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kerjaPuskesmas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  <a:endParaRPr lang="id-ID" dirty="0"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>
                <a:latin typeface="Andalus" pitchFamily="18" charset="-78"/>
                <a:cs typeface="Andalus" pitchFamily="18" charset="-78"/>
              </a:rPr>
              <a:t>Tercapainya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target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cakupan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program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Puskesmas</a:t>
            </a:r>
            <a:endParaRPr lang="id-ID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105580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 smtClean="0">
                <a:latin typeface="Andalus" pitchFamily="18" charset="-78"/>
                <a:cs typeface="Andalus" pitchFamily="18" charset="-78"/>
              </a:rPr>
              <a:t>4. Sasaran</a:t>
            </a:r>
            <a:endParaRPr lang="id-ID" sz="28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226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43608" y="1817529"/>
            <a:ext cx="72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err="1" smtClean="0">
                <a:latin typeface="Andalus" pitchFamily="18" charset="-78"/>
                <a:cs typeface="Andalus" pitchFamily="18" charset="-78"/>
              </a:rPr>
              <a:t>Lokasi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penempatan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 Penugasan Khusus Tenaga Kesehatan mealui 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Team Based</a:t>
            </a: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 (Tim Nusantara Sehat) 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adalah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puskesmas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 </a:t>
            </a: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sangat terpencil 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di 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Daerah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Tertinggal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Perbatasan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dan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Kepulauan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(DTPK)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dan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/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atau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Daerah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Bermasalah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 err="1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(DBK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)</a:t>
            </a:r>
            <a:endParaRPr lang="id-ID" sz="20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3585210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Lokasi Penempatan </a:t>
            </a: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tahun </a:t>
            </a:r>
            <a:r>
              <a:rPr lang="id-ID" sz="2000" dirty="0" smtClean="0">
                <a:latin typeface="Andalus" pitchFamily="18" charset="-78"/>
                <a:cs typeface="Andalus" pitchFamily="18" charset="-78"/>
              </a:rPr>
              <a:t>2015 yaitu 15 Provinsi, 44 Kabupaten/Kota, dan 120 Puskesmas </a:t>
            </a:r>
            <a:endParaRPr lang="id-ID" sz="20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321604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 smtClean="0">
                <a:latin typeface="Andalus" pitchFamily="18" charset="-78"/>
                <a:cs typeface="Andalus" pitchFamily="18" charset="-78"/>
              </a:rPr>
              <a:t>5. Lokasi</a:t>
            </a:r>
            <a:endParaRPr lang="id-ID" sz="28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681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620688"/>
            <a:ext cx="6048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 smtClean="0">
                <a:latin typeface="Andalus" pitchFamily="18" charset="-78"/>
                <a:cs typeface="Andalus" pitchFamily="18" charset="-78"/>
              </a:rPr>
              <a:t>Lokasi Penempatan Penugasan Khusus Tenaga Kesehatan </a:t>
            </a:r>
          </a:p>
          <a:p>
            <a:pPr algn="ctr"/>
            <a:r>
              <a:rPr lang="id-ID" dirty="0" smtClean="0">
                <a:latin typeface="Andalus" pitchFamily="18" charset="-78"/>
                <a:cs typeface="Andalus" pitchFamily="18" charset="-78"/>
              </a:rPr>
              <a:t>Melalui </a:t>
            </a:r>
            <a:r>
              <a:rPr lang="id-ID" i="1" dirty="0" smtClean="0">
                <a:latin typeface="Andalus" pitchFamily="18" charset="-78"/>
                <a:cs typeface="Andalus" pitchFamily="18" charset="-78"/>
              </a:rPr>
              <a:t>Team Based </a:t>
            </a:r>
            <a:r>
              <a:rPr lang="id-ID" dirty="0" smtClean="0">
                <a:latin typeface="Andalus" pitchFamily="18" charset="-78"/>
                <a:cs typeface="Andalus" pitchFamily="18" charset="-78"/>
              </a:rPr>
              <a:t>(Tim Nusantara Sehat)</a:t>
            </a:r>
          </a:p>
          <a:p>
            <a:pPr algn="ctr"/>
            <a:r>
              <a:rPr lang="id-ID" dirty="0" smtClean="0">
                <a:latin typeface="Andalus" pitchFamily="18" charset="-78"/>
                <a:cs typeface="Andalus" pitchFamily="18" charset="-78"/>
              </a:rPr>
              <a:t> tahun 2015 </a:t>
            </a:r>
            <a:endParaRPr lang="id-ID" dirty="0"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6095551"/>
              </p:ext>
            </p:extLst>
          </p:nvPr>
        </p:nvGraphicFramePr>
        <p:xfrm>
          <a:off x="827584" y="1658088"/>
          <a:ext cx="7704856" cy="3931152"/>
        </p:xfrm>
        <a:graphic>
          <a:graphicData uri="http://schemas.openxmlformats.org/drawingml/2006/table">
            <a:tbl>
              <a:tblPr/>
              <a:tblGrid>
                <a:gridCol w="337996"/>
                <a:gridCol w="1820818"/>
                <a:gridCol w="425221"/>
                <a:gridCol w="2038879"/>
                <a:gridCol w="407049"/>
                <a:gridCol w="2674893"/>
              </a:tblGrid>
              <a:tr h="512758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Provinsi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Kabupaten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Puskesmas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Aceh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Simeulue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SIMEULUE CUT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Sumatera Utara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Nias Selatan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PULAU TELLO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Serdang Bedagai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TANJUNG BERINGIN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Kep. Riau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Bintan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TAMBELAN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Kep. Anambas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JEMAJA TIMUR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Natuna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P. LAUT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SUBI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SERASAN TIMUR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Riau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Indragiri Hilir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SUNGAI GUNTUNG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Bengkalis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TANJUNG MEDANG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SELAT BARU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Rokan Hilir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SINABOI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Kep. Meranti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TANJUNG SAMAK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244171">
                <a:tc>
                  <a:txBody>
                    <a:bodyPr/>
                    <a:lstStyle/>
                    <a:p>
                      <a:pPr algn="ctr" fontAlgn="t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Bengkulu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Kab. Bengkulu Utara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ENGGANO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0658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</TotalTime>
  <Words>2031</Words>
  <Application>Microsoft Office PowerPoint</Application>
  <PresentationFormat>On-screen Show (4:3)</PresentationFormat>
  <Paragraphs>929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Penugasan Khusus Tenaga Kesehatan  Melalui Team Based  (Tim Nusantara Sehat)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Terima Kasih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BASED</dc:title>
  <dc:creator>user</dc:creator>
  <cp:lastModifiedBy>Toshiba</cp:lastModifiedBy>
  <cp:revision>59</cp:revision>
  <cp:lastPrinted>2015-02-02T04:50:15Z</cp:lastPrinted>
  <dcterms:created xsi:type="dcterms:W3CDTF">2015-02-02T02:26:07Z</dcterms:created>
  <dcterms:modified xsi:type="dcterms:W3CDTF">2015-02-02T17:30:33Z</dcterms:modified>
</cp:coreProperties>
</file>