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M:\1.%20Renbut%202014\KAB_PRIORITAS_4_D_AN_2014_Presentasi_Kabada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M:\1.%20Renbut%202014\KAB_PRIORITAS_4_D_AN_2014_Presentasi_Kabada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M:\1.%20Renbut%202014\KAB_PRIORITAS_4_D_AN_2014_Presentasi_Kabada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M:\1.%20Renbut%202014\KAB_PRIORITAS_4_D_AN_2014_Presentasi_Kabada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M:\1.%20Renbut%202014\KAB_PRIORITAS_4_D_AN_2014_Presentasi_Kabada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>
        <c:rich>
          <a:bodyPr/>
          <a:lstStyle/>
          <a:p>
            <a:pPr>
              <a:defRPr/>
            </a:pPr>
            <a:r>
              <a:rPr lang="id-ID"/>
              <a:t>KABUPATEN/KOTA YANG TIDAK MEMILIKI </a:t>
            </a:r>
          </a:p>
          <a:p>
            <a:pPr>
              <a:defRPr/>
            </a:pPr>
            <a:r>
              <a:rPr lang="id-ID"/>
              <a:t>SPESIALIS  OBSTETRI DAN GINEKOLOGIDAN TUBEL PPDS</a:t>
            </a:r>
          </a:p>
          <a:p>
            <a:pPr>
              <a:defRPr/>
            </a:pPr>
            <a:r>
              <a:rPr lang="id-ID"/>
              <a:t>JANUARI 2014</a:t>
            </a:r>
            <a:endParaRPr lang="en-US"/>
          </a:p>
        </c:rich>
      </c:tx>
      <c:layout/>
    </c:title>
    <c:plotArea>
      <c:layout>
        <c:manualLayout>
          <c:layoutTarget val="inner"/>
          <c:xMode val="edge"/>
          <c:yMode val="edge"/>
          <c:x val="3.4276064826342344E-2"/>
          <c:y val="0.15992316142243931"/>
          <c:w val="0.94958263117120356"/>
          <c:h val="0.63709774821166032"/>
        </c:manualLayout>
      </c:layout>
      <c:barChart>
        <c:barDir val="col"/>
        <c:grouping val="clustered"/>
        <c:ser>
          <c:idx val="0"/>
          <c:order val="0"/>
          <c:cat>
            <c:strRef>
              <c:f>'OG2'!$C$8:$C$30</c:f>
              <c:strCache>
                <c:ptCount val="23"/>
                <c:pt idx="0">
                  <c:v>ACEH</c:v>
                </c:pt>
                <c:pt idx="1">
                  <c:v>SUMATERA UTARA</c:v>
                </c:pt>
                <c:pt idx="2">
                  <c:v>SUMATERA BARAT</c:v>
                </c:pt>
                <c:pt idx="3">
                  <c:v>JAMBI</c:v>
                </c:pt>
                <c:pt idx="4">
                  <c:v>BENGKULU</c:v>
                </c:pt>
                <c:pt idx="5">
                  <c:v>LAMPUNG</c:v>
                </c:pt>
                <c:pt idx="6">
                  <c:v>DKI JAKARTA</c:v>
                </c:pt>
                <c:pt idx="7">
                  <c:v>JAWA BARAT</c:v>
                </c:pt>
                <c:pt idx="8">
                  <c:v>JAWA TENGAH</c:v>
                </c:pt>
                <c:pt idx="9">
                  <c:v>JAWA TIMUR</c:v>
                </c:pt>
                <c:pt idx="10">
                  <c:v>NUSA TENGGARA BARAT</c:v>
                </c:pt>
                <c:pt idx="11">
                  <c:v>NUSA TENGGARA TIMUR</c:v>
                </c:pt>
                <c:pt idx="12">
                  <c:v>KALIMANTAN BARAT</c:v>
                </c:pt>
                <c:pt idx="13">
                  <c:v>KALIMANTAN TENGAH</c:v>
                </c:pt>
                <c:pt idx="14">
                  <c:v>KALIMANTAN TIMUR</c:v>
                </c:pt>
                <c:pt idx="15">
                  <c:v>SULAWESI UTARA</c:v>
                </c:pt>
                <c:pt idx="16">
                  <c:v>SULAWESI TENGAH</c:v>
                </c:pt>
                <c:pt idx="17">
                  <c:v>SULAWESI SELATAN</c:v>
                </c:pt>
                <c:pt idx="18">
                  <c:v>SULAWESI TENGGARA</c:v>
                </c:pt>
                <c:pt idx="19">
                  <c:v>MALUKU</c:v>
                </c:pt>
                <c:pt idx="20">
                  <c:v>MALUKU UTARA</c:v>
                </c:pt>
                <c:pt idx="21">
                  <c:v>PAPUA BARAT</c:v>
                </c:pt>
                <c:pt idx="22">
                  <c:v>PAPUA</c:v>
                </c:pt>
              </c:strCache>
            </c:strRef>
          </c:cat>
          <c:val>
            <c:numRef>
              <c:f>'OG2'!$D$8:$D$30</c:f>
              <c:numCache>
                <c:formatCode>General</c:formatCode>
                <c:ptCount val="23"/>
                <c:pt idx="0">
                  <c:v>1</c:v>
                </c:pt>
                <c:pt idx="1">
                  <c:v>6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6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4</c:v>
                </c:pt>
                <c:pt idx="16">
                  <c:v>1</c:v>
                </c:pt>
                <c:pt idx="17">
                  <c:v>2</c:v>
                </c:pt>
                <c:pt idx="18">
                  <c:v>2</c:v>
                </c:pt>
                <c:pt idx="19">
                  <c:v>4</c:v>
                </c:pt>
                <c:pt idx="20">
                  <c:v>1</c:v>
                </c:pt>
                <c:pt idx="21">
                  <c:v>3</c:v>
                </c:pt>
                <c:pt idx="22">
                  <c:v>16</c:v>
                </c:pt>
              </c:numCache>
            </c:numRef>
          </c:val>
        </c:ser>
        <c:dLbls>
          <c:showVal val="1"/>
        </c:dLbls>
        <c:overlap val="-25"/>
        <c:axId val="71577984"/>
        <c:axId val="71607424"/>
      </c:barChart>
      <c:catAx>
        <c:axId val="71577984"/>
        <c:scaling>
          <c:orientation val="minMax"/>
        </c:scaling>
        <c:axPos val="b"/>
        <c:majorTickMark val="none"/>
        <c:tickLblPos val="nextTo"/>
        <c:crossAx val="71607424"/>
        <c:crosses val="autoZero"/>
        <c:auto val="1"/>
        <c:lblAlgn val="ctr"/>
        <c:lblOffset val="100"/>
      </c:catAx>
      <c:valAx>
        <c:axId val="7160742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7157798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>
        <c:rich>
          <a:bodyPr/>
          <a:lstStyle/>
          <a:p>
            <a:pPr>
              <a:defRPr/>
            </a:pPr>
            <a:r>
              <a:rPr lang="id-ID"/>
              <a:t>KABUPATEN/KOTA YANG TIDAK MEMILIKI </a:t>
            </a:r>
          </a:p>
          <a:p>
            <a:pPr>
              <a:defRPr/>
            </a:pPr>
            <a:r>
              <a:rPr lang="id-ID"/>
              <a:t>SPESIALIS BEDAH DAN TUBEL PPDS</a:t>
            </a:r>
          </a:p>
          <a:p>
            <a:pPr>
              <a:defRPr/>
            </a:pPr>
            <a:r>
              <a:rPr lang="id-ID"/>
              <a:t>JANUARI 2014</a:t>
            </a:r>
            <a:endParaRPr lang="en-US"/>
          </a:p>
        </c:rich>
      </c:tx>
      <c:layout/>
    </c:title>
    <c:plotArea>
      <c:layout>
        <c:manualLayout>
          <c:layoutTarget val="inner"/>
          <c:xMode val="edge"/>
          <c:yMode val="edge"/>
          <c:x val="4.6015195009945331E-2"/>
          <c:y val="0.14776556256416848"/>
          <c:w val="0.94958263117120356"/>
          <c:h val="0.63709774821166032"/>
        </c:manualLayout>
      </c:layout>
      <c:barChart>
        <c:barDir val="col"/>
        <c:grouping val="clustered"/>
        <c:ser>
          <c:idx val="0"/>
          <c:order val="0"/>
          <c:cat>
            <c:strRef>
              <c:f>BEDAH2!$B$6:$B$30</c:f>
              <c:strCache>
                <c:ptCount val="24"/>
                <c:pt idx="0">
                  <c:v>ACEH</c:v>
                </c:pt>
                <c:pt idx="1">
                  <c:v>SUMATERA UTARA</c:v>
                </c:pt>
                <c:pt idx="2">
                  <c:v>SUMATERA BARAT</c:v>
                </c:pt>
                <c:pt idx="3">
                  <c:v>JAMBI</c:v>
                </c:pt>
                <c:pt idx="4">
                  <c:v>SUMATERA SELATAN</c:v>
                </c:pt>
                <c:pt idx="5">
                  <c:v>BENGKULU</c:v>
                </c:pt>
                <c:pt idx="6">
                  <c:v>LAMPUNG</c:v>
                </c:pt>
                <c:pt idx="7">
                  <c:v>DKI JAKARTA</c:v>
                </c:pt>
                <c:pt idx="8">
                  <c:v>JAWA BARAT</c:v>
                </c:pt>
                <c:pt idx="9">
                  <c:v>JAWA TENGAH</c:v>
                </c:pt>
                <c:pt idx="10">
                  <c:v>NUSA TENGGARA BARAT</c:v>
                </c:pt>
                <c:pt idx="11">
                  <c:v>NUSA TENGGARA TIMUR</c:v>
                </c:pt>
                <c:pt idx="12">
                  <c:v>KALIMANTAN BARAT</c:v>
                </c:pt>
                <c:pt idx="13">
                  <c:v>KALIMANTAN TENGAH</c:v>
                </c:pt>
                <c:pt idx="14">
                  <c:v>KALIMANTAN SELATAN</c:v>
                </c:pt>
                <c:pt idx="15">
                  <c:v>KALIMANTAN TIMUR</c:v>
                </c:pt>
                <c:pt idx="16">
                  <c:v>SULAWESI UTARA</c:v>
                </c:pt>
                <c:pt idx="17">
                  <c:v>SULAWESI TENGAH</c:v>
                </c:pt>
                <c:pt idx="18">
                  <c:v>SULAWESI SELATAN</c:v>
                </c:pt>
                <c:pt idx="19">
                  <c:v>SULAWESI TENGGARA</c:v>
                </c:pt>
                <c:pt idx="20">
                  <c:v>MALUKU</c:v>
                </c:pt>
                <c:pt idx="21">
                  <c:v>MALUKU UTARA</c:v>
                </c:pt>
                <c:pt idx="22">
                  <c:v>PAPUA BARAT</c:v>
                </c:pt>
                <c:pt idx="23">
                  <c:v>PAPUA </c:v>
                </c:pt>
              </c:strCache>
            </c:strRef>
          </c:cat>
          <c:val>
            <c:numRef>
              <c:f>BEDAH2!$H$6:$H$30</c:f>
              <c:numCache>
                <c:formatCode>General</c:formatCode>
                <c:ptCount val="24"/>
                <c:pt idx="0">
                  <c:v>1</c:v>
                </c:pt>
                <c:pt idx="1">
                  <c:v>4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9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2</c:v>
                </c:pt>
                <c:pt idx="16">
                  <c:v>5</c:v>
                </c:pt>
                <c:pt idx="17">
                  <c:v>3</c:v>
                </c:pt>
                <c:pt idx="18">
                  <c:v>1</c:v>
                </c:pt>
                <c:pt idx="19">
                  <c:v>1</c:v>
                </c:pt>
                <c:pt idx="20">
                  <c:v>3</c:v>
                </c:pt>
                <c:pt idx="21">
                  <c:v>3</c:v>
                </c:pt>
                <c:pt idx="22">
                  <c:v>4</c:v>
                </c:pt>
                <c:pt idx="23">
                  <c:v>14</c:v>
                </c:pt>
              </c:numCache>
            </c:numRef>
          </c:val>
        </c:ser>
        <c:dLbls>
          <c:showVal val="1"/>
        </c:dLbls>
        <c:overlap val="-25"/>
        <c:axId val="82105472"/>
        <c:axId val="82536704"/>
      </c:barChart>
      <c:catAx>
        <c:axId val="82105472"/>
        <c:scaling>
          <c:orientation val="minMax"/>
        </c:scaling>
        <c:axPos val="b"/>
        <c:majorTickMark val="none"/>
        <c:tickLblPos val="nextTo"/>
        <c:crossAx val="82536704"/>
        <c:crosses val="autoZero"/>
        <c:auto val="1"/>
        <c:lblAlgn val="ctr"/>
        <c:lblOffset val="100"/>
      </c:catAx>
      <c:valAx>
        <c:axId val="82536704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210547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>
        <c:rich>
          <a:bodyPr/>
          <a:lstStyle/>
          <a:p>
            <a:pPr>
              <a:defRPr/>
            </a:pPr>
            <a:r>
              <a:rPr lang="id-ID"/>
              <a:t>KABUPATEN/KOTA YANG TIDAK MEMILIKI </a:t>
            </a:r>
          </a:p>
          <a:p>
            <a:pPr>
              <a:defRPr/>
            </a:pPr>
            <a:r>
              <a:rPr lang="id-ID"/>
              <a:t>SPESIALIS ANAK</a:t>
            </a:r>
            <a:r>
              <a:rPr lang="id-ID" baseline="0"/>
              <a:t> DAN </a:t>
            </a:r>
            <a:r>
              <a:rPr lang="id-ID"/>
              <a:t>TUBEL PPDS</a:t>
            </a:r>
          </a:p>
          <a:p>
            <a:pPr>
              <a:defRPr/>
            </a:pPr>
            <a:r>
              <a:rPr lang="id-ID"/>
              <a:t>JANUARI 2014</a:t>
            </a:r>
            <a:endParaRPr lang="en-US"/>
          </a:p>
        </c:rich>
      </c:tx>
      <c:layout>
        <c:manualLayout>
          <c:xMode val="edge"/>
          <c:yMode val="edge"/>
          <c:x val="0.28084875297738887"/>
          <c:y val="1.0131332381892198E-2"/>
        </c:manualLayout>
      </c:layout>
    </c:title>
    <c:plotArea>
      <c:layout>
        <c:manualLayout>
          <c:layoutTarget val="inner"/>
          <c:xMode val="edge"/>
          <c:yMode val="edge"/>
          <c:x val="3.4276064826342344E-2"/>
          <c:y val="0.15992316142243931"/>
          <c:w val="0.94958263117120356"/>
          <c:h val="0.63709774821166032"/>
        </c:manualLayout>
      </c:layout>
      <c:barChart>
        <c:barDir val="col"/>
        <c:grouping val="clustered"/>
        <c:ser>
          <c:idx val="0"/>
          <c:order val="0"/>
          <c:tx>
            <c:strRef>
              <c:f>ANAK2!$C$6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ANAK2!$B$7:$B$30</c:f>
              <c:strCache>
                <c:ptCount val="24"/>
                <c:pt idx="0">
                  <c:v>SUMATERA UTARA</c:v>
                </c:pt>
                <c:pt idx="1">
                  <c:v>SUMATERA BARAT</c:v>
                </c:pt>
                <c:pt idx="2">
                  <c:v>RIAU</c:v>
                </c:pt>
                <c:pt idx="3">
                  <c:v>JAMBI</c:v>
                </c:pt>
                <c:pt idx="4">
                  <c:v>SUMATERA SELATAN</c:v>
                </c:pt>
                <c:pt idx="5">
                  <c:v>BENGKULU</c:v>
                </c:pt>
                <c:pt idx="6">
                  <c:v>LAMPUNG</c:v>
                </c:pt>
                <c:pt idx="7">
                  <c:v>KEP. BANGKA BELITUNG</c:v>
                </c:pt>
                <c:pt idx="8">
                  <c:v>DKI JAKARTA</c:v>
                </c:pt>
                <c:pt idx="9">
                  <c:v>JAWA TENGAH</c:v>
                </c:pt>
                <c:pt idx="10">
                  <c:v>NUSA TENGGARA BARAT</c:v>
                </c:pt>
                <c:pt idx="11">
                  <c:v>NUSA TENGGARA TIMUR</c:v>
                </c:pt>
                <c:pt idx="12">
                  <c:v>KALIMANTAN BARAT</c:v>
                </c:pt>
                <c:pt idx="13">
                  <c:v>KALIMANTAN TENGAH</c:v>
                </c:pt>
                <c:pt idx="14">
                  <c:v>KALIMANTAN TIMUR</c:v>
                </c:pt>
                <c:pt idx="15">
                  <c:v>SULAWESI UTARA</c:v>
                </c:pt>
                <c:pt idx="16">
                  <c:v>SULAWESI TENGAH</c:v>
                </c:pt>
                <c:pt idx="17">
                  <c:v>SULAWESI SELATAN</c:v>
                </c:pt>
                <c:pt idx="18">
                  <c:v>SULAWESI TENGGARA</c:v>
                </c:pt>
                <c:pt idx="19">
                  <c:v>SULAWESI BARAT</c:v>
                </c:pt>
                <c:pt idx="20">
                  <c:v>MALUKU</c:v>
                </c:pt>
                <c:pt idx="21">
                  <c:v>MALUKU UTARA</c:v>
                </c:pt>
                <c:pt idx="22">
                  <c:v>PAPUA BARAT</c:v>
                </c:pt>
                <c:pt idx="23">
                  <c:v>PAPUA </c:v>
                </c:pt>
              </c:strCache>
            </c:strRef>
          </c:cat>
          <c:val>
            <c:numRef>
              <c:f>ANAK2!$C$7:$C$30</c:f>
              <c:numCache>
                <c:formatCode>General</c:formatCode>
                <c:ptCount val="24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8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13</c:v>
                </c:pt>
              </c:numCache>
            </c:numRef>
          </c:val>
        </c:ser>
        <c:dLbls>
          <c:showVal val="1"/>
        </c:dLbls>
        <c:overlap val="-25"/>
        <c:axId val="74137984"/>
        <c:axId val="74140672"/>
      </c:barChart>
      <c:catAx>
        <c:axId val="74137984"/>
        <c:scaling>
          <c:orientation val="minMax"/>
        </c:scaling>
        <c:axPos val="b"/>
        <c:majorTickMark val="none"/>
        <c:tickLblPos val="nextTo"/>
        <c:crossAx val="74140672"/>
        <c:crosses val="autoZero"/>
        <c:auto val="1"/>
        <c:lblAlgn val="ctr"/>
        <c:lblOffset val="100"/>
      </c:catAx>
      <c:valAx>
        <c:axId val="7414067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74137984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>
        <c:rich>
          <a:bodyPr/>
          <a:lstStyle/>
          <a:p>
            <a:pPr>
              <a:defRPr/>
            </a:pPr>
            <a:r>
              <a:rPr lang="id-ID"/>
              <a:t>KABUPATEN/KOTA YANG TIDAK MEMILIKI </a:t>
            </a:r>
          </a:p>
          <a:p>
            <a:pPr>
              <a:defRPr/>
            </a:pPr>
            <a:r>
              <a:rPr lang="id-ID"/>
              <a:t>SPESIALIS ANAK</a:t>
            </a:r>
            <a:r>
              <a:rPr lang="id-ID" baseline="0"/>
              <a:t> DAN </a:t>
            </a:r>
            <a:r>
              <a:rPr lang="id-ID"/>
              <a:t>TUBEL PPDS</a:t>
            </a:r>
          </a:p>
          <a:p>
            <a:pPr>
              <a:defRPr/>
            </a:pPr>
            <a:r>
              <a:rPr lang="id-ID"/>
              <a:t>JANUARI 2014</a:t>
            </a:r>
            <a:endParaRPr lang="en-US"/>
          </a:p>
        </c:rich>
      </c:tx>
      <c:layout>
        <c:manualLayout>
          <c:xMode val="edge"/>
          <c:yMode val="edge"/>
          <c:x val="0.28084875297738887"/>
          <c:y val="1.0131332381892198E-2"/>
        </c:manualLayout>
      </c:layout>
    </c:title>
    <c:plotArea>
      <c:layout>
        <c:manualLayout>
          <c:layoutTarget val="inner"/>
          <c:xMode val="edge"/>
          <c:yMode val="edge"/>
          <c:x val="3.4276064826342344E-2"/>
          <c:y val="0.15992316142243931"/>
          <c:w val="0.94958263117120356"/>
          <c:h val="0.63709774821166032"/>
        </c:manualLayout>
      </c:layout>
      <c:barChart>
        <c:barDir val="col"/>
        <c:grouping val="clustered"/>
        <c:ser>
          <c:idx val="0"/>
          <c:order val="0"/>
          <c:tx>
            <c:strRef>
              <c:f>ANAK2!$C$6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ANAK2!$B$7:$B$30</c:f>
              <c:strCache>
                <c:ptCount val="24"/>
                <c:pt idx="0">
                  <c:v>SUMATERA UTARA</c:v>
                </c:pt>
                <c:pt idx="1">
                  <c:v>SUMATERA BARAT</c:v>
                </c:pt>
                <c:pt idx="2">
                  <c:v>RIAU</c:v>
                </c:pt>
                <c:pt idx="3">
                  <c:v>JAMBI</c:v>
                </c:pt>
                <c:pt idx="4">
                  <c:v>SUMATERA SELATAN</c:v>
                </c:pt>
                <c:pt idx="5">
                  <c:v>BENGKULU</c:v>
                </c:pt>
                <c:pt idx="6">
                  <c:v>LAMPUNG</c:v>
                </c:pt>
                <c:pt idx="7">
                  <c:v>KEP. BANGKA BELITUNG</c:v>
                </c:pt>
                <c:pt idx="8">
                  <c:v>DKI JAKARTA</c:v>
                </c:pt>
                <c:pt idx="9">
                  <c:v>JAWA TENGAH</c:v>
                </c:pt>
                <c:pt idx="10">
                  <c:v>NUSA TENGGARA BARAT</c:v>
                </c:pt>
                <c:pt idx="11">
                  <c:v>NUSA TENGGARA TIMUR</c:v>
                </c:pt>
                <c:pt idx="12">
                  <c:v>KALIMANTAN BARAT</c:v>
                </c:pt>
                <c:pt idx="13">
                  <c:v>KALIMANTAN TENGAH</c:v>
                </c:pt>
                <c:pt idx="14">
                  <c:v>KALIMANTAN TIMUR</c:v>
                </c:pt>
                <c:pt idx="15">
                  <c:v>SULAWESI UTARA</c:v>
                </c:pt>
                <c:pt idx="16">
                  <c:v>SULAWESI TENGAH</c:v>
                </c:pt>
                <c:pt idx="17">
                  <c:v>SULAWESI SELATAN</c:v>
                </c:pt>
                <c:pt idx="18">
                  <c:v>SULAWESI TENGGARA</c:v>
                </c:pt>
                <c:pt idx="19">
                  <c:v>SULAWESI BARAT</c:v>
                </c:pt>
                <c:pt idx="20">
                  <c:v>MALUKU</c:v>
                </c:pt>
                <c:pt idx="21">
                  <c:v>MALUKU UTARA</c:v>
                </c:pt>
                <c:pt idx="22">
                  <c:v>PAPUA BARAT</c:v>
                </c:pt>
                <c:pt idx="23">
                  <c:v>PAPUA </c:v>
                </c:pt>
              </c:strCache>
            </c:strRef>
          </c:cat>
          <c:val>
            <c:numRef>
              <c:f>ANAK2!$C$7:$C$30</c:f>
              <c:numCache>
                <c:formatCode>General</c:formatCode>
                <c:ptCount val="24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8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13</c:v>
                </c:pt>
              </c:numCache>
            </c:numRef>
          </c:val>
        </c:ser>
        <c:dLbls>
          <c:showVal val="1"/>
        </c:dLbls>
        <c:overlap val="-25"/>
        <c:axId val="73845376"/>
        <c:axId val="73863936"/>
      </c:barChart>
      <c:catAx>
        <c:axId val="73845376"/>
        <c:scaling>
          <c:orientation val="minMax"/>
        </c:scaling>
        <c:axPos val="b"/>
        <c:majorTickMark val="none"/>
        <c:tickLblPos val="nextTo"/>
        <c:crossAx val="73863936"/>
        <c:crosses val="autoZero"/>
        <c:auto val="1"/>
        <c:lblAlgn val="ctr"/>
        <c:lblOffset val="100"/>
      </c:catAx>
      <c:valAx>
        <c:axId val="7386393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73845376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8"/>
  <c:chart>
    <c:title>
      <c:tx>
        <c:rich>
          <a:bodyPr/>
          <a:lstStyle/>
          <a:p>
            <a:pPr>
              <a:defRPr/>
            </a:pPr>
            <a:r>
              <a:rPr lang="id-ID"/>
              <a:t>KABUPATEN/KOTA YANG TIDAK MEMILIKI </a:t>
            </a:r>
          </a:p>
          <a:p>
            <a:pPr>
              <a:defRPr/>
            </a:pPr>
            <a:r>
              <a:rPr lang="id-ID"/>
              <a:t>SPESIALIS ANAK</a:t>
            </a:r>
            <a:r>
              <a:rPr lang="id-ID" baseline="0"/>
              <a:t> DAN </a:t>
            </a:r>
            <a:r>
              <a:rPr lang="id-ID"/>
              <a:t>TUBEL PPDS</a:t>
            </a:r>
          </a:p>
          <a:p>
            <a:pPr>
              <a:defRPr/>
            </a:pPr>
            <a:r>
              <a:rPr lang="id-ID"/>
              <a:t>JANUARI 2014</a:t>
            </a:r>
            <a:endParaRPr lang="en-US"/>
          </a:p>
        </c:rich>
      </c:tx>
      <c:layout>
        <c:manualLayout>
          <c:xMode val="edge"/>
          <c:yMode val="edge"/>
          <c:x val="0.28084875297738887"/>
          <c:y val="1.0131332381892198E-2"/>
        </c:manualLayout>
      </c:layout>
    </c:title>
    <c:plotArea>
      <c:layout>
        <c:manualLayout>
          <c:layoutTarget val="inner"/>
          <c:xMode val="edge"/>
          <c:yMode val="edge"/>
          <c:x val="3.4276064826342344E-2"/>
          <c:y val="0.15992316142243931"/>
          <c:w val="0.94958263117120356"/>
          <c:h val="0.63709774821166032"/>
        </c:manualLayout>
      </c:layout>
      <c:barChart>
        <c:barDir val="col"/>
        <c:grouping val="clustered"/>
        <c:ser>
          <c:idx val="0"/>
          <c:order val="0"/>
          <c:tx>
            <c:strRef>
              <c:f>ANAK2!$C$6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ANAK2!$B$7:$B$30</c:f>
              <c:strCache>
                <c:ptCount val="24"/>
                <c:pt idx="0">
                  <c:v>SUMATERA UTARA</c:v>
                </c:pt>
                <c:pt idx="1">
                  <c:v>SUMATERA BARAT</c:v>
                </c:pt>
                <c:pt idx="2">
                  <c:v>RIAU</c:v>
                </c:pt>
                <c:pt idx="3">
                  <c:v>JAMBI</c:v>
                </c:pt>
                <c:pt idx="4">
                  <c:v>SUMATERA SELATAN</c:v>
                </c:pt>
                <c:pt idx="5">
                  <c:v>BENGKULU</c:v>
                </c:pt>
                <c:pt idx="6">
                  <c:v>LAMPUNG</c:v>
                </c:pt>
                <c:pt idx="7">
                  <c:v>KEP. BANGKA BELITUNG</c:v>
                </c:pt>
                <c:pt idx="8">
                  <c:v>DKI JAKARTA</c:v>
                </c:pt>
                <c:pt idx="9">
                  <c:v>JAWA TENGAH</c:v>
                </c:pt>
                <c:pt idx="10">
                  <c:v>NUSA TENGGARA BARAT</c:v>
                </c:pt>
                <c:pt idx="11">
                  <c:v>NUSA TENGGARA TIMUR</c:v>
                </c:pt>
                <c:pt idx="12">
                  <c:v>KALIMANTAN BARAT</c:v>
                </c:pt>
                <c:pt idx="13">
                  <c:v>KALIMANTAN TENGAH</c:v>
                </c:pt>
                <c:pt idx="14">
                  <c:v>KALIMANTAN TIMUR</c:v>
                </c:pt>
                <c:pt idx="15">
                  <c:v>SULAWESI UTARA</c:v>
                </c:pt>
                <c:pt idx="16">
                  <c:v>SULAWESI TENGAH</c:v>
                </c:pt>
                <c:pt idx="17">
                  <c:v>SULAWESI SELATAN</c:v>
                </c:pt>
                <c:pt idx="18">
                  <c:v>SULAWESI TENGGARA</c:v>
                </c:pt>
                <c:pt idx="19">
                  <c:v>SULAWESI BARAT</c:v>
                </c:pt>
                <c:pt idx="20">
                  <c:v>MALUKU</c:v>
                </c:pt>
                <c:pt idx="21">
                  <c:v>MALUKU UTARA</c:v>
                </c:pt>
                <c:pt idx="22">
                  <c:v>PAPUA BARAT</c:v>
                </c:pt>
                <c:pt idx="23">
                  <c:v>PAPUA </c:v>
                </c:pt>
              </c:strCache>
            </c:strRef>
          </c:cat>
          <c:val>
            <c:numRef>
              <c:f>ANAK2!$C$7:$C$30</c:f>
              <c:numCache>
                <c:formatCode>General</c:formatCode>
                <c:ptCount val="24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8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5</c:v>
                </c:pt>
                <c:pt idx="21">
                  <c:v>3</c:v>
                </c:pt>
                <c:pt idx="22">
                  <c:v>3</c:v>
                </c:pt>
                <c:pt idx="23">
                  <c:v>13</c:v>
                </c:pt>
              </c:numCache>
            </c:numRef>
          </c:val>
        </c:ser>
        <c:dLbls>
          <c:showVal val="1"/>
        </c:dLbls>
        <c:overlap val="-25"/>
        <c:axId val="73971584"/>
        <c:axId val="86520192"/>
      </c:barChart>
      <c:catAx>
        <c:axId val="73971584"/>
        <c:scaling>
          <c:orientation val="minMax"/>
        </c:scaling>
        <c:axPos val="b"/>
        <c:majorTickMark val="none"/>
        <c:tickLblPos val="nextTo"/>
        <c:crossAx val="86520192"/>
        <c:crosses val="autoZero"/>
        <c:auto val="1"/>
        <c:lblAlgn val="ctr"/>
        <c:lblOffset val="100"/>
      </c:catAx>
      <c:valAx>
        <c:axId val="8652019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73971584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85801-2CEB-4A86-AE14-82E5828C2DF5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05EA1-BC3F-4683-AC90-C5F9B400C3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53400" cy="1470025"/>
          </a:xfrm>
        </p:spPr>
        <p:txBody>
          <a:bodyPr>
            <a:noAutofit/>
          </a:bodyPr>
          <a:lstStyle/>
          <a:p>
            <a:r>
              <a:rPr lang="en-US" sz="2000" b="1" dirty="0" err="1"/>
              <a:t>KABUPATEN</a:t>
            </a:r>
            <a:r>
              <a:rPr lang="en-US" sz="2000" b="1" dirty="0"/>
              <a:t> </a:t>
            </a:r>
            <a:r>
              <a:rPr lang="en-US" sz="2000" b="1" dirty="0" err="1"/>
              <a:t>SASARAN</a:t>
            </a:r>
            <a:r>
              <a:rPr lang="en-US" sz="2000" b="1" dirty="0"/>
              <a:t> </a:t>
            </a:r>
            <a:r>
              <a:rPr lang="en-US" sz="2000" b="1" dirty="0" err="1"/>
              <a:t>PRIORITAS</a:t>
            </a:r>
            <a:r>
              <a:rPr lang="en-US" sz="2000" b="1" dirty="0"/>
              <a:t> </a:t>
            </a:r>
            <a:r>
              <a:rPr lang="en-US" sz="2000" dirty="0" smtClean="0"/>
              <a:t> </a:t>
            </a:r>
            <a:r>
              <a:rPr lang="en-US" sz="2000" b="1" dirty="0" err="1"/>
              <a:t>PENEMPATAN</a:t>
            </a:r>
            <a:r>
              <a:rPr lang="en-US" sz="2000" b="1" dirty="0"/>
              <a:t> </a:t>
            </a:r>
            <a:r>
              <a:rPr lang="id-ID" sz="2000" b="1" dirty="0" smtClean="0"/>
              <a:t/>
            </a:r>
            <a:br>
              <a:rPr lang="id-ID" sz="2000" b="1" dirty="0" smtClean="0"/>
            </a:br>
            <a:r>
              <a:rPr lang="en-US" sz="2000" b="1" dirty="0" err="1" smtClean="0"/>
              <a:t>DOKTER</a:t>
            </a:r>
            <a:r>
              <a:rPr lang="en-US" sz="2000" b="1" dirty="0" smtClean="0"/>
              <a:t> </a:t>
            </a:r>
            <a:r>
              <a:rPr lang="en-US" sz="2000" b="1" dirty="0" err="1"/>
              <a:t>SPESIALIS</a:t>
            </a:r>
            <a:r>
              <a:rPr lang="en-US" sz="2000" b="1" dirty="0"/>
              <a:t> 4 </a:t>
            </a:r>
            <a:r>
              <a:rPr lang="en-US" sz="2000" b="1" dirty="0" err="1"/>
              <a:t>DASAR</a:t>
            </a:r>
            <a:r>
              <a:rPr lang="en-US" sz="2000" b="1" dirty="0"/>
              <a:t> &amp; </a:t>
            </a:r>
            <a:r>
              <a:rPr lang="en-US" sz="2000" b="1" dirty="0" err="1"/>
              <a:t>ANESTESI</a:t>
            </a:r>
            <a:r>
              <a:rPr lang="en-US" sz="2000" b="1" dirty="0"/>
              <a:t> </a:t>
            </a:r>
            <a:r>
              <a:rPr lang="en-US" sz="2000" b="1" dirty="0" smtClean="0"/>
              <a:t>DAN </a:t>
            </a:r>
            <a:r>
              <a:rPr lang="en-US" sz="2000" b="1" dirty="0" err="1"/>
              <a:t>TUBEL</a:t>
            </a:r>
            <a:r>
              <a:rPr lang="en-US" sz="2000" b="1" dirty="0"/>
              <a:t> </a:t>
            </a:r>
            <a:r>
              <a:rPr lang="en-US" sz="2000" b="1" dirty="0" err="1" smtClean="0"/>
              <a:t>PPDS</a:t>
            </a:r>
            <a:r>
              <a:rPr lang="id-ID" sz="2000" b="1" dirty="0" smtClean="0"/>
              <a:t/>
            </a:r>
            <a:br>
              <a:rPr lang="id-ID" sz="2000" b="1" dirty="0" smtClean="0"/>
            </a:br>
            <a:r>
              <a:rPr lang="en-US" sz="2000" dirty="0" smtClean="0"/>
              <a:t> </a:t>
            </a:r>
            <a:r>
              <a:rPr lang="en-US" sz="2000" b="1" dirty="0"/>
              <a:t>PER </a:t>
            </a:r>
            <a:r>
              <a:rPr lang="en-US" sz="2000" b="1" dirty="0" err="1"/>
              <a:t>JANUARI</a:t>
            </a:r>
            <a:r>
              <a:rPr lang="en-US" sz="2000" b="1" dirty="0"/>
              <a:t> 2014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44592" y="295157"/>
          <a:ext cx="8654815" cy="6267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44592" y="295157"/>
          <a:ext cx="8654815" cy="6267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244592" y="295157"/>
          <a:ext cx="8654815" cy="6267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44592" y="295157"/>
          <a:ext cx="8654815" cy="6267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44592" y="295157"/>
          <a:ext cx="8654815" cy="62676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60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KABUPATEN SASARAN PRIORITAS  PENEMPATAN  DOKTER SPESIALIS 4 DASAR &amp; ANESTESI DAN TUBEL PPDS  PER JANUARI 2014 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ACER</cp:lastModifiedBy>
  <cp:revision>2</cp:revision>
  <dcterms:created xsi:type="dcterms:W3CDTF">2014-07-08T02:02:06Z</dcterms:created>
  <dcterms:modified xsi:type="dcterms:W3CDTF">2014-07-08T02:06:47Z</dcterms:modified>
</cp:coreProperties>
</file>