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73" r:id="rId2"/>
    <p:sldId id="274" r:id="rId3"/>
    <p:sldId id="270" r:id="rId4"/>
    <p:sldId id="264" r:id="rId5"/>
    <p:sldId id="267" r:id="rId6"/>
    <p:sldId id="268" r:id="rId7"/>
    <p:sldId id="269" r:id="rId8"/>
  </p:sldIdLst>
  <p:sldSz cx="9144000" cy="6858000" type="screen4x3"/>
  <p:notesSz cx="6858000" cy="9947275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47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5D1907-7430-4925-844A-4A15A456A431}" type="datetimeFigureOut">
              <a:rPr lang="id-ID" smtClean="0"/>
              <a:t>09/12/2014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08995-31AA-4CBD-B5AB-10788E63A17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93407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20D0-384E-4E3D-8A2E-D87C7177ADA7}" type="datetimeFigureOut">
              <a:rPr lang="id-ID" smtClean="0"/>
              <a:pPr/>
              <a:t>09/12/2014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80024-B9BF-4920-B60E-5D7A2C3C3890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40707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20D0-384E-4E3D-8A2E-D87C7177ADA7}" type="datetimeFigureOut">
              <a:rPr lang="id-ID" smtClean="0"/>
              <a:pPr/>
              <a:t>09/12/2014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80024-B9BF-4920-B60E-5D7A2C3C3890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14650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20D0-384E-4E3D-8A2E-D87C7177ADA7}" type="datetimeFigureOut">
              <a:rPr lang="id-ID" smtClean="0"/>
              <a:pPr/>
              <a:t>09/12/2014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80024-B9BF-4920-B60E-5D7A2C3C3890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54796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20D0-384E-4E3D-8A2E-D87C7177ADA7}" type="datetimeFigureOut">
              <a:rPr lang="id-ID" smtClean="0"/>
              <a:pPr/>
              <a:t>09/12/2014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80024-B9BF-4920-B60E-5D7A2C3C3890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9237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20D0-384E-4E3D-8A2E-D87C7177ADA7}" type="datetimeFigureOut">
              <a:rPr lang="id-ID" smtClean="0"/>
              <a:pPr/>
              <a:t>09/12/2014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80024-B9BF-4920-B60E-5D7A2C3C3890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69283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20D0-384E-4E3D-8A2E-D87C7177ADA7}" type="datetimeFigureOut">
              <a:rPr lang="id-ID" smtClean="0"/>
              <a:pPr/>
              <a:t>09/12/2014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80024-B9BF-4920-B60E-5D7A2C3C3890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21201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20D0-384E-4E3D-8A2E-D87C7177ADA7}" type="datetimeFigureOut">
              <a:rPr lang="id-ID" smtClean="0"/>
              <a:pPr/>
              <a:t>09/12/2014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80024-B9BF-4920-B60E-5D7A2C3C3890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74270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20D0-384E-4E3D-8A2E-D87C7177ADA7}" type="datetimeFigureOut">
              <a:rPr lang="id-ID" smtClean="0"/>
              <a:pPr/>
              <a:t>09/12/2014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80024-B9BF-4920-B60E-5D7A2C3C3890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48970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20D0-384E-4E3D-8A2E-D87C7177ADA7}" type="datetimeFigureOut">
              <a:rPr lang="id-ID" smtClean="0"/>
              <a:pPr/>
              <a:t>09/12/2014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80024-B9BF-4920-B60E-5D7A2C3C3890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8605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20D0-384E-4E3D-8A2E-D87C7177ADA7}" type="datetimeFigureOut">
              <a:rPr lang="id-ID" smtClean="0"/>
              <a:pPr/>
              <a:t>09/12/2014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80024-B9BF-4920-B60E-5D7A2C3C3890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47997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20D0-384E-4E3D-8A2E-D87C7177ADA7}" type="datetimeFigureOut">
              <a:rPr lang="id-ID" smtClean="0"/>
              <a:pPr/>
              <a:t>09/12/2014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80024-B9BF-4920-B60E-5D7A2C3C3890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53380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E20D0-384E-4E3D-8A2E-D87C7177ADA7}" type="datetimeFigureOut">
              <a:rPr lang="id-ID" smtClean="0"/>
              <a:pPr/>
              <a:t>09/12/2014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80024-B9BF-4920-B60E-5D7A2C3C3890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48211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id-ID" sz="3200" dirty="0" smtClean="0"/>
              <a:t>Maldistribusi dan Retensi Tenaga Kesehatan </a:t>
            </a:r>
            <a:endParaRPr lang="id-ID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77500" lnSpcReduction="20000"/>
          </a:bodyPr>
          <a:lstStyle/>
          <a:p>
            <a:r>
              <a:rPr lang="id-ID" dirty="0" smtClean="0"/>
              <a:t>Maldistribusi nakes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id-ID" dirty="0" smtClean="0"/>
              <a:t>karena ketersediaan dan persebaran tenaga kesehatan pada fasilitas pelayanan kesehatan milik </a:t>
            </a:r>
            <a:r>
              <a:rPr lang="en-US" dirty="0" smtClean="0"/>
              <a:t>P</a:t>
            </a:r>
            <a:r>
              <a:rPr lang="id-ID" dirty="0" smtClean="0"/>
              <a:t>emda yang belum merata baik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id-ID" dirty="0" smtClean="0"/>
              <a:t> </a:t>
            </a:r>
            <a:r>
              <a:rPr lang="en-US" dirty="0" smtClean="0"/>
              <a:t> </a:t>
            </a:r>
            <a:r>
              <a:rPr lang="id-ID" dirty="0" smtClean="0"/>
              <a:t>jumlah </a:t>
            </a:r>
            <a:r>
              <a:rPr lang="id-ID" dirty="0" smtClean="0"/>
              <a:t>, jenis dan </a:t>
            </a:r>
            <a:r>
              <a:rPr lang="id-ID" dirty="0" smtClean="0"/>
              <a:t>mutu</a:t>
            </a:r>
            <a:r>
              <a:rPr lang="en-US" dirty="0" smtClean="0"/>
              <a:t>,</a:t>
            </a:r>
            <a:r>
              <a:rPr lang="id-ID" dirty="0" smtClean="0"/>
              <a:t> maka diperlukan suatu</a:t>
            </a:r>
            <a:r>
              <a:rPr lang="en-US" dirty="0" smtClean="0"/>
              <a:t> </a:t>
            </a:r>
            <a:r>
              <a:rPr lang="en-US" dirty="0" err="1" smtClean="0"/>
              <a:t>perencanaan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pemerataan</a:t>
            </a:r>
            <a:r>
              <a:rPr lang="en-US" dirty="0" smtClean="0"/>
              <a:t> </a:t>
            </a:r>
            <a:r>
              <a:rPr lang="en-US" dirty="0" err="1" smtClean="0"/>
              <a:t>tenaga</a:t>
            </a:r>
            <a:r>
              <a:rPr lang="en-US" dirty="0" smtClean="0"/>
              <a:t> </a:t>
            </a:r>
            <a:r>
              <a:rPr lang="en-US" dirty="0" err="1" smtClean="0"/>
              <a:t>kesehatan</a:t>
            </a:r>
            <a:r>
              <a:rPr lang="en-US" dirty="0" smtClean="0"/>
              <a:t> </a:t>
            </a:r>
            <a:r>
              <a:rPr lang="en-US" dirty="0" err="1" smtClean="0"/>
              <a:t>difasilitas</a:t>
            </a:r>
            <a:r>
              <a:rPr lang="en-US" dirty="0" smtClean="0"/>
              <a:t> </a:t>
            </a:r>
            <a:r>
              <a:rPr lang="en-US" dirty="0" err="1" smtClean="0"/>
              <a:t>pelayanan</a:t>
            </a:r>
            <a:r>
              <a:rPr lang="en-US" dirty="0" smtClean="0"/>
              <a:t> </a:t>
            </a:r>
            <a:r>
              <a:rPr lang="en-US" dirty="0" err="1" smtClean="0"/>
              <a:t>kesehatan</a:t>
            </a:r>
            <a:r>
              <a:rPr lang="en-US" dirty="0" smtClean="0"/>
              <a:t> </a:t>
            </a:r>
            <a:r>
              <a:rPr lang="en-US" dirty="0" err="1" smtClean="0"/>
              <a:t>milik</a:t>
            </a:r>
            <a:r>
              <a:rPr lang="en-US" dirty="0" smtClean="0"/>
              <a:t> </a:t>
            </a:r>
            <a:r>
              <a:rPr lang="en-US" dirty="0" err="1" smtClean="0"/>
              <a:t>Pemerintah</a:t>
            </a:r>
            <a:r>
              <a:rPr lang="en-US" dirty="0" smtClean="0"/>
              <a:t> Daerah</a:t>
            </a:r>
            <a:endParaRPr lang="id-ID" dirty="0" smtClean="0"/>
          </a:p>
          <a:p>
            <a:r>
              <a:rPr lang="id-ID" dirty="0" smtClean="0"/>
              <a:t>Pemerataan Tenaga Kesehatan dilaksanakan melalui redistribusi dan </a:t>
            </a:r>
            <a:r>
              <a:rPr lang="id-ID" dirty="0" smtClean="0"/>
              <a:t>distribusi</a:t>
            </a:r>
            <a:r>
              <a:rPr lang="id-ID" dirty="0"/>
              <a:t> </a:t>
            </a:r>
            <a:endParaRPr lang="id-ID" dirty="0" smtClean="0"/>
          </a:p>
          <a:p>
            <a:r>
              <a:rPr lang="id-ID" dirty="0" smtClean="0"/>
              <a:t>Redistribusi dan distribusi Tenaga Kesehatan harus dilakukan dengan memperhatikan ketersediaan sarana dan prasarana serta jenis Tenaga Kesehatan yang disesuaikan dengan kebutuhan pelayanan </a:t>
            </a:r>
            <a:r>
              <a:rPr lang="id-ID" dirty="0" smtClean="0"/>
              <a:t>kesehatan</a:t>
            </a:r>
          </a:p>
          <a:p>
            <a:r>
              <a:rPr lang="id-ID" dirty="0" smtClean="0"/>
              <a:t>Peraturan Bersama 3 menteri tentang Perencanaan dan Pemerataan Tenaga Kesehatan di Fasyankes Milik Pemda telah mengatur redistribusi dan distribusi nakes.</a:t>
            </a:r>
            <a:endParaRPr lang="id-ID" dirty="0" smtClean="0"/>
          </a:p>
          <a:p>
            <a:endParaRPr lang="id-ID" dirty="0" smtClean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232133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Retensi</a:t>
            </a:r>
            <a:r>
              <a:rPr lang="en-US" dirty="0" smtClean="0"/>
              <a:t> </a:t>
            </a:r>
            <a:r>
              <a:rPr lang="en-US" dirty="0" err="1" smtClean="0"/>
              <a:t>nakes</a:t>
            </a:r>
            <a:r>
              <a:rPr lang="en-US" dirty="0" smtClean="0"/>
              <a:t> </a:t>
            </a:r>
            <a:r>
              <a:rPr lang="en-US" dirty="0" err="1" smtClean="0"/>
              <a:t>terutama</a:t>
            </a:r>
            <a:r>
              <a:rPr lang="en-US" dirty="0" smtClean="0"/>
              <a:t> di </a:t>
            </a:r>
            <a:r>
              <a:rPr lang="en-US" dirty="0" err="1" smtClean="0"/>
              <a:t>daerah</a:t>
            </a:r>
            <a:r>
              <a:rPr lang="en-US" dirty="0" smtClean="0"/>
              <a:t> DTPK </a:t>
            </a:r>
            <a:r>
              <a:rPr lang="en-US" dirty="0" err="1" smtClean="0"/>
              <a:t>dipengaruhi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geografis</a:t>
            </a:r>
            <a:r>
              <a:rPr lang="en-US" dirty="0" smtClean="0"/>
              <a:t> yang </a:t>
            </a:r>
            <a:r>
              <a:rPr lang="en-US" dirty="0" err="1" smtClean="0"/>
              <a:t>sulit</a:t>
            </a:r>
            <a:r>
              <a:rPr lang="en-US" dirty="0" smtClean="0"/>
              <a:t>, </a:t>
            </a:r>
            <a:r>
              <a:rPr lang="en-US" dirty="0" err="1" smtClean="0"/>
              <a:t>insentif</a:t>
            </a:r>
            <a:r>
              <a:rPr lang="en-US" dirty="0" smtClean="0"/>
              <a:t>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menarik</a:t>
            </a:r>
            <a:r>
              <a:rPr lang="en-US" dirty="0" smtClean="0"/>
              <a:t>, barrier to entry, </a:t>
            </a:r>
            <a:r>
              <a:rPr lang="en-US" dirty="0" err="1" smtClean="0"/>
              <a:t>sarana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prasarana</a:t>
            </a:r>
            <a:r>
              <a:rPr lang="en-US" dirty="0" smtClean="0"/>
              <a:t> yang </a:t>
            </a:r>
            <a:r>
              <a:rPr lang="en-US" dirty="0" err="1" smtClean="0"/>
              <a:t>kurang</a:t>
            </a:r>
            <a:r>
              <a:rPr lang="en-US" dirty="0" smtClean="0"/>
              <a:t> </a:t>
            </a:r>
            <a:r>
              <a:rPr lang="en-US" dirty="0" err="1" smtClean="0"/>
              <a:t>memadai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listrik</a:t>
            </a:r>
            <a:r>
              <a:rPr lang="id-ID" dirty="0" smtClean="0"/>
              <a:t>, </a:t>
            </a:r>
            <a:r>
              <a:rPr lang="en-US" dirty="0" smtClean="0"/>
              <a:t>air </a:t>
            </a:r>
            <a:r>
              <a:rPr lang="en-US" dirty="0" err="1" smtClean="0"/>
              <a:t>bersih</a:t>
            </a:r>
            <a:r>
              <a:rPr lang="id-ID" dirty="0"/>
              <a:t> </a:t>
            </a:r>
            <a:r>
              <a:rPr lang="id-ID" dirty="0" smtClean="0"/>
              <a:t>dan jaringan komunikasi </a:t>
            </a:r>
            <a:endParaRPr lang="id-ID" dirty="0" smtClean="0"/>
          </a:p>
          <a:p>
            <a:r>
              <a:rPr lang="id-ID" dirty="0" smtClean="0"/>
              <a:t>Hasil dari Kajian Komponen Insentif Terhadap Nakes Yang Bekerja Di DTPK yang dilaksanakan oleh Pusrengun SDM Kes tahun 2014 adalah insentif material bukan satu- satunya faktor retensi tetapi insentif non material  (kepuasan kerja , pengembangan karir, kesempatan diklat, nyaman bekerja dan terpenuhinya fasilitas lainnya) juga sangat mempengaruhi retensi.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857250"/>
          </a:xfrm>
        </p:spPr>
        <p:txBody>
          <a:bodyPr>
            <a:noAutofit/>
          </a:bodyPr>
          <a:lstStyle/>
          <a:p>
            <a:pPr algn="ctr" eaLnBrk="1" hangingPunct="1"/>
            <a:r>
              <a:rPr lang="id-ID" sz="2800" dirty="0" smtClean="0"/>
              <a:t>Penempatan Tenaga kesehat</a:t>
            </a:r>
            <a:r>
              <a:rPr lang="en-US" sz="2800" dirty="0" smtClean="0"/>
              <a:t>a</a:t>
            </a:r>
            <a:r>
              <a:rPr lang="id-ID" sz="2800" dirty="0" smtClean="0"/>
              <a:t>n dengan </a:t>
            </a:r>
            <a:r>
              <a:rPr lang="en-US" sz="2800" dirty="0" smtClean="0"/>
              <a:t>Team Based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357188" y="1143000"/>
            <a:ext cx="8472487" cy="5181600"/>
          </a:xfrm>
        </p:spPr>
        <p:txBody>
          <a:bodyPr>
            <a:normAutofit lnSpcReduction="10000"/>
          </a:bodyPr>
          <a:lstStyle/>
          <a:p>
            <a:r>
              <a:rPr lang="en-US" sz="2000" dirty="0" err="1"/>
              <a:t>Kajian</a:t>
            </a:r>
            <a:r>
              <a:rPr lang="en-US" sz="2000" dirty="0"/>
              <a:t> </a:t>
            </a:r>
            <a:r>
              <a:rPr lang="en-US" sz="2000" dirty="0" err="1"/>
              <a:t>terkait</a:t>
            </a:r>
            <a:r>
              <a:rPr lang="en-US" sz="2000" dirty="0"/>
              <a:t>  </a:t>
            </a:r>
            <a:r>
              <a:rPr lang="en-US" sz="2000" dirty="0" err="1"/>
              <a:t>starategi</a:t>
            </a:r>
            <a:r>
              <a:rPr lang="en-US" sz="2000" dirty="0"/>
              <a:t> </a:t>
            </a:r>
            <a:r>
              <a:rPr lang="en-US" sz="2000" dirty="0" err="1"/>
              <a:t>distribusi</a:t>
            </a:r>
            <a:r>
              <a:rPr lang="en-US" sz="2000" dirty="0"/>
              <a:t> </a:t>
            </a:r>
            <a:r>
              <a:rPr lang="en-US" sz="2000" dirty="0" err="1"/>
              <a:t>tenaga</a:t>
            </a:r>
            <a:r>
              <a:rPr lang="en-US" sz="2000" dirty="0"/>
              <a:t> </a:t>
            </a:r>
            <a:r>
              <a:rPr lang="en-US" sz="2000" dirty="0" err="1"/>
              <a:t>kesehatan</a:t>
            </a:r>
            <a:r>
              <a:rPr lang="en-US" sz="2000" dirty="0"/>
              <a:t> </a:t>
            </a:r>
            <a:r>
              <a:rPr lang="en-US" sz="2000" dirty="0" err="1"/>
              <a:t>berbasis</a:t>
            </a:r>
            <a:r>
              <a:rPr lang="en-US" sz="2000" dirty="0"/>
              <a:t> </a:t>
            </a:r>
            <a:r>
              <a:rPr lang="en-US" sz="2000" dirty="0" err="1"/>
              <a:t>karakteristik</a:t>
            </a:r>
            <a:r>
              <a:rPr lang="en-US" sz="2000" dirty="0"/>
              <a:t> </a:t>
            </a:r>
            <a:r>
              <a:rPr lang="en-US" sz="2000" dirty="0" err="1"/>
              <a:t>daerah</a:t>
            </a:r>
            <a:r>
              <a:rPr lang="en-US" sz="2000" dirty="0"/>
              <a:t>  di Indonesia </a:t>
            </a:r>
            <a:r>
              <a:rPr lang="en-US" sz="2000" dirty="0" err="1"/>
              <a:t>oleh</a:t>
            </a:r>
            <a:r>
              <a:rPr lang="en-US" sz="2000" dirty="0"/>
              <a:t> </a:t>
            </a:r>
            <a:r>
              <a:rPr lang="en-US" sz="2000" dirty="0" err="1" smtClean="0"/>
              <a:t>Pusren</a:t>
            </a:r>
            <a:r>
              <a:rPr lang="en-US" sz="2000" dirty="0" smtClean="0"/>
              <a:t>-g</a:t>
            </a:r>
            <a:r>
              <a:rPr lang="id-ID" sz="2000" smtClean="0"/>
              <a:t>u</a:t>
            </a:r>
            <a:r>
              <a:rPr lang="en-US" sz="2000" smtClean="0"/>
              <a:t>n  </a:t>
            </a:r>
            <a:r>
              <a:rPr lang="en-US" sz="2000" dirty="0"/>
              <a:t>SDM </a:t>
            </a:r>
            <a:r>
              <a:rPr lang="en-US" sz="2000" dirty="0" err="1"/>
              <a:t>Kesehatan</a:t>
            </a:r>
            <a:r>
              <a:rPr lang="en-US" sz="2000" dirty="0"/>
              <a:t> </a:t>
            </a:r>
            <a:r>
              <a:rPr lang="en-US" sz="2000" dirty="0" err="1"/>
              <a:t>tahun</a:t>
            </a:r>
            <a:r>
              <a:rPr lang="en-US" sz="2000" dirty="0"/>
              <a:t> 2012 </a:t>
            </a:r>
            <a:r>
              <a:rPr lang="en-US" sz="2000" dirty="0" err="1"/>
              <a:t>menghasilkan</a:t>
            </a:r>
            <a:r>
              <a:rPr lang="en-US" sz="2000" dirty="0"/>
              <a:t> </a:t>
            </a:r>
            <a:r>
              <a:rPr lang="en-US" sz="2000" dirty="0" err="1"/>
              <a:t>rekomendasi</a:t>
            </a:r>
            <a:r>
              <a:rPr lang="en-US" sz="2000" dirty="0"/>
              <a:t> </a:t>
            </a:r>
            <a:r>
              <a:rPr lang="en-US" sz="2000" dirty="0" err="1"/>
              <a:t>untuk</a:t>
            </a:r>
            <a:r>
              <a:rPr lang="en-US" sz="2000" dirty="0"/>
              <a:t> </a:t>
            </a:r>
            <a:r>
              <a:rPr lang="en-US" sz="2000" dirty="0" err="1"/>
              <a:t>menempatkan</a:t>
            </a:r>
            <a:r>
              <a:rPr lang="en-US" sz="2000" dirty="0"/>
              <a:t> </a:t>
            </a:r>
            <a:r>
              <a:rPr lang="en-US" sz="2000" dirty="0" err="1"/>
              <a:t>tenaga</a:t>
            </a:r>
            <a:r>
              <a:rPr lang="en-US" sz="2000" dirty="0"/>
              <a:t> </a:t>
            </a:r>
            <a:r>
              <a:rPr lang="en-US" sz="2000" dirty="0" err="1"/>
              <a:t>kesehatan</a:t>
            </a:r>
            <a:r>
              <a:rPr lang="en-US" sz="2000" dirty="0"/>
              <a:t>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cara</a:t>
            </a:r>
            <a:r>
              <a:rPr lang="en-US" sz="2000" dirty="0"/>
              <a:t> </a:t>
            </a:r>
            <a:r>
              <a:rPr lang="en-US" sz="2000" i="1" dirty="0" err="1" smtClean="0"/>
              <a:t>Teambased</a:t>
            </a:r>
            <a:endParaRPr lang="id-ID" sz="2000" dirty="0" smtClean="0"/>
          </a:p>
          <a:p>
            <a:pPr eaLnBrk="1" hangingPunct="1"/>
            <a:r>
              <a:rPr lang="en-US" sz="2000" dirty="0" err="1" smtClean="0"/>
              <a:t>Definisi</a:t>
            </a:r>
            <a:r>
              <a:rPr lang="en-US" sz="2000" dirty="0" smtClean="0"/>
              <a:t> </a:t>
            </a:r>
            <a:r>
              <a:rPr lang="id-ID" sz="2000" dirty="0" smtClean="0"/>
              <a:t>Team Based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   </a:t>
            </a:r>
            <a:r>
              <a:rPr lang="id-ID" sz="2000" dirty="0" smtClean="0"/>
              <a:t>  </a:t>
            </a:r>
            <a:r>
              <a:rPr lang="en-US" sz="2000" dirty="0" smtClean="0"/>
              <a:t>model </a:t>
            </a:r>
            <a:r>
              <a:rPr lang="en-US" sz="2000" dirty="0" err="1" smtClean="0"/>
              <a:t>penugasan</a:t>
            </a:r>
            <a:r>
              <a:rPr lang="en-US" sz="2000" dirty="0" smtClean="0"/>
              <a:t> </a:t>
            </a:r>
            <a:r>
              <a:rPr lang="en-US" sz="2000" dirty="0" err="1" smtClean="0"/>
              <a:t>Nakes</a:t>
            </a:r>
            <a:r>
              <a:rPr lang="en-US" sz="2000" dirty="0" smtClean="0"/>
              <a:t> </a:t>
            </a:r>
            <a:r>
              <a:rPr lang="en-US" sz="2000" dirty="0" err="1" smtClean="0"/>
              <a:t>secara</a:t>
            </a:r>
            <a:r>
              <a:rPr lang="en-US" sz="2000" dirty="0" smtClean="0"/>
              <a:t> </a:t>
            </a:r>
            <a:r>
              <a:rPr lang="en-US" sz="2000" dirty="0" err="1" smtClean="0"/>
              <a:t>tim</a:t>
            </a:r>
            <a:r>
              <a:rPr lang="en-US" sz="2000" dirty="0" smtClean="0"/>
              <a:t>,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bentuk</a:t>
            </a:r>
            <a:r>
              <a:rPr lang="en-US" sz="2000" dirty="0" smtClean="0"/>
              <a:t> </a:t>
            </a:r>
            <a:r>
              <a:rPr lang="en-US" sz="2000" dirty="0" err="1" smtClean="0"/>
              <a:t>pelayanan</a:t>
            </a:r>
            <a:r>
              <a:rPr lang="en-US" sz="2000" dirty="0" smtClean="0"/>
              <a:t> </a:t>
            </a:r>
            <a:r>
              <a:rPr lang="en-US" sz="2000" dirty="0" err="1" smtClean="0"/>
              <a:t>kesehatan</a:t>
            </a:r>
            <a:r>
              <a:rPr lang="en-US" sz="2000" dirty="0" smtClean="0"/>
              <a:t> </a:t>
            </a:r>
            <a:r>
              <a:rPr lang="id-ID" sz="2000" dirty="0" smtClean="0"/>
              <a:t>menetap atau </a:t>
            </a:r>
            <a:r>
              <a:rPr lang="en-US" sz="2000" dirty="0" err="1" smtClean="0"/>
              <a:t>bergerak</a:t>
            </a:r>
            <a:r>
              <a:rPr lang="en-US" sz="2000" dirty="0" smtClean="0"/>
              <a:t>.</a:t>
            </a:r>
          </a:p>
          <a:p>
            <a:pPr eaLnBrk="1" hangingPunct="1"/>
            <a:r>
              <a:rPr lang="en-US" sz="2000" dirty="0" err="1" smtClean="0"/>
              <a:t>Tujuan</a:t>
            </a:r>
            <a:r>
              <a:rPr lang="en-US" sz="2000" dirty="0" smtClean="0"/>
              <a:t> </a:t>
            </a:r>
            <a:endParaRPr lang="id-ID" sz="2000" dirty="0"/>
          </a:p>
          <a:p>
            <a:pPr marL="514350" indent="-514350" eaLnBrk="1" hangingPunct="1">
              <a:buFont typeface="+mj-lt"/>
              <a:buAutoNum type="arabicPeriod"/>
            </a:pPr>
            <a:r>
              <a:rPr lang="id-ID" sz="2000" dirty="0" err="1"/>
              <a:t>M</a:t>
            </a:r>
            <a:r>
              <a:rPr lang="en-US" sz="2000" dirty="0" err="1" smtClean="0"/>
              <a:t>emberikan</a:t>
            </a:r>
            <a:r>
              <a:rPr lang="en-US" sz="2000" dirty="0" smtClean="0"/>
              <a:t> </a:t>
            </a:r>
            <a:r>
              <a:rPr lang="en-US" sz="2000" dirty="0" err="1" smtClean="0"/>
              <a:t>pelayanan</a:t>
            </a:r>
            <a:r>
              <a:rPr lang="en-US" sz="2000" dirty="0" smtClean="0"/>
              <a:t> </a:t>
            </a:r>
            <a:r>
              <a:rPr lang="en-US" sz="2000" dirty="0" err="1" smtClean="0"/>
              <a:t>kesehatan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menjangkau</a:t>
            </a:r>
            <a:r>
              <a:rPr lang="id-ID" sz="2000" dirty="0"/>
              <a:t> </a:t>
            </a:r>
            <a:r>
              <a:rPr lang="en-US" sz="2000" dirty="0" smtClean="0"/>
              <a:t>remote area </a:t>
            </a:r>
            <a:endParaRPr lang="id-ID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id-ID" sz="2000" dirty="0" err="1"/>
              <a:t>M</a:t>
            </a:r>
            <a:r>
              <a:rPr lang="en-US" sz="2000" dirty="0" err="1" smtClean="0"/>
              <a:t>enjaga</a:t>
            </a:r>
            <a:r>
              <a:rPr lang="en-US" sz="2000" dirty="0" smtClean="0"/>
              <a:t> </a:t>
            </a:r>
            <a:r>
              <a:rPr lang="en-US" sz="2000" dirty="0" err="1" smtClean="0"/>
              <a:t>keberlangsungan</a:t>
            </a:r>
            <a:r>
              <a:rPr lang="en-US" sz="2000" dirty="0" smtClean="0"/>
              <a:t> </a:t>
            </a:r>
            <a:r>
              <a:rPr lang="en-US" sz="2000" dirty="0" err="1" smtClean="0"/>
              <a:t>pelayanan</a:t>
            </a:r>
            <a:r>
              <a:rPr lang="en-US" sz="2000" dirty="0" smtClean="0"/>
              <a:t> </a:t>
            </a:r>
            <a:r>
              <a:rPr lang="en-US" sz="2000" dirty="0" err="1" smtClean="0"/>
              <a:t>kesehatan</a:t>
            </a:r>
            <a:endParaRPr lang="id-ID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id-ID" sz="2000" dirty="0" smtClean="0"/>
              <a:t>Menangani masalah kesehatan sesuai kebutuhan daerah</a:t>
            </a:r>
          </a:p>
          <a:p>
            <a:pPr marL="514350" indent="-514350">
              <a:buFont typeface="+mj-lt"/>
              <a:buAutoNum type="arabicPeriod"/>
            </a:pPr>
            <a:r>
              <a:rPr lang="id-ID" sz="2000" dirty="0" smtClean="0"/>
              <a:t>M</a:t>
            </a:r>
            <a:r>
              <a:rPr lang="en-US" sz="2000" dirty="0" err="1" smtClean="0"/>
              <a:t>eningkatkan</a:t>
            </a:r>
            <a:r>
              <a:rPr lang="en-US" sz="2000" dirty="0" smtClean="0"/>
              <a:t> </a:t>
            </a:r>
            <a:r>
              <a:rPr lang="en-US" sz="2000" dirty="0" err="1" smtClean="0"/>
              <a:t>faktor</a:t>
            </a:r>
            <a:r>
              <a:rPr lang="en-US" sz="2000" dirty="0" smtClean="0"/>
              <a:t> </a:t>
            </a:r>
            <a:r>
              <a:rPr lang="en-US" sz="2000" dirty="0" err="1" smtClean="0"/>
              <a:t>retensi</a:t>
            </a:r>
            <a:r>
              <a:rPr lang="en-US" sz="2000" dirty="0" smtClean="0"/>
              <a:t> </a:t>
            </a:r>
            <a:r>
              <a:rPr lang="en-US" sz="2000" dirty="0" err="1" smtClean="0"/>
              <a:t>nakes</a:t>
            </a:r>
            <a:r>
              <a:rPr lang="en-US" sz="2000" dirty="0" smtClean="0"/>
              <a:t> yang </a:t>
            </a:r>
            <a:r>
              <a:rPr lang="en-US" sz="2000" dirty="0" err="1" smtClean="0"/>
              <a:t>bertugas</a:t>
            </a:r>
            <a:endParaRPr lang="id-ID" sz="2000" dirty="0" smtClean="0"/>
          </a:p>
          <a:p>
            <a:pPr marL="0" indent="0">
              <a:buNone/>
            </a:pPr>
            <a:endParaRPr lang="id-ID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id-ID" sz="2000" dirty="0" smtClean="0"/>
              <a:t>Team Based terdiri dari </a:t>
            </a:r>
            <a:r>
              <a:rPr lang="en-US" sz="2000" dirty="0" smtClean="0"/>
              <a:t>5 orang</a:t>
            </a:r>
            <a:r>
              <a:rPr lang="id-ID" sz="2000" dirty="0" smtClean="0"/>
              <a:t> nakes yaitu dokter, bidan, perawat serta 2 nakes</a:t>
            </a:r>
            <a:r>
              <a:rPr lang="en-US" sz="2000" dirty="0" smtClean="0"/>
              <a:t> </a:t>
            </a:r>
            <a:r>
              <a:rPr lang="en-US" sz="2000" dirty="0" err="1"/>
              <a:t>sesuai</a:t>
            </a:r>
            <a:r>
              <a:rPr lang="en-US" sz="2000" dirty="0"/>
              <a:t>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smtClean="0"/>
              <a:t> </a:t>
            </a:r>
            <a:r>
              <a:rPr lang="en-US" sz="2000" dirty="0" err="1"/>
              <a:t>permasalahan</a:t>
            </a:r>
            <a:r>
              <a:rPr lang="en-US" sz="2000" dirty="0"/>
              <a:t> </a:t>
            </a:r>
            <a:r>
              <a:rPr lang="en-US" sz="2000" dirty="0" err="1" smtClean="0"/>
              <a:t>daerah</a:t>
            </a:r>
            <a:r>
              <a:rPr lang="id-ID" sz="2000" dirty="0" smtClean="0"/>
              <a:t> tujuan.</a:t>
            </a:r>
            <a:endParaRPr lang="id-ID" sz="2000" dirty="0" smtClean="0"/>
          </a:p>
        </p:txBody>
      </p:sp>
    </p:spTree>
    <p:extLst>
      <p:ext uri="{BB962C8B-B14F-4D97-AF65-F5344CB8AC3E}">
        <p14:creationId xmlns:p14="http://schemas.microsoft.com/office/powerpoint/2010/main" val="402095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3200" dirty="0" smtClean="0"/>
              <a:t>Pelaksanaan Uji Coba Penempatan Nakes SecaraTeam Based tahun 2014</a:t>
            </a:r>
            <a:endParaRPr lang="id-ID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id-ID" dirty="0" smtClean="0"/>
              <a:t>Ujicoba dilaksanakan di :</a:t>
            </a:r>
          </a:p>
          <a:p>
            <a:r>
              <a:rPr lang="id-ID" dirty="0" smtClean="0"/>
              <a:t>Kab. Nias Selatan (mewakili DTPK,</a:t>
            </a:r>
            <a:r>
              <a:rPr lang="en-US" dirty="0" smtClean="0"/>
              <a:t> </a:t>
            </a:r>
            <a:r>
              <a:rPr lang="id-ID" dirty="0" smtClean="0"/>
              <a:t>AKI tinggi, DBK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12 </a:t>
            </a:r>
            <a:r>
              <a:rPr lang="en-US" dirty="0" err="1" smtClean="0"/>
              <a:t>Provinsi</a:t>
            </a:r>
            <a:r>
              <a:rPr lang="en-US" dirty="0" smtClean="0"/>
              <a:t> </a:t>
            </a:r>
            <a:r>
              <a:rPr lang="en-US" dirty="0" err="1" smtClean="0"/>
              <a:t>Prioritas</a:t>
            </a:r>
            <a:r>
              <a:rPr lang="en-US" dirty="0" smtClean="0"/>
              <a:t> </a:t>
            </a:r>
            <a:r>
              <a:rPr lang="en-US" dirty="0" err="1" smtClean="0"/>
              <a:t>Kemenkes</a:t>
            </a:r>
            <a:r>
              <a:rPr lang="id-ID" dirty="0" smtClean="0"/>
              <a:t>)</a:t>
            </a:r>
          </a:p>
          <a:p>
            <a:pPr lvl="0"/>
            <a:r>
              <a:rPr lang="id-ID" dirty="0" smtClean="0"/>
              <a:t>Kab. Sambas (mewakili DTPK </a:t>
            </a:r>
            <a:r>
              <a:rPr lang="en-US" dirty="0" err="1" smtClean="0"/>
              <a:t>dan</a:t>
            </a:r>
            <a:r>
              <a:rPr lang="id-ID" dirty="0" smtClean="0"/>
              <a:t> </a:t>
            </a:r>
            <a:r>
              <a:rPr lang="en-US" dirty="0" smtClean="0"/>
              <a:t> </a:t>
            </a:r>
            <a:r>
              <a:rPr lang="id-ID" dirty="0" smtClean="0"/>
              <a:t>cluster IV nelayan)</a:t>
            </a:r>
          </a:p>
          <a:p>
            <a:pPr lvl="0"/>
            <a:r>
              <a:rPr lang="id-ID" dirty="0" smtClean="0"/>
              <a:t>Kab. Maluku Tenggara Barat (mewakili DTPK , DBK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id-ID" dirty="0" smtClean="0"/>
              <a:t> daerah yang tidak diminati)</a:t>
            </a:r>
          </a:p>
          <a:p>
            <a:r>
              <a:rPr lang="id-ID" dirty="0" smtClean="0"/>
              <a:t>Kab. Merauke (mewakili DTPK, daerah yang tidak diminati,</a:t>
            </a:r>
            <a:r>
              <a:rPr lang="en-US" dirty="0" smtClean="0"/>
              <a:t> 12 </a:t>
            </a:r>
            <a:r>
              <a:rPr lang="en-US" dirty="0" err="1" smtClean="0"/>
              <a:t>Provinsi</a:t>
            </a:r>
            <a:r>
              <a:rPr lang="en-US" dirty="0" smtClean="0"/>
              <a:t> </a:t>
            </a:r>
            <a:r>
              <a:rPr lang="en-US" dirty="0" err="1" smtClean="0"/>
              <a:t>Prioritas</a:t>
            </a:r>
            <a:r>
              <a:rPr lang="en-US" dirty="0" smtClean="0"/>
              <a:t> </a:t>
            </a:r>
            <a:r>
              <a:rPr lang="en-US" dirty="0" err="1" smtClean="0"/>
              <a:t>Kemenkes</a:t>
            </a:r>
            <a:r>
              <a:rPr lang="id-ID" dirty="0" smtClean="0"/>
              <a:t>, dan cluster IV nelayan)</a:t>
            </a:r>
            <a:r>
              <a:rPr lang="en-US" dirty="0" smtClean="0"/>
              <a:t>.</a:t>
            </a:r>
            <a:endParaRPr lang="id-ID" dirty="0" smtClean="0"/>
          </a:p>
          <a:p>
            <a:pPr lvl="0"/>
            <a:endParaRPr lang="id-ID" dirty="0" smtClean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615060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id-ID" dirty="0" smtClean="0"/>
              <a:t>Waktu Pelaksanaan Ujicoba selama 3 bulan dari bulan September sd Desember 2014.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80726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id-ID" dirty="0" smtClean="0"/>
              <a:t>Hasil Ujicoba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85000" lnSpcReduction="10000"/>
          </a:bodyPr>
          <a:lstStyle/>
          <a:p>
            <a:r>
              <a:rPr lang="id-ID" dirty="0" smtClean="0"/>
              <a:t>Hasil uji coba menunjukkan hal yang positif baik dari nakesnya maupun untuk Dinkes setempat</a:t>
            </a:r>
            <a:r>
              <a:rPr lang="en-US" dirty="0" smtClean="0"/>
              <a:t>.</a:t>
            </a:r>
            <a:endParaRPr lang="id-ID" dirty="0" smtClean="0"/>
          </a:p>
          <a:p>
            <a:r>
              <a:rPr lang="id-ID" dirty="0" smtClean="0"/>
              <a:t>Dengan adanya penempatan nakes team based ini pelayanan kesehatan UKP dan UKM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id-ID" dirty="0" smtClean="0"/>
              <a:t> lebih baik dengan indikator meningkatn</a:t>
            </a:r>
            <a:r>
              <a:rPr lang="en-US" dirty="0" err="1" smtClean="0"/>
              <a:t>ya</a:t>
            </a:r>
            <a:r>
              <a:rPr lang="id-ID" dirty="0" smtClean="0"/>
              <a:t> angka kunjungan pasien, meningkatnya pelaksanaan kegiatan UKM.</a:t>
            </a:r>
          </a:p>
          <a:p>
            <a:r>
              <a:rPr lang="id-ID" dirty="0" smtClean="0"/>
              <a:t>Retensi belum dapat diukur karena pelaksan</a:t>
            </a:r>
            <a:r>
              <a:rPr lang="en-US" dirty="0" smtClean="0"/>
              <a:t>a</a:t>
            </a:r>
            <a:r>
              <a:rPr lang="id-ID" dirty="0" smtClean="0"/>
              <a:t>an hanya 3 bulan , akan tetapi nakes menyatakan lebih nyaman penempatan dengan tim dibanding</a:t>
            </a:r>
            <a:r>
              <a:rPr lang="en-US" dirty="0" err="1" smtClean="0"/>
              <a:t>kan</a:t>
            </a:r>
            <a:r>
              <a:rPr lang="id-ID" dirty="0" smtClean="0"/>
              <a:t> perseorangan</a:t>
            </a:r>
            <a:r>
              <a:rPr lang="en-US" dirty="0" smtClean="0"/>
              <a:t>.</a:t>
            </a:r>
            <a:endParaRPr lang="id-ID" dirty="0" smtClean="0"/>
          </a:p>
          <a:p>
            <a:r>
              <a:rPr lang="id-ID" dirty="0" smtClean="0"/>
              <a:t>Untuk </a:t>
            </a:r>
            <a:r>
              <a:rPr lang="en-US" dirty="0" err="1" smtClean="0"/>
              <a:t>masa</a:t>
            </a:r>
            <a:r>
              <a:rPr lang="id-ID" dirty="0" smtClean="0"/>
              <a:t> penempatan selama 3 bulan</a:t>
            </a:r>
            <a:r>
              <a:rPr lang="en-US" dirty="0" smtClean="0"/>
              <a:t> </a:t>
            </a:r>
            <a:r>
              <a:rPr lang="en-US" dirty="0" err="1" smtClean="0"/>
              <a:t>dinilai</a:t>
            </a:r>
            <a:r>
              <a:rPr lang="en-US" dirty="0" smtClean="0"/>
              <a:t> </a:t>
            </a:r>
            <a:r>
              <a:rPr lang="id-ID" dirty="0" smtClean="0"/>
              <a:t>nakes</a:t>
            </a:r>
            <a:r>
              <a:rPr lang="en-US" dirty="0" smtClean="0"/>
              <a:t>, </a:t>
            </a:r>
            <a:r>
              <a:rPr lang="id-ID" dirty="0" smtClean="0"/>
              <a:t>Puskesmas serta Dinkes </a:t>
            </a:r>
            <a:r>
              <a:rPr lang="en-US" dirty="0" err="1" smtClean="0"/>
              <a:t>terlalu</a:t>
            </a:r>
            <a:r>
              <a:rPr lang="en-US" dirty="0" smtClean="0"/>
              <a:t> </a:t>
            </a:r>
            <a:r>
              <a:rPr lang="en-US" dirty="0" err="1" smtClean="0"/>
              <a:t>singkat</a:t>
            </a:r>
            <a:r>
              <a:rPr lang="en-US" dirty="0" smtClean="0"/>
              <a:t>. M</a:t>
            </a:r>
            <a:r>
              <a:rPr lang="id-ID" dirty="0" smtClean="0"/>
              <a:t>inimal</a:t>
            </a:r>
            <a:r>
              <a:rPr lang="en-US" dirty="0" smtClean="0"/>
              <a:t> </a:t>
            </a:r>
            <a:r>
              <a:rPr lang="en-US" dirty="0" err="1" smtClean="0"/>
              <a:t>dilaksanakan</a:t>
            </a:r>
            <a:r>
              <a:rPr lang="id-ID" dirty="0" smtClean="0"/>
              <a:t> 1 tahun.</a:t>
            </a:r>
          </a:p>
          <a:p>
            <a:pPr marL="0" indent="0">
              <a:buNone/>
            </a:pP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35658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Rencana Tindak lanjut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Melaksanakan evaluasi hasil pelaksanaan ujicoba tahun 2014 </a:t>
            </a:r>
          </a:p>
          <a:p>
            <a:r>
              <a:rPr lang="id-ID" dirty="0" smtClean="0"/>
              <a:t>Akan dilaksanakan ujicoba pada tahun 2015 dengan waktu penempatan selama 6 bulan melalui jasa konsultan.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288328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500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Maldistribusi dan Retensi Tenaga Kesehatan </vt:lpstr>
      <vt:lpstr>PowerPoint Presentation</vt:lpstr>
      <vt:lpstr>Penempatan Tenaga kesehatan dengan Team Based</vt:lpstr>
      <vt:lpstr>Pelaksanaan Uji Coba Penempatan Nakes SecaraTeam Based tahun 2014</vt:lpstr>
      <vt:lpstr>PowerPoint Presentation</vt:lpstr>
      <vt:lpstr>Hasil Ujicoba</vt:lpstr>
      <vt:lpstr>Rencana Tindak lanjut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35</cp:revision>
  <cp:lastPrinted>2014-12-09T01:10:54Z</cp:lastPrinted>
  <dcterms:created xsi:type="dcterms:W3CDTF">2014-12-08T00:26:52Z</dcterms:created>
  <dcterms:modified xsi:type="dcterms:W3CDTF">2014-12-09T01:21:11Z</dcterms:modified>
</cp:coreProperties>
</file>