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0"/>
  </p:handoutMasterIdLst>
  <p:sldIdLst>
    <p:sldId id="257" r:id="rId2"/>
    <p:sldId id="272" r:id="rId3"/>
    <p:sldId id="273" r:id="rId4"/>
    <p:sldId id="274" r:id="rId5"/>
    <p:sldId id="256" r:id="rId6"/>
    <p:sldId id="258" r:id="rId7"/>
    <p:sldId id="259" r:id="rId8"/>
    <p:sldId id="261" r:id="rId9"/>
    <p:sldId id="266" r:id="rId10"/>
    <p:sldId id="267" r:id="rId11"/>
    <p:sldId id="269" r:id="rId12"/>
    <p:sldId id="268" r:id="rId13"/>
    <p:sldId id="270" r:id="rId14"/>
    <p:sldId id="263" r:id="rId15"/>
    <p:sldId id="262" r:id="rId16"/>
    <p:sldId id="264" r:id="rId17"/>
    <p:sldId id="265" r:id="rId18"/>
    <p:sldId id="271" r:id="rId19"/>
  </p:sldIdLst>
  <p:sldSz cx="9144000" cy="6858000" type="screen4x3"/>
  <p:notesSz cx="6858000" cy="9947275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99" autoAdjust="0"/>
  </p:normalViewPr>
  <p:slideViewPr>
    <p:cSldViewPr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B8E4E3-4B03-4F56-BC7C-562A139D6C6C}" type="datetimeFigureOut">
              <a:rPr lang="id-ID" smtClean="0"/>
              <a:t>02/02/2015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880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44880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73C450-B036-4C80-B50A-D5424C2ACE7D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801748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C5BD-AA67-4D9F-A3D1-FA725D09F3CC}" type="datetimeFigureOut">
              <a:rPr lang="id-ID" smtClean="0"/>
              <a:t>02/02/2015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9876F-EBFD-4B34-8CB9-1E44FC954841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95369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C5BD-AA67-4D9F-A3D1-FA725D09F3CC}" type="datetimeFigureOut">
              <a:rPr lang="id-ID" smtClean="0"/>
              <a:t>02/02/2015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9876F-EBFD-4B34-8CB9-1E44FC954841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68266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C5BD-AA67-4D9F-A3D1-FA725D09F3CC}" type="datetimeFigureOut">
              <a:rPr lang="id-ID" smtClean="0"/>
              <a:t>02/02/2015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9876F-EBFD-4B34-8CB9-1E44FC954841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26989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C5BD-AA67-4D9F-A3D1-FA725D09F3CC}" type="datetimeFigureOut">
              <a:rPr lang="id-ID" smtClean="0"/>
              <a:t>02/02/2015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9876F-EBFD-4B34-8CB9-1E44FC954841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73786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C5BD-AA67-4D9F-A3D1-FA725D09F3CC}" type="datetimeFigureOut">
              <a:rPr lang="id-ID" smtClean="0"/>
              <a:t>02/02/2015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9876F-EBFD-4B34-8CB9-1E44FC954841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80334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C5BD-AA67-4D9F-A3D1-FA725D09F3CC}" type="datetimeFigureOut">
              <a:rPr lang="id-ID" smtClean="0"/>
              <a:t>02/02/2015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9876F-EBFD-4B34-8CB9-1E44FC954841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36589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C5BD-AA67-4D9F-A3D1-FA725D09F3CC}" type="datetimeFigureOut">
              <a:rPr lang="id-ID" smtClean="0"/>
              <a:t>02/02/2015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9876F-EBFD-4B34-8CB9-1E44FC954841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0794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C5BD-AA67-4D9F-A3D1-FA725D09F3CC}" type="datetimeFigureOut">
              <a:rPr lang="id-ID" smtClean="0"/>
              <a:t>02/02/2015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9876F-EBFD-4B34-8CB9-1E44FC954841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38218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C5BD-AA67-4D9F-A3D1-FA725D09F3CC}" type="datetimeFigureOut">
              <a:rPr lang="id-ID" smtClean="0"/>
              <a:t>02/02/2015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9876F-EBFD-4B34-8CB9-1E44FC954841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55932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C5BD-AA67-4D9F-A3D1-FA725D09F3CC}" type="datetimeFigureOut">
              <a:rPr lang="id-ID" smtClean="0"/>
              <a:t>02/02/2015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9876F-EBFD-4B34-8CB9-1E44FC954841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69918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C5BD-AA67-4D9F-A3D1-FA725D09F3CC}" type="datetimeFigureOut">
              <a:rPr lang="id-ID" smtClean="0"/>
              <a:t>02/02/2015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9876F-EBFD-4B34-8CB9-1E44FC954841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42901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0C5BD-AA67-4D9F-A3D1-FA725D09F3CC}" type="datetimeFigureOut">
              <a:rPr lang="id-ID" smtClean="0"/>
              <a:t>02/02/2015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B9876F-EBFD-4B34-8CB9-1E44FC954841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98998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nusantarasehat.kemenkes@gmail.com" TargetMode="External"/><Relationship Id="rId2" Type="http://schemas.openxmlformats.org/officeDocument/2006/relationships/hyperlink" Target="http://nusantarasehat.kemkes.go.id/" TargetMode="Externa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usantarasehat.kemkes.go.id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-99392"/>
            <a:ext cx="6984776" cy="1052736"/>
          </a:xfrm>
        </p:spPr>
        <p:txBody>
          <a:bodyPr>
            <a:noAutofit/>
          </a:bodyPr>
          <a:lstStyle/>
          <a:p>
            <a:r>
              <a:rPr lang="id-ID" sz="1600" dirty="0" smtClean="0">
                <a:latin typeface="AR DELANEY" pitchFamily="2" charset="0"/>
              </a:rPr>
              <a:t>PENUGASAN KHUSUS TENAGA KESEHATAN </a:t>
            </a:r>
            <a:r>
              <a:rPr lang="id-ID" sz="1600" dirty="0" smtClean="0">
                <a:latin typeface="AR DELANEY" pitchFamily="2" charset="0"/>
              </a:rPr>
              <a:t/>
            </a:r>
            <a:br>
              <a:rPr lang="id-ID" sz="1600" dirty="0" smtClean="0">
                <a:latin typeface="AR DELANEY" pitchFamily="2" charset="0"/>
              </a:rPr>
            </a:br>
            <a:r>
              <a:rPr lang="id-ID" sz="1600" dirty="0" smtClean="0">
                <a:latin typeface="AR DELANEY" pitchFamily="2" charset="0"/>
              </a:rPr>
              <a:t>MELALUI </a:t>
            </a:r>
            <a:r>
              <a:rPr lang="id-ID" sz="1600" dirty="0" smtClean="0">
                <a:latin typeface="AR DELANEY" pitchFamily="2" charset="0"/>
              </a:rPr>
              <a:t>TEAM </a:t>
            </a:r>
            <a:r>
              <a:rPr lang="id-ID" sz="1600" dirty="0" smtClean="0">
                <a:latin typeface="AR DELANEY" pitchFamily="2" charset="0"/>
              </a:rPr>
              <a:t>BASED</a:t>
            </a:r>
            <a:br>
              <a:rPr lang="id-ID" sz="1600" dirty="0" smtClean="0">
                <a:latin typeface="AR DELANEY" pitchFamily="2" charset="0"/>
              </a:rPr>
            </a:br>
            <a:r>
              <a:rPr lang="id-ID" sz="1200" dirty="0" smtClean="0">
                <a:latin typeface="AR DELANEY" pitchFamily="2" charset="0"/>
              </a:rPr>
              <a:t>(</a:t>
            </a:r>
            <a:r>
              <a:rPr lang="id-ID" sz="1200" dirty="0" smtClean="0">
                <a:latin typeface="AR DELANEY" pitchFamily="2" charset="0"/>
              </a:rPr>
              <a:t>MENDUKUNG PROGRAM NUSANTARA SEHAT)</a:t>
            </a:r>
            <a:endParaRPr lang="id-ID" sz="1200" dirty="0">
              <a:latin typeface="AR DELANEY" pitchFamily="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9552" y="1772816"/>
            <a:ext cx="230425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 smtClean="0"/>
              <a:t>Penugasan Khusus Tenaga Kesehatan Melalui  </a:t>
            </a:r>
            <a:r>
              <a:rPr lang="id-ID" sz="1100" i="1" dirty="0" smtClean="0"/>
              <a:t>Team </a:t>
            </a:r>
            <a:r>
              <a:rPr lang="id-ID" sz="1100" i="1" dirty="0"/>
              <a:t>B</a:t>
            </a:r>
            <a:r>
              <a:rPr lang="id-ID" sz="1100" i="1" dirty="0" smtClean="0"/>
              <a:t>ased </a:t>
            </a:r>
          </a:p>
          <a:p>
            <a:pPr algn="ctr"/>
            <a:r>
              <a:rPr lang="id-ID" sz="1100" dirty="0" smtClean="0"/>
              <a:t>(Tim Nusantara Sehat)</a:t>
            </a:r>
            <a:endParaRPr lang="id-ID" sz="1100" dirty="0"/>
          </a:p>
        </p:txBody>
      </p:sp>
      <p:sp>
        <p:nvSpPr>
          <p:cNvPr id="6" name="Rectangle 5"/>
          <p:cNvSpPr/>
          <p:nvPr/>
        </p:nvSpPr>
        <p:spPr>
          <a:xfrm>
            <a:off x="4283968" y="1556792"/>
            <a:ext cx="3528382" cy="43204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1200" b="1" dirty="0" smtClean="0">
                <a:latin typeface="+mj-lt"/>
              </a:rPr>
              <a:t>Apa itu </a:t>
            </a:r>
            <a:r>
              <a:rPr lang="id-ID" sz="1100" dirty="0" smtClean="0">
                <a:latin typeface="+mj-lt"/>
              </a:rPr>
              <a:t>Penugasan Khusus Tenaga Kesehatan Melalui </a:t>
            </a:r>
            <a:r>
              <a:rPr lang="id-ID" sz="1100" i="1" dirty="0" smtClean="0">
                <a:latin typeface="+mj-lt"/>
              </a:rPr>
              <a:t>Team Based </a:t>
            </a:r>
            <a:r>
              <a:rPr lang="id-ID" sz="1100" dirty="0" smtClean="0">
                <a:latin typeface="+mj-lt"/>
              </a:rPr>
              <a:t>(Tim Nusantara Sehat) ... ?</a:t>
            </a:r>
            <a:endParaRPr lang="id-ID" sz="1100" dirty="0"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83968" y="2132856"/>
            <a:ext cx="3528392" cy="43204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1100" b="1" dirty="0" smtClean="0">
                <a:latin typeface="+mj-lt"/>
              </a:rPr>
              <a:t>Tujuan </a:t>
            </a:r>
            <a:r>
              <a:rPr lang="id-ID" sz="1100" dirty="0" smtClean="0">
                <a:latin typeface="+mj-lt"/>
              </a:rPr>
              <a:t>Penugasan Khusus Tenaga Kesehatan Melalui </a:t>
            </a:r>
            <a:r>
              <a:rPr lang="id-ID" sz="1100" i="1" dirty="0" smtClean="0">
                <a:latin typeface="+mj-lt"/>
              </a:rPr>
              <a:t>Team Based </a:t>
            </a:r>
            <a:r>
              <a:rPr lang="id-ID" sz="1100" dirty="0" smtClean="0">
                <a:latin typeface="+mj-lt"/>
              </a:rPr>
              <a:t>(Tim Nusantara Sehat)</a:t>
            </a:r>
            <a:endParaRPr lang="id-ID" sz="1100" dirty="0"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283967" y="2708920"/>
            <a:ext cx="3528393" cy="43204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1100" b="1" dirty="0" smtClean="0">
                <a:latin typeface="+mj-lt"/>
              </a:rPr>
              <a:t>Sasaran  </a:t>
            </a:r>
            <a:r>
              <a:rPr lang="id-ID" sz="1100" dirty="0" smtClean="0">
                <a:latin typeface="+mj-lt"/>
              </a:rPr>
              <a:t>Penugasan Khusus Tenaga Kesehatan Melalui </a:t>
            </a:r>
            <a:r>
              <a:rPr lang="id-ID" sz="1100" i="1" dirty="0" smtClean="0">
                <a:latin typeface="+mj-lt"/>
              </a:rPr>
              <a:t>Team Based </a:t>
            </a:r>
            <a:r>
              <a:rPr lang="id-ID" sz="1100" dirty="0" smtClean="0">
                <a:latin typeface="+mj-lt"/>
              </a:rPr>
              <a:t>(Tim Nusantara Sehat)</a:t>
            </a:r>
            <a:endParaRPr lang="id-ID" sz="11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283968" y="3284984"/>
            <a:ext cx="3528392" cy="43204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1100" b="1" dirty="0" smtClean="0">
                <a:latin typeface="+mj-lt"/>
              </a:rPr>
              <a:t>Lokasi </a:t>
            </a:r>
            <a:r>
              <a:rPr lang="id-ID" sz="1100" dirty="0" smtClean="0">
                <a:latin typeface="+mj-lt"/>
              </a:rPr>
              <a:t>Penugasan Khusus Tenaga Kesehatan Melalui </a:t>
            </a:r>
            <a:r>
              <a:rPr lang="id-ID" sz="1100" i="1" dirty="0" smtClean="0">
                <a:latin typeface="+mj-lt"/>
              </a:rPr>
              <a:t>Team Based </a:t>
            </a:r>
            <a:r>
              <a:rPr lang="id-ID" sz="1100" dirty="0" smtClean="0">
                <a:latin typeface="+mj-lt"/>
              </a:rPr>
              <a:t>(Tim Nusantara Sehat)</a:t>
            </a:r>
            <a:endParaRPr lang="id-ID" sz="1100" dirty="0"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283967" y="3861048"/>
            <a:ext cx="3528393" cy="43204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1100" b="1" dirty="0" smtClean="0">
                <a:latin typeface="+mj-lt"/>
              </a:rPr>
              <a:t>Pola Penempatan </a:t>
            </a:r>
            <a:r>
              <a:rPr lang="id-ID" sz="1100" dirty="0" smtClean="0">
                <a:latin typeface="+mj-lt"/>
              </a:rPr>
              <a:t>Penugasan Khusus Tenaga Kesehatan Melalui </a:t>
            </a:r>
            <a:r>
              <a:rPr lang="id-ID" sz="1100" i="1" dirty="0" smtClean="0">
                <a:latin typeface="+mj-lt"/>
              </a:rPr>
              <a:t>Team Based </a:t>
            </a:r>
            <a:r>
              <a:rPr lang="id-ID" sz="1100" dirty="0" smtClean="0">
                <a:latin typeface="+mj-lt"/>
              </a:rPr>
              <a:t>(Tim Nusantara Sehat) </a:t>
            </a:r>
            <a:endParaRPr lang="id-ID" sz="1100" dirty="0"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283968" y="4437112"/>
            <a:ext cx="3528393" cy="43204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1100" b="1" dirty="0" smtClean="0">
                <a:latin typeface="+mj-lt"/>
              </a:rPr>
              <a:t>Jenis Tenaga Kesehatan  </a:t>
            </a:r>
            <a:r>
              <a:rPr lang="id-ID" sz="1100" dirty="0" smtClean="0">
                <a:latin typeface="+mj-lt"/>
              </a:rPr>
              <a:t>Penugasan Khusus Tenaga Kesehatan Melalui </a:t>
            </a:r>
            <a:r>
              <a:rPr lang="id-ID" sz="1100" i="1" dirty="0" smtClean="0">
                <a:latin typeface="+mj-lt"/>
              </a:rPr>
              <a:t>Team Based </a:t>
            </a:r>
            <a:r>
              <a:rPr lang="id-ID" sz="1100" dirty="0" smtClean="0">
                <a:latin typeface="+mj-lt"/>
              </a:rPr>
              <a:t>(Tim Nusantara Sehat) </a:t>
            </a:r>
            <a:endParaRPr lang="id-ID" sz="1100" dirty="0"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283968" y="5013176"/>
            <a:ext cx="3528393" cy="43204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1100" b="1" dirty="0" smtClean="0">
                <a:latin typeface="+mj-lt"/>
              </a:rPr>
              <a:t>Persyaratan  </a:t>
            </a:r>
            <a:r>
              <a:rPr lang="id-ID" sz="1100" dirty="0" smtClean="0">
                <a:latin typeface="+mj-lt"/>
              </a:rPr>
              <a:t>Penugasan Khusus Tenaga Kesehatan Melalui </a:t>
            </a:r>
            <a:r>
              <a:rPr lang="id-ID" sz="1100" i="1" dirty="0" smtClean="0">
                <a:latin typeface="+mj-lt"/>
              </a:rPr>
              <a:t>Team Based </a:t>
            </a:r>
            <a:r>
              <a:rPr lang="id-ID" sz="1100" dirty="0" smtClean="0">
                <a:latin typeface="+mj-lt"/>
              </a:rPr>
              <a:t>(Tim Nusantara Sehat)</a:t>
            </a:r>
            <a:endParaRPr lang="id-ID" sz="1100" dirty="0"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283968" y="5589240"/>
            <a:ext cx="3528393" cy="43204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1100" b="1" dirty="0" smtClean="0">
                <a:latin typeface="+mj-lt"/>
              </a:rPr>
              <a:t>Pendaftaran dan Pelaksanaan  </a:t>
            </a:r>
            <a:r>
              <a:rPr lang="id-ID" sz="1100" dirty="0" smtClean="0">
                <a:latin typeface="+mj-lt"/>
              </a:rPr>
              <a:t>Penugasan Khusus Tenaga Kesehatan Melalui </a:t>
            </a:r>
            <a:r>
              <a:rPr lang="id-ID" sz="1100" i="1" dirty="0" smtClean="0">
                <a:latin typeface="+mj-lt"/>
              </a:rPr>
              <a:t>Team Based </a:t>
            </a:r>
            <a:r>
              <a:rPr lang="id-ID" sz="1100" dirty="0" smtClean="0">
                <a:latin typeface="+mj-lt"/>
              </a:rPr>
              <a:t>(Tim Nusantara Sehat) </a:t>
            </a:r>
            <a:endParaRPr lang="id-ID" sz="1100" dirty="0">
              <a:latin typeface="+mj-lt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3563888" y="1124744"/>
            <a:ext cx="0" cy="518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6" idx="1"/>
          </p:cNvCxnSpPr>
          <p:nvPr/>
        </p:nvCxnSpPr>
        <p:spPr>
          <a:xfrm flipH="1">
            <a:off x="3563888" y="1772816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3563888" y="2348880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3563888" y="5805264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3563888" y="2924944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3563888" y="3501008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3563888" y="4077072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3563888" y="4653136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3563888" y="5229200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2843808" y="2060848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8862" y="-27384"/>
            <a:ext cx="1080120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id-ID" dirty="0" smtClean="0"/>
              <a:t>Home </a:t>
            </a:r>
            <a:endParaRPr lang="id-ID" dirty="0"/>
          </a:p>
        </p:txBody>
      </p:sp>
      <p:sp>
        <p:nvSpPr>
          <p:cNvPr id="34" name="TextBox 33"/>
          <p:cNvSpPr txBox="1"/>
          <p:nvPr/>
        </p:nvSpPr>
        <p:spPr>
          <a:xfrm>
            <a:off x="8028384" y="5672281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 smtClean="0"/>
              <a:t>Kapan</a:t>
            </a:r>
            <a:endParaRPr lang="id-ID" sz="1200" dirty="0"/>
          </a:p>
        </p:txBody>
      </p:sp>
      <p:sp>
        <p:nvSpPr>
          <p:cNvPr id="35" name="Rectangle 34"/>
          <p:cNvSpPr/>
          <p:nvPr/>
        </p:nvSpPr>
        <p:spPr>
          <a:xfrm>
            <a:off x="4274105" y="908720"/>
            <a:ext cx="3528382" cy="43204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1200" b="1" dirty="0" smtClean="0">
                <a:latin typeface="+mj-lt"/>
              </a:rPr>
              <a:t>Mengenal  </a:t>
            </a:r>
            <a:r>
              <a:rPr lang="id-ID" sz="1100" dirty="0" smtClean="0">
                <a:latin typeface="+mj-lt"/>
              </a:rPr>
              <a:t>Penugasan </a:t>
            </a:r>
            <a:r>
              <a:rPr lang="id-ID" sz="1100" dirty="0" smtClean="0">
                <a:latin typeface="+mj-lt"/>
              </a:rPr>
              <a:t>Khusus Tenaga Kesehatan Melalui </a:t>
            </a:r>
            <a:r>
              <a:rPr lang="id-ID" sz="1100" i="1" dirty="0" smtClean="0">
                <a:latin typeface="+mj-lt"/>
              </a:rPr>
              <a:t>Team Based </a:t>
            </a:r>
            <a:r>
              <a:rPr lang="id-ID" sz="1100" dirty="0" smtClean="0">
                <a:latin typeface="+mj-lt"/>
              </a:rPr>
              <a:t>(Tim Nusantara Sehat) </a:t>
            </a:r>
            <a:endParaRPr lang="id-ID" sz="1100" dirty="0">
              <a:latin typeface="+mj-lt"/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 flipH="1">
            <a:off x="3563888" y="1124744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4283968" y="6093296"/>
            <a:ext cx="3528393" cy="43204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1100" b="1" dirty="0" smtClean="0">
                <a:latin typeface="+mj-lt"/>
              </a:rPr>
              <a:t>Cara Pendaftaran  </a:t>
            </a:r>
            <a:r>
              <a:rPr lang="id-ID" sz="1100" dirty="0" smtClean="0">
                <a:latin typeface="+mj-lt"/>
              </a:rPr>
              <a:t>Penugasan Khusus Tenaga Kesehatan Melalui </a:t>
            </a:r>
            <a:r>
              <a:rPr lang="id-ID" sz="1100" i="1" dirty="0" smtClean="0">
                <a:latin typeface="+mj-lt"/>
              </a:rPr>
              <a:t>Team Based </a:t>
            </a:r>
            <a:r>
              <a:rPr lang="id-ID" sz="1100" dirty="0" smtClean="0">
                <a:latin typeface="+mj-lt"/>
              </a:rPr>
              <a:t>(Tim Nusantara Sehat) </a:t>
            </a:r>
            <a:endParaRPr lang="id-ID" sz="1100" dirty="0">
              <a:latin typeface="+mj-lt"/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 flipH="1">
            <a:off x="3563888" y="6309320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0925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0935011"/>
              </p:ext>
            </p:extLst>
          </p:nvPr>
        </p:nvGraphicFramePr>
        <p:xfrm>
          <a:off x="755576" y="836703"/>
          <a:ext cx="7848873" cy="5472616"/>
        </p:xfrm>
        <a:graphic>
          <a:graphicData uri="http://schemas.openxmlformats.org/drawingml/2006/table">
            <a:tbl>
              <a:tblPr/>
              <a:tblGrid>
                <a:gridCol w="344314"/>
                <a:gridCol w="1854851"/>
                <a:gridCol w="433169"/>
                <a:gridCol w="2076989"/>
                <a:gridCol w="414658"/>
                <a:gridCol w="2724892"/>
              </a:tblGrid>
              <a:tr h="408986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Provinsi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Kabupaten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Puskesmas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Nusa Tenggara Timur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Kupang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NAIKLIU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OEPOLI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Timor Tengah Utara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NAPAN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EBAN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OEOLO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TASINIFU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 I N I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MANAMAS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Belu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23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HALIWEN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SILAWAN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WEBORA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LAKTULUS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27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WEDOMU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HAEKESAK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29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WELULI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NUALAIN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Malaka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31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NAMFALUS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32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ALAS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BESIKAMA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Alor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34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BURAGA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KALUNAN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36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PADANG ALANG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37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MARITAING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Sabu Raijua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LEDEUNU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Rote Ndao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39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BATUTUA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40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NDAO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-1000" y="-180"/>
            <a:ext cx="2052720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id-ID" dirty="0" smtClean="0"/>
              <a:t>Page </a:t>
            </a:r>
            <a:r>
              <a:rPr lang="id-ID" dirty="0" smtClean="0"/>
              <a:t>5 </a:t>
            </a:r>
            <a:r>
              <a:rPr lang="id-ID" dirty="0" smtClean="0"/>
              <a:t>(Lanjutan)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061542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2329553"/>
              </p:ext>
            </p:extLst>
          </p:nvPr>
        </p:nvGraphicFramePr>
        <p:xfrm>
          <a:off x="683567" y="836726"/>
          <a:ext cx="7992890" cy="5335281"/>
        </p:xfrm>
        <a:graphic>
          <a:graphicData uri="http://schemas.openxmlformats.org/drawingml/2006/table">
            <a:tbl>
              <a:tblPr/>
              <a:tblGrid>
                <a:gridCol w="350633"/>
                <a:gridCol w="1888886"/>
                <a:gridCol w="441117"/>
                <a:gridCol w="2115099"/>
                <a:gridCol w="422266"/>
                <a:gridCol w="2774889"/>
              </a:tblGrid>
              <a:tr h="345912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7050" marR="7050" marT="70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Provinsi</a:t>
                      </a:r>
                    </a:p>
                  </a:txBody>
                  <a:tcPr marL="7050" marR="7050" marT="705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7050" marR="7050" marT="705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Kabupaten</a:t>
                      </a:r>
                    </a:p>
                  </a:txBody>
                  <a:tcPr marL="7050" marR="7050" marT="705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7050" marR="7050" marT="705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Puskesmas</a:t>
                      </a:r>
                    </a:p>
                  </a:txBody>
                  <a:tcPr marL="7050" marR="7050" marT="705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Kalimantan Barat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Sambas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41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TEMANJUK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42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SAJINGAN BESAR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43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PALOH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Bengkayang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44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JAGOI BABANG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45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SIDING 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Sanggau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BALAI KARANGAN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47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ENTIKONG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Sintang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48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MERAKAI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212489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49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SENANING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23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Kapuas Hulu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50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NANGA KANTUK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51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PURING KENCANA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52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BADAU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53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LANJAK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54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BENUA MARTINUS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Kalimantan Timur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Mahakam Hulu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55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LONG PAHANGAI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56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TIONG OHANG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Berau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57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MARATUA BOHE BUKUT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Kalimantan Utara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Malinau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58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LONG NAWANG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59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LONG AMPUNG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60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DATA DIAN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61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LONG ALANGO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62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LONG PUJUNGAN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27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Nunukan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63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LONG BAWAN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64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LONG LAYU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65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SUNGAI NYAMUK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66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SETABU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67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AJI KUNING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68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SEIMENGGARIS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69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SANUR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70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BINTER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-1000" y="-180"/>
            <a:ext cx="2052720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id-ID" dirty="0" smtClean="0"/>
              <a:t>Page </a:t>
            </a:r>
            <a:r>
              <a:rPr lang="id-ID" dirty="0" smtClean="0"/>
              <a:t>5 </a:t>
            </a:r>
            <a:r>
              <a:rPr lang="id-ID" dirty="0" smtClean="0"/>
              <a:t>(Lanjutan)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91075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0463608"/>
              </p:ext>
            </p:extLst>
          </p:nvPr>
        </p:nvGraphicFramePr>
        <p:xfrm>
          <a:off x="755577" y="836708"/>
          <a:ext cx="7704856" cy="5289459"/>
        </p:xfrm>
        <a:graphic>
          <a:graphicData uri="http://schemas.openxmlformats.org/drawingml/2006/table">
            <a:tbl>
              <a:tblPr/>
              <a:tblGrid>
                <a:gridCol w="337996"/>
                <a:gridCol w="1820817"/>
                <a:gridCol w="425220"/>
                <a:gridCol w="2038880"/>
                <a:gridCol w="407049"/>
                <a:gridCol w="2674894"/>
              </a:tblGrid>
              <a:tr h="409884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8350" marR="8350" marT="8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Provinsi</a:t>
                      </a:r>
                    </a:p>
                  </a:txBody>
                  <a:tcPr marL="8350" marR="8350" marT="835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8350" marR="8350" marT="835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Kabupaten</a:t>
                      </a:r>
                    </a:p>
                  </a:txBody>
                  <a:tcPr marL="8350" marR="8350" marT="835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8350" marR="8350" marT="835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Puskesmas</a:t>
                      </a:r>
                    </a:p>
                  </a:txBody>
                  <a:tcPr marL="8350" marR="8350" marT="835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Sulawesi Utara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Kepulauan Talaud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71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DAPALAN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72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GEMEH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73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KARATUNG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74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MIANGAS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29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Kepulauan Sangihe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75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MARORE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76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KENDAHE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Minahasa Utara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77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WORI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31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Siau Tagulandang Biaro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78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ONDONG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79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MAKALEHI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Sulawesi Tengah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32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Toli-Toli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80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OGOTUA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Maluku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Maluku Barat Daya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81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WONRELI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82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SERWARU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83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USTUTUN 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84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ILWAKI 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85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LELANG 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86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MARSELA 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34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Maluku Tenggara Barat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87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SAUMLAKI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88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ADAUT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89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NAMTABUNG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90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LARAT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Kepulauan Aru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91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KOIJABI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92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LONGGAR APARA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Maluku Utara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36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Pulau Morotai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93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BERE-BERE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94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WAYABULA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95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SOPI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-1000" y="-180"/>
            <a:ext cx="2052720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id-ID" dirty="0" smtClean="0"/>
              <a:t>Page </a:t>
            </a:r>
            <a:r>
              <a:rPr lang="id-ID" dirty="0" smtClean="0"/>
              <a:t>5 </a:t>
            </a:r>
            <a:r>
              <a:rPr lang="id-ID" dirty="0" smtClean="0"/>
              <a:t>(Lanjutan)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26231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4779981"/>
              </p:ext>
            </p:extLst>
          </p:nvPr>
        </p:nvGraphicFramePr>
        <p:xfrm>
          <a:off x="755576" y="836710"/>
          <a:ext cx="7704855" cy="5289457"/>
        </p:xfrm>
        <a:graphic>
          <a:graphicData uri="http://schemas.openxmlformats.org/drawingml/2006/table">
            <a:tbl>
              <a:tblPr/>
              <a:tblGrid>
                <a:gridCol w="337996"/>
                <a:gridCol w="1820817"/>
                <a:gridCol w="425220"/>
                <a:gridCol w="2038879"/>
                <a:gridCol w="407049"/>
                <a:gridCol w="2674894"/>
              </a:tblGrid>
              <a:tr h="409882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8350" marR="8350" marT="8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Provinsi</a:t>
                      </a:r>
                    </a:p>
                  </a:txBody>
                  <a:tcPr marL="8350" marR="8350" marT="835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8350" marR="8350" marT="835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Kabupaten</a:t>
                      </a:r>
                    </a:p>
                  </a:txBody>
                  <a:tcPr marL="8350" marR="8350" marT="835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8350" marR="8350" marT="835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Puskesmas</a:t>
                      </a:r>
                    </a:p>
                  </a:txBody>
                  <a:tcPr marL="8350" marR="8350" marT="835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Papua 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37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Pegunungan Bintang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96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IWUR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97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TARUP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98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PEPERA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OKWYOP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WARAMASOL/TINIBIL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BATOM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102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MURKIM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103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MOPINOP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Sarmi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104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SARMI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39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Keerom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105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SENGGI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106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UBRUB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107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TOWE HITAM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108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WARIS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40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Supiori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109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SABAR MIOKRE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110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SORENDIWERI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41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Kota Jayapura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111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SKOW MABO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112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KOYA BARAT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42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Merauke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113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KIMAAM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114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SOTA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115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NAUKENJERAI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116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BUPUL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117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ULILIN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43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Boven Digoel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118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MINDIPTANA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119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WAROPKO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Papua Barat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44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Raja Ampat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120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DOREKAR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-1000" y="-180"/>
            <a:ext cx="2052720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id-ID" dirty="0" smtClean="0"/>
              <a:t>Page </a:t>
            </a:r>
            <a:r>
              <a:rPr lang="id-ID" dirty="0" smtClean="0"/>
              <a:t>5 </a:t>
            </a:r>
            <a:r>
              <a:rPr lang="id-ID" dirty="0" smtClean="0"/>
              <a:t>(Lanjutan)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927120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86998" y="908720"/>
            <a:ext cx="74454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b="1" dirty="0" smtClean="0">
                <a:solidFill>
                  <a:schemeClr val="accent3">
                    <a:lumMod val="75000"/>
                  </a:schemeClr>
                </a:solidFill>
                <a:latin typeface="AR CARTER" pitchFamily="2" charset="0"/>
              </a:rPr>
              <a:t>Bagaimana Pola Penempatan Penugasan Khusus Tenaga Kesehatan Melalui </a:t>
            </a:r>
            <a:r>
              <a:rPr lang="id-ID" sz="2800" b="1" i="1" dirty="0" smtClean="0">
                <a:solidFill>
                  <a:schemeClr val="accent3">
                    <a:lumMod val="75000"/>
                  </a:schemeClr>
                </a:solidFill>
                <a:latin typeface="AR CARTER" pitchFamily="2" charset="0"/>
              </a:rPr>
              <a:t>Team Based </a:t>
            </a:r>
            <a:r>
              <a:rPr lang="id-ID" sz="2800" b="1" dirty="0" smtClean="0">
                <a:solidFill>
                  <a:schemeClr val="accent3">
                    <a:lumMod val="75000"/>
                  </a:schemeClr>
                </a:solidFill>
                <a:latin typeface="AR CARTER" pitchFamily="2" charset="0"/>
              </a:rPr>
              <a:t>(Tim Nusantara Sehat) ... ?</a:t>
            </a:r>
            <a:endParaRPr lang="id-ID" sz="2800" b="1" dirty="0">
              <a:solidFill>
                <a:schemeClr val="accent3">
                  <a:lumMod val="75000"/>
                </a:schemeClr>
              </a:solidFill>
              <a:latin typeface="AR CARTER" pitchFamily="2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05147" y="2348880"/>
            <a:ext cx="72008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err="1">
                <a:latin typeface="Andalus" pitchFamily="18" charset="-78"/>
                <a:cs typeface="Andalus" pitchFamily="18" charset="-78"/>
              </a:rPr>
              <a:t>Meningkatnya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Puskesmas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yang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terpenuhi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tenaga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kesehatan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dengan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minimal 5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jenis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tenaga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kesehatan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(</a:t>
            </a:r>
            <a:r>
              <a:rPr lang="id-ID" dirty="0">
                <a:latin typeface="Andalus" pitchFamily="18" charset="-78"/>
                <a:cs typeface="Andalus" pitchFamily="18" charset="-78"/>
              </a:rPr>
              <a:t>yaitu dokter, perawat, bidan, dan 2 tenaga kesehatan lainnya (tenaga kesehatan gizi, tenaga kesehatan lingkungan, tenaga analis kesehatan/ahli teknologi laboratorium medik, tenaga kefarmasian dan tenaga kesehatan masyarakat)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Masa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penempatan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tenaga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kesehatan</a:t>
            </a:r>
            <a:r>
              <a:rPr lang="id-ID" dirty="0" smtClean="0">
                <a:latin typeface="Andalus" pitchFamily="18" charset="-78"/>
                <a:cs typeface="Andalus" pitchFamily="18" charset="-78"/>
              </a:rPr>
              <a:t> Penugasan Khusus Tenaga Kesehatan Melalui </a:t>
            </a:r>
            <a:r>
              <a:rPr lang="id-ID" i="1" dirty="0" smtClean="0">
                <a:latin typeface="Andalus" pitchFamily="18" charset="-78"/>
                <a:cs typeface="Andalus" pitchFamily="18" charset="-78"/>
              </a:rPr>
              <a:t>Team Based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adalah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2 (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dua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)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tahun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.</a:t>
            </a:r>
            <a:endParaRPr lang="id-ID" dirty="0">
              <a:latin typeface="Andalus" pitchFamily="18" charset="-78"/>
              <a:cs typeface="Andalus" pitchFamily="18" charset="-78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en-US" dirty="0" err="1">
                <a:latin typeface="Andalus" pitchFamily="18" charset="-78"/>
                <a:cs typeface="Andalus" pitchFamily="18" charset="-78"/>
              </a:rPr>
              <a:t>Pemerintah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Daerah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dapat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memberdayakan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tenaga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kesehatan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pasca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id-ID" dirty="0" smtClean="0">
                <a:latin typeface="Andalus" pitchFamily="18" charset="-78"/>
                <a:cs typeface="Andalus" pitchFamily="18" charset="-78"/>
              </a:rPr>
              <a:t>Penugasan Khusus Tenaga Kesehatan Melalui </a:t>
            </a:r>
            <a:r>
              <a:rPr lang="id-ID" i="1" dirty="0" smtClean="0">
                <a:latin typeface="Andalus" pitchFamily="18" charset="-78"/>
                <a:cs typeface="Andalus" pitchFamily="18" charset="-78"/>
              </a:rPr>
              <a:t>Team Based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sesuai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kompetensi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,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standar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ketenagaan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dan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kebutuhan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daerah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sehingga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tercapai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kemandirian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pemenuhan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tenaga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kesehatan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.</a:t>
            </a:r>
            <a:endParaRPr lang="id-ID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1000" y="-180"/>
            <a:ext cx="1080120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id-ID" dirty="0" smtClean="0"/>
              <a:t>Page </a:t>
            </a:r>
            <a:r>
              <a:rPr lang="id-ID" dirty="0" smtClean="0"/>
              <a:t>6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86129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86998" y="1285769"/>
            <a:ext cx="75894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b="1" dirty="0" smtClean="0">
                <a:solidFill>
                  <a:schemeClr val="accent3">
                    <a:lumMod val="75000"/>
                  </a:schemeClr>
                </a:solidFill>
                <a:latin typeface="AR CARTER" pitchFamily="2" charset="0"/>
              </a:rPr>
              <a:t>Tenaga Kesehatan Apa Saja yang Dapat Mengikuti Penugasan Khusus Tenaga Kesehatan Melalui Team Based (Tim Nusantara Sehat) ... ?</a:t>
            </a:r>
            <a:endParaRPr lang="id-ID" sz="2400" b="1" dirty="0">
              <a:solidFill>
                <a:schemeClr val="accent3">
                  <a:lumMod val="75000"/>
                </a:schemeClr>
              </a:solidFill>
              <a:latin typeface="AR CARTER" pitchFamily="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59007" y="2348880"/>
            <a:ext cx="665335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id-ID" dirty="0" smtClean="0">
                <a:latin typeface="AR CENA" pitchFamily="2" charset="0"/>
              </a:rPr>
              <a:t>Dokter Umum</a:t>
            </a:r>
          </a:p>
          <a:p>
            <a:pPr marL="342900" indent="-342900">
              <a:buAutoNum type="arabicPeriod"/>
            </a:pPr>
            <a:r>
              <a:rPr lang="id-ID" dirty="0" smtClean="0">
                <a:latin typeface="AR CENA" pitchFamily="2" charset="0"/>
              </a:rPr>
              <a:t>Perawat</a:t>
            </a:r>
          </a:p>
          <a:p>
            <a:pPr marL="342900" indent="-342900">
              <a:buAutoNum type="arabicPeriod"/>
            </a:pPr>
            <a:r>
              <a:rPr lang="id-ID" dirty="0" smtClean="0">
                <a:latin typeface="AR CENA" pitchFamily="2" charset="0"/>
              </a:rPr>
              <a:t>Bidan</a:t>
            </a:r>
          </a:p>
          <a:p>
            <a:pPr marL="342900" indent="-342900">
              <a:buAutoNum type="arabicPeriod"/>
            </a:pPr>
            <a:r>
              <a:rPr lang="id-ID" dirty="0" smtClean="0">
                <a:latin typeface="AR CENA" pitchFamily="2" charset="0"/>
              </a:rPr>
              <a:t>Ahli Gizi (DIII/DIV)</a:t>
            </a:r>
          </a:p>
          <a:p>
            <a:pPr marL="342900" indent="-342900">
              <a:buAutoNum type="arabicPeriod"/>
            </a:pPr>
            <a:r>
              <a:rPr lang="id-ID" dirty="0" smtClean="0">
                <a:latin typeface="AR CENA" pitchFamily="2" charset="0"/>
              </a:rPr>
              <a:t>Kesehatan Lingkungan (DIII)</a:t>
            </a:r>
          </a:p>
          <a:p>
            <a:pPr marL="342900" indent="-342900">
              <a:buAutoNum type="arabicPeriod"/>
            </a:pPr>
            <a:r>
              <a:rPr lang="id-ID" dirty="0" smtClean="0">
                <a:latin typeface="AR CENA" pitchFamily="2" charset="0"/>
              </a:rPr>
              <a:t>Analis kesehatan (DIII)</a:t>
            </a:r>
          </a:p>
          <a:p>
            <a:pPr marL="342900" indent="-342900">
              <a:buAutoNum type="arabicPeriod"/>
            </a:pPr>
            <a:r>
              <a:rPr lang="id-ID" dirty="0" smtClean="0">
                <a:latin typeface="AR CENA" pitchFamily="2" charset="0"/>
              </a:rPr>
              <a:t>Tenaga Kefarmasian (DIII)</a:t>
            </a:r>
          </a:p>
          <a:p>
            <a:pPr marL="342900" indent="-342900">
              <a:buAutoNum type="arabicPeriod"/>
            </a:pPr>
            <a:r>
              <a:rPr lang="id-ID" dirty="0" smtClean="0">
                <a:latin typeface="AR CENA" pitchFamily="2" charset="0"/>
              </a:rPr>
              <a:t>Kesehatan Masyarakat</a:t>
            </a:r>
            <a:endParaRPr lang="id-ID" dirty="0">
              <a:latin typeface="AR CENA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1000" y="-180"/>
            <a:ext cx="1080120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id-ID" dirty="0" smtClean="0"/>
              <a:t>Page </a:t>
            </a:r>
            <a:r>
              <a:rPr lang="id-ID" dirty="0" smtClean="0"/>
              <a:t>7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732152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86998" y="1285769"/>
            <a:ext cx="67253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b="1" dirty="0" smtClean="0">
                <a:solidFill>
                  <a:schemeClr val="accent3">
                    <a:lumMod val="75000"/>
                  </a:schemeClr>
                </a:solidFill>
                <a:latin typeface="AR CARTER" pitchFamily="2" charset="0"/>
              </a:rPr>
              <a:t>Apa Persyaratan untuk Menjadi Penugasan Khusus Tenaga Kesehatan Melalui Team Based (Tim Nusantara Sehat) ... ?</a:t>
            </a:r>
            <a:endParaRPr lang="id-ID" sz="2400" b="1" dirty="0">
              <a:solidFill>
                <a:schemeClr val="accent3">
                  <a:lumMod val="75000"/>
                </a:schemeClr>
              </a:solidFill>
              <a:latin typeface="AR CARTER" pitchFamily="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59007" y="2348880"/>
            <a:ext cx="665335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>
                <a:latin typeface="AR CENA" pitchFamily="2" charset="0"/>
              </a:rPr>
              <a:t>Persyaratan</a:t>
            </a:r>
            <a:r>
              <a:rPr lang="en-US" dirty="0" smtClean="0">
                <a:latin typeface="AR CENA" pitchFamily="2" charset="0"/>
              </a:rPr>
              <a:t> </a:t>
            </a:r>
            <a:r>
              <a:rPr lang="en-US" dirty="0" err="1" smtClean="0">
                <a:latin typeface="AR CENA" pitchFamily="2" charset="0"/>
              </a:rPr>
              <a:t>calon</a:t>
            </a:r>
            <a:r>
              <a:rPr lang="en-US" dirty="0" smtClean="0">
                <a:latin typeface="AR CENA" pitchFamily="2" charset="0"/>
              </a:rPr>
              <a:t> </a:t>
            </a:r>
            <a:r>
              <a:rPr lang="en-US" dirty="0" err="1" smtClean="0">
                <a:latin typeface="AR CENA" pitchFamily="2" charset="0"/>
              </a:rPr>
              <a:t>peserta</a:t>
            </a:r>
            <a:r>
              <a:rPr lang="en-US" dirty="0" smtClean="0">
                <a:latin typeface="AR CENA" pitchFamily="2" charset="0"/>
              </a:rPr>
              <a:t> :</a:t>
            </a:r>
            <a:endParaRPr lang="id-ID" dirty="0" smtClean="0">
              <a:latin typeface="AR CENA" pitchFamily="2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err="1" smtClean="0">
                <a:latin typeface="AR CENA" pitchFamily="2" charset="0"/>
              </a:rPr>
              <a:t>Warga</a:t>
            </a:r>
            <a:r>
              <a:rPr lang="en-US" dirty="0" smtClean="0">
                <a:latin typeface="AR CENA" pitchFamily="2" charset="0"/>
              </a:rPr>
              <a:t> </a:t>
            </a:r>
            <a:r>
              <a:rPr lang="en-US" dirty="0">
                <a:latin typeface="AR CENA" pitchFamily="2" charset="0"/>
              </a:rPr>
              <a:t>Negara Indonesia</a:t>
            </a:r>
            <a:endParaRPr lang="id-ID" dirty="0">
              <a:latin typeface="AR CENA" pitchFamily="2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err="1" smtClean="0">
                <a:latin typeface="AR CENA" pitchFamily="2" charset="0"/>
              </a:rPr>
              <a:t>Usia</a:t>
            </a:r>
            <a:r>
              <a:rPr lang="en-US" dirty="0" smtClean="0">
                <a:latin typeface="AR CENA" pitchFamily="2" charset="0"/>
              </a:rPr>
              <a:t> </a:t>
            </a:r>
            <a:r>
              <a:rPr lang="en-US" dirty="0" err="1">
                <a:latin typeface="AR CENA" pitchFamily="2" charset="0"/>
              </a:rPr>
              <a:t>maksimal</a:t>
            </a:r>
            <a:r>
              <a:rPr lang="en-US" dirty="0">
                <a:latin typeface="AR CENA" pitchFamily="2" charset="0"/>
              </a:rPr>
              <a:t> 30 </a:t>
            </a:r>
            <a:r>
              <a:rPr lang="en-US" dirty="0" err="1">
                <a:latin typeface="AR CENA" pitchFamily="2" charset="0"/>
              </a:rPr>
              <a:t>tahun</a:t>
            </a:r>
            <a:r>
              <a:rPr lang="en-US" dirty="0">
                <a:latin typeface="AR CENA" pitchFamily="2" charset="0"/>
              </a:rPr>
              <a:t> </a:t>
            </a:r>
            <a:r>
              <a:rPr lang="en-US" dirty="0" err="1">
                <a:latin typeface="AR CENA" pitchFamily="2" charset="0"/>
              </a:rPr>
              <a:t>untuk</a:t>
            </a:r>
            <a:r>
              <a:rPr lang="en-US" dirty="0">
                <a:latin typeface="AR CENA" pitchFamily="2" charset="0"/>
              </a:rPr>
              <a:t> </a:t>
            </a:r>
            <a:r>
              <a:rPr lang="en-US" dirty="0" err="1">
                <a:latin typeface="AR CENA" pitchFamily="2" charset="0"/>
              </a:rPr>
              <a:t>dokter</a:t>
            </a:r>
            <a:r>
              <a:rPr lang="en-US" dirty="0">
                <a:latin typeface="AR CENA" pitchFamily="2" charset="0"/>
              </a:rPr>
              <a:t> </a:t>
            </a:r>
            <a:r>
              <a:rPr lang="en-US" dirty="0" err="1">
                <a:latin typeface="AR CENA" pitchFamily="2" charset="0"/>
              </a:rPr>
              <a:t>umum</a:t>
            </a:r>
            <a:r>
              <a:rPr lang="en-US" dirty="0">
                <a:latin typeface="AR CENA" pitchFamily="2" charset="0"/>
              </a:rPr>
              <a:t>, </a:t>
            </a:r>
            <a:r>
              <a:rPr lang="en-US" dirty="0" err="1">
                <a:latin typeface="AR CENA" pitchFamily="2" charset="0"/>
              </a:rPr>
              <a:t>dan</a:t>
            </a:r>
            <a:r>
              <a:rPr lang="en-US" dirty="0">
                <a:latin typeface="AR CENA" pitchFamily="2" charset="0"/>
              </a:rPr>
              <a:t> </a:t>
            </a:r>
            <a:r>
              <a:rPr lang="en-US" dirty="0" err="1">
                <a:latin typeface="AR CENA" pitchFamily="2" charset="0"/>
              </a:rPr>
              <a:t>untuk</a:t>
            </a:r>
            <a:r>
              <a:rPr lang="en-US" dirty="0">
                <a:latin typeface="AR CENA" pitchFamily="2" charset="0"/>
              </a:rPr>
              <a:t> </a:t>
            </a:r>
            <a:r>
              <a:rPr lang="en-US" dirty="0" err="1">
                <a:latin typeface="AR CENA" pitchFamily="2" charset="0"/>
              </a:rPr>
              <a:t>tenaga</a:t>
            </a:r>
            <a:r>
              <a:rPr lang="en-US" dirty="0">
                <a:latin typeface="AR CENA" pitchFamily="2" charset="0"/>
              </a:rPr>
              <a:t> </a:t>
            </a:r>
            <a:r>
              <a:rPr lang="en-US" dirty="0" err="1">
                <a:latin typeface="AR CENA" pitchFamily="2" charset="0"/>
              </a:rPr>
              <a:t>kesahatan</a:t>
            </a:r>
            <a:r>
              <a:rPr lang="en-US" dirty="0">
                <a:latin typeface="AR CENA" pitchFamily="2" charset="0"/>
              </a:rPr>
              <a:t> </a:t>
            </a:r>
            <a:r>
              <a:rPr lang="en-US" dirty="0" err="1">
                <a:latin typeface="AR CENA" pitchFamily="2" charset="0"/>
              </a:rPr>
              <a:t>lainnya</a:t>
            </a:r>
            <a:r>
              <a:rPr lang="en-US" dirty="0">
                <a:latin typeface="AR CENA" pitchFamily="2" charset="0"/>
              </a:rPr>
              <a:t> </a:t>
            </a:r>
            <a:r>
              <a:rPr lang="en-US" dirty="0" err="1">
                <a:latin typeface="AR CENA" pitchFamily="2" charset="0"/>
              </a:rPr>
              <a:t>usia</a:t>
            </a:r>
            <a:r>
              <a:rPr lang="en-US" dirty="0">
                <a:latin typeface="AR CENA" pitchFamily="2" charset="0"/>
              </a:rPr>
              <a:t> </a:t>
            </a:r>
            <a:r>
              <a:rPr lang="en-US" dirty="0" err="1">
                <a:latin typeface="AR CENA" pitchFamily="2" charset="0"/>
              </a:rPr>
              <a:t>maksimal</a:t>
            </a:r>
            <a:r>
              <a:rPr lang="en-US" dirty="0">
                <a:latin typeface="AR CENA" pitchFamily="2" charset="0"/>
              </a:rPr>
              <a:t> 25 </a:t>
            </a:r>
            <a:r>
              <a:rPr lang="en-US" dirty="0" err="1">
                <a:latin typeface="AR CENA" pitchFamily="2" charset="0"/>
              </a:rPr>
              <a:t>tahun</a:t>
            </a:r>
            <a:endParaRPr lang="id-ID" dirty="0">
              <a:latin typeface="AR CENA" pitchFamily="2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latin typeface="AR CENA" pitchFamily="2" charset="0"/>
              </a:rPr>
              <a:t>Status </a:t>
            </a:r>
            <a:r>
              <a:rPr lang="en-US" dirty="0" err="1">
                <a:latin typeface="AR CENA" pitchFamily="2" charset="0"/>
              </a:rPr>
              <a:t>belum</a:t>
            </a:r>
            <a:r>
              <a:rPr lang="en-US" dirty="0">
                <a:latin typeface="AR CENA" pitchFamily="2" charset="0"/>
              </a:rPr>
              <a:t> </a:t>
            </a:r>
            <a:r>
              <a:rPr lang="en-US" dirty="0" err="1">
                <a:latin typeface="AR CENA" pitchFamily="2" charset="0"/>
              </a:rPr>
              <a:t>menikah</a:t>
            </a:r>
            <a:endParaRPr lang="id-ID" dirty="0">
              <a:latin typeface="AR CENA" pitchFamily="2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err="1" smtClean="0">
                <a:latin typeface="AR CENA" pitchFamily="2" charset="0"/>
              </a:rPr>
              <a:t>Sehat</a:t>
            </a:r>
            <a:r>
              <a:rPr lang="en-US" dirty="0" smtClean="0">
                <a:latin typeface="AR CENA" pitchFamily="2" charset="0"/>
              </a:rPr>
              <a:t>  </a:t>
            </a:r>
            <a:r>
              <a:rPr lang="en-US" dirty="0" err="1">
                <a:latin typeface="AR CENA" pitchFamily="2" charset="0"/>
              </a:rPr>
              <a:t>jasmani</a:t>
            </a:r>
            <a:r>
              <a:rPr lang="en-US" dirty="0">
                <a:latin typeface="AR CENA" pitchFamily="2" charset="0"/>
              </a:rPr>
              <a:t> </a:t>
            </a:r>
            <a:r>
              <a:rPr lang="en-US" dirty="0" err="1">
                <a:latin typeface="AR CENA" pitchFamily="2" charset="0"/>
              </a:rPr>
              <a:t>dan</a:t>
            </a:r>
            <a:r>
              <a:rPr lang="en-US" dirty="0">
                <a:latin typeface="AR CENA" pitchFamily="2" charset="0"/>
              </a:rPr>
              <a:t> </a:t>
            </a:r>
            <a:r>
              <a:rPr lang="en-US" dirty="0" err="1">
                <a:latin typeface="AR CENA" pitchFamily="2" charset="0"/>
              </a:rPr>
              <a:t>rohani</a:t>
            </a:r>
            <a:endParaRPr lang="id-ID" dirty="0">
              <a:latin typeface="AR CENA" pitchFamily="2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err="1" smtClean="0">
                <a:latin typeface="AR CENA" pitchFamily="2" charset="0"/>
              </a:rPr>
              <a:t>Bebas</a:t>
            </a:r>
            <a:r>
              <a:rPr lang="en-US" dirty="0" smtClean="0">
                <a:latin typeface="AR CENA" pitchFamily="2" charset="0"/>
              </a:rPr>
              <a:t> </a:t>
            </a:r>
            <a:r>
              <a:rPr lang="en-US" dirty="0" err="1">
                <a:latin typeface="AR CENA" pitchFamily="2" charset="0"/>
              </a:rPr>
              <a:t>narkoba</a:t>
            </a:r>
            <a:endParaRPr lang="id-ID" dirty="0">
              <a:latin typeface="AR CENA" pitchFamily="2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err="1" smtClean="0">
                <a:latin typeface="AR CENA" pitchFamily="2" charset="0"/>
              </a:rPr>
              <a:t>Berkelakuan</a:t>
            </a:r>
            <a:r>
              <a:rPr lang="en-US" dirty="0" smtClean="0">
                <a:latin typeface="AR CENA" pitchFamily="2" charset="0"/>
              </a:rPr>
              <a:t> </a:t>
            </a:r>
            <a:r>
              <a:rPr lang="en-US" dirty="0" err="1">
                <a:latin typeface="AR CENA" pitchFamily="2" charset="0"/>
              </a:rPr>
              <a:t>Baik</a:t>
            </a:r>
            <a:endParaRPr lang="id-ID" dirty="0">
              <a:latin typeface="AR CENA" pitchFamily="2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err="1" smtClean="0">
                <a:latin typeface="AR CENA" pitchFamily="2" charset="0"/>
              </a:rPr>
              <a:t>Mempunyai</a:t>
            </a:r>
            <a:r>
              <a:rPr lang="en-US" dirty="0" smtClean="0">
                <a:latin typeface="AR CENA" pitchFamily="2" charset="0"/>
              </a:rPr>
              <a:t> </a:t>
            </a:r>
            <a:r>
              <a:rPr lang="en-US" dirty="0">
                <a:latin typeface="AR CENA" pitchFamily="2" charset="0"/>
              </a:rPr>
              <a:t>STR yang </a:t>
            </a:r>
            <a:r>
              <a:rPr lang="en-US" dirty="0" err="1">
                <a:latin typeface="AR CENA" pitchFamily="2" charset="0"/>
              </a:rPr>
              <a:t>masih</a:t>
            </a:r>
            <a:r>
              <a:rPr lang="en-US" dirty="0">
                <a:latin typeface="AR CENA" pitchFamily="2" charset="0"/>
              </a:rPr>
              <a:t> </a:t>
            </a:r>
            <a:r>
              <a:rPr lang="en-US" dirty="0" err="1">
                <a:latin typeface="AR CENA" pitchFamily="2" charset="0"/>
              </a:rPr>
              <a:t>berlaku</a:t>
            </a:r>
            <a:endParaRPr lang="id-ID" dirty="0">
              <a:latin typeface="AR CENA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1000" y="-180"/>
            <a:ext cx="1080120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id-ID" dirty="0" smtClean="0"/>
              <a:t>Page </a:t>
            </a:r>
            <a:r>
              <a:rPr lang="id-ID" dirty="0" smtClean="0"/>
              <a:t>8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4284111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86998" y="476672"/>
            <a:ext cx="701339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b="1" dirty="0" smtClean="0">
                <a:solidFill>
                  <a:schemeClr val="accent3">
                    <a:lumMod val="75000"/>
                  </a:schemeClr>
                </a:solidFill>
                <a:latin typeface="AR CARTER" pitchFamily="2" charset="0"/>
              </a:rPr>
              <a:t>Kapan Pelaksanaan Penugasan Khusus Tenaga Kesehatan Melalui Teambased (Tim Nusantara Sehat) ... ?</a:t>
            </a:r>
            <a:endParaRPr lang="id-ID" sz="2800" b="1" dirty="0">
              <a:solidFill>
                <a:schemeClr val="accent3">
                  <a:lumMod val="75000"/>
                </a:schemeClr>
              </a:solidFill>
              <a:latin typeface="AR CARTER" pitchFamily="2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59005" y="1412776"/>
            <a:ext cx="694138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/>
              <a:t>Pedaftaran   	:  4 Februari – 21 Februari  2015</a:t>
            </a:r>
          </a:p>
          <a:p>
            <a:r>
              <a:rPr lang="id-ID" dirty="0"/>
              <a:t> </a:t>
            </a:r>
            <a:r>
              <a:rPr lang="id-ID" dirty="0" smtClean="0"/>
              <a:t>                       	   Melalui Web  </a:t>
            </a:r>
            <a:r>
              <a:rPr lang="id-ID" dirty="0" smtClean="0">
                <a:solidFill>
                  <a:schemeClr val="tx2">
                    <a:lumMod val="60000"/>
                    <a:lumOff val="40000"/>
                  </a:schemeClr>
                </a:solidFill>
                <a:hlinkClick r:id="rId2"/>
              </a:rPr>
              <a:t>http://nusantarasehat.kemkes.go.id</a:t>
            </a:r>
            <a:endParaRPr lang="id-ID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id-ID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id-ID" dirty="0" smtClean="0"/>
              <a:t>Penempatan 	:  a. </a:t>
            </a:r>
            <a:r>
              <a:rPr lang="id-ID" dirty="0" smtClean="0"/>
              <a:t>Periode  </a:t>
            </a:r>
            <a:r>
              <a:rPr lang="id-ID" dirty="0" smtClean="0"/>
              <a:t>I  Bulan April 2015 (60 Tim)</a:t>
            </a:r>
          </a:p>
          <a:p>
            <a:r>
              <a:rPr lang="id-ID" dirty="0"/>
              <a:t>	</a:t>
            </a:r>
            <a:r>
              <a:rPr lang="id-ID" dirty="0" smtClean="0"/>
              <a:t>	   b. </a:t>
            </a:r>
            <a:r>
              <a:rPr lang="id-ID" dirty="0" smtClean="0"/>
              <a:t>Periode </a:t>
            </a:r>
            <a:r>
              <a:rPr lang="id-ID" dirty="0" smtClean="0"/>
              <a:t>II  Bulan Juli 2015  (60 Tim)</a:t>
            </a:r>
          </a:p>
          <a:p>
            <a:endParaRPr lang="id-ID" dirty="0"/>
          </a:p>
          <a:p>
            <a:endParaRPr lang="id-ID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59005" y="2981851"/>
            <a:ext cx="715741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/>
              <a:t>Informasi Lebih Lanjut </a:t>
            </a:r>
          </a:p>
          <a:p>
            <a:r>
              <a:rPr lang="id-ID" dirty="0" smtClean="0"/>
              <a:t>Dapat Menghubungi  </a:t>
            </a:r>
            <a:r>
              <a:rPr lang="id-ID" b="1" dirty="0" smtClean="0"/>
              <a:t>Pusren-Gun BPSDM Kesehatan Kemenkes :</a:t>
            </a:r>
          </a:p>
          <a:p>
            <a:r>
              <a:rPr lang="id-ID" dirty="0" smtClean="0"/>
              <a:t>Telp 	:  (021) 7245517 (6008) </a:t>
            </a:r>
          </a:p>
          <a:p>
            <a:r>
              <a:rPr lang="id-ID" dirty="0" smtClean="0"/>
              <a:t>Fax   	:  (021) 7258616</a:t>
            </a:r>
          </a:p>
          <a:p>
            <a:r>
              <a:rPr lang="id-ID" dirty="0" smtClean="0"/>
              <a:t>E-Mail  	:  </a:t>
            </a:r>
            <a:r>
              <a:rPr lang="id-ID" dirty="0" smtClean="0">
                <a:hlinkClick r:id="rId3"/>
              </a:rPr>
              <a:t>nusantarasehat.kemenkes@gmail.com</a:t>
            </a:r>
            <a:r>
              <a:rPr lang="id-ID" dirty="0" smtClean="0"/>
              <a:t> </a:t>
            </a:r>
            <a:r>
              <a:rPr lang="id-ID" dirty="0" smtClean="0"/>
              <a:t> </a:t>
            </a:r>
          </a:p>
          <a:p>
            <a:r>
              <a:rPr lang="id-ID" dirty="0" smtClean="0"/>
              <a:t>Atau </a:t>
            </a:r>
          </a:p>
          <a:p>
            <a:r>
              <a:rPr lang="id-ID" dirty="0" smtClean="0"/>
              <a:t>Hallo kemkes :  500567</a:t>
            </a:r>
            <a:r>
              <a:rPr lang="id-ID" dirty="0" smtClean="0"/>
              <a:t>	</a:t>
            </a:r>
            <a:endParaRPr lang="id-ID" dirty="0"/>
          </a:p>
        </p:txBody>
      </p:sp>
      <p:sp>
        <p:nvSpPr>
          <p:cNvPr id="6" name="TextBox 5"/>
          <p:cNvSpPr txBox="1"/>
          <p:nvPr/>
        </p:nvSpPr>
        <p:spPr>
          <a:xfrm>
            <a:off x="1187624" y="5445224"/>
            <a:ext cx="5976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 smtClean="0"/>
              <a:t>Catatan :</a:t>
            </a:r>
          </a:p>
          <a:p>
            <a:r>
              <a:rPr lang="id-ID" sz="1200" b="1" dirty="0" smtClean="0"/>
              <a:t>Jadwal sewaktu dapat berubah sesuai situasi dan kondisi </a:t>
            </a:r>
            <a:endParaRPr lang="id-ID" sz="1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-1000" y="-180"/>
            <a:ext cx="1080120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id-ID" dirty="0" smtClean="0"/>
              <a:t>Page </a:t>
            </a:r>
            <a:r>
              <a:rPr lang="id-ID" dirty="0" smtClean="0"/>
              <a:t>9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67391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86998" y="908720"/>
            <a:ext cx="70133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b="1" dirty="0" smtClean="0">
                <a:solidFill>
                  <a:schemeClr val="accent3">
                    <a:lumMod val="75000"/>
                  </a:schemeClr>
                </a:solidFill>
                <a:latin typeface="AR CARTER" pitchFamily="2" charset="0"/>
              </a:rPr>
              <a:t>Cara Pendaftaran : </a:t>
            </a:r>
            <a:endParaRPr lang="id-ID" sz="2800" b="1" dirty="0">
              <a:solidFill>
                <a:schemeClr val="accent3">
                  <a:lumMod val="75000"/>
                </a:schemeClr>
              </a:solidFill>
              <a:latin typeface="AR CARTER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1000" y="-180"/>
            <a:ext cx="1080120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id-ID" dirty="0" smtClean="0"/>
              <a:t>Page </a:t>
            </a:r>
            <a:r>
              <a:rPr lang="id-ID" dirty="0" smtClean="0"/>
              <a:t>10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39667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95536" y="287352"/>
            <a:ext cx="8280920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1600" b="1" dirty="0">
                <a:solidFill>
                  <a:schemeClr val="accent3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Penugasan Khusus Tenaga Kesehatan </a:t>
            </a:r>
            <a:endParaRPr lang="id-ID" sz="1600" b="1" dirty="0" smtClean="0">
              <a:solidFill>
                <a:schemeClr val="accent3">
                  <a:lumMod val="75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algn="ctr"/>
            <a:r>
              <a:rPr lang="id-ID" sz="1600" b="1" dirty="0" smtClean="0">
                <a:solidFill>
                  <a:schemeClr val="accent3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Melalui </a:t>
            </a:r>
            <a:r>
              <a:rPr lang="id-ID" sz="1600" b="1" i="1" dirty="0">
                <a:solidFill>
                  <a:schemeClr val="accent3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Team Based </a:t>
            </a:r>
            <a:r>
              <a:rPr lang="id-ID" sz="1600" b="1" i="1" dirty="0" smtClean="0">
                <a:solidFill>
                  <a:schemeClr val="accent3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id-ID" sz="1600" b="1" dirty="0" smtClean="0">
                <a:solidFill>
                  <a:schemeClr val="accent3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(</a:t>
            </a:r>
            <a:r>
              <a:rPr lang="id-ID" sz="1600" b="1" dirty="0">
                <a:solidFill>
                  <a:schemeClr val="accent3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Tim Nusantara Sehat)</a:t>
            </a:r>
            <a:endParaRPr lang="id-ID" sz="1600" dirty="0">
              <a:latin typeface="Andalus" pitchFamily="18" charset="-78"/>
              <a:cs typeface="Andalus" pitchFamily="18" charset="-78"/>
            </a:endParaRPr>
          </a:p>
          <a:p>
            <a:pPr algn="just"/>
            <a:r>
              <a:rPr lang="en-US" sz="1600" dirty="0">
                <a:latin typeface="Andalus" pitchFamily="18" charset="-78"/>
                <a:cs typeface="Andalus" pitchFamily="18" charset="-78"/>
              </a:rPr>
              <a:t> </a:t>
            </a:r>
            <a:endParaRPr lang="id-ID" sz="1600" dirty="0">
              <a:latin typeface="Andalus" pitchFamily="18" charset="-78"/>
              <a:cs typeface="Andalus" pitchFamily="18" charset="-78"/>
            </a:endParaRPr>
          </a:p>
          <a:p>
            <a:pPr algn="just"/>
            <a:r>
              <a:rPr lang="en-US" sz="1200" dirty="0"/>
              <a:t> </a:t>
            </a:r>
            <a:endParaRPr lang="id-ID" sz="1200" dirty="0"/>
          </a:p>
          <a:p>
            <a:pPr algn="just"/>
            <a:r>
              <a:rPr lang="en-US" sz="1200" b="1" dirty="0" err="1">
                <a:solidFill>
                  <a:schemeClr val="accent3">
                    <a:lumMod val="75000"/>
                  </a:schemeClr>
                </a:solidFill>
              </a:rPr>
              <a:t>Latar</a:t>
            </a:r>
            <a:r>
              <a:rPr lang="en-US" sz="12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1200" b="1" dirty="0" err="1">
                <a:solidFill>
                  <a:schemeClr val="accent3">
                    <a:lumMod val="75000"/>
                  </a:schemeClr>
                </a:solidFill>
              </a:rPr>
              <a:t>belakang</a:t>
            </a:r>
            <a:endParaRPr lang="id-ID" sz="1200" dirty="0">
              <a:solidFill>
                <a:schemeClr val="accent3">
                  <a:lumMod val="75000"/>
                </a:schemeClr>
              </a:solidFill>
            </a:endParaRPr>
          </a:p>
          <a:p>
            <a:pPr algn="just"/>
            <a:r>
              <a:rPr lang="en-US" sz="1200" dirty="0" err="1"/>
              <a:t>Masyarakat</a:t>
            </a:r>
            <a:r>
              <a:rPr lang="en-US" sz="1200" dirty="0"/>
              <a:t> yang </a:t>
            </a:r>
            <a:r>
              <a:rPr lang="en-US" sz="1200" dirty="0" err="1"/>
              <a:t>sehat</a:t>
            </a:r>
            <a:r>
              <a:rPr lang="en-US" sz="1200" dirty="0"/>
              <a:t>, </a:t>
            </a:r>
            <a:r>
              <a:rPr lang="en-US" sz="1200" dirty="0" err="1"/>
              <a:t>dengan</a:t>
            </a:r>
            <a:r>
              <a:rPr lang="en-US" sz="1200" dirty="0"/>
              <a:t> </a:t>
            </a:r>
            <a:r>
              <a:rPr lang="en-US" sz="1200" dirty="0" err="1"/>
              <a:t>kapasitas</a:t>
            </a:r>
            <a:r>
              <a:rPr lang="en-US" sz="1200" dirty="0"/>
              <a:t> </a:t>
            </a:r>
            <a:r>
              <a:rPr lang="en-US" sz="1200" dirty="0" err="1"/>
              <a:t>fisik</a:t>
            </a:r>
            <a:r>
              <a:rPr lang="en-US" sz="1200" dirty="0"/>
              <a:t> </a:t>
            </a:r>
            <a:r>
              <a:rPr lang="en-US" sz="1200" dirty="0" err="1"/>
              <a:t>dan</a:t>
            </a:r>
            <a:r>
              <a:rPr lang="en-US" sz="1200" dirty="0"/>
              <a:t> </a:t>
            </a:r>
            <a:r>
              <a:rPr lang="en-US" sz="1200" dirty="0" err="1"/>
              <a:t>daya</a:t>
            </a:r>
            <a:r>
              <a:rPr lang="en-US" sz="1200" dirty="0"/>
              <a:t> </a:t>
            </a:r>
            <a:r>
              <a:rPr lang="en-US" sz="1200" dirty="0" err="1"/>
              <a:t>pikir</a:t>
            </a:r>
            <a:r>
              <a:rPr lang="en-US" sz="1200" dirty="0"/>
              <a:t> yang </a:t>
            </a:r>
            <a:r>
              <a:rPr lang="en-US" sz="1200" dirty="0" err="1"/>
              <a:t>kuat</a:t>
            </a:r>
            <a:r>
              <a:rPr lang="en-US" sz="1200" dirty="0"/>
              <a:t>, </a:t>
            </a:r>
            <a:r>
              <a:rPr lang="en-US" sz="1200" dirty="0" err="1"/>
              <a:t>akan</a:t>
            </a:r>
            <a:r>
              <a:rPr lang="en-US" sz="1200" dirty="0"/>
              <a:t> </a:t>
            </a:r>
            <a:r>
              <a:rPr lang="en-US" sz="1200" dirty="0" err="1"/>
              <a:t>menjadi</a:t>
            </a:r>
            <a:r>
              <a:rPr lang="en-US" sz="1200" dirty="0"/>
              <a:t> </a:t>
            </a:r>
            <a:r>
              <a:rPr lang="en-US" sz="1200" dirty="0" err="1"/>
              <a:t>kontribusi</a:t>
            </a:r>
            <a:r>
              <a:rPr lang="en-US" sz="1200" dirty="0"/>
              <a:t> </a:t>
            </a:r>
            <a:r>
              <a:rPr lang="en-US" sz="1200" dirty="0" err="1"/>
              <a:t>kontribusi</a:t>
            </a:r>
            <a:r>
              <a:rPr lang="en-US" sz="1200" dirty="0"/>
              <a:t> </a:t>
            </a:r>
            <a:r>
              <a:rPr lang="en-US" sz="1200" dirty="0" err="1"/>
              <a:t>positif</a:t>
            </a:r>
            <a:r>
              <a:rPr lang="en-US" sz="1200" dirty="0"/>
              <a:t> </a:t>
            </a:r>
            <a:r>
              <a:rPr lang="en-US" sz="1200" dirty="0" err="1"/>
              <a:t>terhadap</a:t>
            </a:r>
            <a:r>
              <a:rPr lang="en-US" sz="1200" dirty="0"/>
              <a:t> </a:t>
            </a:r>
            <a:r>
              <a:rPr lang="en-US" sz="1200" dirty="0" err="1"/>
              <a:t>komunitasnya</a:t>
            </a:r>
            <a:r>
              <a:rPr lang="en-US" sz="1200" dirty="0"/>
              <a:t>, </a:t>
            </a:r>
            <a:r>
              <a:rPr lang="en-US" sz="1200" dirty="0" err="1"/>
              <a:t>dengan</a:t>
            </a:r>
            <a:r>
              <a:rPr lang="en-US" sz="1200" dirty="0"/>
              <a:t> </a:t>
            </a:r>
            <a:r>
              <a:rPr lang="en-US" sz="1200" dirty="0" err="1"/>
              <a:t>menjadi</a:t>
            </a:r>
            <a:r>
              <a:rPr lang="en-US" sz="1200" dirty="0"/>
              <a:t> </a:t>
            </a:r>
            <a:r>
              <a:rPr lang="en-US" sz="1200" dirty="0" err="1"/>
              <a:t>individu</a:t>
            </a:r>
            <a:r>
              <a:rPr lang="en-US" sz="1200" dirty="0"/>
              <a:t> yang </a:t>
            </a:r>
            <a:r>
              <a:rPr lang="en-US" sz="1200" dirty="0" err="1"/>
              <a:t>produktif</a:t>
            </a:r>
            <a:r>
              <a:rPr lang="en-US" sz="1200" dirty="0"/>
              <a:t>. </a:t>
            </a:r>
            <a:r>
              <a:rPr lang="en-US" sz="1200" dirty="0" err="1"/>
              <a:t>Kesehatan</a:t>
            </a:r>
            <a:r>
              <a:rPr lang="en-US" sz="1200" dirty="0"/>
              <a:t> </a:t>
            </a:r>
            <a:r>
              <a:rPr lang="en-US" sz="1200" dirty="0" err="1"/>
              <a:t>memiliki</a:t>
            </a:r>
            <a:r>
              <a:rPr lang="en-US" sz="1200" dirty="0"/>
              <a:t> </a:t>
            </a:r>
            <a:r>
              <a:rPr lang="en-US" sz="1200" dirty="0" err="1"/>
              <a:t>daya</a:t>
            </a:r>
            <a:r>
              <a:rPr lang="en-US" sz="1200" dirty="0"/>
              <a:t> </a:t>
            </a:r>
            <a:r>
              <a:rPr lang="en-US" sz="1200" dirty="0" err="1"/>
              <a:t>ungkit</a:t>
            </a:r>
            <a:r>
              <a:rPr lang="en-US" sz="1200" dirty="0"/>
              <a:t> yang </a:t>
            </a:r>
            <a:r>
              <a:rPr lang="en-US" sz="1200" dirty="0" err="1"/>
              <a:t>dapat</a:t>
            </a:r>
            <a:r>
              <a:rPr lang="en-US" sz="1200" dirty="0"/>
              <a:t> </a:t>
            </a:r>
            <a:r>
              <a:rPr lang="en-US" sz="1200" dirty="0" err="1"/>
              <a:t>mendukung</a:t>
            </a:r>
            <a:r>
              <a:rPr lang="en-US" sz="1200" dirty="0"/>
              <a:t> </a:t>
            </a:r>
            <a:r>
              <a:rPr lang="en-US" sz="1200" dirty="0" err="1"/>
              <a:t>aspek-aspek</a:t>
            </a:r>
            <a:r>
              <a:rPr lang="en-US" sz="1200" dirty="0"/>
              <a:t> </a:t>
            </a:r>
            <a:r>
              <a:rPr lang="en-US" sz="1200" dirty="0" err="1"/>
              <a:t>pembangunan</a:t>
            </a:r>
            <a:r>
              <a:rPr lang="en-US" sz="1200" dirty="0"/>
              <a:t> </a:t>
            </a:r>
            <a:r>
              <a:rPr lang="en-US" sz="1200" dirty="0" err="1"/>
              <a:t>lainnya</a:t>
            </a:r>
            <a:r>
              <a:rPr lang="en-US" sz="1200" dirty="0"/>
              <a:t>, </a:t>
            </a:r>
            <a:r>
              <a:rPr lang="en-US" sz="1200" dirty="0" err="1"/>
              <a:t>sehingga</a:t>
            </a:r>
            <a:r>
              <a:rPr lang="en-US" sz="1200" dirty="0"/>
              <a:t> </a:t>
            </a:r>
            <a:r>
              <a:rPr lang="en-US" sz="1200" dirty="0" err="1"/>
              <a:t>indikator-indikator</a:t>
            </a:r>
            <a:r>
              <a:rPr lang="en-US" sz="1200" dirty="0"/>
              <a:t> </a:t>
            </a:r>
            <a:r>
              <a:rPr lang="en-US" sz="1200" dirty="0" err="1"/>
              <a:t>kesehatan</a:t>
            </a:r>
            <a:r>
              <a:rPr lang="en-US" sz="1200" dirty="0"/>
              <a:t> </a:t>
            </a:r>
            <a:r>
              <a:rPr lang="en-US" sz="1200" dirty="0" err="1"/>
              <a:t>seringkali</a:t>
            </a:r>
            <a:r>
              <a:rPr lang="en-US" sz="1200" dirty="0"/>
              <a:t> </a:t>
            </a:r>
            <a:r>
              <a:rPr lang="en-US" sz="1200" dirty="0" err="1"/>
              <a:t>digunakan</a:t>
            </a:r>
            <a:r>
              <a:rPr lang="en-US" sz="1200" dirty="0"/>
              <a:t> </a:t>
            </a:r>
            <a:r>
              <a:rPr lang="en-US" sz="1200" dirty="0" err="1"/>
              <a:t>sebagai</a:t>
            </a:r>
            <a:r>
              <a:rPr lang="en-US" sz="1200" dirty="0"/>
              <a:t> </a:t>
            </a:r>
            <a:r>
              <a:rPr lang="en-US" sz="1200" dirty="0" err="1"/>
              <a:t>ukuran</a:t>
            </a:r>
            <a:r>
              <a:rPr lang="en-US" sz="1200" dirty="0"/>
              <a:t> </a:t>
            </a:r>
            <a:r>
              <a:rPr lang="en-US" sz="1200" dirty="0" err="1"/>
              <a:t>kemajuan</a:t>
            </a:r>
            <a:r>
              <a:rPr lang="en-US" sz="1200" dirty="0"/>
              <a:t> </a:t>
            </a:r>
            <a:r>
              <a:rPr lang="en-US" sz="1200" dirty="0" err="1"/>
              <a:t>pembangunan</a:t>
            </a:r>
            <a:r>
              <a:rPr lang="en-US" sz="1200" dirty="0"/>
              <a:t>. </a:t>
            </a:r>
            <a:r>
              <a:rPr lang="en-US" sz="1200" dirty="0" err="1"/>
              <a:t>Upaya</a:t>
            </a:r>
            <a:r>
              <a:rPr lang="en-US" sz="1200" dirty="0"/>
              <a:t> </a:t>
            </a:r>
            <a:r>
              <a:rPr lang="en-US" sz="1200" dirty="0" err="1"/>
              <a:t>penurunan</a:t>
            </a:r>
            <a:r>
              <a:rPr lang="en-US" sz="1200" dirty="0"/>
              <a:t> </a:t>
            </a:r>
            <a:r>
              <a:rPr lang="en-US" sz="1200" dirty="0" err="1"/>
              <a:t>kemiskinan</a:t>
            </a:r>
            <a:r>
              <a:rPr lang="en-US" sz="1200" dirty="0"/>
              <a:t> pun </a:t>
            </a:r>
            <a:r>
              <a:rPr lang="en-US" sz="1200" dirty="0" err="1"/>
              <a:t>dipengaruhi</a:t>
            </a:r>
            <a:r>
              <a:rPr lang="en-US" sz="1200" dirty="0"/>
              <a:t> </a:t>
            </a:r>
            <a:r>
              <a:rPr lang="en-US" sz="1200" dirty="0" err="1"/>
              <a:t>oleh</a:t>
            </a:r>
            <a:r>
              <a:rPr lang="en-US" sz="1200" dirty="0"/>
              <a:t> </a:t>
            </a:r>
            <a:r>
              <a:rPr lang="en-US" sz="1200" dirty="0" err="1"/>
              <a:t>kebijakan</a:t>
            </a:r>
            <a:r>
              <a:rPr lang="en-US" sz="1200" dirty="0"/>
              <a:t> </a:t>
            </a:r>
            <a:r>
              <a:rPr lang="en-US" sz="1200" dirty="0" err="1"/>
              <a:t>kesehatan</a:t>
            </a:r>
            <a:r>
              <a:rPr lang="en-US" sz="1200" dirty="0"/>
              <a:t> yang </a:t>
            </a:r>
            <a:r>
              <a:rPr lang="en-US" sz="1200" dirty="0" err="1"/>
              <a:t>diberlakukan</a:t>
            </a:r>
            <a:r>
              <a:rPr lang="en-US" sz="1200" dirty="0"/>
              <a:t>, </a:t>
            </a:r>
            <a:r>
              <a:rPr lang="en-US" sz="1200" dirty="0" err="1"/>
              <a:t>seperti</a:t>
            </a:r>
            <a:r>
              <a:rPr lang="en-US" sz="1200" dirty="0"/>
              <a:t> </a:t>
            </a:r>
            <a:r>
              <a:rPr lang="en-US" sz="1200" i="1" dirty="0"/>
              <a:t>universal health coverage</a:t>
            </a:r>
            <a:r>
              <a:rPr lang="en-US" sz="1200" dirty="0"/>
              <a:t>, </a:t>
            </a:r>
            <a:r>
              <a:rPr lang="en-US" sz="1200" dirty="0" err="1"/>
              <a:t>atau</a:t>
            </a:r>
            <a:r>
              <a:rPr lang="en-US" sz="1200" dirty="0"/>
              <a:t> </a:t>
            </a:r>
            <a:r>
              <a:rPr lang="en-US" sz="1200" dirty="0" err="1"/>
              <a:t>perlindungan</a:t>
            </a:r>
            <a:r>
              <a:rPr lang="en-US" sz="1200" dirty="0"/>
              <a:t> </a:t>
            </a:r>
            <a:r>
              <a:rPr lang="en-US" sz="1200" dirty="0" err="1"/>
              <a:t>kesehatan</a:t>
            </a:r>
            <a:r>
              <a:rPr lang="en-US" sz="1200" dirty="0"/>
              <a:t> </a:t>
            </a:r>
            <a:r>
              <a:rPr lang="en-US" sz="1200" dirty="0" err="1"/>
              <a:t>menyeluruh</a:t>
            </a:r>
            <a:r>
              <a:rPr lang="en-US" sz="1200" dirty="0"/>
              <a:t>.   Agar </a:t>
            </a:r>
            <a:r>
              <a:rPr lang="en-US" sz="1200" dirty="0" err="1"/>
              <a:t>dapat</a:t>
            </a:r>
            <a:r>
              <a:rPr lang="en-US" sz="1200" dirty="0"/>
              <a:t> </a:t>
            </a:r>
            <a:r>
              <a:rPr lang="en-US" sz="1200" dirty="0" err="1"/>
              <a:t>mencapai</a:t>
            </a:r>
            <a:r>
              <a:rPr lang="en-US" sz="1200" dirty="0"/>
              <a:t> </a:t>
            </a:r>
            <a:r>
              <a:rPr lang="en-US" sz="1200" dirty="0" err="1"/>
              <a:t>perlindungan</a:t>
            </a:r>
            <a:r>
              <a:rPr lang="en-US" sz="1200" dirty="0"/>
              <a:t> </a:t>
            </a:r>
            <a:r>
              <a:rPr lang="en-US" sz="1200" dirty="0" err="1"/>
              <a:t>kesehatan</a:t>
            </a:r>
            <a:r>
              <a:rPr lang="en-US" sz="1200" dirty="0"/>
              <a:t> yang ideal </a:t>
            </a:r>
            <a:r>
              <a:rPr lang="en-US" sz="1200" dirty="0" err="1"/>
              <a:t>tersebut</a:t>
            </a:r>
            <a:r>
              <a:rPr lang="en-US" sz="1200" dirty="0"/>
              <a:t>, </a:t>
            </a:r>
            <a:r>
              <a:rPr lang="en-US" sz="1200" dirty="0" err="1"/>
              <a:t>diperlukan</a:t>
            </a:r>
            <a:r>
              <a:rPr lang="en-US" sz="1200" dirty="0"/>
              <a:t> </a:t>
            </a:r>
            <a:r>
              <a:rPr lang="en-US" sz="1200" dirty="0" err="1"/>
              <a:t>sebuah</a:t>
            </a:r>
            <a:r>
              <a:rPr lang="en-US" sz="1200" dirty="0"/>
              <a:t> </a:t>
            </a:r>
            <a:r>
              <a:rPr lang="en-US" sz="1200" dirty="0" err="1"/>
              <a:t>sistem</a:t>
            </a:r>
            <a:r>
              <a:rPr lang="en-US" sz="1200" dirty="0"/>
              <a:t> </a:t>
            </a:r>
            <a:r>
              <a:rPr lang="en-US" sz="1200" dirty="0" err="1"/>
              <a:t>pelayanan</a:t>
            </a:r>
            <a:r>
              <a:rPr lang="en-US" sz="1200" dirty="0"/>
              <a:t> </a:t>
            </a:r>
            <a:r>
              <a:rPr lang="en-US" sz="1200" dirty="0" err="1"/>
              <a:t>kesehatan</a:t>
            </a:r>
            <a:r>
              <a:rPr lang="en-US" sz="1200" dirty="0"/>
              <a:t> yang </a:t>
            </a:r>
            <a:r>
              <a:rPr lang="en-US" sz="1200" dirty="0" err="1"/>
              <a:t>efisien</a:t>
            </a:r>
            <a:r>
              <a:rPr lang="en-US" sz="1200" dirty="0"/>
              <a:t> </a:t>
            </a:r>
            <a:r>
              <a:rPr lang="en-US" sz="1200" dirty="0" err="1"/>
              <a:t>dan</a:t>
            </a:r>
            <a:r>
              <a:rPr lang="en-US" sz="1200" dirty="0"/>
              <a:t> </a:t>
            </a:r>
            <a:r>
              <a:rPr lang="en-US" sz="1200" dirty="0" err="1"/>
              <a:t>efektif</a:t>
            </a:r>
            <a:r>
              <a:rPr lang="en-US" sz="1200" dirty="0"/>
              <a:t>. </a:t>
            </a:r>
            <a:r>
              <a:rPr lang="en-US" sz="1200" dirty="0" err="1"/>
              <a:t>Sistem</a:t>
            </a:r>
            <a:r>
              <a:rPr lang="en-US" sz="1200" dirty="0"/>
              <a:t> </a:t>
            </a:r>
            <a:r>
              <a:rPr lang="en-US" sz="1200" dirty="0" err="1"/>
              <a:t>ini</a:t>
            </a:r>
            <a:r>
              <a:rPr lang="en-US" sz="1200" dirty="0"/>
              <a:t> </a:t>
            </a:r>
            <a:r>
              <a:rPr lang="en-US" sz="1200" dirty="0" err="1"/>
              <a:t>mencakup</a:t>
            </a:r>
            <a:r>
              <a:rPr lang="en-US" sz="1200" dirty="0"/>
              <a:t> </a:t>
            </a:r>
            <a:r>
              <a:rPr lang="en-US" sz="1200" dirty="0" err="1"/>
              <a:t>akses</a:t>
            </a:r>
            <a:r>
              <a:rPr lang="en-US" sz="1200" dirty="0"/>
              <a:t> </a:t>
            </a:r>
            <a:r>
              <a:rPr lang="en-US" sz="1200" dirty="0" err="1"/>
              <a:t>terhadap</a:t>
            </a:r>
            <a:r>
              <a:rPr lang="en-US" sz="1200" dirty="0"/>
              <a:t> </a:t>
            </a:r>
            <a:r>
              <a:rPr lang="en-US" sz="1200" dirty="0" err="1"/>
              <a:t>pusat</a:t>
            </a:r>
            <a:r>
              <a:rPr lang="en-US" sz="1200" dirty="0"/>
              <a:t> </a:t>
            </a:r>
            <a:r>
              <a:rPr lang="en-US" sz="1200" dirty="0" err="1"/>
              <a:t>layanan</a:t>
            </a:r>
            <a:r>
              <a:rPr lang="en-US" sz="1200" dirty="0"/>
              <a:t> </a:t>
            </a:r>
            <a:r>
              <a:rPr lang="en-US" sz="1200" dirty="0" err="1"/>
              <a:t>kesehatan</a:t>
            </a:r>
            <a:r>
              <a:rPr lang="en-US" sz="1200" dirty="0"/>
              <a:t>, </a:t>
            </a:r>
            <a:r>
              <a:rPr lang="en-US" sz="1200" dirty="0" err="1"/>
              <a:t>obat-obatan</a:t>
            </a:r>
            <a:r>
              <a:rPr lang="en-US" sz="1200" dirty="0"/>
              <a:t> </a:t>
            </a:r>
            <a:r>
              <a:rPr lang="en-US" sz="1200" dirty="0" err="1"/>
              <a:t>esensial</a:t>
            </a:r>
            <a:r>
              <a:rPr lang="en-US" sz="1200" dirty="0"/>
              <a:t>, </a:t>
            </a:r>
            <a:r>
              <a:rPr lang="en-US" sz="1200" dirty="0" err="1"/>
              <a:t>tenaga</a:t>
            </a:r>
            <a:r>
              <a:rPr lang="en-US" sz="1200" dirty="0"/>
              <a:t> </a:t>
            </a:r>
            <a:r>
              <a:rPr lang="en-US" sz="1200" dirty="0" err="1"/>
              <a:t>kesehatan</a:t>
            </a:r>
            <a:r>
              <a:rPr lang="en-US" sz="1200" dirty="0"/>
              <a:t> yang </a:t>
            </a:r>
            <a:r>
              <a:rPr lang="en-US" sz="1200" dirty="0" err="1"/>
              <a:t>kompeten</a:t>
            </a:r>
            <a:r>
              <a:rPr lang="en-US" sz="1200" dirty="0"/>
              <a:t>, </a:t>
            </a:r>
            <a:r>
              <a:rPr lang="en-US" sz="1200" dirty="0" err="1"/>
              <a:t>serta</a:t>
            </a:r>
            <a:r>
              <a:rPr lang="en-US" sz="1200" dirty="0"/>
              <a:t> </a:t>
            </a:r>
            <a:r>
              <a:rPr lang="en-US" sz="1200" dirty="0" err="1"/>
              <a:t>tata</a:t>
            </a:r>
            <a:r>
              <a:rPr lang="en-US" sz="1200" dirty="0"/>
              <a:t> </a:t>
            </a:r>
            <a:r>
              <a:rPr lang="en-US" sz="1200" dirty="0" err="1"/>
              <a:t>kelola</a:t>
            </a:r>
            <a:r>
              <a:rPr lang="en-US" sz="1200" dirty="0"/>
              <a:t> yang </a:t>
            </a:r>
            <a:r>
              <a:rPr lang="en-US" sz="1200" dirty="0" err="1"/>
              <a:t>baik</a:t>
            </a:r>
            <a:r>
              <a:rPr lang="en-US" sz="1200" dirty="0"/>
              <a:t>.  </a:t>
            </a:r>
            <a:endParaRPr lang="id-ID" sz="1200" dirty="0"/>
          </a:p>
          <a:p>
            <a:pPr algn="just"/>
            <a:r>
              <a:rPr lang="en-US" sz="1200" dirty="0"/>
              <a:t> </a:t>
            </a:r>
            <a:endParaRPr lang="id-ID" sz="1200" dirty="0"/>
          </a:p>
          <a:p>
            <a:pPr algn="just"/>
            <a:r>
              <a:rPr lang="en-US" sz="1200" dirty="0" err="1"/>
              <a:t>Dengan</a:t>
            </a:r>
            <a:r>
              <a:rPr lang="en-US" sz="1200" dirty="0"/>
              <a:t> </a:t>
            </a:r>
            <a:r>
              <a:rPr lang="en-US" sz="1200" dirty="0" err="1"/>
              <a:t>diterapkannya</a:t>
            </a:r>
            <a:r>
              <a:rPr lang="en-US" sz="1200" dirty="0"/>
              <a:t> </a:t>
            </a:r>
            <a:r>
              <a:rPr lang="en-US" sz="1200" dirty="0" err="1"/>
              <a:t>sistem</a:t>
            </a:r>
            <a:r>
              <a:rPr lang="en-US" sz="1200" dirty="0"/>
              <a:t> </a:t>
            </a:r>
            <a:r>
              <a:rPr lang="en-US" sz="1200" dirty="0" err="1"/>
              <a:t>Jaminan</a:t>
            </a:r>
            <a:r>
              <a:rPr lang="en-US" sz="1200" dirty="0"/>
              <a:t> </a:t>
            </a:r>
            <a:r>
              <a:rPr lang="en-US" sz="1200" dirty="0" err="1"/>
              <a:t>Kesehatan</a:t>
            </a:r>
            <a:r>
              <a:rPr lang="en-US" sz="1200" dirty="0"/>
              <a:t> </a:t>
            </a:r>
            <a:r>
              <a:rPr lang="en-US" sz="1200" dirty="0" err="1"/>
              <a:t>Nasional</a:t>
            </a:r>
            <a:r>
              <a:rPr lang="en-US" sz="1200" dirty="0"/>
              <a:t> (JKN) </a:t>
            </a:r>
            <a:r>
              <a:rPr lang="en-US" sz="1200" dirty="0" err="1"/>
              <a:t>dan</a:t>
            </a:r>
            <a:r>
              <a:rPr lang="en-US" sz="1200" dirty="0"/>
              <a:t> </a:t>
            </a:r>
            <a:r>
              <a:rPr lang="en-US" sz="1200" dirty="0" err="1"/>
              <a:t>peluncuran</a:t>
            </a:r>
            <a:r>
              <a:rPr lang="en-US" sz="1200" dirty="0"/>
              <a:t> </a:t>
            </a:r>
            <a:r>
              <a:rPr lang="en-US" sz="1200" dirty="0" err="1"/>
              <a:t>Kartu</a:t>
            </a:r>
            <a:r>
              <a:rPr lang="en-US" sz="1200" dirty="0"/>
              <a:t> Indonesia </a:t>
            </a:r>
            <a:r>
              <a:rPr lang="en-US" sz="1200" dirty="0" err="1"/>
              <a:t>Sehat</a:t>
            </a:r>
            <a:r>
              <a:rPr lang="en-US" sz="1200" dirty="0"/>
              <a:t> (KIS) </a:t>
            </a:r>
            <a:r>
              <a:rPr lang="en-US" sz="1200" dirty="0" err="1"/>
              <a:t>pada</a:t>
            </a:r>
            <a:r>
              <a:rPr lang="en-US" sz="1200" dirty="0"/>
              <a:t> </a:t>
            </a:r>
            <a:r>
              <a:rPr lang="en-US" sz="1200" dirty="0" err="1"/>
              <a:t>tahun</a:t>
            </a:r>
            <a:r>
              <a:rPr lang="en-US" sz="1200" dirty="0"/>
              <a:t> 2014, Indonesia </a:t>
            </a:r>
            <a:r>
              <a:rPr lang="en-US" sz="1200" dirty="0" err="1"/>
              <a:t>telah</a:t>
            </a:r>
            <a:r>
              <a:rPr lang="en-US" sz="1200" dirty="0"/>
              <a:t> </a:t>
            </a:r>
            <a:r>
              <a:rPr lang="en-US" sz="1200" dirty="0" err="1"/>
              <a:t>menunjukkan</a:t>
            </a:r>
            <a:r>
              <a:rPr lang="en-US" sz="1200" dirty="0"/>
              <a:t> </a:t>
            </a:r>
            <a:r>
              <a:rPr lang="en-US" sz="1200" dirty="0" err="1"/>
              <a:t>komitmennya</a:t>
            </a:r>
            <a:r>
              <a:rPr lang="en-US" sz="1200" dirty="0"/>
              <a:t> </a:t>
            </a:r>
            <a:r>
              <a:rPr lang="en-US" sz="1200" dirty="0" err="1"/>
              <a:t>terhadap</a:t>
            </a:r>
            <a:r>
              <a:rPr lang="en-US" sz="1200" dirty="0"/>
              <a:t> </a:t>
            </a:r>
            <a:r>
              <a:rPr lang="en-US" sz="1200" dirty="0" err="1"/>
              <a:t>perbaikan</a:t>
            </a:r>
            <a:r>
              <a:rPr lang="en-US" sz="1200" dirty="0"/>
              <a:t> </a:t>
            </a:r>
            <a:r>
              <a:rPr lang="en-US" sz="1200" dirty="0" err="1"/>
              <a:t>kualitas</a:t>
            </a:r>
            <a:r>
              <a:rPr lang="en-US" sz="1200" dirty="0"/>
              <a:t> </a:t>
            </a:r>
            <a:r>
              <a:rPr lang="en-US" sz="1200" dirty="0" err="1"/>
              <a:t>kesehatan</a:t>
            </a:r>
            <a:r>
              <a:rPr lang="en-US" sz="1200" dirty="0"/>
              <a:t> </a:t>
            </a:r>
            <a:r>
              <a:rPr lang="en-US" sz="1200" dirty="0" err="1"/>
              <a:t>rakyatnya</a:t>
            </a:r>
            <a:r>
              <a:rPr lang="en-US" sz="1200" dirty="0"/>
              <a:t>. Hal </a:t>
            </a:r>
            <a:r>
              <a:rPr lang="en-US" sz="1200" dirty="0" err="1"/>
              <a:t>ini</a:t>
            </a:r>
            <a:r>
              <a:rPr lang="en-US" sz="1200" dirty="0"/>
              <a:t> </a:t>
            </a:r>
            <a:r>
              <a:rPr lang="en-US" sz="1200" dirty="0" err="1"/>
              <a:t>perlu</a:t>
            </a:r>
            <a:r>
              <a:rPr lang="en-US" sz="1200" dirty="0"/>
              <a:t> </a:t>
            </a:r>
            <a:r>
              <a:rPr lang="en-US" sz="1200" dirty="0" err="1"/>
              <a:t>diikuti</a:t>
            </a:r>
            <a:r>
              <a:rPr lang="en-US" sz="1200" dirty="0"/>
              <a:t> </a:t>
            </a:r>
            <a:r>
              <a:rPr lang="en-US" sz="1200" dirty="0" err="1"/>
              <a:t>dengan</a:t>
            </a:r>
            <a:r>
              <a:rPr lang="en-US" sz="1200" dirty="0"/>
              <a:t> </a:t>
            </a:r>
            <a:r>
              <a:rPr lang="en-US" sz="1200" dirty="0" err="1"/>
              <a:t>penguatan</a:t>
            </a:r>
            <a:r>
              <a:rPr lang="en-US" sz="1200" dirty="0"/>
              <a:t> </a:t>
            </a:r>
            <a:r>
              <a:rPr lang="en-US" sz="1200" dirty="0" err="1"/>
              <a:t>sistem</a:t>
            </a:r>
            <a:r>
              <a:rPr lang="en-US" sz="1200" dirty="0"/>
              <a:t> </a:t>
            </a:r>
            <a:r>
              <a:rPr lang="en-US" sz="1200" dirty="0" err="1"/>
              <a:t>layanan</a:t>
            </a:r>
            <a:r>
              <a:rPr lang="en-US" sz="1200" dirty="0"/>
              <a:t> </a:t>
            </a:r>
            <a:r>
              <a:rPr lang="en-US" sz="1200" dirty="0" err="1"/>
              <a:t>kesehatan</a:t>
            </a:r>
            <a:r>
              <a:rPr lang="en-US" sz="1200" dirty="0"/>
              <a:t> primer, </a:t>
            </a:r>
            <a:r>
              <a:rPr lang="en-US" sz="1200" dirty="0" err="1"/>
              <a:t>dimana</a:t>
            </a:r>
            <a:r>
              <a:rPr lang="en-US" sz="1200" dirty="0"/>
              <a:t> </a:t>
            </a:r>
            <a:r>
              <a:rPr lang="en-US" sz="1200" dirty="0" err="1"/>
              <a:t>penguatan</a:t>
            </a:r>
            <a:r>
              <a:rPr lang="en-US" sz="1200" dirty="0"/>
              <a:t> </a:t>
            </a:r>
            <a:r>
              <a:rPr lang="en-US" sz="1200" dirty="0" err="1"/>
              <a:t>layanan</a:t>
            </a:r>
            <a:r>
              <a:rPr lang="en-US" sz="1200" dirty="0"/>
              <a:t> primer </a:t>
            </a:r>
            <a:r>
              <a:rPr lang="en-US" sz="1200" dirty="0" err="1"/>
              <a:t>menjadi</a:t>
            </a:r>
            <a:r>
              <a:rPr lang="en-US" sz="1200" dirty="0"/>
              <a:t> vital </a:t>
            </a:r>
            <a:r>
              <a:rPr lang="en-US" sz="1200" dirty="0" err="1"/>
              <a:t>dalam</a:t>
            </a:r>
            <a:r>
              <a:rPr lang="en-US" sz="1200" dirty="0"/>
              <a:t> </a:t>
            </a:r>
            <a:r>
              <a:rPr lang="en-US" sz="1200" dirty="0" err="1"/>
              <a:t>perannya</a:t>
            </a:r>
            <a:r>
              <a:rPr lang="en-US" sz="1200" dirty="0"/>
              <a:t> </a:t>
            </a:r>
            <a:r>
              <a:rPr lang="en-US" sz="1200" dirty="0" err="1"/>
              <a:t>sebagai</a:t>
            </a:r>
            <a:r>
              <a:rPr lang="en-US" sz="1200" dirty="0"/>
              <a:t> </a:t>
            </a:r>
            <a:r>
              <a:rPr lang="en-US" sz="1200" dirty="0" err="1"/>
              <a:t>garda</a:t>
            </a:r>
            <a:r>
              <a:rPr lang="en-US" sz="1200" dirty="0"/>
              <a:t> </a:t>
            </a:r>
            <a:r>
              <a:rPr lang="en-US" sz="1200" dirty="0" err="1"/>
              <a:t>terdepan</a:t>
            </a:r>
            <a:r>
              <a:rPr lang="en-US" sz="1200" dirty="0"/>
              <a:t> </a:t>
            </a:r>
            <a:r>
              <a:rPr lang="en-US" sz="1200" dirty="0" err="1"/>
              <a:t>menjaga</a:t>
            </a:r>
            <a:r>
              <a:rPr lang="en-US" sz="1200" dirty="0"/>
              <a:t> </a:t>
            </a:r>
            <a:r>
              <a:rPr lang="en-US" sz="1200" dirty="0" err="1"/>
              <a:t>kesehatan</a:t>
            </a:r>
            <a:r>
              <a:rPr lang="en-US" sz="1200" dirty="0"/>
              <a:t> </a:t>
            </a:r>
            <a:r>
              <a:rPr lang="en-US" sz="1200" dirty="0" err="1"/>
              <a:t>masyaraka</a:t>
            </a:r>
            <a:r>
              <a:rPr lang="id-ID" sz="1200" dirty="0"/>
              <a:t>t</a:t>
            </a:r>
            <a:r>
              <a:rPr lang="en-US" sz="1200" dirty="0"/>
              <a:t>, </a:t>
            </a:r>
            <a:r>
              <a:rPr lang="en-US" sz="1200" dirty="0" err="1"/>
              <a:t>dalam</a:t>
            </a:r>
            <a:r>
              <a:rPr lang="en-US" sz="1200" dirty="0"/>
              <a:t>, </a:t>
            </a:r>
            <a:r>
              <a:rPr lang="en-US" sz="1200" dirty="0" err="1"/>
              <a:t>melakukan</a:t>
            </a:r>
            <a:r>
              <a:rPr lang="en-US" sz="1200" dirty="0"/>
              <a:t> </a:t>
            </a:r>
            <a:r>
              <a:rPr lang="en-US" sz="1200" dirty="0" err="1"/>
              <a:t>upaya</a:t>
            </a:r>
            <a:r>
              <a:rPr lang="en-US" sz="1200" dirty="0"/>
              <a:t> </a:t>
            </a:r>
            <a:r>
              <a:rPr lang="en-US" sz="1200" dirty="0" err="1"/>
              <a:t>prevensi</a:t>
            </a:r>
            <a:r>
              <a:rPr lang="en-US" sz="1200" dirty="0"/>
              <a:t> </a:t>
            </a:r>
            <a:r>
              <a:rPr lang="en-US" sz="1200" dirty="0" err="1"/>
              <a:t>atau</a:t>
            </a:r>
            <a:r>
              <a:rPr lang="en-US" sz="1200" dirty="0"/>
              <a:t> </a:t>
            </a:r>
            <a:r>
              <a:rPr lang="en-US" sz="1200" dirty="0" err="1"/>
              <a:t>pencegahan</a:t>
            </a:r>
            <a:r>
              <a:rPr lang="en-US" sz="1200" dirty="0"/>
              <a:t> </a:t>
            </a:r>
            <a:r>
              <a:rPr lang="en-US" sz="1200" dirty="0" err="1"/>
              <a:t>penyakit</a:t>
            </a:r>
            <a:r>
              <a:rPr lang="en-US" sz="1200" dirty="0"/>
              <a:t> </a:t>
            </a:r>
            <a:r>
              <a:rPr lang="en-US" sz="1200" dirty="0" err="1"/>
              <a:t>secara</a:t>
            </a:r>
            <a:r>
              <a:rPr lang="en-US" sz="1200" dirty="0"/>
              <a:t> </a:t>
            </a:r>
            <a:r>
              <a:rPr lang="en-US" sz="1200" dirty="0" err="1"/>
              <a:t>luas</a:t>
            </a:r>
            <a:r>
              <a:rPr lang="en-US" sz="1200" dirty="0"/>
              <a:t> </a:t>
            </a:r>
            <a:r>
              <a:rPr lang="en-US" sz="1200" dirty="0" err="1"/>
              <a:t>termasuk</a:t>
            </a:r>
            <a:r>
              <a:rPr lang="en-US" sz="1200" dirty="0"/>
              <a:t> </a:t>
            </a:r>
            <a:r>
              <a:rPr lang="en-US" sz="1200" dirty="0" err="1"/>
              <a:t>melalui</a:t>
            </a:r>
            <a:r>
              <a:rPr lang="en-US" sz="1200" dirty="0"/>
              <a:t> </a:t>
            </a:r>
            <a:r>
              <a:rPr lang="en-US" sz="1200" dirty="0" err="1"/>
              <a:t>edukasi</a:t>
            </a:r>
            <a:r>
              <a:rPr lang="en-US" sz="1200" dirty="0"/>
              <a:t> </a:t>
            </a:r>
            <a:r>
              <a:rPr lang="en-US" sz="1200" dirty="0" err="1"/>
              <a:t>kesehatan</a:t>
            </a:r>
            <a:r>
              <a:rPr lang="en-US" sz="1200" dirty="0"/>
              <a:t>, </a:t>
            </a:r>
            <a:r>
              <a:rPr lang="en-US" sz="1200" dirty="0" err="1"/>
              <a:t>konseling</a:t>
            </a:r>
            <a:r>
              <a:rPr lang="en-US" sz="1200" dirty="0"/>
              <a:t> </a:t>
            </a:r>
            <a:r>
              <a:rPr lang="en-US" sz="1200" dirty="0" err="1"/>
              <a:t>serta</a:t>
            </a:r>
            <a:r>
              <a:rPr lang="en-US" sz="1200" dirty="0"/>
              <a:t> </a:t>
            </a:r>
            <a:r>
              <a:rPr lang="en-US" sz="1200" dirty="0" err="1"/>
              <a:t>skrining</a:t>
            </a:r>
            <a:r>
              <a:rPr lang="en-US" sz="1200" dirty="0"/>
              <a:t>/</a:t>
            </a:r>
            <a:r>
              <a:rPr lang="en-US" sz="1200" dirty="0" err="1"/>
              <a:t>penapisan</a:t>
            </a:r>
            <a:r>
              <a:rPr lang="en-US" sz="1200" dirty="0"/>
              <a:t>. </a:t>
            </a:r>
            <a:r>
              <a:rPr lang="en-US" sz="1200" dirty="0" err="1"/>
              <a:t>Kuatnya</a:t>
            </a:r>
            <a:r>
              <a:rPr lang="en-US" sz="1200" dirty="0"/>
              <a:t> </a:t>
            </a:r>
            <a:r>
              <a:rPr lang="en-US" sz="1200" dirty="0" err="1"/>
              <a:t>sistem</a:t>
            </a:r>
            <a:r>
              <a:rPr lang="en-US" sz="1200" dirty="0"/>
              <a:t> </a:t>
            </a:r>
            <a:r>
              <a:rPr lang="en-US" sz="1200" dirty="0" err="1"/>
              <a:t>pelayanan</a:t>
            </a:r>
            <a:r>
              <a:rPr lang="en-US" sz="1200" dirty="0"/>
              <a:t> </a:t>
            </a:r>
            <a:r>
              <a:rPr lang="en-US" sz="1200" dirty="0" err="1"/>
              <a:t>kesehatan</a:t>
            </a:r>
            <a:r>
              <a:rPr lang="en-US" sz="1200" dirty="0"/>
              <a:t> primer </a:t>
            </a:r>
            <a:r>
              <a:rPr lang="en-US" sz="1200" dirty="0" err="1"/>
              <a:t>akan</a:t>
            </a:r>
            <a:r>
              <a:rPr lang="en-US" sz="1200" dirty="0"/>
              <a:t> </a:t>
            </a:r>
            <a:r>
              <a:rPr lang="en-US" sz="1200" dirty="0" err="1"/>
              <a:t>memperluas</a:t>
            </a:r>
            <a:r>
              <a:rPr lang="en-US" sz="1200" dirty="0"/>
              <a:t> </a:t>
            </a:r>
            <a:r>
              <a:rPr lang="en-US" sz="1200" dirty="0" err="1"/>
              <a:t>jangkauan</a:t>
            </a:r>
            <a:r>
              <a:rPr lang="en-US" sz="1200" dirty="0"/>
              <a:t> </a:t>
            </a:r>
            <a:r>
              <a:rPr lang="en-US" sz="1200" dirty="0" err="1"/>
              <a:t>layanan</a:t>
            </a:r>
            <a:r>
              <a:rPr lang="en-US" sz="1200" dirty="0"/>
              <a:t> </a:t>
            </a:r>
            <a:r>
              <a:rPr lang="en-US" sz="1200" dirty="0" err="1"/>
              <a:t>kesehatan</a:t>
            </a:r>
            <a:r>
              <a:rPr lang="en-US" sz="1200" dirty="0"/>
              <a:t> </a:t>
            </a:r>
            <a:r>
              <a:rPr lang="en-US" sz="1200" dirty="0" err="1"/>
              <a:t>hingga</a:t>
            </a:r>
            <a:r>
              <a:rPr lang="en-US" sz="1200" dirty="0"/>
              <a:t> </a:t>
            </a:r>
            <a:r>
              <a:rPr lang="en-US" sz="1200" dirty="0" err="1"/>
              <a:t>ke</a:t>
            </a:r>
            <a:r>
              <a:rPr lang="en-US" sz="1200" dirty="0"/>
              <a:t> </a:t>
            </a:r>
            <a:r>
              <a:rPr lang="en-US" sz="1200" dirty="0" err="1"/>
              <a:t>akar</a:t>
            </a:r>
            <a:r>
              <a:rPr lang="en-US" sz="1200" dirty="0"/>
              <a:t> </a:t>
            </a:r>
            <a:r>
              <a:rPr lang="en-US" sz="1200" dirty="0" err="1"/>
              <a:t>rumput</a:t>
            </a:r>
            <a:r>
              <a:rPr lang="en-US" sz="1200" dirty="0"/>
              <a:t> </a:t>
            </a:r>
            <a:r>
              <a:rPr lang="en-US" sz="1200" dirty="0" err="1"/>
              <a:t>dan</a:t>
            </a:r>
            <a:r>
              <a:rPr lang="en-US" sz="1200" dirty="0"/>
              <a:t> </a:t>
            </a:r>
            <a:r>
              <a:rPr lang="en-US" sz="1200" dirty="0" err="1"/>
              <a:t>meminimalisir</a:t>
            </a:r>
            <a:r>
              <a:rPr lang="en-US" sz="1200" dirty="0"/>
              <a:t> </a:t>
            </a:r>
            <a:r>
              <a:rPr lang="en-US" sz="1200" dirty="0" err="1"/>
              <a:t>ketidakadilan</a:t>
            </a:r>
            <a:r>
              <a:rPr lang="en-US" sz="1200" dirty="0"/>
              <a:t> </a:t>
            </a:r>
            <a:r>
              <a:rPr lang="en-US" sz="1200" dirty="0" err="1"/>
              <a:t>akses</a:t>
            </a:r>
            <a:r>
              <a:rPr lang="en-US" sz="1200" dirty="0"/>
              <a:t> </a:t>
            </a:r>
            <a:r>
              <a:rPr lang="en-US" sz="1200" dirty="0" err="1"/>
              <a:t>terhadap</a:t>
            </a:r>
            <a:r>
              <a:rPr lang="en-US" sz="1200" dirty="0"/>
              <a:t> </a:t>
            </a:r>
            <a:r>
              <a:rPr lang="en-US" sz="1200" dirty="0" err="1"/>
              <a:t>kesehatan</a:t>
            </a:r>
            <a:r>
              <a:rPr lang="en-US" sz="1200" dirty="0"/>
              <a:t> </a:t>
            </a:r>
            <a:r>
              <a:rPr lang="en-US" sz="1200" dirty="0" err="1"/>
              <a:t>antar</a:t>
            </a:r>
            <a:r>
              <a:rPr lang="en-US" sz="1200" dirty="0"/>
              <a:t> </a:t>
            </a:r>
            <a:r>
              <a:rPr lang="en-US" sz="1200" dirty="0" err="1"/>
              <a:t>kelompok</a:t>
            </a:r>
            <a:r>
              <a:rPr lang="en-US" sz="1200" dirty="0"/>
              <a:t> </a:t>
            </a:r>
            <a:r>
              <a:rPr lang="en-US" sz="1200" dirty="0" err="1"/>
              <a:t>masyarakat</a:t>
            </a:r>
            <a:r>
              <a:rPr lang="en-US" sz="1200" dirty="0"/>
              <a:t>.</a:t>
            </a:r>
            <a:endParaRPr lang="id-ID" sz="1200" dirty="0"/>
          </a:p>
          <a:p>
            <a:pPr algn="just"/>
            <a:r>
              <a:rPr lang="en-US" sz="1200" dirty="0"/>
              <a:t> </a:t>
            </a:r>
            <a:endParaRPr lang="id-ID" sz="1200" dirty="0"/>
          </a:p>
          <a:p>
            <a:pPr algn="just"/>
            <a:r>
              <a:rPr lang="en-US" sz="1200" dirty="0" err="1"/>
              <a:t>Dalam</a:t>
            </a:r>
            <a:r>
              <a:rPr lang="en-US" sz="1200" dirty="0"/>
              <a:t> </a:t>
            </a:r>
            <a:r>
              <a:rPr lang="en-US" sz="1200" dirty="0" err="1"/>
              <a:t>realita</a:t>
            </a:r>
            <a:r>
              <a:rPr lang="en-US" sz="1200" dirty="0"/>
              <a:t>, Indonesia yang </a:t>
            </a:r>
            <a:r>
              <a:rPr lang="en-US" sz="1200" dirty="0" err="1"/>
              <a:t>mempunyai</a:t>
            </a:r>
            <a:r>
              <a:rPr lang="en-US" sz="1200" dirty="0"/>
              <a:t> </a:t>
            </a:r>
            <a:r>
              <a:rPr lang="en-US" sz="1200" dirty="0" err="1"/>
              <a:t>geografi</a:t>
            </a:r>
            <a:r>
              <a:rPr lang="en-US" sz="1200" dirty="0"/>
              <a:t> </a:t>
            </a:r>
            <a:r>
              <a:rPr lang="en-US" sz="1200" dirty="0" err="1"/>
              <a:t>berupa</a:t>
            </a:r>
            <a:r>
              <a:rPr lang="en-US" sz="1200" dirty="0"/>
              <a:t> </a:t>
            </a:r>
            <a:r>
              <a:rPr lang="en-US" sz="1200" dirty="0" err="1"/>
              <a:t>daratan</a:t>
            </a:r>
            <a:r>
              <a:rPr lang="en-US" sz="1200" dirty="0"/>
              <a:t>, </a:t>
            </a:r>
            <a:r>
              <a:rPr lang="en-US" sz="1200" dirty="0" err="1"/>
              <a:t>lautan</a:t>
            </a:r>
            <a:r>
              <a:rPr lang="en-US" sz="1200" dirty="0"/>
              <a:t>, </a:t>
            </a:r>
            <a:r>
              <a:rPr lang="en-US" sz="1200" dirty="0" err="1"/>
              <a:t>pegunungan</a:t>
            </a:r>
            <a:r>
              <a:rPr lang="en-US" sz="1200" dirty="0"/>
              <a:t> </a:t>
            </a:r>
            <a:r>
              <a:rPr lang="en-US" sz="1200" dirty="0" err="1"/>
              <a:t>serta</a:t>
            </a:r>
            <a:r>
              <a:rPr lang="en-US" sz="1200" dirty="0"/>
              <a:t> </a:t>
            </a:r>
            <a:r>
              <a:rPr lang="en-US" sz="1200" dirty="0" err="1"/>
              <a:t>banyaknya</a:t>
            </a:r>
            <a:r>
              <a:rPr lang="en-US" sz="1200" dirty="0"/>
              <a:t> </a:t>
            </a:r>
            <a:r>
              <a:rPr lang="en-US" sz="1200" dirty="0" err="1"/>
              <a:t>pulau-pulau</a:t>
            </a:r>
            <a:r>
              <a:rPr lang="en-US" sz="1200" dirty="0"/>
              <a:t> yang </a:t>
            </a:r>
            <a:r>
              <a:rPr lang="en-US" sz="1200" dirty="0" err="1"/>
              <a:t>tersebar</a:t>
            </a:r>
            <a:r>
              <a:rPr lang="en-US" sz="1200" dirty="0"/>
              <a:t> </a:t>
            </a:r>
            <a:r>
              <a:rPr lang="en-US" sz="1200" dirty="0" err="1"/>
              <a:t>menyebabkan</a:t>
            </a:r>
            <a:r>
              <a:rPr lang="en-US" sz="1200" dirty="0"/>
              <a:t> </a:t>
            </a:r>
            <a:r>
              <a:rPr lang="en-US" sz="1200" dirty="0" err="1"/>
              <a:t>akses</a:t>
            </a:r>
            <a:r>
              <a:rPr lang="en-US" sz="1200" dirty="0"/>
              <a:t> </a:t>
            </a:r>
            <a:r>
              <a:rPr lang="en-US" sz="1200" dirty="0" err="1"/>
              <a:t>pelayanan</a:t>
            </a:r>
            <a:r>
              <a:rPr lang="en-US" sz="1200" dirty="0"/>
              <a:t> </a:t>
            </a:r>
            <a:r>
              <a:rPr lang="en-US" sz="1200" dirty="0" err="1"/>
              <a:t>kesehatan</a:t>
            </a:r>
            <a:r>
              <a:rPr lang="en-US" sz="1200" dirty="0"/>
              <a:t> </a:t>
            </a:r>
            <a:r>
              <a:rPr lang="en-US" sz="1200" dirty="0" err="1"/>
              <a:t>untuk</a:t>
            </a:r>
            <a:r>
              <a:rPr lang="en-US" sz="1200" dirty="0"/>
              <a:t> </a:t>
            </a:r>
            <a:r>
              <a:rPr lang="en-US" sz="1200" dirty="0" err="1"/>
              <a:t>daerah</a:t>
            </a:r>
            <a:r>
              <a:rPr lang="en-US" sz="1200" dirty="0"/>
              <a:t> </a:t>
            </a:r>
            <a:r>
              <a:rPr lang="en-US" sz="1200" dirty="0" err="1"/>
              <a:t>tertentu</a:t>
            </a:r>
            <a:r>
              <a:rPr lang="en-US" sz="1200" dirty="0"/>
              <a:t> </a:t>
            </a:r>
            <a:r>
              <a:rPr lang="en-US" sz="1200" dirty="0" err="1"/>
              <a:t>sangat</a:t>
            </a:r>
            <a:r>
              <a:rPr lang="en-US" sz="1200" dirty="0"/>
              <a:t> </a:t>
            </a:r>
            <a:r>
              <a:rPr lang="en-US" sz="1200" dirty="0" err="1"/>
              <a:t>sulit</a:t>
            </a:r>
            <a:r>
              <a:rPr lang="en-US" sz="1200" dirty="0"/>
              <a:t> </a:t>
            </a:r>
            <a:r>
              <a:rPr lang="en-US" sz="1200" dirty="0" err="1"/>
              <a:t>dijangkau</a:t>
            </a:r>
            <a:r>
              <a:rPr lang="en-US" sz="1200" dirty="0"/>
              <a:t>. </a:t>
            </a:r>
            <a:r>
              <a:rPr lang="en-US" sz="1200" dirty="0" err="1"/>
              <a:t>Situasi</a:t>
            </a:r>
            <a:r>
              <a:rPr lang="en-US" sz="1200" dirty="0"/>
              <a:t> di </a:t>
            </a:r>
            <a:r>
              <a:rPr lang="en-US" sz="1200" dirty="0" err="1"/>
              <a:t>daerah</a:t>
            </a:r>
            <a:r>
              <a:rPr lang="en-US" sz="1200" dirty="0"/>
              <a:t> </a:t>
            </a:r>
            <a:r>
              <a:rPr lang="en-US" sz="1200" dirty="0" err="1"/>
              <a:t>tertinggal</a:t>
            </a:r>
            <a:r>
              <a:rPr lang="en-US" sz="1200" dirty="0"/>
              <a:t>, </a:t>
            </a:r>
            <a:r>
              <a:rPr lang="en-US" sz="1200" dirty="0" err="1"/>
              <a:t>perbatasan</a:t>
            </a:r>
            <a:r>
              <a:rPr lang="en-US" sz="1200" dirty="0"/>
              <a:t> </a:t>
            </a:r>
            <a:r>
              <a:rPr lang="en-US" sz="1200" dirty="0" err="1"/>
              <a:t>dan</a:t>
            </a:r>
            <a:r>
              <a:rPr lang="en-US" sz="1200" dirty="0"/>
              <a:t> </a:t>
            </a:r>
            <a:r>
              <a:rPr lang="en-US" sz="1200" dirty="0" err="1"/>
              <a:t>kepulauan</a:t>
            </a:r>
            <a:r>
              <a:rPr lang="en-US" sz="1200" dirty="0"/>
              <a:t> (DTPK) </a:t>
            </a:r>
            <a:r>
              <a:rPr lang="en-US" sz="1200" dirty="0" err="1"/>
              <a:t>dan</a:t>
            </a:r>
            <a:r>
              <a:rPr lang="en-US" sz="1200" dirty="0"/>
              <a:t> Daerah </a:t>
            </a:r>
            <a:r>
              <a:rPr lang="en-US" sz="1200" dirty="0" err="1"/>
              <a:t>Bermasalah</a:t>
            </a:r>
            <a:r>
              <a:rPr lang="en-US" sz="1200" dirty="0"/>
              <a:t> </a:t>
            </a:r>
            <a:r>
              <a:rPr lang="en-US" sz="1200" dirty="0" err="1"/>
              <a:t>Kesehatan</a:t>
            </a:r>
            <a:r>
              <a:rPr lang="en-US" sz="1200" dirty="0"/>
              <a:t> (DBK) </a:t>
            </a:r>
            <a:r>
              <a:rPr lang="en-US" sz="1200" dirty="0" err="1"/>
              <a:t>sangat</a:t>
            </a:r>
            <a:r>
              <a:rPr lang="en-US" sz="1200" dirty="0"/>
              <a:t> </a:t>
            </a:r>
            <a:r>
              <a:rPr lang="en-US" sz="1200" dirty="0" err="1"/>
              <a:t>berbeda</a:t>
            </a:r>
            <a:r>
              <a:rPr lang="en-US" sz="1200" dirty="0"/>
              <a:t> </a:t>
            </a:r>
            <a:r>
              <a:rPr lang="en-US" sz="1200" dirty="0" err="1"/>
              <a:t>dengan</a:t>
            </a:r>
            <a:r>
              <a:rPr lang="en-US" sz="1200" dirty="0"/>
              <a:t> </a:t>
            </a:r>
            <a:r>
              <a:rPr lang="en-US" sz="1200" dirty="0" err="1"/>
              <a:t>daerah</a:t>
            </a:r>
            <a:r>
              <a:rPr lang="en-US" sz="1200" dirty="0"/>
              <a:t> </a:t>
            </a:r>
            <a:r>
              <a:rPr lang="en-US" sz="1200" dirty="0" err="1"/>
              <a:t>lainnya</a:t>
            </a:r>
            <a:r>
              <a:rPr lang="en-US" sz="1200" dirty="0"/>
              <a:t>. </a:t>
            </a:r>
            <a:r>
              <a:rPr lang="en-US" sz="1200" dirty="0" err="1"/>
              <a:t>Ketersediaan</a:t>
            </a:r>
            <a:r>
              <a:rPr lang="en-US" sz="1200" dirty="0"/>
              <a:t> </a:t>
            </a:r>
            <a:r>
              <a:rPr lang="en-US" sz="1200" dirty="0" err="1"/>
              <a:t>tenaga</a:t>
            </a:r>
            <a:r>
              <a:rPr lang="en-US" sz="1200" dirty="0"/>
              <a:t> </a:t>
            </a:r>
            <a:r>
              <a:rPr lang="en-US" sz="1200" dirty="0" err="1"/>
              <a:t>kesehatan</a:t>
            </a:r>
            <a:r>
              <a:rPr lang="en-US" sz="1200" dirty="0"/>
              <a:t> </a:t>
            </a:r>
            <a:r>
              <a:rPr lang="en-US" sz="1200" dirty="0" err="1"/>
              <a:t>dan</a:t>
            </a:r>
            <a:r>
              <a:rPr lang="en-US" sz="1200" dirty="0"/>
              <a:t> </a:t>
            </a:r>
            <a:r>
              <a:rPr lang="en-US" sz="1200" dirty="0" err="1"/>
              <a:t>sarana-prasarana</a:t>
            </a:r>
            <a:r>
              <a:rPr lang="en-US" sz="1200" dirty="0"/>
              <a:t> </a:t>
            </a:r>
            <a:r>
              <a:rPr lang="en-US" sz="1200" dirty="0" err="1"/>
              <a:t>merupakan</a:t>
            </a:r>
            <a:r>
              <a:rPr lang="en-US" sz="1200" dirty="0"/>
              <a:t> </a:t>
            </a:r>
            <a:r>
              <a:rPr lang="en-US" sz="1200" dirty="0" err="1"/>
              <a:t>masalah</a:t>
            </a:r>
            <a:r>
              <a:rPr lang="en-US" sz="1200" dirty="0"/>
              <a:t> </a:t>
            </a:r>
            <a:r>
              <a:rPr lang="en-US" sz="1200" dirty="0" err="1"/>
              <a:t>utama</a:t>
            </a:r>
            <a:r>
              <a:rPr lang="en-US" sz="1200" dirty="0"/>
              <a:t> yang </a:t>
            </a:r>
            <a:r>
              <a:rPr lang="en-US" sz="1200" dirty="0" err="1"/>
              <a:t>terjadi</a:t>
            </a:r>
            <a:r>
              <a:rPr lang="en-US" sz="1200" dirty="0"/>
              <a:t> di </a:t>
            </a:r>
            <a:r>
              <a:rPr lang="en-US" sz="1200" dirty="0" err="1"/>
              <a:t>lapangan</a:t>
            </a:r>
            <a:r>
              <a:rPr lang="en-US" sz="1200" dirty="0"/>
              <a:t>. </a:t>
            </a:r>
            <a:r>
              <a:rPr lang="en-US" sz="1200" dirty="0" err="1"/>
              <a:t>Namun</a:t>
            </a:r>
            <a:r>
              <a:rPr lang="en-US" sz="1200" dirty="0"/>
              <a:t> </a:t>
            </a:r>
            <a:r>
              <a:rPr lang="en-US" sz="1200" dirty="0" err="1"/>
              <a:t>demikian</a:t>
            </a:r>
            <a:r>
              <a:rPr lang="en-US" sz="1200" dirty="0"/>
              <a:t>, </a:t>
            </a:r>
            <a:r>
              <a:rPr lang="en-US" sz="1200" dirty="0" err="1"/>
              <a:t>aktifitas</a:t>
            </a:r>
            <a:r>
              <a:rPr lang="en-US" sz="1200" dirty="0"/>
              <a:t> </a:t>
            </a:r>
            <a:r>
              <a:rPr lang="en-US" sz="1200" dirty="0" err="1"/>
              <a:t>pelayanan</a:t>
            </a:r>
            <a:r>
              <a:rPr lang="en-US" sz="1200" dirty="0"/>
              <a:t> </a:t>
            </a:r>
            <a:r>
              <a:rPr lang="en-US" sz="1200" dirty="0" err="1"/>
              <a:t>wajib</a:t>
            </a:r>
            <a:r>
              <a:rPr lang="en-US" sz="1200" dirty="0"/>
              <a:t> </a:t>
            </a:r>
            <a:r>
              <a:rPr lang="en-US" sz="1200" dirty="0" err="1"/>
              <a:t>dilaksanakan</a:t>
            </a:r>
            <a:r>
              <a:rPr lang="en-US" sz="1200" dirty="0"/>
              <a:t> </a:t>
            </a:r>
            <a:r>
              <a:rPr lang="en-US" sz="1200" dirty="0" err="1"/>
              <a:t>dan</a:t>
            </a:r>
            <a:r>
              <a:rPr lang="en-US" sz="1200" dirty="0"/>
              <a:t> </a:t>
            </a:r>
            <a:r>
              <a:rPr lang="en-US" sz="1200" dirty="0" err="1"/>
              <a:t>pelayanan</a:t>
            </a:r>
            <a:r>
              <a:rPr lang="en-US" sz="1200" dirty="0"/>
              <a:t> </a:t>
            </a:r>
            <a:r>
              <a:rPr lang="en-US" sz="1200" dirty="0" err="1"/>
              <a:t>kesehatan</a:t>
            </a:r>
            <a:r>
              <a:rPr lang="en-US" sz="1200" dirty="0"/>
              <a:t> </a:t>
            </a:r>
            <a:r>
              <a:rPr lang="en-US" sz="1200" dirty="0" err="1"/>
              <a:t>kepada</a:t>
            </a:r>
            <a:r>
              <a:rPr lang="en-US" sz="1200" dirty="0"/>
              <a:t> </a:t>
            </a:r>
            <a:r>
              <a:rPr lang="en-US" sz="1200" dirty="0" err="1"/>
              <a:t>masyarakat</a:t>
            </a:r>
            <a:r>
              <a:rPr lang="en-US" sz="1200" dirty="0"/>
              <a:t> </a:t>
            </a:r>
            <a:r>
              <a:rPr lang="en-US" sz="1200" dirty="0" err="1"/>
              <a:t>tidak</a:t>
            </a:r>
            <a:r>
              <a:rPr lang="en-US" sz="1200" dirty="0"/>
              <a:t> </a:t>
            </a:r>
            <a:r>
              <a:rPr lang="en-US" sz="1200" dirty="0" err="1"/>
              <a:t>dapat</a:t>
            </a:r>
            <a:r>
              <a:rPr lang="en-US" sz="1200" dirty="0"/>
              <a:t> </a:t>
            </a:r>
            <a:r>
              <a:rPr lang="en-US" sz="1200" dirty="0" err="1"/>
              <a:t>ditunda</a:t>
            </a:r>
            <a:r>
              <a:rPr lang="en-US" sz="1200" dirty="0"/>
              <a:t>. </a:t>
            </a:r>
            <a:r>
              <a:rPr lang="en-US" sz="1200" dirty="0" err="1"/>
              <a:t>Oleh</a:t>
            </a:r>
            <a:r>
              <a:rPr lang="en-US" sz="1200" dirty="0"/>
              <a:t> </a:t>
            </a:r>
            <a:r>
              <a:rPr lang="en-US" sz="1200" dirty="0" err="1"/>
              <a:t>sebab</a:t>
            </a:r>
            <a:r>
              <a:rPr lang="en-US" sz="1200" dirty="0"/>
              <a:t> </a:t>
            </a:r>
            <a:r>
              <a:rPr lang="en-US" sz="1200" dirty="0" err="1"/>
              <a:t>itu</a:t>
            </a:r>
            <a:r>
              <a:rPr lang="en-US" sz="1200" dirty="0"/>
              <a:t> </a:t>
            </a:r>
            <a:r>
              <a:rPr lang="en-US" sz="1200" dirty="0" err="1"/>
              <a:t>diperlukan</a:t>
            </a:r>
            <a:r>
              <a:rPr lang="en-US" sz="1200" dirty="0"/>
              <a:t> </a:t>
            </a:r>
            <a:r>
              <a:rPr lang="en-US" sz="1200" dirty="0" err="1"/>
              <a:t>kebijakan</a:t>
            </a:r>
            <a:r>
              <a:rPr lang="en-US" sz="1200" dirty="0"/>
              <a:t> </a:t>
            </a:r>
            <a:r>
              <a:rPr lang="en-US" sz="1200" dirty="0" err="1"/>
              <a:t>khusus</a:t>
            </a:r>
            <a:r>
              <a:rPr lang="en-US" sz="1200" dirty="0"/>
              <a:t> </a:t>
            </a:r>
            <a:r>
              <a:rPr lang="en-US" sz="1200" dirty="0" err="1"/>
              <a:t>mengenai</a:t>
            </a:r>
            <a:r>
              <a:rPr lang="en-US" sz="1200" dirty="0"/>
              <a:t> model </a:t>
            </a:r>
            <a:r>
              <a:rPr lang="en-US" sz="1200" dirty="0" err="1"/>
              <a:t>penempatan</a:t>
            </a:r>
            <a:r>
              <a:rPr lang="en-US" sz="1200" dirty="0"/>
              <a:t> </a:t>
            </a:r>
            <a:r>
              <a:rPr lang="en-US" sz="1200" dirty="0" err="1"/>
              <a:t>tenaga</a:t>
            </a:r>
            <a:r>
              <a:rPr lang="en-US" sz="1200" dirty="0"/>
              <a:t> </a:t>
            </a:r>
            <a:r>
              <a:rPr lang="en-US" sz="1200" dirty="0" err="1"/>
              <a:t>kesehatan</a:t>
            </a:r>
            <a:r>
              <a:rPr lang="en-US" sz="1200" dirty="0"/>
              <a:t> di </a:t>
            </a:r>
            <a:r>
              <a:rPr lang="en-US" sz="1200" dirty="0" err="1"/>
              <a:t>fasilitas</a:t>
            </a:r>
            <a:r>
              <a:rPr lang="en-US" sz="1200" dirty="0"/>
              <a:t> </a:t>
            </a:r>
            <a:r>
              <a:rPr lang="en-US" sz="1200" dirty="0" err="1"/>
              <a:t>pelayanan</a:t>
            </a:r>
            <a:r>
              <a:rPr lang="en-US" sz="1200" dirty="0"/>
              <a:t> </a:t>
            </a:r>
            <a:r>
              <a:rPr lang="en-US" sz="1200" dirty="0" err="1"/>
              <a:t>kesehatan</a:t>
            </a:r>
            <a:r>
              <a:rPr lang="en-US" sz="1200" dirty="0"/>
              <a:t> </a:t>
            </a:r>
            <a:r>
              <a:rPr lang="en-US" sz="1200" dirty="0" err="1"/>
              <a:t>disesuaikan</a:t>
            </a:r>
            <a:r>
              <a:rPr lang="en-US" sz="1200" dirty="0"/>
              <a:t> </a:t>
            </a:r>
            <a:r>
              <a:rPr lang="en-US" sz="1200" dirty="0" err="1"/>
              <a:t>dengan</a:t>
            </a:r>
            <a:r>
              <a:rPr lang="en-US" sz="1200" dirty="0"/>
              <a:t> </a:t>
            </a:r>
            <a:r>
              <a:rPr lang="en-US" sz="1200" dirty="0" err="1"/>
              <a:t>karakteristik</a:t>
            </a:r>
            <a:r>
              <a:rPr lang="en-US" sz="1200" dirty="0"/>
              <a:t> </a:t>
            </a:r>
            <a:r>
              <a:rPr lang="en-US" sz="1200" dirty="0" err="1"/>
              <a:t>daerah</a:t>
            </a:r>
            <a:r>
              <a:rPr lang="en-US" sz="1200" dirty="0"/>
              <a:t> </a:t>
            </a:r>
            <a:r>
              <a:rPr lang="en-US" sz="1200" dirty="0" err="1"/>
              <a:t>dan</a:t>
            </a:r>
            <a:r>
              <a:rPr lang="en-US" sz="1200" dirty="0"/>
              <a:t> </a:t>
            </a:r>
            <a:r>
              <a:rPr lang="en-US" sz="1200" dirty="0" err="1"/>
              <a:t>tidak</a:t>
            </a:r>
            <a:r>
              <a:rPr lang="en-US" sz="1200" dirty="0"/>
              <a:t> </a:t>
            </a:r>
            <a:r>
              <a:rPr lang="en-US" sz="1200" dirty="0" err="1"/>
              <a:t>menyamaratakan</a:t>
            </a:r>
            <a:r>
              <a:rPr lang="en-US" sz="1200" dirty="0"/>
              <a:t> </a:t>
            </a:r>
            <a:r>
              <a:rPr lang="en-US" sz="1200" dirty="0" err="1"/>
              <a:t>kebijakan</a:t>
            </a:r>
            <a:r>
              <a:rPr lang="en-US" sz="1200" dirty="0"/>
              <a:t> </a:t>
            </a:r>
            <a:r>
              <a:rPr lang="en-US" sz="1200" dirty="0" err="1"/>
              <a:t>tersebut</a:t>
            </a:r>
            <a:r>
              <a:rPr lang="en-US" sz="1200" dirty="0"/>
              <a:t> </a:t>
            </a:r>
            <a:r>
              <a:rPr lang="en-US" sz="1200" dirty="0" err="1"/>
              <a:t>untuk</a:t>
            </a:r>
            <a:r>
              <a:rPr lang="en-US" sz="1200" dirty="0"/>
              <a:t> </a:t>
            </a:r>
            <a:r>
              <a:rPr lang="en-US" sz="1200" dirty="0" err="1"/>
              <a:t>seluruh</a:t>
            </a:r>
            <a:r>
              <a:rPr lang="en-US" sz="1200" dirty="0"/>
              <a:t> </a:t>
            </a:r>
            <a:r>
              <a:rPr lang="en-US" sz="1200" dirty="0" err="1"/>
              <a:t>wilayah</a:t>
            </a:r>
            <a:r>
              <a:rPr lang="en-US" sz="1200" dirty="0"/>
              <a:t> Indonesia.</a:t>
            </a:r>
            <a:endParaRPr lang="id-ID" sz="1200" dirty="0"/>
          </a:p>
          <a:p>
            <a:pPr algn="just"/>
            <a:r>
              <a:rPr lang="en-US" sz="1200" dirty="0"/>
              <a:t> </a:t>
            </a:r>
            <a:endParaRPr lang="id-ID" sz="1200" dirty="0"/>
          </a:p>
          <a:p>
            <a:pPr algn="just"/>
            <a:r>
              <a:rPr lang="en-US" sz="1200" b="1" dirty="0" smtClean="0"/>
              <a:t>“</a:t>
            </a:r>
            <a:r>
              <a:rPr lang="id-ID" sz="1200" b="1" dirty="0" smtClean="0"/>
              <a:t>Tim </a:t>
            </a:r>
            <a:r>
              <a:rPr lang="en-US" sz="1200" b="1" dirty="0" smtClean="0"/>
              <a:t>Nusantara </a:t>
            </a:r>
            <a:r>
              <a:rPr lang="en-US" sz="1200" b="1" dirty="0" err="1"/>
              <a:t>Sehat</a:t>
            </a:r>
            <a:r>
              <a:rPr lang="en-US" sz="1200" b="1" dirty="0"/>
              <a:t>”: </a:t>
            </a:r>
            <a:r>
              <a:rPr lang="en-US" sz="1200" b="1" dirty="0" err="1"/>
              <a:t>Kolaborasi</a:t>
            </a:r>
            <a:r>
              <a:rPr lang="en-US" sz="1200" b="1" dirty="0"/>
              <a:t> </a:t>
            </a:r>
            <a:r>
              <a:rPr lang="en-US" sz="1200" b="1" dirty="0" err="1"/>
              <a:t>lintas</a:t>
            </a:r>
            <a:r>
              <a:rPr lang="en-US" sz="1200" b="1" dirty="0"/>
              <a:t> </a:t>
            </a:r>
            <a:r>
              <a:rPr lang="en-US" sz="1200" b="1" dirty="0" err="1"/>
              <a:t>profesi</a:t>
            </a:r>
            <a:r>
              <a:rPr lang="en-US" sz="1200" b="1" dirty="0"/>
              <a:t> </a:t>
            </a:r>
            <a:endParaRPr lang="id-ID" sz="1200" dirty="0"/>
          </a:p>
          <a:p>
            <a:r>
              <a:rPr lang="en-US" sz="1000" dirty="0" err="1">
                <a:ea typeface="MS Mincho"/>
                <a:cs typeface="Times New Roman"/>
              </a:rPr>
              <a:t>B</a:t>
            </a:r>
            <a:r>
              <a:rPr lang="en-US" sz="1000" dirty="0" err="1">
                <a:ea typeface="MS Mincho"/>
                <a:cs typeface="Calibri"/>
              </a:rPr>
              <a:t>erbagai</a:t>
            </a:r>
            <a:r>
              <a:rPr lang="en-US" sz="1000" dirty="0">
                <a:ea typeface="MS Mincho"/>
                <a:cs typeface="Calibri"/>
              </a:rPr>
              <a:t> </a:t>
            </a:r>
            <a:r>
              <a:rPr lang="en-US" sz="1000" dirty="0" err="1">
                <a:ea typeface="MS Mincho"/>
                <a:cs typeface="Calibri"/>
              </a:rPr>
              <a:t>permasalahan</a:t>
            </a:r>
            <a:r>
              <a:rPr lang="en-US" sz="1000" dirty="0">
                <a:ea typeface="MS Mincho"/>
                <a:cs typeface="Calibri"/>
              </a:rPr>
              <a:t> </a:t>
            </a:r>
            <a:r>
              <a:rPr lang="en-US" sz="1000" dirty="0" err="1">
                <a:ea typeface="MS Mincho"/>
                <a:cs typeface="Calibri"/>
              </a:rPr>
              <a:t>kesehatan</a:t>
            </a:r>
            <a:r>
              <a:rPr lang="en-US" sz="1000" dirty="0">
                <a:ea typeface="MS Mincho"/>
                <a:cs typeface="Calibri"/>
              </a:rPr>
              <a:t> di Indonesia </a:t>
            </a:r>
            <a:r>
              <a:rPr lang="en-US" sz="1000" dirty="0" err="1">
                <a:ea typeface="MS Mincho"/>
                <a:cs typeface="Calibri"/>
              </a:rPr>
              <a:t>bukanlah</a:t>
            </a:r>
            <a:r>
              <a:rPr lang="en-US" sz="1000" dirty="0">
                <a:ea typeface="MS Mincho"/>
                <a:cs typeface="Calibri"/>
              </a:rPr>
              <a:t> </a:t>
            </a:r>
            <a:r>
              <a:rPr lang="en-US" sz="1000" dirty="0" err="1">
                <a:ea typeface="MS Mincho"/>
                <a:cs typeface="Calibri"/>
              </a:rPr>
              <a:t>merupakan</a:t>
            </a:r>
            <a:r>
              <a:rPr lang="en-US" sz="1000" dirty="0">
                <a:ea typeface="MS Mincho"/>
                <a:cs typeface="Calibri"/>
              </a:rPr>
              <a:t> </a:t>
            </a:r>
            <a:r>
              <a:rPr lang="en-US" sz="1000" dirty="0" err="1">
                <a:ea typeface="MS Mincho"/>
                <a:cs typeface="Calibri"/>
              </a:rPr>
              <a:t>hal</a:t>
            </a:r>
            <a:r>
              <a:rPr lang="en-US" sz="1000" dirty="0">
                <a:ea typeface="MS Mincho"/>
                <a:cs typeface="Calibri"/>
              </a:rPr>
              <a:t> yang </a:t>
            </a:r>
            <a:r>
              <a:rPr lang="en-US" sz="1000" dirty="0" err="1">
                <a:ea typeface="MS Mincho"/>
                <a:cs typeface="Calibri"/>
              </a:rPr>
              <a:t>baru</a:t>
            </a:r>
            <a:r>
              <a:rPr lang="en-US" sz="1000" dirty="0">
                <a:ea typeface="MS Mincho"/>
                <a:cs typeface="Calibri"/>
              </a:rPr>
              <a:t> </a:t>
            </a:r>
            <a:r>
              <a:rPr lang="en-US" sz="1000" dirty="0" err="1">
                <a:ea typeface="MS Mincho"/>
                <a:cs typeface="Calibri"/>
              </a:rPr>
              <a:t>atau</a:t>
            </a:r>
            <a:r>
              <a:rPr lang="en-US" sz="1000" dirty="0">
                <a:ea typeface="MS Mincho"/>
                <a:cs typeface="Calibri"/>
              </a:rPr>
              <a:t> yang </a:t>
            </a:r>
            <a:r>
              <a:rPr lang="en-US" sz="1000" dirty="0" err="1">
                <a:ea typeface="MS Mincho"/>
                <a:cs typeface="Calibri"/>
              </a:rPr>
              <a:t>tidak</a:t>
            </a:r>
            <a:r>
              <a:rPr lang="en-US" sz="1000" dirty="0">
                <a:ea typeface="MS Mincho"/>
                <a:cs typeface="Calibri"/>
              </a:rPr>
              <a:t> </a:t>
            </a:r>
            <a:r>
              <a:rPr lang="en-US" sz="1000" dirty="0" err="1">
                <a:ea typeface="MS Mincho"/>
                <a:cs typeface="Calibri"/>
              </a:rPr>
              <a:t>pernah</a:t>
            </a:r>
            <a:r>
              <a:rPr lang="en-US" sz="1000" dirty="0">
                <a:ea typeface="MS Mincho"/>
                <a:cs typeface="Calibri"/>
              </a:rPr>
              <a:t> </a:t>
            </a:r>
            <a:r>
              <a:rPr lang="en-US" sz="1000" dirty="0" err="1">
                <a:ea typeface="MS Mincho"/>
                <a:cs typeface="Calibri"/>
              </a:rPr>
              <a:t>diusahakan</a:t>
            </a:r>
            <a:r>
              <a:rPr lang="en-US" sz="1000" dirty="0">
                <a:ea typeface="MS Mincho"/>
                <a:cs typeface="Calibri"/>
              </a:rPr>
              <a:t> </a:t>
            </a:r>
            <a:r>
              <a:rPr lang="en-US" sz="1000" dirty="0" err="1">
                <a:ea typeface="MS Mincho"/>
                <a:cs typeface="Calibri"/>
              </a:rPr>
              <a:t>pemecahannya</a:t>
            </a:r>
            <a:r>
              <a:rPr lang="en-US" sz="1000" dirty="0">
                <a:ea typeface="MS Mincho"/>
                <a:cs typeface="Calibri"/>
              </a:rPr>
              <a:t> </a:t>
            </a:r>
            <a:r>
              <a:rPr lang="en-US" sz="1000" dirty="0" err="1">
                <a:ea typeface="MS Mincho"/>
                <a:cs typeface="Calibri"/>
              </a:rPr>
              <a:t>baik</a:t>
            </a:r>
            <a:r>
              <a:rPr lang="en-US" sz="1000" dirty="0">
                <a:ea typeface="MS Mincho"/>
                <a:cs typeface="Calibri"/>
              </a:rPr>
              <a:t> </a:t>
            </a:r>
            <a:r>
              <a:rPr lang="en-US" sz="1000" dirty="0" err="1">
                <a:ea typeface="MS Mincho"/>
                <a:cs typeface="Calibri"/>
              </a:rPr>
              <a:t>oleh</a:t>
            </a:r>
            <a:r>
              <a:rPr lang="en-US" sz="1000" dirty="0">
                <a:ea typeface="MS Mincho"/>
                <a:cs typeface="Calibri"/>
              </a:rPr>
              <a:t> </a:t>
            </a:r>
            <a:r>
              <a:rPr lang="en-US" sz="1000" dirty="0" err="1">
                <a:ea typeface="MS Mincho"/>
                <a:cs typeface="Calibri"/>
              </a:rPr>
              <a:t>pemerintah</a:t>
            </a:r>
            <a:r>
              <a:rPr lang="en-US" sz="1000" dirty="0">
                <a:ea typeface="MS Mincho"/>
                <a:cs typeface="Calibri"/>
              </a:rPr>
              <a:t> </a:t>
            </a:r>
            <a:r>
              <a:rPr lang="en-US" sz="1000" dirty="0" err="1">
                <a:ea typeface="MS Mincho"/>
                <a:cs typeface="Calibri"/>
              </a:rPr>
              <a:t>maupun</a:t>
            </a:r>
            <a:r>
              <a:rPr lang="en-US" sz="1000" dirty="0">
                <a:ea typeface="MS Mincho"/>
                <a:cs typeface="Calibri"/>
              </a:rPr>
              <a:t> </a:t>
            </a:r>
            <a:r>
              <a:rPr lang="en-US" sz="1000" dirty="0" err="1">
                <a:ea typeface="MS Mincho"/>
                <a:cs typeface="Calibri"/>
              </a:rPr>
              <a:t>sektor</a:t>
            </a:r>
            <a:r>
              <a:rPr lang="en-US" sz="1000" dirty="0">
                <a:ea typeface="MS Mincho"/>
                <a:cs typeface="Calibri"/>
              </a:rPr>
              <a:t> </a:t>
            </a:r>
            <a:r>
              <a:rPr lang="en-US" sz="1000" dirty="0" err="1">
                <a:ea typeface="MS Mincho"/>
                <a:cs typeface="Calibri"/>
              </a:rPr>
              <a:t>swasta</a:t>
            </a:r>
            <a:r>
              <a:rPr lang="en-US" sz="1000" dirty="0">
                <a:ea typeface="MS Mincho"/>
                <a:cs typeface="Calibri"/>
              </a:rPr>
              <a:t> </a:t>
            </a:r>
            <a:r>
              <a:rPr lang="en-US" sz="1000" dirty="0" err="1">
                <a:ea typeface="MS Mincho"/>
                <a:cs typeface="Calibri"/>
              </a:rPr>
              <a:t>atau</a:t>
            </a:r>
            <a:r>
              <a:rPr lang="en-US" sz="1000" dirty="0">
                <a:ea typeface="MS Mincho"/>
                <a:cs typeface="Calibri"/>
              </a:rPr>
              <a:t> </a:t>
            </a:r>
            <a:r>
              <a:rPr lang="en-US" sz="1000" dirty="0" err="1">
                <a:ea typeface="MS Mincho"/>
                <a:cs typeface="Calibri"/>
              </a:rPr>
              <a:t>organisasi</a:t>
            </a:r>
            <a:r>
              <a:rPr lang="en-US" sz="1000" dirty="0">
                <a:ea typeface="MS Mincho"/>
                <a:cs typeface="Calibri"/>
              </a:rPr>
              <a:t> </a:t>
            </a:r>
            <a:r>
              <a:rPr lang="en-US" sz="1000" dirty="0" err="1">
                <a:ea typeface="MS Mincho"/>
                <a:cs typeface="Calibri"/>
              </a:rPr>
              <a:t>masyarakat</a:t>
            </a:r>
            <a:r>
              <a:rPr lang="en-US" sz="1000" dirty="0">
                <a:ea typeface="MS Mincho"/>
                <a:cs typeface="Calibri"/>
              </a:rPr>
              <a:t> </a:t>
            </a:r>
            <a:r>
              <a:rPr lang="en-US" sz="1000" dirty="0" err="1">
                <a:ea typeface="MS Mincho"/>
                <a:cs typeface="Calibri"/>
              </a:rPr>
              <a:t>madani</a:t>
            </a:r>
            <a:r>
              <a:rPr lang="en-US" sz="1000" dirty="0">
                <a:ea typeface="MS Mincho"/>
                <a:cs typeface="Calibri"/>
              </a:rPr>
              <a:t> </a:t>
            </a:r>
            <a:r>
              <a:rPr lang="en-US" sz="1000" dirty="0" err="1">
                <a:ea typeface="MS Mincho"/>
                <a:cs typeface="Calibri"/>
              </a:rPr>
              <a:t>sebelumnya</a:t>
            </a:r>
            <a:r>
              <a:rPr lang="en-US" sz="1000" dirty="0">
                <a:ea typeface="MS Mincho"/>
                <a:cs typeface="Calibri"/>
              </a:rPr>
              <a:t>, </a:t>
            </a:r>
            <a:r>
              <a:rPr lang="en-US" sz="1000" dirty="0" err="1">
                <a:ea typeface="MS Mincho"/>
                <a:cs typeface="Calibri"/>
              </a:rPr>
              <a:t>namun</a:t>
            </a:r>
            <a:r>
              <a:rPr lang="en-US" sz="1000" dirty="0">
                <a:ea typeface="MS Mincho"/>
                <a:cs typeface="Calibri"/>
              </a:rPr>
              <a:t> </a:t>
            </a:r>
            <a:r>
              <a:rPr lang="en-US" sz="1000" dirty="0" err="1">
                <a:ea typeface="MS Mincho"/>
                <a:cs typeface="Calibri"/>
              </a:rPr>
              <a:t>Kementerian</a:t>
            </a:r>
            <a:r>
              <a:rPr lang="en-US" sz="1000" dirty="0">
                <a:ea typeface="MS Mincho"/>
                <a:cs typeface="Calibri"/>
              </a:rPr>
              <a:t> </a:t>
            </a:r>
            <a:r>
              <a:rPr lang="en-US" sz="1000" dirty="0" err="1">
                <a:ea typeface="MS Mincho"/>
                <a:cs typeface="Calibri"/>
              </a:rPr>
              <a:t>Kesehatan</a:t>
            </a:r>
            <a:r>
              <a:rPr lang="en-US" sz="1000" dirty="0">
                <a:ea typeface="MS Mincho"/>
                <a:cs typeface="Calibri"/>
              </a:rPr>
              <a:t> </a:t>
            </a:r>
            <a:r>
              <a:rPr lang="en-US" sz="1000" dirty="0" err="1">
                <a:ea typeface="MS Mincho"/>
                <a:cs typeface="Calibri"/>
              </a:rPr>
              <a:t>mencoba</a:t>
            </a:r>
            <a:r>
              <a:rPr lang="en-US" sz="1000" dirty="0">
                <a:ea typeface="MS Mincho"/>
                <a:cs typeface="Calibri"/>
              </a:rPr>
              <a:t> </a:t>
            </a:r>
            <a:r>
              <a:rPr lang="en-US" sz="1000" dirty="0" err="1">
                <a:ea typeface="MS Mincho"/>
                <a:cs typeface="Calibri"/>
              </a:rPr>
              <a:t>memperjuangkan</a:t>
            </a:r>
            <a:r>
              <a:rPr lang="en-US" sz="1000" dirty="0">
                <a:ea typeface="MS Mincho"/>
                <a:cs typeface="Calibri"/>
              </a:rPr>
              <a:t> </a:t>
            </a:r>
            <a:r>
              <a:rPr lang="en-US" sz="1000" dirty="0" err="1">
                <a:ea typeface="MS Mincho"/>
                <a:cs typeface="Calibri"/>
              </a:rPr>
              <a:t>sebuah</a:t>
            </a:r>
            <a:r>
              <a:rPr lang="en-US" sz="1000" dirty="0">
                <a:ea typeface="MS Mincho"/>
                <a:cs typeface="Calibri"/>
              </a:rPr>
              <a:t> </a:t>
            </a:r>
            <a:r>
              <a:rPr lang="en-US" sz="1000" dirty="0" err="1">
                <a:ea typeface="MS Mincho"/>
                <a:cs typeface="Calibri"/>
              </a:rPr>
              <a:t>pendekatan</a:t>
            </a:r>
            <a:r>
              <a:rPr lang="en-US" sz="1000" dirty="0">
                <a:ea typeface="MS Mincho"/>
                <a:cs typeface="Calibri"/>
              </a:rPr>
              <a:t> </a:t>
            </a:r>
            <a:r>
              <a:rPr lang="en-US" sz="1000" dirty="0" err="1">
                <a:ea typeface="MS Mincho"/>
                <a:cs typeface="Calibri"/>
              </a:rPr>
              <a:t>holistik</a:t>
            </a:r>
            <a:r>
              <a:rPr lang="en-US" sz="1000" dirty="0">
                <a:ea typeface="MS Mincho"/>
                <a:cs typeface="Calibri"/>
              </a:rPr>
              <a:t>,</a:t>
            </a:r>
            <a:r>
              <a:rPr lang="en-US" sz="1000" b="1" dirty="0">
                <a:ea typeface="MS Mincho"/>
                <a:cs typeface="Calibri"/>
              </a:rPr>
              <a:t> </a:t>
            </a:r>
            <a:r>
              <a:rPr lang="en-US" sz="1000" dirty="0" err="1">
                <a:ea typeface="MS Mincho"/>
                <a:cs typeface="Calibri"/>
              </a:rPr>
              <a:t>dengan</a:t>
            </a:r>
            <a:r>
              <a:rPr lang="en-US" sz="1000" dirty="0">
                <a:ea typeface="MS Mincho"/>
                <a:cs typeface="Calibri"/>
              </a:rPr>
              <a:t> </a:t>
            </a:r>
            <a:r>
              <a:rPr lang="en-US" sz="1000" dirty="0" err="1">
                <a:ea typeface="MS Mincho"/>
                <a:cs typeface="Calibri"/>
              </a:rPr>
              <a:t>melihat</a:t>
            </a:r>
            <a:r>
              <a:rPr lang="en-US" sz="1000" dirty="0">
                <a:ea typeface="MS Mincho"/>
                <a:cs typeface="Calibri"/>
              </a:rPr>
              <a:t> </a:t>
            </a:r>
            <a:endParaRPr lang="id-ID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-1000" y="-180"/>
            <a:ext cx="1080120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id-ID" dirty="0" smtClean="0"/>
              <a:t>Page 1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969707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95536" y="435143"/>
            <a:ext cx="8280920" cy="5586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 err="1"/>
              <a:t>bahwa</a:t>
            </a:r>
            <a:r>
              <a:rPr lang="en-US" sz="1050" dirty="0"/>
              <a:t> </a:t>
            </a:r>
            <a:r>
              <a:rPr lang="en-US" sz="1050" dirty="0" err="1"/>
              <a:t>setiap</a:t>
            </a:r>
            <a:r>
              <a:rPr lang="en-US" sz="1050" dirty="0"/>
              <a:t> </a:t>
            </a:r>
            <a:r>
              <a:rPr lang="en-US" sz="1050" dirty="0" err="1"/>
              <a:t>aspek</a:t>
            </a:r>
            <a:r>
              <a:rPr lang="en-US" sz="1050" dirty="0"/>
              <a:t> </a:t>
            </a:r>
            <a:r>
              <a:rPr lang="en-US" sz="1050" dirty="0" err="1"/>
              <a:t>isu</a:t>
            </a:r>
            <a:r>
              <a:rPr lang="en-US" sz="1050" dirty="0"/>
              <a:t> </a:t>
            </a:r>
            <a:r>
              <a:rPr lang="en-US" sz="1050" dirty="0" err="1"/>
              <a:t>kesehatan</a:t>
            </a:r>
            <a:r>
              <a:rPr lang="en-US" sz="1050" dirty="0"/>
              <a:t> </a:t>
            </a:r>
            <a:r>
              <a:rPr lang="en-US" sz="1050" dirty="0" err="1"/>
              <a:t>saling</a:t>
            </a:r>
            <a:r>
              <a:rPr lang="en-US" sz="1050" dirty="0"/>
              <a:t> </a:t>
            </a:r>
            <a:r>
              <a:rPr lang="en-US" sz="1050" dirty="0" err="1"/>
              <a:t>terkait</a:t>
            </a:r>
            <a:r>
              <a:rPr lang="en-US" sz="1050" dirty="0"/>
              <a:t> </a:t>
            </a:r>
            <a:r>
              <a:rPr lang="en-US" sz="1050" dirty="0" err="1"/>
              <a:t>dan</a:t>
            </a:r>
            <a:r>
              <a:rPr lang="en-US" sz="1050" dirty="0"/>
              <a:t> </a:t>
            </a:r>
            <a:r>
              <a:rPr lang="en-US" sz="1050" dirty="0" err="1"/>
              <a:t>mempengaruhi</a:t>
            </a:r>
            <a:r>
              <a:rPr lang="en-US" sz="1050" dirty="0"/>
              <a:t> </a:t>
            </a:r>
            <a:r>
              <a:rPr lang="en-US" sz="1050" dirty="0" err="1"/>
              <a:t>satu</a:t>
            </a:r>
            <a:r>
              <a:rPr lang="en-US" sz="1050" dirty="0"/>
              <a:t> </a:t>
            </a:r>
            <a:r>
              <a:rPr lang="en-US" sz="1050" dirty="0" err="1"/>
              <a:t>sama</a:t>
            </a:r>
            <a:r>
              <a:rPr lang="en-US" sz="1050" dirty="0"/>
              <a:t> lain, </a:t>
            </a:r>
            <a:r>
              <a:rPr lang="en-US" sz="1050" dirty="0" err="1"/>
              <a:t>dan</a:t>
            </a:r>
            <a:r>
              <a:rPr lang="en-US" sz="1050" dirty="0"/>
              <a:t> </a:t>
            </a:r>
            <a:r>
              <a:rPr lang="en-US" sz="1050" dirty="0" err="1"/>
              <a:t>membutuhkan</a:t>
            </a:r>
            <a:r>
              <a:rPr lang="en-US" sz="1050" dirty="0"/>
              <a:t> </a:t>
            </a:r>
            <a:r>
              <a:rPr lang="en-US" sz="1050" dirty="0" err="1"/>
              <a:t>sinergi</a:t>
            </a:r>
            <a:r>
              <a:rPr lang="en-US" sz="1050" dirty="0"/>
              <a:t>, </a:t>
            </a:r>
            <a:r>
              <a:rPr lang="en-US" sz="1050" dirty="0" err="1"/>
              <a:t>komitmen</a:t>
            </a:r>
            <a:r>
              <a:rPr lang="en-US" sz="1050" dirty="0"/>
              <a:t> </a:t>
            </a:r>
            <a:r>
              <a:rPr lang="en-US" sz="1050" dirty="0" err="1"/>
              <a:t>dari</a:t>
            </a:r>
            <a:r>
              <a:rPr lang="en-US" sz="1050" dirty="0"/>
              <a:t> </a:t>
            </a:r>
            <a:r>
              <a:rPr lang="en-US" sz="1050" dirty="0" err="1"/>
              <a:t>setiap</a:t>
            </a:r>
            <a:r>
              <a:rPr lang="en-US" sz="1050" dirty="0"/>
              <a:t> </a:t>
            </a:r>
            <a:r>
              <a:rPr lang="en-US" sz="1050" dirty="0" err="1"/>
              <a:t>lapisan</a:t>
            </a:r>
            <a:r>
              <a:rPr lang="en-US" sz="1050" dirty="0"/>
              <a:t> </a:t>
            </a:r>
            <a:r>
              <a:rPr lang="en-US" sz="1050" dirty="0" err="1"/>
              <a:t>pemerintahan</a:t>
            </a:r>
            <a:r>
              <a:rPr lang="en-US" sz="1050" dirty="0"/>
              <a:t>, </a:t>
            </a:r>
            <a:r>
              <a:rPr lang="en-US" sz="1050" dirty="0" err="1"/>
              <a:t>dan</a:t>
            </a:r>
            <a:r>
              <a:rPr lang="en-US" sz="1050" dirty="0"/>
              <a:t> </a:t>
            </a:r>
            <a:r>
              <a:rPr lang="en-US" sz="1050" dirty="0" err="1"/>
              <a:t>upaya</a:t>
            </a:r>
            <a:r>
              <a:rPr lang="en-US" sz="1050" dirty="0"/>
              <a:t> </a:t>
            </a:r>
            <a:r>
              <a:rPr lang="en-US" sz="1050" dirty="0" err="1"/>
              <a:t>lintas</a:t>
            </a:r>
            <a:r>
              <a:rPr lang="en-US" sz="1050" dirty="0"/>
              <a:t> </a:t>
            </a:r>
            <a:r>
              <a:rPr lang="en-US" sz="1050" dirty="0" err="1"/>
              <a:t>sektor</a:t>
            </a:r>
            <a:r>
              <a:rPr lang="en-US" sz="1050" dirty="0"/>
              <a:t> agar </a:t>
            </a:r>
            <a:r>
              <a:rPr lang="en-US" sz="1050" dirty="0" err="1"/>
              <a:t>dapat</a:t>
            </a:r>
            <a:r>
              <a:rPr lang="en-US" sz="1050" dirty="0"/>
              <a:t> </a:t>
            </a:r>
            <a:r>
              <a:rPr lang="en-US" sz="1050" dirty="0" err="1"/>
              <a:t>mencapai</a:t>
            </a:r>
            <a:r>
              <a:rPr lang="en-US" sz="1050" dirty="0"/>
              <a:t> target-target </a:t>
            </a:r>
            <a:r>
              <a:rPr lang="en-US" sz="1050" dirty="0" err="1"/>
              <a:t>pembangunan</a:t>
            </a:r>
            <a:r>
              <a:rPr lang="en-US" sz="1050" dirty="0"/>
              <a:t> </a:t>
            </a:r>
            <a:r>
              <a:rPr lang="en-US" sz="1050" dirty="0" err="1"/>
              <a:t>kesehatan</a:t>
            </a:r>
            <a:r>
              <a:rPr lang="en-US" sz="1050" dirty="0"/>
              <a:t>. </a:t>
            </a:r>
            <a:endParaRPr lang="id-ID" sz="1050" dirty="0"/>
          </a:p>
          <a:p>
            <a:r>
              <a:rPr lang="en-US" sz="1050" dirty="0" err="1"/>
              <a:t>Pemerintah</a:t>
            </a:r>
            <a:r>
              <a:rPr lang="en-US" sz="1050" dirty="0"/>
              <a:t> </a:t>
            </a:r>
            <a:r>
              <a:rPr lang="en-US" sz="1050" dirty="0" err="1"/>
              <a:t>pusat</a:t>
            </a:r>
            <a:r>
              <a:rPr lang="en-US" sz="1050" dirty="0"/>
              <a:t> </a:t>
            </a:r>
            <a:r>
              <a:rPr lang="en-US" sz="1050" dirty="0" err="1"/>
              <a:t>telah</a:t>
            </a:r>
            <a:r>
              <a:rPr lang="en-US" sz="1050" dirty="0"/>
              <a:t> </a:t>
            </a:r>
            <a:r>
              <a:rPr lang="en-US" sz="1050" dirty="0" err="1"/>
              <a:t>melakukan</a:t>
            </a:r>
            <a:r>
              <a:rPr lang="en-US" sz="1050" dirty="0"/>
              <a:t> </a:t>
            </a:r>
            <a:r>
              <a:rPr lang="en-US" sz="1050" dirty="0" err="1"/>
              <a:t>berbagai</a:t>
            </a:r>
            <a:r>
              <a:rPr lang="en-US" sz="1050" dirty="0"/>
              <a:t> program </a:t>
            </a:r>
            <a:r>
              <a:rPr lang="en-US" sz="1050" dirty="0" err="1"/>
              <a:t>dalam</a:t>
            </a:r>
            <a:r>
              <a:rPr lang="en-US" sz="1050" dirty="0"/>
              <a:t> </a:t>
            </a:r>
            <a:r>
              <a:rPr lang="en-US" sz="1050" dirty="0" err="1"/>
              <a:t>rangka</a:t>
            </a:r>
            <a:r>
              <a:rPr lang="en-US" sz="1050" dirty="0"/>
              <a:t> </a:t>
            </a:r>
            <a:r>
              <a:rPr lang="en-US" sz="1050" dirty="0" err="1"/>
              <a:t>pemenuhan</a:t>
            </a:r>
            <a:r>
              <a:rPr lang="en-US" sz="1050" dirty="0"/>
              <a:t> </a:t>
            </a:r>
            <a:r>
              <a:rPr lang="en-US" sz="1050" dirty="0" err="1"/>
              <a:t>akses</a:t>
            </a:r>
            <a:r>
              <a:rPr lang="en-US" sz="1050" dirty="0"/>
              <a:t> </a:t>
            </a:r>
            <a:r>
              <a:rPr lang="en-US" sz="1050" dirty="0" err="1"/>
              <a:t>dan</a:t>
            </a:r>
            <a:r>
              <a:rPr lang="en-US" sz="1050" dirty="0"/>
              <a:t> </a:t>
            </a:r>
            <a:r>
              <a:rPr lang="en-US" sz="1050" dirty="0" err="1"/>
              <a:t>mutu</a:t>
            </a:r>
            <a:r>
              <a:rPr lang="en-US" sz="1050" dirty="0"/>
              <a:t> </a:t>
            </a:r>
            <a:r>
              <a:rPr lang="en-US" sz="1050" dirty="0" err="1"/>
              <a:t>pelayanan</a:t>
            </a:r>
            <a:r>
              <a:rPr lang="en-US" sz="1050" dirty="0"/>
              <a:t> </a:t>
            </a:r>
            <a:r>
              <a:rPr lang="en-US" sz="1050" dirty="0" err="1"/>
              <a:t>kesehatan</a:t>
            </a:r>
            <a:r>
              <a:rPr lang="en-US" sz="1050" dirty="0"/>
              <a:t> </a:t>
            </a:r>
            <a:r>
              <a:rPr lang="en-US" sz="1050" dirty="0" err="1"/>
              <a:t>terutama</a:t>
            </a:r>
            <a:r>
              <a:rPr lang="en-US" sz="1050" dirty="0"/>
              <a:t> </a:t>
            </a:r>
            <a:r>
              <a:rPr lang="en-US" sz="1050" dirty="0" err="1"/>
              <a:t>untuk</a:t>
            </a:r>
            <a:r>
              <a:rPr lang="en-US" sz="1050" dirty="0"/>
              <a:t>  DTPK </a:t>
            </a:r>
            <a:r>
              <a:rPr lang="en-US" sz="1050" dirty="0" err="1"/>
              <a:t>dan</a:t>
            </a:r>
            <a:r>
              <a:rPr lang="id-ID" sz="1050" dirty="0"/>
              <a:t> atau</a:t>
            </a:r>
            <a:r>
              <a:rPr lang="en-US" sz="1050" dirty="0"/>
              <a:t> DBK </a:t>
            </a:r>
            <a:r>
              <a:rPr lang="en-US" sz="1050" dirty="0" err="1"/>
              <a:t>melalui</a:t>
            </a:r>
            <a:r>
              <a:rPr lang="en-US" sz="1050" dirty="0"/>
              <a:t> </a:t>
            </a:r>
            <a:r>
              <a:rPr lang="en-US" sz="1050" dirty="0" err="1"/>
              <a:t>penempatan</a:t>
            </a:r>
            <a:r>
              <a:rPr lang="en-US" sz="1050" dirty="0"/>
              <a:t> </a:t>
            </a:r>
            <a:r>
              <a:rPr lang="en-US" sz="1050" dirty="0" err="1"/>
              <a:t>dokter</a:t>
            </a:r>
            <a:r>
              <a:rPr lang="en-US" sz="1050" dirty="0"/>
              <a:t>, </a:t>
            </a:r>
            <a:r>
              <a:rPr lang="id-ID" sz="1050" dirty="0"/>
              <a:t>perawat,  </a:t>
            </a:r>
            <a:r>
              <a:rPr lang="en-US" sz="1050" strike="sngStrike" dirty="0" err="1"/>
              <a:t>dokter</a:t>
            </a:r>
            <a:r>
              <a:rPr lang="en-US" sz="1050" strike="sngStrike" dirty="0"/>
              <a:t> </a:t>
            </a:r>
            <a:r>
              <a:rPr lang="en-US" sz="1050" strike="sngStrike" dirty="0" err="1"/>
              <a:t>gigi</a:t>
            </a:r>
            <a:r>
              <a:rPr lang="en-US" sz="1050" strike="sngStrike" dirty="0"/>
              <a:t> </a:t>
            </a:r>
            <a:r>
              <a:rPr lang="en-US" sz="1050" strike="sngStrike" dirty="0" err="1"/>
              <a:t>dan</a:t>
            </a:r>
            <a:r>
              <a:rPr lang="en-US" sz="1050" dirty="0"/>
              <a:t> </a:t>
            </a:r>
            <a:r>
              <a:rPr lang="en-US" sz="1050" dirty="0" err="1"/>
              <a:t>bidan</a:t>
            </a:r>
            <a:r>
              <a:rPr lang="id-ID" sz="1050" dirty="0"/>
              <a:t>,  </a:t>
            </a:r>
            <a:r>
              <a:rPr lang="en-US" sz="1050" strike="sngStrike" dirty="0" err="1"/>
              <a:t>pegawai</a:t>
            </a:r>
            <a:r>
              <a:rPr lang="en-US" sz="1050" strike="sngStrike" dirty="0"/>
              <a:t> </a:t>
            </a:r>
            <a:r>
              <a:rPr lang="en-US" sz="1050" strike="sngStrike" dirty="0" err="1"/>
              <a:t>tidak</a:t>
            </a:r>
            <a:r>
              <a:rPr lang="en-US" sz="1050" strike="sngStrike" dirty="0"/>
              <a:t> </a:t>
            </a:r>
            <a:r>
              <a:rPr lang="en-US" sz="1050" strike="sngStrike" dirty="0" err="1"/>
              <a:t>tetap</a:t>
            </a:r>
            <a:r>
              <a:rPr lang="en-US" sz="1050" strike="sngStrike" dirty="0"/>
              <a:t> (PTT)</a:t>
            </a:r>
            <a:r>
              <a:rPr lang="en-US" sz="1050" dirty="0"/>
              <a:t> </a:t>
            </a:r>
            <a:r>
              <a:rPr lang="en-US" sz="1050" strike="sngStrike" dirty="0" err="1"/>
              <a:t>serta</a:t>
            </a:r>
            <a:r>
              <a:rPr lang="en-US" sz="1050" dirty="0"/>
              <a:t> </a:t>
            </a:r>
            <a:r>
              <a:rPr lang="id-ID" sz="1050" dirty="0"/>
              <a:t>dan </a:t>
            </a:r>
            <a:r>
              <a:rPr lang="en-US" sz="1050" strike="sngStrike" dirty="0" err="1"/>
              <a:t>penugasan</a:t>
            </a:r>
            <a:r>
              <a:rPr lang="en-US" sz="1050" strike="sngStrike" dirty="0"/>
              <a:t> </a:t>
            </a:r>
            <a:r>
              <a:rPr lang="en-US" sz="1050" strike="sngStrike" dirty="0" err="1"/>
              <a:t>khusus</a:t>
            </a:r>
            <a:r>
              <a:rPr lang="en-US" sz="1050" strike="sngStrike" dirty="0"/>
              <a:t> </a:t>
            </a:r>
            <a:r>
              <a:rPr lang="en-US" sz="1050" strike="sngStrike" dirty="0" err="1"/>
              <a:t>untuk</a:t>
            </a:r>
            <a:r>
              <a:rPr lang="en-US" sz="1050" strike="sngStrike" dirty="0"/>
              <a:t> </a:t>
            </a:r>
            <a:r>
              <a:rPr lang="en-US" sz="1050" strike="sngStrike" dirty="0" err="1"/>
              <a:t>tenaga</a:t>
            </a:r>
            <a:r>
              <a:rPr lang="en-US" sz="1050" strike="sngStrike" dirty="0"/>
              <a:t> </a:t>
            </a:r>
            <a:r>
              <a:rPr lang="en-US" sz="1050" strike="sngStrike" dirty="0" err="1"/>
              <a:t>kesehatan</a:t>
            </a:r>
            <a:r>
              <a:rPr lang="en-US" sz="1050" dirty="0"/>
              <a:t> </a:t>
            </a:r>
            <a:r>
              <a:rPr lang="en-US" sz="1050" dirty="0" err="1"/>
              <a:t>lulusan</a:t>
            </a:r>
            <a:r>
              <a:rPr lang="en-US" sz="1050" dirty="0"/>
              <a:t> D3 </a:t>
            </a:r>
            <a:r>
              <a:rPr lang="en-US" sz="1050" dirty="0" err="1"/>
              <a:t>lainnya</a:t>
            </a:r>
            <a:r>
              <a:rPr lang="id-ID" sz="1050" dirty="0"/>
              <a:t> serta kesehatan masyarakat</a:t>
            </a:r>
            <a:r>
              <a:rPr lang="en-US" sz="1050" dirty="0"/>
              <a:t>. </a:t>
            </a:r>
            <a:r>
              <a:rPr lang="en-US" sz="1050" dirty="0" err="1"/>
              <a:t>Namun</a:t>
            </a:r>
            <a:r>
              <a:rPr lang="en-US" sz="1050" dirty="0"/>
              <a:t> </a:t>
            </a:r>
            <a:r>
              <a:rPr lang="en-US" sz="1050" dirty="0" err="1"/>
              <a:t>demikian</a:t>
            </a:r>
            <a:r>
              <a:rPr lang="en-US" sz="1050" dirty="0"/>
              <a:t> </a:t>
            </a:r>
            <a:r>
              <a:rPr lang="en-US" sz="1050" dirty="0" err="1"/>
              <a:t>masih</a:t>
            </a:r>
            <a:r>
              <a:rPr lang="en-US" sz="1050" dirty="0"/>
              <a:t> </a:t>
            </a:r>
            <a:r>
              <a:rPr lang="en-US" sz="1050" dirty="0" err="1"/>
              <a:t>diperlukan</a:t>
            </a:r>
            <a:r>
              <a:rPr lang="en-US" sz="1050" dirty="0"/>
              <a:t> </a:t>
            </a:r>
            <a:r>
              <a:rPr lang="en-US" sz="1050" dirty="0" err="1"/>
              <a:t>suatu</a:t>
            </a:r>
            <a:r>
              <a:rPr lang="en-US" sz="1050" dirty="0"/>
              <a:t> program </a:t>
            </a:r>
            <a:r>
              <a:rPr lang="en-US" sz="1050" dirty="0" err="1"/>
              <a:t>penempatan</a:t>
            </a:r>
            <a:r>
              <a:rPr lang="en-US" sz="1050" dirty="0"/>
              <a:t> </a:t>
            </a:r>
            <a:r>
              <a:rPr lang="en-US" sz="1050" dirty="0" err="1"/>
              <a:t>tenaga</a:t>
            </a:r>
            <a:r>
              <a:rPr lang="en-US" sz="1050" dirty="0"/>
              <a:t> </a:t>
            </a:r>
            <a:r>
              <a:rPr lang="en-US" sz="1050" dirty="0" err="1"/>
              <a:t>kesehatan</a:t>
            </a:r>
            <a:r>
              <a:rPr lang="en-US" sz="1050" dirty="0"/>
              <a:t> yang </a:t>
            </a:r>
            <a:r>
              <a:rPr lang="en-US" sz="1050" dirty="0" err="1"/>
              <a:t>komprehensif</a:t>
            </a:r>
            <a:r>
              <a:rPr lang="en-US" sz="1050" dirty="0"/>
              <a:t> </a:t>
            </a:r>
            <a:r>
              <a:rPr lang="en-US" sz="1050" dirty="0" err="1"/>
              <a:t>melalui</a:t>
            </a:r>
            <a:r>
              <a:rPr lang="en-US" sz="1050" dirty="0"/>
              <a:t> </a:t>
            </a:r>
            <a:r>
              <a:rPr lang="en-US" sz="1050" dirty="0" err="1"/>
              <a:t>pendekatan</a:t>
            </a:r>
            <a:r>
              <a:rPr lang="en-US" sz="1050" dirty="0"/>
              <a:t> </a:t>
            </a:r>
            <a:r>
              <a:rPr lang="en-US" sz="1050" dirty="0" err="1"/>
              <a:t>promotif</a:t>
            </a:r>
            <a:r>
              <a:rPr lang="en-US" sz="1050" dirty="0"/>
              <a:t>, </a:t>
            </a:r>
            <a:r>
              <a:rPr lang="en-US" sz="1050" dirty="0" err="1"/>
              <a:t>preventif</a:t>
            </a:r>
            <a:r>
              <a:rPr lang="en-US" sz="1050" dirty="0"/>
              <a:t> </a:t>
            </a:r>
            <a:r>
              <a:rPr lang="en-US" sz="1050" dirty="0" err="1"/>
              <a:t>dan</a:t>
            </a:r>
            <a:r>
              <a:rPr lang="en-US" sz="1050" dirty="0"/>
              <a:t> </a:t>
            </a:r>
            <a:r>
              <a:rPr lang="en-US" sz="1050" dirty="0" err="1"/>
              <a:t>kuratif</a:t>
            </a:r>
            <a:r>
              <a:rPr lang="en-US" sz="1050" dirty="0"/>
              <a:t>.  </a:t>
            </a:r>
            <a:endParaRPr lang="id-ID" sz="1050" dirty="0"/>
          </a:p>
          <a:p>
            <a:r>
              <a:rPr lang="en-US" sz="1050" dirty="0"/>
              <a:t> </a:t>
            </a:r>
            <a:endParaRPr lang="id-ID" sz="1050" dirty="0"/>
          </a:p>
          <a:p>
            <a:r>
              <a:rPr lang="en-US" sz="1050" dirty="0" err="1"/>
              <a:t>Berdasarkan</a:t>
            </a:r>
            <a:r>
              <a:rPr lang="en-US" sz="1050" dirty="0"/>
              <a:t> </a:t>
            </a:r>
            <a:r>
              <a:rPr lang="en-US" sz="1050" dirty="0" err="1"/>
              <a:t>kebutuhan</a:t>
            </a:r>
            <a:r>
              <a:rPr lang="en-US" sz="1050" dirty="0"/>
              <a:t> </a:t>
            </a:r>
            <a:r>
              <a:rPr lang="en-US" sz="1050" dirty="0" err="1"/>
              <a:t>dari</a:t>
            </a:r>
            <a:r>
              <a:rPr lang="en-US" sz="1050" dirty="0"/>
              <a:t> </a:t>
            </a:r>
            <a:r>
              <a:rPr lang="en-US" sz="1050" dirty="0" err="1"/>
              <a:t>masyarakat</a:t>
            </a:r>
            <a:r>
              <a:rPr lang="en-US" sz="1050" dirty="0"/>
              <a:t>, </a:t>
            </a:r>
            <a:r>
              <a:rPr lang="en-US" sz="1050" dirty="0" err="1"/>
              <a:t>Kementerian</a:t>
            </a:r>
            <a:r>
              <a:rPr lang="en-US" sz="1050" dirty="0"/>
              <a:t> </a:t>
            </a:r>
            <a:r>
              <a:rPr lang="en-US" sz="1050" dirty="0" err="1"/>
              <a:t>Kesehatan</a:t>
            </a:r>
            <a:r>
              <a:rPr lang="en-US" sz="1050" dirty="0"/>
              <a:t> </a:t>
            </a:r>
            <a:r>
              <a:rPr lang="en-US" sz="1050" dirty="0" err="1"/>
              <a:t>merancang</a:t>
            </a:r>
            <a:r>
              <a:rPr lang="en-US" sz="1050" dirty="0"/>
              <a:t> “Nusantara </a:t>
            </a:r>
            <a:r>
              <a:rPr lang="en-US" sz="1050" dirty="0" err="1"/>
              <a:t>Sehat</a:t>
            </a:r>
            <a:r>
              <a:rPr lang="en-US" sz="1050" dirty="0"/>
              <a:t>”: </a:t>
            </a:r>
            <a:r>
              <a:rPr lang="en-US" sz="1050" dirty="0" err="1"/>
              <a:t>penempatan</a:t>
            </a:r>
            <a:r>
              <a:rPr lang="en-US" sz="1050" dirty="0"/>
              <a:t> </a:t>
            </a:r>
            <a:r>
              <a:rPr lang="en-US" sz="1050" dirty="0" err="1"/>
              <a:t>tenaga</a:t>
            </a:r>
            <a:r>
              <a:rPr lang="en-US" sz="1050" dirty="0"/>
              <a:t> </a:t>
            </a:r>
            <a:r>
              <a:rPr lang="en-US" sz="1050" dirty="0" err="1"/>
              <a:t>kesehatan</a:t>
            </a:r>
            <a:r>
              <a:rPr lang="en-US" sz="1050" dirty="0"/>
              <a:t> </a:t>
            </a:r>
            <a:r>
              <a:rPr lang="en-US" sz="1050" dirty="0" err="1"/>
              <a:t>berbasis</a:t>
            </a:r>
            <a:r>
              <a:rPr lang="en-US" sz="1050" dirty="0"/>
              <a:t> </a:t>
            </a:r>
            <a:r>
              <a:rPr lang="en-US" sz="1050" dirty="0" err="1"/>
              <a:t>tim</a:t>
            </a:r>
            <a:r>
              <a:rPr lang="en-US" sz="1050" dirty="0"/>
              <a:t>, </a:t>
            </a:r>
            <a:r>
              <a:rPr lang="en-US" sz="1050" dirty="0" err="1"/>
              <a:t>melalui</a:t>
            </a:r>
            <a:r>
              <a:rPr lang="en-US" sz="1050" dirty="0"/>
              <a:t> </a:t>
            </a:r>
            <a:r>
              <a:rPr lang="en-US" sz="1050" dirty="0" err="1"/>
              <a:t>penugasan</a:t>
            </a:r>
            <a:r>
              <a:rPr lang="en-US" sz="1050" dirty="0"/>
              <a:t> </a:t>
            </a:r>
            <a:r>
              <a:rPr lang="en-US" sz="1050" dirty="0" err="1"/>
              <a:t>khusus</a:t>
            </a:r>
            <a:r>
              <a:rPr lang="en-US" sz="1050" dirty="0"/>
              <a:t> yang </a:t>
            </a:r>
            <a:r>
              <a:rPr lang="en-US" sz="1050" dirty="0" err="1"/>
              <a:t>diharapkan</a:t>
            </a:r>
            <a:r>
              <a:rPr lang="en-US" sz="1050" dirty="0"/>
              <a:t> </a:t>
            </a:r>
            <a:r>
              <a:rPr lang="en-US" sz="1050" dirty="0" err="1"/>
              <a:t>mampu</a:t>
            </a:r>
            <a:r>
              <a:rPr lang="en-US" sz="1050" dirty="0"/>
              <a:t> </a:t>
            </a:r>
            <a:r>
              <a:rPr lang="en-US" sz="1050" dirty="0" err="1"/>
              <a:t>melaksanakan</a:t>
            </a:r>
            <a:r>
              <a:rPr lang="en-US" sz="1050" dirty="0"/>
              <a:t> program </a:t>
            </a:r>
            <a:r>
              <a:rPr lang="en-US" sz="1050" dirty="0" err="1"/>
              <a:t>secara</a:t>
            </a:r>
            <a:r>
              <a:rPr lang="en-US" sz="1050" dirty="0"/>
              <a:t> </a:t>
            </a:r>
            <a:r>
              <a:rPr lang="en-US" sz="1050" dirty="0" err="1"/>
              <a:t>terintegrasi</a:t>
            </a:r>
            <a:r>
              <a:rPr lang="en-US" sz="1050" dirty="0"/>
              <a:t> </a:t>
            </a:r>
            <a:r>
              <a:rPr lang="en-US" sz="1050" dirty="0" err="1"/>
              <a:t>dan</a:t>
            </a:r>
            <a:r>
              <a:rPr lang="en-US" sz="1050" dirty="0"/>
              <a:t> </a:t>
            </a:r>
            <a:r>
              <a:rPr lang="en-US" sz="1050" dirty="0" err="1"/>
              <a:t>memberikan</a:t>
            </a:r>
            <a:r>
              <a:rPr lang="en-US" sz="1050" dirty="0"/>
              <a:t> </a:t>
            </a:r>
            <a:r>
              <a:rPr lang="en-US" sz="1050" dirty="0" err="1"/>
              <a:t>pelayanan</a:t>
            </a:r>
            <a:r>
              <a:rPr lang="en-US" sz="1050" dirty="0"/>
              <a:t> </a:t>
            </a:r>
            <a:r>
              <a:rPr lang="en-US" sz="1050" dirty="0" err="1"/>
              <a:t>kesehatan</a:t>
            </a:r>
            <a:r>
              <a:rPr lang="en-US" sz="1050" dirty="0"/>
              <a:t> </a:t>
            </a:r>
            <a:r>
              <a:rPr lang="en-US" sz="1050" dirty="0" err="1"/>
              <a:t>secara</a:t>
            </a:r>
            <a:r>
              <a:rPr lang="en-US" sz="1050" dirty="0"/>
              <a:t> optimal di </a:t>
            </a:r>
            <a:r>
              <a:rPr lang="en-US" sz="1050" dirty="0" err="1"/>
              <a:t>tingkat</a:t>
            </a:r>
            <a:r>
              <a:rPr lang="en-US" sz="1050" dirty="0"/>
              <a:t> </a:t>
            </a:r>
            <a:r>
              <a:rPr lang="en-US" sz="1050" dirty="0" err="1"/>
              <a:t>pelayanan</a:t>
            </a:r>
            <a:r>
              <a:rPr lang="en-US" sz="1050" dirty="0"/>
              <a:t> </a:t>
            </a:r>
            <a:r>
              <a:rPr lang="en-US" sz="1050" dirty="0" err="1"/>
              <a:t>dasar</a:t>
            </a:r>
            <a:r>
              <a:rPr lang="en-US" sz="1050" dirty="0"/>
              <a:t> </a:t>
            </a:r>
            <a:r>
              <a:rPr lang="id-ID" sz="1050" dirty="0"/>
              <a:t>pada puskesmas sangat terpencil </a:t>
            </a:r>
            <a:r>
              <a:rPr lang="en-US" sz="1050" strike="sngStrike" dirty="0" err="1"/>
              <a:t>khususnya</a:t>
            </a:r>
            <a:r>
              <a:rPr lang="en-US" sz="1050" dirty="0"/>
              <a:t> di DTPK </a:t>
            </a:r>
            <a:r>
              <a:rPr lang="en-US" sz="1050" dirty="0" err="1"/>
              <a:t>dan</a:t>
            </a:r>
            <a:r>
              <a:rPr lang="en-US" sz="1050" dirty="0"/>
              <a:t> DBK. </a:t>
            </a:r>
            <a:r>
              <a:rPr lang="en-US" sz="1050" dirty="0" err="1"/>
              <a:t>Penugasan</a:t>
            </a:r>
            <a:r>
              <a:rPr lang="en-US" sz="1050" dirty="0"/>
              <a:t> </a:t>
            </a:r>
            <a:r>
              <a:rPr lang="en-US" sz="1050" dirty="0" err="1"/>
              <a:t>khusus</a:t>
            </a:r>
            <a:r>
              <a:rPr lang="en-US" sz="1050" dirty="0"/>
              <a:t> </a:t>
            </a:r>
            <a:r>
              <a:rPr lang="en-US" sz="1050" dirty="0" err="1"/>
              <a:t>tenaga</a:t>
            </a:r>
            <a:r>
              <a:rPr lang="en-US" sz="1050" dirty="0"/>
              <a:t> </a:t>
            </a:r>
            <a:r>
              <a:rPr lang="en-US" sz="1050" dirty="0" err="1"/>
              <a:t>kesehatan</a:t>
            </a:r>
            <a:r>
              <a:rPr lang="en-US" sz="1050" dirty="0"/>
              <a:t> </a:t>
            </a:r>
            <a:r>
              <a:rPr lang="en-US" sz="1050" dirty="0" err="1"/>
              <a:t>tersebut</a:t>
            </a:r>
            <a:r>
              <a:rPr lang="en-US" sz="1050" dirty="0"/>
              <a:t> </a:t>
            </a:r>
            <a:r>
              <a:rPr lang="en-US" sz="1050" dirty="0" err="1"/>
              <a:t>dilaksanakan</a:t>
            </a:r>
            <a:r>
              <a:rPr lang="en-US" sz="1050" dirty="0"/>
              <a:t> </a:t>
            </a:r>
            <a:r>
              <a:rPr lang="en-US" sz="1050" dirty="0" err="1"/>
              <a:t>sesuai</a:t>
            </a:r>
            <a:r>
              <a:rPr lang="en-US" sz="1050" dirty="0"/>
              <a:t> </a:t>
            </a:r>
            <a:r>
              <a:rPr lang="en-US" sz="1050" dirty="0" err="1"/>
              <a:t>dengan</a:t>
            </a:r>
            <a:r>
              <a:rPr lang="en-US" sz="1050" dirty="0"/>
              <a:t> </a:t>
            </a:r>
            <a:r>
              <a:rPr lang="en-US" sz="1050" dirty="0" err="1"/>
              <a:t>amanat</a:t>
            </a:r>
            <a:r>
              <a:rPr lang="en-US" sz="1050" dirty="0"/>
              <a:t> </a:t>
            </a:r>
            <a:r>
              <a:rPr lang="en-US" sz="1050" dirty="0" err="1"/>
              <a:t>Undang</a:t>
            </a:r>
            <a:r>
              <a:rPr lang="en-US" sz="1050" dirty="0"/>
              <a:t> – </a:t>
            </a:r>
            <a:r>
              <a:rPr lang="en-US" sz="1050" dirty="0" err="1"/>
              <a:t>Undang</a:t>
            </a:r>
            <a:r>
              <a:rPr lang="en-US" sz="1050" dirty="0"/>
              <a:t> No. 36 </a:t>
            </a:r>
            <a:r>
              <a:rPr lang="en-US" sz="1050" dirty="0" err="1"/>
              <a:t>tahun</a:t>
            </a:r>
            <a:r>
              <a:rPr lang="en-US" sz="1050" dirty="0"/>
              <a:t> 2014 </a:t>
            </a:r>
            <a:r>
              <a:rPr lang="en-US" sz="1050" dirty="0" err="1"/>
              <a:t>pasal</a:t>
            </a:r>
            <a:r>
              <a:rPr lang="en-US" sz="1050" dirty="0"/>
              <a:t>  23 </a:t>
            </a:r>
            <a:r>
              <a:rPr lang="en-US" sz="1050" dirty="0" err="1"/>
              <a:t>ayat</a:t>
            </a:r>
            <a:r>
              <a:rPr lang="en-US" sz="1050" dirty="0"/>
              <a:t> (2). “Nusantara </a:t>
            </a:r>
            <a:r>
              <a:rPr lang="en-US" sz="1050" dirty="0" err="1"/>
              <a:t>Sehat</a:t>
            </a:r>
            <a:r>
              <a:rPr lang="en-US" sz="1050" dirty="0"/>
              <a:t>” </a:t>
            </a:r>
            <a:r>
              <a:rPr lang="en-US" sz="1050" dirty="0" err="1"/>
              <a:t>bertujuan</a:t>
            </a:r>
            <a:r>
              <a:rPr lang="en-US" sz="1050" dirty="0"/>
              <a:t> </a:t>
            </a:r>
            <a:r>
              <a:rPr lang="en-US" sz="1050" dirty="0" err="1"/>
              <a:t>menciptakan</a:t>
            </a:r>
            <a:r>
              <a:rPr lang="en-US" sz="1050" dirty="0"/>
              <a:t> </a:t>
            </a:r>
            <a:r>
              <a:rPr lang="en-US" sz="1050" dirty="0" err="1"/>
              <a:t>perubahan</a:t>
            </a:r>
            <a:r>
              <a:rPr lang="en-US" sz="1050" dirty="0"/>
              <a:t> </a:t>
            </a:r>
            <a:r>
              <a:rPr lang="en-US" sz="1050" dirty="0" err="1"/>
              <a:t>pola</a:t>
            </a:r>
            <a:r>
              <a:rPr lang="en-US" sz="1050" dirty="0"/>
              <a:t> </a:t>
            </a:r>
            <a:r>
              <a:rPr lang="en-US" sz="1050" dirty="0" err="1"/>
              <a:t>pikir</a:t>
            </a:r>
            <a:r>
              <a:rPr lang="en-US" sz="1050" dirty="0"/>
              <a:t> </a:t>
            </a:r>
            <a:r>
              <a:rPr lang="en-US" sz="1050" dirty="0" err="1"/>
              <a:t>dalam</a:t>
            </a:r>
            <a:r>
              <a:rPr lang="en-US" sz="1050" dirty="0"/>
              <a:t> </a:t>
            </a:r>
            <a:r>
              <a:rPr lang="en-US" sz="1050" dirty="0" err="1"/>
              <a:t>masyarakat</a:t>
            </a:r>
            <a:r>
              <a:rPr lang="en-US" sz="1050" dirty="0"/>
              <a:t> </a:t>
            </a:r>
            <a:r>
              <a:rPr lang="en-US" sz="1050" dirty="0" err="1"/>
              <a:t>menuju</a:t>
            </a:r>
            <a:r>
              <a:rPr lang="en-US" sz="1050" dirty="0"/>
              <a:t> </a:t>
            </a:r>
            <a:r>
              <a:rPr lang="en-US" sz="1050" dirty="0" err="1"/>
              <a:t>paradigma</a:t>
            </a:r>
            <a:r>
              <a:rPr lang="en-US" sz="1050" dirty="0"/>
              <a:t> </a:t>
            </a:r>
            <a:r>
              <a:rPr lang="en-US" sz="1050" dirty="0" err="1"/>
              <a:t>sehat</a:t>
            </a:r>
            <a:r>
              <a:rPr lang="en-US" sz="1050" dirty="0"/>
              <a:t>, </a:t>
            </a:r>
            <a:r>
              <a:rPr lang="en-US" sz="1050" dirty="0" err="1"/>
              <a:t>melalui</a:t>
            </a:r>
            <a:r>
              <a:rPr lang="en-US" sz="1050" dirty="0"/>
              <a:t> </a:t>
            </a:r>
            <a:r>
              <a:rPr lang="en-US" sz="1050" dirty="0" err="1"/>
              <a:t>para</a:t>
            </a:r>
            <a:r>
              <a:rPr lang="en-US" sz="1050" dirty="0"/>
              <a:t> </a:t>
            </a:r>
            <a:r>
              <a:rPr lang="en-US" sz="1050" dirty="0" err="1"/>
              <a:t>tenaga</a:t>
            </a:r>
            <a:r>
              <a:rPr lang="en-US" sz="1050" dirty="0"/>
              <a:t> </a:t>
            </a:r>
            <a:r>
              <a:rPr lang="en-US" sz="1050" dirty="0" err="1"/>
              <a:t>kesehatan</a:t>
            </a:r>
            <a:r>
              <a:rPr lang="en-US" sz="1050" dirty="0"/>
              <a:t> </a:t>
            </a:r>
            <a:r>
              <a:rPr lang="en-US" sz="1050" dirty="0" err="1"/>
              <a:t>muda</a:t>
            </a:r>
            <a:r>
              <a:rPr lang="en-US" sz="1050" dirty="0"/>
              <a:t> yang </a:t>
            </a:r>
            <a:r>
              <a:rPr lang="en-US" sz="1050" dirty="0" err="1"/>
              <a:t>tergerak</a:t>
            </a:r>
            <a:r>
              <a:rPr lang="en-US" sz="1050" dirty="0"/>
              <a:t> </a:t>
            </a:r>
            <a:r>
              <a:rPr lang="en-US" sz="1050" dirty="0" err="1"/>
              <a:t>untuk</a:t>
            </a:r>
            <a:r>
              <a:rPr lang="en-US" sz="1050" dirty="0"/>
              <a:t> </a:t>
            </a:r>
            <a:r>
              <a:rPr lang="en-US" sz="1050" dirty="0" err="1"/>
              <a:t>mengabdi</a:t>
            </a:r>
            <a:r>
              <a:rPr lang="en-US" sz="1050" dirty="0"/>
              <a:t> </a:t>
            </a:r>
            <a:r>
              <a:rPr lang="en-US" sz="1050" dirty="0" err="1"/>
              <a:t>membangun</a:t>
            </a:r>
            <a:r>
              <a:rPr lang="en-US" sz="1050" dirty="0"/>
              <a:t> </a:t>
            </a:r>
            <a:r>
              <a:rPr lang="en-US" sz="1050" dirty="0" err="1"/>
              <a:t>bangsa</a:t>
            </a:r>
            <a:r>
              <a:rPr lang="en-US" sz="1050" dirty="0"/>
              <a:t>.  </a:t>
            </a:r>
            <a:r>
              <a:rPr lang="en-US" sz="1050" dirty="0" err="1"/>
              <a:t>Kolaborasi</a:t>
            </a:r>
            <a:r>
              <a:rPr lang="en-US" sz="1050" dirty="0"/>
              <a:t> </a:t>
            </a:r>
            <a:r>
              <a:rPr lang="en-US" sz="1050" dirty="0" err="1"/>
              <a:t>secara</a:t>
            </a:r>
            <a:r>
              <a:rPr lang="en-US" sz="1050" dirty="0"/>
              <a:t> </a:t>
            </a:r>
            <a:r>
              <a:rPr lang="en-US" sz="1050" dirty="0" err="1"/>
              <a:t>lintas</a:t>
            </a:r>
            <a:r>
              <a:rPr lang="en-US" sz="1050" dirty="0"/>
              <a:t> </a:t>
            </a:r>
            <a:r>
              <a:rPr lang="en-US" sz="1050" dirty="0" err="1"/>
              <a:t>profesi</a:t>
            </a:r>
            <a:r>
              <a:rPr lang="en-US" sz="1050" dirty="0"/>
              <a:t> </a:t>
            </a:r>
            <a:r>
              <a:rPr lang="en-US" sz="1050" dirty="0" err="1"/>
              <a:t>merupakan</a:t>
            </a:r>
            <a:r>
              <a:rPr lang="en-US" sz="1050" dirty="0"/>
              <a:t> </a:t>
            </a:r>
            <a:r>
              <a:rPr lang="en-US" sz="1050" dirty="0" err="1"/>
              <a:t>salah</a:t>
            </a:r>
            <a:r>
              <a:rPr lang="en-US" sz="1050" dirty="0"/>
              <a:t> </a:t>
            </a:r>
            <a:r>
              <a:rPr lang="en-US" sz="1050" dirty="0" err="1"/>
              <a:t>satu</a:t>
            </a:r>
            <a:r>
              <a:rPr lang="en-US" sz="1050" dirty="0"/>
              <a:t> </a:t>
            </a:r>
            <a:r>
              <a:rPr lang="en-US" sz="1050" dirty="0" err="1"/>
              <a:t>fokus</a:t>
            </a:r>
            <a:r>
              <a:rPr lang="en-US" sz="1050" dirty="0"/>
              <a:t> </a:t>
            </a:r>
            <a:r>
              <a:rPr lang="en-US" sz="1050" dirty="0" err="1"/>
              <a:t>utama</a:t>
            </a:r>
            <a:r>
              <a:rPr lang="en-US" sz="1050" dirty="0"/>
              <a:t> </a:t>
            </a:r>
            <a:r>
              <a:rPr lang="en-US" sz="1050" dirty="0" err="1"/>
              <a:t>dari</a:t>
            </a:r>
            <a:r>
              <a:rPr lang="en-US" sz="1050" dirty="0"/>
              <a:t> “Nusantara </a:t>
            </a:r>
            <a:r>
              <a:rPr lang="en-US" sz="1050" dirty="0" err="1"/>
              <a:t>Sehat</a:t>
            </a:r>
            <a:r>
              <a:rPr lang="en-US" sz="1050" dirty="0"/>
              <a:t>”, </a:t>
            </a:r>
            <a:r>
              <a:rPr lang="en-US" sz="1050" dirty="0" err="1"/>
              <a:t>sebuah</a:t>
            </a:r>
            <a:r>
              <a:rPr lang="en-US" sz="1050" dirty="0"/>
              <a:t> </a:t>
            </a:r>
            <a:r>
              <a:rPr lang="en-US" sz="1050" dirty="0" err="1"/>
              <a:t>pengabdian</a:t>
            </a:r>
            <a:r>
              <a:rPr lang="en-US" sz="1050" dirty="0"/>
              <a:t> </a:t>
            </a:r>
            <a:r>
              <a:rPr lang="en-US" sz="1050" dirty="0" err="1"/>
              <a:t>untuk</a:t>
            </a:r>
            <a:r>
              <a:rPr lang="en-US" sz="1050" dirty="0"/>
              <a:t> </a:t>
            </a:r>
            <a:r>
              <a:rPr lang="en-US" sz="1050" dirty="0" err="1"/>
              <a:t>memperkuat</a:t>
            </a:r>
            <a:r>
              <a:rPr lang="en-US" sz="1050" dirty="0"/>
              <a:t> </a:t>
            </a:r>
            <a:r>
              <a:rPr lang="en-US" sz="1050" dirty="0" err="1"/>
              <a:t>layanan</a:t>
            </a:r>
            <a:r>
              <a:rPr lang="en-US" sz="1050" dirty="0"/>
              <a:t> </a:t>
            </a:r>
            <a:r>
              <a:rPr lang="en-US" sz="1050" dirty="0" err="1"/>
              <a:t>kesehatan</a:t>
            </a:r>
            <a:r>
              <a:rPr lang="en-US" sz="1050" dirty="0"/>
              <a:t> primer di </a:t>
            </a:r>
            <a:r>
              <a:rPr lang="en-US" sz="1050" dirty="0" err="1"/>
              <a:t>daerah</a:t>
            </a:r>
            <a:r>
              <a:rPr lang="en-US" sz="1050" dirty="0"/>
              <a:t> </a:t>
            </a:r>
            <a:r>
              <a:rPr lang="en-US" sz="1050" dirty="0" err="1"/>
              <a:t>penempatan</a:t>
            </a:r>
            <a:r>
              <a:rPr lang="en-US" sz="1050" dirty="0"/>
              <a:t> </a:t>
            </a:r>
            <a:r>
              <a:rPr lang="en-US" sz="1050" dirty="0" err="1"/>
              <a:t>masing-masing</a:t>
            </a:r>
            <a:r>
              <a:rPr lang="en-US" sz="1050" dirty="0"/>
              <a:t>, </a:t>
            </a:r>
            <a:r>
              <a:rPr lang="en-US" sz="1050" dirty="0" err="1"/>
              <a:t>dan</a:t>
            </a:r>
            <a:r>
              <a:rPr lang="en-US" sz="1050" dirty="0"/>
              <a:t> </a:t>
            </a:r>
            <a:r>
              <a:rPr lang="en-US" sz="1050" dirty="0" err="1"/>
              <a:t>melakukan</a:t>
            </a:r>
            <a:r>
              <a:rPr lang="en-US" sz="1050" dirty="0"/>
              <a:t> </a:t>
            </a:r>
            <a:r>
              <a:rPr lang="en-US" sz="1050" dirty="0" err="1"/>
              <a:t>upaya-upaya</a:t>
            </a:r>
            <a:r>
              <a:rPr lang="en-US" sz="1050" dirty="0"/>
              <a:t> </a:t>
            </a:r>
            <a:r>
              <a:rPr lang="en-US" sz="1050" dirty="0" err="1"/>
              <a:t>untuk</a:t>
            </a:r>
            <a:r>
              <a:rPr lang="en-US" sz="1050" dirty="0"/>
              <a:t> </a:t>
            </a:r>
            <a:r>
              <a:rPr lang="en-US" sz="1050" dirty="0" err="1"/>
              <a:t>memberdayakan</a:t>
            </a:r>
            <a:r>
              <a:rPr lang="en-US" sz="1050" dirty="0"/>
              <a:t> </a:t>
            </a:r>
            <a:r>
              <a:rPr lang="en-US" sz="1050" dirty="0" err="1"/>
              <a:t>masyarakat</a:t>
            </a:r>
            <a:r>
              <a:rPr lang="en-US" sz="1050" dirty="0"/>
              <a:t> </a:t>
            </a:r>
            <a:r>
              <a:rPr lang="en-US" sz="1050" dirty="0" err="1"/>
              <a:t>sekitar</a:t>
            </a:r>
            <a:r>
              <a:rPr lang="en-US" sz="1050" dirty="0"/>
              <a:t>.</a:t>
            </a:r>
            <a:endParaRPr lang="id-ID" sz="1050" dirty="0"/>
          </a:p>
          <a:p>
            <a:r>
              <a:rPr lang="en-US" sz="1050" b="1" dirty="0"/>
              <a:t> </a:t>
            </a:r>
            <a:endParaRPr lang="id-ID" sz="1050" dirty="0"/>
          </a:p>
          <a:p>
            <a:r>
              <a:rPr lang="en-US" sz="1050" b="1" dirty="0" err="1"/>
              <a:t>Tujuan</a:t>
            </a:r>
            <a:r>
              <a:rPr lang="en-US" sz="1050" b="1" dirty="0"/>
              <a:t> “Nusantara </a:t>
            </a:r>
            <a:r>
              <a:rPr lang="en-US" sz="1050" b="1" dirty="0" err="1"/>
              <a:t>Sehat</a:t>
            </a:r>
            <a:r>
              <a:rPr lang="en-US" sz="1050" b="1" dirty="0"/>
              <a:t>”</a:t>
            </a:r>
            <a:endParaRPr lang="id-ID" sz="1050" dirty="0"/>
          </a:p>
          <a:p>
            <a:r>
              <a:rPr lang="en-US" sz="1050" i="1" dirty="0" err="1"/>
              <a:t>Tujuan</a:t>
            </a:r>
            <a:r>
              <a:rPr lang="en-US" sz="1050" i="1" dirty="0"/>
              <a:t> </a:t>
            </a:r>
            <a:r>
              <a:rPr lang="en-US" sz="1050" i="1" dirty="0" err="1"/>
              <a:t>umum</a:t>
            </a:r>
            <a:r>
              <a:rPr lang="en-US" sz="1050" i="1" dirty="0"/>
              <a:t>:</a:t>
            </a:r>
            <a:endParaRPr lang="id-ID" sz="1050" dirty="0"/>
          </a:p>
          <a:p>
            <a:r>
              <a:rPr lang="en-US" sz="1050" dirty="0" err="1"/>
              <a:t>Meningkatkan</a:t>
            </a:r>
            <a:r>
              <a:rPr lang="en-US" sz="1050" dirty="0"/>
              <a:t> </a:t>
            </a:r>
            <a:r>
              <a:rPr lang="en-US" sz="1050" dirty="0" err="1"/>
              <a:t>akses</a:t>
            </a:r>
            <a:r>
              <a:rPr lang="en-US" sz="1050" dirty="0"/>
              <a:t> </a:t>
            </a:r>
            <a:r>
              <a:rPr lang="en-US" sz="1050" dirty="0" err="1"/>
              <a:t>dan</a:t>
            </a:r>
            <a:r>
              <a:rPr lang="en-US" sz="1050" dirty="0"/>
              <a:t> </a:t>
            </a:r>
            <a:r>
              <a:rPr lang="en-US" sz="1050" dirty="0" err="1"/>
              <a:t>kualitas</a:t>
            </a:r>
            <a:r>
              <a:rPr lang="en-US" sz="1050" dirty="0"/>
              <a:t> </a:t>
            </a:r>
            <a:r>
              <a:rPr lang="en-US" sz="1050" dirty="0" err="1"/>
              <a:t>pelayanan</a:t>
            </a:r>
            <a:r>
              <a:rPr lang="en-US" sz="1050" dirty="0"/>
              <a:t> </a:t>
            </a:r>
            <a:r>
              <a:rPr lang="en-US" sz="1050" dirty="0" err="1"/>
              <a:t>kesehatan</a:t>
            </a:r>
            <a:r>
              <a:rPr lang="en-US" sz="1050" dirty="0"/>
              <a:t> </a:t>
            </a:r>
            <a:r>
              <a:rPr lang="en-US" sz="1050" dirty="0" err="1"/>
              <a:t>dasar</a:t>
            </a:r>
            <a:r>
              <a:rPr lang="en-US" sz="1050" dirty="0"/>
              <a:t> di DTPK </a:t>
            </a:r>
            <a:r>
              <a:rPr lang="en-US" sz="1050" dirty="0" err="1"/>
              <a:t>dan</a:t>
            </a:r>
            <a:r>
              <a:rPr lang="en-US" sz="1050" dirty="0"/>
              <a:t> DBK.</a:t>
            </a:r>
            <a:endParaRPr lang="id-ID" sz="1050" dirty="0"/>
          </a:p>
          <a:p>
            <a:r>
              <a:rPr lang="en-US" sz="1050" dirty="0"/>
              <a:t> </a:t>
            </a:r>
            <a:endParaRPr lang="id-ID" sz="1050" dirty="0"/>
          </a:p>
          <a:p>
            <a:r>
              <a:rPr lang="en-US" sz="1050" i="1" dirty="0" err="1"/>
              <a:t>Tujuan</a:t>
            </a:r>
            <a:r>
              <a:rPr lang="en-US" sz="1050" i="1" dirty="0"/>
              <a:t> </a:t>
            </a:r>
            <a:r>
              <a:rPr lang="id-ID" sz="1050" i="1" dirty="0"/>
              <a:t>khusus: </a:t>
            </a:r>
            <a:endParaRPr lang="id-ID" sz="1050" dirty="0"/>
          </a:p>
          <a:p>
            <a:pPr lvl="0"/>
            <a:r>
              <a:rPr lang="en-US" sz="1050" dirty="0" err="1"/>
              <a:t>Memberikan</a:t>
            </a:r>
            <a:r>
              <a:rPr lang="en-US" sz="1050" dirty="0"/>
              <a:t> </a:t>
            </a:r>
            <a:r>
              <a:rPr lang="en-US" sz="1050" dirty="0" err="1"/>
              <a:t>pelayanan</a:t>
            </a:r>
            <a:r>
              <a:rPr lang="en-US" sz="1050" dirty="0"/>
              <a:t> </a:t>
            </a:r>
            <a:r>
              <a:rPr lang="en-US" sz="1050" dirty="0" err="1"/>
              <a:t>kesehatan</a:t>
            </a:r>
            <a:r>
              <a:rPr lang="en-US" sz="1050" dirty="0"/>
              <a:t> </a:t>
            </a:r>
            <a:r>
              <a:rPr lang="en-US" sz="1050" dirty="0" err="1"/>
              <a:t>untuk</a:t>
            </a:r>
            <a:r>
              <a:rPr lang="en-US" sz="1050" dirty="0"/>
              <a:t> </a:t>
            </a:r>
            <a:r>
              <a:rPr lang="en-US" sz="1050" dirty="0" err="1"/>
              <a:t>menjangkau</a:t>
            </a:r>
            <a:r>
              <a:rPr lang="en-US" sz="1050" dirty="0"/>
              <a:t> DTPK </a:t>
            </a:r>
            <a:r>
              <a:rPr lang="en-US" sz="1050" dirty="0" err="1"/>
              <a:t>dan</a:t>
            </a:r>
            <a:r>
              <a:rPr lang="en-US" sz="1050" dirty="0"/>
              <a:t> DBK </a:t>
            </a:r>
            <a:endParaRPr lang="id-ID" sz="1050" dirty="0"/>
          </a:p>
          <a:p>
            <a:pPr lvl="0"/>
            <a:r>
              <a:rPr lang="en-US" sz="1050" dirty="0" err="1"/>
              <a:t>Menjaga</a:t>
            </a:r>
            <a:r>
              <a:rPr lang="en-US" sz="1050" dirty="0"/>
              <a:t> </a:t>
            </a:r>
            <a:r>
              <a:rPr lang="en-US" sz="1050" dirty="0" err="1"/>
              <a:t>keberlangsungan</a:t>
            </a:r>
            <a:r>
              <a:rPr lang="en-US" sz="1050" dirty="0"/>
              <a:t> </a:t>
            </a:r>
            <a:r>
              <a:rPr lang="en-US" sz="1050" dirty="0" err="1"/>
              <a:t>pelayanan</a:t>
            </a:r>
            <a:r>
              <a:rPr lang="en-US" sz="1050" dirty="0"/>
              <a:t> </a:t>
            </a:r>
            <a:r>
              <a:rPr lang="en-US" sz="1050" dirty="0" err="1"/>
              <a:t>kesehatan</a:t>
            </a:r>
            <a:endParaRPr lang="id-ID" sz="1050" dirty="0"/>
          </a:p>
          <a:p>
            <a:pPr lvl="0"/>
            <a:r>
              <a:rPr lang="en-US" sz="1050" dirty="0" err="1"/>
              <a:t>Menangani</a:t>
            </a:r>
            <a:r>
              <a:rPr lang="en-US" sz="1050" dirty="0"/>
              <a:t> </a:t>
            </a:r>
            <a:r>
              <a:rPr lang="en-US" sz="1050" dirty="0" err="1"/>
              <a:t>masalah</a:t>
            </a:r>
            <a:r>
              <a:rPr lang="en-US" sz="1050" dirty="0"/>
              <a:t> </a:t>
            </a:r>
            <a:r>
              <a:rPr lang="en-US" sz="1050" dirty="0" err="1"/>
              <a:t>kesehatan</a:t>
            </a:r>
            <a:r>
              <a:rPr lang="en-US" sz="1050" dirty="0"/>
              <a:t> </a:t>
            </a:r>
            <a:r>
              <a:rPr lang="en-US" sz="1050" dirty="0" err="1"/>
              <a:t>sesuai</a:t>
            </a:r>
            <a:r>
              <a:rPr lang="en-US" sz="1050" dirty="0"/>
              <a:t> </a:t>
            </a:r>
            <a:r>
              <a:rPr lang="en-US" sz="1050" dirty="0" err="1"/>
              <a:t>kebutuhan</a:t>
            </a:r>
            <a:r>
              <a:rPr lang="en-US" sz="1050" dirty="0"/>
              <a:t> </a:t>
            </a:r>
            <a:r>
              <a:rPr lang="en-US" sz="1050" dirty="0" err="1"/>
              <a:t>daerah</a:t>
            </a:r>
            <a:endParaRPr lang="id-ID" sz="1050" dirty="0"/>
          </a:p>
          <a:p>
            <a:pPr lvl="0"/>
            <a:r>
              <a:rPr lang="en-US" sz="1050" dirty="0" err="1"/>
              <a:t>Meningkatkan</a:t>
            </a:r>
            <a:r>
              <a:rPr lang="en-US" sz="1050" dirty="0"/>
              <a:t> </a:t>
            </a:r>
            <a:r>
              <a:rPr lang="en-US" sz="1050" dirty="0" err="1"/>
              <a:t>retensi</a:t>
            </a:r>
            <a:r>
              <a:rPr lang="en-US" sz="1050" dirty="0"/>
              <a:t> </a:t>
            </a:r>
            <a:r>
              <a:rPr lang="en-US" sz="1050" dirty="0" err="1"/>
              <a:t>nakes</a:t>
            </a:r>
            <a:r>
              <a:rPr lang="en-US" sz="1050" dirty="0"/>
              <a:t> yang </a:t>
            </a:r>
            <a:r>
              <a:rPr lang="en-US" sz="1050" dirty="0" err="1"/>
              <a:t>bertugas</a:t>
            </a:r>
            <a:endParaRPr lang="id-ID" sz="1050" dirty="0"/>
          </a:p>
          <a:p>
            <a:pPr lvl="0"/>
            <a:r>
              <a:rPr lang="en-US" sz="1050" dirty="0" err="1"/>
              <a:t>Penggerakkan</a:t>
            </a:r>
            <a:r>
              <a:rPr lang="en-US" sz="1050" dirty="0"/>
              <a:t> </a:t>
            </a:r>
            <a:r>
              <a:rPr lang="en-US" sz="1050" dirty="0" err="1"/>
              <a:t>pemberdayaan</a:t>
            </a:r>
            <a:r>
              <a:rPr lang="en-US" sz="1050" dirty="0"/>
              <a:t> </a:t>
            </a:r>
            <a:r>
              <a:rPr lang="en-US" sz="1050" dirty="0" err="1"/>
              <a:t>masyarakat</a:t>
            </a:r>
            <a:endParaRPr lang="id-ID" sz="1050" dirty="0"/>
          </a:p>
          <a:p>
            <a:pPr lvl="0"/>
            <a:r>
              <a:rPr lang="en-US" sz="1050" dirty="0" err="1"/>
              <a:t>Pelayanan</a:t>
            </a:r>
            <a:r>
              <a:rPr lang="en-US" sz="1050" dirty="0"/>
              <a:t> </a:t>
            </a:r>
            <a:r>
              <a:rPr lang="en-US" sz="1050" dirty="0" err="1"/>
              <a:t>terintegrasi</a:t>
            </a:r>
            <a:endParaRPr lang="id-ID" sz="1050" dirty="0"/>
          </a:p>
          <a:p>
            <a:pPr lvl="0"/>
            <a:r>
              <a:rPr lang="en-US" sz="1050" dirty="0" err="1"/>
              <a:t>Peningkatan</a:t>
            </a:r>
            <a:r>
              <a:rPr lang="en-US" sz="1050" dirty="0"/>
              <a:t> </a:t>
            </a:r>
            <a:r>
              <a:rPr lang="en-US" sz="1050" dirty="0" err="1"/>
              <a:t>dan</a:t>
            </a:r>
            <a:r>
              <a:rPr lang="en-US" sz="1050" dirty="0"/>
              <a:t> </a:t>
            </a:r>
            <a:r>
              <a:rPr lang="en-US" sz="1050" dirty="0" err="1"/>
              <a:t>pemerataan</a:t>
            </a:r>
            <a:r>
              <a:rPr lang="en-US" sz="1050" dirty="0"/>
              <a:t> </a:t>
            </a:r>
            <a:r>
              <a:rPr lang="en-US" sz="1050" dirty="0" err="1"/>
              <a:t>pelayanan</a:t>
            </a:r>
            <a:endParaRPr lang="id-ID" sz="1050" dirty="0"/>
          </a:p>
          <a:p>
            <a:r>
              <a:rPr lang="en-US" sz="1050" b="1" dirty="0"/>
              <a:t> </a:t>
            </a:r>
            <a:endParaRPr lang="id-ID" sz="1050" dirty="0"/>
          </a:p>
          <a:p>
            <a:r>
              <a:rPr lang="en-US" sz="1050" b="1" dirty="0"/>
              <a:t>Proses </a:t>
            </a:r>
            <a:r>
              <a:rPr lang="en-US" sz="1050" b="1" dirty="0" err="1"/>
              <a:t>implementasi</a:t>
            </a:r>
            <a:endParaRPr lang="id-ID" sz="1050" dirty="0"/>
          </a:p>
          <a:p>
            <a:r>
              <a:rPr lang="en-US" sz="1050" strike="sngStrike" dirty="0" err="1"/>
              <a:t>Setiap</a:t>
            </a:r>
            <a:r>
              <a:rPr lang="en-US" sz="1050" strike="sngStrike" dirty="0"/>
              <a:t> </a:t>
            </a:r>
            <a:r>
              <a:rPr lang="en-US" sz="1050" strike="sngStrike" dirty="0" err="1"/>
              <a:t>tahap</a:t>
            </a:r>
            <a:r>
              <a:rPr lang="en-US" sz="1050" dirty="0"/>
              <a:t> </a:t>
            </a:r>
            <a:r>
              <a:rPr lang="en-US" sz="1050" dirty="0" err="1"/>
              <a:t>dalam</a:t>
            </a:r>
            <a:r>
              <a:rPr lang="en-US" sz="1050" dirty="0"/>
              <a:t> proses </a:t>
            </a:r>
            <a:r>
              <a:rPr lang="en-US" sz="1050" dirty="0" err="1"/>
              <a:t>implementasi</a:t>
            </a:r>
            <a:r>
              <a:rPr lang="en-US" sz="1050" dirty="0"/>
              <a:t> </a:t>
            </a:r>
            <a:r>
              <a:rPr lang="en-US" sz="1050" dirty="0" err="1"/>
              <a:t>intervensi</a:t>
            </a:r>
            <a:r>
              <a:rPr lang="en-US" sz="1050" dirty="0"/>
              <a:t> “Nusantara </a:t>
            </a:r>
            <a:r>
              <a:rPr lang="en-US" sz="1050" dirty="0" err="1"/>
              <a:t>Sehat</a:t>
            </a:r>
            <a:r>
              <a:rPr lang="en-US" sz="1050" dirty="0"/>
              <a:t>” </a:t>
            </a:r>
            <a:r>
              <a:rPr lang="en-US" sz="1050" dirty="0" err="1"/>
              <a:t>direncanakan</a:t>
            </a:r>
            <a:r>
              <a:rPr lang="en-US" sz="1050" dirty="0"/>
              <a:t> </a:t>
            </a:r>
            <a:r>
              <a:rPr lang="en-US" sz="1050" dirty="0" err="1"/>
              <a:t>dengan</a:t>
            </a:r>
            <a:r>
              <a:rPr lang="en-US" sz="1050" dirty="0"/>
              <a:t> </a:t>
            </a:r>
            <a:r>
              <a:rPr lang="en-US" sz="1050" dirty="0" err="1"/>
              <a:t>matang</a:t>
            </a:r>
            <a:r>
              <a:rPr lang="en-US" sz="1050" dirty="0"/>
              <a:t> </a:t>
            </a:r>
            <a:r>
              <a:rPr lang="en-US" sz="1050" dirty="0" err="1"/>
              <a:t>secara</a:t>
            </a:r>
            <a:r>
              <a:rPr lang="en-US" sz="1050" dirty="0"/>
              <a:t> </a:t>
            </a:r>
            <a:r>
              <a:rPr lang="en-US" sz="1050" dirty="0" err="1"/>
              <a:t>lintas</a:t>
            </a:r>
            <a:r>
              <a:rPr lang="en-US" sz="1050" dirty="0"/>
              <a:t> </a:t>
            </a:r>
            <a:r>
              <a:rPr lang="id-ID" sz="1050" dirty="0"/>
              <a:t>program </a:t>
            </a:r>
            <a:r>
              <a:rPr lang="en-US" sz="1050" strike="sngStrike" dirty="0" err="1"/>
              <a:t>bidang</a:t>
            </a:r>
            <a:r>
              <a:rPr lang="en-US" sz="1050" dirty="0"/>
              <a:t> </a:t>
            </a:r>
            <a:r>
              <a:rPr lang="en-US" sz="1050" dirty="0" err="1"/>
              <a:t>oleh</a:t>
            </a:r>
            <a:r>
              <a:rPr lang="en-US" sz="1050" dirty="0"/>
              <a:t> </a:t>
            </a:r>
            <a:r>
              <a:rPr lang="en-US" sz="1050" dirty="0" err="1"/>
              <a:t>Kementerian</a:t>
            </a:r>
            <a:r>
              <a:rPr lang="en-US" sz="1050" dirty="0"/>
              <a:t> </a:t>
            </a:r>
            <a:r>
              <a:rPr lang="en-US" sz="1050" dirty="0" err="1"/>
              <a:t>Kesehatan</a:t>
            </a:r>
            <a:r>
              <a:rPr lang="id-ID" sz="1050" dirty="0"/>
              <a:t>, </a:t>
            </a:r>
            <a:r>
              <a:rPr lang="en-US" sz="1050" dirty="0" err="1"/>
              <a:t>meliputi</a:t>
            </a:r>
            <a:r>
              <a:rPr lang="en-US" sz="1050" dirty="0"/>
              <a:t>:</a:t>
            </a:r>
            <a:endParaRPr lang="id-ID" sz="1050" dirty="0"/>
          </a:p>
          <a:p>
            <a:r>
              <a:rPr lang="en-US" sz="1050" i="1" dirty="0" err="1"/>
              <a:t>Rekrutmen</a:t>
            </a:r>
            <a:r>
              <a:rPr lang="en-US" sz="1050" dirty="0"/>
              <a:t>: </a:t>
            </a:r>
            <a:r>
              <a:rPr lang="id-ID" sz="1050" dirty="0"/>
              <a:t>120</a:t>
            </a:r>
            <a:r>
              <a:rPr lang="en-US" sz="1050" dirty="0"/>
              <a:t> </a:t>
            </a:r>
            <a:r>
              <a:rPr lang="en-US" sz="1050" dirty="0" err="1"/>
              <a:t>tim</a:t>
            </a:r>
            <a:r>
              <a:rPr lang="en-US" sz="1050" dirty="0"/>
              <a:t> </a:t>
            </a:r>
            <a:r>
              <a:rPr lang="en-US" sz="1050" dirty="0" err="1"/>
              <a:t>akan</a:t>
            </a:r>
            <a:r>
              <a:rPr lang="en-US" sz="1050" dirty="0"/>
              <a:t> </a:t>
            </a:r>
            <a:r>
              <a:rPr lang="en-US" sz="1050" dirty="0" err="1"/>
              <a:t>direkrut</a:t>
            </a:r>
            <a:r>
              <a:rPr lang="en-US" sz="1050" dirty="0"/>
              <a:t> </a:t>
            </a:r>
            <a:r>
              <a:rPr lang="en-US" sz="1050" dirty="0" err="1"/>
              <a:t>secara</a:t>
            </a:r>
            <a:r>
              <a:rPr lang="en-US" sz="1050" dirty="0"/>
              <a:t> online (</a:t>
            </a:r>
            <a:r>
              <a:rPr lang="en-US" sz="1050" u="sng" dirty="0">
                <a:hlinkClick r:id="rId2"/>
              </a:rPr>
              <a:t>www.nusantarasehat.</a:t>
            </a:r>
            <a:r>
              <a:rPr lang="id-ID" sz="1050" u="sng" dirty="0">
                <a:hlinkClick r:id="rId2"/>
              </a:rPr>
              <a:t>kemkes</a:t>
            </a:r>
            <a:r>
              <a:rPr lang="en-US" sz="1050" u="sng" dirty="0">
                <a:hlinkClick r:id="rId2"/>
              </a:rPr>
              <a:t>.go.id</a:t>
            </a:r>
            <a:r>
              <a:rPr lang="en-US" sz="1050" dirty="0"/>
              <a:t>) </a:t>
            </a:r>
            <a:r>
              <a:rPr lang="en-US" sz="1050" dirty="0" err="1"/>
              <a:t>dan</a:t>
            </a:r>
            <a:r>
              <a:rPr lang="en-US" sz="1050" dirty="0"/>
              <a:t> </a:t>
            </a:r>
            <a:r>
              <a:rPr lang="en-US" sz="1050" dirty="0" err="1"/>
              <a:t>melalui</a:t>
            </a:r>
            <a:r>
              <a:rPr lang="en-US" sz="1050" dirty="0"/>
              <a:t> </a:t>
            </a:r>
            <a:r>
              <a:rPr lang="en-US" sz="1050" dirty="0" err="1"/>
              <a:t>asesmen</a:t>
            </a:r>
            <a:r>
              <a:rPr lang="en-US" sz="1050" dirty="0"/>
              <a:t> </a:t>
            </a:r>
            <a:r>
              <a:rPr lang="en-US" sz="1050" dirty="0" err="1"/>
              <a:t>langsung</a:t>
            </a:r>
            <a:r>
              <a:rPr lang="en-US" sz="1050" dirty="0"/>
              <a:t>. </a:t>
            </a:r>
            <a:r>
              <a:rPr lang="en-US" sz="1050" dirty="0" err="1"/>
              <a:t>Rekrutmen</a:t>
            </a:r>
            <a:r>
              <a:rPr lang="en-US" sz="1050" dirty="0"/>
              <a:t> </a:t>
            </a:r>
            <a:r>
              <a:rPr lang="en-US" sz="1050" dirty="0" err="1"/>
              <a:t>akan</a:t>
            </a:r>
            <a:r>
              <a:rPr lang="en-US" sz="1050" dirty="0"/>
              <a:t> </a:t>
            </a:r>
            <a:r>
              <a:rPr lang="en-US" sz="1050" dirty="0" err="1"/>
              <a:t>dilakukan</a:t>
            </a:r>
            <a:r>
              <a:rPr lang="en-US" sz="1050" dirty="0"/>
              <a:t> </a:t>
            </a:r>
            <a:r>
              <a:rPr lang="en-US" sz="1050" dirty="0" err="1"/>
              <a:t>secara</a:t>
            </a:r>
            <a:r>
              <a:rPr lang="en-US" sz="1050" dirty="0"/>
              <a:t> </a:t>
            </a:r>
            <a:r>
              <a:rPr lang="en-US" sz="1050" dirty="0" err="1"/>
              <a:t>terpusat</a:t>
            </a:r>
            <a:r>
              <a:rPr lang="en-US" sz="1050" dirty="0"/>
              <a:t> </a:t>
            </a:r>
            <a:r>
              <a:rPr lang="en-US" sz="1050" dirty="0" err="1"/>
              <a:t>dan</a:t>
            </a:r>
            <a:r>
              <a:rPr lang="en-US" sz="1050" dirty="0"/>
              <a:t> regional, </a:t>
            </a:r>
            <a:r>
              <a:rPr lang="en-US" sz="1050" dirty="0" err="1"/>
              <a:t>didukung</a:t>
            </a:r>
            <a:r>
              <a:rPr lang="en-US" sz="1050" dirty="0"/>
              <a:t> </a:t>
            </a:r>
            <a:r>
              <a:rPr lang="en-US" sz="1050" dirty="0" err="1"/>
              <a:t>oleh</a:t>
            </a:r>
            <a:r>
              <a:rPr lang="en-US" sz="1050" dirty="0"/>
              <a:t> </a:t>
            </a:r>
            <a:r>
              <a:rPr lang="en-US" sz="1050" dirty="0" err="1"/>
              <a:t>lembaga</a:t>
            </a:r>
            <a:r>
              <a:rPr lang="en-US" sz="1050" dirty="0"/>
              <a:t> </a:t>
            </a:r>
            <a:r>
              <a:rPr lang="en-US" sz="1050" dirty="0" err="1"/>
              <a:t>asesmen</a:t>
            </a:r>
            <a:r>
              <a:rPr lang="en-US" sz="1050" dirty="0"/>
              <a:t> </a:t>
            </a:r>
            <a:r>
              <a:rPr lang="en-US" sz="1050" dirty="0" err="1"/>
              <a:t>setempat</a:t>
            </a:r>
            <a:r>
              <a:rPr lang="en-US" sz="1050" dirty="0"/>
              <a:t>, </a:t>
            </a:r>
            <a:r>
              <a:rPr lang="en-US" sz="1050" dirty="0" err="1"/>
              <a:t>Fakultas</a:t>
            </a:r>
            <a:r>
              <a:rPr lang="en-US" sz="1050" dirty="0"/>
              <a:t> </a:t>
            </a:r>
            <a:r>
              <a:rPr lang="en-US" sz="1050" dirty="0" err="1"/>
              <a:t>Psikologi</a:t>
            </a:r>
            <a:r>
              <a:rPr lang="en-US" sz="1050" dirty="0"/>
              <a:t> </a:t>
            </a:r>
            <a:r>
              <a:rPr lang="id-ID" sz="1050" dirty="0"/>
              <a:t>U</a:t>
            </a:r>
            <a:r>
              <a:rPr lang="en-US" sz="1050" dirty="0" err="1"/>
              <a:t>niversitas</a:t>
            </a:r>
            <a:r>
              <a:rPr lang="en-US" sz="1050" dirty="0"/>
              <a:t> </a:t>
            </a:r>
            <a:r>
              <a:rPr lang="en-US" sz="1050" dirty="0" err="1"/>
              <a:t>negeri</a:t>
            </a:r>
            <a:r>
              <a:rPr lang="en-US" sz="1050" dirty="0"/>
              <a:t> di </a:t>
            </a:r>
            <a:r>
              <a:rPr lang="en-US" sz="1050" dirty="0" err="1"/>
              <a:t>masing-masing</a:t>
            </a:r>
            <a:r>
              <a:rPr lang="en-US" sz="1050" dirty="0"/>
              <a:t> regional, </a:t>
            </a:r>
            <a:r>
              <a:rPr lang="en-US" sz="1050" dirty="0" err="1"/>
              <a:t>serta</a:t>
            </a:r>
            <a:r>
              <a:rPr lang="en-US" sz="1050" dirty="0"/>
              <a:t> </a:t>
            </a:r>
            <a:r>
              <a:rPr lang="en-US" sz="1050" dirty="0" err="1"/>
              <a:t>tim</a:t>
            </a:r>
            <a:r>
              <a:rPr lang="en-US" sz="1050" dirty="0"/>
              <a:t> </a:t>
            </a:r>
            <a:r>
              <a:rPr lang="en-US" sz="1050" dirty="0" err="1"/>
              <a:t>pengelola</a:t>
            </a:r>
            <a:r>
              <a:rPr lang="en-US" sz="1050" dirty="0"/>
              <a:t> program </a:t>
            </a:r>
            <a:r>
              <a:rPr lang="en-US" sz="1050" dirty="0" err="1"/>
              <a:t>Kementerian</a:t>
            </a:r>
            <a:r>
              <a:rPr lang="en-US" sz="1050" dirty="0"/>
              <a:t> </a:t>
            </a:r>
            <a:r>
              <a:rPr lang="en-US" sz="1050" dirty="0" err="1"/>
              <a:t>Kesehatan</a:t>
            </a:r>
            <a:r>
              <a:rPr lang="en-US" sz="1050" dirty="0"/>
              <a:t>.</a:t>
            </a:r>
            <a:endParaRPr lang="id-ID" sz="1050" dirty="0"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1000" y="-180"/>
            <a:ext cx="1908704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id-ID" dirty="0" smtClean="0"/>
              <a:t>Page </a:t>
            </a:r>
            <a:r>
              <a:rPr lang="id-ID" dirty="0" smtClean="0"/>
              <a:t>1 (Lanjutan) 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171812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95536" y="435143"/>
            <a:ext cx="8280920" cy="5678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i="1" dirty="0" err="1"/>
              <a:t>Pembekalan</a:t>
            </a:r>
            <a:r>
              <a:rPr lang="en-US" sz="1100" dirty="0"/>
              <a:t>: Salah </a:t>
            </a:r>
            <a:r>
              <a:rPr lang="en-US" sz="1100" dirty="0" err="1"/>
              <a:t>satu</a:t>
            </a:r>
            <a:r>
              <a:rPr lang="en-US" sz="1100" dirty="0"/>
              <a:t> </a:t>
            </a:r>
            <a:r>
              <a:rPr lang="en-US" sz="1100" dirty="0" err="1"/>
              <a:t>faktor</a:t>
            </a:r>
            <a:r>
              <a:rPr lang="en-US" sz="1100" dirty="0"/>
              <a:t> </a:t>
            </a:r>
            <a:r>
              <a:rPr lang="en-US" sz="1100" dirty="0" err="1"/>
              <a:t>utama</a:t>
            </a:r>
            <a:r>
              <a:rPr lang="en-US" sz="1100" dirty="0"/>
              <a:t> yang </a:t>
            </a:r>
            <a:r>
              <a:rPr lang="en-US" sz="1100" dirty="0" err="1"/>
              <a:t>akan</a:t>
            </a:r>
            <a:r>
              <a:rPr lang="en-US" sz="1100" dirty="0"/>
              <a:t> </a:t>
            </a:r>
            <a:r>
              <a:rPr lang="en-US" sz="1100" dirty="0" err="1"/>
              <a:t>menentukan</a:t>
            </a:r>
            <a:r>
              <a:rPr lang="en-US" sz="1100" dirty="0"/>
              <a:t> </a:t>
            </a:r>
            <a:r>
              <a:rPr lang="en-US" sz="1100" dirty="0" err="1"/>
              <a:t>keberhasilan</a:t>
            </a:r>
            <a:r>
              <a:rPr lang="en-US" sz="1100" dirty="0"/>
              <a:t> </a:t>
            </a:r>
            <a:r>
              <a:rPr lang="en-US" sz="1100" dirty="0" err="1"/>
              <a:t>penempatan</a:t>
            </a:r>
            <a:r>
              <a:rPr lang="en-US" sz="1100" dirty="0"/>
              <a:t> </a:t>
            </a:r>
            <a:r>
              <a:rPr lang="en-US" sz="1100" dirty="0" err="1"/>
              <a:t>tenaga</a:t>
            </a:r>
            <a:r>
              <a:rPr lang="en-US" sz="1100" dirty="0"/>
              <a:t> </a:t>
            </a:r>
            <a:r>
              <a:rPr lang="en-US" sz="1100" dirty="0" err="1"/>
              <a:t>kesehatan</a:t>
            </a:r>
            <a:r>
              <a:rPr lang="en-US" sz="1100" dirty="0"/>
              <a:t> </a:t>
            </a:r>
            <a:r>
              <a:rPr lang="en-US" sz="1100" dirty="0" err="1"/>
              <a:t>berbasis</a:t>
            </a:r>
            <a:r>
              <a:rPr lang="en-US" sz="1100" dirty="0"/>
              <a:t> </a:t>
            </a:r>
            <a:r>
              <a:rPr lang="en-US" sz="1100" dirty="0" err="1"/>
              <a:t>tim</a:t>
            </a:r>
            <a:r>
              <a:rPr lang="en-US" sz="1100" dirty="0"/>
              <a:t> </a:t>
            </a:r>
            <a:r>
              <a:rPr lang="en-US" sz="1100" dirty="0" err="1"/>
              <a:t>adalah</a:t>
            </a:r>
            <a:r>
              <a:rPr lang="en-US" sz="1100" dirty="0"/>
              <a:t> </a:t>
            </a:r>
            <a:r>
              <a:rPr lang="en-US" sz="1100" dirty="0" err="1"/>
              <a:t>kualitas</a:t>
            </a:r>
            <a:r>
              <a:rPr lang="en-US" sz="1100" dirty="0"/>
              <a:t> </a:t>
            </a:r>
            <a:r>
              <a:rPr lang="en-US" sz="1100" dirty="0" err="1"/>
              <a:t>sumber</a:t>
            </a:r>
            <a:r>
              <a:rPr lang="en-US" sz="1100" dirty="0"/>
              <a:t> </a:t>
            </a:r>
            <a:r>
              <a:rPr lang="en-US" sz="1100" dirty="0" err="1"/>
              <a:t>daya</a:t>
            </a:r>
            <a:r>
              <a:rPr lang="en-US" sz="1100" dirty="0"/>
              <a:t> </a:t>
            </a:r>
            <a:r>
              <a:rPr lang="en-US" sz="1100" dirty="0" err="1"/>
              <a:t>manusia</a:t>
            </a:r>
            <a:r>
              <a:rPr lang="en-US" sz="1100" dirty="0"/>
              <a:t> yang </a:t>
            </a:r>
            <a:r>
              <a:rPr lang="en-US" sz="1100" dirty="0" err="1"/>
              <a:t>menjalankannya</a:t>
            </a:r>
            <a:r>
              <a:rPr lang="en-US" sz="1100" dirty="0"/>
              <a:t>. </a:t>
            </a:r>
            <a:r>
              <a:rPr lang="en-US" sz="1100" dirty="0" err="1"/>
              <a:t>Mengingat</a:t>
            </a:r>
            <a:r>
              <a:rPr lang="en-US" sz="1100" dirty="0"/>
              <a:t> </a:t>
            </a:r>
            <a:r>
              <a:rPr lang="en-US" sz="1100" dirty="0" err="1"/>
              <a:t>hal</a:t>
            </a:r>
            <a:r>
              <a:rPr lang="en-US" sz="1100" dirty="0"/>
              <a:t> </a:t>
            </a:r>
            <a:r>
              <a:rPr lang="en-US" sz="1100" dirty="0" err="1"/>
              <a:t>tersebut</a:t>
            </a:r>
            <a:r>
              <a:rPr lang="en-US" sz="1100" dirty="0"/>
              <a:t>, </a:t>
            </a:r>
            <a:r>
              <a:rPr lang="en-US" sz="1100" dirty="0" err="1"/>
              <a:t>maka</a:t>
            </a:r>
            <a:r>
              <a:rPr lang="en-US" sz="1100" dirty="0"/>
              <a:t> </a:t>
            </a:r>
            <a:r>
              <a:rPr lang="en-US" sz="1100" dirty="0" err="1"/>
              <a:t>dalam</a:t>
            </a:r>
            <a:r>
              <a:rPr lang="en-US" sz="1100" dirty="0"/>
              <a:t> </a:t>
            </a:r>
            <a:r>
              <a:rPr lang="en-US" sz="1100" dirty="0" err="1"/>
              <a:t>menggenapkan</a:t>
            </a:r>
            <a:r>
              <a:rPr lang="en-US" sz="1100" dirty="0"/>
              <a:t> </a:t>
            </a:r>
            <a:r>
              <a:rPr lang="en-US" sz="1100" dirty="0" err="1"/>
              <a:t>kemampuan</a:t>
            </a:r>
            <a:r>
              <a:rPr lang="en-US" sz="1100" dirty="0"/>
              <a:t> </a:t>
            </a:r>
            <a:r>
              <a:rPr lang="id-ID" sz="1100" dirty="0"/>
              <a:t>tenaga kesehatan </a:t>
            </a:r>
            <a:r>
              <a:rPr lang="en-US" sz="1100" strike="sngStrike" dirty="0" err="1"/>
              <a:t>nakes</a:t>
            </a:r>
            <a:r>
              <a:rPr lang="en-US" sz="1100" dirty="0"/>
              <a:t> </a:t>
            </a:r>
            <a:r>
              <a:rPr lang="en-US" sz="1100" dirty="0" err="1"/>
              <a:t>terpilih</a:t>
            </a:r>
            <a:r>
              <a:rPr lang="en-US" sz="1100" dirty="0"/>
              <a:t> </a:t>
            </a:r>
            <a:r>
              <a:rPr lang="en-US" sz="1100" dirty="0" err="1"/>
              <a:t>diperlukan</a:t>
            </a:r>
            <a:r>
              <a:rPr lang="en-US" sz="1100" dirty="0"/>
              <a:t> </a:t>
            </a:r>
            <a:r>
              <a:rPr lang="en-US" sz="1100" dirty="0" err="1"/>
              <a:t>pembekalan</a:t>
            </a:r>
            <a:r>
              <a:rPr lang="en-US" sz="1100" dirty="0"/>
              <a:t> </a:t>
            </a:r>
            <a:r>
              <a:rPr lang="en-US" sz="1100" dirty="0" err="1"/>
              <a:t>komprehensif</a:t>
            </a:r>
            <a:r>
              <a:rPr lang="en-US" sz="1100" dirty="0"/>
              <a:t> </a:t>
            </a:r>
            <a:r>
              <a:rPr lang="en-US" sz="1100" dirty="0" err="1"/>
              <a:t>dan</a:t>
            </a:r>
            <a:r>
              <a:rPr lang="en-US" sz="1100" dirty="0"/>
              <a:t> </a:t>
            </a:r>
            <a:r>
              <a:rPr lang="en-US" sz="1100" dirty="0" err="1"/>
              <a:t>tepat</a:t>
            </a:r>
            <a:r>
              <a:rPr lang="en-US" sz="1100" dirty="0"/>
              <a:t> </a:t>
            </a:r>
            <a:r>
              <a:rPr lang="en-US" sz="1100" dirty="0" err="1"/>
              <a:t>sasaran</a:t>
            </a:r>
            <a:r>
              <a:rPr lang="en-US" sz="1100" dirty="0"/>
              <a:t> </a:t>
            </a:r>
            <a:r>
              <a:rPr lang="en-US" sz="1100" dirty="0" err="1"/>
              <a:t>sehingga</a:t>
            </a:r>
            <a:r>
              <a:rPr lang="en-US" sz="1100" dirty="0"/>
              <a:t> </a:t>
            </a:r>
            <a:r>
              <a:rPr lang="en-US" sz="1100" dirty="0" err="1"/>
              <a:t>ketika</a:t>
            </a:r>
            <a:r>
              <a:rPr lang="en-US" sz="1100" dirty="0"/>
              <a:t> </a:t>
            </a:r>
            <a:r>
              <a:rPr lang="en-US" sz="1100" dirty="0" err="1"/>
              <a:t>penempatan</a:t>
            </a:r>
            <a:r>
              <a:rPr lang="en-US" sz="1100" dirty="0"/>
              <a:t> </a:t>
            </a:r>
            <a:r>
              <a:rPr lang="en-US" sz="1100" dirty="0" err="1"/>
              <a:t>nanti</a:t>
            </a:r>
            <a:r>
              <a:rPr lang="en-US" sz="1100" dirty="0"/>
              <a:t>, </a:t>
            </a:r>
            <a:r>
              <a:rPr lang="en-US" sz="1100" dirty="0" err="1"/>
              <a:t>kandidat</a:t>
            </a:r>
            <a:r>
              <a:rPr lang="en-US" sz="1100" dirty="0"/>
              <a:t> </a:t>
            </a:r>
            <a:r>
              <a:rPr lang="en-US" sz="1100" dirty="0" err="1"/>
              <a:t>sudah</a:t>
            </a:r>
            <a:r>
              <a:rPr lang="en-US" sz="1100" dirty="0"/>
              <a:t> </a:t>
            </a:r>
            <a:r>
              <a:rPr lang="en-US" sz="1100" dirty="0" err="1"/>
              <a:t>memiliki</a:t>
            </a:r>
            <a:r>
              <a:rPr lang="en-US" sz="1100" dirty="0"/>
              <a:t> </a:t>
            </a:r>
            <a:r>
              <a:rPr lang="en-US" sz="1100" dirty="0" err="1"/>
              <a:t>pengetahuan</a:t>
            </a:r>
            <a:r>
              <a:rPr lang="en-US" sz="1100" dirty="0"/>
              <a:t> </a:t>
            </a:r>
            <a:r>
              <a:rPr lang="en-US" sz="1100" dirty="0" err="1"/>
              <a:t>dan</a:t>
            </a:r>
            <a:r>
              <a:rPr lang="en-US" sz="1100" dirty="0"/>
              <a:t> </a:t>
            </a:r>
            <a:r>
              <a:rPr lang="en-US" sz="1100" dirty="0" err="1"/>
              <a:t>kemampuan</a:t>
            </a:r>
            <a:r>
              <a:rPr lang="en-US" sz="1100" dirty="0"/>
              <a:t> yang </a:t>
            </a:r>
            <a:r>
              <a:rPr lang="en-US" sz="1100" dirty="0" err="1"/>
              <a:t>spesifik</a:t>
            </a:r>
            <a:r>
              <a:rPr lang="en-US" sz="1100" dirty="0"/>
              <a:t> </a:t>
            </a:r>
            <a:r>
              <a:rPr lang="en-US" sz="1100" dirty="0" err="1"/>
              <a:t>sesuai</a:t>
            </a:r>
            <a:r>
              <a:rPr lang="en-US" sz="1100" dirty="0"/>
              <a:t> </a:t>
            </a:r>
            <a:r>
              <a:rPr lang="en-US" sz="1100" dirty="0" err="1"/>
              <a:t>karakter</a:t>
            </a:r>
            <a:r>
              <a:rPr lang="en-US" sz="1100" dirty="0"/>
              <a:t> </a:t>
            </a:r>
            <a:r>
              <a:rPr lang="en-US" sz="1100" dirty="0" err="1"/>
              <a:t>penempatan</a:t>
            </a:r>
            <a:r>
              <a:rPr lang="en-US" sz="1100" dirty="0"/>
              <a:t>. </a:t>
            </a:r>
            <a:r>
              <a:rPr lang="en-US" sz="1100" dirty="0" err="1"/>
              <a:t>Sebagai</a:t>
            </a:r>
            <a:r>
              <a:rPr lang="en-US" sz="1100" dirty="0"/>
              <a:t> </a:t>
            </a:r>
            <a:r>
              <a:rPr lang="en-US" sz="1100" dirty="0" err="1"/>
              <a:t>kelengkapan</a:t>
            </a:r>
            <a:r>
              <a:rPr lang="en-US" sz="1100" dirty="0"/>
              <a:t> </a:t>
            </a:r>
            <a:r>
              <a:rPr lang="en-US" sz="1100" dirty="0" err="1"/>
              <a:t>dalam</a:t>
            </a:r>
            <a:r>
              <a:rPr lang="en-US" sz="1100" dirty="0"/>
              <a:t> </a:t>
            </a:r>
            <a:r>
              <a:rPr lang="en-US" sz="1100" dirty="0" err="1"/>
              <a:t>pelaksanaan</a:t>
            </a:r>
            <a:r>
              <a:rPr lang="en-US" sz="1100" dirty="0"/>
              <a:t> </a:t>
            </a:r>
            <a:r>
              <a:rPr lang="en-US" sz="1100" dirty="0" err="1"/>
              <a:t>disusun</a:t>
            </a:r>
            <a:r>
              <a:rPr lang="en-US" sz="1100" dirty="0"/>
              <a:t> </a:t>
            </a:r>
            <a:r>
              <a:rPr lang="en-US" sz="1100" dirty="0" err="1"/>
              <a:t>kurikulum</a:t>
            </a:r>
            <a:r>
              <a:rPr lang="en-US" sz="1100" dirty="0"/>
              <a:t> </a:t>
            </a:r>
            <a:r>
              <a:rPr lang="en-US" sz="1100" dirty="0" err="1"/>
              <a:t>dan</a:t>
            </a:r>
            <a:r>
              <a:rPr lang="en-US" sz="1100" dirty="0"/>
              <a:t> </a:t>
            </a:r>
            <a:r>
              <a:rPr lang="en-US" sz="1100" dirty="0" err="1"/>
              <a:t>modul</a:t>
            </a:r>
            <a:r>
              <a:rPr lang="en-US" sz="1100" dirty="0"/>
              <a:t> </a:t>
            </a:r>
            <a:r>
              <a:rPr lang="en-US" sz="1100" dirty="0" err="1"/>
              <a:t>penempatan</a:t>
            </a:r>
            <a:r>
              <a:rPr lang="en-US" sz="1100" dirty="0"/>
              <a:t> </a:t>
            </a:r>
            <a:r>
              <a:rPr lang="en-US" sz="1100" dirty="0" err="1"/>
              <a:t>tenaga</a:t>
            </a:r>
            <a:r>
              <a:rPr lang="en-US" sz="1100" dirty="0"/>
              <a:t> </a:t>
            </a:r>
            <a:r>
              <a:rPr lang="en-US" sz="1100" dirty="0" err="1"/>
              <a:t>kesehatan</a:t>
            </a:r>
            <a:r>
              <a:rPr lang="en-US" sz="1100" dirty="0"/>
              <a:t> </a:t>
            </a:r>
            <a:r>
              <a:rPr lang="en-US" sz="1100" dirty="0" err="1"/>
              <a:t>berbasis</a:t>
            </a:r>
            <a:r>
              <a:rPr lang="en-US" sz="1100" dirty="0"/>
              <a:t> </a:t>
            </a:r>
            <a:r>
              <a:rPr lang="en-US" sz="1100" dirty="0" err="1"/>
              <a:t>tim</a:t>
            </a:r>
            <a:r>
              <a:rPr lang="en-US" sz="1100" dirty="0"/>
              <a:t> </a:t>
            </a:r>
            <a:r>
              <a:rPr lang="en-US" sz="1100" dirty="0" err="1"/>
              <a:t>sebagai</a:t>
            </a:r>
            <a:r>
              <a:rPr lang="en-US" sz="1100" dirty="0"/>
              <a:t> </a:t>
            </a:r>
            <a:r>
              <a:rPr lang="en-US" sz="1100" dirty="0" err="1"/>
              <a:t>acuan</a:t>
            </a:r>
            <a:r>
              <a:rPr lang="en-US" sz="1100" dirty="0"/>
              <a:t> </a:t>
            </a:r>
            <a:r>
              <a:rPr lang="en-US" sz="1100" dirty="0" err="1"/>
              <a:t>bagi</a:t>
            </a:r>
            <a:r>
              <a:rPr lang="en-US" sz="1100" dirty="0"/>
              <a:t> </a:t>
            </a:r>
            <a:r>
              <a:rPr lang="en-US" sz="1100" dirty="0" err="1"/>
              <a:t>penyelenggara</a:t>
            </a:r>
            <a:r>
              <a:rPr lang="en-US" sz="1100" dirty="0"/>
              <a:t> </a:t>
            </a:r>
            <a:r>
              <a:rPr lang="en-US" sz="1100" dirty="0" err="1"/>
              <a:t>dalam</a:t>
            </a:r>
            <a:r>
              <a:rPr lang="en-US" sz="1100" dirty="0"/>
              <a:t> </a:t>
            </a:r>
            <a:r>
              <a:rPr lang="en-US" sz="1100" dirty="0" err="1"/>
              <a:t>menyelenggarakan</a:t>
            </a:r>
            <a:r>
              <a:rPr lang="en-US" sz="1100" dirty="0"/>
              <a:t> </a:t>
            </a:r>
            <a:r>
              <a:rPr lang="en-US" sz="1100" dirty="0" err="1"/>
              <a:t>pembekalan</a:t>
            </a:r>
            <a:r>
              <a:rPr lang="en-US" sz="1100" dirty="0"/>
              <a:t> </a:t>
            </a:r>
            <a:r>
              <a:rPr lang="en-US" sz="1100" dirty="0" err="1"/>
              <a:t>penempatan</a:t>
            </a:r>
            <a:r>
              <a:rPr lang="en-US" sz="1100" dirty="0"/>
              <a:t> </a:t>
            </a:r>
            <a:r>
              <a:rPr lang="id-ID" sz="1100" dirty="0"/>
              <a:t>tenaga kesehatan </a:t>
            </a:r>
            <a:r>
              <a:rPr lang="en-US" sz="1100" strike="sngStrike" dirty="0" err="1"/>
              <a:t>nakes</a:t>
            </a:r>
            <a:r>
              <a:rPr lang="en-US" sz="1100" strike="sngStrike" dirty="0"/>
              <a:t> </a:t>
            </a:r>
            <a:r>
              <a:rPr lang="en-US" sz="1100" dirty="0" err="1"/>
              <a:t>berbasis</a:t>
            </a:r>
            <a:r>
              <a:rPr lang="en-US" sz="1100" dirty="0"/>
              <a:t> </a:t>
            </a:r>
            <a:r>
              <a:rPr lang="en-US" sz="1100" dirty="0" err="1"/>
              <a:t>tim.</a:t>
            </a:r>
            <a:r>
              <a:rPr lang="en-US" sz="1100" dirty="0"/>
              <a:t> </a:t>
            </a:r>
            <a:endParaRPr lang="id-ID" sz="1100" dirty="0"/>
          </a:p>
          <a:p>
            <a:r>
              <a:rPr lang="en-US" sz="1100" i="1" dirty="0" err="1"/>
              <a:t>Penempatan</a:t>
            </a:r>
            <a:r>
              <a:rPr lang="en-US" sz="1100" dirty="0"/>
              <a:t>: </a:t>
            </a:r>
            <a:r>
              <a:rPr lang="en-US" sz="1100" dirty="0" err="1"/>
              <a:t>Setiap</a:t>
            </a:r>
            <a:r>
              <a:rPr lang="en-US" sz="1100" dirty="0"/>
              <a:t> </a:t>
            </a:r>
            <a:r>
              <a:rPr lang="en-US" sz="1100" dirty="0" err="1"/>
              <a:t>tim</a:t>
            </a:r>
            <a:r>
              <a:rPr lang="en-US" sz="1100" dirty="0"/>
              <a:t> yang </a:t>
            </a:r>
            <a:r>
              <a:rPr lang="en-US" sz="1100" dirty="0" err="1"/>
              <a:t>mengabdi</a:t>
            </a:r>
            <a:r>
              <a:rPr lang="en-US" sz="1100" dirty="0"/>
              <a:t> </a:t>
            </a:r>
            <a:r>
              <a:rPr lang="en-US" sz="1100" dirty="0" err="1"/>
              <a:t>akan</a:t>
            </a:r>
            <a:r>
              <a:rPr lang="en-US" sz="1100" dirty="0"/>
              <a:t> </a:t>
            </a:r>
            <a:r>
              <a:rPr lang="en-US" sz="1100" dirty="0" err="1"/>
              <a:t>menguatkan</a:t>
            </a:r>
            <a:r>
              <a:rPr lang="en-US" sz="1100" dirty="0"/>
              <a:t> program-program </a:t>
            </a:r>
            <a:r>
              <a:rPr lang="en-US" sz="1100" dirty="0" err="1"/>
              <a:t>kerja</a:t>
            </a:r>
            <a:r>
              <a:rPr lang="en-US" sz="1100" dirty="0"/>
              <a:t> </a:t>
            </a:r>
            <a:r>
              <a:rPr lang="en-US" sz="1100" dirty="0" err="1"/>
              <a:t>Puskesmas</a:t>
            </a:r>
            <a:r>
              <a:rPr lang="en-US" sz="1100" dirty="0"/>
              <a:t>. Di </a:t>
            </a:r>
            <a:r>
              <a:rPr lang="en-US" sz="1100" dirty="0" err="1"/>
              <a:t>samping</a:t>
            </a:r>
            <a:r>
              <a:rPr lang="en-US" sz="1100" dirty="0"/>
              <a:t> </a:t>
            </a:r>
            <a:r>
              <a:rPr lang="en-US" sz="1100" dirty="0" err="1"/>
              <a:t>itu</a:t>
            </a:r>
            <a:r>
              <a:rPr lang="en-US" sz="1100" dirty="0"/>
              <a:t>, </a:t>
            </a:r>
            <a:r>
              <a:rPr lang="en-US" sz="1100" dirty="0" err="1"/>
              <a:t>tim</a:t>
            </a:r>
            <a:r>
              <a:rPr lang="en-US" sz="1100" dirty="0"/>
              <a:t> pun </a:t>
            </a:r>
            <a:r>
              <a:rPr lang="en-US" sz="1100" dirty="0" err="1"/>
              <a:t>akan</a:t>
            </a:r>
            <a:r>
              <a:rPr lang="en-US" sz="1100" dirty="0"/>
              <a:t> </a:t>
            </a:r>
            <a:r>
              <a:rPr lang="en-US" sz="1100" dirty="0" err="1"/>
              <a:t>melakukan</a:t>
            </a:r>
            <a:r>
              <a:rPr lang="en-US" sz="1100" dirty="0"/>
              <a:t> </a:t>
            </a:r>
            <a:r>
              <a:rPr lang="en-US" sz="1100" dirty="0" err="1"/>
              <a:t>kegiatan-kegiatan</a:t>
            </a:r>
            <a:r>
              <a:rPr lang="en-US" sz="1100" dirty="0"/>
              <a:t> </a:t>
            </a:r>
            <a:r>
              <a:rPr lang="en-US" sz="1100" dirty="0" err="1"/>
              <a:t>pemberdayaan</a:t>
            </a:r>
            <a:r>
              <a:rPr lang="en-US" sz="1100" dirty="0"/>
              <a:t> </a:t>
            </a:r>
            <a:r>
              <a:rPr lang="en-US" sz="1100" dirty="0" err="1"/>
              <a:t>masyarakat</a:t>
            </a:r>
            <a:r>
              <a:rPr lang="en-US" sz="1100" dirty="0"/>
              <a:t>, </a:t>
            </a:r>
            <a:r>
              <a:rPr lang="en-US" sz="1100" dirty="0" err="1"/>
              <a:t>sesuai</a:t>
            </a:r>
            <a:r>
              <a:rPr lang="en-US" sz="1100" dirty="0"/>
              <a:t> </a:t>
            </a:r>
            <a:r>
              <a:rPr lang="en-US" sz="1100" dirty="0" err="1"/>
              <a:t>kebutuhan</a:t>
            </a:r>
            <a:r>
              <a:rPr lang="en-US" sz="1100" dirty="0"/>
              <a:t> </a:t>
            </a:r>
            <a:r>
              <a:rPr lang="en-US" sz="1100" dirty="0" err="1"/>
              <a:t>setempat</a:t>
            </a:r>
            <a:r>
              <a:rPr lang="en-US" sz="1100" dirty="0"/>
              <a:t>. </a:t>
            </a:r>
            <a:r>
              <a:rPr lang="en-US" sz="1100" dirty="0" err="1"/>
              <a:t>Untuk</a:t>
            </a:r>
            <a:r>
              <a:rPr lang="en-US" sz="1100" dirty="0"/>
              <a:t> </a:t>
            </a:r>
            <a:r>
              <a:rPr lang="en-US" sz="1100" dirty="0" err="1"/>
              <a:t>mengetahui</a:t>
            </a:r>
            <a:r>
              <a:rPr lang="en-US" sz="1100" dirty="0"/>
              <a:t> </a:t>
            </a:r>
            <a:r>
              <a:rPr lang="en-US" sz="1100" dirty="0" err="1"/>
              <a:t>kebutuhan</a:t>
            </a:r>
            <a:r>
              <a:rPr lang="en-US" sz="1100" dirty="0"/>
              <a:t> </a:t>
            </a:r>
            <a:r>
              <a:rPr lang="en-US" sz="1100" dirty="0" err="1"/>
              <a:t>setempat</a:t>
            </a:r>
            <a:r>
              <a:rPr lang="en-US" sz="1100" dirty="0"/>
              <a:t>, </a:t>
            </a:r>
            <a:r>
              <a:rPr lang="en-US" sz="1100" dirty="0" err="1"/>
              <a:t>tim</a:t>
            </a:r>
            <a:r>
              <a:rPr lang="en-US" sz="1100" dirty="0"/>
              <a:t> </a:t>
            </a:r>
            <a:r>
              <a:rPr lang="en-US" sz="1100" dirty="0" err="1"/>
              <a:t>akan</a:t>
            </a:r>
            <a:r>
              <a:rPr lang="en-US" sz="1100" dirty="0"/>
              <a:t> </a:t>
            </a:r>
            <a:r>
              <a:rPr lang="en-US" sz="1100" dirty="0" err="1"/>
              <a:t>terlebih</a:t>
            </a:r>
            <a:r>
              <a:rPr lang="en-US" sz="1100" dirty="0"/>
              <a:t> </a:t>
            </a:r>
            <a:r>
              <a:rPr lang="en-US" sz="1100" dirty="0" err="1"/>
              <a:t>dahulu</a:t>
            </a:r>
            <a:r>
              <a:rPr lang="en-US" sz="1100" dirty="0"/>
              <a:t> </a:t>
            </a:r>
            <a:r>
              <a:rPr lang="en-US" sz="1100" dirty="0" err="1"/>
              <a:t>melakukan</a:t>
            </a:r>
            <a:r>
              <a:rPr lang="en-US" sz="1100" dirty="0"/>
              <a:t> </a:t>
            </a:r>
            <a:r>
              <a:rPr lang="en-US" sz="1100" dirty="0" err="1"/>
              <a:t>asesmen</a:t>
            </a:r>
            <a:r>
              <a:rPr lang="en-US" sz="1100" dirty="0"/>
              <a:t> </a:t>
            </a:r>
            <a:r>
              <a:rPr lang="en-US" sz="1100" dirty="0" err="1"/>
              <a:t>kebutuhan</a:t>
            </a:r>
            <a:r>
              <a:rPr lang="en-US" sz="1100" dirty="0"/>
              <a:t> </a:t>
            </a:r>
            <a:r>
              <a:rPr lang="en-US" sz="1100" dirty="0" err="1"/>
              <a:t>sesuai</a:t>
            </a:r>
            <a:r>
              <a:rPr lang="en-US" sz="1100" dirty="0"/>
              <a:t> </a:t>
            </a:r>
            <a:r>
              <a:rPr lang="en-US" sz="1100" dirty="0" err="1"/>
              <a:t>dengan</a:t>
            </a:r>
            <a:r>
              <a:rPr lang="en-US" sz="1100" dirty="0"/>
              <a:t> </a:t>
            </a:r>
            <a:r>
              <a:rPr lang="en-US" sz="1100" dirty="0" err="1"/>
              <a:t>kaedah</a:t>
            </a:r>
            <a:r>
              <a:rPr lang="en-US" sz="1100" dirty="0"/>
              <a:t> yang </a:t>
            </a:r>
            <a:r>
              <a:rPr lang="en-US" sz="1100" dirty="0" err="1"/>
              <a:t>sudah</a:t>
            </a:r>
            <a:r>
              <a:rPr lang="en-US" sz="1100" dirty="0"/>
              <a:t> </a:t>
            </a:r>
            <a:r>
              <a:rPr lang="en-US" sz="1100" dirty="0" err="1"/>
              <a:t>dipelajari</a:t>
            </a:r>
            <a:r>
              <a:rPr lang="en-US" sz="1100" dirty="0"/>
              <a:t> </a:t>
            </a:r>
            <a:r>
              <a:rPr lang="en-US" sz="1100" dirty="0" err="1"/>
              <a:t>ketika</a:t>
            </a:r>
            <a:r>
              <a:rPr lang="en-US" sz="1100" dirty="0"/>
              <a:t> </a:t>
            </a:r>
            <a:r>
              <a:rPr lang="en-US" sz="1100" dirty="0" err="1"/>
              <a:t>penempatan</a:t>
            </a:r>
            <a:r>
              <a:rPr lang="en-US" sz="1100" dirty="0"/>
              <a:t>. Dari </a:t>
            </a:r>
            <a:r>
              <a:rPr lang="en-US" sz="1100" dirty="0" err="1"/>
              <a:t>asesmen</a:t>
            </a:r>
            <a:r>
              <a:rPr lang="en-US" sz="1100" dirty="0"/>
              <a:t> </a:t>
            </a:r>
            <a:r>
              <a:rPr lang="en-US" sz="1100" dirty="0" err="1"/>
              <a:t>tersebut</a:t>
            </a:r>
            <a:r>
              <a:rPr lang="en-US" sz="1100" dirty="0"/>
              <a:t>, </a:t>
            </a:r>
            <a:r>
              <a:rPr lang="en-US" sz="1100" dirty="0" err="1"/>
              <a:t>tim</a:t>
            </a:r>
            <a:r>
              <a:rPr lang="en-US" sz="1100" dirty="0"/>
              <a:t> </a:t>
            </a:r>
            <a:r>
              <a:rPr lang="en-US" sz="1100" dirty="0" err="1"/>
              <a:t>kemudian</a:t>
            </a:r>
            <a:r>
              <a:rPr lang="en-US" sz="1100" dirty="0"/>
              <a:t> </a:t>
            </a:r>
            <a:r>
              <a:rPr lang="en-US" sz="1100" dirty="0" err="1"/>
              <a:t>dapat</a:t>
            </a:r>
            <a:r>
              <a:rPr lang="en-US" sz="1100" dirty="0"/>
              <a:t> </a:t>
            </a:r>
            <a:r>
              <a:rPr lang="en-US" sz="1100" dirty="0" err="1"/>
              <a:t>menyusun</a:t>
            </a:r>
            <a:r>
              <a:rPr lang="en-US" sz="1100" dirty="0"/>
              <a:t> </a:t>
            </a:r>
            <a:r>
              <a:rPr lang="en-US" sz="1100" dirty="0" err="1"/>
              <a:t>rencana</a:t>
            </a:r>
            <a:r>
              <a:rPr lang="en-US" sz="1100" dirty="0"/>
              <a:t> </a:t>
            </a:r>
            <a:r>
              <a:rPr lang="en-US" sz="1100" dirty="0" err="1"/>
              <a:t>aksi</a:t>
            </a:r>
            <a:r>
              <a:rPr lang="en-US" sz="1100" dirty="0"/>
              <a:t> </a:t>
            </a:r>
            <a:r>
              <a:rPr lang="en-US" sz="1100" dirty="0" err="1"/>
              <a:t>selama</a:t>
            </a:r>
            <a:r>
              <a:rPr lang="en-US" sz="1100" dirty="0"/>
              <a:t> </a:t>
            </a:r>
            <a:r>
              <a:rPr lang="en-US" sz="1100" dirty="0" err="1"/>
              <a:t>periode</a:t>
            </a:r>
            <a:r>
              <a:rPr lang="en-US" sz="1100" dirty="0"/>
              <a:t> </a:t>
            </a:r>
            <a:r>
              <a:rPr lang="en-US" sz="1100" dirty="0" err="1"/>
              <a:t>waktu</a:t>
            </a:r>
            <a:r>
              <a:rPr lang="en-US" sz="1100" dirty="0"/>
              <a:t> </a:t>
            </a:r>
            <a:r>
              <a:rPr lang="en-US" sz="1100" dirty="0" err="1"/>
              <a:t>penempatan</a:t>
            </a:r>
            <a:r>
              <a:rPr lang="en-US" sz="1100" dirty="0"/>
              <a:t>. </a:t>
            </a:r>
            <a:endParaRPr lang="id-ID" sz="1100" dirty="0"/>
          </a:p>
          <a:p>
            <a:r>
              <a:rPr lang="en-US" sz="1100" i="1" dirty="0" err="1"/>
              <a:t>Pemantauan</a:t>
            </a:r>
            <a:r>
              <a:rPr lang="en-US" sz="1100" i="1" dirty="0"/>
              <a:t> &amp; </a:t>
            </a:r>
            <a:r>
              <a:rPr lang="en-US" sz="1100" i="1" dirty="0" err="1"/>
              <a:t>Evaluasi</a:t>
            </a:r>
            <a:r>
              <a:rPr lang="en-US" sz="1100" dirty="0"/>
              <a:t>: </a:t>
            </a:r>
            <a:r>
              <a:rPr lang="en-US" sz="1100" dirty="0" err="1"/>
              <a:t>Untuk</a:t>
            </a:r>
            <a:r>
              <a:rPr lang="en-US" sz="1100" dirty="0"/>
              <a:t> </a:t>
            </a:r>
            <a:r>
              <a:rPr lang="en-US" sz="1100" dirty="0" err="1"/>
              <a:t>memantau</a:t>
            </a:r>
            <a:r>
              <a:rPr lang="en-US" sz="1100" dirty="0"/>
              <a:t> </a:t>
            </a:r>
            <a:r>
              <a:rPr lang="en-US" sz="1100" dirty="0" err="1"/>
              <a:t>kinerja</a:t>
            </a:r>
            <a:r>
              <a:rPr lang="en-US" sz="1100" dirty="0"/>
              <a:t> </a:t>
            </a:r>
            <a:r>
              <a:rPr lang="en-US" sz="1100" dirty="0" err="1"/>
              <a:t>tim</a:t>
            </a:r>
            <a:r>
              <a:rPr lang="en-US" sz="1100" dirty="0"/>
              <a:t> di </a:t>
            </a:r>
            <a:r>
              <a:rPr lang="en-US" sz="1100" dirty="0" err="1"/>
              <a:t>lapangan</a:t>
            </a:r>
            <a:r>
              <a:rPr lang="en-US" sz="1100" dirty="0"/>
              <a:t>, </a:t>
            </a:r>
            <a:r>
              <a:rPr lang="en-US" sz="1100" dirty="0" err="1"/>
              <a:t>dikembangkan</a:t>
            </a:r>
            <a:r>
              <a:rPr lang="en-US" sz="1100" dirty="0"/>
              <a:t> </a:t>
            </a:r>
            <a:r>
              <a:rPr lang="en-US" sz="1100" dirty="0" err="1"/>
              <a:t>sebuah</a:t>
            </a:r>
            <a:r>
              <a:rPr lang="en-US" sz="1100" dirty="0"/>
              <a:t> </a:t>
            </a:r>
            <a:r>
              <a:rPr lang="en-US" sz="1100" dirty="0" err="1"/>
              <a:t>sistem</a:t>
            </a:r>
            <a:r>
              <a:rPr lang="en-US" sz="1100" dirty="0"/>
              <a:t> monitoring internal </a:t>
            </a:r>
            <a:r>
              <a:rPr lang="en-US" sz="1100" dirty="0" err="1"/>
              <a:t>dan</a:t>
            </a:r>
            <a:r>
              <a:rPr lang="en-US" sz="1100" dirty="0"/>
              <a:t> </a:t>
            </a:r>
            <a:r>
              <a:rPr lang="en-US" sz="1100" dirty="0" err="1"/>
              <a:t>eksternal</a:t>
            </a:r>
            <a:r>
              <a:rPr lang="en-US" sz="1100" dirty="0"/>
              <a:t>. </a:t>
            </a:r>
            <a:r>
              <a:rPr lang="en-US" sz="1100" dirty="0" err="1"/>
              <a:t>Pemantauan</a:t>
            </a:r>
            <a:r>
              <a:rPr lang="en-US" sz="1100" dirty="0"/>
              <a:t> </a:t>
            </a:r>
            <a:r>
              <a:rPr lang="en-US" sz="1100" dirty="0" err="1"/>
              <a:t>dan</a:t>
            </a:r>
            <a:r>
              <a:rPr lang="en-US" sz="1100" dirty="0"/>
              <a:t> </a:t>
            </a:r>
            <a:r>
              <a:rPr lang="en-US" sz="1100" dirty="0" err="1"/>
              <a:t>evaluasi</a:t>
            </a:r>
            <a:r>
              <a:rPr lang="en-US" sz="1100" dirty="0"/>
              <a:t> </a:t>
            </a:r>
            <a:r>
              <a:rPr lang="en-US" sz="1100" dirty="0" err="1"/>
              <a:t>juga</a:t>
            </a:r>
            <a:r>
              <a:rPr lang="en-US" sz="1100" dirty="0"/>
              <a:t> </a:t>
            </a:r>
            <a:r>
              <a:rPr lang="en-US" sz="1100" dirty="0" err="1"/>
              <a:t>dilakukan</a:t>
            </a:r>
            <a:r>
              <a:rPr lang="en-US" sz="1100" dirty="0"/>
              <a:t> </a:t>
            </a:r>
            <a:r>
              <a:rPr lang="en-US" sz="1100" dirty="0" err="1"/>
              <a:t>untuk</a:t>
            </a:r>
            <a:r>
              <a:rPr lang="en-US" sz="1100" dirty="0"/>
              <a:t> </a:t>
            </a:r>
            <a:r>
              <a:rPr lang="en-US" sz="1100" dirty="0" err="1"/>
              <a:t>memantau</a:t>
            </a:r>
            <a:r>
              <a:rPr lang="en-US" sz="1100" dirty="0"/>
              <a:t> </a:t>
            </a:r>
            <a:r>
              <a:rPr lang="en-US" sz="1100" dirty="0" err="1"/>
              <a:t>dampak</a:t>
            </a:r>
            <a:r>
              <a:rPr lang="en-US" sz="1100" dirty="0"/>
              <a:t> </a:t>
            </a:r>
            <a:r>
              <a:rPr lang="en-US" sz="1100" dirty="0" err="1"/>
              <a:t>dari</a:t>
            </a:r>
            <a:r>
              <a:rPr lang="en-US" sz="1100" dirty="0"/>
              <a:t> </a:t>
            </a:r>
            <a:r>
              <a:rPr lang="en-US" sz="1100" dirty="0" err="1"/>
              <a:t>penempatan</a:t>
            </a:r>
            <a:r>
              <a:rPr lang="en-US" sz="1100" dirty="0"/>
              <a:t> </a:t>
            </a:r>
            <a:r>
              <a:rPr lang="en-US" sz="1100" dirty="0" err="1"/>
              <a:t>tim</a:t>
            </a:r>
            <a:r>
              <a:rPr lang="en-US" sz="1100" dirty="0"/>
              <a:t> </a:t>
            </a:r>
            <a:r>
              <a:rPr lang="en-US" sz="1100" dirty="0" err="1"/>
              <a:t>terhadap</a:t>
            </a:r>
            <a:r>
              <a:rPr lang="en-US" sz="1100" dirty="0"/>
              <a:t> </a:t>
            </a:r>
            <a:r>
              <a:rPr lang="en-US" sz="1100" dirty="0" err="1"/>
              <a:t>manajemen</a:t>
            </a:r>
            <a:r>
              <a:rPr lang="en-US" sz="1100" dirty="0"/>
              <a:t> </a:t>
            </a:r>
            <a:r>
              <a:rPr lang="en-US" sz="1100" dirty="0" err="1"/>
              <a:t>Puskesmas</a:t>
            </a:r>
            <a:r>
              <a:rPr lang="en-US" sz="1100" dirty="0"/>
              <a:t>, </a:t>
            </a:r>
            <a:r>
              <a:rPr lang="en-US" sz="1100" dirty="0" err="1"/>
              <a:t>dan</a:t>
            </a:r>
            <a:r>
              <a:rPr lang="en-US" sz="1100" dirty="0"/>
              <a:t> </a:t>
            </a:r>
            <a:r>
              <a:rPr lang="en-US" sz="1100" dirty="0" err="1"/>
              <a:t>profil</a:t>
            </a:r>
            <a:r>
              <a:rPr lang="en-US" sz="1100" dirty="0"/>
              <a:t> </a:t>
            </a:r>
            <a:r>
              <a:rPr lang="en-US" sz="1100" dirty="0" err="1"/>
              <a:t>kesehatan</a:t>
            </a:r>
            <a:r>
              <a:rPr lang="en-US" sz="1100" dirty="0"/>
              <a:t> </a:t>
            </a:r>
            <a:r>
              <a:rPr lang="en-US" sz="1100" dirty="0" err="1"/>
              <a:t>masyarakat</a:t>
            </a:r>
            <a:r>
              <a:rPr lang="en-US" sz="1100" dirty="0"/>
              <a:t> </a:t>
            </a:r>
            <a:r>
              <a:rPr lang="en-US" sz="1100" dirty="0" err="1"/>
              <a:t>setempat</a:t>
            </a:r>
            <a:r>
              <a:rPr lang="en-US" sz="1100" dirty="0"/>
              <a:t>. </a:t>
            </a:r>
            <a:endParaRPr lang="id-ID" sz="1100" dirty="0"/>
          </a:p>
          <a:p>
            <a:r>
              <a:rPr lang="en-US" sz="1100" dirty="0"/>
              <a:t> </a:t>
            </a:r>
            <a:endParaRPr lang="id-ID" sz="1100" dirty="0"/>
          </a:p>
          <a:p>
            <a:r>
              <a:rPr lang="en-US" sz="1100" b="1" dirty="0"/>
              <a:t>“Nusantara </a:t>
            </a:r>
            <a:r>
              <a:rPr lang="en-US" sz="1100" b="1" dirty="0" err="1"/>
              <a:t>Sehat</a:t>
            </a:r>
            <a:r>
              <a:rPr lang="en-US" sz="1100" b="1" dirty="0"/>
              <a:t>”: </a:t>
            </a:r>
            <a:r>
              <a:rPr lang="en-US" sz="1100" b="1" dirty="0" err="1"/>
              <a:t>memanusiakan</a:t>
            </a:r>
            <a:r>
              <a:rPr lang="en-US" sz="1100" b="1" dirty="0"/>
              <a:t> </a:t>
            </a:r>
            <a:r>
              <a:rPr lang="en-US" sz="1100" b="1" dirty="0" err="1"/>
              <a:t>manusia</a:t>
            </a:r>
            <a:r>
              <a:rPr lang="en-US" sz="1100" b="1" dirty="0"/>
              <a:t> </a:t>
            </a:r>
            <a:endParaRPr lang="id-ID" sz="1100" dirty="0"/>
          </a:p>
          <a:p>
            <a:r>
              <a:rPr lang="en-US" sz="1100" dirty="0"/>
              <a:t>“Nusantara </a:t>
            </a:r>
            <a:r>
              <a:rPr lang="en-US" sz="1100" dirty="0" err="1"/>
              <a:t>Sehat</a:t>
            </a:r>
            <a:r>
              <a:rPr lang="en-US" sz="1100" dirty="0"/>
              <a:t>” </a:t>
            </a:r>
            <a:r>
              <a:rPr lang="en-US" sz="1100" dirty="0" err="1"/>
              <a:t>adalah</a:t>
            </a:r>
            <a:r>
              <a:rPr lang="en-US" sz="1100" dirty="0"/>
              <a:t> </a:t>
            </a:r>
            <a:r>
              <a:rPr lang="en-US" sz="1100" dirty="0" err="1"/>
              <a:t>sebuah</a:t>
            </a:r>
            <a:r>
              <a:rPr lang="en-US" sz="1100" dirty="0"/>
              <a:t> </a:t>
            </a:r>
            <a:r>
              <a:rPr lang="en-US" sz="1100" dirty="0" err="1"/>
              <a:t>inovasi</a:t>
            </a:r>
            <a:r>
              <a:rPr lang="en-US" sz="1100" dirty="0"/>
              <a:t> yang </a:t>
            </a:r>
            <a:r>
              <a:rPr lang="en-US" sz="1100" dirty="0" err="1"/>
              <a:t>bertujuan</a:t>
            </a:r>
            <a:r>
              <a:rPr lang="en-US" sz="1100" dirty="0"/>
              <a:t> </a:t>
            </a:r>
            <a:r>
              <a:rPr lang="en-US" sz="1100" dirty="0" err="1"/>
              <a:t>untuk</a:t>
            </a:r>
            <a:r>
              <a:rPr lang="en-US" sz="1100" dirty="0"/>
              <a:t> </a:t>
            </a:r>
            <a:r>
              <a:rPr lang="en-US" sz="1100" dirty="0" err="1"/>
              <a:t>melihat</a:t>
            </a:r>
            <a:r>
              <a:rPr lang="en-US" sz="1100" dirty="0"/>
              <a:t> </a:t>
            </a:r>
            <a:r>
              <a:rPr lang="en-US" sz="1100" dirty="0" err="1"/>
              <a:t>situasi</a:t>
            </a:r>
            <a:r>
              <a:rPr lang="en-US" sz="1100" dirty="0"/>
              <a:t> </a:t>
            </a:r>
            <a:r>
              <a:rPr lang="en-US" sz="1100" dirty="0" err="1"/>
              <a:t>kesehatan</a:t>
            </a:r>
            <a:r>
              <a:rPr lang="en-US" sz="1100" dirty="0"/>
              <a:t> </a:t>
            </a:r>
            <a:r>
              <a:rPr lang="en-US" sz="1100" dirty="0" err="1"/>
              <a:t>secara</a:t>
            </a:r>
            <a:r>
              <a:rPr lang="en-US" sz="1100" dirty="0"/>
              <a:t> </a:t>
            </a:r>
            <a:r>
              <a:rPr lang="en-US" sz="1100" dirty="0" err="1"/>
              <a:t>holistik</a:t>
            </a:r>
            <a:r>
              <a:rPr lang="en-US" sz="1100" dirty="0"/>
              <a:t>. </a:t>
            </a:r>
            <a:r>
              <a:rPr lang="en-US" sz="1100" dirty="0" err="1"/>
              <a:t>Bahwa</a:t>
            </a:r>
            <a:r>
              <a:rPr lang="en-US" sz="1100" dirty="0"/>
              <a:t> </a:t>
            </a:r>
            <a:r>
              <a:rPr lang="en-US" sz="1100" dirty="0" err="1"/>
              <a:t>permasalahan</a:t>
            </a:r>
            <a:r>
              <a:rPr lang="en-US" sz="1100" dirty="0"/>
              <a:t> </a:t>
            </a:r>
            <a:r>
              <a:rPr lang="en-US" sz="1100" dirty="0" err="1"/>
              <a:t>kesehatan</a:t>
            </a:r>
            <a:r>
              <a:rPr lang="en-US" sz="1100" dirty="0"/>
              <a:t> yang </a:t>
            </a:r>
            <a:r>
              <a:rPr lang="en-US" sz="1100" dirty="0" err="1"/>
              <a:t>dihadapi</a:t>
            </a:r>
            <a:r>
              <a:rPr lang="en-US" sz="1100" dirty="0"/>
              <a:t> Indonesia </a:t>
            </a:r>
            <a:r>
              <a:rPr lang="en-US" sz="1100" dirty="0" err="1"/>
              <a:t>terutama</a:t>
            </a:r>
            <a:r>
              <a:rPr lang="en-US" sz="1100" dirty="0"/>
              <a:t> </a:t>
            </a:r>
            <a:r>
              <a:rPr lang="en-US" sz="1100" dirty="0" err="1"/>
              <a:t>dalam</a:t>
            </a:r>
            <a:r>
              <a:rPr lang="en-US" sz="1100" dirty="0"/>
              <a:t> </a:t>
            </a:r>
            <a:r>
              <a:rPr lang="en-US" sz="1100" dirty="0" err="1"/>
              <a:t>kesehatan</a:t>
            </a:r>
            <a:r>
              <a:rPr lang="en-US" sz="1100" dirty="0"/>
              <a:t> </a:t>
            </a:r>
            <a:r>
              <a:rPr lang="en-US" sz="1100" dirty="0" err="1"/>
              <a:t>ibu</a:t>
            </a:r>
            <a:r>
              <a:rPr lang="en-US" sz="1100" dirty="0"/>
              <a:t> </a:t>
            </a:r>
            <a:r>
              <a:rPr lang="en-US" sz="1100" dirty="0" err="1"/>
              <a:t>dan</a:t>
            </a:r>
            <a:r>
              <a:rPr lang="en-US" sz="1100" dirty="0"/>
              <a:t> </a:t>
            </a:r>
            <a:r>
              <a:rPr lang="en-US" sz="1100" dirty="0" err="1"/>
              <a:t>anak</a:t>
            </a:r>
            <a:r>
              <a:rPr lang="en-US" sz="1100" dirty="0"/>
              <a:t>, </a:t>
            </a:r>
            <a:r>
              <a:rPr lang="en-US" sz="1100" dirty="0" err="1"/>
              <a:t>kurang</a:t>
            </a:r>
            <a:r>
              <a:rPr lang="en-US" sz="1100" dirty="0"/>
              <a:t> </a:t>
            </a:r>
            <a:r>
              <a:rPr lang="en-US" sz="1100" dirty="0" err="1"/>
              <a:t>gizi</a:t>
            </a:r>
            <a:r>
              <a:rPr lang="en-US" sz="1100" dirty="0"/>
              <a:t>, </a:t>
            </a:r>
            <a:r>
              <a:rPr lang="en-US" sz="1100" dirty="0" err="1"/>
              <a:t>dan</a:t>
            </a:r>
            <a:r>
              <a:rPr lang="en-US" sz="1100" dirty="0"/>
              <a:t> </a:t>
            </a:r>
            <a:r>
              <a:rPr lang="en-US" sz="1100" dirty="0" err="1"/>
              <a:t>penyakit</a:t>
            </a:r>
            <a:r>
              <a:rPr lang="en-US" sz="1100" dirty="0"/>
              <a:t> </a:t>
            </a:r>
            <a:r>
              <a:rPr lang="en-US" sz="1100" dirty="0" err="1"/>
              <a:t>menular</a:t>
            </a:r>
            <a:r>
              <a:rPr lang="en-US" sz="1100" dirty="0"/>
              <a:t> </a:t>
            </a:r>
            <a:r>
              <a:rPr lang="en-US" sz="1100" dirty="0" err="1"/>
              <a:t>tidak</a:t>
            </a:r>
            <a:r>
              <a:rPr lang="en-US" sz="1100" dirty="0"/>
              <a:t> </a:t>
            </a:r>
            <a:r>
              <a:rPr lang="en-US" sz="1100" dirty="0" err="1"/>
              <a:t>dapat</a:t>
            </a:r>
            <a:r>
              <a:rPr lang="en-US" sz="1100" dirty="0"/>
              <a:t> </a:t>
            </a:r>
            <a:r>
              <a:rPr lang="en-US" sz="1100" dirty="0" err="1"/>
              <a:t>ditangani</a:t>
            </a:r>
            <a:r>
              <a:rPr lang="en-US" sz="1100" dirty="0"/>
              <a:t> </a:t>
            </a:r>
            <a:r>
              <a:rPr lang="en-US" sz="1100" dirty="0" err="1"/>
              <a:t>secara</a:t>
            </a:r>
            <a:r>
              <a:rPr lang="en-US" sz="1100" dirty="0"/>
              <a:t> </a:t>
            </a:r>
            <a:r>
              <a:rPr lang="en-US" sz="1100" dirty="0" err="1"/>
              <a:t>vertikal</a:t>
            </a:r>
            <a:r>
              <a:rPr lang="en-US" sz="1100" dirty="0"/>
              <a:t> </a:t>
            </a:r>
            <a:r>
              <a:rPr lang="en-US" sz="1100" dirty="0" err="1"/>
              <a:t>dan</a:t>
            </a:r>
            <a:r>
              <a:rPr lang="en-US" sz="1100" dirty="0"/>
              <a:t> </a:t>
            </a:r>
            <a:r>
              <a:rPr lang="en-US" sz="1100" dirty="0" err="1"/>
              <a:t>terpisah</a:t>
            </a:r>
            <a:r>
              <a:rPr lang="en-US" sz="1100" dirty="0"/>
              <a:t>, </a:t>
            </a:r>
            <a:r>
              <a:rPr lang="en-US" sz="1100" dirty="0" err="1"/>
              <a:t>tapi</a:t>
            </a:r>
            <a:r>
              <a:rPr lang="en-US" sz="1100" dirty="0"/>
              <a:t> </a:t>
            </a:r>
            <a:r>
              <a:rPr lang="en-US" sz="1100" dirty="0" err="1"/>
              <a:t>membutuhkan</a:t>
            </a:r>
            <a:r>
              <a:rPr lang="en-US" sz="1100" dirty="0"/>
              <a:t> </a:t>
            </a:r>
            <a:r>
              <a:rPr lang="en-US" sz="1100" dirty="0" err="1"/>
              <a:t>sebuah</a:t>
            </a:r>
            <a:r>
              <a:rPr lang="en-US" sz="1100" dirty="0"/>
              <a:t> </a:t>
            </a:r>
            <a:r>
              <a:rPr lang="en-US" sz="1100" dirty="0" err="1"/>
              <a:t>penguatan</a:t>
            </a:r>
            <a:r>
              <a:rPr lang="en-US" sz="1100" dirty="0"/>
              <a:t> </a:t>
            </a:r>
            <a:r>
              <a:rPr lang="en-US" sz="1100" dirty="0" err="1"/>
              <a:t>dalam</a:t>
            </a:r>
            <a:r>
              <a:rPr lang="en-US" sz="1100" dirty="0"/>
              <a:t> </a:t>
            </a:r>
            <a:r>
              <a:rPr lang="en-US" sz="1100" dirty="0" err="1"/>
              <a:t>sistem</a:t>
            </a:r>
            <a:r>
              <a:rPr lang="en-US" sz="1100" dirty="0"/>
              <a:t> </a:t>
            </a:r>
            <a:r>
              <a:rPr lang="en-US" sz="1100" dirty="0" err="1"/>
              <a:t>secara</a:t>
            </a:r>
            <a:r>
              <a:rPr lang="en-US" sz="1100" dirty="0"/>
              <a:t> </a:t>
            </a:r>
            <a:r>
              <a:rPr lang="en-US" sz="1100" dirty="0" err="1"/>
              <a:t>keseluruhan</a:t>
            </a:r>
            <a:r>
              <a:rPr lang="en-US" sz="1100" dirty="0"/>
              <a:t>. </a:t>
            </a:r>
            <a:r>
              <a:rPr lang="en-US" sz="1100" dirty="0" err="1"/>
              <a:t>Penguatan</a:t>
            </a:r>
            <a:r>
              <a:rPr lang="en-US" sz="1100" dirty="0"/>
              <a:t> </a:t>
            </a:r>
            <a:r>
              <a:rPr lang="en-US" sz="1100" dirty="0" err="1"/>
              <a:t>dalam</a:t>
            </a:r>
            <a:r>
              <a:rPr lang="en-US" sz="1100" dirty="0"/>
              <a:t> </a:t>
            </a:r>
            <a:r>
              <a:rPr lang="en-US" sz="1100" dirty="0" err="1"/>
              <a:t>sistem</a:t>
            </a:r>
            <a:r>
              <a:rPr lang="en-US" sz="1100" dirty="0"/>
              <a:t> </a:t>
            </a:r>
            <a:r>
              <a:rPr lang="en-US" sz="1100" dirty="0" err="1"/>
              <a:t>layanan</a:t>
            </a:r>
            <a:r>
              <a:rPr lang="en-US" sz="1100" dirty="0"/>
              <a:t> </a:t>
            </a:r>
            <a:r>
              <a:rPr lang="en-US" sz="1100" dirty="0" err="1"/>
              <a:t>kesehatan</a:t>
            </a:r>
            <a:r>
              <a:rPr lang="en-US" sz="1100" dirty="0"/>
              <a:t> primer </a:t>
            </a:r>
            <a:r>
              <a:rPr lang="en-US" sz="1100" dirty="0" err="1"/>
              <a:t>dapat</a:t>
            </a:r>
            <a:r>
              <a:rPr lang="en-US" sz="1100" dirty="0"/>
              <a:t> </a:t>
            </a:r>
            <a:r>
              <a:rPr lang="en-US" sz="1100" dirty="0" err="1"/>
              <a:t>menjadi</a:t>
            </a:r>
            <a:r>
              <a:rPr lang="en-US" sz="1100" dirty="0"/>
              <a:t> </a:t>
            </a:r>
            <a:r>
              <a:rPr lang="en-US" sz="1100" dirty="0" err="1"/>
              <a:t>kunci</a:t>
            </a:r>
            <a:r>
              <a:rPr lang="en-US" sz="1100" dirty="0"/>
              <a:t> </a:t>
            </a:r>
            <a:r>
              <a:rPr lang="en-US" sz="1100" dirty="0" err="1"/>
              <a:t>untuk</a:t>
            </a:r>
            <a:r>
              <a:rPr lang="en-US" sz="1100" dirty="0"/>
              <a:t> </a:t>
            </a:r>
            <a:r>
              <a:rPr lang="en-US" sz="1100" dirty="0" err="1"/>
              <a:t>mengurai</a:t>
            </a:r>
            <a:r>
              <a:rPr lang="en-US" sz="1100" dirty="0"/>
              <a:t> </a:t>
            </a:r>
            <a:r>
              <a:rPr lang="en-US" sz="1100" dirty="0" err="1"/>
              <a:t>permasalahan-permasalahan</a:t>
            </a:r>
            <a:r>
              <a:rPr lang="en-US" sz="1100" dirty="0"/>
              <a:t> </a:t>
            </a:r>
            <a:r>
              <a:rPr lang="en-US" sz="1100" dirty="0" err="1"/>
              <a:t>kesehatan</a:t>
            </a:r>
            <a:r>
              <a:rPr lang="en-US" sz="1100" dirty="0"/>
              <a:t> yang </a:t>
            </a:r>
            <a:r>
              <a:rPr lang="en-US" sz="1100" dirty="0" err="1"/>
              <a:t>saat</a:t>
            </a:r>
            <a:r>
              <a:rPr lang="en-US" sz="1100" dirty="0"/>
              <a:t> </a:t>
            </a:r>
            <a:r>
              <a:rPr lang="en-US" sz="1100" dirty="0" err="1"/>
              <a:t>ini</a:t>
            </a:r>
            <a:r>
              <a:rPr lang="en-US" sz="1100" dirty="0"/>
              <a:t> </a:t>
            </a:r>
            <a:r>
              <a:rPr lang="en-US" sz="1100" dirty="0" err="1"/>
              <a:t>ada</a:t>
            </a:r>
            <a:r>
              <a:rPr lang="en-US" sz="1100" dirty="0"/>
              <a:t>. </a:t>
            </a:r>
            <a:r>
              <a:rPr lang="en-US" sz="1100" dirty="0" err="1"/>
              <a:t>Bekerja</a:t>
            </a:r>
            <a:r>
              <a:rPr lang="en-US" sz="1100" dirty="0"/>
              <a:t> di </a:t>
            </a:r>
            <a:r>
              <a:rPr lang="en-US" sz="1100" dirty="0" err="1"/>
              <a:t>pusat</a:t>
            </a:r>
            <a:r>
              <a:rPr lang="en-US" sz="1100" dirty="0"/>
              <a:t> </a:t>
            </a:r>
            <a:r>
              <a:rPr lang="en-US" sz="1100" dirty="0" err="1"/>
              <a:t>pelayanan</a:t>
            </a:r>
            <a:r>
              <a:rPr lang="en-US" sz="1100" dirty="0"/>
              <a:t> </a:t>
            </a:r>
            <a:r>
              <a:rPr lang="en-US" sz="1100" dirty="0" err="1"/>
              <a:t>kesehatan</a:t>
            </a:r>
            <a:r>
              <a:rPr lang="en-US" sz="1100" dirty="0"/>
              <a:t> </a:t>
            </a:r>
            <a:r>
              <a:rPr lang="en-US" sz="1100" dirty="0" err="1"/>
              <a:t>masyarakat</a:t>
            </a:r>
            <a:r>
              <a:rPr lang="en-US" sz="1100" dirty="0"/>
              <a:t> </a:t>
            </a:r>
            <a:r>
              <a:rPr lang="en-US" sz="1100" dirty="0" err="1"/>
              <a:t>atau</a:t>
            </a:r>
            <a:r>
              <a:rPr lang="en-US" sz="1100" dirty="0"/>
              <a:t> </a:t>
            </a:r>
            <a:r>
              <a:rPr lang="en-US" sz="1100" dirty="0" err="1"/>
              <a:t>Puskesmas</a:t>
            </a:r>
            <a:r>
              <a:rPr lang="en-US" sz="1100" dirty="0"/>
              <a:t>, yang </a:t>
            </a:r>
            <a:r>
              <a:rPr lang="en-US" sz="1100" dirty="0" err="1"/>
              <a:t>menjadi</a:t>
            </a:r>
            <a:r>
              <a:rPr lang="en-US" sz="1100" dirty="0"/>
              <a:t> </a:t>
            </a:r>
            <a:r>
              <a:rPr lang="id-ID" sz="1100" dirty="0"/>
              <a:t>sasaran program penempatan tenaga kesehatan berbasis tim ini adalah:</a:t>
            </a:r>
            <a:endParaRPr lang="id-ID" sz="1100" dirty="0"/>
          </a:p>
          <a:p>
            <a:pPr lvl="0"/>
            <a:r>
              <a:rPr lang="en-US" sz="1100" dirty="0" err="1"/>
              <a:t>Terpenuhinya</a:t>
            </a:r>
            <a:r>
              <a:rPr lang="en-US" sz="1100" dirty="0"/>
              <a:t> </a:t>
            </a:r>
            <a:r>
              <a:rPr lang="en-US" sz="1100" dirty="0" err="1"/>
              <a:t>tenaga</a:t>
            </a:r>
            <a:r>
              <a:rPr lang="en-US" sz="1100" dirty="0"/>
              <a:t> </a:t>
            </a:r>
            <a:r>
              <a:rPr lang="en-US" sz="1100" dirty="0" err="1"/>
              <a:t>kesehatan</a:t>
            </a:r>
            <a:r>
              <a:rPr lang="en-US" sz="1100" dirty="0"/>
              <a:t> di </a:t>
            </a:r>
            <a:r>
              <a:rPr lang="en-US" sz="1100" dirty="0" err="1"/>
              <a:t>puskesmas</a:t>
            </a:r>
            <a:endParaRPr lang="id-ID" sz="1100" dirty="0"/>
          </a:p>
          <a:p>
            <a:pPr lvl="0"/>
            <a:r>
              <a:rPr lang="en-US" sz="1100" dirty="0" err="1"/>
              <a:t>Meningkatnya</a:t>
            </a:r>
            <a:r>
              <a:rPr lang="en-US" sz="1100" dirty="0"/>
              <a:t> </a:t>
            </a:r>
            <a:r>
              <a:rPr lang="en-US" sz="1100" dirty="0" err="1"/>
              <a:t>Puskesmas</a:t>
            </a:r>
            <a:r>
              <a:rPr lang="en-US" sz="1100" dirty="0"/>
              <a:t> yang </a:t>
            </a:r>
            <a:r>
              <a:rPr lang="en-US" sz="1100" dirty="0" err="1"/>
              <a:t>terpenuhi</a:t>
            </a:r>
            <a:r>
              <a:rPr lang="en-US" sz="1100" dirty="0"/>
              <a:t> </a:t>
            </a:r>
            <a:r>
              <a:rPr lang="en-US" sz="1100" dirty="0" err="1"/>
              <a:t>tenaga</a:t>
            </a:r>
            <a:r>
              <a:rPr lang="en-US" sz="1100" dirty="0"/>
              <a:t> </a:t>
            </a:r>
            <a:r>
              <a:rPr lang="en-US" sz="1100" dirty="0" err="1"/>
              <a:t>kesehatan</a:t>
            </a:r>
            <a:r>
              <a:rPr lang="en-US" sz="1100" dirty="0"/>
              <a:t> </a:t>
            </a:r>
            <a:r>
              <a:rPr lang="en-US" sz="1100" dirty="0" err="1"/>
              <a:t>dengan</a:t>
            </a:r>
            <a:r>
              <a:rPr lang="en-US" sz="1100" dirty="0"/>
              <a:t> minimal 5 </a:t>
            </a:r>
            <a:r>
              <a:rPr lang="en-US" sz="1100" dirty="0" err="1"/>
              <a:t>jenis</a:t>
            </a:r>
            <a:r>
              <a:rPr lang="en-US" sz="1100" dirty="0"/>
              <a:t> </a:t>
            </a:r>
            <a:r>
              <a:rPr lang="en-US" sz="1100" dirty="0" err="1"/>
              <a:t>tenaga</a:t>
            </a:r>
            <a:r>
              <a:rPr lang="en-US" sz="1100" dirty="0"/>
              <a:t> </a:t>
            </a:r>
            <a:r>
              <a:rPr lang="en-US" sz="1100" dirty="0" err="1"/>
              <a:t>kesehatan</a:t>
            </a:r>
            <a:r>
              <a:rPr lang="en-US" sz="1100" dirty="0"/>
              <a:t> (</a:t>
            </a:r>
            <a:r>
              <a:rPr lang="id-ID" sz="1100" dirty="0"/>
              <a:t>yaitu dokter, perawat, bidan, dan 2 tenaga kesehatan lainnya (tenaga kesehatan gizi, tenaga kesehatan lingkungan, tenaga analis kesehatan/ahli teknologi laboratorium medik, tenaga kefarmasian dan tenaga kesehatan masyarakat)</a:t>
            </a:r>
          </a:p>
          <a:p>
            <a:pPr lvl="0"/>
            <a:r>
              <a:rPr lang="en-US" sz="1100" dirty="0" err="1"/>
              <a:t>Terselenggaranya</a:t>
            </a:r>
            <a:r>
              <a:rPr lang="en-US" sz="1100" dirty="0"/>
              <a:t> </a:t>
            </a:r>
            <a:r>
              <a:rPr lang="en-US" sz="1100" dirty="0" err="1"/>
              <a:t>manajemen</a:t>
            </a:r>
            <a:r>
              <a:rPr lang="en-US" sz="1100" dirty="0"/>
              <a:t> </a:t>
            </a:r>
            <a:r>
              <a:rPr lang="en-US" sz="1100" dirty="0" err="1"/>
              <a:t>puskesmas</a:t>
            </a:r>
            <a:endParaRPr lang="id-ID" sz="1100" dirty="0"/>
          </a:p>
          <a:p>
            <a:pPr lvl="0"/>
            <a:r>
              <a:rPr lang="en-US" sz="1100" dirty="0" err="1"/>
              <a:t>Meningkatnya</a:t>
            </a:r>
            <a:r>
              <a:rPr lang="en-US" sz="1100" dirty="0"/>
              <a:t> </a:t>
            </a:r>
            <a:r>
              <a:rPr lang="en-US" sz="1100" dirty="0" err="1"/>
              <a:t>upaya</a:t>
            </a:r>
            <a:r>
              <a:rPr lang="en-US" sz="1100" dirty="0"/>
              <a:t> </a:t>
            </a:r>
            <a:r>
              <a:rPr lang="en-US" sz="1100" dirty="0" err="1"/>
              <a:t>pelayanan</a:t>
            </a:r>
            <a:r>
              <a:rPr lang="en-US" sz="1100" dirty="0"/>
              <a:t> </a:t>
            </a:r>
            <a:r>
              <a:rPr lang="en-US" sz="1100" dirty="0" err="1"/>
              <a:t>kesehatan</a:t>
            </a:r>
            <a:r>
              <a:rPr lang="en-US" sz="1100" dirty="0"/>
              <a:t> </a:t>
            </a:r>
            <a:r>
              <a:rPr lang="en-US" sz="1100" dirty="0" err="1"/>
              <a:t>dasar</a:t>
            </a:r>
            <a:r>
              <a:rPr lang="en-US" sz="1100" dirty="0"/>
              <a:t> di </a:t>
            </a:r>
            <a:r>
              <a:rPr lang="en-US" sz="1100" dirty="0" err="1"/>
              <a:t>wilayah</a:t>
            </a:r>
            <a:r>
              <a:rPr lang="en-US" sz="1100" dirty="0"/>
              <a:t> </a:t>
            </a:r>
            <a:r>
              <a:rPr lang="en-US" sz="1100" dirty="0" err="1"/>
              <a:t>kerja</a:t>
            </a:r>
            <a:r>
              <a:rPr lang="en-US" sz="1100" dirty="0"/>
              <a:t> </a:t>
            </a:r>
            <a:r>
              <a:rPr lang="en-US" sz="1100" dirty="0" err="1"/>
              <a:t>Puskesmas</a:t>
            </a:r>
            <a:r>
              <a:rPr lang="en-US" sz="1100" dirty="0"/>
              <a:t> </a:t>
            </a:r>
            <a:endParaRPr lang="id-ID" sz="1100" dirty="0"/>
          </a:p>
          <a:p>
            <a:pPr lvl="0"/>
            <a:r>
              <a:rPr lang="en-US" sz="1100" dirty="0" err="1"/>
              <a:t>Tercapainya</a:t>
            </a:r>
            <a:r>
              <a:rPr lang="en-US" sz="1100" dirty="0"/>
              <a:t> target </a:t>
            </a:r>
            <a:r>
              <a:rPr lang="en-US" sz="1100" dirty="0" err="1"/>
              <a:t>cakupan</a:t>
            </a:r>
            <a:r>
              <a:rPr lang="en-US" sz="1100" dirty="0"/>
              <a:t> program </a:t>
            </a:r>
            <a:r>
              <a:rPr lang="en-US" sz="1100" dirty="0" err="1"/>
              <a:t>Puskesmas</a:t>
            </a:r>
            <a:endParaRPr lang="id-ID" sz="1100" dirty="0"/>
          </a:p>
          <a:p>
            <a:r>
              <a:rPr lang="en-US" sz="1100" dirty="0"/>
              <a:t> </a:t>
            </a:r>
            <a:endParaRPr lang="id-ID" sz="1100" dirty="0"/>
          </a:p>
          <a:p>
            <a:r>
              <a:rPr lang="en-US" sz="1100" dirty="0" err="1"/>
              <a:t>Kesehatan</a:t>
            </a:r>
            <a:r>
              <a:rPr lang="en-US" sz="1100" dirty="0"/>
              <a:t> </a:t>
            </a:r>
            <a:r>
              <a:rPr lang="en-US" sz="1100" dirty="0" err="1"/>
              <a:t>merupakan</a:t>
            </a:r>
            <a:r>
              <a:rPr lang="en-US" sz="1100" dirty="0"/>
              <a:t> </a:t>
            </a:r>
            <a:r>
              <a:rPr lang="en-US" sz="1100" dirty="0" err="1"/>
              <a:t>investasi</a:t>
            </a:r>
            <a:r>
              <a:rPr lang="en-US" sz="1100" dirty="0"/>
              <a:t> </a:t>
            </a:r>
            <a:r>
              <a:rPr lang="en-US" sz="1100" dirty="0" err="1"/>
              <a:t>dalam</a:t>
            </a:r>
            <a:r>
              <a:rPr lang="en-US" sz="1100" dirty="0"/>
              <a:t> </a:t>
            </a:r>
            <a:r>
              <a:rPr lang="en-US" sz="1100" dirty="0" err="1"/>
              <a:t>mendukung</a:t>
            </a:r>
            <a:r>
              <a:rPr lang="en-US" sz="1100" dirty="0"/>
              <a:t> </a:t>
            </a:r>
            <a:r>
              <a:rPr lang="en-US" sz="1100" dirty="0" err="1"/>
              <a:t>pembangunan</a:t>
            </a:r>
            <a:r>
              <a:rPr lang="en-US" sz="1100" dirty="0"/>
              <a:t> </a:t>
            </a:r>
            <a:r>
              <a:rPr lang="en-US" sz="1100" dirty="0" err="1"/>
              <a:t>nasional</a:t>
            </a:r>
            <a:r>
              <a:rPr lang="en-US" sz="1100" dirty="0"/>
              <a:t>. </a:t>
            </a:r>
            <a:r>
              <a:rPr lang="en-US" sz="1100" dirty="0" err="1"/>
              <a:t>Amandemen</a:t>
            </a:r>
            <a:r>
              <a:rPr lang="en-US" sz="1100" dirty="0"/>
              <a:t> </a:t>
            </a:r>
            <a:r>
              <a:rPr lang="en-US" sz="1100" dirty="0" err="1"/>
              <a:t>Undang-Undang</a:t>
            </a:r>
            <a:r>
              <a:rPr lang="en-US" sz="1100" dirty="0"/>
              <a:t> </a:t>
            </a:r>
            <a:r>
              <a:rPr lang="en-US" sz="1100" dirty="0" err="1"/>
              <a:t>Dasar</a:t>
            </a:r>
            <a:r>
              <a:rPr lang="en-US" sz="1100" dirty="0"/>
              <a:t> Negara </a:t>
            </a:r>
            <a:r>
              <a:rPr lang="en-US" sz="1100" dirty="0" err="1"/>
              <a:t>Republik</a:t>
            </a:r>
            <a:r>
              <a:rPr lang="en-US" sz="1100" dirty="0"/>
              <a:t> Indonesia </a:t>
            </a:r>
            <a:r>
              <a:rPr lang="en-US" sz="1100" dirty="0" err="1"/>
              <a:t>Tahun</a:t>
            </a:r>
            <a:r>
              <a:rPr lang="en-US" sz="1100" dirty="0"/>
              <a:t> 1945 </a:t>
            </a:r>
            <a:r>
              <a:rPr lang="en-US" sz="1100" dirty="0" err="1"/>
              <a:t>Pasal</a:t>
            </a:r>
            <a:r>
              <a:rPr lang="en-US" sz="1100" dirty="0"/>
              <a:t> 28H  </a:t>
            </a:r>
            <a:r>
              <a:rPr lang="en-US" sz="1100" dirty="0" err="1"/>
              <a:t>menyatakan</a:t>
            </a:r>
            <a:r>
              <a:rPr lang="en-US" sz="1100" dirty="0"/>
              <a:t> </a:t>
            </a:r>
            <a:r>
              <a:rPr lang="en-US" sz="1100" dirty="0" err="1"/>
              <a:t>bahwa</a:t>
            </a:r>
            <a:r>
              <a:rPr lang="en-US" sz="1100" dirty="0"/>
              <a:t> </a:t>
            </a:r>
            <a:r>
              <a:rPr lang="en-US" sz="1100" dirty="0" err="1"/>
              <a:t>setiap</a:t>
            </a:r>
            <a:r>
              <a:rPr lang="en-US" sz="1100" dirty="0"/>
              <a:t> orang </a:t>
            </a:r>
            <a:r>
              <a:rPr lang="en-US" sz="1100" dirty="0" err="1"/>
              <a:t>berhak</a:t>
            </a:r>
            <a:r>
              <a:rPr lang="en-US" sz="1100" dirty="0"/>
              <a:t> </a:t>
            </a:r>
            <a:r>
              <a:rPr lang="en-US" sz="1100" dirty="0" err="1"/>
              <a:t>hidup</a:t>
            </a:r>
            <a:r>
              <a:rPr lang="en-US" sz="1100" dirty="0"/>
              <a:t> </a:t>
            </a:r>
            <a:r>
              <a:rPr lang="en-US" sz="1100" dirty="0" err="1"/>
              <a:t>sejahtera</a:t>
            </a:r>
            <a:r>
              <a:rPr lang="en-US" sz="1100" dirty="0"/>
              <a:t> </a:t>
            </a:r>
            <a:r>
              <a:rPr lang="en-US" sz="1100" dirty="0" err="1"/>
              <a:t>lahir</a:t>
            </a:r>
            <a:r>
              <a:rPr lang="en-US" sz="1100" dirty="0"/>
              <a:t> </a:t>
            </a:r>
            <a:r>
              <a:rPr lang="en-US" sz="1100" dirty="0" err="1"/>
              <a:t>dan</a:t>
            </a:r>
            <a:r>
              <a:rPr lang="en-US" sz="1100" dirty="0"/>
              <a:t> </a:t>
            </a:r>
            <a:r>
              <a:rPr lang="en-US" sz="1100" dirty="0" err="1"/>
              <a:t>batin</a:t>
            </a:r>
            <a:r>
              <a:rPr lang="en-US" sz="1100" dirty="0"/>
              <a:t>, </a:t>
            </a:r>
            <a:r>
              <a:rPr lang="en-US" sz="1100" dirty="0" err="1"/>
              <a:t>bertempat</a:t>
            </a:r>
            <a:r>
              <a:rPr lang="en-US" sz="1100" dirty="0"/>
              <a:t> </a:t>
            </a:r>
            <a:r>
              <a:rPr lang="en-US" sz="1100" dirty="0" err="1"/>
              <a:t>tinggal</a:t>
            </a:r>
            <a:r>
              <a:rPr lang="en-US" sz="1100" dirty="0"/>
              <a:t> </a:t>
            </a:r>
            <a:r>
              <a:rPr lang="en-US" sz="1100" dirty="0" err="1"/>
              <a:t>dan</a:t>
            </a:r>
            <a:r>
              <a:rPr lang="en-US" sz="1100" dirty="0"/>
              <a:t> </a:t>
            </a:r>
            <a:r>
              <a:rPr lang="en-US" sz="1100" dirty="0" err="1"/>
              <a:t>mendapatkan</a:t>
            </a:r>
            <a:r>
              <a:rPr lang="en-US" sz="1100" dirty="0"/>
              <a:t> </a:t>
            </a:r>
            <a:r>
              <a:rPr lang="en-US" sz="1100" dirty="0" err="1"/>
              <a:t>lingkungan</a:t>
            </a:r>
            <a:r>
              <a:rPr lang="en-US" sz="1100" dirty="0"/>
              <a:t> </a:t>
            </a:r>
            <a:r>
              <a:rPr lang="en-US" sz="1100" dirty="0" err="1"/>
              <a:t>hidup</a:t>
            </a:r>
            <a:r>
              <a:rPr lang="en-US" sz="1100" dirty="0"/>
              <a:t> yang </a:t>
            </a:r>
            <a:r>
              <a:rPr lang="en-US" sz="1100" dirty="0" err="1"/>
              <a:t>baik</a:t>
            </a:r>
            <a:r>
              <a:rPr lang="en-US" sz="1100" dirty="0"/>
              <a:t> </a:t>
            </a:r>
            <a:r>
              <a:rPr lang="en-US" sz="1100" dirty="0" err="1"/>
              <a:t>dan</a:t>
            </a:r>
            <a:r>
              <a:rPr lang="en-US" sz="1100" dirty="0"/>
              <a:t> </a:t>
            </a:r>
            <a:r>
              <a:rPr lang="en-US" sz="1100" dirty="0" err="1"/>
              <a:t>sehat</a:t>
            </a:r>
            <a:r>
              <a:rPr lang="en-US" sz="1100" dirty="0"/>
              <a:t> </a:t>
            </a:r>
            <a:r>
              <a:rPr lang="en-US" sz="1100" dirty="0" err="1"/>
              <a:t>serta</a:t>
            </a:r>
            <a:r>
              <a:rPr lang="en-US" sz="1100" dirty="0"/>
              <a:t> </a:t>
            </a:r>
            <a:r>
              <a:rPr lang="en-US" sz="1100" dirty="0" err="1"/>
              <a:t>berhak</a:t>
            </a:r>
            <a:r>
              <a:rPr lang="en-US" sz="1100" dirty="0"/>
              <a:t> </a:t>
            </a:r>
            <a:r>
              <a:rPr lang="en-US" sz="1100" dirty="0" err="1"/>
              <a:t>memperoleh</a:t>
            </a:r>
            <a:r>
              <a:rPr lang="en-US" sz="1100" dirty="0"/>
              <a:t> </a:t>
            </a:r>
            <a:r>
              <a:rPr lang="en-US" sz="1100" dirty="0" err="1"/>
              <a:t>pelayanan</a:t>
            </a:r>
            <a:r>
              <a:rPr lang="en-US" sz="1100" dirty="0"/>
              <a:t> </a:t>
            </a:r>
            <a:r>
              <a:rPr lang="en-US" sz="1100" dirty="0" err="1"/>
              <a:t>kesehatan</a:t>
            </a:r>
            <a:r>
              <a:rPr lang="en-US" sz="1100" dirty="0"/>
              <a:t>. </a:t>
            </a:r>
            <a:r>
              <a:rPr lang="en-US" sz="1100" dirty="0" err="1"/>
              <a:t>Dengan</a:t>
            </a:r>
            <a:r>
              <a:rPr lang="en-US" sz="1100" dirty="0"/>
              <a:t> </a:t>
            </a:r>
            <a:r>
              <a:rPr lang="en-US" sz="1100" dirty="0" err="1"/>
              <a:t>tercapainya</a:t>
            </a:r>
            <a:r>
              <a:rPr lang="en-US" sz="1100" dirty="0"/>
              <a:t> </a:t>
            </a:r>
            <a:r>
              <a:rPr lang="en-US" sz="1100" dirty="0" err="1"/>
              <a:t>sasaran</a:t>
            </a:r>
            <a:r>
              <a:rPr lang="en-US" sz="1100" dirty="0"/>
              <a:t> </a:t>
            </a:r>
            <a:r>
              <a:rPr lang="en-US" sz="1100" dirty="0" err="1"/>
              <a:t>diatas</a:t>
            </a:r>
            <a:r>
              <a:rPr lang="en-US" sz="1100" dirty="0"/>
              <a:t>, </a:t>
            </a:r>
            <a:r>
              <a:rPr lang="en-US" sz="1100" dirty="0" err="1"/>
              <a:t>maka</a:t>
            </a:r>
            <a:r>
              <a:rPr lang="en-US" sz="1100" dirty="0"/>
              <a:t> </a:t>
            </a:r>
            <a:r>
              <a:rPr lang="en-US" sz="1100" dirty="0" err="1"/>
              <a:t>sebuah</a:t>
            </a:r>
            <a:r>
              <a:rPr lang="en-US" sz="1100" dirty="0"/>
              <a:t> </a:t>
            </a:r>
            <a:r>
              <a:rPr lang="en-US" sz="1100" dirty="0" err="1"/>
              <a:t>pembangunan</a:t>
            </a:r>
            <a:r>
              <a:rPr lang="en-US" sz="1100" dirty="0"/>
              <a:t> </a:t>
            </a:r>
            <a:r>
              <a:rPr lang="en-US" sz="1100" dirty="0" err="1"/>
              <a:t>kesehatan</a:t>
            </a:r>
            <a:r>
              <a:rPr lang="en-US" sz="1100" dirty="0"/>
              <a:t> Indonesia yang </a:t>
            </a:r>
            <a:r>
              <a:rPr lang="en-US" sz="1100" dirty="0" err="1"/>
              <a:t>memanusiakan</a:t>
            </a:r>
            <a:r>
              <a:rPr lang="en-US" sz="1100" dirty="0"/>
              <a:t> </a:t>
            </a:r>
            <a:r>
              <a:rPr lang="en-US" sz="1100" dirty="0" err="1"/>
              <a:t>manusia</a:t>
            </a:r>
            <a:r>
              <a:rPr lang="en-US" sz="1100" dirty="0"/>
              <a:t> </a:t>
            </a:r>
            <a:r>
              <a:rPr lang="en-US" sz="1100" dirty="0" err="1"/>
              <a:t>berdasarkan</a:t>
            </a:r>
            <a:r>
              <a:rPr lang="en-US" sz="1100" dirty="0"/>
              <a:t> </a:t>
            </a:r>
            <a:r>
              <a:rPr lang="en-US" sz="1100" dirty="0" err="1"/>
              <a:t>kesetaraan</a:t>
            </a:r>
            <a:r>
              <a:rPr lang="en-US" sz="1100" dirty="0"/>
              <a:t> </a:t>
            </a:r>
            <a:r>
              <a:rPr lang="en-US" sz="1100" dirty="0" err="1"/>
              <a:t>akan</a:t>
            </a:r>
            <a:r>
              <a:rPr lang="en-US" sz="1100" dirty="0"/>
              <a:t> </a:t>
            </a:r>
            <a:r>
              <a:rPr lang="en-US" sz="1100" dirty="0" err="1"/>
              <a:t>terwujud</a:t>
            </a:r>
            <a:r>
              <a:rPr lang="en-US" sz="1100" dirty="0"/>
              <a:t>.</a:t>
            </a:r>
            <a:endParaRPr lang="id-ID" sz="1100" dirty="0"/>
          </a:p>
          <a:p>
            <a:endParaRPr lang="id-ID" sz="1100" dirty="0"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1000" y="-180"/>
            <a:ext cx="1908704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id-ID" dirty="0" smtClean="0"/>
              <a:t>Page </a:t>
            </a:r>
            <a:r>
              <a:rPr lang="id-ID" dirty="0" smtClean="0"/>
              <a:t>1 (Lanjutan) 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046003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73927" y="1340768"/>
            <a:ext cx="592240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b="1" dirty="0" smtClean="0">
                <a:solidFill>
                  <a:schemeClr val="accent3">
                    <a:lumMod val="75000"/>
                  </a:schemeClr>
                </a:solidFill>
                <a:latin typeface="AR CARTER" pitchFamily="2" charset="0"/>
              </a:rPr>
              <a:t>Apa itu Penugasan Khusus Tenaga Kesehatan Melalui </a:t>
            </a:r>
            <a:r>
              <a:rPr lang="id-ID" sz="2800" b="1" i="1" dirty="0" smtClean="0">
                <a:solidFill>
                  <a:schemeClr val="accent3">
                    <a:lumMod val="75000"/>
                  </a:schemeClr>
                </a:solidFill>
                <a:latin typeface="AR CARTER" pitchFamily="2" charset="0"/>
              </a:rPr>
              <a:t>Team Based </a:t>
            </a:r>
            <a:r>
              <a:rPr lang="id-ID" sz="2800" b="1" dirty="0" smtClean="0">
                <a:solidFill>
                  <a:schemeClr val="accent3">
                    <a:lumMod val="75000"/>
                  </a:schemeClr>
                </a:solidFill>
                <a:latin typeface="AR CARTER" pitchFamily="2" charset="0"/>
              </a:rPr>
              <a:t>(Tim Nusantara Sehat) ... ?</a:t>
            </a:r>
            <a:endParaRPr lang="id-ID" sz="2800" b="1" dirty="0">
              <a:solidFill>
                <a:schemeClr val="accent3">
                  <a:lumMod val="75000"/>
                </a:schemeClr>
              </a:solidFill>
              <a:latin typeface="AR CARTER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55183" y="2492896"/>
            <a:ext cx="65527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>
                <a:latin typeface="Andalus" pitchFamily="18" charset="-78"/>
                <a:cs typeface="Andalus" pitchFamily="18" charset="-78"/>
              </a:rPr>
              <a:t>Pendayagunaan </a:t>
            </a:r>
            <a:r>
              <a:rPr lang="id-ID" dirty="0">
                <a:latin typeface="Andalus" pitchFamily="18" charset="-78"/>
                <a:cs typeface="Andalus" pitchFamily="18" charset="-78"/>
              </a:rPr>
              <a:t>secara khusus Tenaga Kesehatan berbasis </a:t>
            </a:r>
            <a:r>
              <a:rPr lang="id-ID" dirty="0" smtClean="0">
                <a:latin typeface="Andalus" pitchFamily="18" charset="-78"/>
                <a:cs typeface="Andalus" pitchFamily="18" charset="-78"/>
              </a:rPr>
              <a:t>tim  </a:t>
            </a:r>
            <a:r>
              <a:rPr lang="id-ID" dirty="0">
                <a:latin typeface="Andalus" pitchFamily="18" charset="-78"/>
                <a:cs typeface="Andalus" pitchFamily="18" charset="-78"/>
              </a:rPr>
              <a:t>dalam kurun waktu tertentu dengan jumlah dan jenis tertentu  guna meningkatkan akses dan mutu pelayanan kesehatan pada Fasilitas Pelayanan Kesehatan di Daerah Tertinggal, Perbatasan, dan Kepulauan, Daerah Bermasalah Kesehatan,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-1000" y="-180"/>
            <a:ext cx="1080120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id-ID" dirty="0" smtClean="0"/>
              <a:t>Page </a:t>
            </a:r>
            <a:r>
              <a:rPr lang="id-ID" dirty="0" smtClean="0"/>
              <a:t>2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91790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55182" y="620688"/>
            <a:ext cx="72372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700" b="1" dirty="0" smtClean="0">
                <a:solidFill>
                  <a:schemeClr val="accent3">
                    <a:lumMod val="75000"/>
                  </a:schemeClr>
                </a:solidFill>
                <a:latin typeface="AR CARTER" pitchFamily="2" charset="0"/>
              </a:rPr>
              <a:t>Apa Tujuan Penugasan Khusus Tenaga Kesehatan Melalui </a:t>
            </a:r>
            <a:r>
              <a:rPr lang="id-ID" sz="2700" b="1" i="1" dirty="0" smtClean="0">
                <a:solidFill>
                  <a:schemeClr val="accent3">
                    <a:lumMod val="75000"/>
                  </a:schemeClr>
                </a:solidFill>
                <a:latin typeface="AR CARTER" pitchFamily="2" charset="0"/>
              </a:rPr>
              <a:t>Team Based </a:t>
            </a:r>
            <a:r>
              <a:rPr lang="id-ID" sz="2700" b="1" dirty="0" smtClean="0">
                <a:solidFill>
                  <a:schemeClr val="accent3">
                    <a:lumMod val="75000"/>
                  </a:schemeClr>
                </a:solidFill>
                <a:latin typeface="AR CARTER" pitchFamily="2" charset="0"/>
              </a:rPr>
              <a:t>(Tim Nusantara Sehat) ... ?</a:t>
            </a:r>
            <a:endParaRPr lang="id-ID" sz="2700" b="1" dirty="0">
              <a:solidFill>
                <a:schemeClr val="accent3">
                  <a:lumMod val="75000"/>
                </a:schemeClr>
              </a:solidFill>
              <a:latin typeface="AR CARTER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19672" y="1796623"/>
            <a:ext cx="68338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b="1" dirty="0">
                <a:solidFill>
                  <a:schemeClr val="accent3">
                    <a:lumMod val="75000"/>
                  </a:schemeClr>
                </a:solidFill>
                <a:latin typeface="AR BERKLEY" pitchFamily="2" charset="0"/>
              </a:rPr>
              <a:t>Tujuan Umum </a:t>
            </a:r>
            <a:endParaRPr lang="id-ID" sz="2400" dirty="0">
              <a:solidFill>
                <a:schemeClr val="accent3">
                  <a:lumMod val="75000"/>
                </a:schemeClr>
              </a:solidFill>
              <a:latin typeface="AR BERKLEY" pitchFamily="2" charset="0"/>
            </a:endParaRPr>
          </a:p>
          <a:p>
            <a:r>
              <a:rPr lang="id-ID" sz="2400" dirty="0">
                <a:latin typeface="AR BERKLEY" pitchFamily="2" charset="0"/>
              </a:rPr>
              <a:t>M</a:t>
            </a:r>
            <a:r>
              <a:rPr lang="en-US" sz="2400" dirty="0" err="1">
                <a:latin typeface="AR BERKLEY" pitchFamily="2" charset="0"/>
              </a:rPr>
              <a:t>eningkatkan</a:t>
            </a:r>
            <a:r>
              <a:rPr lang="en-US" sz="2400" dirty="0">
                <a:latin typeface="AR BERKLEY" pitchFamily="2" charset="0"/>
              </a:rPr>
              <a:t> </a:t>
            </a:r>
            <a:r>
              <a:rPr lang="en-US" sz="2400" dirty="0" err="1">
                <a:latin typeface="AR BERKLEY" pitchFamily="2" charset="0"/>
              </a:rPr>
              <a:t>akses</a:t>
            </a:r>
            <a:r>
              <a:rPr lang="en-US" sz="2400" dirty="0">
                <a:latin typeface="AR BERKLEY" pitchFamily="2" charset="0"/>
              </a:rPr>
              <a:t> </a:t>
            </a:r>
            <a:r>
              <a:rPr lang="en-US" sz="2400" dirty="0" err="1">
                <a:latin typeface="AR BERKLEY" pitchFamily="2" charset="0"/>
              </a:rPr>
              <a:t>dan</a:t>
            </a:r>
            <a:r>
              <a:rPr lang="en-US" sz="2400" dirty="0">
                <a:latin typeface="AR BERKLEY" pitchFamily="2" charset="0"/>
              </a:rPr>
              <a:t> </a:t>
            </a:r>
            <a:r>
              <a:rPr lang="en-US" sz="2400" dirty="0" err="1">
                <a:latin typeface="AR BERKLEY" pitchFamily="2" charset="0"/>
              </a:rPr>
              <a:t>kualitas</a:t>
            </a:r>
            <a:r>
              <a:rPr lang="en-US" sz="2400" dirty="0">
                <a:latin typeface="AR BERKLEY" pitchFamily="2" charset="0"/>
              </a:rPr>
              <a:t> </a:t>
            </a:r>
            <a:r>
              <a:rPr lang="en-US" sz="2400" dirty="0" err="1">
                <a:latin typeface="AR BERKLEY" pitchFamily="2" charset="0"/>
              </a:rPr>
              <a:t>pelayanan</a:t>
            </a:r>
            <a:r>
              <a:rPr lang="en-US" sz="2400" dirty="0">
                <a:latin typeface="AR BERKLEY" pitchFamily="2" charset="0"/>
              </a:rPr>
              <a:t> </a:t>
            </a:r>
            <a:r>
              <a:rPr lang="en-US" sz="2400" dirty="0" err="1">
                <a:latin typeface="AR BERKLEY" pitchFamily="2" charset="0"/>
              </a:rPr>
              <a:t>kesehatan</a:t>
            </a:r>
            <a:r>
              <a:rPr lang="en-US" sz="2400" dirty="0">
                <a:latin typeface="AR BERKLEY" pitchFamily="2" charset="0"/>
              </a:rPr>
              <a:t> </a:t>
            </a:r>
            <a:r>
              <a:rPr lang="en-US" sz="2400" dirty="0" err="1">
                <a:latin typeface="AR BERKLEY" pitchFamily="2" charset="0"/>
              </a:rPr>
              <a:t>dasar</a:t>
            </a:r>
            <a:r>
              <a:rPr lang="en-US" sz="2400" dirty="0">
                <a:latin typeface="AR BERKLEY" pitchFamily="2" charset="0"/>
              </a:rPr>
              <a:t> di DTPK </a:t>
            </a:r>
            <a:r>
              <a:rPr lang="en-US" sz="2400" dirty="0" err="1">
                <a:latin typeface="AR BERKLEY" pitchFamily="2" charset="0"/>
              </a:rPr>
              <a:t>dan</a:t>
            </a:r>
            <a:r>
              <a:rPr lang="en-US" sz="2400" dirty="0">
                <a:latin typeface="AR BERKLEY" pitchFamily="2" charset="0"/>
              </a:rPr>
              <a:t> DBK.</a:t>
            </a:r>
            <a:endParaRPr lang="id-ID" sz="2400" dirty="0">
              <a:latin typeface="AR BERKLEY" pitchFamily="2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655183" y="3272204"/>
            <a:ext cx="7021273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2400" b="1" dirty="0">
                <a:solidFill>
                  <a:schemeClr val="accent3">
                    <a:lumMod val="75000"/>
                  </a:schemeClr>
                </a:solidFill>
                <a:latin typeface="AR BERKLEY" pitchFamily="2" charset="0"/>
              </a:rPr>
              <a:t>Tujuan Khusus</a:t>
            </a:r>
            <a:endParaRPr lang="id-ID" sz="2400" dirty="0">
              <a:solidFill>
                <a:schemeClr val="accent3">
                  <a:lumMod val="75000"/>
                </a:schemeClr>
              </a:solidFill>
              <a:latin typeface="AR BERKLEY" pitchFamily="2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id-ID" sz="1600" dirty="0" smtClean="0">
                <a:latin typeface="Andalus" pitchFamily="18" charset="-78"/>
                <a:cs typeface="Andalus" pitchFamily="18" charset="-78"/>
              </a:rPr>
              <a:t>M</a:t>
            </a:r>
            <a:r>
              <a:rPr lang="en-GB" sz="1600" dirty="0" err="1" smtClean="0">
                <a:latin typeface="Andalus" pitchFamily="18" charset="-78"/>
                <a:cs typeface="Andalus" pitchFamily="18" charset="-78"/>
              </a:rPr>
              <a:t>emberikan</a:t>
            </a:r>
            <a:r>
              <a:rPr lang="en-GB" sz="16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pelayanan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kesehatan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untuk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menjangkau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i="1" dirty="0">
                <a:latin typeface="Andalus" pitchFamily="18" charset="-78"/>
                <a:cs typeface="Andalus" pitchFamily="18" charset="-78"/>
              </a:rPr>
              <a:t>remote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 area;</a:t>
            </a:r>
            <a:endParaRPr lang="id-ID" sz="1600" dirty="0">
              <a:latin typeface="Andalus" pitchFamily="18" charset="-78"/>
              <a:cs typeface="Andalus" pitchFamily="18" charset="-78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id-ID" sz="1600" dirty="0" err="1" smtClean="0">
                <a:latin typeface="Andalus" pitchFamily="18" charset="-78"/>
                <a:cs typeface="Andalus" pitchFamily="18" charset="-78"/>
              </a:rPr>
              <a:t>M</a:t>
            </a:r>
            <a:r>
              <a:rPr lang="en-GB" sz="1600" dirty="0" err="1" smtClean="0">
                <a:latin typeface="Andalus" pitchFamily="18" charset="-78"/>
                <a:cs typeface="Andalus" pitchFamily="18" charset="-78"/>
              </a:rPr>
              <a:t>enjaga</a:t>
            </a:r>
            <a:r>
              <a:rPr lang="en-GB" sz="16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keberlangsungan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pelayanan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kesehatan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;</a:t>
            </a:r>
            <a:endParaRPr lang="id-ID" sz="1600" dirty="0">
              <a:latin typeface="Andalus" pitchFamily="18" charset="-78"/>
              <a:cs typeface="Andalus" pitchFamily="18" charset="-78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id-ID" sz="1600" dirty="0" err="1" smtClean="0">
                <a:latin typeface="Andalus" pitchFamily="18" charset="-78"/>
                <a:cs typeface="Andalus" pitchFamily="18" charset="-78"/>
              </a:rPr>
              <a:t>M</a:t>
            </a:r>
            <a:r>
              <a:rPr lang="en-GB" sz="1600" dirty="0" err="1" smtClean="0">
                <a:latin typeface="Andalus" pitchFamily="18" charset="-78"/>
                <a:cs typeface="Andalus" pitchFamily="18" charset="-78"/>
              </a:rPr>
              <a:t>enangani</a:t>
            </a:r>
            <a:r>
              <a:rPr lang="en-GB" sz="16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masalah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kesehatan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sesuai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dengan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kebutuhan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daerah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;</a:t>
            </a:r>
            <a:endParaRPr lang="id-ID" sz="1600" dirty="0">
              <a:latin typeface="Andalus" pitchFamily="18" charset="-78"/>
              <a:cs typeface="Andalus" pitchFamily="18" charset="-78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id-ID" sz="1600" dirty="0" err="1" smtClean="0">
                <a:latin typeface="Andalus" pitchFamily="18" charset="-78"/>
                <a:cs typeface="Andalus" pitchFamily="18" charset="-78"/>
              </a:rPr>
              <a:t>M</a:t>
            </a:r>
            <a:r>
              <a:rPr lang="en-GB" sz="1600" dirty="0" err="1" smtClean="0">
                <a:latin typeface="Andalus" pitchFamily="18" charset="-78"/>
                <a:cs typeface="Andalus" pitchFamily="18" charset="-78"/>
              </a:rPr>
              <a:t>eningkatkan</a:t>
            </a:r>
            <a:r>
              <a:rPr lang="en-GB" sz="16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retensi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tenaga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kesehatan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 yang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bertugas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;</a:t>
            </a:r>
            <a:endParaRPr lang="id-ID" sz="1600" dirty="0">
              <a:latin typeface="Andalus" pitchFamily="18" charset="-78"/>
              <a:cs typeface="Andalus" pitchFamily="18" charset="-78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id-ID" sz="1600" dirty="0" err="1" smtClean="0">
                <a:latin typeface="Andalus" pitchFamily="18" charset="-78"/>
                <a:cs typeface="Andalus" pitchFamily="18" charset="-78"/>
              </a:rPr>
              <a:t>P</a:t>
            </a:r>
            <a:r>
              <a:rPr lang="en-GB" sz="1600" dirty="0" err="1" smtClean="0">
                <a:latin typeface="Andalus" pitchFamily="18" charset="-78"/>
                <a:cs typeface="Andalus" pitchFamily="18" charset="-78"/>
              </a:rPr>
              <a:t>enggerakan</a:t>
            </a:r>
            <a:r>
              <a:rPr lang="en-GB" sz="16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pemberdayaan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masyarakat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;</a:t>
            </a:r>
            <a:endParaRPr lang="id-ID" sz="1600" dirty="0">
              <a:latin typeface="Andalus" pitchFamily="18" charset="-78"/>
              <a:cs typeface="Andalus" pitchFamily="18" charset="-78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id-ID" sz="1600" dirty="0" err="1" smtClean="0">
                <a:latin typeface="Andalus" pitchFamily="18" charset="-78"/>
                <a:cs typeface="Andalus" pitchFamily="18" charset="-78"/>
              </a:rPr>
              <a:t>P</a:t>
            </a:r>
            <a:r>
              <a:rPr lang="en-GB" sz="1600" dirty="0" err="1" smtClean="0">
                <a:latin typeface="Andalus" pitchFamily="18" charset="-78"/>
                <a:cs typeface="Andalus" pitchFamily="18" charset="-78"/>
              </a:rPr>
              <a:t>elayanan</a:t>
            </a:r>
            <a:r>
              <a:rPr lang="en-GB" sz="16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terintegrasi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;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dan</a:t>
            </a:r>
            <a:endParaRPr lang="id-ID" sz="1600" dirty="0">
              <a:latin typeface="Andalus" pitchFamily="18" charset="-78"/>
              <a:cs typeface="Andalus" pitchFamily="18" charset="-78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id-ID" sz="1600" dirty="0" err="1" smtClean="0">
                <a:latin typeface="Andalus" pitchFamily="18" charset="-78"/>
                <a:cs typeface="Andalus" pitchFamily="18" charset="-78"/>
              </a:rPr>
              <a:t>P</a:t>
            </a:r>
            <a:r>
              <a:rPr lang="en-GB" sz="1600" dirty="0" err="1" smtClean="0">
                <a:latin typeface="Andalus" pitchFamily="18" charset="-78"/>
                <a:cs typeface="Andalus" pitchFamily="18" charset="-78"/>
              </a:rPr>
              <a:t>eningkatan</a:t>
            </a:r>
            <a:r>
              <a:rPr lang="en-GB" sz="16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dan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pemerataan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pelayanan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.</a:t>
            </a:r>
            <a:endParaRPr lang="id-ID" sz="1600" dirty="0">
              <a:latin typeface="Andalus" pitchFamily="18" charset="-78"/>
              <a:cs typeface="Andalus" pitchFamily="18" charset="-78"/>
            </a:endParaRPr>
          </a:p>
          <a:p>
            <a:r>
              <a:rPr lang="en-GB" sz="1600" dirty="0">
                <a:latin typeface="Andalus" pitchFamily="18" charset="-78"/>
                <a:cs typeface="Andalus" pitchFamily="18" charset="-78"/>
              </a:rPr>
              <a:t> </a:t>
            </a:r>
            <a:endParaRPr lang="id-ID" sz="16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1000" y="-180"/>
            <a:ext cx="1080120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id-ID" dirty="0" smtClean="0"/>
              <a:t>Page </a:t>
            </a:r>
            <a:r>
              <a:rPr lang="id-ID" dirty="0" smtClean="0"/>
              <a:t>3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423740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7625" y="908720"/>
            <a:ext cx="66247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b="1" dirty="0" smtClean="0">
                <a:solidFill>
                  <a:schemeClr val="accent3">
                    <a:lumMod val="75000"/>
                  </a:schemeClr>
                </a:solidFill>
                <a:latin typeface="AR CARTER" pitchFamily="2" charset="0"/>
              </a:rPr>
              <a:t>Apa Sasaran Penugasan Khusus Tenaga Kesehatan Melalui </a:t>
            </a:r>
            <a:r>
              <a:rPr lang="id-ID" sz="2800" b="1" i="1" dirty="0" smtClean="0">
                <a:solidFill>
                  <a:schemeClr val="accent3">
                    <a:lumMod val="75000"/>
                  </a:schemeClr>
                </a:solidFill>
                <a:latin typeface="AR CARTER" pitchFamily="2" charset="0"/>
              </a:rPr>
              <a:t>Team Based </a:t>
            </a:r>
            <a:r>
              <a:rPr lang="id-ID" sz="2800" b="1" dirty="0" smtClean="0">
                <a:solidFill>
                  <a:schemeClr val="accent3">
                    <a:lumMod val="75000"/>
                  </a:schemeClr>
                </a:solidFill>
                <a:latin typeface="AR CARTER" pitchFamily="2" charset="0"/>
              </a:rPr>
              <a:t>(Tim Nusantara Sehat) ... ?</a:t>
            </a:r>
            <a:endParaRPr lang="id-ID" sz="2800" b="1" dirty="0">
              <a:solidFill>
                <a:schemeClr val="accent3">
                  <a:lumMod val="75000"/>
                </a:schemeClr>
              </a:solidFill>
              <a:latin typeface="AR CARTER" pitchFamily="2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1601" y="2056780"/>
            <a:ext cx="7200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d-ID" dirty="0">
              <a:latin typeface="Andalus" pitchFamily="18" charset="-78"/>
              <a:cs typeface="Andalus" pitchFamily="18" charset="-78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Terpenuhinya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tenaga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kesehatan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di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puskesmas</a:t>
            </a:r>
            <a:endParaRPr lang="id-ID" dirty="0">
              <a:latin typeface="Andalus" pitchFamily="18" charset="-78"/>
              <a:cs typeface="Andalus" pitchFamily="18" charset="-78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dirty="0" err="1">
                <a:latin typeface="Andalus" pitchFamily="18" charset="-78"/>
                <a:cs typeface="Andalus" pitchFamily="18" charset="-78"/>
              </a:rPr>
              <a:t>Meningkatnya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Puskesmas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yang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terpenuhi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tenaga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kesehatan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dengan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minimal 5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jenis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tenaga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kesehatan</a:t>
            </a:r>
            <a:endParaRPr lang="id-ID" dirty="0">
              <a:latin typeface="Andalus" pitchFamily="18" charset="-78"/>
              <a:cs typeface="Andalus" pitchFamily="18" charset="-78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dirty="0" err="1">
                <a:latin typeface="Andalus" pitchFamily="18" charset="-78"/>
                <a:cs typeface="Andalus" pitchFamily="18" charset="-78"/>
              </a:rPr>
              <a:t>Terselenggaranya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manajemen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puskesmas</a:t>
            </a:r>
            <a:endParaRPr lang="id-ID" dirty="0">
              <a:latin typeface="Andalus" pitchFamily="18" charset="-78"/>
              <a:cs typeface="Andalus" pitchFamily="18" charset="-78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dirty="0" err="1">
                <a:latin typeface="Andalus" pitchFamily="18" charset="-78"/>
                <a:cs typeface="Andalus" pitchFamily="18" charset="-78"/>
              </a:rPr>
              <a:t>Meningkatnya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upaya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pelayanan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kesehatan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dasar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di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wilayah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kerjaPuskesmas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endParaRPr lang="id-ID" dirty="0">
              <a:latin typeface="Andalus" pitchFamily="18" charset="-78"/>
              <a:cs typeface="Andalus" pitchFamily="18" charset="-78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dirty="0" err="1">
                <a:latin typeface="Andalus" pitchFamily="18" charset="-78"/>
                <a:cs typeface="Andalus" pitchFamily="18" charset="-78"/>
              </a:rPr>
              <a:t>Tercapainya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target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cakupan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program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Puskesmas</a:t>
            </a:r>
            <a:endParaRPr lang="id-ID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1000" y="-180"/>
            <a:ext cx="1080120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id-ID" dirty="0" smtClean="0"/>
              <a:t>Page </a:t>
            </a:r>
            <a:r>
              <a:rPr lang="id-ID" dirty="0" smtClean="0"/>
              <a:t>4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602260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86998" y="1610797"/>
            <a:ext cx="701339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b="1" dirty="0" smtClean="0">
                <a:solidFill>
                  <a:schemeClr val="accent3">
                    <a:lumMod val="75000"/>
                  </a:schemeClr>
                </a:solidFill>
                <a:latin typeface="AR CARTER" pitchFamily="2" charset="0"/>
              </a:rPr>
              <a:t>Dimana Lokasi Penempatan Penugasan Khusus Tenaga Kesehatan Melalui </a:t>
            </a:r>
            <a:r>
              <a:rPr lang="id-ID" sz="2800" b="1" i="1" dirty="0" smtClean="0">
                <a:solidFill>
                  <a:schemeClr val="accent3">
                    <a:lumMod val="75000"/>
                  </a:schemeClr>
                </a:solidFill>
                <a:latin typeface="AR CARTER" pitchFamily="2" charset="0"/>
              </a:rPr>
              <a:t>Team Based </a:t>
            </a:r>
            <a:r>
              <a:rPr lang="id-ID" sz="2800" b="1" dirty="0" smtClean="0">
                <a:solidFill>
                  <a:schemeClr val="accent3">
                    <a:lumMod val="75000"/>
                  </a:schemeClr>
                </a:solidFill>
                <a:latin typeface="AR CARTER" pitchFamily="2" charset="0"/>
              </a:rPr>
              <a:t>(Tim Nusantara Sehat) ... ?</a:t>
            </a:r>
            <a:endParaRPr lang="id-ID" sz="2800" b="1" dirty="0">
              <a:solidFill>
                <a:schemeClr val="accent3">
                  <a:lumMod val="75000"/>
                </a:schemeClr>
              </a:solidFill>
              <a:latin typeface="AR CARTER" pitchFamily="2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86999" y="2651428"/>
            <a:ext cx="7200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 err="1" smtClean="0">
                <a:latin typeface="AR BERKLEY" pitchFamily="2" charset="0"/>
              </a:rPr>
              <a:t>Lokasi</a:t>
            </a:r>
            <a:r>
              <a:rPr lang="en-US" sz="2400" dirty="0" smtClean="0">
                <a:latin typeface="AR BERKLEY" pitchFamily="2" charset="0"/>
              </a:rPr>
              <a:t> </a:t>
            </a:r>
            <a:r>
              <a:rPr lang="en-US" sz="2400" dirty="0" err="1">
                <a:latin typeface="AR BERKLEY" pitchFamily="2" charset="0"/>
              </a:rPr>
              <a:t>penempatan</a:t>
            </a:r>
            <a:r>
              <a:rPr lang="en-US" sz="2400" dirty="0">
                <a:latin typeface="AR BERKLEY" pitchFamily="2" charset="0"/>
              </a:rPr>
              <a:t> Team Based </a:t>
            </a:r>
            <a:r>
              <a:rPr lang="en-US" sz="2400" dirty="0" err="1">
                <a:latin typeface="AR BERKLEY" pitchFamily="2" charset="0"/>
              </a:rPr>
              <a:t>adalah</a:t>
            </a:r>
            <a:r>
              <a:rPr lang="en-US" sz="2400" dirty="0">
                <a:latin typeface="AR BERKLEY" pitchFamily="2" charset="0"/>
              </a:rPr>
              <a:t> </a:t>
            </a:r>
            <a:r>
              <a:rPr lang="en-US" sz="2400" dirty="0" err="1">
                <a:latin typeface="AR BERKLEY" pitchFamily="2" charset="0"/>
              </a:rPr>
              <a:t>puskesmas</a:t>
            </a:r>
            <a:r>
              <a:rPr lang="en-US" sz="2400" dirty="0">
                <a:latin typeface="AR BERKLEY" pitchFamily="2" charset="0"/>
              </a:rPr>
              <a:t>  </a:t>
            </a:r>
            <a:r>
              <a:rPr lang="id-ID" sz="2400" dirty="0" smtClean="0">
                <a:latin typeface="AR BERKLEY" pitchFamily="2" charset="0"/>
              </a:rPr>
              <a:t>sangat terpencil </a:t>
            </a:r>
            <a:r>
              <a:rPr lang="en-US" sz="2400" dirty="0" smtClean="0">
                <a:latin typeface="AR BERKLEY" pitchFamily="2" charset="0"/>
              </a:rPr>
              <a:t>di </a:t>
            </a:r>
            <a:r>
              <a:rPr lang="en-US" sz="2400" dirty="0">
                <a:latin typeface="AR BERKLEY" pitchFamily="2" charset="0"/>
              </a:rPr>
              <a:t>Daerah </a:t>
            </a:r>
            <a:r>
              <a:rPr lang="en-US" sz="2400" dirty="0" err="1">
                <a:latin typeface="AR BERKLEY" pitchFamily="2" charset="0"/>
              </a:rPr>
              <a:t>Tertinggal</a:t>
            </a:r>
            <a:r>
              <a:rPr lang="en-US" sz="2400" dirty="0">
                <a:latin typeface="AR BERKLEY" pitchFamily="2" charset="0"/>
              </a:rPr>
              <a:t>, </a:t>
            </a:r>
            <a:r>
              <a:rPr lang="en-US" sz="2400" dirty="0" err="1">
                <a:latin typeface="AR BERKLEY" pitchFamily="2" charset="0"/>
              </a:rPr>
              <a:t>Perbatasan</a:t>
            </a:r>
            <a:r>
              <a:rPr lang="en-US" sz="2400" dirty="0">
                <a:latin typeface="AR BERKLEY" pitchFamily="2" charset="0"/>
              </a:rPr>
              <a:t>, </a:t>
            </a:r>
            <a:r>
              <a:rPr lang="en-US" sz="2400" dirty="0" err="1">
                <a:latin typeface="AR BERKLEY" pitchFamily="2" charset="0"/>
              </a:rPr>
              <a:t>dan</a:t>
            </a:r>
            <a:r>
              <a:rPr lang="en-US" sz="2400" dirty="0">
                <a:latin typeface="AR BERKLEY" pitchFamily="2" charset="0"/>
              </a:rPr>
              <a:t> </a:t>
            </a:r>
            <a:r>
              <a:rPr lang="en-US" sz="2400" dirty="0" err="1">
                <a:latin typeface="AR BERKLEY" pitchFamily="2" charset="0"/>
              </a:rPr>
              <a:t>Kepulauan</a:t>
            </a:r>
            <a:r>
              <a:rPr lang="en-US" sz="2400" dirty="0">
                <a:latin typeface="AR BERKLEY" pitchFamily="2" charset="0"/>
              </a:rPr>
              <a:t> (DTPK) </a:t>
            </a:r>
            <a:r>
              <a:rPr lang="en-US" sz="2400" dirty="0" err="1">
                <a:latin typeface="AR BERKLEY" pitchFamily="2" charset="0"/>
              </a:rPr>
              <a:t>dan</a:t>
            </a:r>
            <a:r>
              <a:rPr lang="en-US" sz="2400" dirty="0">
                <a:latin typeface="AR BERKLEY" pitchFamily="2" charset="0"/>
              </a:rPr>
              <a:t>/</a:t>
            </a:r>
            <a:r>
              <a:rPr lang="en-US" sz="2400" dirty="0" err="1">
                <a:latin typeface="AR BERKLEY" pitchFamily="2" charset="0"/>
              </a:rPr>
              <a:t>atau</a:t>
            </a:r>
            <a:r>
              <a:rPr lang="en-US" sz="2400" dirty="0">
                <a:latin typeface="AR BERKLEY" pitchFamily="2" charset="0"/>
              </a:rPr>
              <a:t> Daerah </a:t>
            </a:r>
            <a:r>
              <a:rPr lang="en-US" sz="2400" dirty="0" err="1">
                <a:latin typeface="AR BERKLEY" pitchFamily="2" charset="0"/>
              </a:rPr>
              <a:t>Bermasalah</a:t>
            </a:r>
            <a:r>
              <a:rPr lang="en-US" sz="2400" dirty="0">
                <a:latin typeface="AR BERKLEY" pitchFamily="2" charset="0"/>
              </a:rPr>
              <a:t> </a:t>
            </a:r>
            <a:r>
              <a:rPr lang="en-US" sz="2400" dirty="0" err="1">
                <a:latin typeface="AR BERKLEY" pitchFamily="2" charset="0"/>
              </a:rPr>
              <a:t>Kesehatan</a:t>
            </a:r>
            <a:r>
              <a:rPr lang="en-US" sz="2400" dirty="0">
                <a:latin typeface="AR BERKLEY" pitchFamily="2" charset="0"/>
              </a:rPr>
              <a:t> (DBK</a:t>
            </a:r>
            <a:r>
              <a:rPr lang="en-US" sz="2400" dirty="0" smtClean="0">
                <a:latin typeface="AR BERKLEY" pitchFamily="2" charset="0"/>
              </a:rPr>
              <a:t>)</a:t>
            </a:r>
            <a:endParaRPr lang="id-ID" sz="2400" dirty="0">
              <a:latin typeface="AR BERKLEY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1000" y="-180"/>
            <a:ext cx="1080120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id-ID" dirty="0" smtClean="0"/>
              <a:t>Page </a:t>
            </a:r>
            <a:r>
              <a:rPr lang="id-ID" dirty="0" smtClean="0"/>
              <a:t>5</a:t>
            </a:r>
            <a:endParaRPr lang="id-ID" dirty="0"/>
          </a:p>
        </p:txBody>
      </p:sp>
      <p:sp>
        <p:nvSpPr>
          <p:cNvPr id="8" name="TextBox 7"/>
          <p:cNvSpPr txBox="1"/>
          <p:nvPr/>
        </p:nvSpPr>
        <p:spPr>
          <a:xfrm>
            <a:off x="1187624" y="4437112"/>
            <a:ext cx="66967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>
                <a:latin typeface="Andalus" pitchFamily="18" charset="-78"/>
                <a:cs typeface="Andalus" pitchFamily="18" charset="-78"/>
              </a:rPr>
              <a:t>Lokasi Penempatan Penugasan Khusus Tenaga Kesehatan Melalui </a:t>
            </a:r>
            <a:r>
              <a:rPr lang="id-ID" i="1" dirty="0" smtClean="0">
                <a:latin typeface="Andalus" pitchFamily="18" charset="-78"/>
                <a:cs typeface="Andalus" pitchFamily="18" charset="-78"/>
              </a:rPr>
              <a:t>Team Based </a:t>
            </a:r>
            <a:r>
              <a:rPr lang="id-ID" dirty="0" smtClean="0">
                <a:latin typeface="Andalus" pitchFamily="18" charset="-78"/>
                <a:cs typeface="Andalus" pitchFamily="18" charset="-78"/>
              </a:rPr>
              <a:t>(Tim Nusantara Sehat) tahun 2015 yaitu 15 Provinsi, 44 Kabupaten/Kota, dan 120 Puskesmas </a:t>
            </a:r>
            <a:endParaRPr lang="id-ID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16812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620688"/>
            <a:ext cx="53285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dirty="0" smtClean="0">
                <a:latin typeface="AR ESSENCE" pitchFamily="2" charset="0"/>
              </a:rPr>
              <a:t>Lokasi Penempatan Penugasan Khusus Tenaga Kesehatan </a:t>
            </a:r>
          </a:p>
          <a:p>
            <a:pPr algn="ctr"/>
            <a:r>
              <a:rPr lang="id-ID" sz="1600" dirty="0" smtClean="0">
                <a:latin typeface="AR ESSENCE" pitchFamily="2" charset="0"/>
              </a:rPr>
              <a:t>Melalui </a:t>
            </a:r>
            <a:r>
              <a:rPr lang="id-ID" sz="1600" i="1" dirty="0" smtClean="0">
                <a:latin typeface="AR ESSENCE" pitchFamily="2" charset="0"/>
              </a:rPr>
              <a:t>Team Based </a:t>
            </a:r>
            <a:r>
              <a:rPr lang="id-ID" sz="1600" dirty="0" smtClean="0">
                <a:latin typeface="AR ESSENCE" pitchFamily="2" charset="0"/>
              </a:rPr>
              <a:t>(Tim Nusantara Sehat)</a:t>
            </a:r>
          </a:p>
          <a:p>
            <a:pPr algn="ctr"/>
            <a:r>
              <a:rPr lang="id-ID" sz="1600" dirty="0" smtClean="0">
                <a:latin typeface="AR ESSENCE" pitchFamily="2" charset="0"/>
              </a:rPr>
              <a:t> tahun 2015 </a:t>
            </a:r>
            <a:endParaRPr lang="id-ID" sz="1600" dirty="0">
              <a:latin typeface="AR ESSENCE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1000" y="-180"/>
            <a:ext cx="2052720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id-ID" dirty="0" smtClean="0"/>
              <a:t>Page </a:t>
            </a:r>
            <a:r>
              <a:rPr lang="id-ID" dirty="0" smtClean="0"/>
              <a:t>5 </a:t>
            </a:r>
            <a:r>
              <a:rPr lang="id-ID" dirty="0" smtClean="0"/>
              <a:t>(Lanjutan)</a:t>
            </a:r>
            <a:endParaRPr lang="id-ID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095551"/>
              </p:ext>
            </p:extLst>
          </p:nvPr>
        </p:nvGraphicFramePr>
        <p:xfrm>
          <a:off x="827584" y="1658088"/>
          <a:ext cx="7704856" cy="3931152"/>
        </p:xfrm>
        <a:graphic>
          <a:graphicData uri="http://schemas.openxmlformats.org/drawingml/2006/table">
            <a:tbl>
              <a:tblPr/>
              <a:tblGrid>
                <a:gridCol w="337996"/>
                <a:gridCol w="1820818"/>
                <a:gridCol w="425221"/>
                <a:gridCol w="2038879"/>
                <a:gridCol w="407049"/>
                <a:gridCol w="2674893"/>
              </a:tblGrid>
              <a:tr h="512758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Provinsi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Kabupaten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Puskesmas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24417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Aceh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Simeulue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SIMEULUE CUT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24417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Sumatera Utara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Nias Selatan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PULAU TELLO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24417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Serdang Bedagai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TANJUNG BERINGIN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24417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Kep. Riau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Bintan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TAMBELAN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24417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Kep. Anambas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JEMAJA TIMUR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24417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Natuna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P. LAUT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24417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SUBI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24417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SERASAN TIMUR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24417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Riau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Indragiri Hilir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SUNGAI GUNTUNG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24417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Bengkalis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TANJUNG MEDANG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24417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SELAT BARU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24417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Rokan Hilir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SINABOI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24417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Kep. Meranti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TANJUNG SAMAK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24417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Bengkulu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Bengkulu Utara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ENGGANO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6587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</TotalTime>
  <Words>1601</Words>
  <Application>Microsoft Office PowerPoint</Application>
  <PresentationFormat>On-screen Show (4:3)</PresentationFormat>
  <Paragraphs>894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PENUGASAN KHUSUS TENAGA KESEHATAN  MELALUI TEAM BASED (MENDUKUNG PROGRAM NUSANTARA SEHAT)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TEAM BASED</dc:title>
  <dc:creator>user</dc:creator>
  <cp:lastModifiedBy>user</cp:lastModifiedBy>
  <cp:revision>36</cp:revision>
  <cp:lastPrinted>2015-02-02T04:50:15Z</cp:lastPrinted>
  <dcterms:created xsi:type="dcterms:W3CDTF">2015-02-02T02:26:07Z</dcterms:created>
  <dcterms:modified xsi:type="dcterms:W3CDTF">2015-02-02T08:42:05Z</dcterms:modified>
</cp:coreProperties>
</file>