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4" r:id="rId3"/>
    <p:sldId id="282" r:id="rId4"/>
    <p:sldId id="321" r:id="rId5"/>
    <p:sldId id="322" r:id="rId6"/>
    <p:sldId id="323" r:id="rId7"/>
    <p:sldId id="320" r:id="rId8"/>
    <p:sldId id="319" r:id="rId9"/>
    <p:sldId id="301" r:id="rId10"/>
    <p:sldId id="303" r:id="rId11"/>
    <p:sldId id="318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5" r:id="rId20"/>
    <p:sldId id="316" r:id="rId21"/>
    <p:sldId id="317" r:id="rId2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0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76021" autoAdjust="0"/>
  </p:normalViewPr>
  <p:slideViewPr>
    <p:cSldViewPr>
      <p:cViewPr varScale="1">
        <p:scale>
          <a:sx n="51" d="100"/>
          <a:sy n="51" d="100"/>
        </p:scale>
        <p:origin x="-18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210EEB-9148-4CCB-8E64-7C5E44F89357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B8FF7-ADC5-4CC4-AA39-4BF2918A4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50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B8FF7-ADC5-4CC4-AA39-4BF2918A45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98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proporsi</a:t>
            </a:r>
            <a:r>
              <a:rPr lang="en-US" dirty="0" smtClean="0"/>
              <a:t> RS </a:t>
            </a:r>
            <a:r>
              <a:rPr lang="en-US" dirty="0" err="1" smtClean="0"/>
              <a:t>Swasta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dokter</a:t>
            </a:r>
            <a:r>
              <a:rPr lang="en-US" dirty="0" smtClean="0"/>
              <a:t> </a:t>
            </a:r>
            <a:r>
              <a:rPr lang="en-US" dirty="0" err="1" smtClean="0"/>
              <a:t>spesialis</a:t>
            </a:r>
            <a:r>
              <a:rPr lang="en-US" dirty="0" smtClean="0"/>
              <a:t> </a:t>
            </a:r>
            <a:r>
              <a:rPr lang="en-US" dirty="0" err="1" smtClean="0"/>
              <a:t>anestesi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</a:t>
            </a:r>
            <a:r>
              <a:rPr lang="en-US" baseline="0" dirty="0" smtClean="0"/>
              <a:t>. Bangka Belitung </a:t>
            </a:r>
            <a:r>
              <a:rPr lang="en-US" baseline="0" dirty="0" err="1" smtClean="0"/>
              <a:t>merupakan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diimana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besar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Swastanya</a:t>
            </a:r>
            <a:r>
              <a:rPr lang="en-US" baseline="0" dirty="0" smtClean="0"/>
              <a:t> (80%)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spesialis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42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Warna</a:t>
            </a:r>
            <a:r>
              <a:rPr lang="en-US" dirty="0" smtClean="0"/>
              <a:t> </a:t>
            </a:r>
            <a:r>
              <a:rPr lang="en-US" dirty="0" err="1" smtClean="0"/>
              <a:t>merah</a:t>
            </a:r>
            <a:r>
              <a:rPr lang="en-US" dirty="0" smtClean="0"/>
              <a:t> </a:t>
            </a:r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dirty="0" err="1" smtClean="0"/>
              <a:t>proporsi</a:t>
            </a:r>
            <a:r>
              <a:rPr lang="en-US" dirty="0" smtClean="0"/>
              <a:t> RS </a:t>
            </a:r>
            <a:r>
              <a:rPr lang="en-US" dirty="0" err="1" smtClean="0"/>
              <a:t>swasta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dr.sp</a:t>
            </a:r>
            <a:r>
              <a:rPr lang="en-US" dirty="0" smtClean="0"/>
              <a:t>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bedah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obgin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endParaRPr lang="en-US" baseline="0" dirty="0" smtClean="0"/>
          </a:p>
          <a:p>
            <a:r>
              <a:rPr lang="en-US" baseline="0" dirty="0" err="1" smtClean="0"/>
              <a:t>Warna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hijau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menggambarkan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Swasta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minimal 1 </a:t>
            </a:r>
            <a:r>
              <a:rPr lang="en-US" baseline="0" dirty="0" err="1" smtClean="0"/>
              <a:t>dr.sp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endParaRPr lang="en-US" baseline="0" dirty="0" smtClean="0"/>
          </a:p>
          <a:p>
            <a:r>
              <a:rPr lang="en-US" baseline="0" dirty="0" err="1" smtClean="0"/>
              <a:t>Warna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biru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menggambarkan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swasta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dr.sp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tapi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dr.sp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obgin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bedah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B8FF7-ADC5-4CC4-AA39-4BF2918A454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4673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42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51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93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37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03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530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941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67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391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3676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555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62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B8FF7-ADC5-4CC4-AA39-4BF2918A45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41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Grafik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spesialis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grafik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Jawa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timur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merupakan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jumlah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spesialis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Namun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kita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harus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mempertimbangkan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jumlah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setiap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dimana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pulau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banyak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dibandingkan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luar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pulau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Sehingga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perlu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dilihat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spesialis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terhadap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jumlah</a:t>
            </a:r>
            <a:r>
              <a:rPr lang="en-US" baseline="0" dirty="0" smtClean="0"/>
              <a:t> total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B8FF7-ADC5-4CC4-AA39-4BF2918A45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03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proporsi</a:t>
            </a:r>
            <a:r>
              <a:rPr lang="en-US" dirty="0" smtClean="0"/>
              <a:t> RS </a:t>
            </a:r>
            <a:r>
              <a:rPr lang="en-US" dirty="0" err="1" smtClean="0"/>
              <a:t>Pemerintah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dokter</a:t>
            </a:r>
            <a:r>
              <a:rPr lang="en-US" dirty="0" smtClean="0"/>
              <a:t> </a:t>
            </a:r>
            <a:r>
              <a:rPr lang="en-US" dirty="0" err="1" smtClean="0"/>
              <a:t>spesialis</a:t>
            </a:r>
            <a:r>
              <a:rPr lang="en-US" dirty="0" smtClean="0"/>
              <a:t> </a:t>
            </a:r>
            <a:r>
              <a:rPr lang="en-US" dirty="0" err="1" smtClean="0"/>
              <a:t>anestesi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</a:t>
            </a:r>
            <a:r>
              <a:rPr lang="en-US" baseline="0" dirty="0" smtClean="0"/>
              <a:t>. Sulawesi Barat </a:t>
            </a:r>
            <a:r>
              <a:rPr lang="en-US" baseline="0" dirty="0" err="1" smtClean="0"/>
              <a:t>merupakan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diimana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besar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Pemerintahnya</a:t>
            </a:r>
            <a:r>
              <a:rPr lang="en-US" baseline="0" dirty="0" smtClean="0"/>
              <a:t> (83%)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spesialis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B8FF7-ADC5-4CC4-AA39-4BF2918A45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92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Warna</a:t>
            </a:r>
            <a:r>
              <a:rPr lang="en-US" dirty="0" smtClean="0"/>
              <a:t> </a:t>
            </a:r>
            <a:r>
              <a:rPr lang="en-US" dirty="0" err="1" smtClean="0"/>
              <a:t>merah</a:t>
            </a:r>
            <a:r>
              <a:rPr lang="en-US" dirty="0" smtClean="0"/>
              <a:t> </a:t>
            </a:r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dirty="0" err="1" smtClean="0"/>
              <a:t>proporsi</a:t>
            </a:r>
            <a:r>
              <a:rPr lang="en-US" dirty="0" smtClean="0"/>
              <a:t> RS </a:t>
            </a:r>
            <a:r>
              <a:rPr lang="en-US" dirty="0" err="1" smtClean="0"/>
              <a:t>pemerintah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dr.sp</a:t>
            </a:r>
            <a:r>
              <a:rPr lang="en-US" dirty="0" smtClean="0"/>
              <a:t>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bedah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obgin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endParaRPr lang="en-US" baseline="0" dirty="0" smtClean="0"/>
          </a:p>
          <a:p>
            <a:r>
              <a:rPr lang="en-US" baseline="0" dirty="0" err="1" smtClean="0"/>
              <a:t>Warna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menggambarkan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minimal 1 </a:t>
            </a:r>
            <a:r>
              <a:rPr lang="en-US" baseline="0" dirty="0" err="1" smtClean="0"/>
              <a:t>dr.sp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endParaRPr lang="en-US" baseline="0" dirty="0" smtClean="0"/>
          </a:p>
          <a:p>
            <a:r>
              <a:rPr lang="en-US" baseline="0" dirty="0" err="1" smtClean="0"/>
              <a:t>Warna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ungu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menggambarkan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dr.sp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tapi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dr.sp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obgin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bedah</a:t>
            </a: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err="1" smtClean="0"/>
              <a:t>Provinsi</a:t>
            </a:r>
            <a:r>
              <a:rPr lang="en-US" dirty="0" smtClean="0"/>
              <a:t> </a:t>
            </a:r>
            <a:r>
              <a:rPr lang="en-US" dirty="0" err="1" smtClean="0"/>
              <a:t>kalimantan</a:t>
            </a:r>
            <a:r>
              <a:rPr lang="en-US" dirty="0" smtClean="0"/>
              <a:t> Barat </a:t>
            </a:r>
            <a:r>
              <a:rPr lang="en-US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</a:t>
            </a:r>
            <a:r>
              <a:rPr lang="en-US" baseline="0" dirty="0" smtClean="0"/>
              <a:t> an </a:t>
            </a:r>
            <a:r>
              <a:rPr lang="en-US" baseline="0" dirty="0" err="1" smtClean="0"/>
              <a:t>dimana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obgin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sudah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tersedia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Sedangkan</a:t>
            </a:r>
            <a:r>
              <a:rPr lang="en-US" baseline="0" dirty="0" smtClean="0"/>
              <a:t> Maluku Utara </a:t>
            </a:r>
            <a:r>
              <a:rPr lang="en-US" baseline="0" dirty="0" err="1" smtClean="0"/>
              <a:t>menggambarkan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Pemerintah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terbesar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drsp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obgin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bedah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B8FF7-ADC5-4CC4-AA39-4BF2918A45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25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DB8FF7-ADC5-4CC4-AA39-4BF2918A45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41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Grafik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swasta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spesialis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grafik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Jawa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timur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merupakan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jumlah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swasta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spesialis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anestesi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Provinsi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pulau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memiliki</a:t>
            </a:r>
            <a:r>
              <a:rPr lang="en-US" baseline="0" dirty="0" smtClean="0"/>
              <a:t> RS </a:t>
            </a:r>
            <a:r>
              <a:rPr lang="en-US" baseline="0" dirty="0" err="1" smtClean="0"/>
              <a:t>swasta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banyak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dibandingkan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luar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pulau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Sehingga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jika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dilihat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terhadap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proporsinya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adalah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grafik</a:t>
            </a:r>
            <a:r>
              <a:rPr lang="en-US" baseline="0" dirty="0" smtClean="0"/>
              <a:t> di slide </a:t>
            </a:r>
            <a:r>
              <a:rPr lang="en-US" baseline="0" dirty="0" err="1" smtClean="0"/>
              <a:t>berikutnya</a:t>
            </a:r>
            <a:r>
              <a:rPr lang="en-US" baseline="0" dirty="0" smtClean="0"/>
              <a:t>.</a:t>
            </a:r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E6C6E-30A0-4226-BE77-3177D90903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429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6CB6D8B-8358-472E-A512-69056017A115}" type="datetimeFigureOut">
              <a:rPr lang="id-ID" smtClean="0"/>
              <a:t>23/06/2014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B88D74C-288D-4572-9F59-09C81BE81589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16016" y="2492896"/>
            <a:ext cx="3313355" cy="1702160"/>
          </a:xfrm>
        </p:spPr>
        <p:txBody>
          <a:bodyPr>
            <a:noAutofit/>
          </a:bodyPr>
          <a:lstStyle/>
          <a:p>
            <a:pPr algn="ctr"/>
            <a:r>
              <a:rPr lang="id-ID" sz="1600" b="1" dirty="0" smtClean="0">
                <a:solidFill>
                  <a:schemeClr val="tx1"/>
                </a:solidFill>
                <a:latin typeface="Agency FB" pitchFamily="34" charset="0"/>
              </a:rPr>
              <a:t>disampaikan oleh:</a:t>
            </a:r>
            <a:br>
              <a:rPr lang="id-ID" sz="1600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id-ID" sz="1600" b="1" dirty="0" smtClean="0">
                <a:solidFill>
                  <a:schemeClr val="tx1"/>
                </a:solidFill>
                <a:latin typeface="Agency FB" pitchFamily="34" charset="0"/>
              </a:rPr>
              <a:t>Kepala Pusat Perencanaan dan Pendayagunaan SDM Kesehatan </a:t>
            </a:r>
            <a:br>
              <a:rPr lang="id-ID" sz="1600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id-ID" sz="1600" b="1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id-ID" sz="1600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id-ID" sz="1400" b="1" dirty="0" smtClean="0">
                <a:solidFill>
                  <a:schemeClr val="tx1"/>
                </a:solidFill>
                <a:latin typeface="Agency FB" pitchFamily="34" charset="0"/>
              </a:rPr>
              <a:t>pada </a:t>
            </a:r>
            <a:br>
              <a:rPr lang="id-ID" sz="1400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id-ID" sz="1400" b="1" dirty="0" smtClean="0">
                <a:solidFill>
                  <a:schemeClr val="tx1"/>
                </a:solidFill>
                <a:latin typeface="Agency FB" pitchFamily="34" charset="0"/>
              </a:rPr>
              <a:t>Pertemuan Sinkronisasi Data dalam Rangka Pemetaan Distribusi Dokter Spesialis Anestesi</a:t>
            </a:r>
            <a:endParaRPr lang="id-ID" sz="1400" b="1" dirty="0">
              <a:solidFill>
                <a:schemeClr val="tx1"/>
              </a:solidFill>
              <a:latin typeface="Agency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id-ID" sz="1400" b="1" dirty="0" smtClean="0"/>
          </a:p>
          <a:p>
            <a:endParaRPr lang="id-ID" sz="1400" b="1" dirty="0"/>
          </a:p>
          <a:p>
            <a:endParaRPr lang="id-ID" sz="1400" b="1" dirty="0" smtClean="0"/>
          </a:p>
          <a:p>
            <a:endParaRPr lang="id-ID" sz="1400" b="1" dirty="0" smtClean="0"/>
          </a:p>
          <a:p>
            <a:pPr algn="ctr"/>
            <a:r>
              <a:rPr lang="id-ID" sz="1400" b="1" dirty="0" smtClean="0"/>
              <a:t>Jakarta, 23 Juni 2014</a:t>
            </a:r>
            <a:endParaRPr lang="id-ID" sz="1400" b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44009" y="453842"/>
            <a:ext cx="3528392" cy="170216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d-ID" sz="2800" b="1" dirty="0" smtClean="0">
                <a:solidFill>
                  <a:schemeClr val="bg1"/>
                </a:solidFill>
              </a:rPr>
              <a:t>Pemetaan Distribusi Dokter Spesialis Anestesi di Indonesia</a:t>
            </a:r>
            <a:endParaRPr lang="id-ID" sz="2800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365104"/>
            <a:ext cx="664814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364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67544" y="38068"/>
            <a:ext cx="8208912" cy="764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Proporsi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RS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Swasta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Tidak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Memiliki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Dr.Sp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d-ID" sz="2000" b="1" dirty="0" smtClean="0">
                <a:solidFill>
                  <a:schemeClr val="accent3">
                    <a:lumMod val="50000"/>
                  </a:schemeClr>
                </a:solidFill>
              </a:rPr>
              <a:t>Anestesi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menurut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Provinsi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per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Desember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2013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60" y="802772"/>
            <a:ext cx="8339470" cy="605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1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5"/>
            <a:ext cx="8384104" cy="608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4923" y="152587"/>
            <a:ext cx="8928992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Proporsi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RS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Swasta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berdasarkan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Ketersediaan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Dr.Sp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d-ID" sz="2000" b="1" dirty="0" smtClean="0">
                <a:solidFill>
                  <a:schemeClr val="accent3">
                    <a:lumMod val="50000"/>
                  </a:schemeClr>
                </a:solidFill>
              </a:rPr>
              <a:t>Anestesi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menurut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Provinsi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per 31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Desember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2013  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93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761376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RS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Pemerintah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yang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Tidak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Memiliki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Dr.Sp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d-ID" sz="2800" b="1" dirty="0" smtClean="0">
                <a:solidFill>
                  <a:schemeClr val="accent3">
                    <a:lumMod val="50000"/>
                  </a:schemeClr>
                </a:solidFill>
              </a:rPr>
              <a:t>Anaestesi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di 5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Provinsi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sehingga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menjadi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Prioritas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dalam</a:t>
            </a:r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accent3">
                    <a:lumMod val="50000"/>
                  </a:schemeClr>
                </a:solidFill>
              </a:rPr>
              <a:t>Pemenuhan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2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974"/>
            <a:ext cx="9119939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KALIMANTAN BARAT</a:t>
            </a:r>
            <a:endParaRPr lang="en-US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60035"/>
            <a:ext cx="832232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6588224" y="860035"/>
            <a:ext cx="580791" cy="552129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9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6256" y="356131"/>
            <a:ext cx="8280920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d-ID" sz="2800" b="1" dirty="0" smtClean="0"/>
              <a:t>SULAWESI </a:t>
            </a:r>
            <a:r>
              <a:rPr lang="en-US" sz="2800" b="1" dirty="0" smtClean="0"/>
              <a:t>BARAT</a:t>
            </a:r>
            <a:endParaRPr lang="en-US" sz="28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53834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732240" y="1556792"/>
            <a:ext cx="576064" cy="28083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3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3" y="483658"/>
            <a:ext cx="8136904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SULAWESI TENGGARA</a:t>
            </a:r>
            <a:endParaRPr lang="en-US" sz="24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846633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732240" y="1484783"/>
            <a:ext cx="576064" cy="381642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5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90" y="231031"/>
            <a:ext cx="9119939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PAPUA</a:t>
            </a:r>
            <a:r>
              <a:rPr lang="en-US" sz="2400" b="1" dirty="0" smtClean="0"/>
              <a:t> </a:t>
            </a:r>
            <a:r>
              <a:rPr lang="en-US" sz="2400" b="1" dirty="0" smtClean="0"/>
              <a:t>BARAT</a:t>
            </a:r>
            <a:endParaRPr lang="en-US" sz="24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46633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807900" y="1124744"/>
            <a:ext cx="572412" cy="424847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1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061" y="595388"/>
            <a:ext cx="9119939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GORONTALO</a:t>
            </a:r>
            <a:endParaRPr lang="en-US" sz="24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43655"/>
            <a:ext cx="8538344" cy="3325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804248" y="1543655"/>
            <a:ext cx="576064" cy="332550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Tubel PPDS Anaestesiologi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200916" cy="3508977"/>
          </a:xfrm>
        </p:spPr>
        <p:txBody>
          <a:bodyPr/>
          <a:lstStyle/>
          <a:p>
            <a:pPr marL="68580" indent="0">
              <a:buNone/>
            </a:pPr>
            <a:r>
              <a:rPr lang="id-ID" dirty="0" smtClean="0"/>
              <a:t>Jumlah peserta Tubel sebanyak </a:t>
            </a:r>
            <a:r>
              <a:rPr lang="en-US" b="1" dirty="0" smtClean="0"/>
              <a:t>422</a:t>
            </a:r>
            <a:r>
              <a:rPr lang="id-ID" b="1" dirty="0" smtClean="0"/>
              <a:t> </a:t>
            </a:r>
            <a:r>
              <a:rPr lang="id-ID" b="1" dirty="0" smtClean="0"/>
              <a:t>orang</a:t>
            </a:r>
            <a:r>
              <a:rPr lang="id-ID" dirty="0" smtClean="0"/>
              <a:t>, dengan rincian sbb:</a:t>
            </a:r>
          </a:p>
          <a:p>
            <a:pPr marL="630238" indent="-274638">
              <a:buSzPct val="60000"/>
              <a:buFont typeface="Wingdings" pitchFamily="2" charset="2"/>
              <a:buChar char="q"/>
            </a:pPr>
            <a:r>
              <a:rPr lang="en-US" b="1" dirty="0" smtClean="0"/>
              <a:t>89</a:t>
            </a:r>
            <a:r>
              <a:rPr lang="id-ID" b="1" dirty="0" smtClean="0"/>
              <a:t> </a:t>
            </a:r>
            <a:r>
              <a:rPr lang="id-ID" b="1" dirty="0" smtClean="0"/>
              <a:t>orang </a:t>
            </a:r>
            <a:r>
              <a:rPr lang="id-ID" dirty="0" smtClean="0"/>
              <a:t>dinyatakan </a:t>
            </a:r>
            <a:r>
              <a:rPr lang="id-ID" dirty="0" smtClean="0"/>
              <a:t>lulus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April 2014</a:t>
            </a:r>
          </a:p>
          <a:p>
            <a:pPr marL="630238" indent="-274638">
              <a:buSzPct val="60000"/>
              <a:buFont typeface="Wingdings" pitchFamily="2" charset="2"/>
              <a:buChar char="q"/>
            </a:pPr>
            <a:r>
              <a:rPr lang="en-US" b="1" dirty="0" smtClean="0"/>
              <a:t>46 orang </a:t>
            </a:r>
            <a:r>
              <a:rPr lang="en-US" dirty="0" smtClean="0"/>
              <a:t>yang lulus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memperoleh</a:t>
            </a:r>
            <a:r>
              <a:rPr lang="en-US" dirty="0" smtClean="0"/>
              <a:t> SK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dikembalikan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unit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asal</a:t>
            </a:r>
            <a:endParaRPr lang="id-ID" dirty="0" smtClean="0"/>
          </a:p>
          <a:p>
            <a:pPr marL="6858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966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smtClean="0">
                <a:solidFill>
                  <a:schemeClr val="accent3">
                    <a:lumMod val="50000"/>
                  </a:schemeClr>
                </a:solidFill>
              </a:rPr>
              <a:t>TANTANGAN YANG DIHADAPI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064896" cy="504056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Calibri" panose="020F0502020204030204" pitchFamily="34" charset="0"/>
              </a:rPr>
              <a:t>Kekurangan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Dr.Sp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didasarkan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pada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rencana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kebutuhan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Dr.Sp</a:t>
            </a:r>
            <a:r>
              <a:rPr lang="en-US" dirty="0" smtClean="0">
                <a:latin typeface="Calibri" panose="020F0502020204030204" pitchFamily="34" charset="0"/>
              </a:rPr>
              <a:t> di RS </a:t>
            </a:r>
            <a:r>
              <a:rPr lang="en-US" dirty="0" err="1" smtClean="0">
                <a:latin typeface="Calibri" panose="020F0502020204030204" pitchFamily="34" charset="0"/>
              </a:rPr>
              <a:t>Pemerintah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tahun</a:t>
            </a:r>
            <a:r>
              <a:rPr lang="en-US" dirty="0" smtClean="0">
                <a:latin typeface="Calibri" panose="020F0502020204030204" pitchFamily="34" charset="0"/>
              </a:rPr>
              <a:t> 2013 </a:t>
            </a:r>
            <a:r>
              <a:rPr lang="en-US" dirty="0" err="1" smtClean="0">
                <a:latin typeface="Calibri" panose="020F0502020204030204" pitchFamily="34" charset="0"/>
              </a:rPr>
              <a:t>berdasarkan</a:t>
            </a:r>
            <a:r>
              <a:rPr lang="en-US" dirty="0" smtClean="0">
                <a:latin typeface="Calibri" panose="020F0502020204030204" pitchFamily="34" charset="0"/>
              </a:rPr>
              <a:t> data RS online </a:t>
            </a:r>
            <a:r>
              <a:rPr lang="en-US" dirty="0" err="1" smtClean="0">
                <a:latin typeface="Calibri" panose="020F0502020204030204" pitchFamily="34" charset="0"/>
              </a:rPr>
              <a:t>Desember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2013.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Jika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terjadi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penambahan</a:t>
            </a:r>
            <a:r>
              <a:rPr lang="en-US" dirty="0" smtClean="0">
                <a:latin typeface="Calibri" panose="020F0502020204030204" pitchFamily="34" charset="0"/>
              </a:rPr>
              <a:t> RS </a:t>
            </a:r>
            <a:r>
              <a:rPr lang="en-US" dirty="0" err="1" smtClean="0">
                <a:latin typeface="Calibri" panose="020F0502020204030204" pitchFamily="34" charset="0"/>
              </a:rPr>
              <a:t>Pemerintah</a:t>
            </a:r>
            <a:r>
              <a:rPr lang="en-US" dirty="0" smtClean="0">
                <a:latin typeface="Calibri" panose="020F0502020204030204" pitchFamily="34" charset="0"/>
              </a:rPr>
              <a:t> yang </a:t>
            </a:r>
            <a:r>
              <a:rPr lang="en-US" dirty="0" err="1" smtClean="0">
                <a:latin typeface="Calibri" panose="020F0502020204030204" pitchFamily="34" charset="0"/>
              </a:rPr>
              <a:t>teregistrasi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maka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terjadi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perubahan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jumlah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kekurangan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Dr.Sp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smtClean="0">
                <a:latin typeface="Calibri" panose="020F0502020204030204" pitchFamily="34" charset="0"/>
              </a:rPr>
              <a:t>Data </a:t>
            </a:r>
            <a:r>
              <a:rPr lang="en-US" dirty="0" err="1" smtClean="0">
                <a:latin typeface="Calibri" panose="020F0502020204030204" pitchFamily="34" charset="0"/>
              </a:rPr>
              <a:t>peserta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Tubel</a:t>
            </a:r>
            <a:r>
              <a:rPr lang="en-US" dirty="0" smtClean="0">
                <a:latin typeface="Calibri" panose="020F0502020204030204" pitchFamily="34" charset="0"/>
              </a:rPr>
              <a:t> PPDS </a:t>
            </a:r>
            <a:r>
              <a:rPr lang="en-US" dirty="0" err="1" smtClean="0">
                <a:latin typeface="Calibri" panose="020F0502020204030204" pitchFamily="34" charset="0"/>
              </a:rPr>
              <a:t>adalah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dari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angkatan</a:t>
            </a:r>
            <a:r>
              <a:rPr lang="en-US" dirty="0" smtClean="0">
                <a:latin typeface="Calibri" panose="020F0502020204030204" pitchFamily="34" charset="0"/>
              </a:rPr>
              <a:t> 1-11 </a:t>
            </a:r>
            <a:r>
              <a:rPr lang="en-US" dirty="0" err="1" smtClean="0">
                <a:latin typeface="Calibri" panose="020F0502020204030204" pitchFamily="34" charset="0"/>
              </a:rPr>
              <a:t>dengan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perkiraan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tahun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kelulusan</a:t>
            </a:r>
            <a:r>
              <a:rPr lang="en-US" dirty="0" smtClean="0">
                <a:latin typeface="Calibri" panose="020F0502020204030204" pitchFamily="34" charset="0"/>
              </a:rPr>
              <a:t> yang </a:t>
            </a:r>
            <a:r>
              <a:rPr lang="en-US" dirty="0" err="1" smtClean="0">
                <a:latin typeface="Calibri" panose="020F0502020204030204" pitchFamily="34" charset="0"/>
              </a:rPr>
              <a:t>berbeda-beda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Penyandingan</a:t>
            </a:r>
            <a:r>
              <a:rPr lang="en-US" dirty="0" smtClean="0">
                <a:latin typeface="Calibri" panose="020F0502020204030204" pitchFamily="34" charset="0"/>
              </a:rPr>
              <a:t> data </a:t>
            </a:r>
            <a:r>
              <a:rPr lang="en-US" dirty="0" err="1" smtClean="0">
                <a:latin typeface="Calibri" panose="020F0502020204030204" pitchFamily="34" charset="0"/>
              </a:rPr>
              <a:t>kekurangan</a:t>
            </a:r>
            <a:r>
              <a:rPr lang="en-US" dirty="0" smtClean="0">
                <a:latin typeface="Calibri" panose="020F0502020204030204" pitchFamily="34" charset="0"/>
              </a:rPr>
              <a:t> Dr. </a:t>
            </a:r>
            <a:r>
              <a:rPr lang="en-US" dirty="0" err="1" smtClean="0">
                <a:latin typeface="Calibri" panose="020F0502020204030204" pitchFamily="34" charset="0"/>
              </a:rPr>
              <a:t>Sp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peserta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Tubel</a:t>
            </a:r>
            <a:r>
              <a:rPr lang="en-US" dirty="0" smtClean="0">
                <a:latin typeface="Calibri" panose="020F0502020204030204" pitchFamily="34" charset="0"/>
              </a:rPr>
              <a:t> PPDS </a:t>
            </a:r>
            <a:r>
              <a:rPr lang="en-US" dirty="0" err="1" smtClean="0">
                <a:latin typeface="Calibri" panose="020F0502020204030204" pitchFamily="34" charset="0"/>
              </a:rPr>
              <a:t>menurut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provinsi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</a:rPr>
              <a:t>belum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memperhatikan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penempatan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kembali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peserta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tersebut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setelah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menyelesaikan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Tubel</a:t>
            </a:r>
            <a:r>
              <a:rPr lang="en-US" dirty="0" smtClean="0">
                <a:latin typeface="Calibri" panose="020F0502020204030204" pitchFamily="34" charset="0"/>
              </a:rPr>
              <a:t> PPDS.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Jika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diasumsikan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penempatan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kembali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peserta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Tubel</a:t>
            </a:r>
            <a:r>
              <a:rPr lang="en-US" dirty="0" smtClean="0">
                <a:latin typeface="Calibri" panose="020F0502020204030204" pitchFamily="34" charset="0"/>
              </a:rPr>
              <a:t> PPDS yang </a:t>
            </a:r>
            <a:r>
              <a:rPr lang="en-US" dirty="0" err="1" smtClean="0">
                <a:latin typeface="Calibri" panose="020F0502020204030204" pitchFamily="34" charset="0"/>
              </a:rPr>
              <a:t>telah</a:t>
            </a:r>
            <a:r>
              <a:rPr lang="en-US" dirty="0" smtClean="0">
                <a:latin typeface="Calibri" panose="020F0502020204030204" pitchFamily="34" charset="0"/>
              </a:rPr>
              <a:t> lulus </a:t>
            </a:r>
            <a:r>
              <a:rPr lang="en-US" dirty="0" err="1" smtClean="0">
                <a:latin typeface="Calibri" panose="020F0502020204030204" pitchFamily="34" charset="0"/>
              </a:rPr>
              <a:t>sesuai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dengan</a:t>
            </a:r>
            <a:r>
              <a:rPr lang="en-US" dirty="0" smtClean="0">
                <a:latin typeface="Calibri" panose="020F0502020204030204" pitchFamily="34" charset="0"/>
              </a:rPr>
              <a:t> RS </a:t>
            </a:r>
            <a:r>
              <a:rPr lang="en-US" dirty="0" err="1" smtClean="0">
                <a:latin typeface="Calibri" panose="020F0502020204030204" pitchFamily="34" charset="0"/>
              </a:rPr>
              <a:t>pemerintah</a:t>
            </a:r>
            <a:r>
              <a:rPr lang="en-US" dirty="0" smtClean="0">
                <a:latin typeface="Calibri" panose="020F0502020204030204" pitchFamily="34" charset="0"/>
              </a:rPr>
              <a:t> yang </a:t>
            </a:r>
            <a:r>
              <a:rPr lang="en-US" dirty="0" err="1" smtClean="0">
                <a:latin typeface="Calibri" panose="020F0502020204030204" pitchFamily="34" charset="0"/>
              </a:rPr>
              <a:t>kekurangan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maka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dapat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terpenuhi</a:t>
            </a:r>
            <a:r>
              <a:rPr lang="en-US" dirty="0" smtClean="0">
                <a:latin typeface="Calibri" panose="020F0502020204030204" pitchFamily="34" charset="0"/>
              </a:rPr>
              <a:t>. </a:t>
            </a:r>
            <a:r>
              <a:rPr lang="en-US" dirty="0" err="1" smtClean="0">
                <a:latin typeface="Calibri" panose="020F0502020204030204" pitchFamily="34" charset="0"/>
              </a:rPr>
              <a:t>Namun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jika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belum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sesuai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maka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masih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terjadi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kekurangan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Dr.Sp</a:t>
            </a:r>
            <a:r>
              <a:rPr lang="en-US" dirty="0" smtClean="0">
                <a:latin typeface="Calibri" panose="020F0502020204030204" pitchFamily="34" charset="0"/>
              </a:rPr>
              <a:t> di RS </a:t>
            </a:r>
            <a:r>
              <a:rPr lang="en-US" dirty="0" err="1" smtClean="0">
                <a:latin typeface="Calibri" panose="020F0502020204030204" pitchFamily="34" charset="0"/>
              </a:rPr>
              <a:t>Pemerintah</a:t>
            </a:r>
            <a:r>
              <a:rPr lang="en-US" dirty="0" smtClean="0">
                <a:latin typeface="Calibri" panose="020F0502020204030204" pitchFamily="34" charset="0"/>
              </a:rPr>
              <a:t>.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5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4104456" cy="67314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PENDAHULUAN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7992888" cy="5256584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alibri" panose="020F0502020204030204" pitchFamily="34" charset="0"/>
              </a:rPr>
              <a:t>Perhitungan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Rencana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Kebutuhan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Dr.Sp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Anestesi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telah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dilakukan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terhadap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b="1" dirty="0" smtClean="0">
                <a:latin typeface="Calibri" panose="020F0502020204030204" pitchFamily="34" charset="0"/>
              </a:rPr>
              <a:t>2.184 RS </a:t>
            </a:r>
            <a:r>
              <a:rPr lang="en-US" dirty="0" err="1" smtClean="0">
                <a:latin typeface="Calibri" panose="020F0502020204030204" pitchFamily="34" charset="0"/>
              </a:rPr>
              <a:t>berdasarkan</a:t>
            </a:r>
            <a:r>
              <a:rPr lang="en-US" dirty="0" smtClean="0">
                <a:latin typeface="Calibri" panose="020F0502020204030204" pitchFamily="34" charset="0"/>
              </a:rPr>
              <a:t> RS Online </a:t>
            </a:r>
            <a:r>
              <a:rPr lang="en-US" dirty="0" err="1" smtClean="0">
                <a:latin typeface="Calibri" panose="020F0502020204030204" pitchFamily="34" charset="0"/>
              </a:rPr>
              <a:t>Desember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2013</a:t>
            </a:r>
          </a:p>
          <a:p>
            <a:r>
              <a:rPr lang="en-US" dirty="0" err="1" smtClean="0">
                <a:latin typeface="Calibri" panose="020F0502020204030204" pitchFamily="34" charset="0"/>
              </a:rPr>
              <a:t>Penempatan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anestesi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mempertimbangkan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keberadaan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bedah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atau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obgin</a:t>
            </a: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err="1" smtClean="0">
                <a:latin typeface="Calibri" panose="020F0502020204030204" pitchFamily="34" charset="0"/>
              </a:rPr>
              <a:t>Pemetaan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prioritas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penempatan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anestesi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dikategorikan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menjadi</a:t>
            </a:r>
            <a:r>
              <a:rPr lang="en-US" b="1" dirty="0" smtClean="0">
                <a:latin typeface="Calibri" panose="020F0502020204030204" pitchFamily="34" charset="0"/>
              </a:rPr>
              <a:t> 3</a:t>
            </a:r>
            <a:r>
              <a:rPr lang="en-US" dirty="0" smtClean="0">
                <a:latin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</a:rPr>
              <a:t>yaitu</a:t>
            </a:r>
            <a:r>
              <a:rPr lang="en-US" dirty="0" smtClean="0">
                <a:latin typeface="Calibri" panose="020F0502020204030204" pitchFamily="34" charset="0"/>
              </a:rPr>
              <a:t>:</a:t>
            </a:r>
          </a:p>
          <a:p>
            <a:pPr marL="711200" indent="-355600">
              <a:buFont typeface="+mj-lt"/>
              <a:buAutoNum type="arabicPeriod"/>
            </a:pPr>
            <a:r>
              <a:rPr lang="en-US" b="1" dirty="0" err="1" smtClean="0">
                <a:latin typeface="Calibri" panose="020F0502020204030204" pitchFamily="34" charset="0"/>
              </a:rPr>
              <a:t>Prioritas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Jika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RS </a:t>
            </a:r>
            <a:r>
              <a:rPr lang="en-US" dirty="0" err="1" smtClean="0">
                <a:latin typeface="Calibri" panose="020F0502020204030204" pitchFamily="34" charset="0"/>
              </a:rPr>
              <a:t>tersebut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tidak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memiliki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anestesi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namun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sudah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tersedia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bedah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atau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obgin</a:t>
            </a:r>
            <a:endParaRPr lang="en-US" dirty="0" smtClean="0">
              <a:latin typeface="Calibri" panose="020F0502020204030204" pitchFamily="34" charset="0"/>
            </a:endParaRPr>
          </a:p>
          <a:p>
            <a:pPr marL="711200" indent="-355600">
              <a:buFont typeface="+mj-lt"/>
              <a:buAutoNum type="arabicPeriod"/>
            </a:pPr>
            <a:r>
              <a:rPr lang="en-US" b="1" dirty="0" smtClean="0">
                <a:latin typeface="Calibri" panose="020F0502020204030204" pitchFamily="34" charset="0"/>
              </a:rPr>
              <a:t>Ada</a:t>
            </a:r>
            <a:r>
              <a:rPr lang="en-US" dirty="0" smtClean="0">
                <a:latin typeface="Calibri" panose="020F0502020204030204" pitchFamily="34" charset="0"/>
              </a:rPr>
              <a:t> : </a:t>
            </a:r>
            <a:r>
              <a:rPr lang="en-US" dirty="0" err="1" smtClean="0">
                <a:latin typeface="Calibri" panose="020F0502020204030204" pitchFamily="34" charset="0"/>
              </a:rPr>
              <a:t>Jika</a:t>
            </a:r>
            <a:r>
              <a:rPr lang="en-US" dirty="0" smtClean="0">
                <a:latin typeface="Calibri" panose="020F0502020204030204" pitchFamily="34" charset="0"/>
              </a:rPr>
              <a:t> RS </a:t>
            </a:r>
            <a:r>
              <a:rPr lang="en-US" dirty="0" smtClean="0">
                <a:latin typeface="Calibri" panose="020F0502020204030204" pitchFamily="34" charset="0"/>
              </a:rPr>
              <a:t>minimal </a:t>
            </a:r>
            <a:r>
              <a:rPr lang="en-US" dirty="0" err="1" smtClean="0">
                <a:latin typeface="Calibri" panose="020F0502020204030204" pitchFamily="34" charset="0"/>
              </a:rPr>
              <a:t>memiliki</a:t>
            </a:r>
            <a:r>
              <a:rPr lang="en-US" dirty="0" smtClean="0">
                <a:latin typeface="Calibri" panose="020F0502020204030204" pitchFamily="34" charset="0"/>
              </a:rPr>
              <a:t> 1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anestesi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</a:p>
          <a:p>
            <a:pPr marL="711200" indent="-355600">
              <a:buFont typeface="+mj-lt"/>
              <a:buAutoNum type="arabicPeriod"/>
            </a:pPr>
            <a:r>
              <a:rPr lang="en-US" b="1" dirty="0" err="1" smtClean="0">
                <a:latin typeface="Calibri" panose="020F0502020204030204" pitchFamily="34" charset="0"/>
              </a:rPr>
              <a:t>Belum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1" dirty="0" err="1" smtClean="0">
                <a:latin typeface="Calibri" panose="020F0502020204030204" pitchFamily="34" charset="0"/>
              </a:rPr>
              <a:t>Prioritas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: </a:t>
            </a:r>
            <a:r>
              <a:rPr lang="en-US" dirty="0" err="1" smtClean="0">
                <a:latin typeface="Calibri" panose="020F0502020204030204" pitchFamily="34" charset="0"/>
              </a:rPr>
              <a:t>Jika</a:t>
            </a:r>
            <a:r>
              <a:rPr lang="en-US" dirty="0" smtClean="0">
                <a:latin typeface="Calibri" panose="020F0502020204030204" pitchFamily="34" charset="0"/>
              </a:rPr>
              <a:t> RS </a:t>
            </a:r>
            <a:r>
              <a:rPr lang="en-US" dirty="0" err="1" smtClean="0">
                <a:latin typeface="Calibri" panose="020F0502020204030204" pitchFamily="34" charset="0"/>
              </a:rPr>
              <a:t>belum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memiliki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dokter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spesialis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bedah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atau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</a:rPr>
              <a:t>obgin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</a:p>
          <a:p>
            <a:r>
              <a:rPr lang="en-US" dirty="0" err="1">
                <a:latin typeface="Calibri" panose="020F0502020204030204" pitchFamily="34" charset="0"/>
              </a:rPr>
              <a:t>Dilakukan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penyandingan</a:t>
            </a:r>
            <a:r>
              <a:rPr lang="en-US" dirty="0">
                <a:latin typeface="Calibri" panose="020F0502020204030204" pitchFamily="34" charset="0"/>
              </a:rPr>
              <a:t> data </a:t>
            </a:r>
            <a:r>
              <a:rPr lang="en-US" dirty="0" err="1">
                <a:latin typeface="Calibri" panose="020F0502020204030204" pitchFamily="34" charset="0"/>
              </a:rPr>
              <a:t>terhadap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jumlah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kekurangan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dokter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spesialis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anestesi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dan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peserta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Tubel</a:t>
            </a:r>
            <a:r>
              <a:rPr lang="en-US" dirty="0">
                <a:latin typeface="Calibri" panose="020F0502020204030204" pitchFamily="34" charset="0"/>
              </a:rPr>
              <a:t> PPDS </a:t>
            </a:r>
            <a:r>
              <a:rPr lang="en-US" dirty="0" err="1">
                <a:latin typeface="Calibri" panose="020F0502020204030204" pitchFamily="34" charset="0"/>
              </a:rPr>
              <a:t>angkatan</a:t>
            </a:r>
            <a:r>
              <a:rPr lang="en-US" dirty="0">
                <a:latin typeface="Calibri" panose="020F0502020204030204" pitchFamily="34" charset="0"/>
              </a:rPr>
              <a:t> 1-11 per </a:t>
            </a:r>
            <a:r>
              <a:rPr lang="en-US" dirty="0" err="1">
                <a:latin typeface="Calibri" panose="020F0502020204030204" pitchFamily="34" charset="0"/>
              </a:rPr>
              <a:t>provinsi</a:t>
            </a:r>
            <a:r>
              <a:rPr lang="en-US" dirty="0">
                <a:latin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8951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</a:rPr>
              <a:t>RENCANA TINDAK LANJUT</a:t>
            </a:r>
            <a:endParaRPr lang="en-US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8064896" cy="4608512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Calibri" panose="020F0502020204030204" pitchFamily="34" charset="0"/>
              </a:rPr>
              <a:t>Pemetaan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penempatan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kembali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peserta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Tubel</a:t>
            </a:r>
            <a:r>
              <a:rPr lang="en-US" sz="2800" dirty="0" smtClean="0">
                <a:latin typeface="Calibri" panose="020F0502020204030204" pitchFamily="34" charset="0"/>
              </a:rPr>
              <a:t> PPDS </a:t>
            </a:r>
            <a:r>
              <a:rPr lang="en-US" sz="2800" dirty="0" err="1" smtClean="0">
                <a:latin typeface="Calibri" panose="020F0502020204030204" pitchFamily="34" charset="0"/>
              </a:rPr>
              <a:t>berdasarkan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perkiraan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tahun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kelulusan</a:t>
            </a:r>
            <a:r>
              <a:rPr lang="en-US" sz="2800" dirty="0" smtClean="0">
                <a:latin typeface="Calibri" panose="020F0502020204030204" pitchFamily="34" charset="0"/>
              </a:rPr>
              <a:t>, </a:t>
            </a:r>
            <a:r>
              <a:rPr lang="en-US" sz="2800" dirty="0" err="1" smtClean="0">
                <a:latin typeface="Calibri" panose="020F0502020204030204" pitchFamily="34" charset="0"/>
              </a:rPr>
              <a:t>dan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disandingkan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dengan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pemetaan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kekurangan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Dr.Sp</a:t>
            </a:r>
            <a:r>
              <a:rPr lang="en-US" sz="2800" dirty="0" smtClean="0">
                <a:latin typeface="Calibri" panose="020F0502020204030204" pitchFamily="34" charset="0"/>
              </a:rPr>
              <a:t> di RS </a:t>
            </a:r>
            <a:r>
              <a:rPr lang="en-US" sz="2800" dirty="0" err="1" smtClean="0">
                <a:latin typeface="Calibri" panose="020F0502020204030204" pitchFamily="34" charset="0"/>
              </a:rPr>
              <a:t>Pemerintah</a:t>
            </a:r>
            <a:r>
              <a:rPr lang="en-US" sz="2800" dirty="0" smtClean="0">
                <a:latin typeface="Calibri" panose="020F0502020204030204" pitchFamily="34" charset="0"/>
              </a:rPr>
              <a:t>.</a:t>
            </a:r>
          </a:p>
          <a:p>
            <a:pPr marL="6858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r>
              <a:rPr lang="en-US" sz="2800" dirty="0" err="1" smtClean="0">
                <a:latin typeface="Calibri" panose="020F0502020204030204" pitchFamily="34" charset="0"/>
              </a:rPr>
              <a:t>Merencanakan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pemenuhan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kekurangan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Dr.Sp</a:t>
            </a:r>
            <a:r>
              <a:rPr lang="en-US" sz="2800" dirty="0" smtClean="0">
                <a:latin typeface="Calibri" panose="020F0502020204030204" pitchFamily="34" charset="0"/>
              </a:rPr>
              <a:t> di RS </a:t>
            </a:r>
            <a:r>
              <a:rPr lang="en-US" sz="2800" dirty="0" err="1" smtClean="0">
                <a:latin typeface="Calibri" panose="020F0502020204030204" pitchFamily="34" charset="0"/>
              </a:rPr>
              <a:t>Pemerintah</a:t>
            </a:r>
            <a:r>
              <a:rPr lang="en-US" sz="2800" dirty="0" smtClean="0">
                <a:latin typeface="Calibri" panose="020F0502020204030204" pitchFamily="34" charset="0"/>
              </a:rPr>
              <a:t> yang </a:t>
            </a:r>
            <a:r>
              <a:rPr lang="en-US" sz="2800" dirty="0" err="1" smtClean="0">
                <a:latin typeface="Calibri" panose="020F0502020204030204" pitchFamily="34" charset="0"/>
              </a:rPr>
              <a:t>tidak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dapat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dipenuhi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melalui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Tubel</a:t>
            </a:r>
            <a:r>
              <a:rPr lang="en-US" sz="2800" dirty="0" smtClean="0">
                <a:latin typeface="Calibri" panose="020F0502020204030204" pitchFamily="34" charset="0"/>
              </a:rPr>
              <a:t> PPDS </a:t>
            </a:r>
            <a:r>
              <a:rPr lang="en-US" sz="2800" dirty="0" err="1" smtClean="0">
                <a:latin typeface="Calibri" panose="020F0502020204030204" pitchFamily="34" charset="0"/>
              </a:rPr>
              <a:t>dengan</a:t>
            </a:r>
            <a:r>
              <a:rPr lang="en-US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err="1" smtClean="0">
                <a:latin typeface="Calibri" panose="020F0502020204030204" pitchFamily="34" charset="0"/>
              </a:rPr>
              <a:t>cara</a:t>
            </a:r>
            <a:r>
              <a:rPr lang="en-US" sz="2800" dirty="0" smtClean="0">
                <a:latin typeface="Calibri" panose="020F0502020204030204" pitchFamily="34" charset="0"/>
              </a:rPr>
              <a:t> lain.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7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08912" cy="630070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725144"/>
            <a:ext cx="7168760" cy="1224136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TERIMA KASIH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42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73144"/>
          </a:xfrm>
          <a:solidFill>
            <a:srgbClr val="F50BB8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id-ID" sz="3200" b="1" dirty="0" smtClean="0"/>
              <a:t>Penyebaran Dokter Sp.</a:t>
            </a:r>
            <a:r>
              <a:rPr lang="en-US" sz="3200" b="1" dirty="0" smtClean="0"/>
              <a:t>An</a:t>
            </a:r>
            <a:r>
              <a:rPr lang="id-ID" sz="3200" b="1" dirty="0" smtClean="0"/>
              <a:t> di RS</a:t>
            </a:r>
            <a:endParaRPr lang="id-ID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855393"/>
              </p:ext>
            </p:extLst>
          </p:nvPr>
        </p:nvGraphicFramePr>
        <p:xfrm>
          <a:off x="467544" y="1124744"/>
          <a:ext cx="8208912" cy="535406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4104456"/>
                <a:gridCol w="4104456"/>
              </a:tblGrid>
              <a:tr h="43172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RS</a:t>
                      </a:r>
                      <a:r>
                        <a:rPr lang="en-US" sz="2400" baseline="0" dirty="0" smtClean="0"/>
                        <a:t> PEMERINTAH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RS SWASTA</a:t>
                      </a:r>
                      <a:endParaRPr lang="en-US" sz="2400" dirty="0"/>
                    </a:p>
                  </a:txBody>
                  <a:tcPr/>
                </a:tc>
              </a:tr>
              <a:tr h="4896864">
                <a:tc>
                  <a:txBody>
                    <a:bodyPr/>
                    <a:lstStyle/>
                    <a:p>
                      <a:pPr marL="68580" indent="0">
                        <a:buNone/>
                      </a:pP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Sebanyak 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3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3 RS Pemerintah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:</a:t>
                      </a:r>
                    </a:p>
                    <a:p>
                      <a:pPr marL="630238" indent="-274638">
                        <a:buSzPct val="60000"/>
                        <a:buFont typeface="Wingdings" pitchFamily="2" charset="2"/>
                        <a:buChar char="q"/>
                      </a:pP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232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RS 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belum memiliki Dr.Sp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Anestesi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namun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sudah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memiliki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Dr.Sp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Bedah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atau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Obgin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sehingga 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menjadi prioritas penempatan.</a:t>
                      </a:r>
                    </a:p>
                    <a:p>
                      <a:pPr marL="630238" indent="-274638">
                        <a:buSzPct val="60000"/>
                        <a:buFont typeface="Wingdings" pitchFamily="2" charset="2"/>
                        <a:buChar char="q"/>
                      </a:pP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433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RS 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sudah memiliki minimal 1 orang Dr.Sp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Anestesi</a:t>
                      </a:r>
                      <a:endParaRPr lang="id-ID" sz="2000" dirty="0" smtClean="0">
                        <a:latin typeface="Cambria" panose="02040503050406030204" pitchFamily="18" charset="0"/>
                      </a:endParaRPr>
                    </a:p>
                    <a:p>
                      <a:pPr marL="630238" indent="-274638">
                        <a:buSzPct val="60000"/>
                        <a:buFont typeface="Wingdings" pitchFamily="2" charset="2"/>
                        <a:buChar char="q"/>
                      </a:pP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168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RS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belum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memiliki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dokter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spesialis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anestesi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namun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juga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belum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memiliki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dokter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spesialis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bedah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atau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obgin</a:t>
                      </a:r>
                      <a:endParaRPr lang="id-ID" sz="2000" dirty="0" smtClean="0">
                        <a:latin typeface="Cambria" panose="02040503050406030204" pitchFamily="18" charset="0"/>
                      </a:endParaRPr>
                    </a:p>
                    <a:p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indent="0">
                        <a:buNone/>
                      </a:pP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Sebanyak </a:t>
                      </a: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1.351 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RS </a:t>
                      </a:r>
                      <a:r>
                        <a:rPr lang="en-US" sz="2000" b="1" dirty="0" err="1" smtClean="0">
                          <a:latin typeface="Cambria" panose="02040503050406030204" pitchFamily="18" charset="0"/>
                        </a:rPr>
                        <a:t>Swasta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:</a:t>
                      </a:r>
                    </a:p>
                    <a:p>
                      <a:pPr marL="630238" indent="-274638">
                        <a:buSzPct val="60000"/>
                        <a:buFont typeface="Wingdings" pitchFamily="2" charset="2"/>
                        <a:buChar char="q"/>
                      </a:pP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194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 RS 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belum memiliki Dr.Sp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Anestesi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namun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sudah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memiliki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Dr.Sp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Bedah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atau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latin typeface="Cambria" panose="02040503050406030204" pitchFamily="18" charset="0"/>
                        </a:rPr>
                        <a:t>Obgin</a:t>
                      </a:r>
                      <a:r>
                        <a:rPr lang="en-US" sz="2000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sehingga menjadi prioritas penempatan.</a:t>
                      </a:r>
                    </a:p>
                    <a:p>
                      <a:pPr marL="630238" indent="-274638">
                        <a:buSzPct val="60000"/>
                        <a:buFont typeface="Wingdings" pitchFamily="2" charset="2"/>
                        <a:buChar char="q"/>
                      </a:pP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834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 RS </a:t>
                      </a:r>
                      <a:r>
                        <a:rPr lang="id-ID" sz="2000" dirty="0" smtClean="0">
                          <a:latin typeface="Cambria" panose="02040503050406030204" pitchFamily="18" charset="0"/>
                        </a:rPr>
                        <a:t>sudah memiliki minimal 1 orang Dr.Sp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Anestesi</a:t>
                      </a:r>
                      <a:endParaRPr lang="id-ID" sz="2000" dirty="0" smtClean="0">
                        <a:latin typeface="Cambria" panose="02040503050406030204" pitchFamily="18" charset="0"/>
                      </a:endParaRPr>
                    </a:p>
                    <a:p>
                      <a:pPr marL="630238" indent="-274638">
                        <a:buSzPct val="60000"/>
                        <a:buFont typeface="Wingdings" pitchFamily="2" charset="2"/>
                        <a:buChar char="q"/>
                      </a:pPr>
                      <a:r>
                        <a:rPr lang="en-US" sz="2000" b="1" dirty="0" smtClean="0">
                          <a:latin typeface="Cambria" panose="02040503050406030204" pitchFamily="18" charset="0"/>
                        </a:rPr>
                        <a:t>323</a:t>
                      </a:r>
                      <a:r>
                        <a:rPr lang="id-ID" sz="2000" b="1" dirty="0" smtClean="0">
                          <a:latin typeface="Cambria" panose="02040503050406030204" pitchFamily="18" charset="0"/>
                        </a:rPr>
                        <a:t> RS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belum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memiliki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dokter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spesialis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anestesi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namun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juga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belum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memiliki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dokter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spesialis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bedah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atau</a:t>
                      </a:r>
                      <a:r>
                        <a:rPr lang="en-US" sz="200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2000" dirty="0" err="1" smtClean="0">
                          <a:latin typeface="Cambria" panose="02040503050406030204" pitchFamily="18" charset="0"/>
                        </a:rPr>
                        <a:t>obgin</a:t>
                      </a:r>
                      <a:endParaRPr lang="id-ID" sz="2000" dirty="0" smtClean="0">
                        <a:latin typeface="Cambria" panose="02040503050406030204" pitchFamily="18" charset="0"/>
                      </a:endParaRPr>
                    </a:p>
                    <a:p>
                      <a:endParaRPr lang="en-US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87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024744" cy="1440160"/>
          </a:xfr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4800" b="1" dirty="0" smtClean="0"/>
              <a:t>RUMAH SAKIT PEMERINTAH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195915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83234"/>
            <a:ext cx="8228657" cy="597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5408" y="13960"/>
            <a:ext cx="8208912" cy="764704"/>
          </a:xfr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Jumlah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RS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Pemerintah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Tidak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Memiliki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Dr.Sp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d-ID" sz="2000" b="1" dirty="0" smtClean="0">
                <a:solidFill>
                  <a:schemeClr val="accent3">
                    <a:lumMod val="50000"/>
                  </a:schemeClr>
                </a:solidFill>
              </a:rPr>
              <a:t>Anestesi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menurut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Provinsi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per 31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Desember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2013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612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83234"/>
            <a:ext cx="8228657" cy="5974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67544" y="38068"/>
            <a:ext cx="8208912" cy="764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Proporsi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RS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Pemerintah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Tidak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Memiliki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Dr.Sp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d-ID" sz="2000" b="1" dirty="0" smtClean="0">
                <a:solidFill>
                  <a:schemeClr val="accent3">
                    <a:lumMod val="50000"/>
                  </a:schemeClr>
                </a:solidFill>
              </a:rPr>
              <a:t>Anestesi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menurut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Provinsi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per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Desember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2013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94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86" y="854346"/>
            <a:ext cx="8300665" cy="6027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4922" y="62578"/>
            <a:ext cx="8928992" cy="6480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Proporsi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RS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Pemerintah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berdasarkan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Ketersediaan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Dr.Sp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d-ID" sz="2000" b="1" dirty="0" smtClean="0">
                <a:solidFill>
                  <a:schemeClr val="accent3">
                    <a:lumMod val="50000"/>
                  </a:schemeClr>
                </a:solidFill>
              </a:rPr>
              <a:t>Anestesi 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menurut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Provinsi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per 31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Desember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2013  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81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348880"/>
            <a:ext cx="7024744" cy="926976"/>
          </a:xfrm>
          <a:solidFill>
            <a:srgbClr val="7030A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800" b="1" dirty="0" smtClean="0"/>
              <a:t>RUMAH SAKIT SWASTA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021779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5408" y="13960"/>
            <a:ext cx="8208912" cy="764704"/>
          </a:xfr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Jumlah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RS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Swasta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Tidak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Memiliki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Dr.Sp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d-ID" sz="2000" b="1" dirty="0" smtClean="0">
                <a:solidFill>
                  <a:schemeClr val="accent3">
                    <a:lumMod val="50000"/>
                  </a:schemeClr>
                </a:solidFill>
              </a:rPr>
              <a:t>Anestesi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menurut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Provinsi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per 31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Desember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2013</a:t>
            </a:r>
            <a:endParaRPr lang="en-US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78664"/>
            <a:ext cx="8372673" cy="6079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67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2405</TotalTime>
  <Words>869</Words>
  <Application>Microsoft Office PowerPoint</Application>
  <PresentationFormat>On-screen Show (4:3)</PresentationFormat>
  <Paragraphs>91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Austin</vt:lpstr>
      <vt:lpstr>disampaikan oleh: Kepala Pusat Perencanaan dan Pendayagunaan SDM Kesehatan   pada  Pertemuan Sinkronisasi Data dalam Rangka Pemetaan Distribusi Dokter Spesialis Anestesi</vt:lpstr>
      <vt:lpstr>PENDAHULUAN</vt:lpstr>
      <vt:lpstr>Penyebaran Dokter Sp.An di RS</vt:lpstr>
      <vt:lpstr>RUMAH SAKIT PEMERINTAH</vt:lpstr>
      <vt:lpstr>Jumlah RS Pemerintah Tidak Memiliki Dr.Sp Anestesi  menurut Provinsi  per 31 Desember 2013</vt:lpstr>
      <vt:lpstr>PowerPoint Presentation</vt:lpstr>
      <vt:lpstr>PowerPoint Presentation</vt:lpstr>
      <vt:lpstr>RUMAH SAKIT SWASTA</vt:lpstr>
      <vt:lpstr>Jumlah RS Swasta Tidak Memiliki Dr.Sp Anestesi  menurut Provinsi  per 31 Desember 2013</vt:lpstr>
      <vt:lpstr>PowerPoint Presentation</vt:lpstr>
      <vt:lpstr>PowerPoint Presentation</vt:lpstr>
      <vt:lpstr>RS Pemerintah yang Tidak Memiliki Dr.Sp Anaestesi di 5 Provinsi sehingga menjadi Prioritas dalam Pemenuhan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Tubel PPDS Anaestesiologi</vt:lpstr>
      <vt:lpstr>TANTANGAN YANG DIHADAPI</vt:lpstr>
      <vt:lpstr>RENCANA TINDAK LANJUT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disampaikan oleh: Kepala Pusat Perencanaan dan Pendayagunaan SDM Kesehatan   pada  Pertemuan Sinkronisasi Data dalam Rangka Pemetaan Distribusi Dokter Spesialis Anestesi</dc:title>
  <dc:creator>user</dc:creator>
  <cp:lastModifiedBy>Administrator</cp:lastModifiedBy>
  <cp:revision>42</cp:revision>
  <dcterms:created xsi:type="dcterms:W3CDTF">2014-06-20T03:41:24Z</dcterms:created>
  <dcterms:modified xsi:type="dcterms:W3CDTF">2014-06-22T22:10:27Z</dcterms:modified>
</cp:coreProperties>
</file>