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5" r:id="rId1"/>
  </p:sldMasterIdLst>
  <p:notesMasterIdLst>
    <p:notesMasterId r:id="rId39"/>
  </p:notesMasterIdLst>
  <p:handoutMasterIdLst>
    <p:handoutMasterId r:id="rId40"/>
  </p:handoutMasterIdLst>
  <p:sldIdLst>
    <p:sldId id="262" r:id="rId2"/>
    <p:sldId id="263" r:id="rId3"/>
    <p:sldId id="264" r:id="rId4"/>
    <p:sldId id="265" r:id="rId5"/>
    <p:sldId id="306" r:id="rId6"/>
    <p:sldId id="266" r:id="rId7"/>
    <p:sldId id="267" r:id="rId8"/>
    <p:sldId id="268" r:id="rId9"/>
    <p:sldId id="269" r:id="rId10"/>
    <p:sldId id="271" r:id="rId11"/>
    <p:sldId id="272" r:id="rId12"/>
    <p:sldId id="273" r:id="rId13"/>
    <p:sldId id="274" r:id="rId14"/>
    <p:sldId id="275" r:id="rId15"/>
    <p:sldId id="276" r:id="rId16"/>
    <p:sldId id="277" r:id="rId17"/>
    <p:sldId id="278" r:id="rId18"/>
    <p:sldId id="279" r:id="rId19"/>
    <p:sldId id="280" r:id="rId20"/>
    <p:sldId id="281" r:id="rId21"/>
    <p:sldId id="257" r:id="rId22"/>
    <p:sldId id="261" r:id="rId23"/>
    <p:sldId id="282" r:id="rId24"/>
    <p:sldId id="287" r:id="rId25"/>
    <p:sldId id="297" r:id="rId26"/>
    <p:sldId id="291" r:id="rId27"/>
    <p:sldId id="284" r:id="rId28"/>
    <p:sldId id="292" r:id="rId29"/>
    <p:sldId id="295" r:id="rId30"/>
    <p:sldId id="285" r:id="rId31"/>
    <p:sldId id="302" r:id="rId32"/>
    <p:sldId id="303" r:id="rId33"/>
    <p:sldId id="304" r:id="rId34"/>
    <p:sldId id="305" r:id="rId35"/>
    <p:sldId id="294" r:id="rId36"/>
    <p:sldId id="296" r:id="rId37"/>
    <p:sldId id="298" r:id="rId38"/>
  </p:sldIdLst>
  <p:sldSz cx="9144000" cy="6858000" type="screen4x3"/>
  <p:notesSz cx="6858000" cy="9947275"/>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50"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Sheet1!$B$3</c:f>
              <c:strCache>
                <c:ptCount val="1"/>
                <c:pt idx="0">
                  <c:v>rasio nakes</c:v>
                </c:pt>
              </c:strCache>
            </c:strRef>
          </c:tx>
          <c:dLbls>
            <c:dLblPos val="t"/>
            <c:showLegendKey val="0"/>
            <c:showVal val="1"/>
            <c:showCatName val="0"/>
            <c:showSerName val="0"/>
            <c:showPercent val="0"/>
            <c:showBubbleSize val="0"/>
            <c:showLeaderLines val="0"/>
          </c:dLbls>
          <c:cat>
            <c:numRef>
              <c:f>Sheet1!$A$4:$A$8</c:f>
              <c:numCache>
                <c:formatCode>General</c:formatCode>
                <c:ptCount val="5"/>
                <c:pt idx="0">
                  <c:v>2006</c:v>
                </c:pt>
                <c:pt idx="1">
                  <c:v>2011</c:v>
                </c:pt>
                <c:pt idx="2">
                  <c:v>2012</c:v>
                </c:pt>
                <c:pt idx="3">
                  <c:v>2013</c:v>
                </c:pt>
                <c:pt idx="4">
                  <c:v>2014</c:v>
                </c:pt>
              </c:numCache>
            </c:numRef>
          </c:cat>
          <c:val>
            <c:numRef>
              <c:f>Sheet1!$B$4:$B$8</c:f>
              <c:numCache>
                <c:formatCode>General</c:formatCode>
                <c:ptCount val="5"/>
                <c:pt idx="0">
                  <c:v>0.95000000000000007</c:v>
                </c:pt>
                <c:pt idx="1">
                  <c:v>1.1900000000000002</c:v>
                </c:pt>
                <c:pt idx="2">
                  <c:v>2.06</c:v>
                </c:pt>
                <c:pt idx="3">
                  <c:v>2.25</c:v>
                </c:pt>
                <c:pt idx="4">
                  <c:v>2.63</c:v>
                </c:pt>
              </c:numCache>
            </c:numRef>
          </c:val>
          <c:smooth val="0"/>
        </c:ser>
        <c:dLbls>
          <c:showLegendKey val="0"/>
          <c:showVal val="1"/>
          <c:showCatName val="0"/>
          <c:showSerName val="0"/>
          <c:showPercent val="0"/>
          <c:showBubbleSize val="0"/>
        </c:dLbls>
        <c:marker val="1"/>
        <c:smooth val="0"/>
        <c:axId val="55312384"/>
        <c:axId val="55315072"/>
      </c:lineChart>
      <c:catAx>
        <c:axId val="55312384"/>
        <c:scaling>
          <c:orientation val="minMax"/>
        </c:scaling>
        <c:delete val="0"/>
        <c:axPos val="b"/>
        <c:numFmt formatCode="General" sourceLinked="1"/>
        <c:majorTickMark val="out"/>
        <c:minorTickMark val="none"/>
        <c:tickLblPos val="nextTo"/>
        <c:crossAx val="55315072"/>
        <c:crosses val="autoZero"/>
        <c:auto val="1"/>
        <c:lblAlgn val="ctr"/>
        <c:lblOffset val="100"/>
        <c:noMultiLvlLbl val="0"/>
      </c:catAx>
      <c:valAx>
        <c:axId val="55315072"/>
        <c:scaling>
          <c:orientation val="minMax"/>
        </c:scaling>
        <c:delete val="0"/>
        <c:axPos val="l"/>
        <c:majorGridlines/>
        <c:numFmt formatCode="General" sourceLinked="1"/>
        <c:majorTickMark val="out"/>
        <c:minorTickMark val="none"/>
        <c:tickLblPos val="nextTo"/>
        <c:crossAx val="55312384"/>
        <c:crosses val="autoZero"/>
        <c:crossBetween val="between"/>
      </c:valAx>
    </c:plotArea>
    <c:plotVisOnly val="1"/>
    <c:dispBlanksAs val="gap"/>
    <c:showDLblsOverMax val="0"/>
  </c:chart>
  <c:spPr>
    <a:solidFill>
      <a:schemeClr val="accent6">
        <a:lumMod val="40000"/>
        <a:lumOff val="60000"/>
      </a:schemeClr>
    </a:solidFill>
  </c:spPr>
  <c:txPr>
    <a:bodyPr/>
    <a:lstStyle/>
    <a:p>
      <a:pPr>
        <a:defRPr b="1"/>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bar"/>
        <c:grouping val="clustered"/>
        <c:varyColors val="0"/>
        <c:ser>
          <c:idx val="0"/>
          <c:order val="0"/>
          <c:spPr>
            <a:solidFill>
              <a:srgbClr val="FF9900"/>
            </a:solidFill>
          </c:spPr>
          <c:invertIfNegative val="0"/>
          <c:dPt>
            <c:idx val="15"/>
            <c:invertIfNegative val="0"/>
            <c:bubble3D val="0"/>
            <c:spPr>
              <a:solidFill>
                <a:srgbClr val="FF9933"/>
              </a:solidFill>
            </c:spPr>
          </c:dPt>
          <c:dPt>
            <c:idx val="23"/>
            <c:invertIfNegative val="0"/>
            <c:bubble3D val="0"/>
            <c:spPr>
              <a:solidFill>
                <a:srgbClr val="C00000"/>
              </a:solidFill>
            </c:spPr>
          </c:dPt>
          <c:dLbls>
            <c:txPr>
              <a:bodyPr/>
              <a:lstStyle/>
              <a:p>
                <a:pPr>
                  <a:defRPr sz="800"/>
                </a:pPr>
                <a:endParaRPr lang="id-ID"/>
              </a:p>
            </c:txPr>
            <c:showLegendKey val="0"/>
            <c:showVal val="1"/>
            <c:showCatName val="0"/>
            <c:showSerName val="0"/>
            <c:showPercent val="0"/>
            <c:showBubbleSize val="0"/>
            <c:showLeaderLines val="0"/>
          </c:dLbls>
          <c:cat>
            <c:strRef>
              <c:f>Sheet4!$C$41:$C$74</c:f>
              <c:strCache>
                <c:ptCount val="34"/>
                <c:pt idx="0">
                  <c:v>SULAWESI BARAT</c:v>
                </c:pt>
                <c:pt idx="1">
                  <c:v>NUSA TENGGARA TIMUR</c:v>
                </c:pt>
                <c:pt idx="2">
                  <c:v>MALUKU UTARA</c:v>
                </c:pt>
                <c:pt idx="3">
                  <c:v>MALUKU</c:v>
                </c:pt>
                <c:pt idx="4">
                  <c:v>SULAWESI TENGAH</c:v>
                </c:pt>
                <c:pt idx="5">
                  <c:v>SULAWESI TENGGARA</c:v>
                </c:pt>
                <c:pt idx="6">
                  <c:v>NUSA TENGGARA BARAT</c:v>
                </c:pt>
                <c:pt idx="7">
                  <c:v>KALIMANTAN BARAT</c:v>
                </c:pt>
                <c:pt idx="8">
                  <c:v>PAPUA</c:v>
                </c:pt>
                <c:pt idx="9">
                  <c:v>LAMPUNG</c:v>
                </c:pt>
                <c:pt idx="10">
                  <c:v>KALIMANTAN TENGAH</c:v>
                </c:pt>
                <c:pt idx="11">
                  <c:v>PAPUA BARAT</c:v>
                </c:pt>
                <c:pt idx="12">
                  <c:v>GORONTALO</c:v>
                </c:pt>
                <c:pt idx="13">
                  <c:v>KEP. BANGKA BELITUNG</c:v>
                </c:pt>
                <c:pt idx="14">
                  <c:v>JAMBI</c:v>
                </c:pt>
                <c:pt idx="15">
                  <c:v>KALIMANTAN SELATAN</c:v>
                </c:pt>
                <c:pt idx="16">
                  <c:v>BENGKULU</c:v>
                </c:pt>
                <c:pt idx="17">
                  <c:v>SUMATERA SELATAN</c:v>
                </c:pt>
                <c:pt idx="18">
                  <c:v>JAWA TENGAH</c:v>
                </c:pt>
                <c:pt idx="19">
                  <c:v>JAWA TIMUR</c:v>
                </c:pt>
                <c:pt idx="20">
                  <c:v>KEPULAUAN RIAU</c:v>
                </c:pt>
                <c:pt idx="21">
                  <c:v>JAWA BARAT</c:v>
                </c:pt>
                <c:pt idx="22">
                  <c:v>RIAU</c:v>
                </c:pt>
                <c:pt idx="23">
                  <c:v>INDONESIA</c:v>
                </c:pt>
                <c:pt idx="24">
                  <c:v>KALIMANTAN TIMUR</c:v>
                </c:pt>
                <c:pt idx="25">
                  <c:v>BANTEN</c:v>
                </c:pt>
                <c:pt idx="26">
                  <c:v>SULAWESI SELATAN</c:v>
                </c:pt>
                <c:pt idx="27">
                  <c:v>ACEH</c:v>
                </c:pt>
                <c:pt idx="28">
                  <c:v>SUMATERA BARAT</c:v>
                </c:pt>
                <c:pt idx="29">
                  <c:v>SUMATERA UTARA</c:v>
                </c:pt>
                <c:pt idx="30">
                  <c:v>BALI</c:v>
                </c:pt>
                <c:pt idx="31">
                  <c:v>DI YOGYAKARTA</c:v>
                </c:pt>
                <c:pt idx="32">
                  <c:v>SULAWESI UTARA</c:v>
                </c:pt>
                <c:pt idx="33">
                  <c:v>DKI JAKARTA</c:v>
                </c:pt>
              </c:strCache>
            </c:strRef>
          </c:cat>
          <c:val>
            <c:numRef>
              <c:f>Sheet4!$D$41:$D$74</c:f>
              <c:numCache>
                <c:formatCode>_(* #,##0.0_);_(* \(#,##0.0\);_(* "-"_);_(@_)</c:formatCode>
                <c:ptCount val="34"/>
                <c:pt idx="0">
                  <c:v>8.7746023696547049</c:v>
                </c:pt>
                <c:pt idx="1">
                  <c:v>10.493525842250074</c:v>
                </c:pt>
                <c:pt idx="2">
                  <c:v>13.295574162409817</c:v>
                </c:pt>
                <c:pt idx="3">
                  <c:v>13.592313700049237</c:v>
                </c:pt>
                <c:pt idx="4">
                  <c:v>14.732885191332752</c:v>
                </c:pt>
                <c:pt idx="5">
                  <c:v>14.839957493955255</c:v>
                </c:pt>
                <c:pt idx="6">
                  <c:v>15.483571026920014</c:v>
                </c:pt>
                <c:pt idx="7">
                  <c:v>17.056105230779277</c:v>
                </c:pt>
                <c:pt idx="8">
                  <c:v>18.952940010731563</c:v>
                </c:pt>
                <c:pt idx="9">
                  <c:v>19.035838757903253</c:v>
                </c:pt>
                <c:pt idx="10">
                  <c:v>21.59867393984069</c:v>
                </c:pt>
                <c:pt idx="11">
                  <c:v>22.615792219516251</c:v>
                </c:pt>
                <c:pt idx="12">
                  <c:v>22.793759036132872</c:v>
                </c:pt>
                <c:pt idx="13">
                  <c:v>23.473922736939638</c:v>
                </c:pt>
                <c:pt idx="14">
                  <c:v>25.578107160797373</c:v>
                </c:pt>
                <c:pt idx="15">
                  <c:v>26.028371824211025</c:v>
                </c:pt>
                <c:pt idx="16">
                  <c:v>26.608978893837346</c:v>
                </c:pt>
                <c:pt idx="17">
                  <c:v>28.179687532836827</c:v>
                </c:pt>
                <c:pt idx="18">
                  <c:v>28.181408127113887</c:v>
                </c:pt>
                <c:pt idx="19">
                  <c:v>31.601346238119422</c:v>
                </c:pt>
                <c:pt idx="20">
                  <c:v>32.242378113295715</c:v>
                </c:pt>
                <c:pt idx="21">
                  <c:v>33.067035099395625</c:v>
                </c:pt>
                <c:pt idx="22">
                  <c:v>36.808001976342204</c:v>
                </c:pt>
                <c:pt idx="23">
                  <c:v>38.13133919878161</c:v>
                </c:pt>
                <c:pt idx="24">
                  <c:v>38.177466474242436</c:v>
                </c:pt>
                <c:pt idx="25">
                  <c:v>38.987812605043985</c:v>
                </c:pt>
                <c:pt idx="26">
                  <c:v>42.439080305640651</c:v>
                </c:pt>
                <c:pt idx="27">
                  <c:v>46.930463414491385</c:v>
                </c:pt>
                <c:pt idx="28">
                  <c:v>47.903914058465929</c:v>
                </c:pt>
                <c:pt idx="29">
                  <c:v>50.305973128951969</c:v>
                </c:pt>
                <c:pt idx="30">
                  <c:v>70.711158179713763</c:v>
                </c:pt>
                <c:pt idx="31">
                  <c:v>79.036516315845716</c:v>
                </c:pt>
                <c:pt idx="32">
                  <c:v>83.351993957552978</c:v>
                </c:pt>
                <c:pt idx="33">
                  <c:v>155.58943387674495</c:v>
                </c:pt>
              </c:numCache>
            </c:numRef>
          </c:val>
        </c:ser>
        <c:dLbls>
          <c:showLegendKey val="0"/>
          <c:showVal val="1"/>
          <c:showCatName val="0"/>
          <c:showSerName val="0"/>
          <c:showPercent val="0"/>
          <c:showBubbleSize val="0"/>
        </c:dLbls>
        <c:gapWidth val="150"/>
        <c:shape val="cylinder"/>
        <c:axId val="55387264"/>
        <c:axId val="55390976"/>
        <c:axId val="0"/>
      </c:bar3DChart>
      <c:catAx>
        <c:axId val="55387264"/>
        <c:scaling>
          <c:orientation val="minMax"/>
        </c:scaling>
        <c:delete val="0"/>
        <c:axPos val="l"/>
        <c:majorTickMark val="out"/>
        <c:minorTickMark val="none"/>
        <c:tickLblPos val="nextTo"/>
        <c:txPr>
          <a:bodyPr/>
          <a:lstStyle/>
          <a:p>
            <a:pPr>
              <a:defRPr sz="800"/>
            </a:pPr>
            <a:endParaRPr lang="id-ID"/>
          </a:p>
        </c:txPr>
        <c:crossAx val="55390976"/>
        <c:crosses val="autoZero"/>
        <c:auto val="1"/>
        <c:lblAlgn val="ctr"/>
        <c:lblOffset val="100"/>
        <c:noMultiLvlLbl val="0"/>
      </c:catAx>
      <c:valAx>
        <c:axId val="55390976"/>
        <c:scaling>
          <c:orientation val="minMax"/>
        </c:scaling>
        <c:delete val="0"/>
        <c:axPos val="b"/>
        <c:majorGridlines/>
        <c:numFmt formatCode="_(* #,##0.0_);_(* \(#,##0.0\);_(* &quot;-&quot;_);_(@_)" sourceLinked="1"/>
        <c:majorTickMark val="out"/>
        <c:minorTickMark val="none"/>
        <c:tickLblPos val="nextTo"/>
        <c:crossAx val="55387264"/>
        <c:crosses val="autoZero"/>
        <c:crossBetween val="between"/>
      </c:valAx>
    </c:plotArea>
    <c:plotVisOnly val="1"/>
    <c:dispBlanksAs val="gap"/>
    <c:showDLblsOverMax val="0"/>
  </c:chart>
  <c:externalData r:id="rId1">
    <c:autoUpdate val="0"/>
  </c:externalData>
</c:chartSpace>
</file>

<file path=ppt/diagrams/_rels/data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_rels/drawing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 Id="rId4"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5C759F-C836-4F01-8797-423E7AD5850B}" type="doc">
      <dgm:prSet loTypeId="urn:microsoft.com/office/officeart/2005/8/layout/arrow2" loCatId="process" qsTypeId="urn:microsoft.com/office/officeart/2005/8/quickstyle/simple5" qsCatId="simple" csTypeId="urn:microsoft.com/office/officeart/2005/8/colors/accent1_4" csCatId="accent1" phldr="1"/>
      <dgm:spPr/>
    </dgm:pt>
    <dgm:pt modelId="{F5A4A9B2-6AE1-46C0-B65E-EB01CACEA12A}">
      <dgm:prSet phldrT="[Text]" custT="1"/>
      <dgm:spPr/>
      <dgm:t>
        <a:bodyPr/>
        <a:lstStyle/>
        <a:p>
          <a:r>
            <a:rPr lang="id-ID" sz="1400" dirty="0" smtClean="0"/>
            <a:t>- Pemenuhan nakes untuk sebagian besar DTPK</a:t>
          </a:r>
        </a:p>
        <a:p>
          <a:r>
            <a:rPr lang="id-ID" sz="1400" dirty="0" smtClean="0"/>
            <a:t>- Pusat &amp; Prov punya perencanaan SDM dan SI SDMK</a:t>
          </a:r>
        </a:p>
        <a:p>
          <a:r>
            <a:rPr lang="id-ID" sz="1400" dirty="0" smtClean="0"/>
            <a:t>- Diklat sesuai kebutuhan dan Sistem Diknas</a:t>
          </a:r>
        </a:p>
        <a:p>
          <a:r>
            <a:rPr lang="id-ID" sz="1400" dirty="0" smtClean="0"/>
            <a:t>- Binwas</a:t>
          </a:r>
        </a:p>
      </dgm:t>
    </dgm:pt>
    <dgm:pt modelId="{0FFCBBB4-5426-4DC6-B220-175FBD0E7BB4}" type="parTrans" cxnId="{D63B778E-9F3F-4004-992A-3BCD38914A85}">
      <dgm:prSet/>
      <dgm:spPr/>
      <dgm:t>
        <a:bodyPr/>
        <a:lstStyle/>
        <a:p>
          <a:endParaRPr lang="id-ID"/>
        </a:p>
      </dgm:t>
    </dgm:pt>
    <dgm:pt modelId="{F096B5FF-E304-480A-A9EA-A8E1646CC4BF}" type="sibTrans" cxnId="{D63B778E-9F3F-4004-992A-3BCD38914A85}">
      <dgm:prSet/>
      <dgm:spPr/>
      <dgm:t>
        <a:bodyPr/>
        <a:lstStyle/>
        <a:p>
          <a:endParaRPr lang="id-ID"/>
        </a:p>
      </dgm:t>
    </dgm:pt>
    <dgm:pt modelId="{BA44CABB-ECB3-4731-A8F8-B1629352C5A8}">
      <dgm:prSet phldrT="[Text]" custT="1"/>
      <dgm:spPr/>
      <dgm:t>
        <a:bodyPr/>
        <a:lstStyle/>
        <a:p>
          <a:r>
            <a:rPr lang="id-ID" sz="1400" dirty="0" smtClean="0"/>
            <a:t>- Pemenuhan nakes untuk seluruh DTPK</a:t>
          </a:r>
        </a:p>
        <a:p>
          <a:r>
            <a:rPr lang="id-ID" sz="1400" dirty="0" smtClean="0"/>
            <a:t>- Seluruh Kab/ Kota mempunyai perencanaan SDMK</a:t>
          </a:r>
        </a:p>
        <a:p>
          <a:r>
            <a:rPr lang="id-ID" sz="1400" dirty="0" smtClean="0"/>
            <a:t>- Pelaksanaan distribusi &amp; manajemen karir</a:t>
          </a:r>
        </a:p>
        <a:p>
          <a:r>
            <a:rPr lang="id-ID" sz="1400" dirty="0" smtClean="0"/>
            <a:t>- Sinergi pengadaan SDMK </a:t>
          </a:r>
        </a:p>
        <a:p>
          <a:r>
            <a:rPr lang="id-ID" sz="1400" dirty="0" smtClean="0"/>
            <a:t>- Binwas</a:t>
          </a:r>
          <a:endParaRPr lang="id-ID" sz="1400" dirty="0"/>
        </a:p>
      </dgm:t>
    </dgm:pt>
    <dgm:pt modelId="{5CF36E66-3149-4436-B833-671F279F9F40}" type="parTrans" cxnId="{D7453EB2-EAF4-42BA-BD59-E70AF2E6A43B}">
      <dgm:prSet/>
      <dgm:spPr/>
      <dgm:t>
        <a:bodyPr/>
        <a:lstStyle/>
        <a:p>
          <a:endParaRPr lang="id-ID"/>
        </a:p>
      </dgm:t>
    </dgm:pt>
    <dgm:pt modelId="{9BF6B314-9B5C-4C09-A786-53F3E3C9E553}" type="sibTrans" cxnId="{D7453EB2-EAF4-42BA-BD59-E70AF2E6A43B}">
      <dgm:prSet/>
      <dgm:spPr/>
      <dgm:t>
        <a:bodyPr/>
        <a:lstStyle/>
        <a:p>
          <a:endParaRPr lang="id-ID"/>
        </a:p>
      </dgm:t>
    </dgm:pt>
    <dgm:pt modelId="{10BDB6E8-53CA-40CE-A292-DAE377EA7E3D}">
      <dgm:prSet phldrT="[Text]" custT="1"/>
      <dgm:spPr/>
      <dgm:t>
        <a:bodyPr/>
        <a:lstStyle/>
        <a:p>
          <a:r>
            <a:rPr lang="id-ID" sz="1400" smtClean="0"/>
            <a:t>- Seluruh SDMK terpenuhi</a:t>
          </a:r>
        </a:p>
        <a:p>
          <a:r>
            <a:rPr lang="id-ID" sz="1400" smtClean="0"/>
            <a:t>- Perencanaan SDMK terintegrasi secara nasional</a:t>
          </a:r>
        </a:p>
        <a:p>
          <a:r>
            <a:rPr lang="id-ID" sz="1400" smtClean="0"/>
            <a:t>- Pengadaan SDMK sesuai kebutuhan</a:t>
          </a:r>
        </a:p>
        <a:p>
          <a:r>
            <a:rPr lang="id-ID" sz="1400" smtClean="0"/>
            <a:t>- Pemantapan distribusi &amp; manajemen karir</a:t>
          </a:r>
        </a:p>
        <a:p>
          <a:r>
            <a:rPr lang="id-ID" sz="1400" smtClean="0"/>
            <a:t>- Binwas</a:t>
          </a:r>
          <a:endParaRPr lang="id-ID" sz="1400" dirty="0"/>
        </a:p>
      </dgm:t>
    </dgm:pt>
    <dgm:pt modelId="{A7B9F23F-89F7-4DAA-9087-87F3907ED234}" type="parTrans" cxnId="{C9F687F5-B9AC-43BB-9443-D1FE4687BBFE}">
      <dgm:prSet/>
      <dgm:spPr/>
      <dgm:t>
        <a:bodyPr/>
        <a:lstStyle/>
        <a:p>
          <a:endParaRPr lang="id-ID"/>
        </a:p>
      </dgm:t>
    </dgm:pt>
    <dgm:pt modelId="{2A9427A7-CB04-4EF6-9E21-10A614B76DFD}" type="sibTrans" cxnId="{C9F687F5-B9AC-43BB-9443-D1FE4687BBFE}">
      <dgm:prSet/>
      <dgm:spPr/>
      <dgm:t>
        <a:bodyPr/>
        <a:lstStyle/>
        <a:p>
          <a:endParaRPr lang="id-ID"/>
        </a:p>
      </dgm:t>
    </dgm:pt>
    <dgm:pt modelId="{8C5C9051-34C3-4BFA-B02B-4C6463E0651A}" type="pres">
      <dgm:prSet presAssocID="{CB5C759F-C836-4F01-8797-423E7AD5850B}" presName="arrowDiagram" presStyleCnt="0">
        <dgm:presLayoutVars>
          <dgm:chMax val="5"/>
          <dgm:dir/>
          <dgm:resizeHandles val="exact"/>
        </dgm:presLayoutVars>
      </dgm:prSet>
      <dgm:spPr/>
    </dgm:pt>
    <dgm:pt modelId="{3E83C813-F5F9-4A69-86B0-EC9D3DDA068C}" type="pres">
      <dgm:prSet presAssocID="{CB5C759F-C836-4F01-8797-423E7AD5850B}" presName="arrow" presStyleLbl="bgShp" presStyleIdx="0" presStyleCnt="1" custScaleY="75343" custLinFactNeighborX="342" custLinFactNeighborY="7534"/>
      <dgm:spPr/>
    </dgm:pt>
    <dgm:pt modelId="{8058CBBC-C106-4A12-B97E-FBB1F0B020E2}" type="pres">
      <dgm:prSet presAssocID="{CB5C759F-C836-4F01-8797-423E7AD5850B}" presName="arrowDiagram3" presStyleCnt="0"/>
      <dgm:spPr/>
    </dgm:pt>
    <dgm:pt modelId="{9E32C208-7645-4C00-B0DD-24479AC9A13D}" type="pres">
      <dgm:prSet presAssocID="{F5A4A9B2-6AE1-46C0-B65E-EB01CACEA12A}" presName="bullet3a" presStyleLbl="node1" presStyleIdx="0" presStyleCnt="3" custLinFactNeighborX="1402" custLinFactNeighborY="69656"/>
      <dgm:spPr/>
    </dgm:pt>
    <dgm:pt modelId="{D44F35F3-1EF4-4F4B-BF38-317F0360A592}" type="pres">
      <dgm:prSet presAssocID="{F5A4A9B2-6AE1-46C0-B65E-EB01CACEA12A}" presName="textBox3a" presStyleLbl="revTx" presStyleIdx="0" presStyleCnt="3" custScaleX="92846" custLinFactNeighborX="859" custLinFactNeighborY="1376">
        <dgm:presLayoutVars>
          <dgm:bulletEnabled val="1"/>
        </dgm:presLayoutVars>
      </dgm:prSet>
      <dgm:spPr/>
      <dgm:t>
        <a:bodyPr/>
        <a:lstStyle/>
        <a:p>
          <a:endParaRPr lang="id-ID"/>
        </a:p>
      </dgm:t>
    </dgm:pt>
    <dgm:pt modelId="{91050A8D-DBF2-4407-8DB6-5715855ECB7A}" type="pres">
      <dgm:prSet presAssocID="{BA44CABB-ECB3-4731-A8F8-B1629352C5A8}" presName="bullet3b" presStyleLbl="node1" presStyleIdx="1" presStyleCnt="3" custLinFactY="27793" custLinFactNeighborX="-22574" custLinFactNeighborY="100000"/>
      <dgm:spPr/>
    </dgm:pt>
    <dgm:pt modelId="{9FA8E569-E007-43F2-A29B-0A708A1174BA}" type="pres">
      <dgm:prSet presAssocID="{BA44CABB-ECB3-4731-A8F8-B1629352C5A8}" presName="textBox3b" presStyleLbl="revTx" presStyleIdx="1" presStyleCnt="3" custScaleY="79855" custLinFactNeighborX="-2083" custLinFactNeighborY="769">
        <dgm:presLayoutVars>
          <dgm:bulletEnabled val="1"/>
        </dgm:presLayoutVars>
      </dgm:prSet>
      <dgm:spPr/>
      <dgm:t>
        <a:bodyPr/>
        <a:lstStyle/>
        <a:p>
          <a:endParaRPr lang="id-ID"/>
        </a:p>
      </dgm:t>
    </dgm:pt>
    <dgm:pt modelId="{95BCC131-8542-4D4C-A519-4CADEBC21A48}" type="pres">
      <dgm:prSet presAssocID="{10BDB6E8-53CA-40CE-A292-DAE377EA7E3D}" presName="bullet3c" presStyleLbl="node1" presStyleIdx="2" presStyleCnt="3" custLinFactY="32897" custLinFactNeighborX="-32613" custLinFactNeighborY="100000"/>
      <dgm:spPr/>
    </dgm:pt>
    <dgm:pt modelId="{15FFA3E3-06FD-49A9-9EB6-3DB8C572097A}" type="pres">
      <dgm:prSet presAssocID="{10BDB6E8-53CA-40CE-A292-DAE377EA7E3D}" presName="textBox3c" presStyleLbl="revTx" presStyleIdx="2" presStyleCnt="3" custScaleY="62550" custLinFactNeighborX="-2778" custLinFactNeighborY="-10378">
        <dgm:presLayoutVars>
          <dgm:bulletEnabled val="1"/>
        </dgm:presLayoutVars>
      </dgm:prSet>
      <dgm:spPr/>
      <dgm:t>
        <a:bodyPr/>
        <a:lstStyle/>
        <a:p>
          <a:endParaRPr lang="id-ID"/>
        </a:p>
      </dgm:t>
    </dgm:pt>
  </dgm:ptLst>
  <dgm:cxnLst>
    <dgm:cxn modelId="{7F4A5788-12FD-494D-96BC-ED9F4CB725CE}" type="presOf" srcId="{CB5C759F-C836-4F01-8797-423E7AD5850B}" destId="{8C5C9051-34C3-4BFA-B02B-4C6463E0651A}" srcOrd="0" destOrd="0" presId="urn:microsoft.com/office/officeart/2005/8/layout/arrow2"/>
    <dgm:cxn modelId="{D7453EB2-EAF4-42BA-BD59-E70AF2E6A43B}" srcId="{CB5C759F-C836-4F01-8797-423E7AD5850B}" destId="{BA44CABB-ECB3-4731-A8F8-B1629352C5A8}" srcOrd="1" destOrd="0" parTransId="{5CF36E66-3149-4436-B833-671F279F9F40}" sibTransId="{9BF6B314-9B5C-4C09-A786-53F3E3C9E553}"/>
    <dgm:cxn modelId="{5EEAC9BB-8828-46C0-B203-85E5B1B23D0D}" type="presOf" srcId="{F5A4A9B2-6AE1-46C0-B65E-EB01CACEA12A}" destId="{D44F35F3-1EF4-4F4B-BF38-317F0360A592}" srcOrd="0" destOrd="0" presId="urn:microsoft.com/office/officeart/2005/8/layout/arrow2"/>
    <dgm:cxn modelId="{858AA93D-1AB9-45A2-BA18-D5F46719565A}" type="presOf" srcId="{BA44CABB-ECB3-4731-A8F8-B1629352C5A8}" destId="{9FA8E569-E007-43F2-A29B-0A708A1174BA}" srcOrd="0" destOrd="0" presId="urn:microsoft.com/office/officeart/2005/8/layout/arrow2"/>
    <dgm:cxn modelId="{579D970D-5B1B-45A7-878A-49946C45EC6E}" type="presOf" srcId="{10BDB6E8-53CA-40CE-A292-DAE377EA7E3D}" destId="{15FFA3E3-06FD-49A9-9EB6-3DB8C572097A}" srcOrd="0" destOrd="0" presId="urn:microsoft.com/office/officeart/2005/8/layout/arrow2"/>
    <dgm:cxn modelId="{D63B778E-9F3F-4004-992A-3BCD38914A85}" srcId="{CB5C759F-C836-4F01-8797-423E7AD5850B}" destId="{F5A4A9B2-6AE1-46C0-B65E-EB01CACEA12A}" srcOrd="0" destOrd="0" parTransId="{0FFCBBB4-5426-4DC6-B220-175FBD0E7BB4}" sibTransId="{F096B5FF-E304-480A-A9EA-A8E1646CC4BF}"/>
    <dgm:cxn modelId="{C9F687F5-B9AC-43BB-9443-D1FE4687BBFE}" srcId="{CB5C759F-C836-4F01-8797-423E7AD5850B}" destId="{10BDB6E8-53CA-40CE-A292-DAE377EA7E3D}" srcOrd="2" destOrd="0" parTransId="{A7B9F23F-89F7-4DAA-9087-87F3907ED234}" sibTransId="{2A9427A7-CB04-4EF6-9E21-10A614B76DFD}"/>
    <dgm:cxn modelId="{324DC8E3-35D7-4BCC-A790-19D64D9D50AC}" type="presParOf" srcId="{8C5C9051-34C3-4BFA-B02B-4C6463E0651A}" destId="{3E83C813-F5F9-4A69-86B0-EC9D3DDA068C}" srcOrd="0" destOrd="0" presId="urn:microsoft.com/office/officeart/2005/8/layout/arrow2"/>
    <dgm:cxn modelId="{0D391C90-ED5E-4D51-AF58-42D8E8839914}" type="presParOf" srcId="{8C5C9051-34C3-4BFA-B02B-4C6463E0651A}" destId="{8058CBBC-C106-4A12-B97E-FBB1F0B020E2}" srcOrd="1" destOrd="0" presId="urn:microsoft.com/office/officeart/2005/8/layout/arrow2"/>
    <dgm:cxn modelId="{268CCDD6-E49F-4A36-AAFF-F479860FA54D}" type="presParOf" srcId="{8058CBBC-C106-4A12-B97E-FBB1F0B020E2}" destId="{9E32C208-7645-4C00-B0DD-24479AC9A13D}" srcOrd="0" destOrd="0" presId="urn:microsoft.com/office/officeart/2005/8/layout/arrow2"/>
    <dgm:cxn modelId="{856FE62D-5BA7-4453-8458-90C6C71BB6E7}" type="presParOf" srcId="{8058CBBC-C106-4A12-B97E-FBB1F0B020E2}" destId="{D44F35F3-1EF4-4F4B-BF38-317F0360A592}" srcOrd="1" destOrd="0" presId="urn:microsoft.com/office/officeart/2005/8/layout/arrow2"/>
    <dgm:cxn modelId="{04A5979B-33C7-483A-B03A-F4F3B6BD716D}" type="presParOf" srcId="{8058CBBC-C106-4A12-B97E-FBB1F0B020E2}" destId="{91050A8D-DBF2-4407-8DB6-5715855ECB7A}" srcOrd="2" destOrd="0" presId="urn:microsoft.com/office/officeart/2005/8/layout/arrow2"/>
    <dgm:cxn modelId="{BEDBFEBF-32BF-43C3-8119-12A6873F497A}" type="presParOf" srcId="{8058CBBC-C106-4A12-B97E-FBB1F0B020E2}" destId="{9FA8E569-E007-43F2-A29B-0A708A1174BA}" srcOrd="3" destOrd="0" presId="urn:microsoft.com/office/officeart/2005/8/layout/arrow2"/>
    <dgm:cxn modelId="{8D94DD99-7D0A-4057-8E96-8C247A4F3344}" type="presParOf" srcId="{8058CBBC-C106-4A12-B97E-FBB1F0B020E2}" destId="{95BCC131-8542-4D4C-A519-4CADEBC21A48}" srcOrd="4" destOrd="0" presId="urn:microsoft.com/office/officeart/2005/8/layout/arrow2"/>
    <dgm:cxn modelId="{CD348269-4459-43A3-B1A6-9904E5093AF4}" type="presParOf" srcId="{8058CBBC-C106-4A12-B97E-FBB1F0B020E2}" destId="{15FFA3E3-06FD-49A9-9EB6-3DB8C572097A}"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5192B5-7633-4217-ABB0-0BEB9CC4B369}" type="doc">
      <dgm:prSet loTypeId="urn:microsoft.com/office/officeart/2005/8/layout/vList4#1" loCatId="list" qsTypeId="urn:microsoft.com/office/officeart/2005/8/quickstyle/simple1" qsCatId="simple" csTypeId="urn:microsoft.com/office/officeart/2005/8/colors/accent6_2" csCatId="accent6" phldr="1"/>
      <dgm:spPr/>
      <dgm:t>
        <a:bodyPr/>
        <a:lstStyle/>
        <a:p>
          <a:endParaRPr lang="en-US"/>
        </a:p>
      </dgm:t>
    </dgm:pt>
    <dgm:pt modelId="{39A9AB76-4F6A-4ACF-AD2F-0BC00D955BE0}">
      <dgm:prSet phldrT="[Text]"/>
      <dgm:spPr>
        <a:solidFill>
          <a:schemeClr val="tx2">
            <a:lumMod val="60000"/>
            <a:lumOff val="40000"/>
          </a:schemeClr>
        </a:solidFill>
      </dgm:spPr>
      <dgm:t>
        <a:bodyPr/>
        <a:lstStyle/>
        <a:p>
          <a:r>
            <a:rPr lang="id-ID" b="1" dirty="0" smtClean="0"/>
            <a:t>menyeluruh baik secara nasional, distribusinya menurut prov/kab/kota.  </a:t>
          </a:r>
          <a:endParaRPr lang="en-US" dirty="0"/>
        </a:p>
      </dgm:t>
    </dgm:pt>
    <dgm:pt modelId="{1EE94ACE-D7E0-484A-9A63-D9B6848CEB5E}" type="parTrans" cxnId="{32967F4D-F726-4234-9239-846A91AF2CCD}">
      <dgm:prSet/>
      <dgm:spPr/>
      <dgm:t>
        <a:bodyPr/>
        <a:lstStyle/>
        <a:p>
          <a:endParaRPr lang="en-US"/>
        </a:p>
      </dgm:t>
    </dgm:pt>
    <dgm:pt modelId="{9D90C151-09C3-43B9-AE5A-73C1DD2B091F}" type="sibTrans" cxnId="{32967F4D-F726-4234-9239-846A91AF2CCD}">
      <dgm:prSet/>
      <dgm:spPr/>
      <dgm:t>
        <a:bodyPr/>
        <a:lstStyle/>
        <a:p>
          <a:endParaRPr lang="en-US"/>
        </a:p>
      </dgm:t>
    </dgm:pt>
    <dgm:pt modelId="{68C15099-0DFB-4578-91E1-053E321711A2}">
      <dgm:prSet phldrT="[Text]"/>
      <dgm:spPr>
        <a:solidFill>
          <a:schemeClr val="tx2">
            <a:lumMod val="60000"/>
            <a:lumOff val="40000"/>
          </a:schemeClr>
        </a:solidFill>
      </dgm:spPr>
      <dgm:t>
        <a:bodyPr/>
        <a:lstStyle/>
        <a:p>
          <a:r>
            <a:rPr lang="id-ID" b="1" dirty="0" smtClean="0"/>
            <a:t>Sesuai kebutuhan pembangunan kesehatan, baik jenis, jumlah, dan mutunya</a:t>
          </a:r>
          <a:endParaRPr lang="en-US" dirty="0"/>
        </a:p>
      </dgm:t>
    </dgm:pt>
    <dgm:pt modelId="{26F82BB9-F2AC-4337-B858-5A9BFE676273}" type="parTrans" cxnId="{00F4C16F-C771-4C63-9A78-19DD300450E1}">
      <dgm:prSet/>
      <dgm:spPr/>
      <dgm:t>
        <a:bodyPr/>
        <a:lstStyle/>
        <a:p>
          <a:endParaRPr lang="en-US"/>
        </a:p>
      </dgm:t>
    </dgm:pt>
    <dgm:pt modelId="{DFA256D2-BC0D-4CBB-93F7-9BE1E8DEDA2B}" type="sibTrans" cxnId="{00F4C16F-C771-4C63-9A78-19DD300450E1}">
      <dgm:prSet/>
      <dgm:spPr/>
      <dgm:t>
        <a:bodyPr/>
        <a:lstStyle/>
        <a:p>
          <a:endParaRPr lang="en-US"/>
        </a:p>
      </dgm:t>
    </dgm:pt>
    <dgm:pt modelId="{FEEFDEB8-6D88-4C83-BEE2-F09CAB2FD290}">
      <dgm:prSet phldrT="[Text]"/>
      <dgm:spPr>
        <a:solidFill>
          <a:schemeClr val="tx2">
            <a:lumMod val="60000"/>
            <a:lumOff val="40000"/>
          </a:schemeClr>
        </a:solidFill>
      </dgm:spPr>
      <dgm:t>
        <a:bodyPr/>
        <a:lstStyle/>
        <a:p>
          <a:r>
            <a:rPr lang="id-ID" b="1" dirty="0" smtClean="0"/>
            <a:t>pemerataan, pemanfaatan dan pengembangan Nakes</a:t>
          </a:r>
          <a:endParaRPr lang="en-US" dirty="0"/>
        </a:p>
      </dgm:t>
    </dgm:pt>
    <dgm:pt modelId="{47F13032-92A8-4F66-8F03-E263A150BBEC}" type="parTrans" cxnId="{E242AC02-33B6-4DE4-81FC-C7BD5646A064}">
      <dgm:prSet/>
      <dgm:spPr/>
      <dgm:t>
        <a:bodyPr/>
        <a:lstStyle/>
        <a:p>
          <a:endParaRPr lang="en-US"/>
        </a:p>
      </dgm:t>
    </dgm:pt>
    <dgm:pt modelId="{9C49B0EC-5AD5-48A8-A532-6E0AE264E306}" type="sibTrans" cxnId="{E242AC02-33B6-4DE4-81FC-C7BD5646A064}">
      <dgm:prSet/>
      <dgm:spPr/>
      <dgm:t>
        <a:bodyPr/>
        <a:lstStyle/>
        <a:p>
          <a:endParaRPr lang="en-US"/>
        </a:p>
      </dgm:t>
    </dgm:pt>
    <dgm:pt modelId="{43BBB00C-C807-472D-8FA7-0E6CE1F7E6E9}">
      <dgm:prSet phldrT="[Text]"/>
      <dgm:spPr>
        <a:solidFill>
          <a:schemeClr val="tx2">
            <a:lumMod val="60000"/>
            <a:lumOff val="40000"/>
          </a:schemeClr>
        </a:solidFill>
      </dgm:spPr>
      <dgm:t>
        <a:bodyPr/>
        <a:lstStyle/>
        <a:p>
          <a:r>
            <a:rPr lang="id-ID" b="1" dirty="0" smtClean="0"/>
            <a:t>melalui standardisasi, registrasi, sertifikasi dan lisensi Nakes</a:t>
          </a:r>
          <a:endParaRPr lang="en-US" dirty="0"/>
        </a:p>
      </dgm:t>
    </dgm:pt>
    <dgm:pt modelId="{0FD4F135-2752-47DC-8593-4C73D219AB0D}" type="parTrans" cxnId="{B747C0D8-BD07-4525-B185-EDB7AD9721EA}">
      <dgm:prSet/>
      <dgm:spPr/>
      <dgm:t>
        <a:bodyPr/>
        <a:lstStyle/>
        <a:p>
          <a:endParaRPr lang="en-US"/>
        </a:p>
      </dgm:t>
    </dgm:pt>
    <dgm:pt modelId="{23B37485-801F-41DF-B695-067CCEE487DA}" type="sibTrans" cxnId="{B747C0D8-BD07-4525-B185-EDB7AD9721EA}">
      <dgm:prSet/>
      <dgm:spPr/>
      <dgm:t>
        <a:bodyPr/>
        <a:lstStyle/>
        <a:p>
          <a:endParaRPr lang="en-US"/>
        </a:p>
      </dgm:t>
    </dgm:pt>
    <dgm:pt modelId="{760BF84E-146B-406B-B9F9-6CDF3CC6CF00}" type="pres">
      <dgm:prSet presAssocID="{095192B5-7633-4217-ABB0-0BEB9CC4B369}" presName="linear" presStyleCnt="0">
        <dgm:presLayoutVars>
          <dgm:dir/>
          <dgm:resizeHandles val="exact"/>
        </dgm:presLayoutVars>
      </dgm:prSet>
      <dgm:spPr/>
      <dgm:t>
        <a:bodyPr/>
        <a:lstStyle/>
        <a:p>
          <a:endParaRPr lang="en-US"/>
        </a:p>
      </dgm:t>
    </dgm:pt>
    <dgm:pt modelId="{D7E7901B-EF32-4FB2-8024-FFFD2C323E5C}" type="pres">
      <dgm:prSet presAssocID="{39A9AB76-4F6A-4ACF-AD2F-0BC00D955BE0}" presName="comp" presStyleCnt="0"/>
      <dgm:spPr/>
      <dgm:t>
        <a:bodyPr/>
        <a:lstStyle/>
        <a:p>
          <a:endParaRPr lang="id-ID"/>
        </a:p>
      </dgm:t>
    </dgm:pt>
    <dgm:pt modelId="{3931F8C7-47B3-486E-A400-B7B87DBC5063}" type="pres">
      <dgm:prSet presAssocID="{39A9AB76-4F6A-4ACF-AD2F-0BC00D955BE0}" presName="box" presStyleLbl="node1" presStyleIdx="0" presStyleCnt="4"/>
      <dgm:spPr/>
      <dgm:t>
        <a:bodyPr/>
        <a:lstStyle/>
        <a:p>
          <a:endParaRPr lang="en-US"/>
        </a:p>
      </dgm:t>
    </dgm:pt>
    <dgm:pt modelId="{D202C480-217C-44EA-AEE8-D440927D76CA}" type="pres">
      <dgm:prSet presAssocID="{39A9AB76-4F6A-4ACF-AD2F-0BC00D955BE0}" presName="img" presStyleLbl="fgImgPlace1" presStyleIdx="0" presStyleCnt="4"/>
      <dgm:spPr>
        <a:blipFill rotWithShape="0">
          <a:blip xmlns:r="http://schemas.openxmlformats.org/officeDocument/2006/relationships" r:embed="rId1"/>
          <a:stretch>
            <a:fillRect/>
          </a:stretch>
        </a:blipFill>
      </dgm:spPr>
      <dgm:t>
        <a:bodyPr/>
        <a:lstStyle/>
        <a:p>
          <a:endParaRPr lang="id-ID"/>
        </a:p>
      </dgm:t>
    </dgm:pt>
    <dgm:pt modelId="{F15252A7-B16B-4274-9446-C81A5BA2E2C4}" type="pres">
      <dgm:prSet presAssocID="{39A9AB76-4F6A-4ACF-AD2F-0BC00D955BE0}" presName="text" presStyleLbl="node1" presStyleIdx="0" presStyleCnt="4">
        <dgm:presLayoutVars>
          <dgm:bulletEnabled val="1"/>
        </dgm:presLayoutVars>
      </dgm:prSet>
      <dgm:spPr/>
      <dgm:t>
        <a:bodyPr/>
        <a:lstStyle/>
        <a:p>
          <a:endParaRPr lang="en-US"/>
        </a:p>
      </dgm:t>
    </dgm:pt>
    <dgm:pt modelId="{ABF1C4D0-948E-4BCD-BA19-9118F5790F5F}" type="pres">
      <dgm:prSet presAssocID="{9D90C151-09C3-43B9-AE5A-73C1DD2B091F}" presName="spacer" presStyleCnt="0"/>
      <dgm:spPr/>
      <dgm:t>
        <a:bodyPr/>
        <a:lstStyle/>
        <a:p>
          <a:endParaRPr lang="id-ID"/>
        </a:p>
      </dgm:t>
    </dgm:pt>
    <dgm:pt modelId="{5B138FE1-570C-4784-BDD6-726D0F8CB4CD}" type="pres">
      <dgm:prSet presAssocID="{68C15099-0DFB-4578-91E1-053E321711A2}" presName="comp" presStyleCnt="0"/>
      <dgm:spPr/>
      <dgm:t>
        <a:bodyPr/>
        <a:lstStyle/>
        <a:p>
          <a:endParaRPr lang="id-ID"/>
        </a:p>
      </dgm:t>
    </dgm:pt>
    <dgm:pt modelId="{59C20A93-31D5-4786-A65B-43BE1B716C97}" type="pres">
      <dgm:prSet presAssocID="{68C15099-0DFB-4578-91E1-053E321711A2}" presName="box" presStyleLbl="node1" presStyleIdx="1" presStyleCnt="4"/>
      <dgm:spPr/>
      <dgm:t>
        <a:bodyPr/>
        <a:lstStyle/>
        <a:p>
          <a:endParaRPr lang="en-US"/>
        </a:p>
      </dgm:t>
    </dgm:pt>
    <dgm:pt modelId="{C7BF96B9-A4D8-41C7-8C95-A9E8E97DBCDF}" type="pres">
      <dgm:prSet presAssocID="{68C15099-0DFB-4578-91E1-053E321711A2}" presName="img" presStyleLbl="fgImgPlace1" presStyleIdx="1" presStyleCnt="4"/>
      <dgm:spPr>
        <a:blipFill rotWithShape="0">
          <a:blip xmlns:r="http://schemas.openxmlformats.org/officeDocument/2006/relationships" r:embed="rId2"/>
          <a:stretch>
            <a:fillRect/>
          </a:stretch>
        </a:blipFill>
      </dgm:spPr>
      <dgm:t>
        <a:bodyPr/>
        <a:lstStyle/>
        <a:p>
          <a:endParaRPr lang="id-ID"/>
        </a:p>
      </dgm:t>
    </dgm:pt>
    <dgm:pt modelId="{3EB0E496-3807-4F92-8E85-5AA5CD0F037E}" type="pres">
      <dgm:prSet presAssocID="{68C15099-0DFB-4578-91E1-053E321711A2}" presName="text" presStyleLbl="node1" presStyleIdx="1" presStyleCnt="4">
        <dgm:presLayoutVars>
          <dgm:bulletEnabled val="1"/>
        </dgm:presLayoutVars>
      </dgm:prSet>
      <dgm:spPr/>
      <dgm:t>
        <a:bodyPr/>
        <a:lstStyle/>
        <a:p>
          <a:endParaRPr lang="en-US"/>
        </a:p>
      </dgm:t>
    </dgm:pt>
    <dgm:pt modelId="{3CB472F4-86C8-4A55-8508-6B69D11F00A2}" type="pres">
      <dgm:prSet presAssocID="{DFA256D2-BC0D-4CBB-93F7-9BE1E8DEDA2B}" presName="spacer" presStyleCnt="0"/>
      <dgm:spPr/>
      <dgm:t>
        <a:bodyPr/>
        <a:lstStyle/>
        <a:p>
          <a:endParaRPr lang="id-ID"/>
        </a:p>
      </dgm:t>
    </dgm:pt>
    <dgm:pt modelId="{F3146621-1ACD-4545-839B-E44A95A3CFD1}" type="pres">
      <dgm:prSet presAssocID="{FEEFDEB8-6D88-4C83-BEE2-F09CAB2FD290}" presName="comp" presStyleCnt="0"/>
      <dgm:spPr/>
      <dgm:t>
        <a:bodyPr/>
        <a:lstStyle/>
        <a:p>
          <a:endParaRPr lang="id-ID"/>
        </a:p>
      </dgm:t>
    </dgm:pt>
    <dgm:pt modelId="{AACE6A7E-FFBA-4247-BBE9-8AC3A070D78B}" type="pres">
      <dgm:prSet presAssocID="{FEEFDEB8-6D88-4C83-BEE2-F09CAB2FD290}" presName="box" presStyleLbl="node1" presStyleIdx="2" presStyleCnt="4"/>
      <dgm:spPr/>
      <dgm:t>
        <a:bodyPr/>
        <a:lstStyle/>
        <a:p>
          <a:endParaRPr lang="en-US"/>
        </a:p>
      </dgm:t>
    </dgm:pt>
    <dgm:pt modelId="{5B0E62FC-D844-49E6-9729-2B269AA16371}" type="pres">
      <dgm:prSet presAssocID="{FEEFDEB8-6D88-4C83-BEE2-F09CAB2FD290}" presName="img" presStyleLbl="fgImgPlace1" presStyleIdx="2" presStyleCnt="4"/>
      <dgm:spPr>
        <a:blipFill rotWithShape="0">
          <a:blip xmlns:r="http://schemas.openxmlformats.org/officeDocument/2006/relationships" r:embed="rId3"/>
          <a:stretch>
            <a:fillRect/>
          </a:stretch>
        </a:blipFill>
      </dgm:spPr>
      <dgm:t>
        <a:bodyPr/>
        <a:lstStyle/>
        <a:p>
          <a:endParaRPr lang="id-ID"/>
        </a:p>
      </dgm:t>
    </dgm:pt>
    <dgm:pt modelId="{64088FE4-1762-49ED-866E-6DFB6C146598}" type="pres">
      <dgm:prSet presAssocID="{FEEFDEB8-6D88-4C83-BEE2-F09CAB2FD290}" presName="text" presStyleLbl="node1" presStyleIdx="2" presStyleCnt="4">
        <dgm:presLayoutVars>
          <dgm:bulletEnabled val="1"/>
        </dgm:presLayoutVars>
      </dgm:prSet>
      <dgm:spPr/>
      <dgm:t>
        <a:bodyPr/>
        <a:lstStyle/>
        <a:p>
          <a:endParaRPr lang="en-US"/>
        </a:p>
      </dgm:t>
    </dgm:pt>
    <dgm:pt modelId="{DDB08B23-0EB2-44EA-B99B-C9E11F1802D1}" type="pres">
      <dgm:prSet presAssocID="{9C49B0EC-5AD5-48A8-A532-6E0AE264E306}" presName="spacer" presStyleCnt="0"/>
      <dgm:spPr/>
      <dgm:t>
        <a:bodyPr/>
        <a:lstStyle/>
        <a:p>
          <a:endParaRPr lang="id-ID"/>
        </a:p>
      </dgm:t>
    </dgm:pt>
    <dgm:pt modelId="{E8325782-C4E6-4D52-AC77-F1EBB49B1DAA}" type="pres">
      <dgm:prSet presAssocID="{43BBB00C-C807-472D-8FA7-0E6CE1F7E6E9}" presName="comp" presStyleCnt="0"/>
      <dgm:spPr/>
      <dgm:t>
        <a:bodyPr/>
        <a:lstStyle/>
        <a:p>
          <a:endParaRPr lang="id-ID"/>
        </a:p>
      </dgm:t>
    </dgm:pt>
    <dgm:pt modelId="{4A7149F1-1A8C-4BE9-BDD4-B340169E759C}" type="pres">
      <dgm:prSet presAssocID="{43BBB00C-C807-472D-8FA7-0E6CE1F7E6E9}" presName="box" presStyleLbl="node1" presStyleIdx="3" presStyleCnt="4"/>
      <dgm:spPr/>
      <dgm:t>
        <a:bodyPr/>
        <a:lstStyle/>
        <a:p>
          <a:endParaRPr lang="en-US"/>
        </a:p>
      </dgm:t>
    </dgm:pt>
    <dgm:pt modelId="{14CA4757-D16F-4FB3-B5F0-5D2E54464BFA}" type="pres">
      <dgm:prSet presAssocID="{43BBB00C-C807-472D-8FA7-0E6CE1F7E6E9}" presName="img" presStyleLbl="fgImgPlace1" presStyleIdx="3" presStyleCnt="4"/>
      <dgm:spPr>
        <a:blipFill rotWithShape="0">
          <a:blip xmlns:r="http://schemas.openxmlformats.org/officeDocument/2006/relationships" r:embed="rId4"/>
          <a:stretch>
            <a:fillRect/>
          </a:stretch>
        </a:blipFill>
      </dgm:spPr>
      <dgm:t>
        <a:bodyPr/>
        <a:lstStyle/>
        <a:p>
          <a:endParaRPr lang="id-ID"/>
        </a:p>
      </dgm:t>
    </dgm:pt>
    <dgm:pt modelId="{1FCB3C31-0EF1-4B69-897E-9416CFEDD4B1}" type="pres">
      <dgm:prSet presAssocID="{43BBB00C-C807-472D-8FA7-0E6CE1F7E6E9}" presName="text" presStyleLbl="node1" presStyleIdx="3" presStyleCnt="4">
        <dgm:presLayoutVars>
          <dgm:bulletEnabled val="1"/>
        </dgm:presLayoutVars>
      </dgm:prSet>
      <dgm:spPr/>
      <dgm:t>
        <a:bodyPr/>
        <a:lstStyle/>
        <a:p>
          <a:endParaRPr lang="en-US"/>
        </a:p>
      </dgm:t>
    </dgm:pt>
  </dgm:ptLst>
  <dgm:cxnLst>
    <dgm:cxn modelId="{A40F677E-2BEC-48DB-A8F4-E15FA38642F4}" type="presOf" srcId="{095192B5-7633-4217-ABB0-0BEB9CC4B369}" destId="{760BF84E-146B-406B-B9F9-6CDF3CC6CF00}" srcOrd="0" destOrd="0" presId="urn:microsoft.com/office/officeart/2005/8/layout/vList4#1"/>
    <dgm:cxn modelId="{15E217D6-C86E-4EAF-88E0-26116DB3A32F}" type="presOf" srcId="{43BBB00C-C807-472D-8FA7-0E6CE1F7E6E9}" destId="{4A7149F1-1A8C-4BE9-BDD4-B340169E759C}" srcOrd="0" destOrd="0" presId="urn:microsoft.com/office/officeart/2005/8/layout/vList4#1"/>
    <dgm:cxn modelId="{E242AC02-33B6-4DE4-81FC-C7BD5646A064}" srcId="{095192B5-7633-4217-ABB0-0BEB9CC4B369}" destId="{FEEFDEB8-6D88-4C83-BEE2-F09CAB2FD290}" srcOrd="2" destOrd="0" parTransId="{47F13032-92A8-4F66-8F03-E263A150BBEC}" sibTransId="{9C49B0EC-5AD5-48A8-A532-6E0AE264E306}"/>
    <dgm:cxn modelId="{00F4C16F-C771-4C63-9A78-19DD300450E1}" srcId="{095192B5-7633-4217-ABB0-0BEB9CC4B369}" destId="{68C15099-0DFB-4578-91E1-053E321711A2}" srcOrd="1" destOrd="0" parTransId="{26F82BB9-F2AC-4337-B858-5A9BFE676273}" sibTransId="{DFA256D2-BC0D-4CBB-93F7-9BE1E8DEDA2B}"/>
    <dgm:cxn modelId="{2B892CCD-D0D5-4D15-8F21-F5B369BBFAB6}" type="presOf" srcId="{FEEFDEB8-6D88-4C83-BEE2-F09CAB2FD290}" destId="{64088FE4-1762-49ED-866E-6DFB6C146598}" srcOrd="1" destOrd="0" presId="urn:microsoft.com/office/officeart/2005/8/layout/vList4#1"/>
    <dgm:cxn modelId="{32967F4D-F726-4234-9239-846A91AF2CCD}" srcId="{095192B5-7633-4217-ABB0-0BEB9CC4B369}" destId="{39A9AB76-4F6A-4ACF-AD2F-0BC00D955BE0}" srcOrd="0" destOrd="0" parTransId="{1EE94ACE-D7E0-484A-9A63-D9B6848CEB5E}" sibTransId="{9D90C151-09C3-43B9-AE5A-73C1DD2B091F}"/>
    <dgm:cxn modelId="{BB3338DF-84BD-4E29-A725-A518820710F4}" type="presOf" srcId="{68C15099-0DFB-4578-91E1-053E321711A2}" destId="{59C20A93-31D5-4786-A65B-43BE1B716C97}" srcOrd="0" destOrd="0" presId="urn:microsoft.com/office/officeart/2005/8/layout/vList4#1"/>
    <dgm:cxn modelId="{B747C0D8-BD07-4525-B185-EDB7AD9721EA}" srcId="{095192B5-7633-4217-ABB0-0BEB9CC4B369}" destId="{43BBB00C-C807-472D-8FA7-0E6CE1F7E6E9}" srcOrd="3" destOrd="0" parTransId="{0FD4F135-2752-47DC-8593-4C73D219AB0D}" sibTransId="{23B37485-801F-41DF-B695-067CCEE487DA}"/>
    <dgm:cxn modelId="{431C57F0-934C-4403-836C-33F9D35A6BDB}" type="presOf" srcId="{39A9AB76-4F6A-4ACF-AD2F-0BC00D955BE0}" destId="{3931F8C7-47B3-486E-A400-B7B87DBC5063}" srcOrd="0" destOrd="0" presId="urn:microsoft.com/office/officeart/2005/8/layout/vList4#1"/>
    <dgm:cxn modelId="{7AAE3375-0245-49C5-992D-2E3EE09FA7F6}" type="presOf" srcId="{43BBB00C-C807-472D-8FA7-0E6CE1F7E6E9}" destId="{1FCB3C31-0EF1-4B69-897E-9416CFEDD4B1}" srcOrd="1" destOrd="0" presId="urn:microsoft.com/office/officeart/2005/8/layout/vList4#1"/>
    <dgm:cxn modelId="{BC9AC069-A3C6-4FDD-B9D1-C49F1286C4FF}" type="presOf" srcId="{68C15099-0DFB-4578-91E1-053E321711A2}" destId="{3EB0E496-3807-4F92-8E85-5AA5CD0F037E}" srcOrd="1" destOrd="0" presId="urn:microsoft.com/office/officeart/2005/8/layout/vList4#1"/>
    <dgm:cxn modelId="{DF2B8167-955B-4BC1-B4A7-9380540E6290}" type="presOf" srcId="{39A9AB76-4F6A-4ACF-AD2F-0BC00D955BE0}" destId="{F15252A7-B16B-4274-9446-C81A5BA2E2C4}" srcOrd="1" destOrd="0" presId="urn:microsoft.com/office/officeart/2005/8/layout/vList4#1"/>
    <dgm:cxn modelId="{0CC4B510-80C7-4C58-B25E-03FC71CE5D28}" type="presOf" srcId="{FEEFDEB8-6D88-4C83-BEE2-F09CAB2FD290}" destId="{AACE6A7E-FFBA-4247-BBE9-8AC3A070D78B}" srcOrd="0" destOrd="0" presId="urn:microsoft.com/office/officeart/2005/8/layout/vList4#1"/>
    <dgm:cxn modelId="{D793B349-7650-4626-82FD-BDC6912768A5}" type="presParOf" srcId="{760BF84E-146B-406B-B9F9-6CDF3CC6CF00}" destId="{D7E7901B-EF32-4FB2-8024-FFFD2C323E5C}" srcOrd="0" destOrd="0" presId="urn:microsoft.com/office/officeart/2005/8/layout/vList4#1"/>
    <dgm:cxn modelId="{ECFD6FC5-9C09-46F8-AE2E-96124061433D}" type="presParOf" srcId="{D7E7901B-EF32-4FB2-8024-FFFD2C323E5C}" destId="{3931F8C7-47B3-486E-A400-B7B87DBC5063}" srcOrd="0" destOrd="0" presId="urn:microsoft.com/office/officeart/2005/8/layout/vList4#1"/>
    <dgm:cxn modelId="{BFAF780E-DFD1-4D90-9D36-AFF110398AC0}" type="presParOf" srcId="{D7E7901B-EF32-4FB2-8024-FFFD2C323E5C}" destId="{D202C480-217C-44EA-AEE8-D440927D76CA}" srcOrd="1" destOrd="0" presId="urn:microsoft.com/office/officeart/2005/8/layout/vList4#1"/>
    <dgm:cxn modelId="{C2A0604A-EB85-4C86-A028-BB1244DE0C8B}" type="presParOf" srcId="{D7E7901B-EF32-4FB2-8024-FFFD2C323E5C}" destId="{F15252A7-B16B-4274-9446-C81A5BA2E2C4}" srcOrd="2" destOrd="0" presId="urn:microsoft.com/office/officeart/2005/8/layout/vList4#1"/>
    <dgm:cxn modelId="{BB7EC308-4E12-4CBE-AC83-48605ACA04C8}" type="presParOf" srcId="{760BF84E-146B-406B-B9F9-6CDF3CC6CF00}" destId="{ABF1C4D0-948E-4BCD-BA19-9118F5790F5F}" srcOrd="1" destOrd="0" presId="urn:microsoft.com/office/officeart/2005/8/layout/vList4#1"/>
    <dgm:cxn modelId="{C034D396-3719-403C-BF2A-A1333984FFA7}" type="presParOf" srcId="{760BF84E-146B-406B-B9F9-6CDF3CC6CF00}" destId="{5B138FE1-570C-4784-BDD6-726D0F8CB4CD}" srcOrd="2" destOrd="0" presId="urn:microsoft.com/office/officeart/2005/8/layout/vList4#1"/>
    <dgm:cxn modelId="{04A8F31B-7B98-4320-A469-F032FA49A36E}" type="presParOf" srcId="{5B138FE1-570C-4784-BDD6-726D0F8CB4CD}" destId="{59C20A93-31D5-4786-A65B-43BE1B716C97}" srcOrd="0" destOrd="0" presId="urn:microsoft.com/office/officeart/2005/8/layout/vList4#1"/>
    <dgm:cxn modelId="{BFF9122B-62F2-41CC-BA17-3C6CC8535440}" type="presParOf" srcId="{5B138FE1-570C-4784-BDD6-726D0F8CB4CD}" destId="{C7BF96B9-A4D8-41C7-8C95-A9E8E97DBCDF}" srcOrd="1" destOrd="0" presId="urn:microsoft.com/office/officeart/2005/8/layout/vList4#1"/>
    <dgm:cxn modelId="{18093974-7EF5-4475-AE1A-0C64600D0BB0}" type="presParOf" srcId="{5B138FE1-570C-4784-BDD6-726D0F8CB4CD}" destId="{3EB0E496-3807-4F92-8E85-5AA5CD0F037E}" srcOrd="2" destOrd="0" presId="urn:microsoft.com/office/officeart/2005/8/layout/vList4#1"/>
    <dgm:cxn modelId="{FBDC4C57-7EA8-45E6-876E-8D5579C4CA43}" type="presParOf" srcId="{760BF84E-146B-406B-B9F9-6CDF3CC6CF00}" destId="{3CB472F4-86C8-4A55-8508-6B69D11F00A2}" srcOrd="3" destOrd="0" presId="urn:microsoft.com/office/officeart/2005/8/layout/vList4#1"/>
    <dgm:cxn modelId="{6C647124-827D-4B62-8429-F1A0AC6056FE}" type="presParOf" srcId="{760BF84E-146B-406B-B9F9-6CDF3CC6CF00}" destId="{F3146621-1ACD-4545-839B-E44A95A3CFD1}" srcOrd="4" destOrd="0" presId="urn:microsoft.com/office/officeart/2005/8/layout/vList4#1"/>
    <dgm:cxn modelId="{DD785235-A8CD-41A8-9A14-AA643A001E11}" type="presParOf" srcId="{F3146621-1ACD-4545-839B-E44A95A3CFD1}" destId="{AACE6A7E-FFBA-4247-BBE9-8AC3A070D78B}" srcOrd="0" destOrd="0" presId="urn:microsoft.com/office/officeart/2005/8/layout/vList4#1"/>
    <dgm:cxn modelId="{52EE458C-8D00-4C4E-B570-ABE5B47C8728}" type="presParOf" srcId="{F3146621-1ACD-4545-839B-E44A95A3CFD1}" destId="{5B0E62FC-D844-49E6-9729-2B269AA16371}" srcOrd="1" destOrd="0" presId="urn:microsoft.com/office/officeart/2005/8/layout/vList4#1"/>
    <dgm:cxn modelId="{E8F68181-82C7-4941-B329-AB676637E058}" type="presParOf" srcId="{F3146621-1ACD-4545-839B-E44A95A3CFD1}" destId="{64088FE4-1762-49ED-866E-6DFB6C146598}" srcOrd="2" destOrd="0" presId="urn:microsoft.com/office/officeart/2005/8/layout/vList4#1"/>
    <dgm:cxn modelId="{7C03836F-4820-405D-9E31-F06A1D79E405}" type="presParOf" srcId="{760BF84E-146B-406B-B9F9-6CDF3CC6CF00}" destId="{DDB08B23-0EB2-44EA-B99B-C9E11F1802D1}" srcOrd="5" destOrd="0" presId="urn:microsoft.com/office/officeart/2005/8/layout/vList4#1"/>
    <dgm:cxn modelId="{EB22052B-2147-4ADD-ADA7-2F6B9CA9CCBA}" type="presParOf" srcId="{760BF84E-146B-406B-B9F9-6CDF3CC6CF00}" destId="{E8325782-C4E6-4D52-AC77-F1EBB49B1DAA}" srcOrd="6" destOrd="0" presId="urn:microsoft.com/office/officeart/2005/8/layout/vList4#1"/>
    <dgm:cxn modelId="{7B94AF6D-26DF-4B42-8BCF-B0542BCF12BB}" type="presParOf" srcId="{E8325782-C4E6-4D52-AC77-F1EBB49B1DAA}" destId="{4A7149F1-1A8C-4BE9-BDD4-B340169E759C}" srcOrd="0" destOrd="0" presId="urn:microsoft.com/office/officeart/2005/8/layout/vList4#1"/>
    <dgm:cxn modelId="{948F854F-3553-4650-B05D-07042F17425D}" type="presParOf" srcId="{E8325782-C4E6-4D52-AC77-F1EBB49B1DAA}" destId="{14CA4757-D16F-4FB3-B5F0-5D2E54464BFA}" srcOrd="1" destOrd="0" presId="urn:microsoft.com/office/officeart/2005/8/layout/vList4#1"/>
    <dgm:cxn modelId="{5F64EBEE-6EC8-4071-83F3-9F3F33AB0805}" type="presParOf" srcId="{E8325782-C4E6-4D52-AC77-F1EBB49B1DAA}" destId="{1FCB3C31-0EF1-4B69-897E-9416CFEDD4B1}" srcOrd="2" destOrd="0" presId="urn:microsoft.com/office/officeart/2005/8/layout/vList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1E9FB7E-8D98-44D6-A8AB-480D48628A71}"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n-US"/>
        </a:p>
      </dgm:t>
    </dgm:pt>
    <dgm:pt modelId="{EDC8853D-82BD-442D-9143-E36D54C7F6C0}">
      <dgm:prSet phldrT="[Text]" custT="1"/>
      <dgm:spPr/>
      <dgm:t>
        <a:bodyPr/>
        <a:lstStyle/>
        <a:p>
          <a:r>
            <a:rPr lang="en-US" sz="4800" b="1" dirty="0" smtClean="0"/>
            <a:t>1. </a:t>
          </a:r>
          <a:r>
            <a:rPr lang="id-ID" sz="4800" b="1" dirty="0" smtClean="0"/>
            <a:t>Pegawai Negeri</a:t>
          </a:r>
          <a:endParaRPr lang="en-US" sz="4800" b="1" dirty="0"/>
        </a:p>
      </dgm:t>
    </dgm:pt>
    <dgm:pt modelId="{A9414964-D834-4B37-A9FA-37201B55A24F}" type="parTrans" cxnId="{7CB1A871-B4D3-4157-B5E7-76A15C271BBF}">
      <dgm:prSet/>
      <dgm:spPr/>
      <dgm:t>
        <a:bodyPr/>
        <a:lstStyle/>
        <a:p>
          <a:endParaRPr lang="en-US"/>
        </a:p>
      </dgm:t>
    </dgm:pt>
    <dgm:pt modelId="{7AA26E28-9F48-4042-A5CA-F2C8B9E7AD14}" type="sibTrans" cxnId="{7CB1A871-B4D3-4157-B5E7-76A15C271BBF}">
      <dgm:prSet/>
      <dgm:spPr/>
      <dgm:t>
        <a:bodyPr/>
        <a:lstStyle/>
        <a:p>
          <a:endParaRPr lang="en-US"/>
        </a:p>
      </dgm:t>
    </dgm:pt>
    <dgm:pt modelId="{E7C8AE06-134D-43AA-A22B-CB2EDA865926}">
      <dgm:prSet phldrT="[Text]" custT="1"/>
      <dgm:spPr/>
      <dgm:t>
        <a:bodyPr/>
        <a:lstStyle/>
        <a:p>
          <a:pPr algn="l"/>
          <a:r>
            <a:rPr lang="en-US" sz="3200" b="1" smtClean="0"/>
            <a:t>3. KONTRAK</a:t>
          </a:r>
          <a:r>
            <a:rPr lang="en-US" sz="3600" b="1" smtClean="0"/>
            <a:t> </a:t>
          </a:r>
          <a:endParaRPr lang="en-US" sz="3600" b="1" dirty="0"/>
        </a:p>
      </dgm:t>
    </dgm:pt>
    <dgm:pt modelId="{1090B4CC-24E6-4FA0-B6EA-6A97DADA8E1D}" type="parTrans" cxnId="{C1D1AD7F-29AA-4586-B54E-E910AD052D00}">
      <dgm:prSet/>
      <dgm:spPr/>
      <dgm:t>
        <a:bodyPr/>
        <a:lstStyle/>
        <a:p>
          <a:endParaRPr lang="en-US"/>
        </a:p>
      </dgm:t>
    </dgm:pt>
    <dgm:pt modelId="{179580A5-DF96-44C9-B27B-C7B2A466D38B}" type="sibTrans" cxnId="{C1D1AD7F-29AA-4586-B54E-E910AD052D00}">
      <dgm:prSet/>
      <dgm:spPr/>
      <dgm:t>
        <a:bodyPr/>
        <a:lstStyle/>
        <a:p>
          <a:endParaRPr lang="en-US"/>
        </a:p>
      </dgm:t>
    </dgm:pt>
    <dgm:pt modelId="{B55D57FD-B1BA-4A3E-9AE2-8CDDAA1AE878}">
      <dgm:prSet phldrT="[Text]"/>
      <dgm:spPr/>
      <dgm:t>
        <a:bodyPr/>
        <a:lstStyle/>
        <a:p>
          <a:pPr algn="l"/>
          <a:r>
            <a:rPr lang="id-ID" smtClean="0"/>
            <a:t> </a:t>
          </a:r>
          <a:r>
            <a:rPr lang="en-US" b="1" smtClean="0"/>
            <a:t>2. </a:t>
          </a:r>
          <a:r>
            <a:rPr lang="id-ID" b="1" smtClean="0"/>
            <a:t>Swasta</a:t>
          </a:r>
          <a:endParaRPr lang="en-US" b="1" dirty="0"/>
        </a:p>
      </dgm:t>
    </dgm:pt>
    <dgm:pt modelId="{533EB85A-3EF7-4338-BE8E-A3C026204FC8}" type="parTrans" cxnId="{D142D358-20EC-4769-82A6-7149C03B38D3}">
      <dgm:prSet/>
      <dgm:spPr/>
      <dgm:t>
        <a:bodyPr/>
        <a:lstStyle/>
        <a:p>
          <a:endParaRPr lang="id-ID"/>
        </a:p>
      </dgm:t>
    </dgm:pt>
    <dgm:pt modelId="{E5C81BAC-ADC3-408D-AF37-8E98F4FA6862}" type="sibTrans" cxnId="{D142D358-20EC-4769-82A6-7149C03B38D3}">
      <dgm:prSet/>
      <dgm:spPr/>
      <dgm:t>
        <a:bodyPr/>
        <a:lstStyle/>
        <a:p>
          <a:endParaRPr lang="id-ID"/>
        </a:p>
      </dgm:t>
    </dgm:pt>
    <dgm:pt modelId="{E00208E3-D6A5-4BBD-A047-757D777483B7}" type="pres">
      <dgm:prSet presAssocID="{A1E9FB7E-8D98-44D6-A8AB-480D48628A71}" presName="Name0" presStyleCnt="0">
        <dgm:presLayoutVars>
          <dgm:dir/>
          <dgm:animLvl val="lvl"/>
          <dgm:resizeHandles val="exact"/>
        </dgm:presLayoutVars>
      </dgm:prSet>
      <dgm:spPr/>
      <dgm:t>
        <a:bodyPr/>
        <a:lstStyle/>
        <a:p>
          <a:endParaRPr lang="en-US"/>
        </a:p>
      </dgm:t>
    </dgm:pt>
    <dgm:pt modelId="{1F51FFDF-C517-42ED-B2C7-2E82C01C6A92}" type="pres">
      <dgm:prSet presAssocID="{EDC8853D-82BD-442D-9143-E36D54C7F6C0}" presName="linNode" presStyleCnt="0"/>
      <dgm:spPr/>
      <dgm:t>
        <a:bodyPr/>
        <a:lstStyle/>
        <a:p>
          <a:endParaRPr lang="en-US"/>
        </a:p>
      </dgm:t>
    </dgm:pt>
    <dgm:pt modelId="{F1A6F3D7-8189-46A1-AF30-5AC64681B163}" type="pres">
      <dgm:prSet presAssocID="{EDC8853D-82BD-442D-9143-E36D54C7F6C0}" presName="parentText" presStyleLbl="node1" presStyleIdx="0" presStyleCnt="3" custScaleX="196457" custScaleY="53100" custLinFactNeighborX="-32417">
        <dgm:presLayoutVars>
          <dgm:chMax val="1"/>
          <dgm:bulletEnabled val="1"/>
        </dgm:presLayoutVars>
      </dgm:prSet>
      <dgm:spPr/>
      <dgm:t>
        <a:bodyPr/>
        <a:lstStyle/>
        <a:p>
          <a:endParaRPr lang="en-US"/>
        </a:p>
      </dgm:t>
    </dgm:pt>
    <dgm:pt modelId="{D8346DF0-FBBF-4F5A-B2C3-7ACBF4DC31BA}" type="pres">
      <dgm:prSet presAssocID="{7AA26E28-9F48-4042-A5CA-F2C8B9E7AD14}" presName="sp" presStyleCnt="0"/>
      <dgm:spPr/>
      <dgm:t>
        <a:bodyPr/>
        <a:lstStyle/>
        <a:p>
          <a:endParaRPr lang="en-US"/>
        </a:p>
      </dgm:t>
    </dgm:pt>
    <dgm:pt modelId="{8BDA06EF-E513-475B-A7D5-267F6081345B}" type="pres">
      <dgm:prSet presAssocID="{B55D57FD-B1BA-4A3E-9AE2-8CDDAA1AE878}" presName="linNode" presStyleCnt="0"/>
      <dgm:spPr/>
      <dgm:t>
        <a:bodyPr/>
        <a:lstStyle/>
        <a:p>
          <a:endParaRPr lang="en-US"/>
        </a:p>
      </dgm:t>
    </dgm:pt>
    <dgm:pt modelId="{B144854E-A779-4225-884F-32195B5D8EDC}" type="pres">
      <dgm:prSet presAssocID="{B55D57FD-B1BA-4A3E-9AE2-8CDDAA1AE878}" presName="parentText" presStyleLbl="node1" presStyleIdx="1" presStyleCnt="3" custScaleX="157643" custScaleY="41547" custLinFactNeighborX="14216">
        <dgm:presLayoutVars>
          <dgm:chMax val="1"/>
          <dgm:bulletEnabled val="1"/>
        </dgm:presLayoutVars>
      </dgm:prSet>
      <dgm:spPr/>
      <dgm:t>
        <a:bodyPr/>
        <a:lstStyle/>
        <a:p>
          <a:endParaRPr lang="id-ID"/>
        </a:p>
      </dgm:t>
    </dgm:pt>
    <dgm:pt modelId="{1709F817-5195-4F72-8D69-FBADFC88B8FC}" type="pres">
      <dgm:prSet presAssocID="{E5C81BAC-ADC3-408D-AF37-8E98F4FA6862}" presName="sp" presStyleCnt="0"/>
      <dgm:spPr/>
      <dgm:t>
        <a:bodyPr/>
        <a:lstStyle/>
        <a:p>
          <a:endParaRPr lang="en-US"/>
        </a:p>
      </dgm:t>
    </dgm:pt>
    <dgm:pt modelId="{B92C13CF-D8D9-41FB-89B5-EBF14C001DCF}" type="pres">
      <dgm:prSet presAssocID="{E7C8AE06-134D-43AA-A22B-CB2EDA865926}" presName="linNode" presStyleCnt="0"/>
      <dgm:spPr/>
      <dgm:t>
        <a:bodyPr/>
        <a:lstStyle/>
        <a:p>
          <a:endParaRPr lang="en-US"/>
        </a:p>
      </dgm:t>
    </dgm:pt>
    <dgm:pt modelId="{0F12F361-1586-4952-881A-BA9662EFC495}" type="pres">
      <dgm:prSet presAssocID="{E7C8AE06-134D-43AA-A22B-CB2EDA865926}" presName="parentText" presStyleLbl="node1" presStyleIdx="2" presStyleCnt="3" custScaleX="162643" custScaleY="76839" custLinFactNeighborX="64552" custLinFactNeighborY="-574">
        <dgm:presLayoutVars>
          <dgm:chMax val="1"/>
          <dgm:bulletEnabled val="1"/>
        </dgm:presLayoutVars>
      </dgm:prSet>
      <dgm:spPr/>
      <dgm:t>
        <a:bodyPr/>
        <a:lstStyle/>
        <a:p>
          <a:endParaRPr lang="en-US"/>
        </a:p>
      </dgm:t>
    </dgm:pt>
  </dgm:ptLst>
  <dgm:cxnLst>
    <dgm:cxn modelId="{7CB1A871-B4D3-4157-B5E7-76A15C271BBF}" srcId="{A1E9FB7E-8D98-44D6-A8AB-480D48628A71}" destId="{EDC8853D-82BD-442D-9143-E36D54C7F6C0}" srcOrd="0" destOrd="0" parTransId="{A9414964-D834-4B37-A9FA-37201B55A24F}" sibTransId="{7AA26E28-9F48-4042-A5CA-F2C8B9E7AD14}"/>
    <dgm:cxn modelId="{F9A5DF11-1D6F-4ED3-834F-4A14FB2CEBA9}" type="presOf" srcId="{E7C8AE06-134D-43AA-A22B-CB2EDA865926}" destId="{0F12F361-1586-4952-881A-BA9662EFC495}" srcOrd="0" destOrd="0" presId="urn:microsoft.com/office/officeart/2005/8/layout/vList5"/>
    <dgm:cxn modelId="{3329AF5B-E34D-4868-ACA3-88B0D628CF21}" type="presOf" srcId="{EDC8853D-82BD-442D-9143-E36D54C7F6C0}" destId="{F1A6F3D7-8189-46A1-AF30-5AC64681B163}" srcOrd="0" destOrd="0" presId="urn:microsoft.com/office/officeart/2005/8/layout/vList5"/>
    <dgm:cxn modelId="{23FEE89E-EFD3-4E73-B3E2-2118E5BB02E8}" type="presOf" srcId="{A1E9FB7E-8D98-44D6-A8AB-480D48628A71}" destId="{E00208E3-D6A5-4BBD-A047-757D777483B7}" srcOrd="0" destOrd="0" presId="urn:microsoft.com/office/officeart/2005/8/layout/vList5"/>
    <dgm:cxn modelId="{D4270CE3-3CDC-495C-BBFD-BB7CCED2FB46}" type="presOf" srcId="{B55D57FD-B1BA-4A3E-9AE2-8CDDAA1AE878}" destId="{B144854E-A779-4225-884F-32195B5D8EDC}" srcOrd="0" destOrd="0" presId="urn:microsoft.com/office/officeart/2005/8/layout/vList5"/>
    <dgm:cxn modelId="{D142D358-20EC-4769-82A6-7149C03B38D3}" srcId="{A1E9FB7E-8D98-44D6-A8AB-480D48628A71}" destId="{B55D57FD-B1BA-4A3E-9AE2-8CDDAA1AE878}" srcOrd="1" destOrd="0" parTransId="{533EB85A-3EF7-4338-BE8E-A3C026204FC8}" sibTransId="{E5C81BAC-ADC3-408D-AF37-8E98F4FA6862}"/>
    <dgm:cxn modelId="{C1D1AD7F-29AA-4586-B54E-E910AD052D00}" srcId="{A1E9FB7E-8D98-44D6-A8AB-480D48628A71}" destId="{E7C8AE06-134D-43AA-A22B-CB2EDA865926}" srcOrd="2" destOrd="0" parTransId="{1090B4CC-24E6-4FA0-B6EA-6A97DADA8E1D}" sibTransId="{179580A5-DF96-44C9-B27B-C7B2A466D38B}"/>
    <dgm:cxn modelId="{F9370E16-51FD-4B72-A886-4968599ED764}" type="presParOf" srcId="{E00208E3-D6A5-4BBD-A047-757D777483B7}" destId="{1F51FFDF-C517-42ED-B2C7-2E82C01C6A92}" srcOrd="0" destOrd="0" presId="urn:microsoft.com/office/officeart/2005/8/layout/vList5"/>
    <dgm:cxn modelId="{353F2BCB-BC62-4E51-80CB-30EBFE892B5A}" type="presParOf" srcId="{1F51FFDF-C517-42ED-B2C7-2E82C01C6A92}" destId="{F1A6F3D7-8189-46A1-AF30-5AC64681B163}" srcOrd="0" destOrd="0" presId="urn:microsoft.com/office/officeart/2005/8/layout/vList5"/>
    <dgm:cxn modelId="{471E06F5-65D0-4899-941F-3442394FF16A}" type="presParOf" srcId="{E00208E3-D6A5-4BBD-A047-757D777483B7}" destId="{D8346DF0-FBBF-4F5A-B2C3-7ACBF4DC31BA}" srcOrd="1" destOrd="0" presId="urn:microsoft.com/office/officeart/2005/8/layout/vList5"/>
    <dgm:cxn modelId="{59C51C0D-3B8F-4C16-BA91-5244CC2E8859}" type="presParOf" srcId="{E00208E3-D6A5-4BBD-A047-757D777483B7}" destId="{8BDA06EF-E513-475B-A7D5-267F6081345B}" srcOrd="2" destOrd="0" presId="urn:microsoft.com/office/officeart/2005/8/layout/vList5"/>
    <dgm:cxn modelId="{2980DF9D-C65A-4BD7-A599-58BDE60F6266}" type="presParOf" srcId="{8BDA06EF-E513-475B-A7D5-267F6081345B}" destId="{B144854E-A779-4225-884F-32195B5D8EDC}" srcOrd="0" destOrd="0" presId="urn:microsoft.com/office/officeart/2005/8/layout/vList5"/>
    <dgm:cxn modelId="{2C156701-0044-46C7-941A-4AC1ACF2B040}" type="presParOf" srcId="{E00208E3-D6A5-4BBD-A047-757D777483B7}" destId="{1709F817-5195-4F72-8D69-FBADFC88B8FC}" srcOrd="3" destOrd="0" presId="urn:microsoft.com/office/officeart/2005/8/layout/vList5"/>
    <dgm:cxn modelId="{7DCC9D7A-FB45-417F-9D9E-26C4315E950E}" type="presParOf" srcId="{E00208E3-D6A5-4BBD-A047-757D777483B7}" destId="{B92C13CF-D8D9-41FB-89B5-EBF14C001DCF}" srcOrd="4" destOrd="0" presId="urn:microsoft.com/office/officeart/2005/8/layout/vList5"/>
    <dgm:cxn modelId="{89B3C82F-CD5A-485E-A610-48AC453B2238}" type="presParOf" srcId="{B92C13CF-D8D9-41FB-89B5-EBF14C001DCF}" destId="{0F12F361-1586-4952-881A-BA9662EFC495}" srcOrd="0" destOrd="0" presId="urn:microsoft.com/office/officeart/2005/8/layout/vList5"/>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8B0E4E1-AFB3-4C41-AAA4-1D0E903F256E}" type="doc">
      <dgm:prSet loTypeId="urn:microsoft.com/office/officeart/2005/8/layout/vProcess5" loCatId="process" qsTypeId="urn:microsoft.com/office/officeart/2005/8/quickstyle/3d2" qsCatId="3D" csTypeId="urn:microsoft.com/office/officeart/2005/8/colors/colorful5" csCatId="colorful" phldr="1"/>
      <dgm:spPr/>
      <dgm:t>
        <a:bodyPr/>
        <a:lstStyle/>
        <a:p>
          <a:endParaRPr lang="en-US"/>
        </a:p>
      </dgm:t>
    </dgm:pt>
    <dgm:pt modelId="{037407B7-0164-49D6-BB1D-B29EF47D2F45}">
      <dgm:prSet phldrT="[Text]"/>
      <dgm:spPr/>
      <dgm:t>
        <a:bodyPr/>
        <a:lstStyle/>
        <a:p>
          <a:r>
            <a:rPr lang="en-US" b="1" dirty="0" smtClean="0"/>
            <a:t>MAPPING KETERSEDIAAN DAN SEBARAN SDMK</a:t>
          </a:r>
          <a:endParaRPr lang="en-US" b="1" dirty="0"/>
        </a:p>
      </dgm:t>
    </dgm:pt>
    <dgm:pt modelId="{E5464CF3-1DB0-4E55-BE82-F12C5B123993}" type="parTrans" cxnId="{9966AFAD-1CF5-45F8-8ABF-ADEB678D4AEE}">
      <dgm:prSet/>
      <dgm:spPr/>
      <dgm:t>
        <a:bodyPr/>
        <a:lstStyle/>
        <a:p>
          <a:endParaRPr lang="en-US"/>
        </a:p>
      </dgm:t>
    </dgm:pt>
    <dgm:pt modelId="{A69FD6A2-C4C0-4BFD-A595-669D3A7490F4}" type="sibTrans" cxnId="{9966AFAD-1CF5-45F8-8ABF-ADEB678D4AEE}">
      <dgm:prSet/>
      <dgm:spPr/>
      <dgm:t>
        <a:bodyPr/>
        <a:lstStyle/>
        <a:p>
          <a:endParaRPr lang="en-US"/>
        </a:p>
      </dgm:t>
    </dgm:pt>
    <dgm:pt modelId="{150F0DE8-AADB-44B7-8C64-BB03AA195255}">
      <dgm:prSet phldrT="[Text]"/>
      <dgm:spPr/>
      <dgm:t>
        <a:bodyPr/>
        <a:lstStyle/>
        <a:p>
          <a:r>
            <a:rPr lang="en-US" b="1" dirty="0" smtClean="0"/>
            <a:t>RENCANA KEBUTUHAN SDMK</a:t>
          </a:r>
          <a:endParaRPr lang="en-US" b="1" dirty="0"/>
        </a:p>
      </dgm:t>
    </dgm:pt>
    <dgm:pt modelId="{BCABD9A1-8741-4AB1-B21A-6A36C7C79473}" type="parTrans" cxnId="{E144CF3A-E997-4226-B8C9-A37EC238C9BF}">
      <dgm:prSet/>
      <dgm:spPr/>
      <dgm:t>
        <a:bodyPr/>
        <a:lstStyle/>
        <a:p>
          <a:endParaRPr lang="en-US"/>
        </a:p>
      </dgm:t>
    </dgm:pt>
    <dgm:pt modelId="{CFDA4686-7235-4643-A42F-8795CE7332F9}" type="sibTrans" cxnId="{E144CF3A-E997-4226-B8C9-A37EC238C9BF}">
      <dgm:prSet/>
      <dgm:spPr/>
      <dgm:t>
        <a:bodyPr/>
        <a:lstStyle/>
        <a:p>
          <a:endParaRPr lang="en-US"/>
        </a:p>
      </dgm:t>
    </dgm:pt>
    <dgm:pt modelId="{9529646A-4D8E-45AE-8A93-934CC9D4C94D}">
      <dgm:prSet phldrT="[Text]"/>
      <dgm:spPr/>
      <dgm:t>
        <a:bodyPr/>
        <a:lstStyle/>
        <a:p>
          <a:r>
            <a:rPr lang="en-US" b="1" dirty="0" smtClean="0"/>
            <a:t>UPAYA </a:t>
          </a:r>
          <a:r>
            <a:rPr lang="id-ID" b="1" dirty="0" smtClean="0"/>
            <a:t>PEMERATAAN </a:t>
          </a:r>
          <a:r>
            <a:rPr lang="en-US" b="1" dirty="0" smtClean="0"/>
            <a:t>SDMK </a:t>
          </a:r>
          <a:r>
            <a:rPr lang="id-ID" b="1" dirty="0" smtClean="0"/>
            <a:t>(</a:t>
          </a:r>
          <a:r>
            <a:rPr lang="id-ID" b="1" dirty="0" smtClean="0">
              <a:sym typeface="Wingdings" pitchFamily="2" charset="2"/>
            </a:rPr>
            <a:t>PEMENUHAN DAN RETENSI)</a:t>
          </a:r>
          <a:endParaRPr lang="id-ID" b="1" dirty="0" smtClean="0"/>
        </a:p>
      </dgm:t>
    </dgm:pt>
    <dgm:pt modelId="{8EB09E30-FE20-42A2-9977-31FF71B58907}" type="parTrans" cxnId="{7F656388-C833-45C9-8F10-1389A8ADFDC9}">
      <dgm:prSet/>
      <dgm:spPr/>
      <dgm:t>
        <a:bodyPr/>
        <a:lstStyle/>
        <a:p>
          <a:endParaRPr lang="en-US"/>
        </a:p>
      </dgm:t>
    </dgm:pt>
    <dgm:pt modelId="{7BC7338D-4D90-409B-AAC7-657BAC45B435}" type="sibTrans" cxnId="{7F656388-C833-45C9-8F10-1389A8ADFDC9}">
      <dgm:prSet/>
      <dgm:spPr/>
      <dgm:t>
        <a:bodyPr/>
        <a:lstStyle/>
        <a:p>
          <a:endParaRPr lang="en-US"/>
        </a:p>
      </dgm:t>
    </dgm:pt>
    <dgm:pt modelId="{58560BA9-B140-4BF9-8F55-FF617012A5F0}" type="pres">
      <dgm:prSet presAssocID="{D8B0E4E1-AFB3-4C41-AAA4-1D0E903F256E}" presName="outerComposite" presStyleCnt="0">
        <dgm:presLayoutVars>
          <dgm:chMax val="5"/>
          <dgm:dir/>
          <dgm:resizeHandles val="exact"/>
        </dgm:presLayoutVars>
      </dgm:prSet>
      <dgm:spPr/>
      <dgm:t>
        <a:bodyPr/>
        <a:lstStyle/>
        <a:p>
          <a:endParaRPr lang="id-ID"/>
        </a:p>
      </dgm:t>
    </dgm:pt>
    <dgm:pt modelId="{34F83F4A-FB2A-45FA-A250-D6CEF63D8561}" type="pres">
      <dgm:prSet presAssocID="{D8B0E4E1-AFB3-4C41-AAA4-1D0E903F256E}" presName="dummyMaxCanvas" presStyleCnt="0">
        <dgm:presLayoutVars/>
      </dgm:prSet>
      <dgm:spPr/>
    </dgm:pt>
    <dgm:pt modelId="{4B38199F-099D-4A7C-B333-8B0EF1CE0661}" type="pres">
      <dgm:prSet presAssocID="{D8B0E4E1-AFB3-4C41-AAA4-1D0E903F256E}" presName="ThreeNodes_1" presStyleLbl="node1" presStyleIdx="0" presStyleCnt="3" custLinFactNeighborX="1177" custLinFactNeighborY="-1516">
        <dgm:presLayoutVars>
          <dgm:bulletEnabled val="1"/>
        </dgm:presLayoutVars>
      </dgm:prSet>
      <dgm:spPr/>
      <dgm:t>
        <a:bodyPr/>
        <a:lstStyle/>
        <a:p>
          <a:endParaRPr lang="en-US"/>
        </a:p>
      </dgm:t>
    </dgm:pt>
    <dgm:pt modelId="{F78EE357-2C29-4958-AAB0-F75EC32935AB}" type="pres">
      <dgm:prSet presAssocID="{D8B0E4E1-AFB3-4C41-AAA4-1D0E903F256E}" presName="ThreeNodes_2" presStyleLbl="node1" presStyleIdx="1" presStyleCnt="3" custScaleX="49411" custLinFactNeighborX="-24706" custLinFactNeighborY="3360">
        <dgm:presLayoutVars>
          <dgm:bulletEnabled val="1"/>
        </dgm:presLayoutVars>
      </dgm:prSet>
      <dgm:spPr/>
      <dgm:t>
        <a:bodyPr/>
        <a:lstStyle/>
        <a:p>
          <a:endParaRPr lang="id-ID"/>
        </a:p>
      </dgm:t>
    </dgm:pt>
    <dgm:pt modelId="{4002A3AF-AF11-4AEF-939B-086E907E2C08}" type="pres">
      <dgm:prSet presAssocID="{D8B0E4E1-AFB3-4C41-AAA4-1D0E903F256E}" presName="ThreeNodes_3" presStyleLbl="node1" presStyleIdx="2" presStyleCnt="3" custLinFactNeighborX="1" custLinFactNeighborY="3373">
        <dgm:presLayoutVars>
          <dgm:bulletEnabled val="1"/>
        </dgm:presLayoutVars>
      </dgm:prSet>
      <dgm:spPr/>
      <dgm:t>
        <a:bodyPr/>
        <a:lstStyle/>
        <a:p>
          <a:endParaRPr lang="id-ID"/>
        </a:p>
      </dgm:t>
    </dgm:pt>
    <dgm:pt modelId="{13836D76-E80C-4C43-ACB5-1582802BD3E7}" type="pres">
      <dgm:prSet presAssocID="{D8B0E4E1-AFB3-4C41-AAA4-1D0E903F256E}" presName="ThreeConn_1-2" presStyleLbl="fgAccFollowNode1" presStyleIdx="0" presStyleCnt="2" custScaleY="70082" custLinFactX="-200000" custLinFactNeighborX="-238527" custLinFactNeighborY="-6806">
        <dgm:presLayoutVars>
          <dgm:bulletEnabled val="1"/>
        </dgm:presLayoutVars>
      </dgm:prSet>
      <dgm:spPr/>
      <dgm:t>
        <a:bodyPr/>
        <a:lstStyle/>
        <a:p>
          <a:endParaRPr lang="id-ID"/>
        </a:p>
      </dgm:t>
    </dgm:pt>
    <dgm:pt modelId="{5453C9A0-48A5-457B-8501-9318D5AFB55A}" type="pres">
      <dgm:prSet presAssocID="{D8B0E4E1-AFB3-4C41-AAA4-1D0E903F256E}" presName="ThreeConn_2-3" presStyleLbl="fgAccFollowNode1" presStyleIdx="1" presStyleCnt="2" custAng="16200000" custScaleX="105077" custScaleY="110579" custLinFactX="-110361" custLinFactNeighborX="-200000" custLinFactNeighborY="-85678">
        <dgm:presLayoutVars>
          <dgm:bulletEnabled val="1"/>
        </dgm:presLayoutVars>
      </dgm:prSet>
      <dgm:spPr/>
      <dgm:t>
        <a:bodyPr/>
        <a:lstStyle/>
        <a:p>
          <a:endParaRPr lang="id-ID"/>
        </a:p>
      </dgm:t>
    </dgm:pt>
    <dgm:pt modelId="{F69209EB-9217-4FA0-A3E7-B2B83A4BFA2E}" type="pres">
      <dgm:prSet presAssocID="{D8B0E4E1-AFB3-4C41-AAA4-1D0E903F256E}" presName="ThreeNodes_1_text" presStyleLbl="node1" presStyleIdx="2" presStyleCnt="3">
        <dgm:presLayoutVars>
          <dgm:bulletEnabled val="1"/>
        </dgm:presLayoutVars>
      </dgm:prSet>
      <dgm:spPr/>
      <dgm:t>
        <a:bodyPr/>
        <a:lstStyle/>
        <a:p>
          <a:endParaRPr lang="en-US"/>
        </a:p>
      </dgm:t>
    </dgm:pt>
    <dgm:pt modelId="{EBF03369-F105-4346-90A5-E62EE85E116E}" type="pres">
      <dgm:prSet presAssocID="{D8B0E4E1-AFB3-4C41-AAA4-1D0E903F256E}" presName="ThreeNodes_2_text" presStyleLbl="node1" presStyleIdx="2" presStyleCnt="3">
        <dgm:presLayoutVars>
          <dgm:bulletEnabled val="1"/>
        </dgm:presLayoutVars>
      </dgm:prSet>
      <dgm:spPr/>
      <dgm:t>
        <a:bodyPr/>
        <a:lstStyle/>
        <a:p>
          <a:endParaRPr lang="id-ID"/>
        </a:p>
      </dgm:t>
    </dgm:pt>
    <dgm:pt modelId="{4CAAD0AE-17C7-45B0-80FA-64AB04497D51}" type="pres">
      <dgm:prSet presAssocID="{D8B0E4E1-AFB3-4C41-AAA4-1D0E903F256E}" presName="ThreeNodes_3_text" presStyleLbl="node1" presStyleIdx="2" presStyleCnt="3">
        <dgm:presLayoutVars>
          <dgm:bulletEnabled val="1"/>
        </dgm:presLayoutVars>
      </dgm:prSet>
      <dgm:spPr/>
      <dgm:t>
        <a:bodyPr/>
        <a:lstStyle/>
        <a:p>
          <a:endParaRPr lang="id-ID"/>
        </a:p>
      </dgm:t>
    </dgm:pt>
  </dgm:ptLst>
  <dgm:cxnLst>
    <dgm:cxn modelId="{CF7528B7-1A06-44E0-8308-B8682415F669}" type="presOf" srcId="{150F0DE8-AADB-44B7-8C64-BB03AA195255}" destId="{EBF03369-F105-4346-90A5-E62EE85E116E}" srcOrd="1" destOrd="0" presId="urn:microsoft.com/office/officeart/2005/8/layout/vProcess5"/>
    <dgm:cxn modelId="{E144CF3A-E997-4226-B8C9-A37EC238C9BF}" srcId="{D8B0E4E1-AFB3-4C41-AAA4-1D0E903F256E}" destId="{150F0DE8-AADB-44B7-8C64-BB03AA195255}" srcOrd="1" destOrd="0" parTransId="{BCABD9A1-8741-4AB1-B21A-6A36C7C79473}" sibTransId="{CFDA4686-7235-4643-A42F-8795CE7332F9}"/>
    <dgm:cxn modelId="{9A9E25EA-6C8D-4F7C-805F-A21CEDFA2739}" type="presOf" srcId="{9529646A-4D8E-45AE-8A93-934CC9D4C94D}" destId="{4002A3AF-AF11-4AEF-939B-086E907E2C08}" srcOrd="0" destOrd="0" presId="urn:microsoft.com/office/officeart/2005/8/layout/vProcess5"/>
    <dgm:cxn modelId="{633B250A-034B-46A1-9526-785B0515803B}" type="presOf" srcId="{CFDA4686-7235-4643-A42F-8795CE7332F9}" destId="{5453C9A0-48A5-457B-8501-9318D5AFB55A}" srcOrd="0" destOrd="0" presId="urn:microsoft.com/office/officeart/2005/8/layout/vProcess5"/>
    <dgm:cxn modelId="{9966AFAD-1CF5-45F8-8ABF-ADEB678D4AEE}" srcId="{D8B0E4E1-AFB3-4C41-AAA4-1D0E903F256E}" destId="{037407B7-0164-49D6-BB1D-B29EF47D2F45}" srcOrd="0" destOrd="0" parTransId="{E5464CF3-1DB0-4E55-BE82-F12C5B123993}" sibTransId="{A69FD6A2-C4C0-4BFD-A595-669D3A7490F4}"/>
    <dgm:cxn modelId="{7F656388-C833-45C9-8F10-1389A8ADFDC9}" srcId="{D8B0E4E1-AFB3-4C41-AAA4-1D0E903F256E}" destId="{9529646A-4D8E-45AE-8A93-934CC9D4C94D}" srcOrd="2" destOrd="0" parTransId="{8EB09E30-FE20-42A2-9977-31FF71B58907}" sibTransId="{7BC7338D-4D90-409B-AAC7-657BAC45B435}"/>
    <dgm:cxn modelId="{348521BB-F8B0-4497-B52C-A190FD7BD858}" type="presOf" srcId="{037407B7-0164-49D6-BB1D-B29EF47D2F45}" destId="{4B38199F-099D-4A7C-B333-8B0EF1CE0661}" srcOrd="0" destOrd="0" presId="urn:microsoft.com/office/officeart/2005/8/layout/vProcess5"/>
    <dgm:cxn modelId="{3907262E-B766-4C24-954F-3CEB0785F914}" type="presOf" srcId="{037407B7-0164-49D6-BB1D-B29EF47D2F45}" destId="{F69209EB-9217-4FA0-A3E7-B2B83A4BFA2E}" srcOrd="1" destOrd="0" presId="urn:microsoft.com/office/officeart/2005/8/layout/vProcess5"/>
    <dgm:cxn modelId="{FE5C8726-A566-49F6-B6A6-9F6EDF6052FB}" type="presOf" srcId="{150F0DE8-AADB-44B7-8C64-BB03AA195255}" destId="{F78EE357-2C29-4958-AAB0-F75EC32935AB}" srcOrd="0" destOrd="0" presId="urn:microsoft.com/office/officeart/2005/8/layout/vProcess5"/>
    <dgm:cxn modelId="{EDE4531C-3E56-469D-93D1-7BD9CFBE980D}" type="presOf" srcId="{D8B0E4E1-AFB3-4C41-AAA4-1D0E903F256E}" destId="{58560BA9-B140-4BF9-8F55-FF617012A5F0}" srcOrd="0" destOrd="0" presId="urn:microsoft.com/office/officeart/2005/8/layout/vProcess5"/>
    <dgm:cxn modelId="{B2283773-78FA-48CF-AACC-0D19B34E6319}" type="presOf" srcId="{9529646A-4D8E-45AE-8A93-934CC9D4C94D}" destId="{4CAAD0AE-17C7-45B0-80FA-64AB04497D51}" srcOrd="1" destOrd="0" presId="urn:microsoft.com/office/officeart/2005/8/layout/vProcess5"/>
    <dgm:cxn modelId="{884129CD-7A73-4A06-B668-D6832C5DD833}" type="presOf" srcId="{A69FD6A2-C4C0-4BFD-A595-669D3A7490F4}" destId="{13836D76-E80C-4C43-ACB5-1582802BD3E7}" srcOrd="0" destOrd="0" presId="urn:microsoft.com/office/officeart/2005/8/layout/vProcess5"/>
    <dgm:cxn modelId="{3ABDDC87-1B7C-4A74-91BA-7D84C6905A7B}" type="presParOf" srcId="{58560BA9-B140-4BF9-8F55-FF617012A5F0}" destId="{34F83F4A-FB2A-45FA-A250-D6CEF63D8561}" srcOrd="0" destOrd="0" presId="urn:microsoft.com/office/officeart/2005/8/layout/vProcess5"/>
    <dgm:cxn modelId="{BD24A5C5-0CF2-4C20-B06F-A5AF93B1A6C5}" type="presParOf" srcId="{58560BA9-B140-4BF9-8F55-FF617012A5F0}" destId="{4B38199F-099D-4A7C-B333-8B0EF1CE0661}" srcOrd="1" destOrd="0" presId="urn:microsoft.com/office/officeart/2005/8/layout/vProcess5"/>
    <dgm:cxn modelId="{C5C10AF0-130D-49FD-9157-A41BB2C1389C}" type="presParOf" srcId="{58560BA9-B140-4BF9-8F55-FF617012A5F0}" destId="{F78EE357-2C29-4958-AAB0-F75EC32935AB}" srcOrd="2" destOrd="0" presId="urn:microsoft.com/office/officeart/2005/8/layout/vProcess5"/>
    <dgm:cxn modelId="{F62278AC-240C-472F-B83B-239C0BE0481B}" type="presParOf" srcId="{58560BA9-B140-4BF9-8F55-FF617012A5F0}" destId="{4002A3AF-AF11-4AEF-939B-086E907E2C08}" srcOrd="3" destOrd="0" presId="urn:microsoft.com/office/officeart/2005/8/layout/vProcess5"/>
    <dgm:cxn modelId="{18DF1A72-4393-4886-9668-24D3704A93AC}" type="presParOf" srcId="{58560BA9-B140-4BF9-8F55-FF617012A5F0}" destId="{13836D76-E80C-4C43-ACB5-1582802BD3E7}" srcOrd="4" destOrd="0" presId="urn:microsoft.com/office/officeart/2005/8/layout/vProcess5"/>
    <dgm:cxn modelId="{A10FDD76-92B7-4100-9E6E-B9AE8B8DE2F8}" type="presParOf" srcId="{58560BA9-B140-4BF9-8F55-FF617012A5F0}" destId="{5453C9A0-48A5-457B-8501-9318D5AFB55A}" srcOrd="5" destOrd="0" presId="urn:microsoft.com/office/officeart/2005/8/layout/vProcess5"/>
    <dgm:cxn modelId="{23D1A29A-15E8-4F5C-9427-947F9E875A9E}" type="presParOf" srcId="{58560BA9-B140-4BF9-8F55-FF617012A5F0}" destId="{F69209EB-9217-4FA0-A3E7-B2B83A4BFA2E}" srcOrd="6" destOrd="0" presId="urn:microsoft.com/office/officeart/2005/8/layout/vProcess5"/>
    <dgm:cxn modelId="{10B0EBB1-A2D2-4D6F-BDFD-A1AEAAF28F13}" type="presParOf" srcId="{58560BA9-B140-4BF9-8F55-FF617012A5F0}" destId="{EBF03369-F105-4346-90A5-E62EE85E116E}" srcOrd="7" destOrd="0" presId="urn:microsoft.com/office/officeart/2005/8/layout/vProcess5"/>
    <dgm:cxn modelId="{0737350F-F354-43AD-87B0-B02D6DF14FA3}" type="presParOf" srcId="{58560BA9-B140-4BF9-8F55-FF617012A5F0}" destId="{4CAAD0AE-17C7-45B0-80FA-64AB04497D51}"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F8F64FB-902C-4E15-8EAF-8A1525416635}"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id-ID"/>
        </a:p>
      </dgm:t>
    </dgm:pt>
    <dgm:pt modelId="{84301A7D-086B-4620-AE9F-F69795F9B463}">
      <dgm:prSet phldrT="[Text]" custT="1"/>
      <dgm:spPr>
        <a:solidFill>
          <a:schemeClr val="accent6">
            <a:lumMod val="50000"/>
          </a:schemeClr>
        </a:solidFill>
      </dgm:spPr>
      <dgm:t>
        <a:bodyPr/>
        <a:lstStyle/>
        <a:p>
          <a:r>
            <a:rPr lang="id-ID" sz="1800" dirty="0" smtClean="0"/>
            <a:t>ketersediaan dan persebaran tenaga kesehatan pada fasilitas pelayanan kesehatan milik pemda, belum merata baik dalam jumlah dan mutu, </a:t>
          </a:r>
          <a:endParaRPr lang="id-ID" sz="1800" dirty="0"/>
        </a:p>
      </dgm:t>
    </dgm:pt>
    <dgm:pt modelId="{0AB50CF2-757A-4EAE-97CE-4C7CA82011BC}" type="parTrans" cxnId="{C017647E-E6B3-48FD-AFF4-1B31E647ED8A}">
      <dgm:prSet/>
      <dgm:spPr/>
      <dgm:t>
        <a:bodyPr/>
        <a:lstStyle/>
        <a:p>
          <a:endParaRPr lang="id-ID"/>
        </a:p>
      </dgm:t>
    </dgm:pt>
    <dgm:pt modelId="{6BBBAF71-F62B-4141-B94A-31FD7C033110}" type="sibTrans" cxnId="{C017647E-E6B3-48FD-AFF4-1B31E647ED8A}">
      <dgm:prSet/>
      <dgm:spPr/>
      <dgm:t>
        <a:bodyPr/>
        <a:lstStyle/>
        <a:p>
          <a:endParaRPr lang="id-ID"/>
        </a:p>
      </dgm:t>
    </dgm:pt>
    <dgm:pt modelId="{9636C0A1-40ED-4B13-A0BD-A8A68949BA4A}">
      <dgm:prSet phldrT="[Text]"/>
      <dgm:spPr>
        <a:solidFill>
          <a:schemeClr val="tx2"/>
        </a:solidFill>
      </dgm:spPr>
      <dgm:t>
        <a:bodyPr/>
        <a:lstStyle/>
        <a:p>
          <a:r>
            <a:rPr lang="id-ID" dirty="0" smtClean="0"/>
            <a:t>untuk itu perlu adanya perencanaan dan pemerataan nakes pada fasyankes milik pemda</a:t>
          </a:r>
          <a:endParaRPr lang="id-ID" dirty="0"/>
        </a:p>
      </dgm:t>
    </dgm:pt>
    <dgm:pt modelId="{95A7A39C-23F9-48B6-90DE-388BE94959FF}" type="parTrans" cxnId="{92CE14DD-87B6-4499-BFBA-EC3875C7E8CA}">
      <dgm:prSet/>
      <dgm:spPr/>
      <dgm:t>
        <a:bodyPr/>
        <a:lstStyle/>
        <a:p>
          <a:endParaRPr lang="id-ID"/>
        </a:p>
      </dgm:t>
    </dgm:pt>
    <dgm:pt modelId="{0C8BF8E7-A66E-4035-83E1-DD3E3042CDC0}" type="sibTrans" cxnId="{92CE14DD-87B6-4499-BFBA-EC3875C7E8CA}">
      <dgm:prSet/>
      <dgm:spPr/>
      <dgm:t>
        <a:bodyPr/>
        <a:lstStyle/>
        <a:p>
          <a:endParaRPr lang="id-ID"/>
        </a:p>
      </dgm:t>
    </dgm:pt>
    <dgm:pt modelId="{C9648A1E-C6D5-4630-92B0-CB84CBA31590}" type="pres">
      <dgm:prSet presAssocID="{FF8F64FB-902C-4E15-8EAF-8A1525416635}" presName="Name0" presStyleCnt="0">
        <dgm:presLayoutVars>
          <dgm:chMax val="7"/>
          <dgm:chPref val="7"/>
          <dgm:dir/>
        </dgm:presLayoutVars>
      </dgm:prSet>
      <dgm:spPr/>
      <dgm:t>
        <a:bodyPr/>
        <a:lstStyle/>
        <a:p>
          <a:endParaRPr lang="id-ID"/>
        </a:p>
      </dgm:t>
    </dgm:pt>
    <dgm:pt modelId="{21A4A00D-80F9-4C76-B776-BEF11FF02311}" type="pres">
      <dgm:prSet presAssocID="{FF8F64FB-902C-4E15-8EAF-8A1525416635}" presName="dot1" presStyleLbl="alignNode1" presStyleIdx="0" presStyleCnt="10"/>
      <dgm:spPr/>
    </dgm:pt>
    <dgm:pt modelId="{B16E71DC-3B60-4575-9B84-3F29FB791DD7}" type="pres">
      <dgm:prSet presAssocID="{FF8F64FB-902C-4E15-8EAF-8A1525416635}" presName="dot2" presStyleLbl="alignNode1" presStyleIdx="1" presStyleCnt="10"/>
      <dgm:spPr/>
    </dgm:pt>
    <dgm:pt modelId="{3B1D431D-0BB0-4328-BCFC-B6371EFAF35B}" type="pres">
      <dgm:prSet presAssocID="{FF8F64FB-902C-4E15-8EAF-8A1525416635}" presName="dot3" presStyleLbl="alignNode1" presStyleIdx="2" presStyleCnt="10"/>
      <dgm:spPr/>
    </dgm:pt>
    <dgm:pt modelId="{AE996C1B-FB1B-4838-A94B-A47AB916C372}" type="pres">
      <dgm:prSet presAssocID="{FF8F64FB-902C-4E15-8EAF-8A1525416635}" presName="dotArrow1" presStyleLbl="alignNode1" presStyleIdx="3" presStyleCnt="10"/>
      <dgm:spPr/>
    </dgm:pt>
    <dgm:pt modelId="{3123A4E2-8617-47A4-8267-8DFAACFE8E4C}" type="pres">
      <dgm:prSet presAssocID="{FF8F64FB-902C-4E15-8EAF-8A1525416635}" presName="dotArrow2" presStyleLbl="alignNode1" presStyleIdx="4" presStyleCnt="10"/>
      <dgm:spPr/>
    </dgm:pt>
    <dgm:pt modelId="{116195BC-7D2F-4501-9DF0-7A9449E61F52}" type="pres">
      <dgm:prSet presAssocID="{FF8F64FB-902C-4E15-8EAF-8A1525416635}" presName="dotArrow3" presStyleLbl="alignNode1" presStyleIdx="5" presStyleCnt="10"/>
      <dgm:spPr/>
    </dgm:pt>
    <dgm:pt modelId="{A8A1F9C9-CC91-48AC-B098-121392266819}" type="pres">
      <dgm:prSet presAssocID="{FF8F64FB-902C-4E15-8EAF-8A1525416635}" presName="dotArrow4" presStyleLbl="alignNode1" presStyleIdx="6" presStyleCnt="10"/>
      <dgm:spPr/>
    </dgm:pt>
    <dgm:pt modelId="{FDB31C3C-70AB-45F2-80EE-114BBBDB2A50}" type="pres">
      <dgm:prSet presAssocID="{FF8F64FB-902C-4E15-8EAF-8A1525416635}" presName="dotArrow5" presStyleLbl="alignNode1" presStyleIdx="7" presStyleCnt="10"/>
      <dgm:spPr/>
    </dgm:pt>
    <dgm:pt modelId="{C9675C93-70E3-42CF-B8E5-06E6AC0E2B11}" type="pres">
      <dgm:prSet presAssocID="{FF8F64FB-902C-4E15-8EAF-8A1525416635}" presName="dotArrow6" presStyleLbl="alignNode1" presStyleIdx="8" presStyleCnt="10"/>
      <dgm:spPr/>
    </dgm:pt>
    <dgm:pt modelId="{B157EBAF-51F5-4F09-8C5A-0DB7BFBBB53E}" type="pres">
      <dgm:prSet presAssocID="{FF8F64FB-902C-4E15-8EAF-8A1525416635}" presName="dotArrow7" presStyleLbl="alignNode1" presStyleIdx="9" presStyleCnt="10"/>
      <dgm:spPr/>
    </dgm:pt>
    <dgm:pt modelId="{205B00FD-3712-4A42-AA14-F528A12F72D9}" type="pres">
      <dgm:prSet presAssocID="{84301A7D-086B-4620-AE9F-F69795F9B463}" presName="parTx1" presStyleLbl="node1" presStyleIdx="0" presStyleCnt="2" custScaleX="230582" custScaleY="210304" custLinFactY="19267" custLinFactNeighborX="44712" custLinFactNeighborY="100000"/>
      <dgm:spPr/>
      <dgm:t>
        <a:bodyPr/>
        <a:lstStyle/>
        <a:p>
          <a:endParaRPr lang="id-ID"/>
        </a:p>
      </dgm:t>
    </dgm:pt>
    <dgm:pt modelId="{747ACBD7-843A-4CD9-9771-B2DEAF5877DA}" type="pres">
      <dgm:prSet presAssocID="{6BBBAF71-F62B-4141-B94A-31FD7C033110}" presName="picture1" presStyleCnt="0"/>
      <dgm:spPr/>
    </dgm:pt>
    <dgm:pt modelId="{E37DC12F-14D6-4330-83A0-AACF8A961DC9}" type="pres">
      <dgm:prSet presAssocID="{6BBBAF71-F62B-4141-B94A-31FD7C033110}" presName="imageRepeatNode" presStyleLbl="fgImgPlace1" presStyleIdx="0" presStyleCnt="2"/>
      <dgm:spPr/>
      <dgm:t>
        <a:bodyPr/>
        <a:lstStyle/>
        <a:p>
          <a:endParaRPr lang="id-ID"/>
        </a:p>
      </dgm:t>
    </dgm:pt>
    <dgm:pt modelId="{0E11413C-7E34-4E65-B7AF-7E1D1923AFD5}" type="pres">
      <dgm:prSet presAssocID="{9636C0A1-40ED-4B13-A0BD-A8A68949BA4A}" presName="parTx2" presStyleLbl="node1" presStyleIdx="1" presStyleCnt="2" custScaleX="197782" custScaleY="169555" custLinFactNeighborX="69659" custLinFactNeighborY="3012"/>
      <dgm:spPr/>
      <dgm:t>
        <a:bodyPr/>
        <a:lstStyle/>
        <a:p>
          <a:endParaRPr lang="id-ID"/>
        </a:p>
      </dgm:t>
    </dgm:pt>
    <dgm:pt modelId="{A9DF3CAF-459A-446F-8683-C7D054F30B0C}" type="pres">
      <dgm:prSet presAssocID="{0C8BF8E7-A66E-4035-83E1-DD3E3042CDC0}" presName="picture2" presStyleCnt="0"/>
      <dgm:spPr/>
    </dgm:pt>
    <dgm:pt modelId="{9A6B15E7-D5E5-42DF-9FB5-C4FC70D92A67}" type="pres">
      <dgm:prSet presAssocID="{0C8BF8E7-A66E-4035-83E1-DD3E3042CDC0}" presName="imageRepeatNode" presStyleLbl="fgImgPlace1" presStyleIdx="1" presStyleCnt="2"/>
      <dgm:spPr/>
      <dgm:t>
        <a:bodyPr/>
        <a:lstStyle/>
        <a:p>
          <a:endParaRPr lang="id-ID"/>
        </a:p>
      </dgm:t>
    </dgm:pt>
  </dgm:ptLst>
  <dgm:cxnLst>
    <dgm:cxn modelId="{7A681602-238D-42DB-957E-9B92DC2D9D07}" type="presOf" srcId="{9636C0A1-40ED-4B13-A0BD-A8A68949BA4A}" destId="{0E11413C-7E34-4E65-B7AF-7E1D1923AFD5}" srcOrd="0" destOrd="0" presId="urn:microsoft.com/office/officeart/2008/layout/AscendingPictureAccentProcess"/>
    <dgm:cxn modelId="{4CC8E537-28D8-429F-8594-2B1F021BE8FC}" type="presOf" srcId="{FF8F64FB-902C-4E15-8EAF-8A1525416635}" destId="{C9648A1E-C6D5-4630-92B0-CB84CBA31590}" srcOrd="0" destOrd="0" presId="urn:microsoft.com/office/officeart/2008/layout/AscendingPictureAccentProcess"/>
    <dgm:cxn modelId="{92CE14DD-87B6-4499-BFBA-EC3875C7E8CA}" srcId="{FF8F64FB-902C-4E15-8EAF-8A1525416635}" destId="{9636C0A1-40ED-4B13-A0BD-A8A68949BA4A}" srcOrd="1" destOrd="0" parTransId="{95A7A39C-23F9-48B6-90DE-388BE94959FF}" sibTransId="{0C8BF8E7-A66E-4035-83E1-DD3E3042CDC0}"/>
    <dgm:cxn modelId="{4630E773-B102-43D5-A569-F5C3007AADD1}" type="presOf" srcId="{0C8BF8E7-A66E-4035-83E1-DD3E3042CDC0}" destId="{9A6B15E7-D5E5-42DF-9FB5-C4FC70D92A67}" srcOrd="0" destOrd="0" presId="urn:microsoft.com/office/officeart/2008/layout/AscendingPictureAccentProcess"/>
    <dgm:cxn modelId="{C017647E-E6B3-48FD-AFF4-1B31E647ED8A}" srcId="{FF8F64FB-902C-4E15-8EAF-8A1525416635}" destId="{84301A7D-086B-4620-AE9F-F69795F9B463}" srcOrd="0" destOrd="0" parTransId="{0AB50CF2-757A-4EAE-97CE-4C7CA82011BC}" sibTransId="{6BBBAF71-F62B-4141-B94A-31FD7C033110}"/>
    <dgm:cxn modelId="{9A7F9E2B-CE9D-4F38-BF2C-2D2F07DA1BAF}" type="presOf" srcId="{6BBBAF71-F62B-4141-B94A-31FD7C033110}" destId="{E37DC12F-14D6-4330-83A0-AACF8A961DC9}" srcOrd="0" destOrd="0" presId="urn:microsoft.com/office/officeart/2008/layout/AscendingPictureAccentProcess"/>
    <dgm:cxn modelId="{27390FEE-0225-47E4-B124-CDEC077C2208}" type="presOf" srcId="{84301A7D-086B-4620-AE9F-F69795F9B463}" destId="{205B00FD-3712-4A42-AA14-F528A12F72D9}" srcOrd="0" destOrd="0" presId="urn:microsoft.com/office/officeart/2008/layout/AscendingPictureAccentProcess"/>
    <dgm:cxn modelId="{D8989EBE-9A92-4B58-9844-39A068EAEC2B}" type="presParOf" srcId="{C9648A1E-C6D5-4630-92B0-CB84CBA31590}" destId="{21A4A00D-80F9-4C76-B776-BEF11FF02311}" srcOrd="0" destOrd="0" presId="urn:microsoft.com/office/officeart/2008/layout/AscendingPictureAccentProcess"/>
    <dgm:cxn modelId="{31BD58D6-8B51-4861-9CF5-4348385F08D6}" type="presParOf" srcId="{C9648A1E-C6D5-4630-92B0-CB84CBA31590}" destId="{B16E71DC-3B60-4575-9B84-3F29FB791DD7}" srcOrd="1" destOrd="0" presId="urn:microsoft.com/office/officeart/2008/layout/AscendingPictureAccentProcess"/>
    <dgm:cxn modelId="{07864FDA-E27D-408F-A994-3AA1031AA2FB}" type="presParOf" srcId="{C9648A1E-C6D5-4630-92B0-CB84CBA31590}" destId="{3B1D431D-0BB0-4328-BCFC-B6371EFAF35B}" srcOrd="2" destOrd="0" presId="urn:microsoft.com/office/officeart/2008/layout/AscendingPictureAccentProcess"/>
    <dgm:cxn modelId="{9742160D-CF6E-41A5-8BDD-4EEA5BC1E328}" type="presParOf" srcId="{C9648A1E-C6D5-4630-92B0-CB84CBA31590}" destId="{AE996C1B-FB1B-4838-A94B-A47AB916C372}" srcOrd="3" destOrd="0" presId="urn:microsoft.com/office/officeart/2008/layout/AscendingPictureAccentProcess"/>
    <dgm:cxn modelId="{D5F5F8DC-05C4-495F-A0C8-B035E2B7FA8F}" type="presParOf" srcId="{C9648A1E-C6D5-4630-92B0-CB84CBA31590}" destId="{3123A4E2-8617-47A4-8267-8DFAACFE8E4C}" srcOrd="4" destOrd="0" presId="urn:microsoft.com/office/officeart/2008/layout/AscendingPictureAccentProcess"/>
    <dgm:cxn modelId="{0F6569D1-B3F4-462E-B5E7-B784C98B3177}" type="presParOf" srcId="{C9648A1E-C6D5-4630-92B0-CB84CBA31590}" destId="{116195BC-7D2F-4501-9DF0-7A9449E61F52}" srcOrd="5" destOrd="0" presId="urn:microsoft.com/office/officeart/2008/layout/AscendingPictureAccentProcess"/>
    <dgm:cxn modelId="{FD601A6B-B36B-4207-AF13-C36EE22A0DBF}" type="presParOf" srcId="{C9648A1E-C6D5-4630-92B0-CB84CBA31590}" destId="{A8A1F9C9-CC91-48AC-B098-121392266819}" srcOrd="6" destOrd="0" presId="urn:microsoft.com/office/officeart/2008/layout/AscendingPictureAccentProcess"/>
    <dgm:cxn modelId="{A9F03EEE-9517-4B13-A22D-187F4610DCA5}" type="presParOf" srcId="{C9648A1E-C6D5-4630-92B0-CB84CBA31590}" destId="{FDB31C3C-70AB-45F2-80EE-114BBBDB2A50}" srcOrd="7" destOrd="0" presId="urn:microsoft.com/office/officeart/2008/layout/AscendingPictureAccentProcess"/>
    <dgm:cxn modelId="{C897451A-281A-4127-84AE-0E619FFF5909}" type="presParOf" srcId="{C9648A1E-C6D5-4630-92B0-CB84CBA31590}" destId="{C9675C93-70E3-42CF-B8E5-06E6AC0E2B11}" srcOrd="8" destOrd="0" presId="urn:microsoft.com/office/officeart/2008/layout/AscendingPictureAccentProcess"/>
    <dgm:cxn modelId="{924AA167-4723-40FB-925E-4804C2499184}" type="presParOf" srcId="{C9648A1E-C6D5-4630-92B0-CB84CBA31590}" destId="{B157EBAF-51F5-4F09-8C5A-0DB7BFBBB53E}" srcOrd="9" destOrd="0" presId="urn:microsoft.com/office/officeart/2008/layout/AscendingPictureAccentProcess"/>
    <dgm:cxn modelId="{99CD6691-6523-4BE1-A045-A9B5EDED6B77}" type="presParOf" srcId="{C9648A1E-C6D5-4630-92B0-CB84CBA31590}" destId="{205B00FD-3712-4A42-AA14-F528A12F72D9}" srcOrd="10" destOrd="0" presId="urn:microsoft.com/office/officeart/2008/layout/AscendingPictureAccentProcess"/>
    <dgm:cxn modelId="{15992BF6-044F-4D8E-882D-E2E99F77F1C8}" type="presParOf" srcId="{C9648A1E-C6D5-4630-92B0-CB84CBA31590}" destId="{747ACBD7-843A-4CD9-9771-B2DEAF5877DA}" srcOrd="11" destOrd="0" presId="urn:microsoft.com/office/officeart/2008/layout/AscendingPictureAccentProcess"/>
    <dgm:cxn modelId="{E8DC5248-F5F2-42C7-81FC-D8F806801991}" type="presParOf" srcId="{747ACBD7-843A-4CD9-9771-B2DEAF5877DA}" destId="{E37DC12F-14D6-4330-83A0-AACF8A961DC9}" srcOrd="0" destOrd="0" presId="urn:microsoft.com/office/officeart/2008/layout/AscendingPictureAccentProcess"/>
    <dgm:cxn modelId="{4BA131EB-F1C6-41BE-86E7-024F49B40F8F}" type="presParOf" srcId="{C9648A1E-C6D5-4630-92B0-CB84CBA31590}" destId="{0E11413C-7E34-4E65-B7AF-7E1D1923AFD5}" srcOrd="12" destOrd="0" presId="urn:microsoft.com/office/officeart/2008/layout/AscendingPictureAccentProcess"/>
    <dgm:cxn modelId="{5D9D3D90-E855-409B-B94C-135E544029D9}" type="presParOf" srcId="{C9648A1E-C6D5-4630-92B0-CB84CBA31590}" destId="{A9DF3CAF-459A-446F-8683-C7D054F30B0C}" srcOrd="13" destOrd="0" presId="urn:microsoft.com/office/officeart/2008/layout/AscendingPictureAccentProcess"/>
    <dgm:cxn modelId="{B8311FFE-C9F7-4A7A-AE0F-D15F68C7C0F3}" type="presParOf" srcId="{A9DF3CAF-459A-446F-8683-C7D054F30B0C}" destId="{9A6B15E7-D5E5-42DF-9FB5-C4FC70D92A67}"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83C813-F5F9-4A69-86B0-EC9D3DDA068C}">
      <dsp:nvSpPr>
        <dsp:cNvPr id="0" name=""/>
        <dsp:cNvSpPr/>
      </dsp:nvSpPr>
      <dsp:spPr>
        <a:xfrm>
          <a:off x="0" y="859054"/>
          <a:ext cx="9144000" cy="4305852"/>
        </a:xfrm>
        <a:prstGeom prst="swooshArrow">
          <a:avLst>
            <a:gd name="adj1" fmla="val 25000"/>
            <a:gd name="adj2" fmla="val 25000"/>
          </a:avLst>
        </a:prstGeom>
        <a:solidFill>
          <a:schemeClr val="accent1">
            <a:tint val="55000"/>
            <a:hueOff val="0"/>
            <a:satOff val="0"/>
            <a:lumOff val="0"/>
            <a:alphaOff val="0"/>
          </a:schemeClr>
        </a:solidFill>
        <a:ln>
          <a:noFill/>
        </a:ln>
        <a:effectLst>
          <a:outerShdw blurRad="31750" dist="25400" dir="5400000" rotWithShape="0">
            <a:srgbClr val="000000">
              <a:alpha val="50000"/>
            </a:srgbClr>
          </a:outerShdw>
        </a:effectLst>
      </dsp:spPr>
      <dsp:style>
        <a:lnRef idx="0">
          <a:scrgbClr r="0" g="0" b="0"/>
        </a:lnRef>
        <a:fillRef idx="1">
          <a:scrgbClr r="0" g="0" b="0"/>
        </a:fillRef>
        <a:effectRef idx="2">
          <a:scrgbClr r="0" g="0" b="0"/>
        </a:effectRef>
        <a:fontRef idx="minor"/>
      </dsp:style>
    </dsp:sp>
    <dsp:sp modelId="{9E32C208-7645-4C00-B0DD-24479AC9A13D}">
      <dsp:nvSpPr>
        <dsp:cNvPr id="0" name=""/>
        <dsp:cNvSpPr/>
      </dsp:nvSpPr>
      <dsp:spPr>
        <a:xfrm>
          <a:off x="1164621" y="3834009"/>
          <a:ext cx="237744" cy="237744"/>
        </a:xfrm>
        <a:prstGeom prst="ellipse">
          <a:avLst/>
        </a:prstGeom>
        <a:gradFill rotWithShape="0">
          <a:gsLst>
            <a:gs pos="0">
              <a:schemeClr val="accent1">
                <a:shade val="50000"/>
                <a:hueOff val="0"/>
                <a:satOff val="0"/>
                <a:lumOff val="0"/>
                <a:alphaOff val="0"/>
              </a:schemeClr>
            </a:gs>
            <a:gs pos="90000">
              <a:schemeClr val="accent1">
                <a:shade val="50000"/>
                <a:hueOff val="0"/>
                <a:satOff val="0"/>
                <a:lumOff val="0"/>
                <a:alphaOff val="0"/>
                <a:shade val="100000"/>
              </a:schemeClr>
            </a:gs>
            <a:gs pos="100000">
              <a:schemeClr val="accent1">
                <a:shade val="50000"/>
                <a:hueOff val="0"/>
                <a:satOff val="0"/>
                <a:lumOff val="0"/>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1">
              <a:shade val="50000"/>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sp>
    <dsp:sp modelId="{D44F35F3-1EF4-4F4B-BF38-317F0360A592}">
      <dsp:nvSpPr>
        <dsp:cNvPr id="0" name=""/>
        <dsp:cNvSpPr/>
      </dsp:nvSpPr>
      <dsp:spPr>
        <a:xfrm>
          <a:off x="1374671" y="3810004"/>
          <a:ext cx="1978132" cy="1651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976" tIns="0" rIns="0" bIns="0" numCol="1" spcCol="1270" anchor="t" anchorCtr="0">
          <a:noAutofit/>
        </a:bodyPr>
        <a:lstStyle/>
        <a:p>
          <a:pPr lvl="0" algn="l" defTabSz="622300">
            <a:lnSpc>
              <a:spcPct val="90000"/>
            </a:lnSpc>
            <a:spcBef>
              <a:spcPct val="0"/>
            </a:spcBef>
            <a:spcAft>
              <a:spcPct val="35000"/>
            </a:spcAft>
          </a:pPr>
          <a:r>
            <a:rPr lang="id-ID" sz="1400" kern="1200" dirty="0" smtClean="0"/>
            <a:t>- Pemenuhan nakes untuk sebagian besar DTPK</a:t>
          </a:r>
        </a:p>
        <a:p>
          <a:pPr lvl="0" algn="l" defTabSz="622300">
            <a:lnSpc>
              <a:spcPct val="90000"/>
            </a:lnSpc>
            <a:spcBef>
              <a:spcPct val="0"/>
            </a:spcBef>
            <a:spcAft>
              <a:spcPct val="35000"/>
            </a:spcAft>
          </a:pPr>
          <a:r>
            <a:rPr lang="id-ID" sz="1400" kern="1200" dirty="0" smtClean="0"/>
            <a:t>- Pusat &amp; Prov punya perencanaan SDM dan SI SDMK</a:t>
          </a:r>
        </a:p>
        <a:p>
          <a:pPr lvl="0" algn="l" defTabSz="622300">
            <a:lnSpc>
              <a:spcPct val="90000"/>
            </a:lnSpc>
            <a:spcBef>
              <a:spcPct val="0"/>
            </a:spcBef>
            <a:spcAft>
              <a:spcPct val="35000"/>
            </a:spcAft>
          </a:pPr>
          <a:r>
            <a:rPr lang="id-ID" sz="1400" kern="1200" dirty="0" smtClean="0"/>
            <a:t>- Diklat sesuai kebutuhan dan Sistem Diknas</a:t>
          </a:r>
        </a:p>
        <a:p>
          <a:pPr lvl="0" algn="l" defTabSz="622300">
            <a:lnSpc>
              <a:spcPct val="90000"/>
            </a:lnSpc>
            <a:spcBef>
              <a:spcPct val="0"/>
            </a:spcBef>
            <a:spcAft>
              <a:spcPct val="35000"/>
            </a:spcAft>
          </a:pPr>
          <a:r>
            <a:rPr lang="id-ID" sz="1400" kern="1200" dirty="0" smtClean="0"/>
            <a:t>- Binwas</a:t>
          </a:r>
        </a:p>
      </dsp:txBody>
      <dsp:txXfrm>
        <a:off x="1374671" y="3810004"/>
        <a:ext cx="1978132" cy="1651635"/>
      </dsp:txXfrm>
    </dsp:sp>
    <dsp:sp modelId="{91050A8D-DBF2-4407-8DB6-5715855ECB7A}">
      <dsp:nvSpPr>
        <dsp:cNvPr id="0" name=""/>
        <dsp:cNvSpPr/>
      </dsp:nvSpPr>
      <dsp:spPr>
        <a:xfrm>
          <a:off x="3162820" y="2664282"/>
          <a:ext cx="429768" cy="429768"/>
        </a:xfrm>
        <a:prstGeom prst="ellipse">
          <a:avLst/>
        </a:prstGeom>
        <a:gradFill rotWithShape="0">
          <a:gsLst>
            <a:gs pos="0">
              <a:schemeClr val="accent1">
                <a:shade val="50000"/>
                <a:hueOff val="-163839"/>
                <a:satOff val="-2003"/>
                <a:lumOff val="27549"/>
                <a:alphaOff val="0"/>
              </a:schemeClr>
            </a:gs>
            <a:gs pos="90000">
              <a:schemeClr val="accent1">
                <a:shade val="50000"/>
                <a:hueOff val="-163839"/>
                <a:satOff val="-2003"/>
                <a:lumOff val="27549"/>
                <a:alphaOff val="0"/>
                <a:shade val="100000"/>
              </a:schemeClr>
            </a:gs>
            <a:gs pos="100000">
              <a:schemeClr val="accent1">
                <a:shade val="50000"/>
                <a:hueOff val="-163839"/>
                <a:satOff val="-2003"/>
                <a:lumOff val="27549"/>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1">
              <a:shade val="50000"/>
              <a:hueOff val="-163839"/>
              <a:satOff val="-2003"/>
              <a:lumOff val="27549"/>
              <a:alphaOff val="0"/>
              <a:shade val="30000"/>
            </a:schemeClr>
          </a:contourClr>
        </a:sp3d>
      </dsp:spPr>
      <dsp:style>
        <a:lnRef idx="0">
          <a:scrgbClr r="0" g="0" b="0"/>
        </a:lnRef>
        <a:fillRef idx="3">
          <a:scrgbClr r="0" g="0" b="0"/>
        </a:fillRef>
        <a:effectRef idx="3">
          <a:scrgbClr r="0" g="0" b="0"/>
        </a:effectRef>
        <a:fontRef idx="minor">
          <a:schemeClr val="lt1"/>
        </a:fontRef>
      </dsp:style>
    </dsp:sp>
    <dsp:sp modelId="{9FA8E569-E007-43F2-A29B-0A708A1174BA}">
      <dsp:nvSpPr>
        <dsp:cNvPr id="0" name=""/>
        <dsp:cNvSpPr/>
      </dsp:nvSpPr>
      <dsp:spPr>
        <a:xfrm>
          <a:off x="3429007" y="2667011"/>
          <a:ext cx="2194560" cy="24826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725" tIns="0" rIns="0" bIns="0" numCol="1" spcCol="1270" anchor="t" anchorCtr="0">
          <a:noAutofit/>
        </a:bodyPr>
        <a:lstStyle/>
        <a:p>
          <a:pPr lvl="0" algn="l" defTabSz="622300">
            <a:lnSpc>
              <a:spcPct val="90000"/>
            </a:lnSpc>
            <a:spcBef>
              <a:spcPct val="0"/>
            </a:spcBef>
            <a:spcAft>
              <a:spcPct val="35000"/>
            </a:spcAft>
          </a:pPr>
          <a:r>
            <a:rPr lang="id-ID" sz="1400" kern="1200" dirty="0" smtClean="0"/>
            <a:t>- Pemenuhan nakes untuk seluruh DTPK</a:t>
          </a:r>
        </a:p>
        <a:p>
          <a:pPr lvl="0" algn="l" defTabSz="622300">
            <a:lnSpc>
              <a:spcPct val="90000"/>
            </a:lnSpc>
            <a:spcBef>
              <a:spcPct val="0"/>
            </a:spcBef>
            <a:spcAft>
              <a:spcPct val="35000"/>
            </a:spcAft>
          </a:pPr>
          <a:r>
            <a:rPr lang="id-ID" sz="1400" kern="1200" dirty="0" smtClean="0"/>
            <a:t>- Seluruh Kab/ Kota mempunyai perencanaan SDMK</a:t>
          </a:r>
        </a:p>
        <a:p>
          <a:pPr lvl="0" algn="l" defTabSz="622300">
            <a:lnSpc>
              <a:spcPct val="90000"/>
            </a:lnSpc>
            <a:spcBef>
              <a:spcPct val="0"/>
            </a:spcBef>
            <a:spcAft>
              <a:spcPct val="35000"/>
            </a:spcAft>
          </a:pPr>
          <a:r>
            <a:rPr lang="id-ID" sz="1400" kern="1200" dirty="0" smtClean="0"/>
            <a:t>- Pelaksanaan distribusi &amp; manajemen karir</a:t>
          </a:r>
        </a:p>
        <a:p>
          <a:pPr lvl="0" algn="l" defTabSz="622300">
            <a:lnSpc>
              <a:spcPct val="90000"/>
            </a:lnSpc>
            <a:spcBef>
              <a:spcPct val="0"/>
            </a:spcBef>
            <a:spcAft>
              <a:spcPct val="35000"/>
            </a:spcAft>
          </a:pPr>
          <a:r>
            <a:rPr lang="id-ID" sz="1400" kern="1200" dirty="0" smtClean="0"/>
            <a:t>- Sinergi pengadaan SDMK </a:t>
          </a:r>
        </a:p>
        <a:p>
          <a:pPr lvl="0" algn="l" defTabSz="622300">
            <a:lnSpc>
              <a:spcPct val="90000"/>
            </a:lnSpc>
            <a:spcBef>
              <a:spcPct val="0"/>
            </a:spcBef>
            <a:spcAft>
              <a:spcPct val="35000"/>
            </a:spcAft>
          </a:pPr>
          <a:r>
            <a:rPr lang="id-ID" sz="1400" kern="1200" dirty="0" smtClean="0"/>
            <a:t>- Binwas</a:t>
          </a:r>
          <a:endParaRPr lang="id-ID" sz="1400" kern="1200" dirty="0"/>
        </a:p>
      </dsp:txBody>
      <dsp:txXfrm>
        <a:off x="3429007" y="2667011"/>
        <a:ext cx="2194560" cy="2482660"/>
      </dsp:txXfrm>
    </dsp:sp>
    <dsp:sp modelId="{95BCC131-8542-4D4C-A519-4CADEBC21A48}">
      <dsp:nvSpPr>
        <dsp:cNvPr id="0" name=""/>
        <dsp:cNvSpPr/>
      </dsp:nvSpPr>
      <dsp:spPr>
        <a:xfrm>
          <a:off x="5589741" y="1959694"/>
          <a:ext cx="594360" cy="594360"/>
        </a:xfrm>
        <a:prstGeom prst="ellipse">
          <a:avLst/>
        </a:prstGeom>
        <a:gradFill rotWithShape="0">
          <a:gsLst>
            <a:gs pos="0">
              <a:schemeClr val="accent1">
                <a:shade val="50000"/>
                <a:hueOff val="-163839"/>
                <a:satOff val="-2003"/>
                <a:lumOff val="27549"/>
                <a:alphaOff val="0"/>
              </a:schemeClr>
            </a:gs>
            <a:gs pos="90000">
              <a:schemeClr val="accent1">
                <a:shade val="50000"/>
                <a:hueOff val="-163839"/>
                <a:satOff val="-2003"/>
                <a:lumOff val="27549"/>
                <a:alphaOff val="0"/>
                <a:shade val="100000"/>
              </a:schemeClr>
            </a:gs>
            <a:gs pos="100000">
              <a:schemeClr val="accent1">
                <a:shade val="50000"/>
                <a:hueOff val="-163839"/>
                <a:satOff val="-2003"/>
                <a:lumOff val="27549"/>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1">
              <a:shade val="50000"/>
              <a:hueOff val="-163839"/>
              <a:satOff val="-2003"/>
              <a:lumOff val="27549"/>
              <a:alphaOff val="0"/>
              <a:shade val="30000"/>
            </a:schemeClr>
          </a:contourClr>
        </a:sp3d>
      </dsp:spPr>
      <dsp:style>
        <a:lnRef idx="0">
          <a:scrgbClr r="0" g="0" b="0"/>
        </a:lnRef>
        <a:fillRef idx="3">
          <a:scrgbClr r="0" g="0" b="0"/>
        </a:fillRef>
        <a:effectRef idx="3">
          <a:scrgbClr r="0" g="0" b="0"/>
        </a:effectRef>
        <a:fontRef idx="minor">
          <a:schemeClr val="lt1"/>
        </a:fontRef>
      </dsp:style>
    </dsp:sp>
    <dsp:sp modelId="{15FFA3E3-06FD-49A9-9EB6-3DB8C572097A}">
      <dsp:nvSpPr>
        <dsp:cNvPr id="0" name=""/>
        <dsp:cNvSpPr/>
      </dsp:nvSpPr>
      <dsp:spPr>
        <a:xfrm>
          <a:off x="6019795" y="1798524"/>
          <a:ext cx="2194560" cy="2484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4939" tIns="0" rIns="0" bIns="0" numCol="1" spcCol="1270" anchor="t" anchorCtr="0">
          <a:noAutofit/>
        </a:bodyPr>
        <a:lstStyle/>
        <a:p>
          <a:pPr lvl="0" algn="l" defTabSz="622300">
            <a:lnSpc>
              <a:spcPct val="90000"/>
            </a:lnSpc>
            <a:spcBef>
              <a:spcPct val="0"/>
            </a:spcBef>
            <a:spcAft>
              <a:spcPct val="35000"/>
            </a:spcAft>
          </a:pPr>
          <a:r>
            <a:rPr lang="id-ID" sz="1400" kern="1200" smtClean="0"/>
            <a:t>- Seluruh SDMK terpenuhi</a:t>
          </a:r>
        </a:p>
        <a:p>
          <a:pPr lvl="0" algn="l" defTabSz="622300">
            <a:lnSpc>
              <a:spcPct val="90000"/>
            </a:lnSpc>
            <a:spcBef>
              <a:spcPct val="0"/>
            </a:spcBef>
            <a:spcAft>
              <a:spcPct val="35000"/>
            </a:spcAft>
          </a:pPr>
          <a:r>
            <a:rPr lang="id-ID" sz="1400" kern="1200" smtClean="0"/>
            <a:t>- Perencanaan SDMK terintegrasi secara nasional</a:t>
          </a:r>
        </a:p>
        <a:p>
          <a:pPr lvl="0" algn="l" defTabSz="622300">
            <a:lnSpc>
              <a:spcPct val="90000"/>
            </a:lnSpc>
            <a:spcBef>
              <a:spcPct val="0"/>
            </a:spcBef>
            <a:spcAft>
              <a:spcPct val="35000"/>
            </a:spcAft>
          </a:pPr>
          <a:r>
            <a:rPr lang="id-ID" sz="1400" kern="1200" smtClean="0"/>
            <a:t>- Pengadaan SDMK sesuai kebutuhan</a:t>
          </a:r>
        </a:p>
        <a:p>
          <a:pPr lvl="0" algn="l" defTabSz="622300">
            <a:lnSpc>
              <a:spcPct val="90000"/>
            </a:lnSpc>
            <a:spcBef>
              <a:spcPct val="0"/>
            </a:spcBef>
            <a:spcAft>
              <a:spcPct val="35000"/>
            </a:spcAft>
          </a:pPr>
          <a:r>
            <a:rPr lang="id-ID" sz="1400" kern="1200" smtClean="0"/>
            <a:t>- Pemantapan distribusi &amp; manajemen karir</a:t>
          </a:r>
        </a:p>
        <a:p>
          <a:pPr lvl="0" algn="l" defTabSz="622300">
            <a:lnSpc>
              <a:spcPct val="90000"/>
            </a:lnSpc>
            <a:spcBef>
              <a:spcPct val="0"/>
            </a:spcBef>
            <a:spcAft>
              <a:spcPct val="35000"/>
            </a:spcAft>
          </a:pPr>
          <a:r>
            <a:rPr lang="id-ID" sz="1400" kern="1200" smtClean="0"/>
            <a:t>- Binwas</a:t>
          </a:r>
          <a:endParaRPr lang="id-ID" sz="1400" kern="1200" dirty="0"/>
        </a:p>
      </dsp:txBody>
      <dsp:txXfrm>
        <a:off x="6019795" y="1798524"/>
        <a:ext cx="2194560" cy="2484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1F8C7-47B3-486E-A400-B7B87DBC5063}">
      <dsp:nvSpPr>
        <dsp:cNvPr id="0" name=""/>
        <dsp:cNvSpPr/>
      </dsp:nvSpPr>
      <dsp:spPr>
        <a:xfrm>
          <a:off x="0" y="0"/>
          <a:ext cx="7467600" cy="1132737"/>
        </a:xfrm>
        <a:prstGeom prst="roundRect">
          <a:avLst>
            <a:gd name="adj" fmla="val 10000"/>
          </a:avLst>
        </a:prstGeom>
        <a:solidFill>
          <a:schemeClr val="tx2">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d-ID" sz="2400" b="1" kern="1200" dirty="0" smtClean="0"/>
            <a:t>menyeluruh baik secara nasional, distribusinya menurut prov/kab/kota.  </a:t>
          </a:r>
          <a:endParaRPr lang="en-US" sz="2400" kern="1200" dirty="0"/>
        </a:p>
      </dsp:txBody>
      <dsp:txXfrm>
        <a:off x="1606793" y="0"/>
        <a:ext cx="5860806" cy="1132737"/>
      </dsp:txXfrm>
    </dsp:sp>
    <dsp:sp modelId="{D202C480-217C-44EA-AEE8-D440927D76CA}">
      <dsp:nvSpPr>
        <dsp:cNvPr id="0" name=""/>
        <dsp:cNvSpPr/>
      </dsp:nvSpPr>
      <dsp:spPr>
        <a:xfrm>
          <a:off x="113273" y="113273"/>
          <a:ext cx="1493520" cy="906189"/>
        </a:xfrm>
        <a:prstGeom prst="roundRect">
          <a:avLst>
            <a:gd name="adj" fmla="val 10000"/>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C20A93-31D5-4786-A65B-43BE1B716C97}">
      <dsp:nvSpPr>
        <dsp:cNvPr id="0" name=""/>
        <dsp:cNvSpPr/>
      </dsp:nvSpPr>
      <dsp:spPr>
        <a:xfrm>
          <a:off x="0" y="1246010"/>
          <a:ext cx="7467600" cy="1132737"/>
        </a:xfrm>
        <a:prstGeom prst="roundRect">
          <a:avLst>
            <a:gd name="adj" fmla="val 10000"/>
          </a:avLst>
        </a:prstGeom>
        <a:solidFill>
          <a:schemeClr val="tx2">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d-ID" sz="2400" b="1" kern="1200" dirty="0" smtClean="0"/>
            <a:t>Sesuai kebutuhan pembangunan kesehatan, baik jenis, jumlah, dan mutunya</a:t>
          </a:r>
          <a:endParaRPr lang="en-US" sz="2400" kern="1200" dirty="0"/>
        </a:p>
      </dsp:txBody>
      <dsp:txXfrm>
        <a:off x="1606793" y="1246010"/>
        <a:ext cx="5860806" cy="1132737"/>
      </dsp:txXfrm>
    </dsp:sp>
    <dsp:sp modelId="{C7BF96B9-A4D8-41C7-8C95-A9E8E97DBCDF}">
      <dsp:nvSpPr>
        <dsp:cNvPr id="0" name=""/>
        <dsp:cNvSpPr/>
      </dsp:nvSpPr>
      <dsp:spPr>
        <a:xfrm>
          <a:off x="113273" y="1359284"/>
          <a:ext cx="1493520" cy="906189"/>
        </a:xfrm>
        <a:prstGeom prst="roundRect">
          <a:avLst>
            <a:gd name="adj" fmla="val 10000"/>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CE6A7E-FFBA-4247-BBE9-8AC3A070D78B}">
      <dsp:nvSpPr>
        <dsp:cNvPr id="0" name=""/>
        <dsp:cNvSpPr/>
      </dsp:nvSpPr>
      <dsp:spPr>
        <a:xfrm>
          <a:off x="0" y="2492021"/>
          <a:ext cx="7467600" cy="1132737"/>
        </a:xfrm>
        <a:prstGeom prst="roundRect">
          <a:avLst>
            <a:gd name="adj" fmla="val 10000"/>
          </a:avLst>
        </a:prstGeom>
        <a:solidFill>
          <a:schemeClr val="tx2">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d-ID" sz="2400" b="1" kern="1200" dirty="0" smtClean="0"/>
            <a:t>pemerataan, pemanfaatan dan pengembangan Nakes</a:t>
          </a:r>
          <a:endParaRPr lang="en-US" sz="2400" kern="1200" dirty="0"/>
        </a:p>
      </dsp:txBody>
      <dsp:txXfrm>
        <a:off x="1606793" y="2492021"/>
        <a:ext cx="5860806" cy="1132737"/>
      </dsp:txXfrm>
    </dsp:sp>
    <dsp:sp modelId="{5B0E62FC-D844-49E6-9729-2B269AA16371}">
      <dsp:nvSpPr>
        <dsp:cNvPr id="0" name=""/>
        <dsp:cNvSpPr/>
      </dsp:nvSpPr>
      <dsp:spPr>
        <a:xfrm>
          <a:off x="113273" y="2605295"/>
          <a:ext cx="1493520" cy="906189"/>
        </a:xfrm>
        <a:prstGeom prst="roundRect">
          <a:avLst>
            <a:gd name="adj" fmla="val 10000"/>
          </a:avLst>
        </a:prstGeom>
        <a:blipFill rotWithShape="0">
          <a:blip xmlns:r="http://schemas.openxmlformats.org/officeDocument/2006/relationships" r:embed="rId3"/>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7149F1-1A8C-4BE9-BDD4-B340169E759C}">
      <dsp:nvSpPr>
        <dsp:cNvPr id="0" name=""/>
        <dsp:cNvSpPr/>
      </dsp:nvSpPr>
      <dsp:spPr>
        <a:xfrm>
          <a:off x="0" y="3738032"/>
          <a:ext cx="7467600" cy="1132737"/>
        </a:xfrm>
        <a:prstGeom prst="roundRect">
          <a:avLst>
            <a:gd name="adj" fmla="val 10000"/>
          </a:avLst>
        </a:prstGeom>
        <a:solidFill>
          <a:schemeClr val="tx2">
            <a:lumMod val="60000"/>
            <a:lum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id-ID" sz="2400" b="1" kern="1200" dirty="0" smtClean="0"/>
            <a:t>melalui standardisasi, registrasi, sertifikasi dan lisensi Nakes</a:t>
          </a:r>
          <a:endParaRPr lang="en-US" sz="2400" kern="1200" dirty="0"/>
        </a:p>
      </dsp:txBody>
      <dsp:txXfrm>
        <a:off x="1606793" y="3738032"/>
        <a:ext cx="5860806" cy="1132737"/>
      </dsp:txXfrm>
    </dsp:sp>
    <dsp:sp modelId="{14CA4757-D16F-4FB3-B5F0-5D2E54464BFA}">
      <dsp:nvSpPr>
        <dsp:cNvPr id="0" name=""/>
        <dsp:cNvSpPr/>
      </dsp:nvSpPr>
      <dsp:spPr>
        <a:xfrm>
          <a:off x="113273" y="3851306"/>
          <a:ext cx="1493520" cy="906189"/>
        </a:xfrm>
        <a:prstGeom prst="roundRect">
          <a:avLst>
            <a:gd name="adj" fmla="val 10000"/>
          </a:avLst>
        </a:prstGeom>
        <a:blipFill rotWithShape="0">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A6F3D7-8189-46A1-AF30-5AC64681B163}">
      <dsp:nvSpPr>
        <dsp:cNvPr id="0" name=""/>
        <dsp:cNvSpPr/>
      </dsp:nvSpPr>
      <dsp:spPr>
        <a:xfrm>
          <a:off x="237439" y="899"/>
          <a:ext cx="5658668" cy="1285439"/>
        </a:xfrm>
        <a:prstGeom prst="roundRect">
          <a:avLst/>
        </a:prstGeom>
        <a:gradFill rotWithShape="0">
          <a:gsLst>
            <a:gs pos="0">
              <a:schemeClr val="accent5">
                <a:hueOff val="0"/>
                <a:satOff val="0"/>
                <a:lumOff val="0"/>
                <a:alphaOff val="0"/>
              </a:schemeClr>
            </a:gs>
            <a:gs pos="90000">
              <a:schemeClr val="accent5">
                <a:hueOff val="0"/>
                <a:satOff val="0"/>
                <a:lumOff val="0"/>
                <a:alphaOff val="0"/>
                <a:shade val="100000"/>
              </a:schemeClr>
            </a:gs>
            <a:gs pos="100000">
              <a:schemeClr val="accent5">
                <a:hueOff val="0"/>
                <a:satOff val="0"/>
                <a:lumOff val="0"/>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5">
              <a:hueOff val="0"/>
              <a:satOff val="0"/>
              <a:lumOff val="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b="1" kern="1200" dirty="0" smtClean="0"/>
            <a:t>1. </a:t>
          </a:r>
          <a:r>
            <a:rPr lang="id-ID" sz="4800" b="1" kern="1200" dirty="0" smtClean="0"/>
            <a:t>Pegawai Negeri</a:t>
          </a:r>
          <a:endParaRPr lang="en-US" sz="4800" b="1" kern="1200" dirty="0"/>
        </a:p>
      </dsp:txBody>
      <dsp:txXfrm>
        <a:off x="300189" y="63649"/>
        <a:ext cx="5533168" cy="1159939"/>
      </dsp:txXfrm>
    </dsp:sp>
    <dsp:sp modelId="{B144854E-A779-4225-884F-32195B5D8EDC}">
      <dsp:nvSpPr>
        <dsp:cNvPr id="0" name=""/>
        <dsp:cNvSpPr/>
      </dsp:nvSpPr>
      <dsp:spPr>
        <a:xfrm>
          <a:off x="1580637" y="1407377"/>
          <a:ext cx="4540685" cy="1005765"/>
        </a:xfrm>
        <a:prstGeom prst="roundRect">
          <a:avLst/>
        </a:prstGeom>
        <a:gradFill rotWithShape="0">
          <a:gsLst>
            <a:gs pos="0">
              <a:schemeClr val="accent5">
                <a:hueOff val="5219861"/>
                <a:satOff val="-12520"/>
                <a:lumOff val="980"/>
                <a:alphaOff val="0"/>
              </a:schemeClr>
            </a:gs>
            <a:gs pos="90000">
              <a:schemeClr val="accent5">
                <a:hueOff val="5219861"/>
                <a:satOff val="-12520"/>
                <a:lumOff val="980"/>
                <a:alphaOff val="0"/>
                <a:shade val="100000"/>
              </a:schemeClr>
            </a:gs>
            <a:gs pos="100000">
              <a:schemeClr val="accent5">
                <a:hueOff val="5219861"/>
                <a:satOff val="-12520"/>
                <a:lumOff val="980"/>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5">
              <a:hueOff val="5219861"/>
              <a:satOff val="-12520"/>
              <a:lumOff val="980"/>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5740" tIns="102870" rIns="205740" bIns="102870" numCol="1" spcCol="1270" anchor="ctr" anchorCtr="0">
          <a:noAutofit/>
        </a:bodyPr>
        <a:lstStyle/>
        <a:p>
          <a:pPr lvl="0" algn="l" defTabSz="2400300">
            <a:lnSpc>
              <a:spcPct val="90000"/>
            </a:lnSpc>
            <a:spcBef>
              <a:spcPct val="0"/>
            </a:spcBef>
            <a:spcAft>
              <a:spcPct val="35000"/>
            </a:spcAft>
          </a:pPr>
          <a:r>
            <a:rPr lang="id-ID" sz="5400" kern="1200" smtClean="0"/>
            <a:t> </a:t>
          </a:r>
          <a:r>
            <a:rPr lang="en-US" sz="5400" b="1" kern="1200" smtClean="0"/>
            <a:t>2. </a:t>
          </a:r>
          <a:r>
            <a:rPr lang="id-ID" sz="5400" b="1" kern="1200" smtClean="0"/>
            <a:t>Swasta</a:t>
          </a:r>
          <a:endParaRPr lang="en-US" sz="5400" b="1" kern="1200" dirty="0"/>
        </a:p>
      </dsp:txBody>
      <dsp:txXfrm>
        <a:off x="1629734" y="1456474"/>
        <a:ext cx="4442491" cy="907571"/>
      </dsp:txXfrm>
    </dsp:sp>
    <dsp:sp modelId="{0F12F361-1586-4952-881A-BA9662EFC495}">
      <dsp:nvSpPr>
        <dsp:cNvPr id="0" name=""/>
        <dsp:cNvSpPr/>
      </dsp:nvSpPr>
      <dsp:spPr>
        <a:xfrm>
          <a:off x="3030495" y="2520287"/>
          <a:ext cx="4684703" cy="1860110"/>
        </a:xfrm>
        <a:prstGeom prst="roundRect">
          <a:avLst/>
        </a:prstGeom>
        <a:gradFill rotWithShape="0">
          <a:gsLst>
            <a:gs pos="0">
              <a:schemeClr val="accent5">
                <a:hueOff val="10439722"/>
                <a:satOff val="-25040"/>
                <a:lumOff val="1961"/>
                <a:alphaOff val="0"/>
              </a:schemeClr>
            </a:gs>
            <a:gs pos="90000">
              <a:schemeClr val="accent5">
                <a:hueOff val="10439722"/>
                <a:satOff val="-25040"/>
                <a:lumOff val="1961"/>
                <a:alphaOff val="0"/>
                <a:shade val="100000"/>
              </a:schemeClr>
            </a:gs>
            <a:gs pos="100000">
              <a:schemeClr val="accent5">
                <a:hueOff val="10439722"/>
                <a:satOff val="-25040"/>
                <a:lumOff val="1961"/>
                <a:alphaOff val="0"/>
                <a:shade val="85000"/>
              </a:schemeClr>
            </a:gs>
          </a:gsLst>
          <a:path path="circle">
            <a:fillToRect l="100000" t="100000" r="100000" b="100000"/>
          </a:path>
        </a:gradFill>
        <a:ln>
          <a:noFill/>
        </a:ln>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accent5">
              <a:hueOff val="10439722"/>
              <a:satOff val="-25040"/>
              <a:lumOff val="1961"/>
              <a:alphaOff val="0"/>
              <a:shade val="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21920" tIns="60960" rIns="121920" bIns="60960" numCol="1" spcCol="1270" anchor="ctr" anchorCtr="0">
          <a:noAutofit/>
        </a:bodyPr>
        <a:lstStyle/>
        <a:p>
          <a:pPr lvl="0" algn="l" defTabSz="1422400">
            <a:lnSpc>
              <a:spcPct val="90000"/>
            </a:lnSpc>
            <a:spcBef>
              <a:spcPct val="0"/>
            </a:spcBef>
            <a:spcAft>
              <a:spcPct val="35000"/>
            </a:spcAft>
          </a:pPr>
          <a:r>
            <a:rPr lang="en-US" sz="3200" b="1" kern="1200" smtClean="0"/>
            <a:t>3. KONTRAK</a:t>
          </a:r>
          <a:r>
            <a:rPr lang="en-US" sz="3600" b="1" kern="1200" smtClean="0"/>
            <a:t> </a:t>
          </a:r>
          <a:endParaRPr lang="en-US" sz="3600" b="1" kern="1200" dirty="0"/>
        </a:p>
      </dsp:txBody>
      <dsp:txXfrm>
        <a:off x="3121298" y="2611090"/>
        <a:ext cx="4503097" cy="16785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38199F-099D-4A7C-B333-8B0EF1CE0661}">
      <dsp:nvSpPr>
        <dsp:cNvPr id="0" name=""/>
        <dsp:cNvSpPr/>
      </dsp:nvSpPr>
      <dsp:spPr>
        <a:xfrm>
          <a:off x="82333" y="0"/>
          <a:ext cx="6995160" cy="1481137"/>
        </a:xfrm>
        <a:prstGeom prst="roundRect">
          <a:avLst>
            <a:gd name="adj" fmla="val 10000"/>
          </a:avLst>
        </a:prstGeom>
        <a:gradFill rotWithShape="0">
          <a:gsLst>
            <a:gs pos="0">
              <a:schemeClr val="accent5">
                <a:hueOff val="0"/>
                <a:satOff val="0"/>
                <a:lumOff val="0"/>
                <a:alphaOff val="0"/>
              </a:schemeClr>
            </a:gs>
            <a:gs pos="90000">
              <a:schemeClr val="accent5">
                <a:hueOff val="0"/>
                <a:satOff val="0"/>
                <a:lumOff val="0"/>
                <a:alphaOff val="0"/>
                <a:shade val="100000"/>
              </a:schemeClr>
            </a:gs>
            <a:gs pos="100000">
              <a:schemeClr val="accent5">
                <a:hueOff val="0"/>
                <a:satOff val="0"/>
                <a:lumOff val="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b="1" kern="1200" dirty="0" smtClean="0"/>
            <a:t>MAPPING KETERSEDIAAN DAN SEBARAN SDMK</a:t>
          </a:r>
          <a:endParaRPr lang="en-US" sz="2900" b="1" kern="1200" dirty="0"/>
        </a:p>
      </dsp:txBody>
      <dsp:txXfrm>
        <a:off x="125714" y="43381"/>
        <a:ext cx="5396897" cy="1394375"/>
      </dsp:txXfrm>
    </dsp:sp>
    <dsp:sp modelId="{F78EE357-2C29-4958-AAB0-F75EC32935AB}">
      <dsp:nvSpPr>
        <dsp:cNvPr id="0" name=""/>
        <dsp:cNvSpPr/>
      </dsp:nvSpPr>
      <dsp:spPr>
        <a:xfrm>
          <a:off x="658386" y="1777759"/>
          <a:ext cx="3456378" cy="1481137"/>
        </a:xfrm>
        <a:prstGeom prst="roundRect">
          <a:avLst>
            <a:gd name="adj" fmla="val 10000"/>
          </a:avLst>
        </a:prstGeom>
        <a:gradFill rotWithShape="0">
          <a:gsLst>
            <a:gs pos="0">
              <a:schemeClr val="accent5">
                <a:hueOff val="5219861"/>
                <a:satOff val="-12520"/>
                <a:lumOff val="980"/>
                <a:alphaOff val="0"/>
              </a:schemeClr>
            </a:gs>
            <a:gs pos="90000">
              <a:schemeClr val="accent5">
                <a:hueOff val="5219861"/>
                <a:satOff val="-12520"/>
                <a:lumOff val="980"/>
                <a:alphaOff val="0"/>
                <a:shade val="100000"/>
              </a:schemeClr>
            </a:gs>
            <a:gs pos="100000">
              <a:schemeClr val="accent5">
                <a:hueOff val="5219861"/>
                <a:satOff val="-12520"/>
                <a:lumOff val="980"/>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b="1" kern="1200" dirty="0" smtClean="0"/>
            <a:t>RENCANA KEBUTUHAN SDMK</a:t>
          </a:r>
          <a:endParaRPr lang="en-US" sz="2900" b="1" kern="1200" dirty="0"/>
        </a:p>
      </dsp:txBody>
      <dsp:txXfrm>
        <a:off x="701767" y="1821140"/>
        <a:ext cx="2588942" cy="1394375"/>
      </dsp:txXfrm>
    </dsp:sp>
    <dsp:sp modelId="{4002A3AF-AF11-4AEF-939B-086E907E2C08}">
      <dsp:nvSpPr>
        <dsp:cNvPr id="0" name=""/>
        <dsp:cNvSpPr/>
      </dsp:nvSpPr>
      <dsp:spPr>
        <a:xfrm>
          <a:off x="1234439" y="3455987"/>
          <a:ext cx="6995160" cy="1481137"/>
        </a:xfrm>
        <a:prstGeom prst="roundRect">
          <a:avLst>
            <a:gd name="adj" fmla="val 10000"/>
          </a:avLst>
        </a:prstGeom>
        <a:gradFill rotWithShape="0">
          <a:gsLst>
            <a:gs pos="0">
              <a:schemeClr val="accent5">
                <a:hueOff val="10439722"/>
                <a:satOff val="-25040"/>
                <a:lumOff val="1961"/>
                <a:alphaOff val="0"/>
              </a:schemeClr>
            </a:gs>
            <a:gs pos="90000">
              <a:schemeClr val="accent5">
                <a:hueOff val="10439722"/>
                <a:satOff val="-25040"/>
                <a:lumOff val="1961"/>
                <a:alphaOff val="0"/>
                <a:shade val="100000"/>
              </a:schemeClr>
            </a:gs>
            <a:gs pos="100000">
              <a:schemeClr val="accent5">
                <a:hueOff val="10439722"/>
                <a:satOff val="-25040"/>
                <a:lumOff val="1961"/>
                <a:alphaOff val="0"/>
                <a:shade val="85000"/>
              </a:schemeClr>
            </a:gs>
          </a:gsLst>
          <a:path path="circle">
            <a:fillToRect l="100000" t="100000" r="100000" b="100000"/>
          </a:path>
        </a:gradFill>
        <a:ln>
          <a:noFill/>
        </a:ln>
        <a:effectLst>
          <a:outerShdw blurRad="31750" dist="25400" dir="5400000"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0490" tIns="110490" rIns="110490" bIns="110490" numCol="1" spcCol="1270" anchor="ctr" anchorCtr="0">
          <a:noAutofit/>
        </a:bodyPr>
        <a:lstStyle/>
        <a:p>
          <a:pPr lvl="0" algn="l" defTabSz="1289050">
            <a:lnSpc>
              <a:spcPct val="90000"/>
            </a:lnSpc>
            <a:spcBef>
              <a:spcPct val="0"/>
            </a:spcBef>
            <a:spcAft>
              <a:spcPct val="35000"/>
            </a:spcAft>
          </a:pPr>
          <a:r>
            <a:rPr lang="en-US" sz="2900" b="1" kern="1200" dirty="0" smtClean="0"/>
            <a:t>UPAYA </a:t>
          </a:r>
          <a:r>
            <a:rPr lang="id-ID" sz="2900" b="1" kern="1200" dirty="0" smtClean="0"/>
            <a:t>PEMERATAAN </a:t>
          </a:r>
          <a:r>
            <a:rPr lang="en-US" sz="2900" b="1" kern="1200" dirty="0" smtClean="0"/>
            <a:t>SDMK </a:t>
          </a:r>
          <a:r>
            <a:rPr lang="id-ID" sz="2900" b="1" kern="1200" dirty="0" smtClean="0"/>
            <a:t>(</a:t>
          </a:r>
          <a:r>
            <a:rPr lang="id-ID" sz="2900" b="1" kern="1200" dirty="0" smtClean="0">
              <a:sym typeface="Wingdings" pitchFamily="2" charset="2"/>
            </a:rPr>
            <a:t>PEMENUHAN DAN RETENSI)</a:t>
          </a:r>
          <a:endParaRPr lang="id-ID" sz="2900" b="1" kern="1200" dirty="0" smtClean="0"/>
        </a:p>
      </dsp:txBody>
      <dsp:txXfrm>
        <a:off x="1277820" y="3499368"/>
        <a:ext cx="5328438" cy="1394375"/>
      </dsp:txXfrm>
    </dsp:sp>
    <dsp:sp modelId="{13836D76-E80C-4C43-ACB5-1582802BD3E7}">
      <dsp:nvSpPr>
        <dsp:cNvPr id="0" name=""/>
        <dsp:cNvSpPr/>
      </dsp:nvSpPr>
      <dsp:spPr>
        <a:xfrm>
          <a:off x="1810548" y="1201688"/>
          <a:ext cx="962739" cy="674707"/>
        </a:xfrm>
        <a:prstGeom prst="downArrow">
          <a:avLst>
            <a:gd name="adj1" fmla="val 55000"/>
            <a:gd name="adj2" fmla="val 45000"/>
          </a:avLst>
        </a:prstGeom>
        <a:solidFill>
          <a:schemeClr val="accent5">
            <a:tint val="40000"/>
            <a:alpha val="90000"/>
            <a:hueOff val="0"/>
            <a:satOff val="0"/>
            <a:lumOff val="0"/>
            <a:alphaOff val="0"/>
          </a:schemeClr>
        </a:solidFill>
        <a:ln w="10000"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kern="1200"/>
        </a:p>
      </dsp:txBody>
      <dsp:txXfrm>
        <a:off x="2027164" y="1201688"/>
        <a:ext cx="529507" cy="507717"/>
      </dsp:txXfrm>
    </dsp:sp>
    <dsp:sp modelId="{5453C9A0-48A5-457B-8501-9318D5AFB55A}">
      <dsp:nvSpPr>
        <dsp:cNvPr id="0" name=""/>
        <dsp:cNvSpPr/>
      </dsp:nvSpPr>
      <dsp:spPr>
        <a:xfrm rot="16200000">
          <a:off x="3637233" y="1965535"/>
          <a:ext cx="1011617" cy="1064587"/>
        </a:xfrm>
        <a:prstGeom prst="downArrow">
          <a:avLst>
            <a:gd name="adj1" fmla="val 55000"/>
            <a:gd name="adj2" fmla="val 45000"/>
          </a:avLst>
        </a:prstGeom>
        <a:solidFill>
          <a:schemeClr val="accent5">
            <a:tint val="40000"/>
            <a:alpha val="90000"/>
            <a:hueOff val="10807894"/>
            <a:satOff val="-12023"/>
            <a:lumOff val="-47"/>
            <a:alphaOff val="0"/>
          </a:schemeClr>
        </a:solidFill>
        <a:ln w="10000"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3739660" y="2090723"/>
        <a:ext cx="556389" cy="8142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A4A00D-80F9-4C76-B776-BEF11FF02311}">
      <dsp:nvSpPr>
        <dsp:cNvPr id="0" name=""/>
        <dsp:cNvSpPr/>
      </dsp:nvSpPr>
      <dsp:spPr>
        <a:xfrm>
          <a:off x="3295705" y="2345768"/>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6E71DC-3B60-4575-9B84-3F29FB791DD7}">
      <dsp:nvSpPr>
        <dsp:cNvPr id="0" name=""/>
        <dsp:cNvSpPr/>
      </dsp:nvSpPr>
      <dsp:spPr>
        <a:xfrm>
          <a:off x="3200397" y="2498504"/>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1D431D-0BB0-4328-BCFC-B6371EFAF35B}">
      <dsp:nvSpPr>
        <dsp:cNvPr id="0" name=""/>
        <dsp:cNvSpPr/>
      </dsp:nvSpPr>
      <dsp:spPr>
        <a:xfrm>
          <a:off x="3086811" y="2630740"/>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996C1B-FB1B-4838-A94B-A47AB916C372}">
      <dsp:nvSpPr>
        <dsp:cNvPr id="0" name=""/>
        <dsp:cNvSpPr/>
      </dsp:nvSpPr>
      <dsp:spPr>
        <a:xfrm>
          <a:off x="3222592" y="808591"/>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23A4E2-8617-47A4-8267-8DFAACFE8E4C}">
      <dsp:nvSpPr>
        <dsp:cNvPr id="0" name=""/>
        <dsp:cNvSpPr/>
      </dsp:nvSpPr>
      <dsp:spPr>
        <a:xfrm>
          <a:off x="3367948" y="721973"/>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6195BC-7D2F-4501-9DF0-7A9449E61F52}">
      <dsp:nvSpPr>
        <dsp:cNvPr id="0" name=""/>
        <dsp:cNvSpPr/>
      </dsp:nvSpPr>
      <dsp:spPr>
        <a:xfrm>
          <a:off x="3512868" y="635355"/>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A1F9C9-CC91-48AC-B098-121392266819}">
      <dsp:nvSpPr>
        <dsp:cNvPr id="0" name=""/>
        <dsp:cNvSpPr/>
      </dsp:nvSpPr>
      <dsp:spPr>
        <a:xfrm>
          <a:off x="3657789" y="721973"/>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B31C3C-70AB-45F2-80EE-114BBBDB2A50}">
      <dsp:nvSpPr>
        <dsp:cNvPr id="0" name=""/>
        <dsp:cNvSpPr/>
      </dsp:nvSpPr>
      <dsp:spPr>
        <a:xfrm>
          <a:off x="3803145" y="808591"/>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675C93-70E3-42CF-B8E5-06E6AC0E2B11}">
      <dsp:nvSpPr>
        <dsp:cNvPr id="0" name=""/>
        <dsp:cNvSpPr/>
      </dsp:nvSpPr>
      <dsp:spPr>
        <a:xfrm>
          <a:off x="3512868" y="818119"/>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57EBAF-51F5-4F09-8C5A-0DB7BFBBB53E}">
      <dsp:nvSpPr>
        <dsp:cNvPr id="0" name=""/>
        <dsp:cNvSpPr/>
      </dsp:nvSpPr>
      <dsp:spPr>
        <a:xfrm>
          <a:off x="3512868" y="1000882"/>
          <a:ext cx="108799" cy="108799"/>
        </a:xfrm>
        <a:prstGeom prst="ellipse">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5B00FD-3712-4A42-AA14-F528A12F72D9}">
      <dsp:nvSpPr>
        <dsp:cNvPr id="0" name=""/>
        <dsp:cNvSpPr/>
      </dsp:nvSpPr>
      <dsp:spPr>
        <a:xfrm>
          <a:off x="2144776" y="3316363"/>
          <a:ext cx="5410791" cy="1323700"/>
        </a:xfrm>
        <a:prstGeom prst="roundRect">
          <a:avLst/>
        </a:prstGeom>
        <a:solidFill>
          <a:schemeClr val="accent6">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693" tIns="68580" rIns="68580" bIns="68580" numCol="1" spcCol="1270" anchor="ctr" anchorCtr="0">
          <a:noAutofit/>
        </a:bodyPr>
        <a:lstStyle/>
        <a:p>
          <a:pPr lvl="0" algn="l" defTabSz="800100">
            <a:lnSpc>
              <a:spcPct val="90000"/>
            </a:lnSpc>
            <a:spcBef>
              <a:spcPct val="0"/>
            </a:spcBef>
            <a:spcAft>
              <a:spcPct val="35000"/>
            </a:spcAft>
          </a:pPr>
          <a:r>
            <a:rPr lang="id-ID" sz="1800" kern="1200" dirty="0" smtClean="0"/>
            <a:t>ketersediaan dan persebaran tenaga kesehatan pada fasilitas pelayanan kesehatan milik pemda, belum merata baik dalam jumlah dan mutu, </a:t>
          </a:r>
          <a:endParaRPr lang="id-ID" sz="1800" kern="1200" dirty="0"/>
        </a:p>
      </dsp:txBody>
      <dsp:txXfrm>
        <a:off x="2209394" y="3380981"/>
        <a:ext cx="5281555" cy="1194464"/>
      </dsp:txXfrm>
    </dsp:sp>
    <dsp:sp modelId="{E37DC12F-14D6-4330-83A0-AACF8A961DC9}">
      <dsp:nvSpPr>
        <dsp:cNvPr id="0" name=""/>
        <dsp:cNvSpPr/>
      </dsp:nvSpPr>
      <dsp:spPr>
        <a:xfrm>
          <a:off x="1977060" y="2411428"/>
          <a:ext cx="1087991" cy="1087919"/>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E11413C-7E34-4E65-B7AF-7E1D1923AFD5}">
      <dsp:nvSpPr>
        <dsp:cNvPr id="0" name=""/>
        <dsp:cNvSpPr/>
      </dsp:nvSpPr>
      <dsp:spPr>
        <a:xfrm>
          <a:off x="3567798" y="1597080"/>
          <a:ext cx="4641113" cy="1067217"/>
        </a:xfrm>
        <a:prstGeom prst="roundRect">
          <a:avLst/>
        </a:prstGeom>
        <a:solidFill>
          <a:schemeClr val="tx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6693" tIns="76200" rIns="76200" bIns="76200" numCol="1" spcCol="1270" anchor="ctr" anchorCtr="0">
          <a:noAutofit/>
        </a:bodyPr>
        <a:lstStyle/>
        <a:p>
          <a:pPr lvl="0" algn="l" defTabSz="889000">
            <a:lnSpc>
              <a:spcPct val="90000"/>
            </a:lnSpc>
            <a:spcBef>
              <a:spcPct val="0"/>
            </a:spcBef>
            <a:spcAft>
              <a:spcPct val="35000"/>
            </a:spcAft>
          </a:pPr>
          <a:r>
            <a:rPr lang="id-ID" sz="2000" kern="1200" dirty="0" smtClean="0"/>
            <a:t>untuk itu perlu adanya perencanaan dan pemerataan nakes pada fasyankes milik pemda</a:t>
          </a:r>
          <a:endParaRPr lang="id-ID" sz="2000" kern="1200" dirty="0"/>
        </a:p>
      </dsp:txBody>
      <dsp:txXfrm>
        <a:off x="3619895" y="1649177"/>
        <a:ext cx="4536919" cy="963023"/>
      </dsp:txXfrm>
    </dsp:sp>
    <dsp:sp modelId="{9A6B15E7-D5E5-42DF-9FB5-C4FC70D92A67}">
      <dsp:nvSpPr>
        <dsp:cNvPr id="0" name=""/>
        <dsp:cNvSpPr/>
      </dsp:nvSpPr>
      <dsp:spPr>
        <a:xfrm>
          <a:off x="2968873" y="1180300"/>
          <a:ext cx="1087991" cy="1087919"/>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149B9B91-28D0-461C-BA44-429CA80C5913}" type="datetimeFigureOut">
              <a:rPr lang="id-ID" smtClean="0"/>
              <a:t>18/12/2014</a:t>
            </a:fld>
            <a:endParaRPr lang="id-ID"/>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E6D7B819-49E8-45CF-9C1F-3FAB3E65228E}" type="slidenum">
              <a:rPr lang="id-ID" smtClean="0"/>
              <a:t>‹#›</a:t>
            </a:fld>
            <a:endParaRPr lang="id-ID"/>
          </a:p>
        </p:txBody>
      </p:sp>
    </p:spTree>
    <p:extLst>
      <p:ext uri="{BB962C8B-B14F-4D97-AF65-F5344CB8AC3E}">
        <p14:creationId xmlns:p14="http://schemas.microsoft.com/office/powerpoint/2010/main" val="2924260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93D074C9-F811-437F-8D28-BFF3D2A4079B}" type="datetimeFigureOut">
              <a:rPr lang="id-ID" smtClean="0"/>
              <a:t>18/12/2014</a:t>
            </a:fld>
            <a:endParaRPr lang="id-ID"/>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8D204E20-5FC6-4B5A-9E4E-29E10DDA8C07}" type="slidenum">
              <a:rPr lang="id-ID" smtClean="0"/>
              <a:t>‹#›</a:t>
            </a:fld>
            <a:endParaRPr lang="id-ID"/>
          </a:p>
        </p:txBody>
      </p:sp>
    </p:spTree>
    <p:extLst>
      <p:ext uri="{BB962C8B-B14F-4D97-AF65-F5344CB8AC3E}">
        <p14:creationId xmlns:p14="http://schemas.microsoft.com/office/powerpoint/2010/main" val="45084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pPr>
              <a:defRPr/>
            </a:pPr>
            <a:fld id="{97E2C9A3-C9AF-4DE1-B64F-D1725BB9ACF8}" type="slidenum">
              <a:rPr lang="id-ID" smtClean="0"/>
              <a:pPr>
                <a:defRPr/>
              </a:pPr>
              <a:t>1</a:t>
            </a:fld>
            <a:endParaRPr lang="id-ID"/>
          </a:p>
        </p:txBody>
      </p:sp>
    </p:spTree>
    <p:extLst>
      <p:ext uri="{BB962C8B-B14F-4D97-AF65-F5344CB8AC3E}">
        <p14:creationId xmlns:p14="http://schemas.microsoft.com/office/powerpoint/2010/main" val="2570761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7154CC-15CE-4D8A-9A03-67114B7497E6}"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7154CC-15CE-4D8A-9A03-67114B7497E6}"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7154CC-15CE-4D8A-9A03-67114B7497E6}"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7F63D1E-27F3-4065-9172-00C096FD5F4C}" type="slidenum">
              <a:rPr lang="id-ID" smtClean="0"/>
              <a:pPr fontAlgn="base">
                <a:spcBef>
                  <a:spcPct val="0"/>
                </a:spcBef>
                <a:spcAft>
                  <a:spcPct val="0"/>
                </a:spcAft>
                <a:defRPr/>
              </a:pPr>
              <a:t>26</a:t>
            </a:fld>
            <a:endParaRPr lang="id-ID"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4CDC1C2-EA1A-4C99-863D-90CBF3C131A5}" type="slidenum">
              <a:rPr lang="id-ID" smtClean="0"/>
              <a:pPr>
                <a:defRPr/>
              </a:pPr>
              <a:t>27</a:t>
            </a:fld>
            <a:endParaRPr lang="id-ID"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buFont typeface="Calibri" pitchFamily="34" charset="0"/>
              <a:buNone/>
            </a:pPr>
            <a:endParaRPr lang="en-US" smtClean="0"/>
          </a:p>
        </p:txBody>
      </p:sp>
      <p:sp>
        <p:nvSpPr>
          <p:cNvPr id="860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3C6A93E-C049-4E83-8847-00096664C9BC}" type="slidenum">
              <a:rPr lang="en-US" smtClean="0">
                <a:ea typeface="SimSun" pitchFamily="2" charset="-122"/>
              </a:rPr>
              <a:pPr fontAlgn="base">
                <a:spcBef>
                  <a:spcPct val="0"/>
                </a:spcBef>
                <a:spcAft>
                  <a:spcPct val="0"/>
                </a:spcAft>
                <a:defRPr/>
              </a:pPr>
              <a:t>28</a:t>
            </a:fld>
            <a:endParaRPr lang="en-US" smtClean="0">
              <a:ea typeface="SimSun"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01A97F3-EF73-4BA9-A1EC-41289E1708AA}" type="slidenum">
              <a:rPr lang="en-US" smtClean="0"/>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5844" name="Slide Number Placeholder 3"/>
          <p:cNvSpPr>
            <a:spLocks noGrp="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3D7EA8F-8556-4E2A-B3FA-2B151C6D9E0D}" type="slidenum">
              <a:rPr lang="id-ID" smtClean="0"/>
              <a:pPr fontAlgn="base">
                <a:spcBef>
                  <a:spcPct val="0"/>
                </a:spcBef>
                <a:spcAft>
                  <a:spcPct val="0"/>
                </a:spcAft>
                <a:defRPr/>
              </a:pPr>
              <a:t>3</a:t>
            </a:fld>
            <a:endParaRPr lang="id-ID"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1200" kern="1200" dirty="0" smtClean="0">
                <a:solidFill>
                  <a:schemeClr val="tx1"/>
                </a:solidFill>
                <a:effectLst/>
                <a:latin typeface="+mn-lt"/>
                <a:ea typeface="+mn-ea"/>
                <a:cs typeface="+mn-cs"/>
              </a:rPr>
              <a:t>Sebentar lagi kita akan menyelesaikan pentahapan RPJPN ke 2 Dan</a:t>
            </a:r>
            <a:r>
              <a:rPr lang="id-ID" sz="1200" kern="1200" baseline="0" dirty="0" smtClean="0">
                <a:solidFill>
                  <a:schemeClr val="tx1"/>
                </a:solidFill>
                <a:effectLst/>
                <a:latin typeface="+mn-lt"/>
                <a:ea typeface="+mn-ea"/>
                <a:cs typeface="+mn-cs"/>
              </a:rPr>
              <a:t> akan memasuki RPJPN ke 3. </a:t>
            </a:r>
            <a:r>
              <a:rPr lang="id-ID" sz="1200" kern="1200" dirty="0" smtClean="0">
                <a:solidFill>
                  <a:schemeClr val="tx1"/>
                </a:solidFill>
                <a:effectLst/>
                <a:latin typeface="+mn-lt"/>
                <a:ea typeface="+mn-ea"/>
                <a:cs typeface="+mn-cs"/>
              </a:rPr>
              <a:t>Untuk mewujudkan tujuan pembangunan kesehatan diperlukan dukungan SDM kesehatan yang cukup baik jumlah dan jenisnya, kompeten dan terdistribusi dengan baik. Karenannya pengembangan SDM kesehatan yang berkualitas sejalan dengan yang diamanatkan dalam pentahapan RPJPN</a:t>
            </a:r>
            <a:endParaRPr lang="id-ID" dirty="0"/>
          </a:p>
        </p:txBody>
      </p:sp>
      <p:sp>
        <p:nvSpPr>
          <p:cNvPr id="4" name="Slide Number Placeholder 3"/>
          <p:cNvSpPr>
            <a:spLocks noGrp="1"/>
          </p:cNvSpPr>
          <p:nvPr>
            <p:ph type="sldNum" sz="quarter" idx="10"/>
          </p:nvPr>
        </p:nvSpPr>
        <p:spPr/>
        <p:txBody>
          <a:bodyPr/>
          <a:lstStyle/>
          <a:p>
            <a:fld id="{F1A0F8AE-3385-40CF-871E-DA9C8C91EEE2}" type="slidenum">
              <a:rPr lang="id-ID" smtClean="0"/>
              <a:pPr/>
              <a:t>4</a:t>
            </a:fld>
            <a:endParaRPr lang="id-ID"/>
          </a:p>
        </p:txBody>
      </p:sp>
    </p:spTree>
    <p:extLst>
      <p:ext uri="{BB962C8B-B14F-4D97-AF65-F5344CB8AC3E}">
        <p14:creationId xmlns:p14="http://schemas.microsoft.com/office/powerpoint/2010/main" val="198113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r>
              <a:rPr lang="id-ID" dirty="0" smtClean="0">
                <a:sym typeface="Wingdings" pitchFamily="2" charset="2"/>
              </a:rPr>
              <a:t>Guna meningkatkan akses masyarakat terhadap pelayanan kesehatan, pengembangan SDM kesehatan menjadi salah satu prioritas dalam Rencana Pembangunan Jangka Panjang Bidang Kesehatan. Target pengembangan kesehatan pada setiap tahapan pembangunan adalah sebagai berikut:</a:t>
            </a:r>
          </a:p>
          <a:p>
            <a:pPr marL="171450" indent="-171450">
              <a:buFontTx/>
              <a:buChar char="-"/>
              <a:defRPr/>
            </a:pPr>
            <a:r>
              <a:rPr lang="id-ID" dirty="0" smtClean="0">
                <a:sym typeface="Wingdings" pitchFamily="2" charset="2"/>
              </a:rPr>
              <a:t>2010-2014: diharapkan sebagian besar DTPK sudah terpenuhi kebutuhan tenaga kesehatan. Pemenuhan kebutuhan nakes didasarkan atas perencanaan kebutuhan SDM kesehatan di tingkat pusat dan provinsi yang didukung adanya sistem informasi SDM kesehatan yang kuat. Untuk meningkatkan kompetensi tenaga kesehatan dilakukan pendidikan dan pelatihan sesuai kebutuhan dan terkait dengan sistem pendidikan nasional serta dilaksanakannya upaya pembinaan dan pengawasan mutu tenaga kesehatan melalui standarisasi, sertifikasi, registrasi dan lisensi. </a:t>
            </a:r>
          </a:p>
          <a:p>
            <a:pPr marL="171450" indent="-171450">
              <a:buFontTx/>
              <a:buChar char="-"/>
              <a:defRPr/>
            </a:pPr>
            <a:r>
              <a:rPr lang="id-ID" dirty="0" smtClean="0">
                <a:sym typeface="Wingdings" pitchFamily="2" charset="2"/>
              </a:rPr>
              <a:t>2015-2019: pada tahap ini diharapkan seluruh DTPK sudah terpenuhi kebutuhan SDM kesehatan sesuai dengan rencana kebutuhan, distribusi sudah lebih tertata disertai pola karir yang jelas, dan pendidikan tenaga kesehatan sesuai dengan kebutuhan. </a:t>
            </a:r>
          </a:p>
          <a:p>
            <a:pPr marL="171450" indent="-171450">
              <a:buFontTx/>
              <a:buChar char="-"/>
              <a:defRPr/>
            </a:pPr>
            <a:r>
              <a:rPr lang="id-ID" dirty="0" smtClean="0">
                <a:sym typeface="Wingdings" pitchFamily="2" charset="2"/>
              </a:rPr>
              <a:t>2019-2025: di akhir RPJPK diharapkan semua masyarakat sudah tidak mengalami kendala dalam mengakses pelayanan kesehatan.</a:t>
            </a:r>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4DF498-C5EE-4517-8D06-444B55F9DE79}" type="slidenum">
              <a:rPr lang="id-ID"/>
              <a:pPr/>
              <a:t>7</a:t>
            </a:fld>
            <a:endParaRPr lang="id-I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smtClean="0"/>
              <a:t>Pada</a:t>
            </a:r>
            <a:r>
              <a:rPr lang="id-ID" baseline="0" dirty="0" smtClean="0"/>
              <a:t> tahun 2006 dalam laporannya WHO mengatakan Indonesia termasuk salah satu negara yang mengalami krisis kekurangan SDM kesehatan yang ditandai dengan rasio jumlah tenaga kesehatan terhadap jumlah penduduk Indonesia masih dibawah 2,3 per 1000, yaitu sekitar 0,95 nakes (dokter, perawat, bidan) per 1000 penduduk. Selanjutnya melalui berbagai upaya pendayagunaan SDM kesehatan, trend rasio nakes per 1000 poenduduk terus menunjukkan kenaikan rasio terhadap jumlah penduduk. Data tahun 2013 menunjukkan bahwa diperkiraan saat ini secara nasional Indonesia sudah tidak mengalami krisis SDM kesehatan lagi. Namun demikian Indonesia masih terus dihadapkan pada masalah distribusi SDM kesehatan yang tidak merata seluruh Indonesia.</a:t>
            </a:r>
            <a:endParaRPr lang="id-ID" dirty="0"/>
          </a:p>
        </p:txBody>
      </p:sp>
      <p:sp>
        <p:nvSpPr>
          <p:cNvPr id="4" name="Slide Number Placeholder 3"/>
          <p:cNvSpPr>
            <a:spLocks noGrp="1"/>
          </p:cNvSpPr>
          <p:nvPr>
            <p:ph type="sldNum" sz="quarter" idx="10"/>
          </p:nvPr>
        </p:nvSpPr>
        <p:spPr/>
        <p:txBody>
          <a:bodyPr/>
          <a:lstStyle/>
          <a:p>
            <a:fld id="{69BF7C5E-3751-4C1A-8835-2056B05C7E00}" type="slidenum">
              <a:rPr lang="id-ID" smtClean="0"/>
              <a:pPr/>
              <a:t>11</a:t>
            </a:fld>
            <a:endParaRPr lang="id-ID"/>
          </a:p>
        </p:txBody>
      </p:sp>
    </p:spTree>
    <p:extLst>
      <p:ext uri="{BB962C8B-B14F-4D97-AF65-F5344CB8AC3E}">
        <p14:creationId xmlns:p14="http://schemas.microsoft.com/office/powerpoint/2010/main" val="2065472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smtClean="0"/>
              <a:t>Target rasio Indonesia sehat yakni 40 per 100.000 penduduk, </a:t>
            </a:r>
            <a:r>
              <a:rPr lang="id-ID" baseline="0" dirty="0" smtClean="0"/>
              <a:t>berdasarakan jumlah STR yang diterbitkan oleh KKI  sampai dengan 31 Desember 2013 sebanyak 94.727 STR sehingga </a:t>
            </a:r>
            <a:r>
              <a:rPr lang="id-ID" dirty="0" smtClean="0"/>
              <a:t>capaian</a:t>
            </a:r>
            <a:r>
              <a:rPr lang="id-ID" baseline="0" dirty="0" smtClean="0"/>
              <a:t> rasio tahu  2013 dengan jumlah penduduk 248,818,100 jiwa (BPS) yakni 38,1 per 100.000 penduduk.</a:t>
            </a:r>
          </a:p>
          <a:p>
            <a:r>
              <a:rPr lang="id-ID" baseline="0" dirty="0" smtClean="0"/>
              <a:t>Capaian rasio dokter di Prov. Kalimantan Selatan yakni 26,0 per 100.000 penduduk. </a:t>
            </a:r>
            <a:endParaRPr lang="id-ID" dirty="0"/>
          </a:p>
        </p:txBody>
      </p:sp>
      <p:sp>
        <p:nvSpPr>
          <p:cNvPr id="4" name="Slide Number Placeholder 3"/>
          <p:cNvSpPr>
            <a:spLocks noGrp="1"/>
          </p:cNvSpPr>
          <p:nvPr>
            <p:ph type="sldNum" sz="quarter" idx="10"/>
          </p:nvPr>
        </p:nvSpPr>
        <p:spPr/>
        <p:txBody>
          <a:bodyPr/>
          <a:lstStyle/>
          <a:p>
            <a:fld id="{FBE07081-B6C9-4CAC-A6FC-BD5EEAADDF65}" type="slidenum">
              <a:rPr lang="id-ID" smtClean="0"/>
              <a:pPr/>
              <a:t>12</a:t>
            </a:fld>
            <a:endParaRPr lang="id-ID"/>
          </a:p>
        </p:txBody>
      </p:sp>
    </p:spTree>
    <p:extLst>
      <p:ext uri="{BB962C8B-B14F-4D97-AF65-F5344CB8AC3E}">
        <p14:creationId xmlns:p14="http://schemas.microsoft.com/office/powerpoint/2010/main" val="109129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smtClean="0"/>
              <a:t>SDMK</a:t>
            </a:r>
            <a:r>
              <a:rPr lang="id-ID" baseline="0" dirty="0" smtClean="0"/>
              <a:t> yang didayagunakan di Rumah Sakit dan Puskesmas dari tahun  ke tahun terus mengalami peningkatan seiring dengan pertumbuhan penduduk serta perkembangan fasilitas kesehatan dapat terlihat pada slide berikut</a:t>
            </a:r>
            <a:endParaRPr lang="id-ID" dirty="0"/>
          </a:p>
        </p:txBody>
      </p:sp>
      <p:sp>
        <p:nvSpPr>
          <p:cNvPr id="4" name="Slide Number Placeholder 3"/>
          <p:cNvSpPr>
            <a:spLocks noGrp="1"/>
          </p:cNvSpPr>
          <p:nvPr>
            <p:ph type="sldNum" sz="quarter" idx="10"/>
          </p:nvPr>
        </p:nvSpPr>
        <p:spPr/>
        <p:txBody>
          <a:bodyPr/>
          <a:lstStyle/>
          <a:p>
            <a:fld id="{F1A0F8AE-3385-40CF-871E-DA9C8C91EEE2}" type="slidenum">
              <a:rPr lang="id-ID" smtClean="0"/>
              <a:pPr/>
              <a:t>13</a:t>
            </a:fld>
            <a:endParaRPr lang="id-ID"/>
          </a:p>
        </p:txBody>
      </p:sp>
    </p:spTree>
    <p:extLst>
      <p:ext uri="{BB962C8B-B14F-4D97-AF65-F5344CB8AC3E}">
        <p14:creationId xmlns:p14="http://schemas.microsoft.com/office/powerpoint/2010/main" val="860300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5" y="4724958"/>
            <a:ext cx="5638799" cy="4476273"/>
          </a:xfrm>
        </p:spPr>
        <p:txBody>
          <a:bodyPr>
            <a:noAutofit/>
          </a:bodyPr>
          <a:lstStyle/>
          <a:p>
            <a:pPr algn="just">
              <a:lnSpc>
                <a:spcPct val="160000"/>
              </a:lnSpc>
              <a:spcAft>
                <a:spcPts val="1264"/>
              </a:spcAft>
            </a:pPr>
            <a:endParaRPr lang="en-US" sz="1500"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E6C7E88-466A-4E95-885E-AF654AA07B25}" type="slidenum">
              <a:rPr lang="id-ID" smtClean="0"/>
              <a:pPr/>
              <a:t>15</a:t>
            </a:fld>
            <a:endParaRPr lang="id-ID"/>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7154CC-15CE-4D8A-9A03-67114B7497E6}"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1DEB9ADB-7D28-478C-A1C7-AC4A17C11A04}" type="datetimeFigureOut">
              <a:rPr lang="id-ID" smtClean="0"/>
              <a:t>18/12/2014</a:t>
            </a:fld>
            <a:endParaRPr lang="id-ID"/>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438106D6-7CB9-4C5E-B908-76A844D3C037}" type="slidenum">
              <a:rPr lang="id-ID" smtClean="0"/>
              <a:t>‹#›</a:t>
            </a:fld>
            <a:endParaRPr lang="id-ID"/>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id-ID"/>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EB9ADB-7D28-478C-A1C7-AC4A17C11A04}" type="datetimeFigureOut">
              <a:rPr lang="id-ID" smtClean="0"/>
              <a:t>18/12/2014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38106D6-7CB9-4C5E-B908-76A844D3C037}"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EB9ADB-7D28-478C-A1C7-AC4A17C11A04}" type="datetimeFigureOut">
              <a:rPr lang="id-ID" smtClean="0"/>
              <a:t>18/12/2014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438106D6-7CB9-4C5E-B908-76A844D3C037}" type="slidenum">
              <a:rPr lang="id-ID" smtClean="0"/>
              <a:t>‹#›</a:t>
            </a:fld>
            <a:endParaRPr lang="id-I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3" name="Picture 6" descr="G:\cover depan edit.jpg"/>
          <p:cNvPicPr>
            <a:picLocks noChangeAspect="1" noChangeArrowheads="1"/>
          </p:cNvPicPr>
          <p:nvPr userDrawn="1"/>
        </p:nvPicPr>
        <p:blipFill>
          <a:blip r:embed="rId2">
            <a:lum bright="24000" contrast="-12000"/>
            <a:extLst>
              <a:ext uri="{28A0092B-C50C-407E-A947-70E740481C1C}">
                <a14:useLocalDpi xmlns:a14="http://schemas.microsoft.com/office/drawing/2010/main" val="0"/>
              </a:ext>
            </a:extLst>
          </a:blip>
          <a:srcRect/>
          <a:stretch>
            <a:fillRect/>
          </a:stretch>
        </p:blipFill>
        <p:spPr bwMode="auto">
          <a:xfrm>
            <a:off x="0" y="14288"/>
            <a:ext cx="914400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8"/>
          <p:cNvGrpSpPr>
            <a:grpSpLocks/>
          </p:cNvGrpSpPr>
          <p:nvPr userDrawn="1"/>
        </p:nvGrpSpPr>
        <p:grpSpPr bwMode="auto">
          <a:xfrm>
            <a:off x="0" y="71438"/>
            <a:ext cx="1071197" cy="1000125"/>
            <a:chOff x="1927" y="210"/>
            <a:chExt cx="1406" cy="1111"/>
          </a:xfrm>
        </p:grpSpPr>
        <p:pic>
          <p:nvPicPr>
            <p:cNvPr id="5" name="Picture 8" descr="brggaru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 y="210"/>
              <a:ext cx="784" cy="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1927" y="981"/>
              <a:ext cx="1406"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700" b="1" smtClean="0">
                  <a:solidFill>
                    <a:srgbClr val="0D0D0D"/>
                  </a:solidFill>
                  <a:latin typeface="Arial Narrow" charset="0"/>
                </a:rPr>
                <a:t>MENTERI KESEHATAN</a:t>
              </a:r>
            </a:p>
            <a:p>
              <a:pPr algn="ctr" eaLnBrk="1" hangingPunct="1">
                <a:defRPr/>
              </a:pPr>
              <a:r>
                <a:rPr lang="en-US" sz="700" b="1" smtClean="0">
                  <a:solidFill>
                    <a:srgbClr val="0D0D0D"/>
                  </a:solidFill>
                  <a:latin typeface="Arial Narrow" charset="0"/>
                </a:rPr>
                <a:t>REPUBLIK INDONESIA</a:t>
              </a:r>
            </a:p>
          </p:txBody>
        </p:sp>
      </p:grpSp>
      <p:sp>
        <p:nvSpPr>
          <p:cNvPr id="2" name="Title 1"/>
          <p:cNvSpPr>
            <a:spLocks noGrp="1"/>
          </p:cNvSpPr>
          <p:nvPr>
            <p:ph type="title"/>
          </p:nvPr>
        </p:nvSpPr>
        <p:spPr>
          <a:xfrm>
            <a:off x="457200" y="274638"/>
            <a:ext cx="8229600" cy="706090"/>
          </a:xfrm>
        </p:spPr>
        <p:txBody>
          <a:bodyPr/>
          <a:lstStyle>
            <a:lvl1pPr algn="l">
              <a:defRPr/>
            </a:lvl1pPr>
          </a:lstStyle>
          <a:p>
            <a:r>
              <a:rPr lang="en-US" smtClean="0"/>
              <a:t>Click to edit Master title style</a:t>
            </a:r>
            <a:endParaRPr lang="id-ID"/>
          </a:p>
        </p:txBody>
      </p:sp>
    </p:spTree>
    <p:extLst>
      <p:ext uri="{BB962C8B-B14F-4D97-AF65-F5344CB8AC3E}">
        <p14:creationId xmlns:p14="http://schemas.microsoft.com/office/powerpoint/2010/main" val="1069160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EB9ADB-7D28-478C-A1C7-AC4A17C11A04}" type="datetimeFigureOut">
              <a:rPr lang="id-ID" smtClean="0"/>
              <a:t>18/12/2014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38106D6-7CB9-4C5E-B908-76A844D3C037}" type="slidenum">
              <a:rPr lang="id-ID" smtClean="0"/>
              <a:t>‹#›</a:t>
            </a:fld>
            <a:endParaRPr lang="id-ID"/>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1DEB9ADB-7D28-478C-A1C7-AC4A17C11A04}" type="datetimeFigureOut">
              <a:rPr lang="id-ID" smtClean="0"/>
              <a:t>18/12/2014</a:t>
            </a:fld>
            <a:endParaRPr lang="id-ID"/>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438106D6-7CB9-4C5E-B908-76A844D3C037}" type="slidenum">
              <a:rPr lang="id-ID" smtClean="0"/>
              <a:t>‹#›</a:t>
            </a:fld>
            <a:endParaRPr lang="id-ID"/>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id-ID"/>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EB9ADB-7D28-478C-A1C7-AC4A17C11A04}" type="datetimeFigureOut">
              <a:rPr lang="id-ID" smtClean="0"/>
              <a:t>18/12/2014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38106D6-7CB9-4C5E-B908-76A844D3C037}" type="slidenum">
              <a:rPr lang="id-ID" smtClean="0"/>
              <a:t>‹#›</a:t>
            </a:fld>
            <a:endParaRPr lang="id-ID"/>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EB9ADB-7D28-478C-A1C7-AC4A17C11A04}" type="datetimeFigureOut">
              <a:rPr lang="id-ID" smtClean="0"/>
              <a:t>18/12/2014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438106D6-7CB9-4C5E-B908-76A844D3C037}" type="slidenum">
              <a:rPr lang="id-ID" smtClean="0"/>
              <a:t>‹#›</a:t>
            </a:fld>
            <a:endParaRPr lang="id-ID"/>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EB9ADB-7D28-478C-A1C7-AC4A17C11A04}" type="datetimeFigureOut">
              <a:rPr lang="id-ID" smtClean="0"/>
              <a:t>18/12/2014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438106D6-7CB9-4C5E-B908-76A844D3C037}" type="slidenum">
              <a:rPr lang="id-ID" smtClean="0"/>
              <a:t>‹#›</a:t>
            </a:fld>
            <a:endParaRPr lang="id-ID"/>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1DEB9ADB-7D28-478C-A1C7-AC4A17C11A04}" type="datetimeFigureOut">
              <a:rPr lang="id-ID" smtClean="0"/>
              <a:t>18/12/2014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438106D6-7CB9-4C5E-B908-76A844D3C037}"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EB9ADB-7D28-478C-A1C7-AC4A17C11A04}" type="datetimeFigureOut">
              <a:rPr lang="id-ID" smtClean="0"/>
              <a:t>18/12/2014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438106D6-7CB9-4C5E-B908-76A844D3C037}" type="slidenum">
              <a:rPr lang="id-ID" smtClean="0"/>
              <a:t>‹#›</a:t>
            </a:fld>
            <a:endParaRPr lang="id-ID"/>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EB9ADB-7D28-478C-A1C7-AC4A17C11A04}" type="datetimeFigureOut">
              <a:rPr lang="id-ID" smtClean="0"/>
              <a:t>18/12/2014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38106D6-7CB9-4C5E-B908-76A844D3C037}" type="slidenum">
              <a:rPr lang="id-ID" smtClean="0"/>
              <a:t>‹#›</a:t>
            </a:fld>
            <a:endParaRPr lang="id-ID"/>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1DEB9ADB-7D28-478C-A1C7-AC4A17C11A04}" type="datetimeFigureOut">
              <a:rPr lang="id-ID" smtClean="0"/>
              <a:t>18/12/2014</a:t>
            </a:fld>
            <a:endParaRPr lang="id-ID"/>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id-ID"/>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438106D6-7CB9-4C5E-B908-76A844D3C037}"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6.emf"/><Relationship Id="rId4" Type="http://schemas.openxmlformats.org/officeDocument/2006/relationships/package" Target="../embeddings/Microsoft_Word_Document3.docx"/></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edung_BPPSDMK.jpg"/>
          <p:cNvPicPr>
            <a:picLocks noChangeAspect="1"/>
          </p:cNvPicPr>
          <p:nvPr/>
        </p:nvPicPr>
        <p:blipFill>
          <a:blip r:embed="rId3" cstate="print"/>
          <a:stretch>
            <a:fillRect/>
          </a:stretch>
        </p:blipFill>
        <p:spPr>
          <a:xfrm>
            <a:off x="0" y="2996952"/>
            <a:ext cx="9144000" cy="3861048"/>
          </a:xfrm>
          <a:prstGeom prst="rect">
            <a:avLst/>
          </a:prstGeom>
          <a:solidFill>
            <a:schemeClr val="accent6">
              <a:lumMod val="40000"/>
              <a:lumOff val="60000"/>
            </a:schemeClr>
          </a:solidFill>
          <a:ln>
            <a:noFill/>
          </a:ln>
          <a:effectLst>
            <a:softEdge rad="112500"/>
          </a:effectLst>
        </p:spPr>
      </p:pic>
      <p:sp>
        <p:nvSpPr>
          <p:cNvPr id="2" name="Rectangle 1"/>
          <p:cNvSpPr/>
          <p:nvPr/>
        </p:nvSpPr>
        <p:spPr>
          <a:xfrm>
            <a:off x="0" y="0"/>
            <a:ext cx="9144000" cy="299695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b="1" dirty="0" smtClean="0">
              <a:solidFill>
                <a:schemeClr val="accent6">
                  <a:lumMod val="75000"/>
                </a:schemeClr>
              </a:solidFill>
            </a:endParaRPr>
          </a:p>
          <a:p>
            <a:pPr algn="ctr"/>
            <a:r>
              <a:rPr lang="id-ID" sz="3200" b="1" dirty="0" smtClean="0">
                <a:solidFill>
                  <a:schemeClr val="tx2"/>
                </a:solidFill>
              </a:rPr>
              <a:t>Pengaruh Desentralisasi Bagi Tenaga Kesehatan </a:t>
            </a:r>
            <a:endParaRPr lang="id-ID" b="1" dirty="0" smtClean="0">
              <a:solidFill>
                <a:schemeClr val="tx2"/>
              </a:solidFill>
            </a:endParaRPr>
          </a:p>
          <a:p>
            <a:pPr algn="ctr"/>
            <a:r>
              <a:rPr lang="id-ID" b="1" dirty="0" smtClean="0">
                <a:solidFill>
                  <a:schemeClr val="tx2"/>
                </a:solidFill>
              </a:rPr>
              <a:t>Disampaikan Pada : Kegiatan Science and art Festival (SeA Festival )</a:t>
            </a:r>
          </a:p>
          <a:p>
            <a:pPr algn="ctr"/>
            <a:r>
              <a:rPr lang="id-ID" b="1" dirty="0" smtClean="0">
                <a:solidFill>
                  <a:schemeClr val="tx2"/>
                </a:solidFill>
              </a:rPr>
              <a:t>Universitas Indonesia , 20 Desember 2014</a:t>
            </a:r>
          </a:p>
          <a:p>
            <a:pPr algn="ctr"/>
            <a:r>
              <a:rPr lang="id-ID" sz="2000" b="1" dirty="0" smtClean="0">
                <a:solidFill>
                  <a:schemeClr val="tx2"/>
                </a:solidFill>
              </a:rPr>
              <a:t> Pusat Perencanaan dan Pendayagunaan SDMK</a:t>
            </a:r>
            <a:endParaRPr lang="id-ID" sz="2000" b="1" dirty="0">
              <a:solidFill>
                <a:schemeClr val="tx2"/>
              </a:solidFill>
            </a:endParaRPr>
          </a:p>
        </p:txBody>
      </p:sp>
    </p:spTree>
    <p:extLst>
      <p:ext uri="{BB962C8B-B14F-4D97-AF65-F5344CB8AC3E}">
        <p14:creationId xmlns:p14="http://schemas.microsoft.com/office/powerpoint/2010/main" val="1021224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143000"/>
          </a:xfrm>
          <a:solidFill>
            <a:schemeClr val="tx2">
              <a:lumMod val="60000"/>
              <a:lumOff val="40000"/>
            </a:schemeClr>
          </a:solidFill>
        </p:spPr>
        <p:style>
          <a:lnRef idx="1">
            <a:schemeClr val="accent6"/>
          </a:lnRef>
          <a:fillRef idx="3">
            <a:schemeClr val="accent6"/>
          </a:fillRef>
          <a:effectRef idx="2">
            <a:schemeClr val="accent6"/>
          </a:effectRef>
          <a:fontRef idx="minor">
            <a:schemeClr val="lt1"/>
          </a:fontRef>
        </p:style>
        <p:txBody>
          <a:bodyPr>
            <a:normAutofit/>
          </a:bodyPr>
          <a:lstStyle/>
          <a:p>
            <a:r>
              <a:rPr lang="id-ID" b="1" dirty="0" smtClean="0"/>
              <a:t>KONDISI SDMK DI INDONESIA</a:t>
            </a:r>
            <a:endParaRPr lang="id-ID" b="1" dirty="0"/>
          </a:p>
        </p:txBody>
      </p:sp>
    </p:spTree>
    <p:extLst>
      <p:ext uri="{BB962C8B-B14F-4D97-AF65-F5344CB8AC3E}">
        <p14:creationId xmlns:p14="http://schemas.microsoft.com/office/powerpoint/2010/main" val="30316520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524000"/>
            <a:ext cx="7696200" cy="4572000"/>
          </a:xfrm>
        </p:spPr>
        <p:txBody>
          <a:bodyPr>
            <a:normAutofit/>
          </a:bodyPr>
          <a:lstStyle/>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b="1" dirty="0" smtClean="0"/>
          </a:p>
          <a:p>
            <a:endParaRPr lang="en-US" sz="1800" b="1" dirty="0" smtClean="0"/>
          </a:p>
        </p:txBody>
      </p:sp>
      <p:sp>
        <p:nvSpPr>
          <p:cNvPr id="2" name="Title 1"/>
          <p:cNvSpPr>
            <a:spLocks noGrp="1"/>
          </p:cNvSpPr>
          <p:nvPr>
            <p:ph type="title"/>
          </p:nvPr>
        </p:nvSpPr>
        <p:spPr/>
        <p:txBody>
          <a:bodyPr>
            <a:normAutofit fontScale="90000"/>
          </a:bodyPr>
          <a:lstStyle/>
          <a:p>
            <a:r>
              <a:rPr lang="id-ID" b="1" dirty="0" smtClean="0"/>
              <a:t>SDM kesehatan di Indonesia dalam peta global</a:t>
            </a:r>
            <a:endParaRPr lang="en-US" dirty="0"/>
          </a:p>
        </p:txBody>
      </p:sp>
      <p:pic>
        <p:nvPicPr>
          <p:cNvPr id="4" name="Picture 3"/>
          <p:cNvPicPr/>
          <p:nvPr/>
        </p:nvPicPr>
        <p:blipFill>
          <a:blip r:embed="rId3" cstate="email"/>
          <a:srcRect/>
          <a:stretch>
            <a:fillRect/>
          </a:stretch>
        </p:blipFill>
        <p:spPr bwMode="auto">
          <a:xfrm>
            <a:off x="323528" y="2215848"/>
            <a:ext cx="4176464" cy="3960440"/>
          </a:xfrm>
          <a:prstGeom prst="rect">
            <a:avLst/>
          </a:prstGeom>
          <a:noFill/>
          <a:ln w="9525">
            <a:noFill/>
            <a:miter lim="800000"/>
            <a:headEnd/>
            <a:tailEnd/>
          </a:ln>
        </p:spPr>
      </p:pic>
      <p:sp>
        <p:nvSpPr>
          <p:cNvPr id="5" name="TextBox 4"/>
          <p:cNvSpPr txBox="1"/>
          <p:nvPr/>
        </p:nvSpPr>
        <p:spPr>
          <a:xfrm>
            <a:off x="467544" y="6165304"/>
            <a:ext cx="3960440" cy="646331"/>
          </a:xfrm>
          <a:prstGeom prst="rect">
            <a:avLst/>
          </a:prstGeom>
          <a:noFill/>
        </p:spPr>
        <p:txBody>
          <a:bodyPr wrap="square" rtlCol="0">
            <a:spAutoFit/>
          </a:bodyPr>
          <a:lstStyle/>
          <a:p>
            <a:r>
              <a:rPr lang="en-US" sz="1200" b="1" dirty="0" smtClean="0"/>
              <a:t> </a:t>
            </a:r>
            <a:r>
              <a:rPr lang="id-ID" sz="1200" b="1" dirty="0" smtClean="0"/>
              <a:t>Indonesia termasuk negara yg mengalami krisis Nakes, dengan rasio dibawah minimal threshold 2,3 nakes (dokter, perawat, bidan) per 1000 penduduk</a:t>
            </a:r>
            <a:endParaRPr lang="id-ID" sz="1200" dirty="0"/>
          </a:p>
        </p:txBody>
      </p:sp>
      <p:sp>
        <p:nvSpPr>
          <p:cNvPr id="6" name="TextBox 5"/>
          <p:cNvSpPr txBox="1"/>
          <p:nvPr/>
        </p:nvSpPr>
        <p:spPr>
          <a:xfrm>
            <a:off x="467544" y="1700808"/>
            <a:ext cx="3744416" cy="369332"/>
          </a:xfrm>
          <a:prstGeom prst="rect">
            <a:avLst/>
          </a:prstGeom>
          <a:noFill/>
        </p:spPr>
        <p:txBody>
          <a:bodyPr wrap="square" rtlCol="0">
            <a:spAutoFit/>
          </a:bodyPr>
          <a:lstStyle/>
          <a:p>
            <a:pPr algn="ctr"/>
            <a:r>
              <a:rPr lang="id-ID" b="1" dirty="0" smtClean="0"/>
              <a:t>Who Report Year 2006</a:t>
            </a:r>
            <a:endParaRPr lang="id-ID" b="1" dirty="0"/>
          </a:p>
        </p:txBody>
      </p:sp>
      <p:graphicFrame>
        <p:nvGraphicFramePr>
          <p:cNvPr id="9" name="Chart 8"/>
          <p:cNvGraphicFramePr>
            <a:graphicFrameLocks/>
          </p:cNvGraphicFramePr>
          <p:nvPr>
            <p:extLst>
              <p:ext uri="{D42A27DB-BD31-4B8C-83A1-F6EECF244321}">
                <p14:modId xmlns:p14="http://schemas.microsoft.com/office/powerpoint/2010/main" val="1209794110"/>
              </p:ext>
            </p:extLst>
          </p:nvPr>
        </p:nvGraphicFramePr>
        <p:xfrm>
          <a:off x="5004048" y="2492896"/>
          <a:ext cx="3960440" cy="2448272"/>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5004048" y="1746974"/>
            <a:ext cx="3672408" cy="646331"/>
          </a:xfrm>
          <a:prstGeom prst="rect">
            <a:avLst/>
          </a:prstGeom>
          <a:noFill/>
        </p:spPr>
        <p:txBody>
          <a:bodyPr wrap="square" rtlCol="0">
            <a:spAutoFit/>
          </a:bodyPr>
          <a:lstStyle/>
          <a:p>
            <a:pPr algn="ctr">
              <a:defRPr sz="1800" b="1" i="0" u="none" strike="noStrike" kern="1200" baseline="0">
                <a:solidFill>
                  <a:prstClr val="black"/>
                </a:solidFill>
                <a:latin typeface="+mn-lt"/>
                <a:ea typeface="+mn-ea"/>
                <a:cs typeface="+mn-cs"/>
              </a:defRPr>
            </a:pPr>
            <a:r>
              <a:rPr lang="id-ID" dirty="0"/>
              <a:t>Trend kenaikan rasio nakes per 1000 penduduk</a:t>
            </a:r>
            <a:endParaRPr lang="en-US" dirty="0"/>
          </a:p>
        </p:txBody>
      </p:sp>
    </p:spTree>
    <p:extLst>
      <p:ext uri="{BB962C8B-B14F-4D97-AF65-F5344CB8AC3E}">
        <p14:creationId xmlns:p14="http://schemas.microsoft.com/office/powerpoint/2010/main" val="16442851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819714019"/>
              </p:ext>
            </p:extLst>
          </p:nvPr>
        </p:nvGraphicFramePr>
        <p:xfrm>
          <a:off x="1295400" y="512445"/>
          <a:ext cx="6934200" cy="5812155"/>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a:spLocks noChangeArrowheads="1"/>
          </p:cNvSpPr>
          <p:nvPr/>
        </p:nvSpPr>
        <p:spPr bwMode="auto">
          <a:xfrm>
            <a:off x="539552" y="116633"/>
            <a:ext cx="8604448" cy="288032"/>
          </a:xfrm>
          <a:prstGeom prst="rect">
            <a:avLst/>
          </a:prstGeom>
          <a:noFill/>
          <a:ln w="9525">
            <a:noFill/>
            <a:miter lim="800000"/>
            <a:headEnd/>
            <a:tailEnd/>
          </a:ln>
        </p:spPr>
        <p:txBody>
          <a:bodyPr lIns="0" tIns="40513" rIns="0" bIns="0" anchor="b"/>
          <a:lstStyle/>
          <a:p>
            <a:pPr algn="ctr">
              <a:defRPr/>
            </a:pPr>
            <a:r>
              <a:rPr lang="en-US" dirty="0" smtClean="0">
                <a:latin typeface="+mj-lt"/>
              </a:rPr>
              <a:t>RASIO DOKTER UMUM PER 100.000 PENDUDUK</a:t>
            </a:r>
            <a:r>
              <a:rPr lang="id-ID" dirty="0" smtClean="0">
                <a:latin typeface="+mj-lt"/>
              </a:rPr>
              <a:t> </a:t>
            </a:r>
            <a:r>
              <a:rPr lang="en-US" dirty="0" smtClean="0">
                <a:latin typeface="+mj-lt"/>
              </a:rPr>
              <a:t>DI INDONESIA </a:t>
            </a:r>
            <a:endParaRPr lang="en-US" dirty="0">
              <a:latin typeface="+mj-lt"/>
            </a:endParaRPr>
          </a:p>
        </p:txBody>
      </p:sp>
      <p:sp>
        <p:nvSpPr>
          <p:cNvPr id="4" name="Text Box 5"/>
          <p:cNvSpPr txBox="1">
            <a:spLocks noChangeArrowheads="1"/>
          </p:cNvSpPr>
          <p:nvPr/>
        </p:nvSpPr>
        <p:spPr bwMode="auto">
          <a:xfrm>
            <a:off x="685800" y="6324600"/>
            <a:ext cx="6858000" cy="266483"/>
          </a:xfrm>
          <a:prstGeom prst="rect">
            <a:avLst/>
          </a:prstGeom>
          <a:noFill/>
          <a:ln w="9525">
            <a:noFill/>
            <a:miter lim="800000"/>
            <a:headEnd/>
            <a:tailEnd/>
          </a:ln>
        </p:spPr>
        <p:txBody>
          <a:bodyPr lIns="81026" tIns="40513" rIns="81026" bIns="40513">
            <a:spAutoFit/>
          </a:bodyPr>
          <a:lstStyle/>
          <a:p>
            <a:pPr eaLnBrk="0" hangingPunct="0">
              <a:spcBef>
                <a:spcPct val="50000"/>
              </a:spcBef>
              <a:defRPr/>
            </a:pPr>
            <a:r>
              <a:rPr lang="en-US" sz="1200" dirty="0" err="1">
                <a:latin typeface="+mj-lt"/>
              </a:rPr>
              <a:t>Sumber</a:t>
            </a:r>
            <a:r>
              <a:rPr lang="en-US" sz="1200" dirty="0">
                <a:latin typeface="+mj-lt"/>
              </a:rPr>
              <a:t> : </a:t>
            </a:r>
            <a:r>
              <a:rPr lang="id-ID" sz="1200" dirty="0" smtClean="0">
                <a:latin typeface="+mj-lt"/>
              </a:rPr>
              <a:t>Sekretariat Konsil Kedokteran Indonesia, update sampai dengan 31 Desember 2013</a:t>
            </a:r>
            <a:endParaRPr lang="en-US" sz="1200" dirty="0">
              <a:latin typeface="+mj-lt"/>
            </a:endParaRPr>
          </a:p>
        </p:txBody>
      </p:sp>
      <p:sp>
        <p:nvSpPr>
          <p:cNvPr id="5" name="TextBox 4"/>
          <p:cNvSpPr txBox="1"/>
          <p:nvPr/>
        </p:nvSpPr>
        <p:spPr>
          <a:xfrm>
            <a:off x="3948743" y="2743200"/>
            <a:ext cx="1786066" cy="246221"/>
          </a:xfrm>
          <a:prstGeom prst="rect">
            <a:avLst/>
          </a:prstGeom>
          <a:solidFill>
            <a:schemeClr val="accent3">
              <a:lumMod val="60000"/>
              <a:lumOff val="40000"/>
            </a:schemeClr>
          </a:solidFill>
        </p:spPr>
        <p:txBody>
          <a:bodyPr wrap="non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id-ID" sz="1000" dirty="0" smtClean="0"/>
              <a:t>Target IS 40  per 100.000 pend</a:t>
            </a:r>
            <a:endParaRPr lang="id-ID" sz="1000" dirty="0"/>
          </a:p>
        </p:txBody>
      </p:sp>
      <p:cxnSp>
        <p:nvCxnSpPr>
          <p:cNvPr id="7" name="Straight Connector 6"/>
          <p:cNvCxnSpPr/>
          <p:nvPr/>
        </p:nvCxnSpPr>
        <p:spPr>
          <a:xfrm flipV="1">
            <a:off x="3886200" y="762000"/>
            <a:ext cx="0" cy="510540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7410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40768"/>
          </a:xfrm>
          <a:solidFill>
            <a:schemeClr val="tx2">
              <a:lumMod val="60000"/>
              <a:lumOff val="40000"/>
            </a:schemeClr>
          </a:solidFill>
        </p:spPr>
        <p:txBody>
          <a:bodyPr>
            <a:noAutofit/>
          </a:bodyPr>
          <a:lstStyle/>
          <a:p>
            <a:r>
              <a:rPr lang="id-ID" sz="2000" b="1" dirty="0" smtClean="0">
                <a:solidFill>
                  <a:schemeClr val="bg1"/>
                </a:solidFill>
                <a:latin typeface="Cambria" pitchFamily="18" charset="0"/>
                <a:cs typeface="Arial" pitchFamily="34" charset="0"/>
              </a:rPr>
              <a:t>REKAPITULASI SDM KESEHATAN YANG DIDAYAGUNAKAN</a:t>
            </a:r>
            <a:br>
              <a:rPr lang="id-ID" sz="2000" b="1" dirty="0" smtClean="0">
                <a:solidFill>
                  <a:schemeClr val="bg1"/>
                </a:solidFill>
                <a:latin typeface="Cambria" pitchFamily="18" charset="0"/>
                <a:cs typeface="Arial" pitchFamily="34" charset="0"/>
              </a:rPr>
            </a:br>
            <a:r>
              <a:rPr lang="id-ID" sz="2000" b="1" dirty="0" smtClean="0">
                <a:solidFill>
                  <a:schemeClr val="bg1"/>
                </a:solidFill>
                <a:latin typeface="Cambria" pitchFamily="18" charset="0"/>
                <a:cs typeface="Arial" pitchFamily="34" charset="0"/>
              </a:rPr>
              <a:t> PADA FASILITAS PELAYANAN KESEHATAN </a:t>
            </a:r>
            <a:br>
              <a:rPr lang="id-ID" sz="2000" b="1" dirty="0" smtClean="0">
                <a:solidFill>
                  <a:schemeClr val="bg1"/>
                </a:solidFill>
                <a:latin typeface="Cambria" pitchFamily="18" charset="0"/>
                <a:cs typeface="Arial" pitchFamily="34" charset="0"/>
              </a:rPr>
            </a:br>
            <a:r>
              <a:rPr lang="id-ID" sz="2000" b="1" dirty="0" smtClean="0">
                <a:solidFill>
                  <a:schemeClr val="bg1"/>
                </a:solidFill>
                <a:latin typeface="Cambria" pitchFamily="18" charset="0"/>
                <a:cs typeface="Arial" pitchFamily="34" charset="0"/>
              </a:rPr>
              <a:t>(FASYANKES)  DI INDONESIA S/D 2013</a:t>
            </a:r>
            <a:br>
              <a:rPr lang="id-ID" sz="2000" b="1" dirty="0" smtClean="0">
                <a:solidFill>
                  <a:schemeClr val="bg1"/>
                </a:solidFill>
                <a:latin typeface="Cambria" pitchFamily="18" charset="0"/>
                <a:cs typeface="Arial" pitchFamily="34" charset="0"/>
              </a:rPr>
            </a:br>
            <a:endParaRPr lang="id-ID" sz="2000" b="1" dirty="0">
              <a:solidFill>
                <a:schemeClr val="bg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944920716"/>
              </p:ext>
            </p:extLst>
          </p:nvPr>
        </p:nvGraphicFramePr>
        <p:xfrm>
          <a:off x="251520" y="1628803"/>
          <a:ext cx="8496943" cy="4752528"/>
        </p:xfrm>
        <a:graphic>
          <a:graphicData uri="http://schemas.openxmlformats.org/drawingml/2006/table">
            <a:tbl>
              <a:tblPr firstRow="1" bandRow="1">
                <a:tableStyleId>{7DF18680-E054-41AD-8BC1-D1AEF772440D}</a:tableStyleId>
              </a:tblPr>
              <a:tblGrid>
                <a:gridCol w="805744"/>
                <a:gridCol w="2026571"/>
                <a:gridCol w="1416157"/>
                <a:gridCol w="1416157"/>
                <a:gridCol w="1416157"/>
                <a:gridCol w="1416157"/>
              </a:tblGrid>
              <a:tr h="432918">
                <a:tc rowSpan="2">
                  <a:txBody>
                    <a:bodyPr/>
                    <a:lstStyle/>
                    <a:p>
                      <a:r>
                        <a:rPr lang="id-ID" sz="1600" b="1" dirty="0" smtClean="0"/>
                        <a:t>NO`</a:t>
                      </a:r>
                      <a:endParaRPr lang="id-ID" sz="1600" b="1" dirty="0">
                        <a:solidFill>
                          <a:schemeClr val="bg1"/>
                        </a:solidFill>
                      </a:endParaRPr>
                    </a:p>
                  </a:txBody>
                  <a:tcPr marL="75613" marR="75613" marT="36005" marB="36005"/>
                </a:tc>
                <a:tc rowSpan="2">
                  <a:txBody>
                    <a:bodyPr/>
                    <a:lstStyle/>
                    <a:p>
                      <a:r>
                        <a:rPr lang="id-ID" sz="1600" b="1" dirty="0" smtClean="0"/>
                        <a:t>JENIS TENAGA</a:t>
                      </a:r>
                      <a:endParaRPr lang="id-ID" sz="1600" b="1" dirty="0">
                        <a:solidFill>
                          <a:schemeClr val="bg1"/>
                        </a:solidFill>
                      </a:endParaRPr>
                    </a:p>
                  </a:txBody>
                  <a:tcPr marL="75613" marR="75613" marT="36005" marB="36005"/>
                </a:tc>
                <a:tc gridSpan="4">
                  <a:txBody>
                    <a:bodyPr/>
                    <a:lstStyle/>
                    <a:p>
                      <a:pPr algn="ctr"/>
                      <a:r>
                        <a:rPr lang="id-ID" sz="1600" b="1" dirty="0" smtClean="0"/>
                        <a:t>TAHUN</a:t>
                      </a:r>
                      <a:endParaRPr lang="id-ID" sz="1600" b="1" dirty="0">
                        <a:solidFill>
                          <a:schemeClr val="bg1"/>
                        </a:solidFill>
                      </a:endParaRPr>
                    </a:p>
                  </a:txBody>
                  <a:tcPr marL="75613" marR="75613" marT="36005" marB="36005" anchor="ctr"/>
                </a:tc>
                <a:tc hMerge="1">
                  <a:txBody>
                    <a:bodyPr/>
                    <a:lstStyle/>
                    <a:p>
                      <a:endParaRPr lang="id-ID" dirty="0"/>
                    </a:p>
                  </a:txBody>
                  <a:tcPr anchor="ctr"/>
                </a:tc>
                <a:tc hMerge="1">
                  <a:txBody>
                    <a:bodyPr/>
                    <a:lstStyle/>
                    <a:p>
                      <a:endParaRPr lang="id-ID" dirty="0"/>
                    </a:p>
                  </a:txBody>
                  <a:tcPr anchor="ctr"/>
                </a:tc>
                <a:tc hMerge="1">
                  <a:txBody>
                    <a:bodyPr/>
                    <a:lstStyle/>
                    <a:p>
                      <a:endParaRPr lang="id-ID" dirty="0"/>
                    </a:p>
                  </a:txBody>
                  <a:tcPr anchor="ctr"/>
                </a:tc>
              </a:tr>
              <a:tr h="432918">
                <a:tc vMerge="1">
                  <a:txBody>
                    <a:bodyPr/>
                    <a:lstStyle/>
                    <a:p>
                      <a:endParaRPr lang="id-ID" dirty="0"/>
                    </a:p>
                  </a:txBody>
                  <a:tcPr marL="142875" marR="142875" marT="142875" marB="142875"/>
                </a:tc>
                <a:tc vMerge="1">
                  <a:txBody>
                    <a:bodyPr/>
                    <a:lstStyle/>
                    <a:p>
                      <a:endParaRPr lang="id-ID" dirty="0"/>
                    </a:p>
                  </a:txBody>
                  <a:tcPr/>
                </a:tc>
                <a:tc>
                  <a:txBody>
                    <a:bodyPr/>
                    <a:lstStyle/>
                    <a:p>
                      <a:pPr algn="ctr"/>
                      <a:r>
                        <a:rPr lang="id-ID" sz="1600" b="1" dirty="0" smtClean="0"/>
                        <a:t>2010</a:t>
                      </a:r>
                      <a:endParaRPr lang="id-ID" sz="1600" b="1" dirty="0">
                        <a:solidFill>
                          <a:schemeClr val="bg1"/>
                        </a:solidFill>
                      </a:endParaRPr>
                    </a:p>
                  </a:txBody>
                  <a:tcPr marL="75613" marR="75613" marT="36005" marB="36005"/>
                </a:tc>
                <a:tc>
                  <a:txBody>
                    <a:bodyPr/>
                    <a:lstStyle/>
                    <a:p>
                      <a:pPr algn="ctr"/>
                      <a:r>
                        <a:rPr lang="id-ID" sz="1600" b="1" dirty="0" smtClean="0"/>
                        <a:t>2011</a:t>
                      </a:r>
                      <a:endParaRPr lang="id-ID" sz="1600" b="1" dirty="0">
                        <a:solidFill>
                          <a:schemeClr val="bg1"/>
                        </a:solidFill>
                      </a:endParaRPr>
                    </a:p>
                  </a:txBody>
                  <a:tcPr marL="75613" marR="75613" marT="36005" marB="36005"/>
                </a:tc>
                <a:tc>
                  <a:txBody>
                    <a:bodyPr/>
                    <a:lstStyle/>
                    <a:p>
                      <a:pPr algn="ctr"/>
                      <a:r>
                        <a:rPr lang="id-ID" sz="1600" b="1" dirty="0" smtClean="0"/>
                        <a:t>2012</a:t>
                      </a:r>
                      <a:endParaRPr lang="id-ID" sz="1600" b="1" dirty="0">
                        <a:solidFill>
                          <a:schemeClr val="bg1"/>
                        </a:solidFill>
                      </a:endParaRPr>
                    </a:p>
                  </a:txBody>
                  <a:tcPr marL="75613" marR="75613" marT="36005" marB="36005"/>
                </a:tc>
                <a:tc>
                  <a:txBody>
                    <a:bodyPr/>
                    <a:lstStyle/>
                    <a:p>
                      <a:pPr algn="ctr"/>
                      <a:r>
                        <a:rPr lang="id-ID" sz="1600" b="1" dirty="0" smtClean="0"/>
                        <a:t>2013</a:t>
                      </a:r>
                      <a:endParaRPr lang="id-ID" sz="1600" b="1" dirty="0">
                        <a:solidFill>
                          <a:schemeClr val="bg1"/>
                        </a:solidFill>
                      </a:endParaRPr>
                    </a:p>
                  </a:txBody>
                  <a:tcPr marL="75613" marR="75613" marT="36005" marB="36005"/>
                </a:tc>
              </a:tr>
              <a:tr h="398132">
                <a:tc>
                  <a:txBody>
                    <a:bodyPr/>
                    <a:lstStyle/>
                    <a:p>
                      <a:pPr algn="ctr"/>
                      <a:r>
                        <a:rPr lang="id-ID" sz="1600" b="1" dirty="0" smtClean="0"/>
                        <a:t>1.</a:t>
                      </a:r>
                      <a:endParaRPr lang="id-ID" sz="1600" b="1" dirty="0"/>
                    </a:p>
                  </a:txBody>
                  <a:tcPr marL="15753" marR="15753" marT="15002" marB="15002"/>
                </a:tc>
                <a:tc>
                  <a:txBody>
                    <a:bodyPr/>
                    <a:lstStyle/>
                    <a:p>
                      <a:r>
                        <a:rPr lang="id-ID" sz="1600" b="1"/>
                        <a:t>Dokter Spesialis </a:t>
                      </a:r>
                    </a:p>
                  </a:txBody>
                  <a:tcPr marL="15753" marR="15753" marT="15002" marB="15002"/>
                </a:tc>
                <a:tc>
                  <a:txBody>
                    <a:bodyPr/>
                    <a:lstStyle/>
                    <a:p>
                      <a:pPr algn="r"/>
                      <a:r>
                        <a:rPr lang="id-ID" sz="1600" b="1" dirty="0"/>
                        <a:t>8.403</a:t>
                      </a:r>
                    </a:p>
                  </a:txBody>
                  <a:tcPr marL="15753" marR="15753" marT="15002" marB="15002"/>
                </a:tc>
                <a:tc>
                  <a:txBody>
                    <a:bodyPr/>
                    <a:lstStyle/>
                    <a:p>
                      <a:pPr algn="r"/>
                      <a:r>
                        <a:rPr lang="id-ID" sz="1600" b="1" dirty="0"/>
                        <a:t>16.574</a:t>
                      </a:r>
                    </a:p>
                  </a:txBody>
                  <a:tcPr marL="15753" marR="15753" marT="15002" marB="15002"/>
                </a:tc>
                <a:tc>
                  <a:txBody>
                    <a:bodyPr/>
                    <a:lstStyle/>
                    <a:p>
                      <a:pPr algn="r"/>
                      <a:r>
                        <a:rPr lang="id-ID" sz="1600" b="1" dirty="0"/>
                        <a:t>27.333</a:t>
                      </a:r>
                    </a:p>
                  </a:txBody>
                  <a:tcPr marL="15753" marR="15753" marT="15002" marB="15002"/>
                </a:tc>
                <a:tc>
                  <a:txBody>
                    <a:bodyPr/>
                    <a:lstStyle/>
                    <a:p>
                      <a:pPr algn="r"/>
                      <a:r>
                        <a:rPr lang="id-ID" sz="1600" b="1"/>
                        <a:t>38.895</a:t>
                      </a:r>
                    </a:p>
                  </a:txBody>
                  <a:tcPr marL="15753" marR="15753" marT="15002" marB="15002"/>
                </a:tc>
              </a:tr>
              <a:tr h="398132">
                <a:tc>
                  <a:txBody>
                    <a:bodyPr/>
                    <a:lstStyle/>
                    <a:p>
                      <a:pPr algn="ctr"/>
                      <a:r>
                        <a:rPr lang="id-ID" sz="1600" b="1" dirty="0" smtClean="0"/>
                        <a:t>2.</a:t>
                      </a:r>
                      <a:endParaRPr lang="id-ID" sz="1600" b="1" dirty="0"/>
                    </a:p>
                  </a:txBody>
                  <a:tcPr marL="15753" marR="15753" marT="15002" marB="15002"/>
                </a:tc>
                <a:tc>
                  <a:txBody>
                    <a:bodyPr/>
                    <a:lstStyle/>
                    <a:p>
                      <a:r>
                        <a:rPr lang="id-ID" sz="1600" b="1"/>
                        <a:t>Dokter Umum </a:t>
                      </a:r>
                    </a:p>
                  </a:txBody>
                  <a:tcPr marL="15753" marR="15753" marT="15002" marB="15002"/>
                </a:tc>
                <a:tc>
                  <a:txBody>
                    <a:bodyPr/>
                    <a:lstStyle/>
                    <a:p>
                      <a:pPr algn="r"/>
                      <a:r>
                        <a:rPr lang="id-ID" sz="1600" b="1" dirty="0"/>
                        <a:t>25.333</a:t>
                      </a:r>
                    </a:p>
                  </a:txBody>
                  <a:tcPr marL="15753" marR="15753" marT="15002" marB="15002"/>
                </a:tc>
                <a:tc>
                  <a:txBody>
                    <a:bodyPr/>
                    <a:lstStyle/>
                    <a:p>
                      <a:pPr algn="r"/>
                      <a:r>
                        <a:rPr lang="id-ID" sz="1600" b="1" dirty="0"/>
                        <a:t>33.172</a:t>
                      </a:r>
                    </a:p>
                  </a:txBody>
                  <a:tcPr marL="15753" marR="15753" marT="15002" marB="15002"/>
                </a:tc>
                <a:tc>
                  <a:txBody>
                    <a:bodyPr/>
                    <a:lstStyle/>
                    <a:p>
                      <a:pPr algn="r"/>
                      <a:r>
                        <a:rPr lang="id-ID" sz="1600" b="1" dirty="0"/>
                        <a:t>37.364</a:t>
                      </a:r>
                    </a:p>
                  </a:txBody>
                  <a:tcPr marL="15753" marR="15753" marT="15002" marB="15002"/>
                </a:tc>
                <a:tc>
                  <a:txBody>
                    <a:bodyPr/>
                    <a:lstStyle/>
                    <a:p>
                      <a:pPr algn="r"/>
                      <a:r>
                        <a:rPr lang="id-ID" sz="1600" b="1" dirty="0"/>
                        <a:t>42.398</a:t>
                      </a:r>
                    </a:p>
                  </a:txBody>
                  <a:tcPr marL="15753" marR="15753" marT="15002" marB="15002"/>
                </a:tc>
              </a:tr>
              <a:tr h="398132">
                <a:tc>
                  <a:txBody>
                    <a:bodyPr/>
                    <a:lstStyle/>
                    <a:p>
                      <a:pPr algn="ctr"/>
                      <a:r>
                        <a:rPr lang="id-ID" sz="1600" b="1" dirty="0" smtClean="0"/>
                        <a:t>3.</a:t>
                      </a:r>
                      <a:endParaRPr lang="id-ID" sz="1600" b="1" dirty="0"/>
                    </a:p>
                  </a:txBody>
                  <a:tcPr marL="15753" marR="15753" marT="15002" marB="15002"/>
                </a:tc>
                <a:tc>
                  <a:txBody>
                    <a:bodyPr/>
                    <a:lstStyle/>
                    <a:p>
                      <a:r>
                        <a:rPr lang="id-ID" sz="1600" b="1" dirty="0"/>
                        <a:t>Dokter Gigi </a:t>
                      </a:r>
                    </a:p>
                  </a:txBody>
                  <a:tcPr marL="15753" marR="15753" marT="15002" marB="15002"/>
                </a:tc>
                <a:tc>
                  <a:txBody>
                    <a:bodyPr/>
                    <a:lstStyle/>
                    <a:p>
                      <a:pPr algn="r"/>
                      <a:r>
                        <a:rPr lang="id-ID" sz="1600" b="1"/>
                        <a:t>8.731</a:t>
                      </a:r>
                    </a:p>
                  </a:txBody>
                  <a:tcPr marL="15753" marR="15753" marT="15002" marB="15002"/>
                </a:tc>
                <a:tc>
                  <a:txBody>
                    <a:bodyPr/>
                    <a:lstStyle/>
                    <a:p>
                      <a:pPr algn="r"/>
                      <a:r>
                        <a:rPr lang="id-ID" sz="1600" b="1" dirty="0"/>
                        <a:t>10.575</a:t>
                      </a:r>
                    </a:p>
                  </a:txBody>
                  <a:tcPr marL="15753" marR="15753" marT="15002" marB="15002"/>
                </a:tc>
                <a:tc>
                  <a:txBody>
                    <a:bodyPr/>
                    <a:lstStyle/>
                    <a:p>
                      <a:pPr algn="r"/>
                      <a:r>
                        <a:rPr lang="id-ID" sz="1600" b="1" dirty="0"/>
                        <a:t>11.826</a:t>
                      </a:r>
                    </a:p>
                  </a:txBody>
                  <a:tcPr marL="15753" marR="15753" marT="15002" marB="15002"/>
                </a:tc>
                <a:tc>
                  <a:txBody>
                    <a:bodyPr/>
                    <a:lstStyle/>
                    <a:p>
                      <a:pPr algn="r"/>
                      <a:r>
                        <a:rPr lang="id-ID" sz="1600" b="1"/>
                        <a:t>13.114</a:t>
                      </a:r>
                    </a:p>
                  </a:txBody>
                  <a:tcPr marL="15753" marR="15753" marT="15002" marB="15002"/>
                </a:tc>
              </a:tr>
              <a:tr h="398132">
                <a:tc>
                  <a:txBody>
                    <a:bodyPr/>
                    <a:lstStyle/>
                    <a:p>
                      <a:pPr algn="ctr"/>
                      <a:r>
                        <a:rPr lang="id-ID" sz="1600" b="1" dirty="0" smtClean="0"/>
                        <a:t>4.</a:t>
                      </a:r>
                      <a:endParaRPr lang="id-ID" sz="1600" b="1" dirty="0"/>
                    </a:p>
                  </a:txBody>
                  <a:tcPr marL="15753" marR="15753" marT="15002" marB="15002"/>
                </a:tc>
                <a:tc>
                  <a:txBody>
                    <a:bodyPr/>
                    <a:lstStyle/>
                    <a:p>
                      <a:r>
                        <a:rPr lang="id-ID" sz="1600" b="1"/>
                        <a:t>Perawat</a:t>
                      </a:r>
                    </a:p>
                  </a:txBody>
                  <a:tcPr marL="15753" marR="15753" marT="15002" marB="15002"/>
                </a:tc>
                <a:tc>
                  <a:txBody>
                    <a:bodyPr/>
                    <a:lstStyle/>
                    <a:p>
                      <a:pPr algn="r"/>
                      <a:r>
                        <a:rPr lang="id-ID" sz="1600" b="1"/>
                        <a:t>169.797</a:t>
                      </a:r>
                    </a:p>
                  </a:txBody>
                  <a:tcPr marL="15753" marR="15753" marT="15002" marB="15002"/>
                </a:tc>
                <a:tc>
                  <a:txBody>
                    <a:bodyPr/>
                    <a:lstStyle/>
                    <a:p>
                      <a:pPr algn="r"/>
                      <a:r>
                        <a:rPr lang="id-ID" sz="1600" b="1" dirty="0"/>
                        <a:t>230.280</a:t>
                      </a:r>
                    </a:p>
                  </a:txBody>
                  <a:tcPr marL="15753" marR="15753" marT="15002" marB="15002"/>
                </a:tc>
                <a:tc>
                  <a:txBody>
                    <a:bodyPr/>
                    <a:lstStyle/>
                    <a:p>
                      <a:pPr algn="r"/>
                      <a:r>
                        <a:rPr lang="id-ID" sz="1600" b="1" dirty="0"/>
                        <a:t>235.496</a:t>
                      </a:r>
                    </a:p>
                  </a:txBody>
                  <a:tcPr marL="15753" marR="15753" marT="15002" marB="15002"/>
                </a:tc>
                <a:tc>
                  <a:txBody>
                    <a:bodyPr/>
                    <a:lstStyle/>
                    <a:p>
                      <a:pPr algn="r"/>
                      <a:r>
                        <a:rPr lang="id-ID" sz="1600" b="1"/>
                        <a:t>296.126</a:t>
                      </a:r>
                    </a:p>
                  </a:txBody>
                  <a:tcPr marL="15753" marR="15753" marT="15002" marB="15002"/>
                </a:tc>
              </a:tr>
              <a:tr h="398132">
                <a:tc>
                  <a:txBody>
                    <a:bodyPr/>
                    <a:lstStyle/>
                    <a:p>
                      <a:pPr algn="ctr"/>
                      <a:r>
                        <a:rPr lang="id-ID" sz="1600" b="1" dirty="0" smtClean="0"/>
                        <a:t>5.</a:t>
                      </a:r>
                      <a:endParaRPr lang="id-ID" sz="1600" b="1" dirty="0"/>
                    </a:p>
                  </a:txBody>
                  <a:tcPr marL="15753" marR="15753" marT="15002" marB="15002"/>
                </a:tc>
                <a:tc>
                  <a:txBody>
                    <a:bodyPr/>
                    <a:lstStyle/>
                    <a:p>
                      <a:r>
                        <a:rPr lang="id-ID" sz="1600" b="1"/>
                        <a:t>Bidan</a:t>
                      </a:r>
                    </a:p>
                  </a:txBody>
                  <a:tcPr marL="15753" marR="15753" marT="15002" marB="15002"/>
                </a:tc>
                <a:tc>
                  <a:txBody>
                    <a:bodyPr/>
                    <a:lstStyle/>
                    <a:p>
                      <a:pPr algn="r"/>
                      <a:r>
                        <a:rPr lang="id-ID" sz="1600" b="1"/>
                        <a:t>96.551</a:t>
                      </a:r>
                    </a:p>
                  </a:txBody>
                  <a:tcPr marL="15753" marR="15753" marT="15002" marB="15002"/>
                </a:tc>
                <a:tc>
                  <a:txBody>
                    <a:bodyPr/>
                    <a:lstStyle/>
                    <a:p>
                      <a:pPr algn="r"/>
                      <a:r>
                        <a:rPr lang="id-ID" sz="1600" b="1"/>
                        <a:t>120.924</a:t>
                      </a:r>
                    </a:p>
                  </a:txBody>
                  <a:tcPr marL="15753" marR="15753" marT="15002" marB="15002"/>
                </a:tc>
                <a:tc>
                  <a:txBody>
                    <a:bodyPr/>
                    <a:lstStyle/>
                    <a:p>
                      <a:pPr algn="r"/>
                      <a:r>
                        <a:rPr lang="id-ID" sz="1600" b="1"/>
                        <a:t>126.276</a:t>
                      </a:r>
                    </a:p>
                  </a:txBody>
                  <a:tcPr marL="15753" marR="15753" marT="15002" marB="15002"/>
                </a:tc>
                <a:tc>
                  <a:txBody>
                    <a:bodyPr/>
                    <a:lstStyle/>
                    <a:p>
                      <a:pPr algn="r"/>
                      <a:r>
                        <a:rPr lang="id-ID" sz="1600" b="1"/>
                        <a:t>136.917</a:t>
                      </a:r>
                    </a:p>
                  </a:txBody>
                  <a:tcPr marL="15753" marR="15753" marT="15002" marB="15002"/>
                </a:tc>
              </a:tr>
              <a:tr h="398132">
                <a:tc>
                  <a:txBody>
                    <a:bodyPr/>
                    <a:lstStyle/>
                    <a:p>
                      <a:pPr algn="ctr"/>
                      <a:r>
                        <a:rPr lang="id-ID" sz="1600" b="1" dirty="0" smtClean="0"/>
                        <a:t>6.</a:t>
                      </a:r>
                      <a:endParaRPr lang="id-ID" sz="1600" b="1" dirty="0"/>
                    </a:p>
                  </a:txBody>
                  <a:tcPr marL="15753" marR="15753" marT="15002" marB="15002"/>
                </a:tc>
                <a:tc>
                  <a:txBody>
                    <a:bodyPr/>
                    <a:lstStyle/>
                    <a:p>
                      <a:r>
                        <a:rPr lang="id-ID" sz="1600" b="1"/>
                        <a:t>Kefarmasian</a:t>
                      </a:r>
                    </a:p>
                  </a:txBody>
                  <a:tcPr marL="15753" marR="15753" marT="15002" marB="15002"/>
                </a:tc>
                <a:tc>
                  <a:txBody>
                    <a:bodyPr/>
                    <a:lstStyle/>
                    <a:p>
                      <a:pPr algn="r"/>
                      <a:r>
                        <a:rPr lang="id-ID" sz="1600" b="1"/>
                        <a:t>18.022</a:t>
                      </a:r>
                    </a:p>
                  </a:txBody>
                  <a:tcPr marL="15753" marR="15753" marT="15002" marB="15002"/>
                </a:tc>
                <a:tc>
                  <a:txBody>
                    <a:bodyPr/>
                    <a:lstStyle/>
                    <a:p>
                      <a:pPr algn="r"/>
                      <a:r>
                        <a:rPr lang="id-ID" sz="1600" b="1"/>
                        <a:t>25.439</a:t>
                      </a:r>
                    </a:p>
                  </a:txBody>
                  <a:tcPr marL="15753" marR="15753" marT="15002" marB="15002"/>
                </a:tc>
                <a:tc>
                  <a:txBody>
                    <a:bodyPr/>
                    <a:lstStyle/>
                    <a:p>
                      <a:pPr algn="r"/>
                      <a:r>
                        <a:rPr lang="id-ID" sz="1600" b="1"/>
                        <a:t>31.223</a:t>
                      </a:r>
                    </a:p>
                  </a:txBody>
                  <a:tcPr marL="15753" marR="15753" marT="15002" marB="15002"/>
                </a:tc>
                <a:tc>
                  <a:txBody>
                    <a:bodyPr/>
                    <a:lstStyle/>
                    <a:p>
                      <a:pPr algn="r"/>
                      <a:r>
                        <a:rPr lang="id-ID" sz="1600" b="1" dirty="0"/>
                        <a:t>46.764</a:t>
                      </a:r>
                    </a:p>
                  </a:txBody>
                  <a:tcPr marL="15753" marR="15753" marT="15002" marB="15002"/>
                </a:tc>
              </a:tr>
              <a:tr h="701636">
                <a:tc>
                  <a:txBody>
                    <a:bodyPr/>
                    <a:lstStyle/>
                    <a:p>
                      <a:pPr algn="ctr"/>
                      <a:r>
                        <a:rPr lang="id-ID" sz="1600" b="1" dirty="0" smtClean="0"/>
                        <a:t>7.</a:t>
                      </a:r>
                      <a:endParaRPr lang="id-ID" sz="1600" b="1" dirty="0"/>
                    </a:p>
                  </a:txBody>
                  <a:tcPr marL="15753" marR="15753" marT="15002" marB="15002"/>
                </a:tc>
                <a:tc>
                  <a:txBody>
                    <a:bodyPr/>
                    <a:lstStyle/>
                    <a:p>
                      <a:r>
                        <a:rPr lang="id-ID" sz="1600" b="1"/>
                        <a:t>Tenaga Kesehatan Lainnya </a:t>
                      </a:r>
                    </a:p>
                  </a:txBody>
                  <a:tcPr marL="15753" marR="15753" marT="15002" marB="15002"/>
                </a:tc>
                <a:tc>
                  <a:txBody>
                    <a:bodyPr/>
                    <a:lstStyle/>
                    <a:p>
                      <a:pPr algn="r"/>
                      <a:r>
                        <a:rPr lang="id-ID" sz="1600" b="1"/>
                        <a:t>64.908</a:t>
                      </a:r>
                    </a:p>
                  </a:txBody>
                  <a:tcPr marL="15753" marR="15753" marT="15002" marB="15002"/>
                </a:tc>
                <a:tc>
                  <a:txBody>
                    <a:bodyPr/>
                    <a:lstStyle/>
                    <a:p>
                      <a:pPr algn="r"/>
                      <a:r>
                        <a:rPr lang="id-ID" sz="1600" b="1"/>
                        <a:t>99.631</a:t>
                      </a:r>
                    </a:p>
                  </a:txBody>
                  <a:tcPr marL="15753" marR="15753" marT="15002" marB="15002"/>
                </a:tc>
                <a:tc>
                  <a:txBody>
                    <a:bodyPr/>
                    <a:lstStyle/>
                    <a:p>
                      <a:pPr algn="r"/>
                      <a:r>
                        <a:rPr lang="id-ID" sz="1600" b="1" dirty="0"/>
                        <a:t>97.904</a:t>
                      </a:r>
                    </a:p>
                  </a:txBody>
                  <a:tcPr marL="15753" marR="15753" marT="15002" marB="15002"/>
                </a:tc>
                <a:tc>
                  <a:txBody>
                    <a:bodyPr/>
                    <a:lstStyle/>
                    <a:p>
                      <a:pPr algn="r"/>
                      <a:r>
                        <a:rPr lang="id-ID" sz="1600" b="1" dirty="0"/>
                        <a:t>125.609</a:t>
                      </a:r>
                    </a:p>
                  </a:txBody>
                  <a:tcPr marL="15753" marR="15753" marT="15002" marB="15002"/>
                </a:tc>
              </a:tr>
              <a:tr h="398132">
                <a:tc>
                  <a:txBody>
                    <a:bodyPr/>
                    <a:lstStyle/>
                    <a:p>
                      <a:pPr algn="ctr"/>
                      <a:r>
                        <a:rPr lang="id-ID" sz="1600" b="1" dirty="0" smtClean="0"/>
                        <a:t>8.</a:t>
                      </a:r>
                      <a:endParaRPr lang="id-ID" sz="1600" b="1" dirty="0"/>
                    </a:p>
                  </a:txBody>
                  <a:tcPr marL="15753" marR="15753" marT="15002" marB="15002"/>
                </a:tc>
                <a:tc>
                  <a:txBody>
                    <a:bodyPr/>
                    <a:lstStyle/>
                    <a:p>
                      <a:r>
                        <a:rPr lang="id-ID" sz="1600" b="1"/>
                        <a:t>Tenaga Non Nakes </a:t>
                      </a:r>
                    </a:p>
                  </a:txBody>
                  <a:tcPr marL="15753" marR="15753" marT="15002" marB="15002"/>
                </a:tc>
                <a:tc>
                  <a:txBody>
                    <a:bodyPr/>
                    <a:lstStyle/>
                    <a:p>
                      <a:pPr algn="r"/>
                      <a:r>
                        <a:rPr lang="id-ID" sz="1600" b="1"/>
                        <a:t>109.307</a:t>
                      </a:r>
                    </a:p>
                  </a:txBody>
                  <a:tcPr marL="15753" marR="15753" marT="15002" marB="15002"/>
                </a:tc>
                <a:tc>
                  <a:txBody>
                    <a:bodyPr/>
                    <a:lstStyle/>
                    <a:p>
                      <a:pPr algn="r"/>
                      <a:r>
                        <a:rPr lang="id-ID" sz="1600" b="1"/>
                        <a:t>124.694</a:t>
                      </a:r>
                    </a:p>
                  </a:txBody>
                  <a:tcPr marL="15753" marR="15753" marT="15002" marB="15002"/>
                </a:tc>
                <a:tc>
                  <a:txBody>
                    <a:bodyPr/>
                    <a:lstStyle/>
                    <a:p>
                      <a:pPr algn="r"/>
                      <a:r>
                        <a:rPr lang="id-ID" sz="1600" b="1"/>
                        <a:t>139.812</a:t>
                      </a:r>
                    </a:p>
                  </a:txBody>
                  <a:tcPr marL="15753" marR="15753" marT="15002" marB="15002"/>
                </a:tc>
                <a:tc>
                  <a:txBody>
                    <a:bodyPr/>
                    <a:lstStyle/>
                    <a:p>
                      <a:pPr algn="r"/>
                      <a:r>
                        <a:rPr lang="id-ID" sz="1600" b="1" dirty="0"/>
                        <a:t>194.272</a:t>
                      </a:r>
                    </a:p>
                  </a:txBody>
                  <a:tcPr marL="15753" marR="15753" marT="15002" marB="15002"/>
                </a:tc>
              </a:tr>
              <a:tr h="398132">
                <a:tc gridSpan="2">
                  <a:txBody>
                    <a:bodyPr/>
                    <a:lstStyle/>
                    <a:p>
                      <a:pPr algn="ctr"/>
                      <a:r>
                        <a:rPr lang="id-ID" sz="1600" b="1" dirty="0"/>
                        <a:t>TOTAL</a:t>
                      </a:r>
                    </a:p>
                  </a:txBody>
                  <a:tcPr marL="15753" marR="15753" marT="15002" marB="15002"/>
                </a:tc>
                <a:tc hMerge="1">
                  <a:txBody>
                    <a:bodyPr/>
                    <a:lstStyle/>
                    <a:p>
                      <a:endParaRPr lang="id-ID"/>
                    </a:p>
                  </a:txBody>
                  <a:tcPr/>
                </a:tc>
                <a:tc>
                  <a:txBody>
                    <a:bodyPr/>
                    <a:lstStyle/>
                    <a:p>
                      <a:pPr algn="r"/>
                      <a:r>
                        <a:rPr lang="id-ID" sz="1600" b="1" dirty="0"/>
                        <a:t>501.052</a:t>
                      </a:r>
                    </a:p>
                  </a:txBody>
                  <a:tcPr marL="15753" marR="15753" marT="15002" marB="15002"/>
                </a:tc>
                <a:tc>
                  <a:txBody>
                    <a:bodyPr/>
                    <a:lstStyle/>
                    <a:p>
                      <a:pPr algn="r"/>
                      <a:r>
                        <a:rPr lang="id-ID" sz="1600" b="1" dirty="0"/>
                        <a:t>661.289</a:t>
                      </a:r>
                    </a:p>
                  </a:txBody>
                  <a:tcPr marL="15753" marR="15753" marT="15002" marB="15002"/>
                </a:tc>
                <a:tc>
                  <a:txBody>
                    <a:bodyPr/>
                    <a:lstStyle/>
                    <a:p>
                      <a:pPr algn="r"/>
                      <a:r>
                        <a:rPr lang="id-ID" sz="1600" b="1" dirty="0"/>
                        <a:t>707.234</a:t>
                      </a:r>
                    </a:p>
                  </a:txBody>
                  <a:tcPr marL="15753" marR="15753" marT="15002" marB="15002"/>
                </a:tc>
                <a:tc>
                  <a:txBody>
                    <a:bodyPr/>
                    <a:lstStyle/>
                    <a:p>
                      <a:pPr algn="r"/>
                      <a:r>
                        <a:rPr lang="id-ID" sz="1600" b="1" dirty="0"/>
                        <a:t>894.095</a:t>
                      </a:r>
                    </a:p>
                  </a:txBody>
                  <a:tcPr marL="15753" marR="15753" marT="15002" marB="15002"/>
                </a:tc>
              </a:tr>
            </a:tbl>
          </a:graphicData>
        </a:graphic>
      </p:graphicFrame>
    </p:spTree>
    <p:extLst>
      <p:ext uri="{BB962C8B-B14F-4D97-AF65-F5344CB8AC3E}">
        <p14:creationId xmlns:p14="http://schemas.microsoft.com/office/powerpoint/2010/main" val="1928699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567936" cy="972344"/>
          </a:xfrm>
        </p:spPr>
        <p:txBody>
          <a:bodyPr>
            <a:normAutofit fontScale="90000"/>
          </a:bodyPr>
          <a:lstStyle/>
          <a:p>
            <a:pPr algn="ctr">
              <a:defRPr/>
            </a:pPr>
            <a:r>
              <a:rPr lang="id-ID" sz="2400" b="1" dirty="0">
                <a:effectLst/>
              </a:rPr>
              <a:t>JUMLAH PUSKESMAS YANG TIDAK ADA TENAGA KESEHATAN</a:t>
            </a:r>
            <a:br>
              <a:rPr lang="id-ID" sz="2400" b="1" dirty="0">
                <a:effectLst/>
              </a:rPr>
            </a:br>
            <a:r>
              <a:rPr lang="id-ID" sz="2400" b="1" dirty="0">
                <a:effectLst/>
              </a:rPr>
              <a:t>Keadaan: sampai dengan tanggal 1 Januari 2014</a:t>
            </a:r>
            <a:br>
              <a:rPr lang="id-ID" sz="2400" b="1" dirty="0">
                <a:effectLst/>
              </a:rPr>
            </a:br>
            <a:endParaRPr lang="id-ID" sz="2400" b="1" dirty="0"/>
          </a:p>
        </p:txBody>
      </p:sp>
      <p:graphicFrame>
        <p:nvGraphicFramePr>
          <p:cNvPr id="4" name="Table 3"/>
          <p:cNvGraphicFramePr>
            <a:graphicFrameLocks noGrp="1"/>
          </p:cNvGraphicFramePr>
          <p:nvPr/>
        </p:nvGraphicFramePr>
        <p:xfrm>
          <a:off x="323850" y="1412875"/>
          <a:ext cx="8351838" cy="4751384"/>
        </p:xfrm>
        <a:graphic>
          <a:graphicData uri="http://schemas.openxmlformats.org/drawingml/2006/table">
            <a:tbl>
              <a:tblPr firstRow="1" firstCol="1" bandRow="1">
                <a:tableStyleId>{5C22544A-7EE6-4342-B048-85BDC9FD1C3A}</a:tableStyleId>
              </a:tblPr>
              <a:tblGrid>
                <a:gridCol w="1239821"/>
                <a:gridCol w="4397979"/>
                <a:gridCol w="1357019"/>
                <a:gridCol w="1357019"/>
              </a:tblGrid>
              <a:tr h="946506">
                <a:tc rowSpan="2">
                  <a:txBody>
                    <a:bodyPr/>
                    <a:lstStyle/>
                    <a:p>
                      <a:pPr algn="ctr">
                        <a:lnSpc>
                          <a:spcPct val="115000"/>
                        </a:lnSpc>
                        <a:spcAft>
                          <a:spcPts val="0"/>
                        </a:spcAft>
                      </a:pPr>
                      <a:r>
                        <a:rPr lang="id-ID" sz="1800" dirty="0">
                          <a:effectLst/>
                        </a:rPr>
                        <a:t>NO</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rowSpan="2">
                  <a:txBody>
                    <a:bodyPr/>
                    <a:lstStyle/>
                    <a:p>
                      <a:pPr algn="ctr">
                        <a:lnSpc>
                          <a:spcPct val="115000"/>
                        </a:lnSpc>
                        <a:spcAft>
                          <a:spcPts val="0"/>
                        </a:spcAft>
                      </a:pPr>
                      <a:r>
                        <a:rPr lang="id-ID" sz="1800">
                          <a:effectLst/>
                        </a:rPr>
                        <a:t>JENIS TENAGA KESEHATAN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gridSpan="2">
                  <a:txBody>
                    <a:bodyPr/>
                    <a:lstStyle/>
                    <a:p>
                      <a:pPr algn="ctr">
                        <a:lnSpc>
                          <a:spcPct val="115000"/>
                        </a:lnSpc>
                        <a:spcAft>
                          <a:spcPts val="0"/>
                        </a:spcAft>
                      </a:pPr>
                      <a:r>
                        <a:rPr lang="id-ID" sz="1800" dirty="0">
                          <a:effectLst/>
                        </a:rPr>
                        <a:t>JUMLAH PUSKESMAS YANG TIDAK ADA TENAGA KESEHATAN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hMerge="1">
                  <a:txBody>
                    <a:bodyPr/>
                    <a:lstStyle/>
                    <a:p>
                      <a:endParaRPr lang="id-ID"/>
                    </a:p>
                  </a:txBody>
                  <a:tcPr/>
                </a:tc>
              </a:tr>
              <a:tr h="315501">
                <a:tc vMerge="1">
                  <a:txBody>
                    <a:bodyPr/>
                    <a:lstStyle/>
                    <a:p>
                      <a:endParaRPr lang="id-ID"/>
                    </a:p>
                  </a:txBody>
                  <a:tcPr/>
                </a:tc>
                <a:tc vMerge="1">
                  <a:txBody>
                    <a:bodyPr/>
                    <a:lstStyle/>
                    <a:p>
                      <a:endParaRPr lang="id-ID"/>
                    </a:p>
                  </a:txBody>
                  <a:tcPr/>
                </a:tc>
                <a:tc>
                  <a:txBody>
                    <a:bodyPr/>
                    <a:lstStyle/>
                    <a:p>
                      <a:pPr algn="ctr">
                        <a:lnSpc>
                          <a:spcPct val="115000"/>
                        </a:lnSpc>
                        <a:spcAft>
                          <a:spcPts val="0"/>
                        </a:spcAft>
                      </a:pPr>
                      <a:r>
                        <a:rPr lang="id-ID" sz="1800">
                          <a:effectLst/>
                        </a:rPr>
                        <a:t>JUMLAH</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ctr">
                        <a:lnSpc>
                          <a:spcPct val="115000"/>
                        </a:lnSpc>
                        <a:spcAft>
                          <a:spcPts val="0"/>
                        </a:spcAft>
                      </a:pPr>
                      <a:r>
                        <a:rPr lang="id-ID" sz="1800">
                          <a:effectLst/>
                        </a:rPr>
                        <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1.     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Dokter Umum</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938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9,8%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2.     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Dokter Gigi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4.121 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42,9%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3.     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Perawat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255</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2,7%</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4.     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Perawat Gigi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3337</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34,8%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5.     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Bidan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364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6.     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Asisten Apoteker</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4265</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44,4%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7.     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Sarjana Farmasi/ Apoteker</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7621</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79,4%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a:effectLst/>
                        </a:rPr>
                        <a:t>8.     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Tenaga Kesehatan Masyarakat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2778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28,9%</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a:effectLst/>
                        </a:rPr>
                        <a:t>9.     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Sanitarian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2958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30,8%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34367">
                <a:tc>
                  <a:txBody>
                    <a:bodyPr/>
                    <a:lstStyle/>
                    <a:p>
                      <a:pPr lvl="1" algn="l">
                        <a:lnSpc>
                          <a:spcPct val="115000"/>
                        </a:lnSpc>
                        <a:spcAft>
                          <a:spcPts val="0"/>
                        </a:spcAft>
                      </a:pPr>
                      <a:r>
                        <a:rPr lang="id-ID" sz="1800" dirty="0">
                          <a:effectLst/>
                        </a:rPr>
                        <a:t>10. 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Gizi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2898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30,2%</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11. 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Analis Kesehatan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5274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dirty="0">
                          <a:effectLst/>
                        </a:rPr>
                        <a:t>54,9%</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545055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p:cNvPicPr>
          <p:nvPr>
            <p:ph idx="1"/>
          </p:nvPr>
        </p:nvPicPr>
        <p:blipFill>
          <a:blip r:embed="rId3" cstate="print"/>
          <a:srcRect/>
          <a:stretch>
            <a:fillRect/>
          </a:stretch>
        </p:blipFill>
        <p:spPr bwMode="auto">
          <a:xfrm>
            <a:off x="251520" y="1371600"/>
            <a:ext cx="8130480" cy="4433664"/>
          </a:xfrm>
          <a:prstGeom prst="rect">
            <a:avLst/>
          </a:prstGeom>
          <a:noFill/>
          <a:ln w="9525">
            <a:noFill/>
            <a:miter lim="800000"/>
            <a:headEnd/>
            <a:tailEnd/>
          </a:ln>
        </p:spPr>
      </p:pic>
      <p:sp>
        <p:nvSpPr>
          <p:cNvPr id="11" name="Slide Number Placeholder 10"/>
          <p:cNvSpPr>
            <a:spLocks noGrp="1"/>
          </p:cNvSpPr>
          <p:nvPr>
            <p:ph type="sldNum" sz="quarter" idx="12"/>
          </p:nvPr>
        </p:nvSpPr>
        <p:spPr/>
        <p:txBody>
          <a:bodyPr/>
          <a:lstStyle/>
          <a:p>
            <a:fld id="{DC13D458-F1FF-46E6-870B-3F8F6BFE681E}" type="slidenum">
              <a:rPr lang="id-ID" smtClean="0"/>
              <a:pPr/>
              <a:t>15</a:t>
            </a:fld>
            <a:endParaRPr lang="id-ID" dirty="0"/>
          </a:p>
        </p:txBody>
      </p:sp>
      <p:sp>
        <p:nvSpPr>
          <p:cNvPr id="13" name="Rectangle 12"/>
          <p:cNvSpPr/>
          <p:nvPr/>
        </p:nvSpPr>
        <p:spPr>
          <a:xfrm>
            <a:off x="107504" y="0"/>
            <a:ext cx="9144000" cy="707886"/>
          </a:xfrm>
          <a:prstGeom prst="rect">
            <a:avLst/>
          </a:prstGeom>
        </p:spPr>
        <p:txBody>
          <a:bodyPr wrap="square">
            <a:spAutoFit/>
          </a:bodyPr>
          <a:lstStyle/>
          <a:p>
            <a:pPr algn="ctr"/>
            <a:r>
              <a:rPr lang="id-ID" sz="2000" b="1" dirty="0" smtClean="0"/>
              <a:t>Persentase Puskesmas Yang Memiliki Jumlah Dokter</a:t>
            </a:r>
            <a:r>
              <a:rPr lang="en-US" sz="2000" b="1" dirty="0" smtClean="0"/>
              <a:t> </a:t>
            </a:r>
            <a:endParaRPr lang="id-ID" sz="2000" b="1" dirty="0" smtClean="0"/>
          </a:p>
          <a:p>
            <a:pPr algn="ctr"/>
            <a:r>
              <a:rPr lang="id-ID" sz="2000" b="1" dirty="0" smtClean="0"/>
              <a:t>Di Bawah Standar Ketenagaan</a:t>
            </a:r>
            <a:endParaRPr lang="id-ID" sz="2000" b="1" dirty="0"/>
          </a:p>
        </p:txBody>
      </p:sp>
      <p:sp>
        <p:nvSpPr>
          <p:cNvPr id="2" name="Rectangle 1"/>
          <p:cNvSpPr/>
          <p:nvPr/>
        </p:nvSpPr>
        <p:spPr>
          <a:xfrm>
            <a:off x="1043608" y="6165304"/>
            <a:ext cx="316835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chemeClr val="tx1"/>
                </a:solidFill>
              </a:rPr>
              <a:t>Sumber : Dokrenbut 2014</a:t>
            </a:r>
            <a:endParaRPr lang="id-ID" sz="1400" dirty="0">
              <a:solidFill>
                <a:schemeClr val="tx1"/>
              </a:solidFill>
            </a:endParaRPr>
          </a:p>
        </p:txBody>
      </p:sp>
    </p:spTree>
    <p:extLst>
      <p:ext uri="{BB962C8B-B14F-4D97-AF65-F5344CB8AC3E}">
        <p14:creationId xmlns:p14="http://schemas.microsoft.com/office/powerpoint/2010/main" val="4228141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62400" y="533400"/>
            <a:ext cx="237566" cy="369332"/>
          </a:xfrm>
          <a:prstGeom prst="rect">
            <a:avLst/>
          </a:prstGeom>
          <a:noFill/>
        </p:spPr>
        <p:txBody>
          <a:bodyPr wrap="none" rtlCol="0">
            <a:spAutoFit/>
          </a:bodyPr>
          <a:lstStyle/>
          <a:p>
            <a:r>
              <a:rPr lang="en-US" dirty="0" smtClean="0"/>
              <a:t> </a:t>
            </a:r>
            <a:endParaRPr lang="en-US" dirty="0"/>
          </a:p>
        </p:txBody>
      </p:sp>
      <p:sp>
        <p:nvSpPr>
          <p:cNvPr id="6" name="Rectangle 5"/>
          <p:cNvSpPr/>
          <p:nvPr/>
        </p:nvSpPr>
        <p:spPr>
          <a:xfrm>
            <a:off x="13648" y="133796"/>
            <a:ext cx="9144000" cy="707886"/>
          </a:xfrm>
          <a:prstGeom prst="rect">
            <a:avLst/>
          </a:prstGeom>
        </p:spPr>
        <p:txBody>
          <a:bodyPr wrap="square">
            <a:spAutoFit/>
          </a:bodyPr>
          <a:lstStyle/>
          <a:p>
            <a:pPr algn="ctr"/>
            <a:r>
              <a:rPr lang="id-ID" sz="2000" b="1" dirty="0" smtClean="0"/>
              <a:t>Persentase Puskesmas Yang Memiliki Jumlah </a:t>
            </a:r>
            <a:r>
              <a:rPr lang="en-US" sz="2000" b="1" dirty="0" err="1" smtClean="0"/>
              <a:t>Perawat</a:t>
            </a:r>
            <a:r>
              <a:rPr lang="en-US" sz="2000" b="1" dirty="0" smtClean="0"/>
              <a:t> </a:t>
            </a:r>
            <a:endParaRPr lang="id-ID" sz="2000" b="1" dirty="0" smtClean="0"/>
          </a:p>
          <a:p>
            <a:pPr algn="ctr"/>
            <a:r>
              <a:rPr lang="id-ID" sz="2000" b="1" dirty="0" smtClean="0"/>
              <a:t>Di Bawah Standar Ketenagaan</a:t>
            </a:r>
            <a:endParaRPr lang="id-ID" sz="2000" b="1" dirty="0"/>
          </a:p>
        </p:txBody>
      </p:sp>
      <p:pic>
        <p:nvPicPr>
          <p:cNvPr id="8" name="Picture 7"/>
          <p:cNvPicPr/>
          <p:nvPr/>
        </p:nvPicPr>
        <p:blipFill>
          <a:blip r:embed="rId3" cstate="print"/>
          <a:srcRect/>
          <a:stretch>
            <a:fillRect/>
          </a:stretch>
        </p:blipFill>
        <p:spPr bwMode="auto">
          <a:xfrm>
            <a:off x="395536" y="718066"/>
            <a:ext cx="8424936" cy="5303222"/>
          </a:xfrm>
          <a:prstGeom prst="rect">
            <a:avLst/>
          </a:prstGeom>
          <a:noFill/>
          <a:ln w="9525">
            <a:noFill/>
            <a:miter lim="800000"/>
            <a:headEnd/>
            <a:tailEnd/>
          </a:ln>
        </p:spPr>
      </p:pic>
      <p:sp>
        <p:nvSpPr>
          <p:cNvPr id="7" name="Rectangle 6"/>
          <p:cNvSpPr/>
          <p:nvPr/>
        </p:nvSpPr>
        <p:spPr>
          <a:xfrm>
            <a:off x="1043608" y="6165304"/>
            <a:ext cx="316835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chemeClr val="tx1"/>
                </a:solidFill>
              </a:rPr>
              <a:t>Sumber : Dokrenbut 2014</a:t>
            </a:r>
            <a:endParaRPr lang="id-ID" sz="1400" dirty="0">
              <a:solidFill>
                <a:schemeClr val="tx1"/>
              </a:solidFill>
            </a:endParaRPr>
          </a:p>
        </p:txBody>
      </p:sp>
    </p:spTree>
    <p:extLst>
      <p:ext uri="{BB962C8B-B14F-4D97-AF65-F5344CB8AC3E}">
        <p14:creationId xmlns:p14="http://schemas.microsoft.com/office/powerpoint/2010/main" val="24067667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980728"/>
            <a:ext cx="8447856" cy="5184576"/>
          </a:xfrm>
          <a:prstGeom prst="rect">
            <a:avLst/>
          </a:prstGeom>
          <a:noFill/>
          <a:ln w="9525">
            <a:noFill/>
            <a:miter lim="800000"/>
            <a:headEnd/>
            <a:tailEnd/>
          </a:ln>
        </p:spPr>
      </p:pic>
      <p:sp>
        <p:nvSpPr>
          <p:cNvPr id="4" name="Rectangle 3"/>
          <p:cNvSpPr/>
          <p:nvPr/>
        </p:nvSpPr>
        <p:spPr>
          <a:xfrm>
            <a:off x="0" y="0"/>
            <a:ext cx="9144000" cy="707886"/>
          </a:xfrm>
          <a:prstGeom prst="rect">
            <a:avLst/>
          </a:prstGeom>
        </p:spPr>
        <p:txBody>
          <a:bodyPr wrap="square">
            <a:spAutoFit/>
          </a:bodyPr>
          <a:lstStyle/>
          <a:p>
            <a:pPr algn="ctr"/>
            <a:r>
              <a:rPr lang="id-ID" sz="2000" b="1" dirty="0" smtClean="0"/>
              <a:t>Persentase Puskesmas Yang Memiliki Jumlah Bidan</a:t>
            </a:r>
            <a:r>
              <a:rPr lang="en-US" sz="2000" b="1" dirty="0" smtClean="0"/>
              <a:t> </a:t>
            </a:r>
            <a:endParaRPr lang="id-ID" sz="2000" b="1" dirty="0" smtClean="0"/>
          </a:p>
          <a:p>
            <a:pPr algn="ctr"/>
            <a:r>
              <a:rPr lang="id-ID" sz="2000" b="1" dirty="0" smtClean="0"/>
              <a:t>Di Bawah Standar Ketenagaan</a:t>
            </a:r>
            <a:endParaRPr lang="id-ID" sz="2000" b="1" dirty="0"/>
          </a:p>
        </p:txBody>
      </p:sp>
      <p:sp>
        <p:nvSpPr>
          <p:cNvPr id="5" name="Rectangle 4"/>
          <p:cNvSpPr/>
          <p:nvPr/>
        </p:nvSpPr>
        <p:spPr>
          <a:xfrm>
            <a:off x="1043608" y="6165304"/>
            <a:ext cx="316835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smtClean="0">
                <a:solidFill>
                  <a:schemeClr val="tx1"/>
                </a:solidFill>
              </a:rPr>
              <a:t>Sumber : Dokrenbut 2014</a:t>
            </a:r>
            <a:endParaRPr lang="id-ID" sz="1400" dirty="0">
              <a:solidFill>
                <a:schemeClr val="tx1"/>
              </a:solidFill>
            </a:endParaRPr>
          </a:p>
        </p:txBody>
      </p:sp>
    </p:spTree>
    <p:extLst>
      <p:ext uri="{BB962C8B-B14F-4D97-AF65-F5344CB8AC3E}">
        <p14:creationId xmlns:p14="http://schemas.microsoft.com/office/powerpoint/2010/main" val="1808825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5576" y="322232"/>
            <a:ext cx="7776864" cy="830997"/>
          </a:xfrm>
          <a:prstGeom prst="rect">
            <a:avLst/>
          </a:prstGeom>
          <a:solidFill>
            <a:schemeClr val="bg1"/>
          </a:solidFill>
          <a:ln>
            <a:solidFill>
              <a:schemeClr val="bg1"/>
            </a:solidFill>
          </a:ln>
        </p:spPr>
        <p:txBody>
          <a:bodyPr wrap="square" rtlCol="0">
            <a:spAutoFit/>
          </a:bodyPr>
          <a:lstStyle/>
          <a:p>
            <a:pPr algn="ctr"/>
            <a:r>
              <a:rPr lang="en-US" sz="2400" b="1" dirty="0" smtClean="0"/>
              <a:t> </a:t>
            </a:r>
            <a:r>
              <a:rPr lang="id-ID" sz="2400" b="1" dirty="0" smtClean="0"/>
              <a:t>Persentase RS Yang memiliki  Jumlah Dokter</a:t>
            </a:r>
          </a:p>
          <a:p>
            <a:pPr algn="ctr"/>
            <a:r>
              <a:rPr lang="id-ID" sz="2400" b="1" dirty="0" smtClean="0"/>
              <a:t> Di Bawah Standar Ketenagaan</a:t>
            </a:r>
            <a:endParaRPr lang="en-US" sz="2400" b="1" dirty="0"/>
          </a:p>
        </p:txBody>
      </p:sp>
      <p:pic>
        <p:nvPicPr>
          <p:cNvPr id="6" name="Picture 5"/>
          <p:cNvPicPr/>
          <p:nvPr/>
        </p:nvPicPr>
        <p:blipFill>
          <a:blip r:embed="rId3" cstate="print"/>
          <a:srcRect/>
          <a:stretch>
            <a:fillRect/>
          </a:stretch>
        </p:blipFill>
        <p:spPr bwMode="auto">
          <a:xfrm>
            <a:off x="251520" y="1484784"/>
            <a:ext cx="8568952" cy="4680520"/>
          </a:xfrm>
          <a:prstGeom prst="rect">
            <a:avLst/>
          </a:prstGeom>
          <a:noFill/>
          <a:ln w="9525">
            <a:noFill/>
            <a:miter lim="800000"/>
            <a:headEnd/>
            <a:tailEnd/>
          </a:ln>
        </p:spPr>
      </p:pic>
    </p:spTree>
    <p:extLst>
      <p:ext uri="{BB962C8B-B14F-4D97-AF65-F5344CB8AC3E}">
        <p14:creationId xmlns:p14="http://schemas.microsoft.com/office/powerpoint/2010/main" val="3059826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800" y="332656"/>
            <a:ext cx="7249616" cy="830997"/>
          </a:xfrm>
          <a:prstGeom prst="rect">
            <a:avLst/>
          </a:prstGeom>
          <a:solidFill>
            <a:schemeClr val="bg1"/>
          </a:solidFill>
          <a:ln>
            <a:solidFill>
              <a:schemeClr val="bg1"/>
            </a:solidFill>
          </a:ln>
        </p:spPr>
        <p:txBody>
          <a:bodyPr wrap="square" rtlCol="0">
            <a:spAutoFit/>
          </a:bodyPr>
          <a:lstStyle/>
          <a:p>
            <a:pPr algn="ctr"/>
            <a:r>
              <a:rPr lang="en-US" sz="2400" b="1" dirty="0" smtClean="0"/>
              <a:t> </a:t>
            </a:r>
            <a:r>
              <a:rPr lang="id-ID" sz="2400" b="1" dirty="0" smtClean="0"/>
              <a:t>Persentase RS Yang Memiliki Jumlah Perawat </a:t>
            </a:r>
          </a:p>
          <a:p>
            <a:pPr algn="ctr"/>
            <a:r>
              <a:rPr lang="id-ID" sz="2400" b="1" dirty="0" smtClean="0"/>
              <a:t>Di Bawah Standar Ketenagaan</a:t>
            </a:r>
            <a:endParaRPr lang="en-US" sz="2400" b="1" dirty="0"/>
          </a:p>
        </p:txBody>
      </p:sp>
      <p:pic>
        <p:nvPicPr>
          <p:cNvPr id="5" name="Picture 4"/>
          <p:cNvPicPr/>
          <p:nvPr/>
        </p:nvPicPr>
        <p:blipFill>
          <a:blip r:embed="rId3" cstate="print"/>
          <a:srcRect/>
          <a:stretch>
            <a:fillRect/>
          </a:stretch>
        </p:blipFill>
        <p:spPr bwMode="auto">
          <a:xfrm>
            <a:off x="539552" y="1844824"/>
            <a:ext cx="8208912" cy="4392488"/>
          </a:xfrm>
          <a:prstGeom prst="rect">
            <a:avLst/>
          </a:prstGeom>
          <a:noFill/>
          <a:ln w="9525">
            <a:noFill/>
            <a:miter lim="800000"/>
            <a:headEnd/>
            <a:tailEnd/>
          </a:ln>
        </p:spPr>
      </p:pic>
    </p:spTree>
    <p:extLst>
      <p:ext uri="{BB962C8B-B14F-4D97-AF65-F5344CB8AC3E}">
        <p14:creationId xmlns:p14="http://schemas.microsoft.com/office/powerpoint/2010/main" val="35640106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143000"/>
          </a:xfrm>
          <a:solidFill>
            <a:schemeClr val="tx2">
              <a:lumMod val="60000"/>
              <a:lumOff val="40000"/>
            </a:schemeClr>
          </a:solidFill>
        </p:spPr>
        <p:style>
          <a:lnRef idx="1">
            <a:schemeClr val="accent6"/>
          </a:lnRef>
          <a:fillRef idx="3">
            <a:schemeClr val="accent6"/>
          </a:fillRef>
          <a:effectRef idx="2">
            <a:schemeClr val="accent6"/>
          </a:effectRef>
          <a:fontRef idx="minor">
            <a:schemeClr val="lt1"/>
          </a:fontRef>
        </p:style>
        <p:txBody>
          <a:bodyPr>
            <a:normAutofit/>
          </a:bodyPr>
          <a:lstStyle/>
          <a:p>
            <a:r>
              <a:rPr lang="id-ID" b="1" dirty="0" smtClean="0"/>
              <a:t>ARAH KEBIJAKAN</a:t>
            </a:r>
            <a:endParaRPr lang="id-ID" b="1" dirty="0"/>
          </a:p>
        </p:txBody>
      </p:sp>
    </p:spTree>
    <p:extLst>
      <p:ext uri="{BB962C8B-B14F-4D97-AF65-F5344CB8AC3E}">
        <p14:creationId xmlns:p14="http://schemas.microsoft.com/office/powerpoint/2010/main" val="1790657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980" y="372584"/>
            <a:ext cx="7546032" cy="830997"/>
          </a:xfrm>
          <a:prstGeom prst="rect">
            <a:avLst/>
          </a:prstGeom>
          <a:solidFill>
            <a:schemeClr val="bg1"/>
          </a:solidFill>
          <a:ln>
            <a:solidFill>
              <a:schemeClr val="bg1"/>
            </a:solidFill>
          </a:ln>
        </p:spPr>
        <p:txBody>
          <a:bodyPr wrap="square" rtlCol="0">
            <a:spAutoFit/>
          </a:bodyPr>
          <a:lstStyle/>
          <a:p>
            <a:pPr algn="ctr"/>
            <a:r>
              <a:rPr lang="en-US" sz="2400" b="1" dirty="0" smtClean="0"/>
              <a:t> </a:t>
            </a:r>
            <a:r>
              <a:rPr lang="id-ID" sz="2400" b="1" dirty="0" smtClean="0"/>
              <a:t>Persentase RS Yang memiliki Jumlah Bidan </a:t>
            </a:r>
          </a:p>
          <a:p>
            <a:pPr algn="ctr"/>
            <a:r>
              <a:rPr lang="id-ID" sz="2400" b="1" dirty="0" smtClean="0"/>
              <a:t>Di Bawah Standar Ketenagaan</a:t>
            </a:r>
            <a:endParaRPr lang="en-US" sz="2400" b="1" dirty="0"/>
          </a:p>
        </p:txBody>
      </p:sp>
      <p:sp>
        <p:nvSpPr>
          <p:cNvPr id="4" name="Title 1"/>
          <p:cNvSpPr txBox="1">
            <a:spLocks/>
          </p:cNvSpPr>
          <p:nvPr/>
        </p:nvSpPr>
        <p:spPr>
          <a:xfrm>
            <a:off x="0" y="152400"/>
            <a:ext cx="8229600" cy="457200"/>
          </a:xfrm>
          <a:prstGeom prst="rect">
            <a:avLst/>
          </a:prstGeom>
        </p:spPr>
        <p:txBody>
          <a:bodyPr>
            <a:noAutofit/>
          </a:bodyPr>
          <a:lstStyle/>
          <a:p>
            <a:pPr marL="0" marR="0" lvl="1" indent="0" algn="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all" spc="0" normalizeH="0" baseline="0" noProof="0" dirty="0" smtClean="0">
                <a:ln>
                  <a:noFill/>
                </a:ln>
                <a:solidFill>
                  <a:sysClr val="windowText" lastClr="000000"/>
                </a:solidFill>
                <a:effectLst/>
                <a:uLnTx/>
                <a:uFillTx/>
              </a:rPr>
              <a:t/>
            </a:r>
            <a:br>
              <a:rPr kumimoji="0" lang="en-US" sz="2800" b="1" i="0" u="none" strike="noStrike" kern="0" cap="all" spc="0" normalizeH="0" baseline="0" noProof="0" dirty="0" smtClean="0">
                <a:ln>
                  <a:noFill/>
                </a:ln>
                <a:solidFill>
                  <a:sysClr val="windowText" lastClr="000000"/>
                </a:solidFill>
                <a:effectLst/>
                <a:uLnTx/>
                <a:uFillTx/>
              </a:rPr>
            </a:br>
            <a:endParaRPr kumimoji="0" lang="en-US" sz="2800" b="0" i="0" u="none" strike="noStrike" kern="0" cap="none" spc="0" normalizeH="0" baseline="0" noProof="0" dirty="0" smtClean="0">
              <a:ln>
                <a:noFill/>
              </a:ln>
              <a:solidFill>
                <a:sysClr val="windowText" lastClr="000000"/>
              </a:solidFill>
              <a:effectLst/>
              <a:uLnTx/>
              <a:uFillTx/>
            </a:endParaRPr>
          </a:p>
        </p:txBody>
      </p:sp>
      <p:pic>
        <p:nvPicPr>
          <p:cNvPr id="5" name="Picture 4"/>
          <p:cNvPicPr/>
          <p:nvPr/>
        </p:nvPicPr>
        <p:blipFill>
          <a:blip r:embed="rId3" cstate="print"/>
          <a:srcRect/>
          <a:stretch>
            <a:fillRect/>
          </a:stretch>
        </p:blipFill>
        <p:spPr bwMode="auto">
          <a:xfrm>
            <a:off x="467544" y="1203581"/>
            <a:ext cx="8136904" cy="5033731"/>
          </a:xfrm>
          <a:prstGeom prst="rect">
            <a:avLst/>
          </a:prstGeom>
          <a:noFill/>
          <a:ln w="9525">
            <a:noFill/>
            <a:miter lim="800000"/>
            <a:headEnd/>
            <a:tailEnd/>
          </a:ln>
        </p:spPr>
      </p:pic>
    </p:spTree>
    <p:extLst>
      <p:ext uri="{BB962C8B-B14F-4D97-AF65-F5344CB8AC3E}">
        <p14:creationId xmlns:p14="http://schemas.microsoft.com/office/powerpoint/2010/main" val="2524146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id-ID" sz="2400" dirty="0" smtClean="0"/>
              <a:t>UU N0. 23 tahun 2014 tentang Pemerintah Daerah </a:t>
            </a:r>
          </a:p>
          <a:p>
            <a:pPr>
              <a:buFont typeface="Wingdings" pitchFamily="2" charset="2"/>
              <a:buChar char="q"/>
            </a:pPr>
            <a:r>
              <a:rPr lang="id-ID" sz="2400" dirty="0" smtClean="0"/>
              <a:t>Pasal 10</a:t>
            </a:r>
          </a:p>
          <a:p>
            <a:pPr marL="355600" indent="-355600">
              <a:buNone/>
            </a:pPr>
            <a:r>
              <a:rPr lang="id-ID" sz="2400" dirty="0"/>
              <a:t> </a:t>
            </a:r>
            <a:r>
              <a:rPr lang="id-ID" sz="2400" dirty="0" smtClean="0"/>
              <a:t>   </a:t>
            </a:r>
            <a:r>
              <a:rPr lang="fi-FI" sz="2400" dirty="0" smtClean="0"/>
              <a:t>Urusan </a:t>
            </a:r>
            <a:r>
              <a:rPr lang="fi-FI" sz="2400" dirty="0"/>
              <a:t>pemerintahan absolut </a:t>
            </a:r>
            <a:r>
              <a:rPr lang="id-ID" sz="2400" dirty="0" smtClean="0"/>
              <a:t> meliputi politik </a:t>
            </a:r>
            <a:r>
              <a:rPr lang="id-ID" sz="2400" dirty="0"/>
              <a:t>luar </a:t>
            </a:r>
            <a:r>
              <a:rPr lang="id-ID" sz="2400" dirty="0" smtClean="0"/>
              <a:t>negeri,    pertahanan, keamanan, yustisi, </a:t>
            </a:r>
            <a:r>
              <a:rPr lang="id-ID" sz="2400" dirty="0" smtClean="0"/>
              <a:t>moneter </a:t>
            </a:r>
            <a:r>
              <a:rPr lang="id-ID" sz="2400" dirty="0"/>
              <a:t>dan fiskal </a:t>
            </a:r>
            <a:r>
              <a:rPr lang="id-ID" sz="2400" dirty="0" smtClean="0"/>
              <a:t>nasional, </a:t>
            </a:r>
            <a:r>
              <a:rPr lang="id-ID" sz="2400" dirty="0" smtClean="0"/>
              <a:t>dan agama.</a:t>
            </a:r>
          </a:p>
          <a:p>
            <a:pPr>
              <a:buFont typeface="Wingdings" pitchFamily="2" charset="2"/>
              <a:buChar char="q"/>
            </a:pPr>
            <a:r>
              <a:rPr lang="id-ID" sz="2400" dirty="0" smtClean="0"/>
              <a:t>Pasal 11 </a:t>
            </a:r>
          </a:p>
          <a:p>
            <a:pPr marL="355600" indent="-355600">
              <a:buNone/>
            </a:pPr>
            <a:r>
              <a:rPr lang="id-ID" sz="2400" dirty="0"/>
              <a:t> </a:t>
            </a:r>
            <a:r>
              <a:rPr lang="id-ID" sz="2400" dirty="0" smtClean="0"/>
              <a:t>   </a:t>
            </a:r>
            <a:r>
              <a:rPr lang="fi-FI" sz="2400" dirty="0" smtClean="0"/>
              <a:t>Urusan </a:t>
            </a:r>
            <a:r>
              <a:rPr lang="fi-FI" sz="2400" dirty="0" smtClean="0"/>
              <a:t>pemerintahan konkuren </a:t>
            </a:r>
            <a:r>
              <a:rPr lang="id-ID" sz="2400" dirty="0" smtClean="0"/>
              <a:t>menjadi kewenangan Daerah terdiri atas Urusan Pemerintahan Wajib dan Urusan Pemerintahan Pilihan.</a:t>
            </a:r>
          </a:p>
          <a:p>
            <a:pPr>
              <a:buFont typeface="Wingdings" pitchFamily="2" charset="2"/>
              <a:buChar char="q"/>
            </a:pPr>
            <a:r>
              <a:rPr lang="id-ID" sz="2400" dirty="0" smtClean="0"/>
              <a:t>Urusan kesehatan merupakan salah satu urusan wajib yang harus dilaksanakan oleh daerah.</a:t>
            </a:r>
          </a:p>
          <a:p>
            <a:pPr marL="0" indent="0">
              <a:buNone/>
            </a:pPr>
            <a:endParaRPr lang="id-ID" sz="2400" dirty="0" smtClean="0"/>
          </a:p>
          <a:p>
            <a:pPr>
              <a:buFont typeface="Wingdings" pitchFamily="2" charset="2"/>
              <a:buChar char="q"/>
            </a:pPr>
            <a:endParaRPr lang="id-ID" sz="2400" dirty="0"/>
          </a:p>
        </p:txBody>
      </p:sp>
      <p:sp>
        <p:nvSpPr>
          <p:cNvPr id="2" name="Title 1"/>
          <p:cNvSpPr>
            <a:spLocks noGrp="1"/>
          </p:cNvSpPr>
          <p:nvPr>
            <p:ph type="title"/>
          </p:nvPr>
        </p:nvSpPr>
        <p:spPr/>
        <p:txBody>
          <a:bodyPr>
            <a:normAutofit fontScale="90000"/>
          </a:bodyPr>
          <a:lstStyle/>
          <a:p>
            <a:r>
              <a:rPr lang="id-ID" dirty="0" smtClean="0"/>
              <a:t>Pengaruh Desentralisasi Bagi </a:t>
            </a:r>
            <a:br>
              <a:rPr lang="id-ID" dirty="0" smtClean="0"/>
            </a:br>
            <a:r>
              <a:rPr lang="id-ID" dirty="0" smtClean="0"/>
              <a:t>Tenaga Kesehatan </a:t>
            </a:r>
            <a:endParaRPr lang="id-ID" dirty="0"/>
          </a:p>
        </p:txBody>
      </p:sp>
    </p:spTree>
    <p:extLst>
      <p:ext uri="{BB962C8B-B14F-4D97-AF65-F5344CB8AC3E}">
        <p14:creationId xmlns:p14="http://schemas.microsoft.com/office/powerpoint/2010/main" val="345343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83685961"/>
              </p:ext>
            </p:extLst>
          </p:nvPr>
        </p:nvGraphicFramePr>
        <p:xfrm>
          <a:off x="539552" y="1268760"/>
          <a:ext cx="8229600" cy="5120640"/>
        </p:xfrm>
        <a:graphic>
          <a:graphicData uri="http://schemas.openxmlformats.org/drawingml/2006/table">
            <a:tbl>
              <a:tblPr firstRow="1" bandRow="1">
                <a:tableStyleId>{5C22544A-7EE6-4342-B048-85BDC9FD1C3A}</a:tableStyleId>
              </a:tblPr>
              <a:tblGrid>
                <a:gridCol w="1666528"/>
                <a:gridCol w="2797968"/>
                <a:gridCol w="1707704"/>
                <a:gridCol w="2057400"/>
              </a:tblGrid>
              <a:tr h="483733">
                <a:tc>
                  <a:txBody>
                    <a:bodyPr/>
                    <a:lstStyle/>
                    <a:p>
                      <a:r>
                        <a:rPr lang="id-ID" dirty="0" smtClean="0"/>
                        <a:t>Urusan</a:t>
                      </a:r>
                      <a:endParaRPr lang="id-ID" dirty="0"/>
                    </a:p>
                  </a:txBody>
                  <a:tcPr/>
                </a:tc>
                <a:tc>
                  <a:txBody>
                    <a:bodyPr/>
                    <a:lstStyle/>
                    <a:p>
                      <a:r>
                        <a:rPr lang="id-ID" dirty="0" smtClean="0"/>
                        <a:t>Pemerintah Pusat</a:t>
                      </a:r>
                      <a:endParaRPr lang="id-ID" dirty="0"/>
                    </a:p>
                  </a:txBody>
                  <a:tcPr/>
                </a:tc>
                <a:tc>
                  <a:txBody>
                    <a:bodyPr/>
                    <a:lstStyle/>
                    <a:p>
                      <a:r>
                        <a:rPr lang="id-ID" dirty="0" smtClean="0"/>
                        <a:t>Daerah</a:t>
                      </a:r>
                      <a:r>
                        <a:rPr lang="id-ID" baseline="0" dirty="0" smtClean="0"/>
                        <a:t> Provinsi</a:t>
                      </a:r>
                      <a:endParaRPr lang="id-ID" dirty="0"/>
                    </a:p>
                  </a:txBody>
                  <a:tcPr/>
                </a:tc>
                <a:tc>
                  <a:txBody>
                    <a:bodyPr/>
                    <a:lstStyle/>
                    <a:p>
                      <a:r>
                        <a:rPr lang="id-ID" dirty="0" smtClean="0"/>
                        <a:t>Daerah Kab / Kota</a:t>
                      </a:r>
                      <a:endParaRPr lang="id-ID" dirty="0"/>
                    </a:p>
                  </a:txBody>
                  <a:tcPr/>
                </a:tc>
              </a:tr>
              <a:tr h="4452995">
                <a:tc>
                  <a:txBody>
                    <a:bodyPr/>
                    <a:lstStyle/>
                    <a:p>
                      <a:r>
                        <a:rPr lang="id-ID" dirty="0" smtClean="0"/>
                        <a:t>SDM Kesehatan </a:t>
                      </a:r>
                      <a:endParaRPr lang="id-ID" dirty="0"/>
                    </a:p>
                  </a:txBody>
                  <a:tcPr/>
                </a:tc>
                <a:tc>
                  <a:txBody>
                    <a:bodyPr/>
                    <a:lstStyle/>
                    <a:p>
                      <a:pPr marL="228600" indent="-228600">
                        <a:buFont typeface="+mj-lt"/>
                        <a:buAutoNum type="alphaLcPeriod"/>
                      </a:pPr>
                      <a:r>
                        <a:rPr lang="id-ID" sz="1200" dirty="0" smtClean="0">
                          <a:latin typeface="+mn-lt"/>
                        </a:rPr>
                        <a:t>Penetapan standardisasi dan registrasi tenaga     kesehatan Indonesia,</a:t>
                      </a:r>
                      <a:r>
                        <a:rPr lang="id-ID" sz="1200" baseline="0" dirty="0" smtClean="0">
                          <a:latin typeface="+mn-lt"/>
                        </a:rPr>
                        <a:t> </a:t>
                      </a:r>
                      <a:r>
                        <a:rPr lang="id-ID" sz="1200" dirty="0" smtClean="0">
                          <a:latin typeface="+mn-lt"/>
                        </a:rPr>
                        <a:t>tenaga kesehatan warga</a:t>
                      </a:r>
                      <a:r>
                        <a:rPr lang="id-ID" sz="1200" baseline="0" dirty="0" smtClean="0">
                          <a:latin typeface="+mn-lt"/>
                        </a:rPr>
                        <a:t> </a:t>
                      </a:r>
                      <a:r>
                        <a:rPr lang="id-ID" sz="1200" dirty="0" smtClean="0">
                          <a:latin typeface="+mn-lt"/>
                        </a:rPr>
                        <a:t>negara asing (TK-WNA),</a:t>
                      </a:r>
                      <a:r>
                        <a:rPr lang="id-ID" sz="1200" baseline="0" dirty="0" smtClean="0">
                          <a:latin typeface="+mn-lt"/>
                        </a:rPr>
                        <a:t> </a:t>
                      </a:r>
                      <a:r>
                        <a:rPr lang="id-ID" sz="1200" dirty="0" smtClean="0">
                          <a:latin typeface="+mn-lt"/>
                        </a:rPr>
                        <a:t>serta penerbitan</a:t>
                      </a:r>
                      <a:r>
                        <a:rPr lang="id-ID" sz="1200" baseline="0" dirty="0" smtClean="0">
                          <a:latin typeface="+mn-lt"/>
                        </a:rPr>
                        <a:t> </a:t>
                      </a:r>
                      <a:r>
                        <a:rPr lang="id-ID" sz="1200" dirty="0" smtClean="0">
                          <a:latin typeface="+mn-lt"/>
                        </a:rPr>
                        <a:t>rekomendasi pengesahan</a:t>
                      </a:r>
                      <a:r>
                        <a:rPr lang="id-ID" sz="1200" baseline="0" dirty="0" smtClean="0">
                          <a:latin typeface="+mn-lt"/>
                        </a:rPr>
                        <a:t> </a:t>
                      </a:r>
                      <a:r>
                        <a:rPr lang="id-ID" sz="1200" dirty="0" smtClean="0">
                          <a:latin typeface="+mn-lt"/>
                        </a:rPr>
                        <a:t>rencana</a:t>
                      </a:r>
                      <a:r>
                        <a:rPr lang="id-ID" sz="1200" baseline="0" dirty="0" smtClean="0">
                          <a:latin typeface="+mn-lt"/>
                        </a:rPr>
                        <a:t> </a:t>
                      </a:r>
                      <a:r>
                        <a:rPr lang="id-ID" sz="1200" dirty="0" smtClean="0">
                          <a:latin typeface="+mn-lt"/>
                        </a:rPr>
                        <a:t>penggunaan</a:t>
                      </a:r>
                      <a:r>
                        <a:rPr lang="id-ID" sz="1200" baseline="0" dirty="0" smtClean="0">
                          <a:latin typeface="+mn-lt"/>
                        </a:rPr>
                        <a:t> </a:t>
                      </a:r>
                      <a:r>
                        <a:rPr lang="id-ID" sz="1200" dirty="0" smtClean="0">
                          <a:latin typeface="+mn-lt"/>
                        </a:rPr>
                        <a:t>tenaga kerja asing</a:t>
                      </a:r>
                      <a:r>
                        <a:rPr lang="id-ID" sz="1200" baseline="0" dirty="0" smtClean="0">
                          <a:latin typeface="+mn-lt"/>
                        </a:rPr>
                        <a:t> </a:t>
                      </a:r>
                      <a:r>
                        <a:rPr lang="id-ID" sz="1200" dirty="0" smtClean="0">
                          <a:latin typeface="+mn-lt"/>
                        </a:rPr>
                        <a:t>(RPTKA) dan izin</a:t>
                      </a:r>
                      <a:r>
                        <a:rPr lang="id-ID" sz="1200" baseline="0" dirty="0" smtClean="0">
                          <a:latin typeface="+mn-lt"/>
                        </a:rPr>
                        <a:t> </a:t>
                      </a:r>
                      <a:r>
                        <a:rPr lang="id-ID" sz="1200" dirty="0" smtClean="0">
                          <a:latin typeface="+mn-lt"/>
                        </a:rPr>
                        <a:t>mempekerjakan tenaga</a:t>
                      </a:r>
                      <a:r>
                        <a:rPr lang="id-ID" sz="1200" baseline="0" dirty="0" smtClean="0">
                          <a:latin typeface="+mn-lt"/>
                        </a:rPr>
                        <a:t> </a:t>
                      </a:r>
                      <a:r>
                        <a:rPr lang="id-ID" sz="1200" dirty="0" smtClean="0">
                          <a:latin typeface="+mn-lt"/>
                        </a:rPr>
                        <a:t>asing (IMTA).</a:t>
                      </a:r>
                    </a:p>
                    <a:p>
                      <a:pPr marL="228600" indent="-228600">
                        <a:buFont typeface="+mj-lt"/>
                        <a:buAutoNum type="alphaLcPeriod"/>
                      </a:pPr>
                      <a:r>
                        <a:rPr lang="id-ID" sz="1200" dirty="0" smtClean="0"/>
                        <a:t>Penetapan penempatan</a:t>
                      </a:r>
                      <a:r>
                        <a:rPr lang="id-ID" sz="1200" baseline="0" dirty="0" smtClean="0"/>
                        <a:t> </a:t>
                      </a:r>
                      <a:r>
                        <a:rPr lang="id-ID" sz="1200" dirty="0" smtClean="0"/>
                        <a:t>dokter spesialis dan</a:t>
                      </a:r>
                      <a:r>
                        <a:rPr lang="id-ID" sz="1200" baseline="0" dirty="0" smtClean="0"/>
                        <a:t> </a:t>
                      </a:r>
                      <a:r>
                        <a:rPr lang="id-ID" sz="1200" dirty="0" smtClean="0"/>
                        <a:t>dokter gigi spesialis bagi</a:t>
                      </a:r>
                      <a:r>
                        <a:rPr lang="id-ID" sz="1200" baseline="0" dirty="0" smtClean="0"/>
                        <a:t> </a:t>
                      </a:r>
                      <a:r>
                        <a:rPr lang="id-ID" sz="1200" dirty="0" smtClean="0"/>
                        <a:t>Daerah yang tidak</a:t>
                      </a:r>
                      <a:r>
                        <a:rPr lang="id-ID" sz="1200" baseline="0" dirty="0" smtClean="0"/>
                        <a:t> </a:t>
                      </a:r>
                      <a:r>
                        <a:rPr lang="id-ID" sz="1200" dirty="0" smtClean="0"/>
                        <a:t>mampu dan tidak</a:t>
                      </a:r>
                      <a:r>
                        <a:rPr lang="id-ID" sz="1200" baseline="0" dirty="0" smtClean="0"/>
                        <a:t> </a:t>
                      </a:r>
                      <a:r>
                        <a:rPr lang="id-ID" sz="1200" dirty="0" smtClean="0"/>
                        <a:t>diminati</a:t>
                      </a:r>
                    </a:p>
                    <a:p>
                      <a:pPr marL="228600" indent="-228600">
                        <a:buFont typeface="+mj-lt"/>
                        <a:buAutoNum type="alphaLcPeriod"/>
                      </a:pPr>
                      <a:r>
                        <a:rPr lang="id-ID" sz="1200" dirty="0" smtClean="0"/>
                        <a:t>Penetapan standar</a:t>
                      </a:r>
                      <a:r>
                        <a:rPr lang="id-ID" sz="1200" baseline="0" dirty="0" smtClean="0"/>
                        <a:t> </a:t>
                      </a:r>
                      <a:r>
                        <a:rPr lang="id-ID" sz="1200" dirty="0" smtClean="0"/>
                        <a:t>kompetensi teknis dan</a:t>
                      </a:r>
                      <a:r>
                        <a:rPr lang="id-ID" sz="1200" baseline="0" dirty="0" smtClean="0"/>
                        <a:t> </a:t>
                      </a:r>
                      <a:r>
                        <a:rPr lang="id-ID" sz="1200" dirty="0" smtClean="0"/>
                        <a:t>sertifikasi pelaksana</a:t>
                      </a:r>
                      <a:r>
                        <a:rPr lang="id-ID" sz="1200" baseline="0" dirty="0" smtClean="0"/>
                        <a:t> </a:t>
                      </a:r>
                      <a:r>
                        <a:rPr lang="id-ID" sz="1200" dirty="0" smtClean="0"/>
                        <a:t>Urusan Pemerintahan</a:t>
                      </a:r>
                      <a:r>
                        <a:rPr lang="id-ID" sz="1200" baseline="0" dirty="0" smtClean="0"/>
                        <a:t> </a:t>
                      </a:r>
                      <a:r>
                        <a:rPr lang="id-ID" sz="1200" dirty="0" smtClean="0"/>
                        <a:t>bidang kesehatan</a:t>
                      </a:r>
                    </a:p>
                    <a:p>
                      <a:pPr marL="228600" indent="-228600">
                        <a:buFont typeface="+mj-lt"/>
                        <a:buAutoNum type="alphaLcPeriod"/>
                      </a:pPr>
                      <a:r>
                        <a:rPr lang="id-ID" sz="1200" dirty="0" smtClean="0"/>
                        <a:t>Penetapan standar</a:t>
                      </a:r>
                      <a:r>
                        <a:rPr lang="id-ID" sz="1200" baseline="0" dirty="0" smtClean="0"/>
                        <a:t> </a:t>
                      </a:r>
                      <a:r>
                        <a:rPr lang="id-ID" sz="1200" dirty="0" smtClean="0"/>
                        <a:t>pengembangan kapasitas</a:t>
                      </a:r>
                      <a:r>
                        <a:rPr lang="id-ID" sz="1200" baseline="0" dirty="0" smtClean="0"/>
                        <a:t> </a:t>
                      </a:r>
                      <a:r>
                        <a:rPr lang="id-ID" sz="1200" dirty="0" smtClean="0"/>
                        <a:t>SDM kesehatan</a:t>
                      </a:r>
                    </a:p>
                    <a:p>
                      <a:pPr marL="228600" indent="-228600">
                        <a:buFont typeface="+mj-lt"/>
                        <a:buAutoNum type="alphaLcPeriod"/>
                      </a:pPr>
                      <a:r>
                        <a:rPr lang="id-ID" sz="1200" dirty="0" smtClean="0"/>
                        <a:t>Perencanaan dan</a:t>
                      </a:r>
                      <a:r>
                        <a:rPr lang="id-ID" sz="1200" baseline="0" dirty="0" smtClean="0"/>
                        <a:t> </a:t>
                      </a:r>
                      <a:r>
                        <a:rPr lang="id-ID" sz="1200" dirty="0" smtClean="0"/>
                        <a:t>pengembangan SDM</a:t>
                      </a:r>
                      <a:r>
                        <a:rPr lang="id-ID" sz="1200" baseline="0" dirty="0" smtClean="0"/>
                        <a:t> </a:t>
                      </a:r>
                      <a:r>
                        <a:rPr lang="id-ID" sz="1200" dirty="0" smtClean="0"/>
                        <a:t>kesehatan untuk UKM</a:t>
                      </a:r>
                      <a:r>
                        <a:rPr lang="id-ID" sz="1200" baseline="0" dirty="0" smtClean="0"/>
                        <a:t> </a:t>
                      </a:r>
                      <a:r>
                        <a:rPr lang="id-ID" sz="1200" dirty="0" smtClean="0"/>
                        <a:t>dan UKP</a:t>
                      </a:r>
                      <a:r>
                        <a:rPr lang="id-ID" sz="1200" baseline="0" dirty="0" smtClean="0"/>
                        <a:t> </a:t>
                      </a:r>
                      <a:r>
                        <a:rPr lang="id-ID" sz="1200" dirty="0" smtClean="0"/>
                        <a:t>Nasional.</a:t>
                      </a:r>
                    </a:p>
                    <a:p>
                      <a:pPr marL="228600" indent="-228600">
                        <a:buFont typeface="+mj-lt"/>
                        <a:buAutoNum type="alphaLcPeriod"/>
                      </a:pPr>
                      <a:endParaRPr lang="id-ID" sz="1200" dirty="0" smtClean="0">
                        <a:latin typeface="+mn-lt"/>
                      </a:endParaRPr>
                    </a:p>
                    <a:p>
                      <a:endParaRPr lang="id-ID" sz="1200" dirty="0">
                        <a:latin typeface="+mn-lt"/>
                      </a:endParaRPr>
                    </a:p>
                  </a:txBody>
                  <a:tcPr/>
                </a:tc>
                <a:tc>
                  <a:txBody>
                    <a:bodyPr/>
                    <a:lstStyle/>
                    <a:p>
                      <a:r>
                        <a:rPr lang="id-ID" sz="1200" dirty="0" smtClean="0"/>
                        <a:t>Perencanaan dan</a:t>
                      </a:r>
                      <a:br>
                        <a:rPr lang="id-ID" sz="1200" dirty="0" smtClean="0"/>
                      </a:br>
                      <a:r>
                        <a:rPr lang="id-ID" sz="1200" dirty="0" smtClean="0"/>
                        <a:t>pengembangan SDM</a:t>
                      </a:r>
                      <a:br>
                        <a:rPr lang="id-ID" sz="1200" dirty="0" smtClean="0"/>
                      </a:br>
                      <a:r>
                        <a:rPr lang="id-ID" sz="1200" dirty="0" smtClean="0"/>
                        <a:t>kesehatan untuk UKM dan</a:t>
                      </a:r>
                      <a:br>
                        <a:rPr lang="id-ID" sz="1200" dirty="0" smtClean="0"/>
                      </a:br>
                      <a:r>
                        <a:rPr lang="id-ID" sz="1200" dirty="0" smtClean="0"/>
                        <a:t>UKP Daerah provinsi</a:t>
                      </a:r>
                      <a:endParaRPr lang="id-ID" sz="1200" dirty="0"/>
                    </a:p>
                  </a:txBody>
                  <a:tcPr/>
                </a:tc>
                <a:tc>
                  <a:txBody>
                    <a:bodyPr/>
                    <a:lstStyle/>
                    <a:p>
                      <a:pPr marL="342900" indent="-342900">
                        <a:buFont typeface="+mj-lt"/>
                        <a:buAutoNum type="alphaLcPeriod"/>
                      </a:pPr>
                      <a:r>
                        <a:rPr lang="id-ID" sz="1200" dirty="0" smtClean="0"/>
                        <a:t>Penerbitan izin praktik</a:t>
                      </a:r>
                      <a:br>
                        <a:rPr lang="id-ID" sz="1200" dirty="0" smtClean="0"/>
                      </a:br>
                      <a:r>
                        <a:rPr lang="id-ID" sz="1200" dirty="0" smtClean="0"/>
                        <a:t>dan izin kerja tenaga</a:t>
                      </a:r>
                      <a:br>
                        <a:rPr lang="id-ID" sz="1200" dirty="0" smtClean="0"/>
                      </a:br>
                      <a:r>
                        <a:rPr lang="id-ID" sz="1200" dirty="0" smtClean="0"/>
                        <a:t>kesehatan.</a:t>
                      </a:r>
                    </a:p>
                    <a:p>
                      <a:pPr marL="342900" indent="-342900">
                        <a:buFont typeface="+mj-lt"/>
                        <a:buAutoNum type="alphaLcPeriod"/>
                      </a:pPr>
                      <a:r>
                        <a:rPr lang="id-ID" sz="1200" dirty="0" smtClean="0"/>
                        <a:t>Perencanaan dan</a:t>
                      </a:r>
                      <a:br>
                        <a:rPr lang="id-ID" sz="1200" dirty="0" smtClean="0"/>
                      </a:br>
                      <a:r>
                        <a:rPr lang="id-ID" sz="1200" dirty="0" smtClean="0"/>
                        <a:t>pengembangan SDM</a:t>
                      </a:r>
                      <a:br>
                        <a:rPr lang="id-ID" sz="1200" dirty="0" smtClean="0"/>
                      </a:br>
                      <a:r>
                        <a:rPr lang="id-ID" sz="1200" dirty="0" smtClean="0"/>
                        <a:t>kesehatan untuk UKM</a:t>
                      </a:r>
                      <a:br>
                        <a:rPr lang="id-ID" sz="1200" dirty="0" smtClean="0"/>
                      </a:br>
                      <a:r>
                        <a:rPr lang="id-ID" sz="1200" dirty="0" smtClean="0"/>
                        <a:t>dan UKP Daerah</a:t>
                      </a:r>
                      <a:br>
                        <a:rPr lang="id-ID" sz="1200" dirty="0" smtClean="0"/>
                      </a:br>
                      <a:r>
                        <a:rPr lang="id-ID" sz="1200" dirty="0" smtClean="0"/>
                        <a:t>kabupaten/kota.</a:t>
                      </a:r>
                      <a:br>
                        <a:rPr lang="id-ID" sz="1200" dirty="0" smtClean="0"/>
                      </a:br>
                      <a:endParaRPr lang="id-ID" sz="1200" dirty="0"/>
                    </a:p>
                  </a:txBody>
                  <a:tcPr/>
                </a:tc>
              </a:tr>
            </a:tbl>
          </a:graphicData>
        </a:graphic>
      </p:graphicFrame>
      <p:sp>
        <p:nvSpPr>
          <p:cNvPr id="2" name="Title 1"/>
          <p:cNvSpPr>
            <a:spLocks noGrp="1"/>
          </p:cNvSpPr>
          <p:nvPr>
            <p:ph type="title"/>
          </p:nvPr>
        </p:nvSpPr>
        <p:spPr>
          <a:xfrm>
            <a:off x="381000" y="355847"/>
            <a:ext cx="8381260" cy="840905"/>
          </a:xfrm>
        </p:spPr>
        <p:txBody>
          <a:bodyPr>
            <a:normAutofit fontScale="90000"/>
          </a:bodyPr>
          <a:lstStyle/>
          <a:p>
            <a:r>
              <a:rPr lang="id-ID" sz="2200" b="1" dirty="0" smtClean="0"/>
              <a:t>Kewenangan yang terkait Sumber Daya Manusia Kesehatan</a:t>
            </a:r>
            <a:r>
              <a:rPr lang="id-ID" sz="2800" b="1" dirty="0" smtClean="0"/>
              <a:t/>
            </a:r>
            <a:br>
              <a:rPr lang="id-ID" sz="2800" b="1" dirty="0" smtClean="0"/>
            </a:br>
            <a:r>
              <a:rPr lang="id-ID" sz="2800" b="1" dirty="0" smtClean="0"/>
              <a:t> </a:t>
            </a:r>
            <a:r>
              <a:rPr lang="id-ID" sz="1400" b="1" dirty="0" smtClean="0"/>
              <a:t>(Lampiran UU No. 23 tahun 2014 </a:t>
            </a:r>
            <a:r>
              <a:rPr lang="id-ID" sz="1400" b="1" dirty="0"/>
              <a:t>)</a:t>
            </a:r>
          </a:p>
        </p:txBody>
      </p:sp>
    </p:spTree>
    <p:extLst>
      <p:ext uri="{BB962C8B-B14F-4D97-AF65-F5344CB8AC3E}">
        <p14:creationId xmlns:p14="http://schemas.microsoft.com/office/powerpoint/2010/main" val="24629024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20159720"/>
              </p:ext>
            </p:extLst>
          </p:nvPr>
        </p:nvGraphicFramePr>
        <p:xfrm>
          <a:off x="457200" y="1600200"/>
          <a:ext cx="8363271" cy="5278120"/>
        </p:xfrm>
        <a:graphic>
          <a:graphicData uri="http://schemas.openxmlformats.org/drawingml/2006/table">
            <a:tbl>
              <a:tblPr firstRow="1" bandRow="1">
                <a:tableStyleId>{5C22544A-7EE6-4342-B048-85BDC9FD1C3A}</a:tableStyleId>
              </a:tblPr>
              <a:tblGrid>
                <a:gridCol w="2787757"/>
                <a:gridCol w="4495395"/>
                <a:gridCol w="1080119"/>
              </a:tblGrid>
              <a:tr h="370840">
                <a:tc>
                  <a:txBody>
                    <a:bodyPr/>
                    <a:lstStyle/>
                    <a:p>
                      <a:endParaRPr lang="id-ID" dirty="0"/>
                    </a:p>
                  </a:txBody>
                  <a:tcPr/>
                </a:tc>
                <a:tc>
                  <a:txBody>
                    <a:bodyPr/>
                    <a:lstStyle/>
                    <a:p>
                      <a:endParaRPr lang="id-ID"/>
                    </a:p>
                  </a:txBody>
                  <a:tcPr/>
                </a:tc>
                <a:tc>
                  <a:txBody>
                    <a:bodyPr/>
                    <a:lstStyle/>
                    <a:p>
                      <a:endParaRPr lang="id-ID" dirty="0"/>
                    </a:p>
                  </a:txBody>
                  <a:tcPr/>
                </a:tc>
              </a:tr>
              <a:tr h="370840">
                <a:tc>
                  <a:txBody>
                    <a:bodyPr/>
                    <a:lstStyle/>
                    <a:p>
                      <a:r>
                        <a:rPr lang="id-ID" dirty="0" smtClean="0"/>
                        <a:t>Pasal 4</a:t>
                      </a:r>
                      <a:endParaRPr lang="id-ID" dirty="0"/>
                    </a:p>
                  </a:txBody>
                  <a:tcPr/>
                </a:tc>
                <a:tc>
                  <a:txBody>
                    <a:bodyPr/>
                    <a:lstStyle/>
                    <a:p>
                      <a:pPr marL="0" indent="0">
                        <a:buNone/>
                      </a:pPr>
                      <a:r>
                        <a:rPr lang="id-ID" sz="1600" dirty="0" smtClean="0"/>
                        <a:t>Pemerintah dan pemerintah daerah bertanggungjawab terhadap :</a:t>
                      </a:r>
                    </a:p>
                    <a:p>
                      <a:pPr marL="285750" indent="-285750">
                        <a:buFont typeface="Arial" pitchFamily="34" charset="0"/>
                        <a:buChar char="•"/>
                      </a:pPr>
                      <a:r>
                        <a:rPr lang="id-ID" sz="1600" dirty="0" smtClean="0"/>
                        <a:t>Pengaturan, pembinaan, pengawasan, dan peningkatan mutu nakes</a:t>
                      </a:r>
                    </a:p>
                    <a:p>
                      <a:pPr marL="285750" indent="-285750">
                        <a:buFont typeface="Arial" pitchFamily="34" charset="0"/>
                        <a:buChar char="•"/>
                      </a:pPr>
                      <a:r>
                        <a:rPr lang="id-ID" sz="1600" dirty="0" smtClean="0"/>
                        <a:t>Perencanaan, pengadaan, pendayagunaan nakes sesuai dengan kebutuhan</a:t>
                      </a:r>
                    </a:p>
                    <a:p>
                      <a:pPr marL="285750" indent="-285750">
                        <a:buFont typeface="Arial" pitchFamily="34" charset="0"/>
                        <a:buChar char="•"/>
                      </a:pPr>
                      <a:r>
                        <a:rPr lang="id-ID" sz="1600" dirty="0" smtClean="0"/>
                        <a:t>Perlindungan kepada nakes dalam menjalankan praktik</a:t>
                      </a:r>
                    </a:p>
                    <a:p>
                      <a:endParaRPr lang="id-ID" sz="1600" dirty="0"/>
                    </a:p>
                  </a:txBody>
                  <a:tcPr/>
                </a:tc>
                <a:tc>
                  <a:txBody>
                    <a:bodyPr/>
                    <a:lstStyle/>
                    <a:p>
                      <a:endParaRPr lang="id-ID" dirty="0"/>
                    </a:p>
                  </a:txBody>
                  <a:tcPr/>
                </a:tc>
              </a:tr>
              <a:tr h="370840">
                <a:tc>
                  <a:txBody>
                    <a:bodyPr/>
                    <a:lstStyle/>
                    <a:p>
                      <a:r>
                        <a:rPr lang="id-ID" dirty="0" smtClean="0"/>
                        <a:t>Pasal 13</a:t>
                      </a:r>
                      <a:endParaRPr lang="id-ID" dirty="0"/>
                    </a:p>
                  </a:txBody>
                  <a:tcPr/>
                </a:tc>
                <a:tc>
                  <a:txBody>
                    <a:bodyPr/>
                    <a:lstStyle/>
                    <a:p>
                      <a:r>
                        <a:rPr lang="id-ID" sz="1600" dirty="0" smtClean="0"/>
                        <a:t>Pemerintah dan pemerintah daerah</a:t>
                      </a:r>
                      <a:r>
                        <a:rPr lang="id-ID" sz="1600" baseline="0" dirty="0" smtClean="0"/>
                        <a:t> wajib memenuhi kebutuhan nakes, baik dalam jumlah, jenis maupun kompetensi secara merata untuk menjamin keberlangsungan pembangunan kesahatan </a:t>
                      </a:r>
                      <a:endParaRPr lang="id-ID" sz="1600" dirty="0"/>
                    </a:p>
                  </a:txBody>
                  <a:tcPr/>
                </a:tc>
                <a:tc>
                  <a:txBody>
                    <a:bodyPr/>
                    <a:lstStyle/>
                    <a:p>
                      <a:endParaRPr lang="id-ID" dirty="0"/>
                    </a:p>
                  </a:txBody>
                  <a:tcPr/>
                </a:tc>
              </a:tr>
              <a:tr h="370840">
                <a:tc>
                  <a:txBody>
                    <a:bodyPr/>
                    <a:lstStyle/>
                    <a:p>
                      <a:r>
                        <a:rPr lang="id-ID" dirty="0" smtClean="0"/>
                        <a:t>Pasal</a:t>
                      </a:r>
                      <a:r>
                        <a:rPr lang="id-ID" baseline="0" dirty="0" smtClean="0"/>
                        <a:t> 22</a:t>
                      </a:r>
                      <a:endParaRPr lang="id-ID" dirty="0"/>
                    </a:p>
                  </a:txBody>
                  <a:tcPr/>
                </a:tc>
                <a:tc>
                  <a:txBody>
                    <a:bodyPr/>
                    <a:lstStyle/>
                    <a:p>
                      <a:r>
                        <a:rPr lang="id-ID" sz="1600" dirty="0" smtClean="0"/>
                        <a:t>Pendayagunaan nakes dilakukan oleh pemerintah , Pemda</a:t>
                      </a:r>
                      <a:r>
                        <a:rPr lang="id-ID" sz="1600" baseline="0" dirty="0" smtClean="0"/>
                        <a:t> dan /atau masy sesuai dengan tugas dan fungsi masing masing berdasarkan ketentuan peraturan perundang undangan </a:t>
                      </a:r>
                      <a:endParaRPr lang="id-ID" sz="1600" dirty="0"/>
                    </a:p>
                  </a:txBody>
                  <a:tcPr/>
                </a:tc>
                <a:tc>
                  <a:txBody>
                    <a:bodyPr/>
                    <a:lstStyle/>
                    <a:p>
                      <a:endParaRPr lang="id-ID" dirty="0"/>
                    </a:p>
                  </a:txBody>
                  <a:tcPr/>
                </a:tc>
              </a:tr>
            </a:tbl>
          </a:graphicData>
        </a:graphic>
      </p:graphicFrame>
      <p:sp>
        <p:nvSpPr>
          <p:cNvPr id="2" name="Title 1"/>
          <p:cNvSpPr>
            <a:spLocks noGrp="1"/>
          </p:cNvSpPr>
          <p:nvPr>
            <p:ph type="title"/>
          </p:nvPr>
        </p:nvSpPr>
        <p:spPr/>
        <p:txBody>
          <a:bodyPr>
            <a:noAutofit/>
          </a:bodyPr>
          <a:lstStyle/>
          <a:p>
            <a:r>
              <a:rPr lang="id-ID" sz="2400" dirty="0" smtClean="0"/>
              <a:t>Kewenangan Pemerintah dan pemerintah daerah</a:t>
            </a:r>
            <a:br>
              <a:rPr lang="id-ID" sz="2400" dirty="0" smtClean="0"/>
            </a:br>
            <a:r>
              <a:rPr lang="id-ID" sz="2400" dirty="0"/>
              <a:t>(</a:t>
            </a:r>
            <a:r>
              <a:rPr lang="id-ID" sz="2400" dirty="0" smtClean="0"/>
              <a:t>UU No. 36 tahun 2014) </a:t>
            </a:r>
            <a:br>
              <a:rPr lang="id-ID" sz="2400" dirty="0" smtClean="0"/>
            </a:br>
            <a:endParaRPr lang="id-ID" sz="2400" dirty="0"/>
          </a:p>
        </p:txBody>
      </p:sp>
    </p:spTree>
    <p:extLst>
      <p:ext uri="{BB962C8B-B14F-4D97-AF65-F5344CB8AC3E}">
        <p14:creationId xmlns:p14="http://schemas.microsoft.com/office/powerpoint/2010/main" val="40639736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420888"/>
            <a:ext cx="8229600" cy="1143000"/>
          </a:xfrm>
        </p:spPr>
        <p:txBody>
          <a:bodyPr>
            <a:normAutofit/>
          </a:bodyPr>
          <a:lstStyle/>
          <a:p>
            <a:r>
              <a:rPr lang="id-ID" dirty="0" smtClean="0"/>
              <a:t>Pemenuhan Tenaga Kesehatan</a:t>
            </a:r>
            <a:endParaRPr lang="id-ID" dirty="0"/>
          </a:p>
        </p:txBody>
      </p:sp>
    </p:spTree>
    <p:extLst>
      <p:ext uri="{BB962C8B-B14F-4D97-AF65-F5344CB8AC3E}">
        <p14:creationId xmlns:p14="http://schemas.microsoft.com/office/powerpoint/2010/main" val="6399429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50" y="176213"/>
            <a:ext cx="8905875" cy="1155700"/>
          </a:xfr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style>
          <a:lnRef idx="1">
            <a:schemeClr val="dk1"/>
          </a:lnRef>
          <a:fillRef idx="2">
            <a:schemeClr val="dk1"/>
          </a:fillRef>
          <a:effectRef idx="1">
            <a:schemeClr val="dk1"/>
          </a:effectRef>
          <a:fontRef idx="minor">
            <a:schemeClr val="dk1"/>
          </a:fontRef>
        </p:style>
        <p:txBody>
          <a:bodyPr rtlCol="0">
            <a:noAutofit/>
          </a:bodyPr>
          <a:lstStyle/>
          <a:p>
            <a:pPr eaLnBrk="1" fontAlgn="auto" hangingPunct="1">
              <a:spcAft>
                <a:spcPts val="0"/>
              </a:spcAft>
              <a:defRPr/>
            </a:pPr>
            <a:r>
              <a:rPr lang="id-ID" sz="3600" b="1" dirty="0" smtClean="0">
                <a:solidFill>
                  <a:schemeClr val="bg1"/>
                </a:solidFill>
                <a:latin typeface="Arial Narrow"/>
                <a:cs typeface="Arial Narrow"/>
              </a:rPr>
              <a:t>SINKRONISASI SUPPLY-DEMAND SDMK</a:t>
            </a:r>
            <a:endParaRPr lang="en-US" sz="1800" b="1" dirty="0">
              <a:solidFill>
                <a:schemeClr val="bg1"/>
              </a:solidFill>
              <a:latin typeface="Arial Narrow"/>
              <a:cs typeface="Arial Narrow"/>
            </a:endParaRPr>
          </a:p>
        </p:txBody>
      </p:sp>
      <p:graphicFrame>
        <p:nvGraphicFramePr>
          <p:cNvPr id="48131" name="Object 3"/>
          <p:cNvGraphicFramePr>
            <a:graphicFrameLocks noChangeAspect="1"/>
          </p:cNvGraphicFramePr>
          <p:nvPr/>
        </p:nvGraphicFramePr>
        <p:xfrm>
          <a:off x="781050" y="582613"/>
          <a:ext cx="7667625" cy="5770562"/>
        </p:xfrm>
        <a:graphic>
          <a:graphicData uri="http://schemas.openxmlformats.org/presentationml/2006/ole">
            <mc:AlternateContent xmlns:mc="http://schemas.openxmlformats.org/markup-compatibility/2006">
              <mc:Choice xmlns:v="urn:schemas-microsoft-com:vml" Requires="v">
                <p:oleObj spid="_x0000_s3082" name="Document" r:id="rId4" imgW="5997600" imgH="4854600" progId="Word.Document.12">
                  <p:embed/>
                </p:oleObj>
              </mc:Choice>
              <mc:Fallback>
                <p:oleObj name="Document" r:id="rId4" imgW="5997600" imgH="48546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050" y="582613"/>
                        <a:ext cx="7667625" cy="577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132" name="TextBox 2"/>
          <p:cNvSpPr txBox="1">
            <a:spLocks noChangeArrowheads="1"/>
          </p:cNvSpPr>
          <p:nvPr/>
        </p:nvSpPr>
        <p:spPr bwMode="auto">
          <a:xfrm>
            <a:off x="854075" y="6353175"/>
            <a:ext cx="47386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US">
                <a:latin typeface="Arial Narrow" pitchFamily="34" charset="0"/>
              </a:rPr>
              <a:t>Note: Modifikasi dari Lancet 2012</a:t>
            </a:r>
          </a:p>
        </p:txBody>
      </p:sp>
    </p:spTree>
    <p:extLst>
      <p:ext uri="{BB962C8B-B14F-4D97-AF65-F5344CB8AC3E}">
        <p14:creationId xmlns:p14="http://schemas.microsoft.com/office/powerpoint/2010/main" val="2009779108"/>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914400" y="1752600"/>
            <a:ext cx="3057525" cy="639763"/>
          </a:xfr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rtlCol="0" anchor="ctr">
            <a:normAutofit fontScale="92500" lnSpcReduction="20000"/>
          </a:bodyPr>
          <a:lstStyle/>
          <a:p>
            <a:pPr algn="ctr" eaLnBrk="1" fontAlgn="auto" hangingPunct="1">
              <a:spcAft>
                <a:spcPts val="0"/>
              </a:spcAft>
              <a:defRPr/>
            </a:pPr>
            <a:r>
              <a:rPr lang="en-US" dirty="0" smtClean="0">
                <a:latin typeface="Arial Black" pitchFamily="34" charset="0"/>
              </a:rPr>
              <a:t>TINGKAT PELAYANAN</a:t>
            </a:r>
            <a:endParaRPr lang="en-US" dirty="0">
              <a:latin typeface="Arial Black" pitchFamily="34" charset="0"/>
            </a:endParaRPr>
          </a:p>
        </p:txBody>
      </p:sp>
      <p:sp>
        <p:nvSpPr>
          <p:cNvPr id="9" name="Content Placeholder 8"/>
          <p:cNvSpPr>
            <a:spLocks noGrp="1"/>
          </p:cNvSpPr>
          <p:nvPr>
            <p:ph sz="half" idx="2"/>
          </p:nvPr>
        </p:nvSpPr>
        <p:spPr>
          <a:xfrm>
            <a:off x="4644008" y="2476500"/>
            <a:ext cx="3733800" cy="2536676"/>
          </a:xfrm>
          <a:solidFill>
            <a:schemeClr val="accent2">
              <a:lumMod val="40000"/>
              <a:lumOff val="6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rtlCol="0">
            <a:normAutofit fontScale="77500" lnSpcReduction="20000"/>
          </a:bodyPr>
          <a:lstStyle/>
          <a:p>
            <a:pPr indent="-274320" eaLnBrk="1" fontAlgn="auto" hangingPunct="1">
              <a:spcAft>
                <a:spcPts val="0"/>
              </a:spcAft>
              <a:defRPr/>
            </a:pPr>
            <a:r>
              <a:rPr lang="en-US" dirty="0" err="1" smtClean="0">
                <a:latin typeface="Arial Black" pitchFamily="34" charset="0"/>
              </a:rPr>
              <a:t>Tenaga</a:t>
            </a:r>
            <a:r>
              <a:rPr lang="en-US" dirty="0" smtClean="0">
                <a:latin typeface="Arial Black" pitchFamily="34" charset="0"/>
              </a:rPr>
              <a:t> </a:t>
            </a:r>
            <a:r>
              <a:rPr lang="en-US" dirty="0" err="1" smtClean="0">
                <a:latin typeface="Arial Black" pitchFamily="34" charset="0"/>
              </a:rPr>
              <a:t>Kes</a:t>
            </a:r>
            <a:r>
              <a:rPr lang="en-US" dirty="0" smtClean="0">
                <a:latin typeface="Arial Black" pitchFamily="34" charset="0"/>
              </a:rPr>
              <a:t> di </a:t>
            </a:r>
            <a:r>
              <a:rPr lang="en-US" dirty="0" err="1" smtClean="0">
                <a:latin typeface="Arial Black" pitchFamily="34" charset="0"/>
              </a:rPr>
              <a:t>faskes</a:t>
            </a:r>
            <a:r>
              <a:rPr lang="en-US" dirty="0" smtClean="0">
                <a:latin typeface="Arial Black" pitchFamily="34" charset="0"/>
              </a:rPr>
              <a:t>.</a:t>
            </a:r>
          </a:p>
          <a:p>
            <a:pPr indent="-274320" eaLnBrk="1" fontAlgn="auto" hangingPunct="1">
              <a:spcAft>
                <a:spcPts val="0"/>
              </a:spcAft>
              <a:defRPr/>
            </a:pPr>
            <a:r>
              <a:rPr lang="en-US" dirty="0" smtClean="0">
                <a:latin typeface="Arial Black" pitchFamily="34" charset="0"/>
              </a:rPr>
              <a:t>Regulator</a:t>
            </a:r>
          </a:p>
          <a:p>
            <a:pPr indent="-274320" eaLnBrk="1" fontAlgn="auto" hangingPunct="1">
              <a:spcAft>
                <a:spcPts val="0"/>
              </a:spcAft>
              <a:defRPr/>
            </a:pPr>
            <a:r>
              <a:rPr lang="en-US" dirty="0" smtClean="0">
                <a:latin typeface="Arial Black" pitchFamily="34" charset="0"/>
              </a:rPr>
              <a:t>Administrator</a:t>
            </a:r>
          </a:p>
          <a:p>
            <a:pPr indent="-274320" eaLnBrk="1" fontAlgn="auto" hangingPunct="1">
              <a:spcAft>
                <a:spcPts val="0"/>
              </a:spcAft>
              <a:defRPr/>
            </a:pPr>
            <a:r>
              <a:rPr lang="en-US" dirty="0" err="1" smtClean="0">
                <a:latin typeface="Arial Black" pitchFamily="34" charset="0"/>
              </a:rPr>
              <a:t>Pemberdayaan</a:t>
            </a:r>
            <a:r>
              <a:rPr lang="en-US" dirty="0" smtClean="0">
                <a:latin typeface="Arial Black" pitchFamily="34" charset="0"/>
              </a:rPr>
              <a:t> </a:t>
            </a:r>
            <a:r>
              <a:rPr lang="en-US" dirty="0" err="1" smtClean="0">
                <a:latin typeface="Arial Black" pitchFamily="34" charset="0"/>
              </a:rPr>
              <a:t>Masy</a:t>
            </a:r>
            <a:r>
              <a:rPr lang="en-US" dirty="0" smtClean="0">
                <a:latin typeface="Arial Black" pitchFamily="34" charset="0"/>
              </a:rPr>
              <a:t>.</a:t>
            </a:r>
          </a:p>
          <a:p>
            <a:pPr indent="-274320" eaLnBrk="1" fontAlgn="auto" hangingPunct="1">
              <a:spcAft>
                <a:spcPts val="0"/>
              </a:spcAft>
              <a:defRPr/>
            </a:pPr>
            <a:r>
              <a:rPr lang="en-US" dirty="0" err="1" smtClean="0">
                <a:latin typeface="Arial Black" pitchFamily="34" charset="0"/>
              </a:rPr>
              <a:t>Pendidik</a:t>
            </a:r>
            <a:r>
              <a:rPr lang="en-US" dirty="0" smtClean="0">
                <a:latin typeface="Arial Black" pitchFamily="34" charset="0"/>
              </a:rPr>
              <a:t>/ </a:t>
            </a:r>
            <a:r>
              <a:rPr lang="en-US" dirty="0" err="1" smtClean="0">
                <a:latin typeface="Arial Black" pitchFamily="34" charset="0"/>
              </a:rPr>
              <a:t>Dosen</a:t>
            </a:r>
            <a:r>
              <a:rPr lang="en-US" dirty="0" smtClean="0">
                <a:latin typeface="Arial Black" pitchFamily="34" charset="0"/>
              </a:rPr>
              <a:t>.</a:t>
            </a:r>
          </a:p>
          <a:p>
            <a:pPr indent="-274320" eaLnBrk="1" fontAlgn="auto" hangingPunct="1">
              <a:spcAft>
                <a:spcPts val="0"/>
              </a:spcAft>
              <a:defRPr/>
            </a:pPr>
            <a:r>
              <a:rPr lang="en-US" dirty="0" err="1" smtClean="0">
                <a:latin typeface="Arial Black" pitchFamily="34" charset="0"/>
              </a:rPr>
              <a:t>Peneliti</a:t>
            </a:r>
            <a:r>
              <a:rPr lang="en-US" dirty="0" smtClean="0">
                <a:latin typeface="Arial Black" pitchFamily="34" charset="0"/>
              </a:rPr>
              <a:t>.</a:t>
            </a:r>
          </a:p>
          <a:p>
            <a:pPr indent="-274320" eaLnBrk="1" fontAlgn="auto" hangingPunct="1">
              <a:spcAft>
                <a:spcPts val="0"/>
              </a:spcAft>
              <a:defRPr/>
            </a:pPr>
            <a:r>
              <a:rPr lang="en-US" dirty="0" err="1" smtClean="0">
                <a:latin typeface="Arial Black" pitchFamily="34" charset="0"/>
              </a:rPr>
              <a:t>Konsultan</a:t>
            </a:r>
            <a:r>
              <a:rPr lang="en-US" dirty="0" smtClean="0">
                <a:latin typeface="Arial Black" pitchFamily="34" charset="0"/>
              </a:rPr>
              <a:t> </a:t>
            </a:r>
            <a:r>
              <a:rPr lang="en-US" dirty="0" err="1" smtClean="0">
                <a:latin typeface="Arial Black" pitchFamily="34" charset="0"/>
              </a:rPr>
              <a:t>Kesehatan</a:t>
            </a:r>
            <a:r>
              <a:rPr lang="en-US" dirty="0" smtClean="0">
                <a:latin typeface="Arial Black" pitchFamily="34" charset="0"/>
              </a:rPr>
              <a:t>.</a:t>
            </a:r>
          </a:p>
          <a:p>
            <a:pPr marL="68580" indent="0" eaLnBrk="1" fontAlgn="auto" hangingPunct="1">
              <a:spcAft>
                <a:spcPts val="0"/>
              </a:spcAft>
              <a:buFont typeface="Arial" pitchFamily="34" charset="0"/>
              <a:buNone/>
              <a:defRPr/>
            </a:pPr>
            <a:endParaRPr lang="en-US" dirty="0"/>
          </a:p>
        </p:txBody>
      </p:sp>
      <p:sp>
        <p:nvSpPr>
          <p:cNvPr id="7" name="Text Placeholder 6"/>
          <p:cNvSpPr>
            <a:spLocks noGrp="1"/>
          </p:cNvSpPr>
          <p:nvPr>
            <p:ph type="body" sz="quarter" idx="3"/>
          </p:nvPr>
        </p:nvSpPr>
        <p:spPr>
          <a:xfrm>
            <a:off x="4953000" y="1676400"/>
            <a:ext cx="3055938" cy="639763"/>
          </a:xfr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rtlCol="0" anchor="ctr">
            <a:normAutofit fontScale="92500" lnSpcReduction="20000"/>
          </a:bodyPr>
          <a:lstStyle/>
          <a:p>
            <a:pPr algn="ctr" eaLnBrk="1" fontAlgn="auto" hangingPunct="1">
              <a:spcAft>
                <a:spcPts val="0"/>
              </a:spcAft>
              <a:defRPr/>
            </a:pPr>
            <a:r>
              <a:rPr lang="en-US" dirty="0" smtClean="0">
                <a:latin typeface="Arial Black" pitchFamily="34" charset="0"/>
              </a:rPr>
              <a:t>JENIS PEKERJAAN</a:t>
            </a:r>
            <a:endParaRPr lang="en-US" dirty="0">
              <a:latin typeface="Arial Black" pitchFamily="34" charset="0"/>
            </a:endParaRPr>
          </a:p>
        </p:txBody>
      </p:sp>
      <p:sp>
        <p:nvSpPr>
          <p:cNvPr id="27650" name="Title 1"/>
          <p:cNvSpPr>
            <a:spLocks noGrp="1"/>
          </p:cNvSpPr>
          <p:nvPr>
            <p:ph type="title"/>
          </p:nvPr>
        </p:nvSpPr>
        <p:spPr>
          <a:xfrm>
            <a:off x="914400" y="685800"/>
            <a:ext cx="7772400" cy="793750"/>
          </a:xfrm>
          <a:solidFill>
            <a:schemeClr val="accent4">
              <a:lumMod val="40000"/>
              <a:lumOff val="60000"/>
            </a:schemeClr>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rtlCol="0">
            <a:normAutofit/>
          </a:bodyPr>
          <a:lstStyle/>
          <a:p>
            <a:pPr eaLnBrk="1" fontAlgn="auto" hangingPunct="1">
              <a:spcAft>
                <a:spcPts val="0"/>
              </a:spcAft>
              <a:defRPr/>
            </a:pPr>
            <a:r>
              <a:rPr lang="en-US" sz="3000" b="1" dirty="0" smtClean="0">
                <a:latin typeface="Arial Black" pitchFamily="34" charset="0"/>
                <a:ea typeface="幼圆"/>
              </a:rPr>
              <a:t>PASAR TENAGA KESEHATAN</a:t>
            </a:r>
          </a:p>
        </p:txBody>
      </p:sp>
      <p:sp>
        <p:nvSpPr>
          <p:cNvPr id="3" name="Down Arrow 2"/>
          <p:cNvSpPr/>
          <p:nvPr/>
        </p:nvSpPr>
        <p:spPr>
          <a:xfrm>
            <a:off x="3708400" y="2492375"/>
            <a:ext cx="1331913" cy="3600450"/>
          </a:xfrm>
          <a:prstGeom prst="downArrow">
            <a:avLst>
              <a:gd name="adj1" fmla="val 38986"/>
              <a:gd name="adj2" fmla="val 7869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979712" y="2492896"/>
            <a:ext cx="2160240" cy="2520280"/>
          </a:xfrm>
          <a:prstGeom prst="rect">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id-ID" sz="2400" dirty="0"/>
              <a:t>Primer</a:t>
            </a:r>
          </a:p>
          <a:p>
            <a:pPr fontAlgn="auto">
              <a:spcBef>
                <a:spcPts val="0"/>
              </a:spcBef>
              <a:spcAft>
                <a:spcPts val="0"/>
              </a:spcAft>
              <a:defRPr/>
            </a:pPr>
            <a:endParaRPr lang="id-ID" sz="2400" dirty="0"/>
          </a:p>
          <a:p>
            <a:pPr fontAlgn="auto">
              <a:spcBef>
                <a:spcPts val="0"/>
              </a:spcBef>
              <a:spcAft>
                <a:spcPts val="0"/>
              </a:spcAft>
              <a:defRPr/>
            </a:pPr>
            <a:r>
              <a:rPr lang="id-ID" sz="2400" dirty="0"/>
              <a:t>Sekunder</a:t>
            </a:r>
          </a:p>
          <a:p>
            <a:pPr fontAlgn="auto">
              <a:spcBef>
                <a:spcPts val="0"/>
              </a:spcBef>
              <a:spcAft>
                <a:spcPts val="0"/>
              </a:spcAft>
              <a:defRPr/>
            </a:pPr>
            <a:endParaRPr lang="id-ID" sz="2400" dirty="0"/>
          </a:p>
          <a:p>
            <a:pPr fontAlgn="auto">
              <a:spcBef>
                <a:spcPts val="0"/>
              </a:spcBef>
              <a:spcAft>
                <a:spcPts val="0"/>
              </a:spcAft>
              <a:defRPr/>
            </a:pPr>
            <a:r>
              <a:rPr lang="id-ID" sz="2400" dirty="0" smtClean="0"/>
              <a:t>Tersier</a:t>
            </a:r>
            <a:endParaRPr lang="en-US" sz="2400" dirty="0"/>
          </a:p>
          <a:p>
            <a:pPr algn="ctr" fontAlgn="auto">
              <a:spcBef>
                <a:spcPts val="0"/>
              </a:spcBef>
              <a:spcAft>
                <a:spcPts val="0"/>
              </a:spcAft>
              <a:defRPr/>
            </a:pPr>
            <a:endParaRPr lang="en-US" dirty="0"/>
          </a:p>
        </p:txBody>
      </p:sp>
      <p:sp>
        <p:nvSpPr>
          <p:cNvPr id="60434" name="TextBox 7"/>
          <p:cNvSpPr txBox="1">
            <a:spLocks noChangeArrowheads="1"/>
          </p:cNvSpPr>
          <p:nvPr/>
        </p:nvSpPr>
        <p:spPr bwMode="auto">
          <a:xfrm>
            <a:off x="2427288" y="6146800"/>
            <a:ext cx="51689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id-ID" sz="2800"/>
              <a:t>Masyarakat yang puas dan bangga</a:t>
            </a:r>
            <a:endParaRPr lang="en-US" sz="2800"/>
          </a:p>
        </p:txBody>
      </p:sp>
    </p:spTree>
    <p:extLst>
      <p:ext uri="{BB962C8B-B14F-4D97-AF65-F5344CB8AC3E}">
        <p14:creationId xmlns:p14="http://schemas.microsoft.com/office/powerpoint/2010/main" val="31587883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447800"/>
            <a:ext cx="8135938" cy="865187"/>
          </a:xfrm>
          <a:prstGeom prst="rect">
            <a:avLst/>
          </a:prstGeom>
          <a:ln/>
        </p:spPr>
        <p:style>
          <a:lnRef idx="2">
            <a:schemeClr val="accent1"/>
          </a:lnRef>
          <a:fillRef idx="1">
            <a:schemeClr val="lt1"/>
          </a:fillRef>
          <a:effectRef idx="0">
            <a:schemeClr val="accent1"/>
          </a:effectRef>
          <a:fontRef idx="minor">
            <a:schemeClr val="dk1"/>
          </a:fontRef>
        </p:style>
        <p:txBody>
          <a:bodyPr>
            <a:normAutofit/>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2400" b="1" dirty="0" smtClean="0">
                <a:solidFill>
                  <a:schemeClr val="tx1"/>
                </a:solidFill>
                <a:latin typeface="Tahoma" pitchFamily="34" charset="0"/>
                <a:ea typeface="Tahoma" pitchFamily="34" charset="0"/>
              </a:rPr>
              <a:t>MENJADI TANGGUNG JAWAB BERSAMA ANTARA PEMERINTAH </a:t>
            </a:r>
            <a:r>
              <a:rPr lang="id-ID" sz="2400" b="1" dirty="0" smtClean="0">
                <a:solidFill>
                  <a:schemeClr val="tx1"/>
                </a:solidFill>
                <a:latin typeface="Tahoma" pitchFamily="34" charset="0"/>
                <a:ea typeface="Tahoma" pitchFamily="34" charset="0"/>
              </a:rPr>
              <a:t>PUSAT </a:t>
            </a:r>
            <a:r>
              <a:rPr lang="en-US" sz="2400" b="1" dirty="0" smtClean="0">
                <a:solidFill>
                  <a:schemeClr val="tx1"/>
                </a:solidFill>
                <a:latin typeface="Tahoma" pitchFamily="34" charset="0"/>
                <a:ea typeface="Tahoma" pitchFamily="34" charset="0"/>
              </a:rPr>
              <a:t>DAN PEMERINTAH DAERAH</a:t>
            </a:r>
            <a:endParaRPr lang="en-US" sz="2400" dirty="0">
              <a:solidFill>
                <a:schemeClr val="tx1"/>
              </a:solidFill>
              <a:latin typeface="Tahoma" pitchFamily="34" charset="0"/>
              <a:ea typeface="Tahoma" pitchFamily="34" charset="0"/>
            </a:endParaRPr>
          </a:p>
        </p:txBody>
      </p:sp>
      <p:sp>
        <p:nvSpPr>
          <p:cNvPr id="2" name="Down Arrow 1"/>
          <p:cNvSpPr/>
          <p:nvPr/>
        </p:nvSpPr>
        <p:spPr>
          <a:xfrm>
            <a:off x="1116013" y="2420938"/>
            <a:ext cx="2735262" cy="1079500"/>
          </a:xfrm>
          <a:prstGeom prst="downArrow">
            <a:avLst/>
          </a:prstGeom>
          <a:ln/>
        </p:spPr>
        <p:style>
          <a:lnRef idx="3">
            <a:schemeClr val="lt1"/>
          </a:lnRef>
          <a:fillRef idx="1">
            <a:schemeClr val="dk1"/>
          </a:fillRef>
          <a:effectRef idx="1">
            <a:schemeClr val="dk1"/>
          </a:effectRef>
          <a:fontRef idx="minor">
            <a:schemeClr val="lt1"/>
          </a:fontRef>
        </p:style>
        <p:txBody>
          <a:bodyPr anchor="ctr"/>
          <a:lstStyle/>
          <a:p>
            <a:pPr algn="ctr" eaLnBrk="0" hangingPunct="0">
              <a:defRPr/>
            </a:pPr>
            <a:r>
              <a:rPr lang="id-ID" sz="1600" b="1" dirty="0" smtClean="0">
                <a:solidFill>
                  <a:schemeClr val="bg1"/>
                </a:solidFill>
              </a:rPr>
              <a:t>PEMERINTAH</a:t>
            </a:r>
            <a:r>
              <a:rPr lang="en-US" sz="1600" b="1" dirty="0" smtClean="0">
                <a:solidFill>
                  <a:schemeClr val="bg1"/>
                </a:solidFill>
              </a:rPr>
              <a:t>PUSAT</a:t>
            </a:r>
            <a:endParaRPr lang="en-US" sz="1600" b="1" dirty="0">
              <a:solidFill>
                <a:schemeClr val="bg1"/>
              </a:solidFill>
            </a:endParaRPr>
          </a:p>
        </p:txBody>
      </p:sp>
      <p:sp>
        <p:nvSpPr>
          <p:cNvPr id="6" name="Down Arrow 5"/>
          <p:cNvSpPr/>
          <p:nvPr/>
        </p:nvSpPr>
        <p:spPr>
          <a:xfrm>
            <a:off x="5337200" y="2420938"/>
            <a:ext cx="2736800" cy="1079500"/>
          </a:xfrm>
          <a:prstGeom prst="downArrow">
            <a:avLst/>
          </a:prstGeom>
          <a:ln/>
        </p:spPr>
        <p:style>
          <a:lnRef idx="3">
            <a:schemeClr val="lt1"/>
          </a:lnRef>
          <a:fillRef idx="1">
            <a:schemeClr val="accent2"/>
          </a:fillRef>
          <a:effectRef idx="1">
            <a:schemeClr val="accent2"/>
          </a:effectRef>
          <a:fontRef idx="minor">
            <a:schemeClr val="lt1"/>
          </a:fontRef>
        </p:style>
        <p:txBody>
          <a:bodyPr anchor="ctr"/>
          <a:lstStyle/>
          <a:p>
            <a:pPr algn="ctr" eaLnBrk="0" hangingPunct="0">
              <a:defRPr/>
            </a:pPr>
            <a:r>
              <a:rPr lang="id-ID" sz="1600" b="1" dirty="0" smtClean="0">
                <a:solidFill>
                  <a:schemeClr val="bg1"/>
                </a:solidFill>
              </a:rPr>
              <a:t>PEMERINTAH DAERAH</a:t>
            </a:r>
            <a:endParaRPr lang="en-US" sz="1600" b="1" dirty="0">
              <a:solidFill>
                <a:schemeClr val="bg1"/>
              </a:solidFill>
            </a:endParaRPr>
          </a:p>
        </p:txBody>
      </p:sp>
      <p:sp>
        <p:nvSpPr>
          <p:cNvPr id="7" name="Content Placeholder 2"/>
          <p:cNvSpPr txBox="1">
            <a:spLocks/>
          </p:cNvSpPr>
          <p:nvPr/>
        </p:nvSpPr>
        <p:spPr>
          <a:xfrm>
            <a:off x="4735513" y="3573463"/>
            <a:ext cx="3940175" cy="2447925"/>
          </a:xfrm>
          <a:prstGeom prst="rect">
            <a:avLst/>
          </a:prstGeom>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1800" dirty="0" err="1" smtClean="0">
                <a:solidFill>
                  <a:srgbClr val="7030A0"/>
                </a:solidFill>
                <a:latin typeface="Arial Rounded MT Bold" pitchFamily="34" charset="0"/>
              </a:rPr>
              <a:t>Pemenuhan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tenaga</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kesehatan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dilaksanakan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bersama</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antara</a:t>
            </a:r>
            <a:r>
              <a:rPr lang="en-US" sz="1800" dirty="0" smtClean="0">
                <a:solidFill>
                  <a:srgbClr val="7030A0"/>
                </a:solidFill>
                <a:latin typeface="Arial Rounded MT Bold" pitchFamily="34" charset="0"/>
              </a:rPr>
              <a:t> :</a:t>
            </a: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Pemerintah</a:t>
            </a:r>
            <a:r>
              <a:rPr lang="en-US" sz="1800" dirty="0" smtClean="0">
                <a:solidFill>
                  <a:srgbClr val="7030A0"/>
                </a:solidFill>
                <a:latin typeface="Arial Rounded MT Bold" pitchFamily="34" charset="0"/>
              </a:rPr>
              <a:t> Daerah </a:t>
            </a:r>
            <a:r>
              <a:rPr lang="en-US" sz="1800" dirty="0" err="1" smtClean="0">
                <a:solidFill>
                  <a:srgbClr val="7030A0"/>
                </a:solidFill>
                <a:latin typeface="Arial Rounded MT Bold" pitchFamily="34" charset="0"/>
              </a:rPr>
              <a:t>Provinsi</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Dinkes</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Provinsi</a:t>
            </a:r>
            <a:endParaRPr lang="en-US" sz="1800" dirty="0" smtClean="0">
              <a:solidFill>
                <a:srgbClr val="7030A0"/>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Pemerintah</a:t>
            </a:r>
            <a:r>
              <a:rPr lang="en-US" sz="1800" dirty="0" smtClean="0">
                <a:solidFill>
                  <a:srgbClr val="7030A0"/>
                </a:solidFill>
                <a:latin typeface="Arial Rounded MT Bold" pitchFamily="34" charset="0"/>
              </a:rPr>
              <a:t> Daerah </a:t>
            </a:r>
            <a:r>
              <a:rPr lang="en-US" sz="1800" dirty="0" err="1" smtClean="0">
                <a:solidFill>
                  <a:srgbClr val="7030A0"/>
                </a:solidFill>
                <a:latin typeface="Arial Rounded MT Bold" pitchFamily="34" charset="0"/>
              </a:rPr>
              <a:t>Kab</a:t>
            </a:r>
            <a:r>
              <a:rPr lang="en-US" sz="1800" dirty="0" smtClean="0">
                <a:solidFill>
                  <a:srgbClr val="7030A0"/>
                </a:solidFill>
                <a:latin typeface="Arial Rounded MT Bold" pitchFamily="34" charset="0"/>
              </a:rPr>
              <a:t>/Kota </a:t>
            </a:r>
            <a:r>
              <a:rPr lang="en-US" sz="1800" dirty="0" err="1" smtClean="0">
                <a:solidFill>
                  <a:srgbClr val="7030A0"/>
                </a:solidFill>
                <a:latin typeface="Arial Rounded MT Bold" pitchFamily="34" charset="0"/>
              </a:rPr>
              <a:t>dan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Dinkes</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Kab</a:t>
            </a:r>
            <a:r>
              <a:rPr lang="en-US" sz="1800" dirty="0" smtClean="0">
                <a:solidFill>
                  <a:srgbClr val="7030A0"/>
                </a:solidFill>
                <a:latin typeface="Arial Rounded MT Bold" pitchFamily="34" charset="0"/>
              </a:rPr>
              <a:t>/Kota</a:t>
            </a:r>
          </a:p>
          <a:p>
            <a:pPr marL="457200" indent="-457200" eaLnBrk="1" fontAlgn="auto" hangingPunct="1">
              <a:spcAft>
                <a:spcPts val="0"/>
              </a:spcAft>
              <a:buClrTx/>
              <a:buFont typeface="Arial" pitchFamily="34" charset="0"/>
              <a:buAutoNum type="arabicPeriod"/>
              <a:defRPr/>
            </a:pPr>
            <a:r>
              <a:rPr lang="en-US" sz="1800" dirty="0" smtClean="0">
                <a:solidFill>
                  <a:srgbClr val="7030A0"/>
                </a:solidFill>
                <a:latin typeface="Arial Rounded MT Bold" pitchFamily="34" charset="0"/>
              </a:rPr>
              <a:t>B</a:t>
            </a:r>
            <a:r>
              <a:rPr lang="id-ID" sz="1800" dirty="0" smtClean="0">
                <a:solidFill>
                  <a:srgbClr val="7030A0"/>
                </a:solidFill>
                <a:latin typeface="Arial Rounded MT Bold" pitchFamily="34" charset="0"/>
              </a:rPr>
              <a:t>adan </a:t>
            </a:r>
            <a:r>
              <a:rPr lang="en-US" sz="1800" dirty="0" smtClean="0">
                <a:solidFill>
                  <a:srgbClr val="7030A0"/>
                </a:solidFill>
                <a:latin typeface="Arial Rounded MT Bold" pitchFamily="34" charset="0"/>
              </a:rPr>
              <a:t>K</a:t>
            </a:r>
            <a:r>
              <a:rPr lang="id-ID" sz="1800" dirty="0" smtClean="0">
                <a:solidFill>
                  <a:srgbClr val="7030A0"/>
                </a:solidFill>
                <a:latin typeface="Arial Rounded MT Bold" pitchFamily="34" charset="0"/>
              </a:rPr>
              <a:t>epegawaian </a:t>
            </a:r>
            <a:r>
              <a:rPr lang="en-US" sz="1800" dirty="0" smtClean="0">
                <a:solidFill>
                  <a:srgbClr val="7030A0"/>
                </a:solidFill>
                <a:latin typeface="Arial Rounded MT Bold" pitchFamily="34" charset="0"/>
              </a:rPr>
              <a:t>D</a:t>
            </a:r>
            <a:r>
              <a:rPr lang="id-ID" sz="1800" dirty="0" smtClean="0">
                <a:solidFill>
                  <a:srgbClr val="7030A0"/>
                </a:solidFill>
                <a:latin typeface="Arial Rounded MT Bold" pitchFamily="34" charset="0"/>
              </a:rPr>
              <a:t>aerah</a:t>
            </a:r>
            <a:endParaRPr lang="en-US" sz="1800" dirty="0" smtClean="0">
              <a:solidFill>
                <a:srgbClr val="7030A0"/>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Organisasi</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Profesi</a:t>
            </a:r>
            <a:endParaRPr lang="en-US" sz="1800" dirty="0" smtClean="0">
              <a:solidFill>
                <a:srgbClr val="7030A0"/>
              </a:solidFill>
              <a:latin typeface="Arial Rounded MT Bold" pitchFamily="34" charset="0"/>
            </a:endParaRPr>
          </a:p>
        </p:txBody>
      </p:sp>
      <p:sp>
        <p:nvSpPr>
          <p:cNvPr id="8" name="Content Placeholder 2"/>
          <p:cNvSpPr txBox="1">
            <a:spLocks/>
          </p:cNvSpPr>
          <p:nvPr/>
        </p:nvSpPr>
        <p:spPr>
          <a:xfrm>
            <a:off x="457200" y="3581400"/>
            <a:ext cx="3940175" cy="2519362"/>
          </a:xfrm>
          <a:prstGeom prst="rect">
            <a:avLst/>
          </a:prstGeom>
          <a:ln/>
        </p:spPr>
        <p:style>
          <a:lnRef idx="2">
            <a:schemeClr val="dk1"/>
          </a:lnRef>
          <a:fillRef idx="1">
            <a:schemeClr val="lt1"/>
          </a:fillRef>
          <a:effectRef idx="0">
            <a:schemeClr val="dk1"/>
          </a:effectRef>
          <a:fontRef idx="minor">
            <a:schemeClr val="dk1"/>
          </a:fontRef>
        </p:style>
        <p:txBody>
          <a:bodyPr>
            <a:normAutofit/>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1800" dirty="0" err="1" smtClean="0">
                <a:solidFill>
                  <a:schemeClr val="tx1"/>
                </a:solidFill>
                <a:latin typeface="Arial Rounded MT Bold" pitchFamily="34" charset="0"/>
              </a:rPr>
              <a:t>Pemenuhan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tenaga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kesehatan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dilaksanakan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secara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bersama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antara</a:t>
            </a:r>
            <a:r>
              <a:rPr lang="en-US" sz="1800" dirty="0" smtClean="0">
                <a:solidFill>
                  <a:schemeClr val="tx1"/>
                </a:solidFill>
                <a:latin typeface="Arial Rounded MT Bold" pitchFamily="34" charset="0"/>
              </a:rPr>
              <a:t> :</a:t>
            </a: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Kementerian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Kesehatan</a:t>
            </a:r>
            <a:endParaRPr lang="en-US"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Menpan</a:t>
            </a:r>
            <a:r>
              <a:rPr lang="en-US" sz="1800" dirty="0" smtClean="0">
                <a:solidFill>
                  <a:schemeClr val="tx1"/>
                </a:solidFill>
                <a:latin typeface="Arial Rounded MT Bold" pitchFamily="34" charset="0"/>
              </a:rPr>
              <a:t> RB</a:t>
            </a:r>
            <a:endParaRPr lang="id-ID"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id-ID" sz="1800" dirty="0" smtClean="0">
                <a:solidFill>
                  <a:schemeClr val="tx1"/>
                </a:solidFill>
                <a:latin typeface="Arial Rounded MT Bold" pitchFamily="34" charset="0"/>
              </a:rPr>
              <a:t>Badan Kepegawaian Negara</a:t>
            </a:r>
            <a:endParaRPr lang="en-US"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Organisasi</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Profesi</a:t>
            </a:r>
            <a:endParaRPr lang="en-US" sz="1800" dirty="0">
              <a:solidFill>
                <a:schemeClr val="tx1"/>
              </a:solidFill>
              <a:latin typeface="Arial Rounded MT Bold" pitchFamily="34" charset="0"/>
            </a:endParaRPr>
          </a:p>
        </p:txBody>
      </p:sp>
      <p:sp>
        <p:nvSpPr>
          <p:cNvPr id="28679" name="Title 15"/>
          <p:cNvSpPr>
            <a:spLocks noGrp="1"/>
          </p:cNvSpPr>
          <p:nvPr>
            <p:ph type="title"/>
          </p:nvPr>
        </p:nvSpPr>
        <p:spPr>
          <a:xfrm>
            <a:off x="457200" y="381000"/>
            <a:ext cx="8183880" cy="743744"/>
          </a:xfrm>
        </p:spPr>
        <p:txBody>
          <a:bodyPr>
            <a:normAutofit fontScale="90000"/>
          </a:bodyPr>
          <a:lstStyle/>
          <a:p>
            <a:pPr algn="ctr" eaLnBrk="1" hangingPunct="1"/>
            <a:r>
              <a:rPr lang="id-ID" sz="3600" b="1" dirty="0" smtClean="0">
                <a:solidFill>
                  <a:schemeClr val="tx1"/>
                </a:solidFill>
                <a:latin typeface="Tahoma" pitchFamily="34" charset="0"/>
                <a:cs typeface="Tahoma" pitchFamily="34" charset="0"/>
              </a:rPr>
              <a:t>PEMENUHAN KEBUTUHAN TENAGA KESEHATAN</a:t>
            </a:r>
          </a:p>
        </p:txBody>
      </p:sp>
    </p:spTree>
    <p:extLst>
      <p:ext uri="{BB962C8B-B14F-4D97-AF65-F5344CB8AC3E}">
        <p14:creationId xmlns:p14="http://schemas.microsoft.com/office/powerpoint/2010/main" val="26813815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116013" y="188913"/>
            <a:ext cx="7416800" cy="1368425"/>
          </a:xfrm>
          <a:prstGeom prst="roundRect">
            <a:avLst/>
          </a:prstGeom>
          <a:solidFill>
            <a:schemeClr val="accent4">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2" name="Diagram 1"/>
          <p:cNvGraphicFramePr/>
          <p:nvPr/>
        </p:nvGraphicFramePr>
        <p:xfrm>
          <a:off x="533400" y="1700808"/>
          <a:ext cx="8001000" cy="4395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1444" name="TextBox 2"/>
          <p:cNvSpPr txBox="1">
            <a:spLocks noChangeArrowheads="1"/>
          </p:cNvSpPr>
          <p:nvPr/>
        </p:nvSpPr>
        <p:spPr bwMode="auto">
          <a:xfrm>
            <a:off x="1403350" y="381000"/>
            <a:ext cx="849788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id-ID" sz="4400" b="1">
                <a:solidFill>
                  <a:srgbClr val="FFC000"/>
                </a:solidFill>
                <a:latin typeface="Georgia" pitchFamily="18" charset="0"/>
                <a:ea typeface="SimSun" pitchFamily="2" charset="-122"/>
              </a:rPr>
              <a:t>BENTUK</a:t>
            </a:r>
            <a:r>
              <a:rPr lang="en-US" sz="4400" b="1">
                <a:solidFill>
                  <a:srgbClr val="FFC000"/>
                </a:solidFill>
                <a:latin typeface="Georgia" pitchFamily="18" charset="0"/>
                <a:ea typeface="SimSun" pitchFamily="2" charset="-122"/>
              </a:rPr>
              <a:t> </a:t>
            </a:r>
            <a:r>
              <a:rPr lang="id-ID" sz="4400" b="1">
                <a:solidFill>
                  <a:srgbClr val="FFC000"/>
                </a:solidFill>
                <a:latin typeface="Georgia" pitchFamily="18" charset="0"/>
                <a:ea typeface="SimSun" pitchFamily="2" charset="-122"/>
              </a:rPr>
              <a:t>REKRUTMEN</a:t>
            </a:r>
            <a:endParaRPr lang="en-US" sz="4400" b="1">
              <a:solidFill>
                <a:srgbClr val="FFC000"/>
              </a:solidFill>
              <a:latin typeface="Georgia" pitchFamily="18" charset="0"/>
              <a:ea typeface="SimSun" pitchFamily="2" charset="-122"/>
            </a:endParaRPr>
          </a:p>
        </p:txBody>
      </p:sp>
      <p:sp>
        <p:nvSpPr>
          <p:cNvPr id="61445" name="TextBox 2"/>
          <p:cNvSpPr txBox="1">
            <a:spLocks noChangeArrowheads="1"/>
          </p:cNvSpPr>
          <p:nvPr/>
        </p:nvSpPr>
        <p:spPr bwMode="auto">
          <a:xfrm>
            <a:off x="5867400" y="5005388"/>
            <a:ext cx="2665413"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buFont typeface="Wingdings" pitchFamily="2" charset="2"/>
              <a:buChar char="v"/>
            </a:pPr>
            <a:r>
              <a:rPr lang="id-ID" sz="2000" b="1">
                <a:ea typeface="SimSun" pitchFamily="2" charset="-122"/>
              </a:rPr>
              <a:t>PTT Daerah</a:t>
            </a:r>
          </a:p>
          <a:p>
            <a:pPr eaLnBrk="1" hangingPunct="1">
              <a:buFont typeface="Wingdings" pitchFamily="2" charset="2"/>
              <a:buChar char="v"/>
            </a:pPr>
            <a:r>
              <a:rPr lang="id-ID" sz="2000" b="1">
                <a:ea typeface="SimSun" pitchFamily="2" charset="-122"/>
              </a:rPr>
              <a:t>PTT Pusat</a:t>
            </a:r>
          </a:p>
          <a:p>
            <a:pPr eaLnBrk="1" hangingPunct="1">
              <a:buFont typeface="Wingdings" pitchFamily="2" charset="2"/>
              <a:buChar char="v"/>
            </a:pPr>
            <a:r>
              <a:rPr lang="id-ID" sz="2000" b="1">
                <a:ea typeface="SimSun" pitchFamily="2" charset="-122"/>
              </a:rPr>
              <a:t>Penugasan Khusus</a:t>
            </a:r>
          </a:p>
        </p:txBody>
      </p:sp>
    </p:spTree>
    <p:extLst>
      <p:ext uri="{BB962C8B-B14F-4D97-AF65-F5344CB8AC3E}">
        <p14:creationId xmlns:p14="http://schemas.microsoft.com/office/powerpoint/2010/main" val="1210560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id-ID" dirty="0" smtClean="0"/>
              <a:t>Pemenuhan Tenaga Kesehatan </a:t>
            </a:r>
            <a:endParaRPr lang="id-ID" dirty="0"/>
          </a:p>
        </p:txBody>
      </p:sp>
      <p:sp>
        <p:nvSpPr>
          <p:cNvPr id="4" name="Text Placeholder 4"/>
          <p:cNvSpPr txBox="1">
            <a:spLocks/>
          </p:cNvSpPr>
          <p:nvPr/>
        </p:nvSpPr>
        <p:spPr>
          <a:xfrm>
            <a:off x="578371" y="1988840"/>
            <a:ext cx="2121421" cy="639763"/>
          </a:xfrm>
          <a:prstGeom prst="rect">
            <a:avLst/>
          </a:prstGeo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smtClean="0">
                <a:latin typeface="Arial Black" pitchFamily="34" charset="0"/>
              </a:rPr>
              <a:t>Provinsi</a:t>
            </a:r>
            <a:endParaRPr lang="en-US" dirty="0">
              <a:latin typeface="Arial Black" pitchFamily="34" charset="0"/>
            </a:endParaRPr>
          </a:p>
        </p:txBody>
      </p:sp>
      <p:sp>
        <p:nvSpPr>
          <p:cNvPr id="5" name="Text Placeholder 4"/>
          <p:cNvSpPr txBox="1">
            <a:spLocks/>
          </p:cNvSpPr>
          <p:nvPr/>
        </p:nvSpPr>
        <p:spPr>
          <a:xfrm>
            <a:off x="6599581" y="1988840"/>
            <a:ext cx="1936813" cy="639763"/>
          </a:xfrm>
          <a:prstGeom prst="rect">
            <a:avLst/>
          </a:prstGeo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smtClean="0">
                <a:latin typeface="Arial Black" pitchFamily="34" charset="0"/>
              </a:rPr>
              <a:t>Kab/kota</a:t>
            </a:r>
            <a:endParaRPr lang="en-US" dirty="0">
              <a:latin typeface="Arial Black" pitchFamily="34" charset="0"/>
            </a:endParaRPr>
          </a:p>
        </p:txBody>
      </p:sp>
      <p:sp>
        <p:nvSpPr>
          <p:cNvPr id="6" name="Text Placeholder 4"/>
          <p:cNvSpPr txBox="1">
            <a:spLocks/>
          </p:cNvSpPr>
          <p:nvPr/>
        </p:nvSpPr>
        <p:spPr>
          <a:xfrm>
            <a:off x="3779912" y="1988840"/>
            <a:ext cx="1800200" cy="639763"/>
          </a:xfrm>
          <a:prstGeom prst="rect">
            <a:avLst/>
          </a:prstGeo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smtClean="0">
                <a:latin typeface="Arial Black" pitchFamily="34" charset="0"/>
              </a:rPr>
              <a:t>Pusat </a:t>
            </a:r>
            <a:endParaRPr lang="en-US" dirty="0">
              <a:latin typeface="Arial Black" pitchFamily="34" charset="0"/>
            </a:endParaRPr>
          </a:p>
        </p:txBody>
      </p:sp>
      <p:sp>
        <p:nvSpPr>
          <p:cNvPr id="7" name="Text Placeholder 4"/>
          <p:cNvSpPr txBox="1">
            <a:spLocks/>
          </p:cNvSpPr>
          <p:nvPr/>
        </p:nvSpPr>
        <p:spPr>
          <a:xfrm>
            <a:off x="3491880" y="5085183"/>
            <a:ext cx="2232248" cy="639763"/>
          </a:xfrm>
          <a:prstGeom prst="rect">
            <a:avLst/>
          </a:prstGeo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a:latin typeface="Arial Black" pitchFamily="34" charset="0"/>
              </a:rPr>
              <a:t>Pusat</a:t>
            </a:r>
            <a:endParaRPr lang="en-US" dirty="0">
              <a:latin typeface="Arial Black" pitchFamily="34" charset="0"/>
            </a:endParaRPr>
          </a:p>
        </p:txBody>
      </p:sp>
      <p:sp>
        <p:nvSpPr>
          <p:cNvPr id="8" name="Text Placeholder 4"/>
          <p:cNvSpPr txBox="1">
            <a:spLocks/>
          </p:cNvSpPr>
          <p:nvPr/>
        </p:nvSpPr>
        <p:spPr>
          <a:xfrm>
            <a:off x="6595625" y="5066687"/>
            <a:ext cx="1936813" cy="639763"/>
          </a:xfrm>
          <a:prstGeom prst="rect">
            <a:avLst/>
          </a:prstGeo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a:latin typeface="Arial Black" pitchFamily="34" charset="0"/>
              </a:rPr>
              <a:t>Kab/kota</a:t>
            </a:r>
            <a:endParaRPr lang="en-US" dirty="0">
              <a:latin typeface="Arial Black" pitchFamily="34" charset="0"/>
            </a:endParaRPr>
          </a:p>
        </p:txBody>
      </p:sp>
      <p:sp>
        <p:nvSpPr>
          <p:cNvPr id="9" name="Text Placeholder 4"/>
          <p:cNvSpPr txBox="1">
            <a:spLocks/>
          </p:cNvSpPr>
          <p:nvPr/>
        </p:nvSpPr>
        <p:spPr>
          <a:xfrm>
            <a:off x="611559" y="5085184"/>
            <a:ext cx="1958173" cy="639763"/>
          </a:xfrm>
          <a:prstGeom prst="rect">
            <a:avLst/>
          </a:prstGeom>
          <a:solidFill>
            <a:schemeClr val="accent3"/>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a:latin typeface="Arial Black" pitchFamily="34" charset="0"/>
              </a:rPr>
              <a:t>Provinsi</a:t>
            </a:r>
            <a:endParaRPr lang="en-US" dirty="0">
              <a:latin typeface="Arial Black" pitchFamily="34" charset="0"/>
            </a:endParaRPr>
          </a:p>
        </p:txBody>
      </p:sp>
      <p:sp>
        <p:nvSpPr>
          <p:cNvPr id="11" name="Down Arrow 10"/>
          <p:cNvSpPr/>
          <p:nvPr/>
        </p:nvSpPr>
        <p:spPr>
          <a:xfrm>
            <a:off x="1187624" y="335699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Down Arrow 13"/>
          <p:cNvSpPr/>
          <p:nvPr/>
        </p:nvSpPr>
        <p:spPr>
          <a:xfrm>
            <a:off x="4437696" y="3384065"/>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Down Arrow 14"/>
          <p:cNvSpPr/>
          <p:nvPr/>
        </p:nvSpPr>
        <p:spPr>
          <a:xfrm>
            <a:off x="7212429" y="3384065"/>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Text Placeholder 4"/>
          <p:cNvSpPr txBox="1">
            <a:spLocks/>
          </p:cNvSpPr>
          <p:nvPr/>
        </p:nvSpPr>
        <p:spPr>
          <a:xfrm>
            <a:off x="2483768" y="2940230"/>
            <a:ext cx="1656184" cy="639763"/>
          </a:xfrm>
          <a:prstGeom prst="rect">
            <a:avLst/>
          </a:prstGeom>
          <a:solidFill>
            <a:schemeClr val="accent2">
              <a:lumMod val="60000"/>
              <a:lumOff val="40000"/>
            </a:schemeClr>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a:latin typeface="Arial Black" pitchFamily="34" charset="0"/>
              </a:rPr>
              <a:t>Provinsi tidak mampu pusat membantu dengan PTT dan Penugasan </a:t>
            </a:r>
            <a:r>
              <a:rPr lang="id-ID" dirty="0" smtClean="0">
                <a:latin typeface="Arial Black" pitchFamily="34" charset="0"/>
              </a:rPr>
              <a:t>khusus serta tugas belajar</a:t>
            </a:r>
            <a:endParaRPr lang="en-US" dirty="0">
              <a:latin typeface="Arial Black" pitchFamily="34" charset="0"/>
            </a:endParaRPr>
          </a:p>
        </p:txBody>
      </p:sp>
      <p:sp>
        <p:nvSpPr>
          <p:cNvPr id="17" name="Text Placeholder 4"/>
          <p:cNvSpPr txBox="1">
            <a:spLocks/>
          </p:cNvSpPr>
          <p:nvPr/>
        </p:nvSpPr>
        <p:spPr>
          <a:xfrm>
            <a:off x="5220071" y="2927726"/>
            <a:ext cx="1512169" cy="639763"/>
          </a:xfrm>
          <a:prstGeom prst="rect">
            <a:avLst/>
          </a:prstGeom>
          <a:solidFill>
            <a:schemeClr val="accent5">
              <a:lumMod val="60000"/>
              <a:lumOff val="40000"/>
            </a:schemeClr>
          </a:solidFill>
          <a:ln w="38100"/>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txBody>
          <a:bodyPr vert="horz" lIns="91440" tIns="45720" rIns="91440" bIns="45720" rtlCol="0" anchor="ctr">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id-ID" dirty="0" smtClean="0">
                <a:latin typeface="Arial Black" pitchFamily="34" charset="0"/>
              </a:rPr>
              <a:t>Kab/kota  </a:t>
            </a:r>
            <a:r>
              <a:rPr lang="id-ID" dirty="0">
                <a:latin typeface="Arial Black" pitchFamily="34" charset="0"/>
              </a:rPr>
              <a:t>tidak mampu pusat membantu dengan PTT dan Penugasan </a:t>
            </a:r>
            <a:r>
              <a:rPr lang="id-ID" dirty="0" smtClean="0">
                <a:latin typeface="Arial Black" pitchFamily="34" charset="0"/>
              </a:rPr>
              <a:t>khusus serta tugas belajar</a:t>
            </a:r>
            <a:endParaRPr lang="en-US" dirty="0">
              <a:latin typeface="Arial Black" pitchFamily="34" charset="0"/>
            </a:endParaRPr>
          </a:p>
        </p:txBody>
      </p:sp>
    </p:spTree>
    <p:extLst>
      <p:ext uri="{BB962C8B-B14F-4D97-AF65-F5344CB8AC3E}">
        <p14:creationId xmlns:p14="http://schemas.microsoft.com/office/powerpoint/2010/main" val="3858430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7296" y="0"/>
            <a:ext cx="9144000" cy="792088"/>
          </a:xfrm>
          <a:solidFill>
            <a:schemeClr val="tx2">
              <a:lumMod val="60000"/>
              <a:lumOff val="40000"/>
            </a:schemeClr>
          </a:solidFill>
        </p:spPr>
        <p:txBody>
          <a:bodyPr>
            <a:normAutofit/>
          </a:bodyPr>
          <a:lstStyle/>
          <a:p>
            <a:pPr eaLnBrk="1" hangingPunct="1"/>
            <a:r>
              <a:rPr lang="id-ID" altLang="en-US" sz="3200" dirty="0" smtClean="0">
                <a:solidFill>
                  <a:schemeClr val="bg1"/>
                </a:solidFill>
                <a:latin typeface="Arial Rounded MT Bold" pitchFamily="34" charset="0"/>
                <a:cs typeface="Aharoni" pitchFamily="2" charset="-79"/>
              </a:rPr>
              <a:t>ARAH PEMBANGUNAN KESEHATAN</a:t>
            </a:r>
            <a:endParaRPr lang="en-US" altLang="en-US" sz="3200" dirty="0" smtClean="0">
              <a:solidFill>
                <a:schemeClr val="bg1"/>
              </a:solidFill>
              <a:latin typeface="Arial Rounded MT Bold" pitchFamily="34" charset="0"/>
            </a:endParaRPr>
          </a:p>
        </p:txBody>
      </p:sp>
      <p:sp>
        <p:nvSpPr>
          <p:cNvPr id="5123" name="AutoShape 7"/>
          <p:cNvSpPr>
            <a:spLocks noChangeArrowheads="1"/>
          </p:cNvSpPr>
          <p:nvPr/>
        </p:nvSpPr>
        <p:spPr bwMode="auto">
          <a:xfrm rot="10800000" flipH="1">
            <a:off x="247714" y="2084388"/>
            <a:ext cx="7940675" cy="3849687"/>
          </a:xfrm>
          <a:prstGeom prst="rtTriangle">
            <a:avLst/>
          </a:prstGeom>
          <a:solidFill>
            <a:schemeClr val="tx2">
              <a:lumMod val="60000"/>
              <a:lumOff val="40000"/>
            </a:schemeClr>
          </a:solidFill>
          <a:ln w="9525">
            <a:solidFill>
              <a:srgbClr val="FFFF00"/>
            </a:solidFill>
            <a:miter lim="800000"/>
            <a:headEnd/>
            <a:tailEnd/>
          </a:ln>
        </p:spPr>
        <p:txBody>
          <a:bodyPr rot="10800000" wrap="none" anchor="ctr"/>
          <a:lstStyle/>
          <a:p>
            <a:endParaRPr lang="en-US" altLang="en-US" sz="2400">
              <a:latin typeface="Arial Narrow" pitchFamily="34" charset="0"/>
            </a:endParaRPr>
          </a:p>
        </p:txBody>
      </p:sp>
      <p:sp>
        <p:nvSpPr>
          <p:cNvPr id="4" name="AutoShape 7"/>
          <p:cNvSpPr>
            <a:spLocks noChangeArrowheads="1"/>
          </p:cNvSpPr>
          <p:nvPr/>
        </p:nvSpPr>
        <p:spPr bwMode="auto">
          <a:xfrm flipH="1">
            <a:off x="228600" y="2133600"/>
            <a:ext cx="7940675" cy="3810000"/>
          </a:xfrm>
          <a:prstGeom prst="rtTriangle">
            <a:avLst/>
          </a:prstGeom>
          <a:solidFill>
            <a:schemeClr val="accent6">
              <a:lumMod val="75000"/>
            </a:schemeClr>
          </a:solidFill>
          <a:ln w="9525">
            <a:solidFill>
              <a:srgbClr val="FFFF00"/>
            </a:solidFill>
            <a:miter lim="800000"/>
            <a:headEnd/>
            <a:tailEnd/>
          </a:ln>
        </p:spPr>
        <p:txBody>
          <a:bodyPr rot="10800000" wrap="none" anchor="ctr"/>
          <a:lstStyle/>
          <a:p>
            <a:pPr fontAlgn="auto">
              <a:spcBef>
                <a:spcPts val="0"/>
              </a:spcBef>
              <a:spcAft>
                <a:spcPts val="0"/>
              </a:spcAft>
              <a:defRPr/>
            </a:pPr>
            <a:endParaRPr lang="en-US" sz="2400">
              <a:latin typeface="Arial Narrow" pitchFamily="34" charset="0"/>
              <a:cs typeface="+mn-cs"/>
            </a:endParaRPr>
          </a:p>
        </p:txBody>
      </p:sp>
      <p:sp>
        <p:nvSpPr>
          <p:cNvPr id="5125" name="Text Box 16"/>
          <p:cNvSpPr txBox="1">
            <a:spLocks noChangeArrowheads="1"/>
          </p:cNvSpPr>
          <p:nvPr/>
        </p:nvSpPr>
        <p:spPr bwMode="auto">
          <a:xfrm>
            <a:off x="467544" y="2133600"/>
            <a:ext cx="1514475" cy="646112"/>
          </a:xfrm>
          <a:prstGeom prst="rect">
            <a:avLst/>
          </a:prstGeom>
          <a:noFill/>
          <a:ln w="9525">
            <a:noFill/>
            <a:miter lim="800000"/>
            <a:headEnd/>
            <a:tailEnd/>
          </a:ln>
        </p:spPr>
        <p:txBody>
          <a:bodyPr>
            <a:spAutoFit/>
          </a:bodyPr>
          <a:lstStyle/>
          <a:p>
            <a:pPr algn="ctr"/>
            <a:r>
              <a:rPr lang="en-US" altLang="en-US" b="1" dirty="0">
                <a:latin typeface="Arial Narrow" pitchFamily="34" charset="0"/>
              </a:rPr>
              <a:t>RPJMN I</a:t>
            </a:r>
          </a:p>
          <a:p>
            <a:pPr algn="ctr"/>
            <a:r>
              <a:rPr lang="en-US" altLang="en-US" b="1" dirty="0">
                <a:latin typeface="Arial Narrow" pitchFamily="34" charset="0"/>
              </a:rPr>
              <a:t>2005 -2009</a:t>
            </a:r>
          </a:p>
        </p:txBody>
      </p:sp>
      <p:sp>
        <p:nvSpPr>
          <p:cNvPr id="5126" name="Line 9"/>
          <p:cNvSpPr>
            <a:spLocks noChangeShapeType="1"/>
          </p:cNvSpPr>
          <p:nvPr/>
        </p:nvSpPr>
        <p:spPr bwMode="auto">
          <a:xfrm>
            <a:off x="1624012" y="3937794"/>
            <a:ext cx="4829175" cy="0"/>
          </a:xfrm>
          <a:prstGeom prst="line">
            <a:avLst/>
          </a:prstGeom>
          <a:noFill/>
          <a:ln w="76200">
            <a:solidFill>
              <a:srgbClr val="FFFF00"/>
            </a:solidFill>
            <a:round/>
            <a:headEnd/>
            <a:tailEnd type="triangle" w="med" len="med"/>
          </a:ln>
        </p:spPr>
        <p:txBody>
          <a:bodyPr/>
          <a:lstStyle/>
          <a:p>
            <a:endParaRPr lang="en-US"/>
          </a:p>
        </p:txBody>
      </p:sp>
      <p:sp>
        <p:nvSpPr>
          <p:cNvPr id="5127" name="Text Box 11"/>
          <p:cNvSpPr txBox="1">
            <a:spLocks noChangeArrowheads="1"/>
          </p:cNvSpPr>
          <p:nvPr/>
        </p:nvSpPr>
        <p:spPr bwMode="auto">
          <a:xfrm>
            <a:off x="1827212" y="2982119"/>
            <a:ext cx="4743450" cy="461962"/>
          </a:xfrm>
          <a:prstGeom prst="rect">
            <a:avLst/>
          </a:prstGeom>
          <a:noFill/>
          <a:ln w="9525">
            <a:noFill/>
            <a:miter lim="800000"/>
            <a:headEnd/>
            <a:tailEnd/>
          </a:ln>
        </p:spPr>
        <p:txBody>
          <a:bodyPr>
            <a:spAutoFit/>
          </a:bodyPr>
          <a:lstStyle/>
          <a:p>
            <a:pPr algn="ctr">
              <a:spcBef>
                <a:spcPct val="50000"/>
              </a:spcBef>
            </a:pPr>
            <a:r>
              <a:rPr lang="en-US" altLang="en-US" sz="2400" b="1" dirty="0">
                <a:solidFill>
                  <a:srgbClr val="FF0000"/>
                </a:solidFill>
                <a:latin typeface="Arial Narrow" pitchFamily="34" charset="0"/>
              </a:rPr>
              <a:t>UPAYA P</a:t>
            </a:r>
            <a:r>
              <a:rPr lang="id-ID" altLang="en-US" sz="2400" b="1" dirty="0">
                <a:solidFill>
                  <a:srgbClr val="FF0000"/>
                </a:solidFill>
                <a:latin typeface="Arial Narrow" pitchFamily="34" charset="0"/>
              </a:rPr>
              <a:t>ROMOTIF, P</a:t>
            </a:r>
            <a:r>
              <a:rPr lang="en-US" altLang="en-US" sz="2400" b="1" dirty="0">
                <a:solidFill>
                  <a:srgbClr val="FF0000"/>
                </a:solidFill>
                <a:latin typeface="Arial Narrow" pitchFamily="34" charset="0"/>
              </a:rPr>
              <a:t>REVENTIF</a:t>
            </a:r>
          </a:p>
        </p:txBody>
      </p:sp>
      <p:sp>
        <p:nvSpPr>
          <p:cNvPr id="5128" name="Text Box 23"/>
          <p:cNvSpPr txBox="1">
            <a:spLocks noChangeArrowheads="1"/>
          </p:cNvSpPr>
          <p:nvPr/>
        </p:nvSpPr>
        <p:spPr bwMode="auto">
          <a:xfrm>
            <a:off x="331851" y="4366698"/>
            <a:ext cx="7772400" cy="1261884"/>
          </a:xfrm>
          <a:prstGeom prst="rect">
            <a:avLst/>
          </a:prstGeom>
          <a:noFill/>
          <a:ln w="9525">
            <a:noFill/>
            <a:miter lim="800000"/>
            <a:headEnd/>
            <a:tailEnd/>
          </a:ln>
        </p:spPr>
        <p:txBody>
          <a:bodyPr>
            <a:spAutoFit/>
          </a:bodyPr>
          <a:lstStyle/>
          <a:p>
            <a:pPr algn="ctr">
              <a:spcBef>
                <a:spcPct val="50000"/>
              </a:spcBef>
            </a:pPr>
            <a:r>
              <a:rPr lang="en-US" altLang="en-US" sz="2000" b="1" dirty="0" err="1">
                <a:latin typeface="Arial Narrow" pitchFamily="34" charset="0"/>
              </a:rPr>
              <a:t>Arah</a:t>
            </a:r>
            <a:r>
              <a:rPr lang="en-US" altLang="en-US" sz="2000" b="1" dirty="0">
                <a:latin typeface="Arial Narrow" pitchFamily="34" charset="0"/>
              </a:rPr>
              <a:t> </a:t>
            </a:r>
            <a:r>
              <a:rPr lang="en-US" altLang="en-US" sz="2000" b="1" dirty="0" err="1">
                <a:latin typeface="Arial Narrow" pitchFamily="34" charset="0"/>
              </a:rPr>
              <a:t>pengembangan</a:t>
            </a:r>
            <a:r>
              <a:rPr lang="en-US" altLang="en-US" sz="2000" b="1" dirty="0">
                <a:latin typeface="Arial Narrow" pitchFamily="34" charset="0"/>
              </a:rPr>
              <a:t> </a:t>
            </a:r>
            <a:r>
              <a:rPr lang="en-US" altLang="en-US" sz="2000" b="1" dirty="0" err="1">
                <a:latin typeface="Arial Narrow" pitchFamily="34" charset="0"/>
              </a:rPr>
              <a:t>upaya</a:t>
            </a:r>
            <a:r>
              <a:rPr lang="en-US" altLang="en-US" sz="2000" b="1" dirty="0">
                <a:latin typeface="Arial Narrow" pitchFamily="34" charset="0"/>
              </a:rPr>
              <a:t> </a:t>
            </a:r>
            <a:r>
              <a:rPr lang="en-US" altLang="en-US" sz="2000" b="1" dirty="0" err="1">
                <a:latin typeface="Arial Narrow" pitchFamily="34" charset="0"/>
              </a:rPr>
              <a:t>kesehatan</a:t>
            </a:r>
            <a:r>
              <a:rPr lang="en-US" altLang="en-US" sz="2000" b="1" dirty="0">
                <a:latin typeface="Arial Narrow" pitchFamily="34" charset="0"/>
              </a:rPr>
              <a:t>, </a:t>
            </a:r>
            <a:r>
              <a:rPr lang="en-US" altLang="en-US" sz="2000" b="1" dirty="0" err="1">
                <a:latin typeface="Arial Narrow" pitchFamily="34" charset="0"/>
              </a:rPr>
              <a:t>dari</a:t>
            </a:r>
            <a:r>
              <a:rPr lang="en-US" altLang="en-US" sz="2000" b="1" dirty="0">
                <a:latin typeface="Arial Narrow" pitchFamily="34" charset="0"/>
              </a:rPr>
              <a:t> </a:t>
            </a:r>
            <a:r>
              <a:rPr lang="en-US" altLang="en-US" sz="2000" b="1" dirty="0" err="1">
                <a:latin typeface="Arial Narrow" pitchFamily="34" charset="0"/>
              </a:rPr>
              <a:t>kuratif</a:t>
            </a:r>
            <a:r>
              <a:rPr lang="en-US" altLang="en-US" sz="2000" b="1" dirty="0">
                <a:latin typeface="Arial Narrow" pitchFamily="34" charset="0"/>
              </a:rPr>
              <a:t> </a:t>
            </a:r>
            <a:r>
              <a:rPr lang="en-US" altLang="en-US" sz="2000" b="1" dirty="0" err="1">
                <a:latin typeface="Arial Narrow" pitchFamily="34" charset="0"/>
              </a:rPr>
              <a:t>bergerak</a:t>
            </a:r>
            <a:r>
              <a:rPr lang="en-US" altLang="en-US" sz="2000" b="1" dirty="0">
                <a:latin typeface="Arial Narrow" pitchFamily="34" charset="0"/>
              </a:rPr>
              <a:t> </a:t>
            </a:r>
            <a:r>
              <a:rPr lang="en-US" altLang="en-US" sz="2000" b="1" dirty="0" err="1">
                <a:latin typeface="Arial Narrow" pitchFamily="34" charset="0"/>
              </a:rPr>
              <a:t>ke</a:t>
            </a:r>
            <a:r>
              <a:rPr lang="en-US" altLang="en-US" sz="2000" b="1" dirty="0">
                <a:latin typeface="Arial Narrow" pitchFamily="34" charset="0"/>
              </a:rPr>
              <a:t> </a:t>
            </a:r>
            <a:r>
              <a:rPr lang="en-US" altLang="en-US" sz="2000" b="1" dirty="0" err="1">
                <a:latin typeface="Arial Narrow" pitchFamily="34" charset="0"/>
              </a:rPr>
              <a:t>arah</a:t>
            </a:r>
            <a:r>
              <a:rPr lang="en-US" altLang="en-US" sz="2000" b="1" dirty="0">
                <a:latin typeface="Arial Narrow" pitchFamily="34" charset="0"/>
              </a:rPr>
              <a:t>  </a:t>
            </a:r>
            <a:r>
              <a:rPr lang="en-US" altLang="en-US" sz="2000" b="1" dirty="0" err="1">
                <a:latin typeface="Arial Narrow" pitchFamily="34" charset="0"/>
              </a:rPr>
              <a:t>promotif</a:t>
            </a:r>
            <a:r>
              <a:rPr lang="en-US" altLang="en-US" sz="2000" b="1" dirty="0">
                <a:latin typeface="Arial Narrow" pitchFamily="34" charset="0"/>
              </a:rPr>
              <a:t>, </a:t>
            </a:r>
            <a:r>
              <a:rPr lang="en-US" altLang="en-US" sz="2000" b="1" dirty="0" err="1">
                <a:latin typeface="Arial Narrow" pitchFamily="34" charset="0"/>
              </a:rPr>
              <a:t>preventif</a:t>
            </a:r>
            <a:r>
              <a:rPr lang="en-US" altLang="en-US" sz="2000" b="1" dirty="0">
                <a:latin typeface="Arial Narrow" pitchFamily="34" charset="0"/>
              </a:rPr>
              <a:t> </a:t>
            </a:r>
            <a:r>
              <a:rPr lang="en-US" altLang="en-US" sz="2000" b="1" dirty="0" err="1">
                <a:latin typeface="Arial Narrow" pitchFamily="34" charset="0"/>
              </a:rPr>
              <a:t>sesuai</a:t>
            </a:r>
            <a:r>
              <a:rPr lang="en-US" altLang="en-US" sz="2000" b="1" dirty="0">
                <a:latin typeface="Arial Narrow" pitchFamily="34" charset="0"/>
              </a:rPr>
              <a:t> </a:t>
            </a:r>
            <a:r>
              <a:rPr lang="en-US" altLang="en-US" sz="2000" b="1" dirty="0" err="1">
                <a:latin typeface="Arial Narrow" pitchFamily="34" charset="0"/>
              </a:rPr>
              <a:t>kondisi</a:t>
            </a:r>
            <a:r>
              <a:rPr lang="en-US" altLang="en-US" sz="2000" b="1" dirty="0">
                <a:latin typeface="Arial Narrow" pitchFamily="34" charset="0"/>
              </a:rPr>
              <a:t> </a:t>
            </a:r>
            <a:r>
              <a:rPr lang="en-US" altLang="en-US" sz="2000" b="1" dirty="0" err="1">
                <a:latin typeface="Arial Narrow" pitchFamily="34" charset="0"/>
              </a:rPr>
              <a:t>dan</a:t>
            </a:r>
            <a:r>
              <a:rPr lang="en-US" altLang="en-US" sz="2000" b="1" dirty="0">
                <a:latin typeface="Arial Narrow" pitchFamily="34" charset="0"/>
              </a:rPr>
              <a:t> </a:t>
            </a:r>
            <a:r>
              <a:rPr lang="en-US" altLang="en-US" sz="2000" b="1" dirty="0" err="1" smtClean="0">
                <a:latin typeface="Arial Narrow" pitchFamily="34" charset="0"/>
              </a:rPr>
              <a:t>kebutuhan</a:t>
            </a:r>
            <a:endParaRPr lang="id-ID" altLang="en-US" sz="2000" b="1" dirty="0" smtClean="0">
              <a:latin typeface="Arial Narrow" pitchFamily="34" charset="0"/>
            </a:endParaRPr>
          </a:p>
          <a:p>
            <a:pPr algn="ctr">
              <a:spcBef>
                <a:spcPct val="50000"/>
              </a:spcBef>
            </a:pPr>
            <a:r>
              <a:rPr lang="id-ID" altLang="en-US" sz="2000" b="1" dirty="0" smtClean="0">
                <a:latin typeface="Arial Narrow" pitchFamily="34" charset="0"/>
                <a:sym typeface="Wingdings" pitchFamily="2" charset="2"/>
              </a:rPr>
              <a:t></a:t>
            </a:r>
            <a:r>
              <a:rPr lang="id-ID" altLang="en-US" sz="2400" b="1" dirty="0" smtClean="0">
                <a:latin typeface="Arial Narrow" pitchFamily="34" charset="0"/>
                <a:sym typeface="Wingdings" pitchFamily="2" charset="2"/>
              </a:rPr>
              <a:t>Penyiapan SDMK mengikuti pengembangan upaya kesehatan</a:t>
            </a:r>
            <a:endParaRPr lang="en-US" altLang="en-US" sz="2400" b="1" dirty="0">
              <a:latin typeface="Arial Narrow" pitchFamily="34" charset="0"/>
            </a:endParaRPr>
          </a:p>
        </p:txBody>
      </p:sp>
      <p:sp>
        <p:nvSpPr>
          <p:cNvPr id="5133" name="Line 12"/>
          <p:cNvSpPr>
            <a:spLocks noChangeShapeType="1"/>
          </p:cNvSpPr>
          <p:nvPr/>
        </p:nvSpPr>
        <p:spPr bwMode="auto">
          <a:xfrm>
            <a:off x="2133600" y="1931988"/>
            <a:ext cx="0" cy="4011612"/>
          </a:xfrm>
          <a:prstGeom prst="line">
            <a:avLst/>
          </a:prstGeom>
          <a:noFill/>
          <a:ln w="9525">
            <a:solidFill>
              <a:schemeClr val="bg1"/>
            </a:solidFill>
            <a:prstDash val="dashDot"/>
            <a:round/>
            <a:headEnd/>
            <a:tailEnd/>
          </a:ln>
        </p:spPr>
        <p:txBody>
          <a:bodyPr/>
          <a:lstStyle/>
          <a:p>
            <a:endParaRPr lang="en-US"/>
          </a:p>
        </p:txBody>
      </p:sp>
      <p:sp>
        <p:nvSpPr>
          <p:cNvPr id="5134" name="Line 12"/>
          <p:cNvSpPr>
            <a:spLocks noChangeShapeType="1"/>
          </p:cNvSpPr>
          <p:nvPr/>
        </p:nvSpPr>
        <p:spPr bwMode="auto">
          <a:xfrm>
            <a:off x="4038600" y="2084388"/>
            <a:ext cx="0" cy="4011612"/>
          </a:xfrm>
          <a:prstGeom prst="line">
            <a:avLst/>
          </a:prstGeom>
          <a:noFill/>
          <a:ln w="9525">
            <a:solidFill>
              <a:schemeClr val="bg1"/>
            </a:solidFill>
            <a:prstDash val="dashDot"/>
            <a:round/>
            <a:headEnd/>
            <a:tailEnd/>
          </a:ln>
        </p:spPr>
        <p:txBody>
          <a:bodyPr/>
          <a:lstStyle/>
          <a:p>
            <a:endParaRPr lang="en-US"/>
          </a:p>
        </p:txBody>
      </p:sp>
      <p:sp>
        <p:nvSpPr>
          <p:cNvPr id="5135" name="Line 12"/>
          <p:cNvSpPr>
            <a:spLocks noChangeShapeType="1"/>
          </p:cNvSpPr>
          <p:nvPr/>
        </p:nvSpPr>
        <p:spPr bwMode="auto">
          <a:xfrm>
            <a:off x="6019800" y="2133600"/>
            <a:ext cx="0" cy="4011613"/>
          </a:xfrm>
          <a:prstGeom prst="line">
            <a:avLst/>
          </a:prstGeom>
          <a:noFill/>
          <a:ln w="9525">
            <a:solidFill>
              <a:schemeClr val="bg1"/>
            </a:solidFill>
            <a:prstDash val="dashDot"/>
            <a:round/>
            <a:headEnd/>
            <a:tailEnd/>
          </a:ln>
        </p:spPr>
        <p:txBody>
          <a:bodyPr/>
          <a:lstStyle/>
          <a:p>
            <a:endParaRPr lang="en-US"/>
          </a:p>
        </p:txBody>
      </p:sp>
      <p:sp>
        <p:nvSpPr>
          <p:cNvPr id="5136" name="Text Box 16"/>
          <p:cNvSpPr txBox="1">
            <a:spLocks noChangeArrowheads="1"/>
          </p:cNvSpPr>
          <p:nvPr/>
        </p:nvSpPr>
        <p:spPr bwMode="auto">
          <a:xfrm>
            <a:off x="2411760" y="2146766"/>
            <a:ext cx="1514475" cy="646113"/>
          </a:xfrm>
          <a:prstGeom prst="rect">
            <a:avLst/>
          </a:prstGeom>
          <a:noFill/>
          <a:ln w="9525">
            <a:noFill/>
            <a:miter lim="800000"/>
            <a:headEnd/>
            <a:tailEnd/>
          </a:ln>
        </p:spPr>
        <p:txBody>
          <a:bodyPr>
            <a:spAutoFit/>
          </a:bodyPr>
          <a:lstStyle/>
          <a:p>
            <a:pPr algn="ctr"/>
            <a:r>
              <a:rPr lang="en-US" altLang="en-US" b="1" dirty="0">
                <a:latin typeface="Arial Narrow" pitchFamily="34" charset="0"/>
              </a:rPr>
              <a:t>RPJMN II</a:t>
            </a:r>
          </a:p>
          <a:p>
            <a:pPr algn="ctr"/>
            <a:r>
              <a:rPr lang="en-US" altLang="en-US" b="1" dirty="0">
                <a:latin typeface="Arial Narrow" pitchFamily="34" charset="0"/>
              </a:rPr>
              <a:t>20010-2014</a:t>
            </a:r>
          </a:p>
        </p:txBody>
      </p:sp>
      <p:sp>
        <p:nvSpPr>
          <p:cNvPr id="5137" name="Text Box 16"/>
          <p:cNvSpPr txBox="1">
            <a:spLocks noChangeArrowheads="1"/>
          </p:cNvSpPr>
          <p:nvPr/>
        </p:nvSpPr>
        <p:spPr bwMode="auto">
          <a:xfrm>
            <a:off x="4297623" y="2146766"/>
            <a:ext cx="1514475" cy="646113"/>
          </a:xfrm>
          <a:prstGeom prst="rect">
            <a:avLst/>
          </a:prstGeom>
          <a:noFill/>
          <a:ln w="9525">
            <a:noFill/>
            <a:miter lim="800000"/>
            <a:headEnd/>
            <a:tailEnd/>
          </a:ln>
        </p:spPr>
        <p:txBody>
          <a:bodyPr>
            <a:spAutoFit/>
          </a:bodyPr>
          <a:lstStyle/>
          <a:p>
            <a:pPr algn="ctr"/>
            <a:r>
              <a:rPr lang="en-US" altLang="en-US" b="1" dirty="0">
                <a:latin typeface="Arial Narrow" pitchFamily="34" charset="0"/>
              </a:rPr>
              <a:t>RPJMN III</a:t>
            </a:r>
          </a:p>
          <a:p>
            <a:pPr algn="ctr"/>
            <a:r>
              <a:rPr lang="en-US" altLang="en-US" b="1" dirty="0">
                <a:latin typeface="Arial Narrow" pitchFamily="34" charset="0"/>
              </a:rPr>
              <a:t>2015 -2019</a:t>
            </a:r>
          </a:p>
        </p:txBody>
      </p:sp>
      <p:sp>
        <p:nvSpPr>
          <p:cNvPr id="5138" name="Text Box 16"/>
          <p:cNvSpPr txBox="1">
            <a:spLocks noChangeArrowheads="1"/>
          </p:cNvSpPr>
          <p:nvPr/>
        </p:nvSpPr>
        <p:spPr bwMode="auto">
          <a:xfrm>
            <a:off x="6172200" y="2146766"/>
            <a:ext cx="1514475" cy="646113"/>
          </a:xfrm>
          <a:prstGeom prst="rect">
            <a:avLst/>
          </a:prstGeom>
          <a:noFill/>
          <a:ln w="9525">
            <a:noFill/>
            <a:miter lim="800000"/>
            <a:headEnd/>
            <a:tailEnd/>
          </a:ln>
        </p:spPr>
        <p:txBody>
          <a:bodyPr>
            <a:spAutoFit/>
          </a:bodyPr>
          <a:lstStyle/>
          <a:p>
            <a:pPr algn="ctr"/>
            <a:r>
              <a:rPr lang="en-US" altLang="en-US" b="1" dirty="0">
                <a:latin typeface="Arial Narrow" pitchFamily="34" charset="0"/>
              </a:rPr>
              <a:t>RPJMN IV</a:t>
            </a:r>
          </a:p>
          <a:p>
            <a:pPr algn="ctr"/>
            <a:r>
              <a:rPr lang="en-US" altLang="en-US" b="1" dirty="0">
                <a:latin typeface="Arial Narrow" pitchFamily="34" charset="0"/>
              </a:rPr>
              <a:t>2020 -2024</a:t>
            </a:r>
          </a:p>
        </p:txBody>
      </p:sp>
      <p:sp>
        <p:nvSpPr>
          <p:cNvPr id="20" name="Pentagon 19"/>
          <p:cNvSpPr/>
          <p:nvPr/>
        </p:nvSpPr>
        <p:spPr>
          <a:xfrm>
            <a:off x="7775575" y="2994024"/>
            <a:ext cx="1368425" cy="2290763"/>
          </a:xfrm>
          <a:prstGeom prst="homePlat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00100" fontAlgn="auto">
              <a:spcBef>
                <a:spcPts val="0"/>
              </a:spcBef>
              <a:spcAft>
                <a:spcPts val="0"/>
              </a:spcAft>
              <a:defRPr/>
            </a:pPr>
            <a:r>
              <a:rPr lang="en-US" sz="1400" b="1" dirty="0">
                <a:solidFill>
                  <a:srgbClr val="FF0000"/>
                </a:solidFill>
              </a:rPr>
              <a:t>VISI</a:t>
            </a:r>
            <a:r>
              <a:rPr lang="en-US" sz="1100" b="1" dirty="0">
                <a:solidFill>
                  <a:srgbClr val="FF0000"/>
                </a:solidFill>
              </a:rPr>
              <a:t>:</a:t>
            </a:r>
          </a:p>
          <a:p>
            <a:pPr algn="ctr" defTabSz="800100" fontAlgn="auto">
              <a:spcBef>
                <a:spcPts val="0"/>
              </a:spcBef>
              <a:spcAft>
                <a:spcPts val="0"/>
              </a:spcAft>
              <a:defRPr/>
            </a:pPr>
            <a:r>
              <a:rPr lang="id-ID" sz="1100" b="1" dirty="0">
                <a:solidFill>
                  <a:srgbClr val="FF0000"/>
                </a:solidFill>
              </a:rPr>
              <a:t>MASYARAKAT </a:t>
            </a:r>
          </a:p>
          <a:p>
            <a:pPr algn="ctr" defTabSz="800100" fontAlgn="auto">
              <a:spcBef>
                <a:spcPts val="0"/>
              </a:spcBef>
              <a:spcAft>
                <a:spcPts val="0"/>
              </a:spcAft>
              <a:defRPr/>
            </a:pPr>
            <a:r>
              <a:rPr lang="id-ID" sz="1100" b="1" dirty="0">
                <a:solidFill>
                  <a:srgbClr val="FF0000"/>
                </a:solidFill>
              </a:rPr>
              <a:t>SEHAT </a:t>
            </a:r>
            <a:endParaRPr lang="en-US" sz="1100" b="1" dirty="0">
              <a:solidFill>
                <a:srgbClr val="FF0000"/>
              </a:solidFill>
            </a:endParaRPr>
          </a:p>
          <a:p>
            <a:pPr algn="ctr" defTabSz="800100" fontAlgn="auto">
              <a:spcBef>
                <a:spcPts val="0"/>
              </a:spcBef>
              <a:spcAft>
                <a:spcPts val="0"/>
              </a:spcAft>
              <a:defRPr/>
            </a:pPr>
            <a:r>
              <a:rPr lang="id-ID" sz="1100" b="1" dirty="0">
                <a:solidFill>
                  <a:srgbClr val="FF0000"/>
                </a:solidFill>
              </a:rPr>
              <a:t>YANG MANDIRI</a:t>
            </a:r>
          </a:p>
          <a:p>
            <a:pPr algn="ctr" defTabSz="800100" fontAlgn="auto">
              <a:spcBef>
                <a:spcPts val="0"/>
              </a:spcBef>
              <a:spcAft>
                <a:spcPts val="0"/>
              </a:spcAft>
              <a:defRPr/>
            </a:pPr>
            <a:r>
              <a:rPr lang="id-ID" sz="1100" b="1" dirty="0">
                <a:solidFill>
                  <a:srgbClr val="FF0000"/>
                </a:solidFill>
              </a:rPr>
              <a:t>DAN</a:t>
            </a:r>
          </a:p>
          <a:p>
            <a:pPr algn="ctr" defTabSz="800100" fontAlgn="auto">
              <a:spcBef>
                <a:spcPts val="0"/>
              </a:spcBef>
              <a:spcAft>
                <a:spcPts val="0"/>
              </a:spcAft>
              <a:defRPr/>
            </a:pPr>
            <a:r>
              <a:rPr lang="id-ID" sz="1100" b="1" dirty="0">
                <a:solidFill>
                  <a:srgbClr val="FF0000"/>
                </a:solidFill>
              </a:rPr>
              <a:t>BERKEA DILAN</a:t>
            </a:r>
            <a:endParaRPr lang="en-US" sz="1100" b="1" dirty="0">
              <a:solidFill>
                <a:srgbClr val="FF0000"/>
              </a:solidFill>
            </a:endParaRPr>
          </a:p>
          <a:p>
            <a:pPr algn="ctr" fontAlgn="auto">
              <a:spcBef>
                <a:spcPts val="0"/>
              </a:spcBef>
              <a:spcAft>
                <a:spcPts val="0"/>
              </a:spcAft>
              <a:defRPr/>
            </a:pPr>
            <a:endParaRPr lang="id-ID" sz="1100" dirty="0"/>
          </a:p>
        </p:txBody>
      </p:sp>
      <p:sp>
        <p:nvSpPr>
          <p:cNvPr id="3" name="Rectangle 2"/>
          <p:cNvSpPr/>
          <p:nvPr/>
        </p:nvSpPr>
        <p:spPr>
          <a:xfrm>
            <a:off x="247713" y="1268760"/>
            <a:ext cx="7921562" cy="81562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4000" b="1" dirty="0" smtClean="0"/>
              <a:t>PENTAHAPAN RPJPK</a:t>
            </a:r>
            <a:endParaRPr lang="id-ID" sz="4000" b="1" dirty="0"/>
          </a:p>
        </p:txBody>
      </p:sp>
    </p:spTree>
    <p:extLst>
      <p:ext uri="{BB962C8B-B14F-4D97-AF65-F5344CB8AC3E}">
        <p14:creationId xmlns:p14="http://schemas.microsoft.com/office/powerpoint/2010/main" val="30404605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1520" y="1412776"/>
            <a:ext cx="4267200" cy="5445224"/>
          </a:xfrm>
          <a:prstGeom prst="rect">
            <a:avLst/>
          </a:prstGeom>
          <a:solidFill>
            <a:schemeClr val="accent6">
              <a:lumMod val="75000"/>
            </a:schemeClr>
          </a:solidFill>
        </p:spPr>
        <p:txBody>
          <a:bodyPr>
            <a:noAutofit/>
          </a:bodyPr>
          <a:lstStyle/>
          <a:p>
            <a:pPr marL="0" indent="0">
              <a:buNone/>
            </a:pPr>
            <a:r>
              <a:rPr lang="en-US" sz="2400" dirty="0" smtClean="0"/>
              <a:t>P</a:t>
            </a:r>
            <a:r>
              <a:rPr lang="id-ID" sz="2400" dirty="0" smtClean="0"/>
              <a:t>ENEMPATAN NAKES:</a:t>
            </a:r>
            <a:endParaRPr lang="en-US" sz="2400" dirty="0" smtClean="0"/>
          </a:p>
          <a:p>
            <a:pPr marL="725488"/>
            <a:r>
              <a:rPr lang="id-ID" sz="2400" dirty="0" smtClean="0"/>
              <a:t>Pengangkatan CPNS</a:t>
            </a:r>
          </a:p>
          <a:p>
            <a:pPr marL="725488"/>
            <a:r>
              <a:rPr lang="id-ID" sz="2400" dirty="0" smtClean="0"/>
              <a:t>Pengangkatan PTT (dokter, dokter gigi, dokter spesialis dan bidan)</a:t>
            </a:r>
          </a:p>
          <a:p>
            <a:pPr marL="725488"/>
            <a:r>
              <a:rPr lang="id-ID" sz="2400" dirty="0" smtClean="0"/>
              <a:t>Penugasan khusus:</a:t>
            </a:r>
          </a:p>
          <a:p>
            <a:pPr marL="725488" lvl="1" indent="-342900"/>
            <a:r>
              <a:rPr lang="id-ID" sz="2000" dirty="0" smtClean="0"/>
              <a:t>Residen Senior  (RSUD )</a:t>
            </a:r>
          </a:p>
          <a:p>
            <a:pPr marL="725488" lvl="1" indent="-342900"/>
            <a:r>
              <a:rPr lang="id-ID" sz="2000" dirty="0" smtClean="0"/>
              <a:t>Nakes Diploma 3 (Puskesmas DTPK)</a:t>
            </a:r>
            <a:endParaRPr lang="en-US" sz="2000" dirty="0" smtClean="0"/>
          </a:p>
          <a:p>
            <a:pPr marL="725488"/>
            <a:r>
              <a:rPr lang="id-ID" sz="2400" dirty="0" smtClean="0"/>
              <a:t>Program Internship Dokter Indonesia</a:t>
            </a:r>
            <a:endParaRPr lang="en-US" sz="2400" dirty="0" smtClean="0"/>
          </a:p>
          <a:p>
            <a:pPr marL="514350" indent="-514350">
              <a:buNone/>
            </a:pPr>
            <a:endParaRPr lang="en-US" sz="2400" dirty="0" smtClean="0"/>
          </a:p>
          <a:p>
            <a:pPr marL="514350" indent="-514350">
              <a:buNone/>
            </a:pPr>
            <a:r>
              <a:rPr lang="en-US" sz="2400" dirty="0"/>
              <a:t>	</a:t>
            </a:r>
            <a:endParaRPr lang="en-US" sz="2400" dirty="0" smtClean="0"/>
          </a:p>
        </p:txBody>
      </p:sp>
      <p:sp>
        <p:nvSpPr>
          <p:cNvPr id="4" name="Content Placeholder 3"/>
          <p:cNvSpPr>
            <a:spLocks noGrp="1"/>
          </p:cNvSpPr>
          <p:nvPr>
            <p:ph sz="half" idx="2"/>
          </p:nvPr>
        </p:nvSpPr>
        <p:spPr>
          <a:xfrm>
            <a:off x="4800600" y="1600200"/>
            <a:ext cx="4191000" cy="4925144"/>
          </a:xfrm>
          <a:prstGeom prst="rect">
            <a:avLst/>
          </a:prstGeom>
          <a:solidFill>
            <a:schemeClr val="accent3">
              <a:lumMod val="75000"/>
            </a:schemeClr>
          </a:solidFill>
        </p:spPr>
        <p:txBody>
          <a:bodyPr>
            <a:normAutofit/>
          </a:bodyPr>
          <a:lstStyle/>
          <a:p>
            <a:pPr marL="0" indent="0">
              <a:buNone/>
            </a:pPr>
            <a:r>
              <a:rPr lang="id-ID" sz="2400" dirty="0" smtClean="0"/>
              <a:t>BEA SISWA DG MASA BAKTI WAJIB</a:t>
            </a:r>
          </a:p>
          <a:p>
            <a:r>
              <a:rPr lang="id-ID" sz="2200" dirty="0" smtClean="0"/>
              <a:t>Pemberian Bea siswa/ bantuan pendidikan PPDS/PPDGS</a:t>
            </a:r>
          </a:p>
          <a:p>
            <a:r>
              <a:rPr lang="id-ID" sz="2200" dirty="0" smtClean="0"/>
              <a:t>Program Tugas Belajar  (D3 – S3)</a:t>
            </a:r>
          </a:p>
          <a:p>
            <a:pPr marL="0" indent="0">
              <a:buNone/>
            </a:pPr>
            <a:endParaRPr lang="id-ID" sz="2400" dirty="0" smtClean="0"/>
          </a:p>
          <a:p>
            <a:pPr marL="0" indent="0">
              <a:buNone/>
            </a:pPr>
            <a:r>
              <a:rPr lang="id-ID" sz="2400" dirty="0" smtClean="0"/>
              <a:t>INSENTIF FINANSIAL</a:t>
            </a:r>
          </a:p>
          <a:p>
            <a:pPr marL="0" indent="0">
              <a:buNone/>
            </a:pPr>
            <a:r>
              <a:rPr lang="id-ID" sz="2400" dirty="0" smtClean="0"/>
              <a:t>Insentif untuk Nakes PTT</a:t>
            </a:r>
            <a:r>
              <a:rPr lang="en-US" sz="2400" dirty="0" smtClean="0"/>
              <a:t>, </a:t>
            </a:r>
            <a:r>
              <a:rPr lang="en-US" sz="2400" dirty="0" err="1" smtClean="0"/>
              <a:t>Penugasan</a:t>
            </a:r>
            <a:r>
              <a:rPr lang="en-US" sz="2400" dirty="0" smtClean="0"/>
              <a:t> </a:t>
            </a:r>
            <a:r>
              <a:rPr lang="en-US" sz="2400" dirty="0" err="1" smtClean="0"/>
              <a:t>Khusus</a:t>
            </a:r>
            <a:r>
              <a:rPr lang="en-US" sz="2400" dirty="0" smtClean="0"/>
              <a:t>, </a:t>
            </a:r>
            <a:r>
              <a:rPr lang="en-US" sz="2400" dirty="0" err="1" smtClean="0"/>
              <a:t>Dokter</a:t>
            </a:r>
            <a:r>
              <a:rPr lang="en-US" sz="2400" dirty="0" smtClean="0"/>
              <a:t> </a:t>
            </a:r>
            <a:r>
              <a:rPr lang="en-US" sz="2400" dirty="0" err="1" smtClean="0"/>
              <a:t>Internsip</a:t>
            </a:r>
            <a:r>
              <a:rPr lang="en-US" sz="2400" dirty="0" smtClean="0"/>
              <a:t>.</a:t>
            </a:r>
            <a:endParaRPr lang="id-ID" sz="2400" dirty="0"/>
          </a:p>
        </p:txBody>
      </p:sp>
      <p:sp>
        <p:nvSpPr>
          <p:cNvPr id="2" name="Title 1"/>
          <p:cNvSpPr>
            <a:spLocks noGrp="1"/>
          </p:cNvSpPr>
          <p:nvPr>
            <p:ph type="title"/>
          </p:nvPr>
        </p:nvSpPr>
        <p:spPr>
          <a:xfrm>
            <a:off x="251520" y="152400"/>
            <a:ext cx="8640960" cy="1143000"/>
          </a:xfrm>
        </p:spPr>
        <p:txBody>
          <a:bodyPr>
            <a:normAutofit fontScale="90000"/>
          </a:bodyPr>
          <a:lstStyle/>
          <a:p>
            <a:r>
              <a:rPr lang="id-ID" sz="3200" b="1" dirty="0" smtClean="0"/>
              <a:t>UPAYA </a:t>
            </a:r>
            <a:r>
              <a:rPr lang="en-US" sz="3200" b="1" dirty="0" smtClean="0"/>
              <a:t>PEMENUHAN </a:t>
            </a:r>
            <a:r>
              <a:rPr lang="id-ID" sz="3200" b="1" dirty="0" smtClean="0"/>
              <a:t>KEBUTUHAN SDM KESEHATAN (Distribusi dan Retensi Nakes)</a:t>
            </a:r>
            <a:endParaRPr lang="en-US" sz="3200" b="1" dirty="0"/>
          </a:p>
        </p:txBody>
      </p:sp>
    </p:spTree>
    <p:extLst>
      <p:ext uri="{BB962C8B-B14F-4D97-AF65-F5344CB8AC3E}">
        <p14:creationId xmlns:p14="http://schemas.microsoft.com/office/powerpoint/2010/main" val="31729047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0"/>
            <a:ext cx="9144000" cy="868362"/>
          </a:xfrm>
          <a:solidFill>
            <a:schemeClr val="tx2">
              <a:lumMod val="60000"/>
              <a:lumOff val="40000"/>
            </a:schemeClr>
          </a:solidFill>
        </p:spPr>
        <p:txBody>
          <a:bodyPr/>
          <a:lstStyle/>
          <a:p>
            <a:pPr eaLnBrk="1" hangingPunct="1"/>
            <a:r>
              <a:rPr lang="en-US" altLang="en-US" sz="3600" b="1" dirty="0" smtClean="0">
                <a:solidFill>
                  <a:schemeClr val="bg1"/>
                </a:solidFill>
              </a:rPr>
              <a:t>KENDALA </a:t>
            </a:r>
            <a:r>
              <a:rPr lang="id-ID" altLang="en-US" sz="3600" b="1" dirty="0" smtClean="0">
                <a:solidFill>
                  <a:schemeClr val="bg1"/>
                </a:solidFill>
              </a:rPr>
              <a:t>PENEMPATAN NAKES </a:t>
            </a:r>
            <a:endParaRPr lang="en-US" altLang="en-US" sz="3600" b="1" dirty="0" smtClean="0">
              <a:solidFill>
                <a:schemeClr val="bg1"/>
              </a:solidFill>
            </a:endParaRPr>
          </a:p>
        </p:txBody>
      </p:sp>
      <p:sp>
        <p:nvSpPr>
          <p:cNvPr id="20483" name="Content Placeholder 2"/>
          <p:cNvSpPr>
            <a:spLocks noGrp="1"/>
          </p:cNvSpPr>
          <p:nvPr>
            <p:ph idx="1"/>
          </p:nvPr>
        </p:nvSpPr>
        <p:spPr>
          <a:xfrm>
            <a:off x="457200" y="1447800"/>
            <a:ext cx="8229600" cy="4953000"/>
          </a:xfrm>
        </p:spPr>
        <p:txBody>
          <a:bodyPr/>
          <a:lstStyle/>
          <a:p>
            <a:pPr eaLnBrk="1" hangingPunct="1"/>
            <a:r>
              <a:rPr lang="en-US" altLang="en-US" sz="2800" b="1" dirty="0" err="1" smtClean="0"/>
              <a:t>Retensi</a:t>
            </a:r>
            <a:r>
              <a:rPr lang="en-US" altLang="en-US" sz="2800" b="1" dirty="0" smtClean="0"/>
              <a:t> </a:t>
            </a:r>
            <a:r>
              <a:rPr lang="en-US" altLang="en-US" sz="2800" b="1" dirty="0" err="1" smtClean="0"/>
              <a:t>untuk</a:t>
            </a:r>
            <a:r>
              <a:rPr lang="en-US" altLang="en-US" sz="2800" b="1" dirty="0" smtClean="0"/>
              <a:t> </a:t>
            </a:r>
            <a:r>
              <a:rPr lang="en-US" altLang="en-US" sz="2800" b="1" dirty="0" err="1" smtClean="0"/>
              <a:t>daerah</a:t>
            </a:r>
            <a:r>
              <a:rPr lang="en-US" altLang="en-US" sz="2800" b="1" dirty="0" smtClean="0"/>
              <a:t> </a:t>
            </a:r>
            <a:r>
              <a:rPr lang="en-US" altLang="en-US" sz="2800" b="1" dirty="0" err="1" smtClean="0"/>
              <a:t>dengan</a:t>
            </a:r>
            <a:r>
              <a:rPr lang="en-US" altLang="en-US" sz="2800" b="1" dirty="0" smtClean="0"/>
              <a:t> </a:t>
            </a:r>
            <a:r>
              <a:rPr lang="en-US" altLang="en-US" sz="2800" b="1" dirty="0" err="1" smtClean="0"/>
              <a:t>geografis</a:t>
            </a:r>
            <a:r>
              <a:rPr lang="en-US" altLang="en-US" sz="2800" b="1" dirty="0" smtClean="0"/>
              <a:t> </a:t>
            </a:r>
            <a:r>
              <a:rPr lang="en-US" altLang="en-US" sz="2800" b="1" dirty="0" err="1" smtClean="0"/>
              <a:t>sulit</a:t>
            </a:r>
            <a:r>
              <a:rPr lang="en-US" altLang="en-US" sz="2800" b="1" dirty="0" smtClean="0"/>
              <a:t>  </a:t>
            </a:r>
            <a:r>
              <a:rPr lang="en-US" altLang="en-US" sz="2800" b="1" dirty="0" err="1" smtClean="0"/>
              <a:t>masih</a:t>
            </a:r>
            <a:r>
              <a:rPr lang="en-US" altLang="en-US" sz="2800" b="1" dirty="0" smtClean="0"/>
              <a:t> </a:t>
            </a:r>
            <a:r>
              <a:rPr lang="en-US" altLang="en-US" sz="2800" b="1" dirty="0" err="1" smtClean="0"/>
              <a:t>rendah</a:t>
            </a:r>
            <a:endParaRPr lang="en-US" altLang="en-US" sz="2800" b="1" dirty="0" smtClean="0"/>
          </a:p>
          <a:p>
            <a:pPr eaLnBrk="1" hangingPunct="1"/>
            <a:r>
              <a:rPr lang="en-US" altLang="en-US" sz="2800" b="1" dirty="0" err="1" smtClean="0"/>
              <a:t>Kurangnya</a:t>
            </a:r>
            <a:r>
              <a:rPr lang="en-US" altLang="en-US" sz="2800" b="1" dirty="0" smtClean="0"/>
              <a:t> </a:t>
            </a:r>
            <a:r>
              <a:rPr lang="en-US" altLang="en-US" sz="2800" b="1" dirty="0" err="1" smtClean="0"/>
              <a:t>partisipasi</a:t>
            </a:r>
            <a:r>
              <a:rPr lang="en-US" altLang="en-US" sz="2800" b="1" dirty="0" smtClean="0"/>
              <a:t> </a:t>
            </a:r>
            <a:r>
              <a:rPr lang="en-US" altLang="en-US" sz="2800" b="1" dirty="0" err="1" smtClean="0"/>
              <a:t>Pemda</a:t>
            </a:r>
            <a:r>
              <a:rPr lang="en-US" altLang="en-US" sz="2800" b="1" dirty="0" smtClean="0"/>
              <a:t> </a:t>
            </a:r>
            <a:r>
              <a:rPr lang="en-US" altLang="en-US" sz="2800" b="1" dirty="0" err="1" smtClean="0"/>
              <a:t>dalam</a:t>
            </a:r>
            <a:r>
              <a:rPr lang="en-US" altLang="en-US" sz="2800" b="1" dirty="0" smtClean="0"/>
              <a:t> </a:t>
            </a:r>
            <a:r>
              <a:rPr lang="en-US" altLang="en-US" sz="2800" b="1" dirty="0" err="1" smtClean="0"/>
              <a:t>penyediaan</a:t>
            </a:r>
            <a:r>
              <a:rPr lang="en-US" altLang="en-US" sz="2800" b="1" dirty="0" smtClean="0"/>
              <a:t> </a:t>
            </a:r>
            <a:r>
              <a:rPr lang="en-US" altLang="en-US" sz="2800" b="1" dirty="0" err="1" smtClean="0"/>
              <a:t>fasilitas</a:t>
            </a:r>
            <a:r>
              <a:rPr lang="en-US" altLang="en-US" sz="2800" b="1" dirty="0" smtClean="0"/>
              <a:t>, </a:t>
            </a:r>
            <a:r>
              <a:rPr lang="en-US" altLang="en-US" sz="2800" b="1" dirty="0" err="1" smtClean="0"/>
              <a:t>distribusi</a:t>
            </a:r>
            <a:r>
              <a:rPr lang="en-US" altLang="en-US" sz="2800" b="1" dirty="0" smtClean="0"/>
              <a:t>, monitoring </a:t>
            </a:r>
            <a:r>
              <a:rPr lang="en-US" altLang="en-US" sz="2800" b="1" dirty="0" err="1" smtClean="0"/>
              <a:t>dan</a:t>
            </a:r>
            <a:r>
              <a:rPr lang="en-US" altLang="en-US" sz="2800" b="1" dirty="0" smtClean="0"/>
              <a:t> </a:t>
            </a:r>
            <a:r>
              <a:rPr lang="en-US" altLang="en-US" sz="2800" b="1" dirty="0" err="1" smtClean="0"/>
              <a:t>evaluasi</a:t>
            </a:r>
            <a:endParaRPr lang="en-US" altLang="en-US" sz="2800" b="1" dirty="0" smtClean="0"/>
          </a:p>
          <a:p>
            <a:pPr eaLnBrk="1" hangingPunct="1"/>
            <a:r>
              <a:rPr lang="en-US" altLang="en-US" sz="2800" b="1" dirty="0" err="1" smtClean="0"/>
              <a:t>Sedikitnya</a:t>
            </a:r>
            <a:r>
              <a:rPr lang="en-US" altLang="en-US" sz="2800" b="1" dirty="0" smtClean="0"/>
              <a:t> </a:t>
            </a:r>
            <a:r>
              <a:rPr lang="en-US" altLang="en-US" sz="2800" b="1" dirty="0" err="1" smtClean="0"/>
              <a:t>peminat</a:t>
            </a:r>
            <a:r>
              <a:rPr lang="en-US" altLang="en-US" sz="2800" b="1" dirty="0" smtClean="0"/>
              <a:t> </a:t>
            </a:r>
            <a:r>
              <a:rPr lang="en-US" altLang="en-US" sz="2800" b="1" dirty="0" err="1" smtClean="0"/>
              <a:t>tenaga</a:t>
            </a:r>
            <a:r>
              <a:rPr lang="en-US" altLang="en-US" sz="2800" b="1" dirty="0" smtClean="0"/>
              <a:t> </a:t>
            </a:r>
            <a:r>
              <a:rPr lang="en-US" altLang="en-US" sz="2800" b="1" dirty="0" err="1" smtClean="0"/>
              <a:t>kesehatan</a:t>
            </a:r>
            <a:r>
              <a:rPr lang="en-US" altLang="en-US" sz="2800" b="1" dirty="0" smtClean="0"/>
              <a:t> </a:t>
            </a:r>
            <a:r>
              <a:rPr lang="en-US" altLang="en-US" sz="2800" b="1" dirty="0" err="1" smtClean="0"/>
              <a:t>khususnya</a:t>
            </a:r>
            <a:r>
              <a:rPr lang="en-US" altLang="en-US" sz="2800" b="1" dirty="0" smtClean="0"/>
              <a:t> </a:t>
            </a:r>
            <a:r>
              <a:rPr lang="en-US" altLang="en-US" sz="2800" b="1" dirty="0" err="1" smtClean="0"/>
              <a:t>untuk</a:t>
            </a:r>
            <a:r>
              <a:rPr lang="en-US" altLang="en-US" sz="2800" b="1" dirty="0" smtClean="0"/>
              <a:t> </a:t>
            </a:r>
            <a:r>
              <a:rPr lang="id-ID" altLang="en-US" sz="2800" b="1" dirty="0" smtClean="0"/>
              <a:t>DTPK</a:t>
            </a:r>
            <a:endParaRPr lang="en-US" altLang="en-US" sz="2800" b="1" dirty="0" smtClean="0"/>
          </a:p>
          <a:p>
            <a:pPr eaLnBrk="1" hangingPunct="1"/>
            <a:r>
              <a:rPr lang="en-US" altLang="en-US" sz="2800" b="1" dirty="0" err="1" smtClean="0"/>
              <a:t>Tingginya</a:t>
            </a:r>
            <a:r>
              <a:rPr lang="en-US" altLang="en-US" sz="2800" b="1" dirty="0" smtClean="0"/>
              <a:t> </a:t>
            </a:r>
            <a:r>
              <a:rPr lang="en-US" altLang="en-US" sz="2800" b="1" dirty="0" err="1" smtClean="0"/>
              <a:t>biaya</a:t>
            </a:r>
            <a:r>
              <a:rPr lang="en-US" altLang="en-US" sz="2800" b="1" dirty="0" smtClean="0"/>
              <a:t> </a:t>
            </a:r>
            <a:r>
              <a:rPr lang="en-US" altLang="en-US" sz="2800" b="1" dirty="0" err="1" smtClean="0"/>
              <a:t>operasional</a:t>
            </a:r>
            <a:r>
              <a:rPr lang="en-US" altLang="en-US" sz="2800" b="1" dirty="0" smtClean="0"/>
              <a:t> </a:t>
            </a:r>
            <a:r>
              <a:rPr lang="en-US" altLang="en-US" sz="2800" b="1" dirty="0" err="1" smtClean="0"/>
              <a:t>untuk</a:t>
            </a:r>
            <a:r>
              <a:rPr lang="en-US" altLang="en-US" sz="2800" b="1" dirty="0" smtClean="0"/>
              <a:t> </a:t>
            </a:r>
            <a:r>
              <a:rPr lang="en-US" altLang="en-US" sz="2800" b="1" dirty="0" err="1" smtClean="0"/>
              <a:t>mobilisasi</a:t>
            </a:r>
            <a:r>
              <a:rPr lang="en-US" altLang="en-US" sz="2800" b="1" dirty="0" smtClean="0"/>
              <a:t> </a:t>
            </a:r>
            <a:r>
              <a:rPr lang="en-US" altLang="en-US" sz="2800" b="1" dirty="0" err="1" smtClean="0"/>
              <a:t>tenaga</a:t>
            </a:r>
            <a:r>
              <a:rPr lang="en-US" altLang="en-US" sz="2800" b="1" dirty="0" smtClean="0"/>
              <a:t> </a:t>
            </a:r>
            <a:r>
              <a:rPr lang="en-US" altLang="en-US" sz="2800" b="1" dirty="0" err="1" smtClean="0"/>
              <a:t>kesehatan</a:t>
            </a:r>
            <a:r>
              <a:rPr lang="en-US" altLang="en-US" sz="2800" b="1" dirty="0" smtClean="0"/>
              <a:t> di </a:t>
            </a:r>
            <a:r>
              <a:rPr lang="en-US" altLang="en-US" sz="2800" b="1" dirty="0" err="1" smtClean="0"/>
              <a:t>daerah</a:t>
            </a:r>
            <a:r>
              <a:rPr lang="en-US" altLang="en-US" sz="2800" b="1" dirty="0" smtClean="0"/>
              <a:t> </a:t>
            </a:r>
            <a:r>
              <a:rPr lang="en-US" altLang="en-US" sz="2800" b="1" dirty="0" err="1" smtClean="0"/>
              <a:t>dengan</a:t>
            </a:r>
            <a:r>
              <a:rPr lang="en-US" altLang="en-US" sz="2800" b="1" dirty="0" smtClean="0"/>
              <a:t> </a:t>
            </a:r>
            <a:r>
              <a:rPr lang="en-US" altLang="en-US" sz="2800" b="1" dirty="0" err="1" smtClean="0"/>
              <a:t>geografis</a:t>
            </a:r>
            <a:r>
              <a:rPr lang="en-US" altLang="en-US" sz="2800" b="1" dirty="0" smtClean="0"/>
              <a:t> </a:t>
            </a:r>
            <a:r>
              <a:rPr lang="en-US" altLang="en-US" sz="2800" b="1" dirty="0" err="1" smtClean="0"/>
              <a:t>sulit</a:t>
            </a:r>
            <a:r>
              <a:rPr lang="en-US" altLang="en-US" sz="2800" b="1" dirty="0" smtClean="0"/>
              <a:t>.</a:t>
            </a:r>
            <a:endParaRPr lang="id-ID" altLang="en-US" sz="2800" b="1" dirty="0" smtClean="0"/>
          </a:p>
          <a:p>
            <a:pPr eaLnBrk="1" hangingPunct="1"/>
            <a:endParaRPr lang="en-US" altLang="en-US" sz="2800" b="1" dirty="0" smtClean="0"/>
          </a:p>
          <a:p>
            <a:pPr eaLnBrk="1" hangingPunct="1"/>
            <a:endParaRPr lang="en-US" altLang="en-US" sz="2800" b="1" dirty="0" smtClean="0"/>
          </a:p>
        </p:txBody>
      </p:sp>
    </p:spTree>
    <p:extLst>
      <p:ext uri="{BB962C8B-B14F-4D97-AF65-F5344CB8AC3E}">
        <p14:creationId xmlns:p14="http://schemas.microsoft.com/office/powerpoint/2010/main" val="33750330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932040" y="3068960"/>
            <a:ext cx="3168352" cy="1296144"/>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d-ID" sz="3200" dirty="0" smtClean="0"/>
              <a:t>PENGADAAN SDMK</a:t>
            </a:r>
            <a:endParaRPr lang="id-ID" sz="3200" dirty="0"/>
          </a:p>
        </p:txBody>
      </p:sp>
      <p:sp>
        <p:nvSpPr>
          <p:cNvPr id="28674" name="Title 1"/>
          <p:cNvSpPr>
            <a:spLocks noGrp="1"/>
          </p:cNvSpPr>
          <p:nvPr>
            <p:ph type="title"/>
          </p:nvPr>
        </p:nvSpPr>
        <p:spPr>
          <a:xfrm>
            <a:off x="0" y="1256"/>
            <a:ext cx="9144000" cy="1143000"/>
          </a:xfrm>
          <a:solidFill>
            <a:schemeClr val="tx2">
              <a:lumMod val="60000"/>
              <a:lumOff val="40000"/>
            </a:schemeClr>
          </a:solidFill>
        </p:spPr>
        <p:txBody>
          <a:bodyPr>
            <a:normAutofit fontScale="90000"/>
          </a:bodyPr>
          <a:lstStyle/>
          <a:p>
            <a:pPr eaLnBrk="1" hangingPunct="1"/>
            <a:r>
              <a:rPr lang="en-US" sz="3600" b="1" dirty="0" smtClean="0">
                <a:solidFill>
                  <a:schemeClr val="bg1"/>
                </a:solidFill>
              </a:rPr>
              <a:t>PERENCANAAN SEBAGAI DASAR PEMENUHAN KEBUTUHAN SDMK</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677326772"/>
              </p:ext>
            </p:extLst>
          </p:nvPr>
        </p:nvGraphicFramePr>
        <p:xfrm>
          <a:off x="467544" y="1536501"/>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3275856" y="4005064"/>
            <a:ext cx="864096" cy="72008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id-ID"/>
          </a:p>
        </p:txBody>
      </p:sp>
    </p:spTree>
    <p:extLst>
      <p:ext uri="{BB962C8B-B14F-4D97-AF65-F5344CB8AC3E}">
        <p14:creationId xmlns:p14="http://schemas.microsoft.com/office/powerpoint/2010/main" val="12041924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Autofit/>
          </a:bodyPr>
          <a:lstStyle/>
          <a:p>
            <a:r>
              <a:rPr lang="id-ID" sz="2800" b="1" dirty="0" smtClean="0"/>
              <a:t>PBM (MENKES, MENDAGRI, MENPAN)</a:t>
            </a:r>
            <a:br>
              <a:rPr lang="id-ID" sz="2800" b="1" dirty="0" smtClean="0"/>
            </a:br>
            <a:r>
              <a:rPr lang="id-ID" sz="2800" b="1" dirty="0" smtClean="0"/>
              <a:t>TTG PERENCANAAN DAN PEMERATAAN NAKES DI FASYANKES MILIK PEMDA</a:t>
            </a:r>
            <a:endParaRPr lang="id-ID" sz="2800" b="1" dirty="0"/>
          </a:p>
        </p:txBody>
      </p:sp>
      <p:graphicFrame>
        <p:nvGraphicFramePr>
          <p:cNvPr id="4" name="Diagram 3"/>
          <p:cNvGraphicFramePr/>
          <p:nvPr>
            <p:extLst>
              <p:ext uri="{D42A27DB-BD31-4B8C-83A1-F6EECF244321}">
                <p14:modId xmlns:p14="http://schemas.microsoft.com/office/powerpoint/2010/main" val="4188173900"/>
              </p:ext>
            </p:extLst>
          </p:nvPr>
        </p:nvGraphicFramePr>
        <p:xfrm>
          <a:off x="251520" y="1124744"/>
          <a:ext cx="8208912" cy="4640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2665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2800" b="1" dirty="0"/>
              <a:t>PERENCANAAN DAN PEMERATAAN NAKES </a:t>
            </a:r>
            <a:br>
              <a:rPr lang="id-ID" sz="2800" b="1" dirty="0"/>
            </a:br>
            <a:r>
              <a:rPr lang="id-ID" sz="2800" b="1" dirty="0"/>
              <a:t>DI FASYANKES MILIK PEMDA</a:t>
            </a:r>
            <a:endParaRPr lang="id-ID" sz="2800" dirty="0"/>
          </a:p>
        </p:txBody>
      </p:sp>
      <p:sp>
        <p:nvSpPr>
          <p:cNvPr id="3" name="Content Placeholder 2"/>
          <p:cNvSpPr>
            <a:spLocks noGrp="1"/>
          </p:cNvSpPr>
          <p:nvPr>
            <p:ph idx="1"/>
          </p:nvPr>
        </p:nvSpPr>
        <p:spPr/>
        <p:txBody>
          <a:bodyPr/>
          <a:lstStyle/>
          <a:p>
            <a:r>
              <a:rPr lang="id-ID" dirty="0"/>
              <a:t>Pemerataan Tenaga Kesehatan </a:t>
            </a:r>
            <a:r>
              <a:rPr lang="id-ID" dirty="0" smtClean="0"/>
              <a:t>dilaksanakan </a:t>
            </a:r>
            <a:r>
              <a:rPr lang="id-ID" dirty="0"/>
              <a:t>melalui redistribusi dan </a:t>
            </a:r>
            <a:r>
              <a:rPr lang="id-ID" dirty="0" smtClean="0"/>
              <a:t>distribusi</a:t>
            </a:r>
          </a:p>
          <a:p>
            <a:r>
              <a:rPr lang="id-ID" dirty="0"/>
              <a:t>Redistribusi dan distribusi Tenaga Kesehatan harus dilakukan dengan memperhatikan ketersediaan sarana dan prasarana serta jenis Tenaga Kesehatan yang disesuaikan dengan kebutuhan pelayanan kesehatan</a:t>
            </a:r>
          </a:p>
        </p:txBody>
      </p:sp>
    </p:spTree>
    <p:extLst>
      <p:ext uri="{BB962C8B-B14F-4D97-AF65-F5344CB8AC3E}">
        <p14:creationId xmlns:p14="http://schemas.microsoft.com/office/powerpoint/2010/main" val="32664105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4" name="Rectangle 3"/>
          <p:cNvSpPr/>
          <p:nvPr/>
        </p:nvSpPr>
        <p:spPr>
          <a:xfrm>
            <a:off x="1037249" y="2492896"/>
            <a:ext cx="2376264" cy="201967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b="1" dirty="0" smtClean="0"/>
              <a:t>PENEMPATAN NAKES DENGAN  TEAM BASED</a:t>
            </a:r>
          </a:p>
          <a:p>
            <a:r>
              <a:rPr lang="id-ID" b="1" dirty="0" smtClean="0"/>
              <a:t>(dokter</a:t>
            </a:r>
            <a:r>
              <a:rPr lang="id-ID" b="1" dirty="0"/>
              <a:t>, perawat, bidan, 2 nakes sesuai kebutuhan </a:t>
            </a:r>
            <a:r>
              <a:rPr lang="id-ID" b="1" dirty="0" smtClean="0"/>
              <a:t>daerah)</a:t>
            </a:r>
            <a:endParaRPr lang="en-US" b="1" dirty="0"/>
          </a:p>
          <a:p>
            <a:pPr>
              <a:buNone/>
            </a:pPr>
            <a:endParaRPr lang="en-US" b="1" dirty="0"/>
          </a:p>
        </p:txBody>
      </p:sp>
      <p:sp>
        <p:nvSpPr>
          <p:cNvPr id="5" name="Rectangle 4"/>
          <p:cNvSpPr/>
          <p:nvPr/>
        </p:nvSpPr>
        <p:spPr>
          <a:xfrm>
            <a:off x="5148064" y="4149080"/>
            <a:ext cx="2304256" cy="91440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mengatasi masalah kesehatan</a:t>
            </a:r>
            <a:r>
              <a:rPr lang="en-US" dirty="0"/>
              <a:t> </a:t>
            </a:r>
            <a:r>
              <a:rPr lang="id-ID" dirty="0" smtClean="0"/>
              <a:t>di daerah </a:t>
            </a:r>
            <a:endParaRPr lang="id-ID" dirty="0"/>
          </a:p>
        </p:txBody>
      </p:sp>
      <p:sp>
        <p:nvSpPr>
          <p:cNvPr id="6" name="Rectangle 5"/>
          <p:cNvSpPr/>
          <p:nvPr/>
        </p:nvSpPr>
        <p:spPr>
          <a:xfrm>
            <a:off x="5148064" y="3045532"/>
            <a:ext cx="2304256" cy="9144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memenuhi kebutuhan tenaga kesehatan</a:t>
            </a:r>
          </a:p>
        </p:txBody>
      </p:sp>
      <p:sp>
        <p:nvSpPr>
          <p:cNvPr id="7" name="Rectangle 6"/>
          <p:cNvSpPr/>
          <p:nvPr/>
        </p:nvSpPr>
        <p:spPr>
          <a:xfrm>
            <a:off x="5148064" y="1916832"/>
            <a:ext cx="2304256"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meningkatkan retensi tenaga kesehatan</a:t>
            </a:r>
          </a:p>
        </p:txBody>
      </p:sp>
      <p:sp>
        <p:nvSpPr>
          <p:cNvPr id="8" name="Right Arrow 7"/>
          <p:cNvSpPr/>
          <p:nvPr/>
        </p:nvSpPr>
        <p:spPr>
          <a:xfrm>
            <a:off x="3707904" y="313168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Tujuan</a:t>
            </a:r>
            <a:endParaRPr lang="id-ID" dirty="0"/>
          </a:p>
        </p:txBody>
      </p:sp>
      <p:sp>
        <p:nvSpPr>
          <p:cNvPr id="10" name="Rectangle 9"/>
          <p:cNvSpPr/>
          <p:nvPr/>
        </p:nvSpPr>
        <p:spPr>
          <a:xfrm>
            <a:off x="467544" y="332656"/>
            <a:ext cx="8208912"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haroni" pitchFamily="2" charset="-79"/>
                <a:cs typeface="Aharoni" pitchFamily="2" charset="-79"/>
              </a:rPr>
              <a:t>INOVASI PEMENUHAN TENAGA KESEHATAN</a:t>
            </a:r>
            <a:endParaRPr lang="id-ID" sz="2400" dirty="0">
              <a:latin typeface="Aharoni" pitchFamily="2" charset="-79"/>
              <a:cs typeface="Aharoni" pitchFamily="2" charset="-79"/>
            </a:endParaRPr>
          </a:p>
        </p:txBody>
      </p:sp>
      <p:sp>
        <p:nvSpPr>
          <p:cNvPr id="9" name="Rectangle 8"/>
          <p:cNvSpPr/>
          <p:nvPr/>
        </p:nvSpPr>
        <p:spPr>
          <a:xfrm>
            <a:off x="1109257" y="5229200"/>
            <a:ext cx="2304256" cy="9144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Taskshifting </a:t>
            </a:r>
            <a:endParaRPr lang="id-ID" dirty="0"/>
          </a:p>
        </p:txBody>
      </p:sp>
      <p:sp>
        <p:nvSpPr>
          <p:cNvPr id="11" name="Right Arrow 10"/>
          <p:cNvSpPr/>
          <p:nvPr/>
        </p:nvSpPr>
        <p:spPr>
          <a:xfrm>
            <a:off x="3707904" y="54440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Tujuan</a:t>
            </a:r>
            <a:endParaRPr lang="id-ID" dirty="0"/>
          </a:p>
        </p:txBody>
      </p:sp>
      <p:sp>
        <p:nvSpPr>
          <p:cNvPr id="13" name="Rectangle 12"/>
          <p:cNvSpPr/>
          <p:nvPr/>
        </p:nvSpPr>
        <p:spPr>
          <a:xfrm>
            <a:off x="5148064" y="5301208"/>
            <a:ext cx="2304256" cy="1008112"/>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a:t>mengatasi masalah kesehatan</a:t>
            </a:r>
            <a:r>
              <a:rPr lang="en-US" dirty="0"/>
              <a:t> </a:t>
            </a:r>
            <a:r>
              <a:rPr lang="id-ID" dirty="0" smtClean="0"/>
              <a:t>di fasyankes tanpa dokter </a:t>
            </a:r>
            <a:endParaRPr lang="id-ID" dirty="0"/>
          </a:p>
        </p:txBody>
      </p:sp>
    </p:spTree>
    <p:extLst>
      <p:ext uri="{BB962C8B-B14F-4D97-AF65-F5344CB8AC3E}">
        <p14:creationId xmlns:p14="http://schemas.microsoft.com/office/powerpoint/2010/main" val="27809168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 </a:t>
            </a:r>
            <a:endParaRPr lang="id-ID" dirty="0"/>
          </a:p>
        </p:txBody>
      </p:sp>
      <p:sp>
        <p:nvSpPr>
          <p:cNvPr id="4" name="Rectangle 3"/>
          <p:cNvSpPr/>
          <p:nvPr/>
        </p:nvSpPr>
        <p:spPr>
          <a:xfrm>
            <a:off x="5318719" y="5877272"/>
            <a:ext cx="3312367" cy="648072"/>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dirty="0" smtClean="0"/>
              <a:t>Bangga Dan Ditunggu Masyarakat</a:t>
            </a:r>
            <a:endParaRPr lang="en-US" dirty="0" smtClean="0"/>
          </a:p>
        </p:txBody>
      </p:sp>
      <p:sp>
        <p:nvSpPr>
          <p:cNvPr id="6" name="Rectangle 5"/>
          <p:cNvSpPr/>
          <p:nvPr/>
        </p:nvSpPr>
        <p:spPr>
          <a:xfrm>
            <a:off x="5318719" y="4896045"/>
            <a:ext cx="3312368" cy="72008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dirty="0" smtClean="0"/>
              <a:t>Manfaatkan Teknologi (E-health)</a:t>
            </a:r>
          </a:p>
        </p:txBody>
      </p:sp>
      <p:sp>
        <p:nvSpPr>
          <p:cNvPr id="7" name="Rectangle 6"/>
          <p:cNvSpPr/>
          <p:nvPr/>
        </p:nvSpPr>
        <p:spPr>
          <a:xfrm>
            <a:off x="5292080" y="4090894"/>
            <a:ext cx="3312368" cy="706258"/>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dirty="0" smtClean="0"/>
              <a:t>Caring, Communication and Responsible</a:t>
            </a:r>
          </a:p>
        </p:txBody>
      </p:sp>
      <p:sp>
        <p:nvSpPr>
          <p:cNvPr id="8" name="Rectangle 7"/>
          <p:cNvSpPr/>
          <p:nvPr/>
        </p:nvSpPr>
        <p:spPr>
          <a:xfrm>
            <a:off x="5292080" y="3119264"/>
            <a:ext cx="3312368" cy="74178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Berintegrasi Dalam Berbagai Fungsi Kerja</a:t>
            </a:r>
            <a:endParaRPr lang="id-ID" dirty="0"/>
          </a:p>
        </p:txBody>
      </p:sp>
      <p:sp>
        <p:nvSpPr>
          <p:cNvPr id="9" name="Rectangle 8"/>
          <p:cNvSpPr/>
          <p:nvPr/>
        </p:nvSpPr>
        <p:spPr>
          <a:xfrm>
            <a:off x="5292080" y="2348880"/>
            <a:ext cx="3312368" cy="504056"/>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Mahir Tetapi Berdedikasi</a:t>
            </a:r>
          </a:p>
        </p:txBody>
      </p:sp>
      <p:sp>
        <p:nvSpPr>
          <p:cNvPr id="10" name="Rectangle 9"/>
          <p:cNvSpPr/>
          <p:nvPr/>
        </p:nvSpPr>
        <p:spPr>
          <a:xfrm>
            <a:off x="5292080" y="1628800"/>
            <a:ext cx="3312368" cy="576064"/>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Profesi Pilihan</a:t>
            </a:r>
            <a:endParaRPr lang="id-ID" dirty="0"/>
          </a:p>
        </p:txBody>
      </p:sp>
      <p:sp>
        <p:nvSpPr>
          <p:cNvPr id="12" name="Rectangle 11"/>
          <p:cNvSpPr/>
          <p:nvPr/>
        </p:nvSpPr>
        <p:spPr>
          <a:xfrm>
            <a:off x="971600" y="3668348"/>
            <a:ext cx="2160240" cy="576064"/>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Tenaga Kesehatan Harapan </a:t>
            </a:r>
            <a:endParaRPr lang="id-ID" dirty="0"/>
          </a:p>
        </p:txBody>
      </p:sp>
      <p:sp>
        <p:nvSpPr>
          <p:cNvPr id="13" name="Right Arrow 12"/>
          <p:cNvSpPr/>
          <p:nvPr/>
        </p:nvSpPr>
        <p:spPr>
          <a:xfrm>
            <a:off x="3707904" y="3714064"/>
            <a:ext cx="978408" cy="4846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p:cNvSpPr/>
          <p:nvPr/>
        </p:nvSpPr>
        <p:spPr>
          <a:xfrm>
            <a:off x="755576" y="476672"/>
            <a:ext cx="784887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3600" dirty="0" smtClean="0"/>
              <a:t>Tenaga Kesehatan Harapan </a:t>
            </a:r>
            <a:endParaRPr lang="id-ID" sz="3600" dirty="0"/>
          </a:p>
        </p:txBody>
      </p:sp>
    </p:spTree>
    <p:extLst>
      <p:ext uri="{BB962C8B-B14F-4D97-AF65-F5344CB8AC3E}">
        <p14:creationId xmlns:p14="http://schemas.microsoft.com/office/powerpoint/2010/main" val="12342820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564904"/>
            <a:ext cx="8229600" cy="1143000"/>
          </a:xfrm>
        </p:spPr>
        <p:txBody>
          <a:bodyPr/>
          <a:lstStyle/>
          <a:p>
            <a:r>
              <a:rPr lang="id-ID" dirty="0" smtClean="0"/>
              <a:t>Terima Kasih</a:t>
            </a:r>
            <a:endParaRPr lang="id-ID" dirty="0"/>
          </a:p>
        </p:txBody>
      </p:sp>
    </p:spTree>
    <p:extLst>
      <p:ext uri="{BB962C8B-B14F-4D97-AF65-F5344CB8AC3E}">
        <p14:creationId xmlns:p14="http://schemas.microsoft.com/office/powerpoint/2010/main" val="3355262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p:cNvGrpSpPr>
          <p:nvPr/>
        </p:nvGrpSpPr>
        <p:grpSpPr bwMode="auto">
          <a:xfrm>
            <a:off x="1850553" y="1751809"/>
            <a:ext cx="1689100" cy="730250"/>
            <a:chOff x="4633587" y="783068"/>
            <a:chExt cx="1337177" cy="728797"/>
          </a:xfrm>
          <a:noFill/>
        </p:grpSpPr>
        <p:sp>
          <p:nvSpPr>
            <p:cNvPr id="12" name="Rounded Rectangle 11"/>
            <p:cNvSpPr/>
            <p:nvPr/>
          </p:nvSpPr>
          <p:spPr>
            <a:xfrm>
              <a:off x="4633587"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8"/>
            <p:cNvSpPr/>
            <p:nvPr/>
          </p:nvSpPr>
          <p:spPr>
            <a:xfrm>
              <a:off x="4633587" y="783068"/>
              <a:ext cx="1337177" cy="486393"/>
            </a:xfrm>
            <a:prstGeom prst="rect">
              <a:avLst/>
            </a:prstGeom>
            <a:grp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3</a:t>
              </a:r>
            </a:p>
            <a:p>
              <a:pPr defTabSz="622300" fontAlgn="auto">
                <a:lnSpc>
                  <a:spcPct val="90000"/>
                </a:lnSpc>
                <a:spcBef>
                  <a:spcPts val="0"/>
                </a:spcBef>
                <a:spcAft>
                  <a:spcPct val="35000"/>
                </a:spcAft>
                <a:defRPr/>
              </a:pPr>
              <a:r>
                <a:rPr lang="id-ID" sz="2000" b="1" dirty="0">
                  <a:solidFill>
                    <a:schemeClr val="tx1"/>
                  </a:solidFill>
                  <a:latin typeface="Palatino Linotype"/>
                </a:rPr>
                <a:t>(2015– 2019)</a:t>
              </a:r>
              <a:endParaRPr lang="en-US" sz="2000" dirty="0">
                <a:solidFill>
                  <a:schemeClr val="tx1"/>
                </a:solidFill>
              </a:endParaRPr>
            </a:p>
          </p:txBody>
        </p:sp>
      </p:grpSp>
      <p:grpSp>
        <p:nvGrpSpPr>
          <p:cNvPr id="21" name="Group 28"/>
          <p:cNvGrpSpPr>
            <a:grpSpLocks/>
          </p:cNvGrpSpPr>
          <p:nvPr/>
        </p:nvGrpSpPr>
        <p:grpSpPr bwMode="auto">
          <a:xfrm>
            <a:off x="1551903" y="2309810"/>
            <a:ext cx="3043881" cy="3639470"/>
            <a:chOff x="4602228" y="2281837"/>
            <a:chExt cx="1864035" cy="1417500"/>
          </a:xfrm>
          <a:solidFill>
            <a:schemeClr val="accent3">
              <a:lumMod val="40000"/>
              <a:lumOff val="60000"/>
            </a:schemeClr>
          </a:solidFill>
        </p:grpSpPr>
        <p:sp>
          <p:nvSpPr>
            <p:cNvPr id="33" name="Rounded Rectangle 32"/>
            <p:cNvSpPr/>
            <p:nvPr/>
          </p:nvSpPr>
          <p:spPr>
            <a:xfrm>
              <a:off x="4602228" y="2281837"/>
              <a:ext cx="1864035" cy="1417500"/>
            </a:xfrm>
            <a:prstGeom prst="roundRect">
              <a:avLst>
                <a:gd name="adj" fmla="val 10000"/>
              </a:avLst>
            </a:prstGeom>
            <a:noFill/>
            <a:ln>
              <a:no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Rounded Rectangle 8"/>
            <p:cNvSpPr/>
            <p:nvPr/>
          </p:nvSpPr>
          <p:spPr>
            <a:xfrm>
              <a:off x="4629471" y="2395979"/>
              <a:ext cx="1345677" cy="1125956"/>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Memantapkan pembangunan secara menyeluruh dengan menekankan pembangunan keunggulan kompetitif perekonomian yang berbasis SDA yang tersedia, </a:t>
              </a:r>
              <a:r>
                <a:rPr lang="id-ID" b="1" dirty="0">
                  <a:solidFill>
                    <a:srgbClr val="FF0000"/>
                  </a:solidFill>
                </a:rPr>
                <a:t>SDM yang berkualitas</a:t>
              </a:r>
              <a:r>
                <a:rPr lang="id-ID" b="1" dirty="0">
                  <a:solidFill>
                    <a:schemeClr val="tx1"/>
                  </a:solidFill>
                </a:rPr>
                <a:t>, serta kemampuan IPTEK</a:t>
              </a:r>
              <a:endParaRPr lang="en-US" b="1" dirty="0">
                <a:solidFill>
                  <a:schemeClr val="tx1"/>
                </a:solidFill>
              </a:endParaRPr>
            </a:p>
          </p:txBody>
        </p:sp>
      </p:grpSp>
      <p:sp>
        <p:nvSpPr>
          <p:cNvPr id="39" name="Title 1"/>
          <p:cNvSpPr txBox="1">
            <a:spLocks/>
          </p:cNvSpPr>
          <p:nvPr/>
        </p:nvSpPr>
        <p:spPr>
          <a:xfrm>
            <a:off x="0" y="0"/>
            <a:ext cx="9144000" cy="1079500"/>
          </a:xfrm>
          <a:prstGeom prst="rect">
            <a:avLst/>
          </a:prstGeom>
          <a:solidFill>
            <a:schemeClr val="tx2">
              <a:lumMod val="60000"/>
              <a:lumOff val="40000"/>
            </a:schemeClr>
          </a:solidFill>
        </p:spPr>
        <p:txBody>
          <a:bodyPr/>
          <a:lstStyle/>
          <a:p>
            <a:pPr algn="ctr" fontAlgn="auto">
              <a:spcBef>
                <a:spcPts val="0"/>
              </a:spcBef>
              <a:spcAft>
                <a:spcPts val="0"/>
              </a:spcAft>
              <a:defRPr/>
            </a:pPr>
            <a:r>
              <a:rPr lang="en-US" sz="3200" b="1" dirty="0">
                <a:solidFill>
                  <a:schemeClr val="bg1"/>
                </a:solidFill>
                <a:effectLst>
                  <a:outerShdw blurRad="38100" dist="38100" dir="2700000" algn="tl">
                    <a:srgbClr val="C0C0C0"/>
                  </a:outerShdw>
                </a:effectLst>
                <a:ea typeface="+mn-ea"/>
                <a:cs typeface="+mj-cs"/>
              </a:rPr>
              <a:t>PENTAHAPAN PEMBANGUNAN</a:t>
            </a:r>
            <a:r>
              <a:rPr lang="id-ID" sz="3200" b="1" dirty="0">
                <a:solidFill>
                  <a:schemeClr val="bg1"/>
                </a:solidFill>
                <a:effectLst>
                  <a:outerShdw blurRad="38100" dist="38100" dir="2700000" algn="tl">
                    <a:srgbClr val="C0C0C0"/>
                  </a:outerShdw>
                </a:effectLst>
                <a:ea typeface="+mn-ea"/>
                <a:cs typeface="+mj-cs"/>
              </a:rPr>
              <a:t/>
            </a:r>
            <a:br>
              <a:rPr lang="id-ID" sz="3200" b="1" dirty="0">
                <a:solidFill>
                  <a:schemeClr val="bg1"/>
                </a:solidFill>
                <a:effectLst>
                  <a:outerShdw blurRad="38100" dist="38100" dir="2700000" algn="tl">
                    <a:srgbClr val="C0C0C0"/>
                  </a:outerShdw>
                </a:effectLst>
                <a:ea typeface="+mn-ea"/>
                <a:cs typeface="+mj-cs"/>
              </a:rPr>
            </a:br>
            <a:r>
              <a:rPr lang="en-US" sz="3200" b="1" dirty="0">
                <a:solidFill>
                  <a:schemeClr val="bg1"/>
                </a:solidFill>
                <a:effectLst>
                  <a:outerShdw blurRad="38100" dist="38100" dir="2700000" algn="tl">
                    <a:srgbClr val="C0C0C0"/>
                  </a:outerShdw>
                </a:effectLst>
                <a:ea typeface="+mn-ea"/>
                <a:cs typeface="+mj-cs"/>
              </a:rPr>
              <a:t>RPJPN 2005-2025 (UU 17/2005)</a:t>
            </a:r>
            <a:endParaRPr lang="id-ID" sz="3200" dirty="0">
              <a:solidFill>
                <a:schemeClr val="bg1"/>
              </a:solidFill>
              <a:ea typeface="+mn-ea"/>
              <a:cs typeface="+mj-cs"/>
            </a:endParaRPr>
          </a:p>
        </p:txBody>
      </p:sp>
      <p:sp>
        <p:nvSpPr>
          <p:cNvPr id="44" name="Rounded Rectangle 43"/>
          <p:cNvSpPr/>
          <p:nvPr/>
        </p:nvSpPr>
        <p:spPr>
          <a:xfrm>
            <a:off x="1331640" y="1508128"/>
            <a:ext cx="3672408" cy="4225128"/>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4591" name="Slide Number Placeholder 3"/>
          <p:cNvSpPr txBox="1">
            <a:spLocks/>
          </p:cNvSpPr>
          <p:nvPr/>
        </p:nvSpPr>
        <p:spPr bwMode="auto">
          <a:xfrm>
            <a:off x="6758354" y="6356351"/>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eaLnBrk="1" hangingPunct="1"/>
            <a:fld id="{8F0CDFF3-AF9A-41F9-B9D7-015145228E5F}" type="slidenum">
              <a:rPr lang="id-ID" sz="1200">
                <a:solidFill>
                  <a:srgbClr val="898989"/>
                </a:solidFill>
                <a:latin typeface="Calibri" pitchFamily="34" charset="0"/>
              </a:rPr>
              <a:pPr algn="r" eaLnBrk="1" hangingPunct="1"/>
              <a:t>4</a:t>
            </a:fld>
            <a:endParaRPr lang="id-ID" sz="1200">
              <a:solidFill>
                <a:srgbClr val="898989"/>
              </a:solidFill>
              <a:latin typeface="Calibri" pitchFamily="34" charset="0"/>
            </a:endParaRPr>
          </a:p>
        </p:txBody>
      </p:sp>
      <p:sp>
        <p:nvSpPr>
          <p:cNvPr id="5" name="Oval 4"/>
          <p:cNvSpPr/>
          <p:nvPr/>
        </p:nvSpPr>
        <p:spPr>
          <a:xfrm>
            <a:off x="5965324" y="1995491"/>
            <a:ext cx="2926630" cy="2892319"/>
          </a:xfrm>
          <a:prstGeom prst="ellipse">
            <a:avLst/>
          </a:prstGeom>
          <a:solidFill>
            <a:schemeClr val="tx2">
              <a:lumMod val="60000"/>
              <a:lumOff val="4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b="1" dirty="0" smtClean="0">
                <a:solidFill>
                  <a:schemeClr val="bg1"/>
                </a:solidFill>
              </a:rPr>
              <a:t>PENGEMBANGAN SDM KESEHATAN YANG BERKUALITAS !!!</a:t>
            </a:r>
            <a:endParaRPr lang="id-ID" sz="2000" b="1" dirty="0">
              <a:solidFill>
                <a:schemeClr val="bg1"/>
              </a:solidFill>
            </a:endParaRPr>
          </a:p>
        </p:txBody>
      </p:sp>
      <p:sp>
        <p:nvSpPr>
          <p:cNvPr id="9" name="Right Arrow 8"/>
          <p:cNvSpPr/>
          <p:nvPr/>
        </p:nvSpPr>
        <p:spPr>
          <a:xfrm>
            <a:off x="5081682" y="3318833"/>
            <a:ext cx="883642" cy="81071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490097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55600" indent="-311150">
              <a:buNone/>
            </a:pPr>
            <a:r>
              <a:rPr lang="id-ID" dirty="0" smtClean="0"/>
              <a:t>1. </a:t>
            </a:r>
            <a:r>
              <a:rPr lang="id-ID" sz="1400" dirty="0" smtClean="0"/>
              <a:t>Menghadirkan </a:t>
            </a:r>
            <a:r>
              <a:rPr lang="id-ID" sz="1400" dirty="0"/>
              <a:t>kembali negara untuk melindungi bangsa dan memberikan rasa aman pada seluruh warga </a:t>
            </a:r>
            <a:r>
              <a:rPr lang="id-ID" sz="1400" dirty="0" smtClean="0"/>
              <a:t>negara</a:t>
            </a:r>
            <a:endParaRPr lang="id-ID" sz="1400" dirty="0"/>
          </a:p>
          <a:p>
            <a:pPr marL="355600" indent="-355600">
              <a:buNone/>
            </a:pPr>
            <a:r>
              <a:rPr lang="id-ID" sz="1400" dirty="0"/>
              <a:t>2. Membuat pemerintah tidak absen dengan membangun tata kelola pemerintahan yang bersih, efektif, demokratis, dan terpercaya. </a:t>
            </a:r>
          </a:p>
          <a:p>
            <a:pPr marL="266700" indent="-222250">
              <a:buNone/>
            </a:pPr>
            <a:r>
              <a:rPr lang="id-ID" sz="1400" dirty="0"/>
              <a:t>3. Membangun Indonesia dari pinggiran dengan memperkuat daerah-daerah dan desa dalam kerangka negara kesatuan.</a:t>
            </a:r>
          </a:p>
          <a:p>
            <a:pPr marL="266700" indent="-222250">
              <a:buNone/>
            </a:pPr>
            <a:r>
              <a:rPr lang="id-ID" sz="1400" dirty="0"/>
              <a:t>4. Menolak negara lemah dengan melakukan reformasi sistem dan penegakan hukum yang bebas korupsi, bermartabat, dan terpercaya.</a:t>
            </a:r>
          </a:p>
          <a:p>
            <a:pPr marL="266700" indent="-222250">
              <a:buNone/>
            </a:pPr>
            <a:r>
              <a:rPr lang="id-ID" sz="1400" dirty="0"/>
              <a:t>5. Meningkatkan kualitas hidup manusia </a:t>
            </a:r>
            <a:endParaRPr lang="id-ID" sz="1400" dirty="0" smtClean="0"/>
          </a:p>
          <a:p>
            <a:pPr marL="266700" indent="-222250">
              <a:buNone/>
            </a:pPr>
            <a:r>
              <a:rPr lang="id-ID" sz="1400" dirty="0" smtClean="0"/>
              <a:t>6</a:t>
            </a:r>
            <a:r>
              <a:rPr lang="id-ID" sz="1400" dirty="0"/>
              <a:t>. Meningkatkan produktivitas rakyat dan daya saing di pasar internasional.</a:t>
            </a:r>
          </a:p>
          <a:p>
            <a:pPr marL="266700" indent="-222250">
              <a:buNone/>
            </a:pPr>
            <a:r>
              <a:rPr lang="id-ID" sz="1400" dirty="0"/>
              <a:t>7. Mewujudkan kemandirian ekonomi dengan menggerakkan sektor-sektor strategis ekonomi dan domestik.</a:t>
            </a:r>
          </a:p>
          <a:p>
            <a:pPr marL="266700" indent="-222250">
              <a:buNone/>
            </a:pPr>
            <a:r>
              <a:rPr lang="id-ID" sz="1400" dirty="0"/>
              <a:t>8. Melakukan revolusi karakter </a:t>
            </a:r>
            <a:r>
              <a:rPr lang="id-ID" sz="1400" dirty="0" smtClean="0"/>
              <a:t>bangsa</a:t>
            </a:r>
            <a:endParaRPr lang="id-ID" sz="1400" dirty="0"/>
          </a:p>
          <a:p>
            <a:pPr marL="266700" indent="-222250">
              <a:buNone/>
            </a:pPr>
            <a:r>
              <a:rPr lang="id-ID" sz="1400" dirty="0"/>
              <a:t>9. Memperteguh Keb-Bhineka-an dan memperkuat restorasi sosial </a:t>
            </a:r>
            <a:r>
              <a:rPr lang="id-ID" sz="1400" dirty="0" smtClean="0"/>
              <a:t>Indonesia</a:t>
            </a:r>
          </a:p>
          <a:p>
            <a:pPr marL="266700" indent="-222250">
              <a:buNone/>
            </a:pPr>
            <a:r>
              <a:rPr lang="id-ID" sz="1400" dirty="0" smtClean="0"/>
              <a:t> </a:t>
            </a:r>
            <a:r>
              <a:rPr lang="id-ID" sz="1400" dirty="0"/>
              <a:t> </a:t>
            </a:r>
            <a:endParaRPr lang="id-ID" sz="1400" dirty="0" smtClean="0"/>
          </a:p>
          <a:p>
            <a:pPr marL="266700" indent="-222250">
              <a:buNone/>
            </a:pPr>
            <a:r>
              <a:rPr lang="id-ID" sz="1400" dirty="0" smtClean="0"/>
              <a:t>                      Pembangunan </a:t>
            </a:r>
            <a:r>
              <a:rPr lang="id-ID" sz="1400" dirty="0"/>
              <a:t>kesehatan mendukung nawa cita yang ke 5</a:t>
            </a:r>
          </a:p>
          <a:p>
            <a:pPr marL="266700" indent="-222250">
              <a:buNone/>
            </a:pPr>
            <a:endParaRPr lang="id-ID" sz="1400" dirty="0"/>
          </a:p>
          <a:p>
            <a:endParaRPr lang="id-ID" dirty="0"/>
          </a:p>
        </p:txBody>
      </p:sp>
      <p:sp>
        <p:nvSpPr>
          <p:cNvPr id="3" name="Title 2"/>
          <p:cNvSpPr>
            <a:spLocks noGrp="1"/>
          </p:cNvSpPr>
          <p:nvPr>
            <p:ph type="title"/>
          </p:nvPr>
        </p:nvSpPr>
        <p:spPr/>
        <p:txBody>
          <a:bodyPr/>
          <a:lstStyle/>
          <a:p>
            <a:r>
              <a:rPr lang="id-ID" dirty="0" smtClean="0"/>
              <a:t>Nawa cita</a:t>
            </a:r>
            <a:endParaRPr lang="id-ID" dirty="0"/>
          </a:p>
        </p:txBody>
      </p:sp>
      <p:sp>
        <p:nvSpPr>
          <p:cNvPr id="4" name="Right Arrow 3"/>
          <p:cNvSpPr/>
          <p:nvPr/>
        </p:nvSpPr>
        <p:spPr>
          <a:xfrm>
            <a:off x="827584" y="5445224"/>
            <a:ext cx="978408" cy="3406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21232062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922114"/>
          </a:xfrm>
          <a:solidFill>
            <a:schemeClr val="tx2">
              <a:lumMod val="60000"/>
              <a:lumOff val="40000"/>
            </a:schemeClr>
          </a:solidFill>
        </p:spPr>
        <p:txBody>
          <a:bodyPr rtlCol="0">
            <a:normAutofit/>
          </a:bodyPr>
          <a:lstStyle/>
          <a:p>
            <a:pPr fontAlgn="auto">
              <a:spcAft>
                <a:spcPts val="0"/>
              </a:spcAft>
              <a:defRPr/>
            </a:pPr>
            <a:r>
              <a:rPr lang="en-US" sz="3600" b="1" dirty="0" smtClean="0">
                <a:solidFill>
                  <a:schemeClr val="bg1"/>
                </a:solidFill>
              </a:rPr>
              <a:t>MENINGKATKAN PROMOTIF PREVENTIF</a:t>
            </a:r>
            <a:endParaRPr lang="en-US" sz="3600" b="1" dirty="0">
              <a:solidFill>
                <a:schemeClr val="bg1"/>
              </a:solidFill>
            </a:endParaRPr>
          </a:p>
        </p:txBody>
      </p:sp>
      <p:sp>
        <p:nvSpPr>
          <p:cNvPr id="4" name="TextBox 3"/>
          <p:cNvSpPr txBox="1"/>
          <p:nvPr/>
        </p:nvSpPr>
        <p:spPr>
          <a:xfrm>
            <a:off x="727075" y="1417638"/>
            <a:ext cx="4076700" cy="1938337"/>
          </a:xfrm>
          <a:prstGeom prst="rect">
            <a:avLst/>
          </a:prstGeom>
          <a:noFill/>
        </p:spPr>
        <p:txBody>
          <a:bodyPr>
            <a:spAutoFit/>
          </a:bodyPr>
          <a:lstStyle/>
          <a:p>
            <a:pPr fontAlgn="auto">
              <a:spcBef>
                <a:spcPts val="0"/>
              </a:spcBef>
              <a:spcAft>
                <a:spcPts val="0"/>
              </a:spcAft>
              <a:defRPr/>
            </a:pPr>
            <a:r>
              <a:rPr lang="en-US" sz="7200" b="1" dirty="0">
                <a:solidFill>
                  <a:schemeClr val="bg2">
                    <a:lumMod val="25000"/>
                  </a:schemeClr>
                </a:solidFill>
                <a:latin typeface="+mn-lt"/>
                <a:cs typeface="+mn-cs"/>
              </a:rPr>
              <a:t>70%</a:t>
            </a:r>
          </a:p>
          <a:p>
            <a:pPr fontAlgn="auto">
              <a:spcBef>
                <a:spcPts val="0"/>
              </a:spcBef>
              <a:spcAft>
                <a:spcPts val="0"/>
              </a:spcAft>
              <a:defRPr/>
            </a:pPr>
            <a:r>
              <a:rPr lang="en-US" sz="2400" dirty="0" err="1">
                <a:latin typeface="+mn-lt"/>
                <a:cs typeface="+mn-cs"/>
              </a:rPr>
              <a:t>Masyarakat</a:t>
            </a:r>
            <a:r>
              <a:rPr lang="en-US" sz="2400" dirty="0">
                <a:latin typeface="+mn-lt"/>
                <a:cs typeface="+mn-cs"/>
              </a:rPr>
              <a:t> </a:t>
            </a:r>
            <a:r>
              <a:rPr lang="en-US" sz="2400" dirty="0" err="1">
                <a:latin typeface="+mn-lt"/>
                <a:cs typeface="+mn-cs"/>
              </a:rPr>
              <a:t>Sehat</a:t>
            </a:r>
            <a:r>
              <a:rPr lang="en-US" sz="2400" dirty="0">
                <a:latin typeface="+mn-lt"/>
                <a:cs typeface="+mn-cs"/>
              </a:rPr>
              <a:t>, &amp; </a:t>
            </a:r>
            <a:r>
              <a:rPr lang="en-US" sz="2400" dirty="0" err="1">
                <a:latin typeface="+mn-lt"/>
                <a:cs typeface="+mn-cs"/>
              </a:rPr>
              <a:t>harus</a:t>
            </a:r>
            <a:r>
              <a:rPr lang="en-US" sz="2400" dirty="0">
                <a:latin typeface="+mn-lt"/>
                <a:cs typeface="+mn-cs"/>
              </a:rPr>
              <a:t> </a:t>
            </a:r>
            <a:r>
              <a:rPr lang="en-US" sz="2400" dirty="0" err="1">
                <a:latin typeface="+mn-lt"/>
                <a:cs typeface="+mn-cs"/>
              </a:rPr>
              <a:t>dijaga</a:t>
            </a:r>
            <a:r>
              <a:rPr lang="en-US" sz="2400" dirty="0">
                <a:latin typeface="+mn-lt"/>
                <a:cs typeface="+mn-cs"/>
              </a:rPr>
              <a:t> </a:t>
            </a:r>
            <a:r>
              <a:rPr lang="en-US" sz="2400" dirty="0" err="1">
                <a:latin typeface="+mn-lt"/>
                <a:cs typeface="+mn-cs"/>
              </a:rPr>
              <a:t>kesehatannya</a:t>
            </a:r>
            <a:endParaRPr lang="en-US" sz="2400" dirty="0">
              <a:latin typeface="+mn-lt"/>
              <a:cs typeface="+mn-cs"/>
            </a:endParaRPr>
          </a:p>
        </p:txBody>
      </p:sp>
      <p:sp>
        <p:nvSpPr>
          <p:cNvPr id="18436" name="TextBox 4"/>
          <p:cNvSpPr txBox="1">
            <a:spLocks noChangeArrowheads="1"/>
          </p:cNvSpPr>
          <p:nvPr/>
        </p:nvSpPr>
        <p:spPr bwMode="auto">
          <a:xfrm>
            <a:off x="6188075" y="1417638"/>
            <a:ext cx="24987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r>
              <a:rPr lang="en-US" sz="7200" b="1">
                <a:solidFill>
                  <a:srgbClr val="77933C"/>
                </a:solidFill>
              </a:rPr>
              <a:t>30%</a:t>
            </a:r>
          </a:p>
          <a:p>
            <a:r>
              <a:rPr lang="en-US"/>
              <a:t>Yang sakit harus mendapat pelayanan kesehatan prima</a:t>
            </a:r>
          </a:p>
        </p:txBody>
      </p:sp>
      <p:sp>
        <p:nvSpPr>
          <p:cNvPr id="18437" name="TextBox 5"/>
          <p:cNvSpPr txBox="1">
            <a:spLocks noChangeArrowheads="1"/>
          </p:cNvSpPr>
          <p:nvPr/>
        </p:nvSpPr>
        <p:spPr bwMode="auto">
          <a:xfrm>
            <a:off x="457200" y="4195763"/>
            <a:ext cx="4554538"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a:buFont typeface="Arial" charset="0"/>
              <a:buChar char="•"/>
            </a:pPr>
            <a:r>
              <a:rPr lang="en-US"/>
              <a:t>Pengembangan UKBM, Posyandu, Desa Siaga, UKS, Poskestren, Posbindu PTM dll</a:t>
            </a:r>
          </a:p>
          <a:p>
            <a:pPr>
              <a:buFont typeface="Arial" charset="0"/>
              <a:buChar char="•"/>
            </a:pPr>
            <a:r>
              <a:rPr lang="en-US"/>
              <a:t>Kemitraan</a:t>
            </a:r>
          </a:p>
          <a:p>
            <a:pPr>
              <a:buFont typeface="Arial" charset="0"/>
              <a:buChar char="•"/>
            </a:pPr>
            <a:r>
              <a:rPr lang="en-US"/>
              <a:t>Advokasi</a:t>
            </a:r>
          </a:p>
          <a:p>
            <a:pPr>
              <a:buFont typeface="Arial" charset="0"/>
              <a:buChar char="•"/>
            </a:pPr>
            <a:r>
              <a:rPr lang="en-US" b="1">
                <a:solidFill>
                  <a:srgbClr val="4A452A"/>
                </a:solidFill>
              </a:rPr>
              <a:t>Komunikasi, Informasi dan Edukasi</a:t>
            </a:r>
          </a:p>
        </p:txBody>
      </p:sp>
      <p:sp>
        <p:nvSpPr>
          <p:cNvPr id="7" name="Down Arrow 6"/>
          <p:cNvSpPr/>
          <p:nvPr/>
        </p:nvSpPr>
        <p:spPr>
          <a:xfrm>
            <a:off x="1509713" y="3449638"/>
            <a:ext cx="531812" cy="628650"/>
          </a:xfrm>
          <a:prstGeom prst="downArrow">
            <a:avLst/>
          </a:prstGeom>
          <a:solidFill>
            <a:srgbClr val="77933C"/>
          </a:solidFill>
          <a:ln/>
        </p:spPr>
        <p:style>
          <a:lnRef idx="3">
            <a:schemeClr val="lt1"/>
          </a:lnRef>
          <a:fillRef idx="1">
            <a:schemeClr val="accent5"/>
          </a:fillRef>
          <a:effectRef idx="1">
            <a:schemeClr val="accent5"/>
          </a:effectRef>
          <a:fontRef idx="minor">
            <a:schemeClr val="lt1"/>
          </a:fontRef>
        </p:style>
        <p:txBody>
          <a:bodyPr/>
          <a:lstStyle/>
          <a:p>
            <a:pPr fontAlgn="auto">
              <a:spcBef>
                <a:spcPts val="0"/>
              </a:spcBef>
              <a:spcAft>
                <a:spcPts val="0"/>
              </a:spcAft>
              <a:defRPr/>
            </a:pPr>
            <a:endParaRPr lang="en-US"/>
          </a:p>
        </p:txBody>
      </p:sp>
      <p:sp>
        <p:nvSpPr>
          <p:cNvPr id="8" name="Down Arrow 7"/>
          <p:cNvSpPr/>
          <p:nvPr/>
        </p:nvSpPr>
        <p:spPr>
          <a:xfrm>
            <a:off x="6956425" y="3449638"/>
            <a:ext cx="531813" cy="628650"/>
          </a:xfrm>
          <a:prstGeom prst="downArrow">
            <a:avLst/>
          </a:prstGeom>
          <a:solidFill>
            <a:srgbClr val="77933C"/>
          </a:solidFill>
          <a:ln/>
        </p:spPr>
        <p:style>
          <a:lnRef idx="3">
            <a:schemeClr val="lt1"/>
          </a:lnRef>
          <a:fillRef idx="1">
            <a:schemeClr val="accent5"/>
          </a:fillRef>
          <a:effectRef idx="1">
            <a:schemeClr val="accent5"/>
          </a:effectRef>
          <a:fontRef idx="minor">
            <a:schemeClr val="lt1"/>
          </a:fontRef>
        </p:style>
        <p:txBody>
          <a:bodyPr/>
          <a:lstStyle/>
          <a:p>
            <a:pPr fontAlgn="auto">
              <a:spcBef>
                <a:spcPts val="0"/>
              </a:spcBef>
              <a:spcAft>
                <a:spcPts val="0"/>
              </a:spcAft>
              <a:defRPr/>
            </a:pPr>
            <a:endParaRPr lang="en-US"/>
          </a:p>
        </p:txBody>
      </p:sp>
      <p:sp>
        <p:nvSpPr>
          <p:cNvPr id="18440" name="TextBox 9"/>
          <p:cNvSpPr txBox="1">
            <a:spLocks noChangeArrowheads="1"/>
          </p:cNvSpPr>
          <p:nvPr/>
        </p:nvSpPr>
        <p:spPr bwMode="auto">
          <a:xfrm>
            <a:off x="5802313" y="4613275"/>
            <a:ext cx="29797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r>
              <a:rPr lang="en-US" sz="4000" b="1"/>
              <a:t>JKN terus ditingkatan</a:t>
            </a:r>
          </a:p>
        </p:txBody>
      </p:sp>
    </p:spTree>
    <p:extLst>
      <p:ext uri="{BB962C8B-B14F-4D97-AF65-F5344CB8AC3E}">
        <p14:creationId xmlns:p14="http://schemas.microsoft.com/office/powerpoint/2010/main" val="426583137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01334129"/>
              </p:ext>
            </p:extLst>
          </p:nvPr>
        </p:nvGraphicFramePr>
        <p:xfrm>
          <a:off x="0" y="952500"/>
          <a:ext cx="91440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pPr>
              <a:defRPr/>
            </a:pPr>
            <a:fld id="{516F87A7-00AD-4DF6-B572-574DC6E61EDA}" type="slidenum">
              <a:rPr lang="id-ID"/>
              <a:pPr>
                <a:defRPr/>
              </a:pPr>
              <a:t>7</a:t>
            </a:fld>
            <a:endParaRPr lang="id-ID"/>
          </a:p>
        </p:txBody>
      </p:sp>
      <p:sp>
        <p:nvSpPr>
          <p:cNvPr id="11266" name="Title 1"/>
          <p:cNvSpPr>
            <a:spLocks noGrp="1"/>
          </p:cNvSpPr>
          <p:nvPr>
            <p:ph type="title"/>
          </p:nvPr>
        </p:nvSpPr>
        <p:spPr>
          <a:xfrm>
            <a:off x="13400" y="0"/>
            <a:ext cx="9144000" cy="1143000"/>
          </a:xfrm>
          <a:solidFill>
            <a:schemeClr val="tx2">
              <a:lumMod val="60000"/>
              <a:lumOff val="40000"/>
            </a:schemeClr>
          </a:solidFill>
        </p:spPr>
        <p:txBody>
          <a:bodyPr>
            <a:normAutofit fontScale="90000"/>
          </a:bodyPr>
          <a:lstStyle/>
          <a:p>
            <a:r>
              <a:rPr lang="id-ID" sz="3600" b="1" dirty="0" smtClean="0">
                <a:solidFill>
                  <a:schemeClr val="bg1"/>
                </a:solidFill>
              </a:rPr>
              <a:t>SDM KESEHATAN DALAM TAHAPAN RPJPK</a:t>
            </a:r>
          </a:p>
        </p:txBody>
      </p:sp>
      <p:sp>
        <p:nvSpPr>
          <p:cNvPr id="6" name="TextBox 5"/>
          <p:cNvSpPr txBox="1"/>
          <p:nvPr/>
        </p:nvSpPr>
        <p:spPr>
          <a:xfrm>
            <a:off x="609600" y="3886200"/>
            <a:ext cx="1522413" cy="461963"/>
          </a:xfrm>
          <a:prstGeom prst="rect">
            <a:avLst/>
          </a:prstGeom>
          <a:noFill/>
        </p:spPr>
        <p:txBody>
          <a:bodyPr wrap="none">
            <a:spAutoFit/>
          </a:bodyPr>
          <a:lstStyle/>
          <a:p>
            <a:pPr>
              <a:defRPr/>
            </a:pPr>
            <a:r>
              <a:rPr lang="id-ID" sz="2400" dirty="0">
                <a:latin typeface="+mn-lt"/>
                <a:cs typeface="+mn-cs"/>
              </a:rPr>
              <a:t>2010-2014</a:t>
            </a:r>
          </a:p>
        </p:txBody>
      </p:sp>
      <p:sp>
        <p:nvSpPr>
          <p:cNvPr id="7" name="TextBox 6"/>
          <p:cNvSpPr txBox="1"/>
          <p:nvPr/>
        </p:nvSpPr>
        <p:spPr>
          <a:xfrm>
            <a:off x="4994275" y="1905000"/>
            <a:ext cx="1522413" cy="461963"/>
          </a:xfrm>
          <a:prstGeom prst="rect">
            <a:avLst/>
          </a:prstGeom>
          <a:noFill/>
        </p:spPr>
        <p:txBody>
          <a:bodyPr wrap="none">
            <a:spAutoFit/>
          </a:bodyPr>
          <a:lstStyle/>
          <a:p>
            <a:pPr>
              <a:defRPr/>
            </a:pPr>
            <a:r>
              <a:rPr lang="id-ID" sz="2400" dirty="0">
                <a:latin typeface="+mn-lt"/>
                <a:cs typeface="+mn-cs"/>
              </a:rPr>
              <a:t>2020-2025</a:t>
            </a:r>
          </a:p>
        </p:txBody>
      </p:sp>
      <p:sp>
        <p:nvSpPr>
          <p:cNvPr id="8" name="TextBox 7"/>
          <p:cNvSpPr txBox="1"/>
          <p:nvPr/>
        </p:nvSpPr>
        <p:spPr>
          <a:xfrm>
            <a:off x="2743200" y="2667000"/>
            <a:ext cx="1522413" cy="461963"/>
          </a:xfrm>
          <a:prstGeom prst="rect">
            <a:avLst/>
          </a:prstGeom>
          <a:noFill/>
        </p:spPr>
        <p:txBody>
          <a:bodyPr wrap="none">
            <a:spAutoFit/>
          </a:bodyPr>
          <a:lstStyle/>
          <a:p>
            <a:pPr>
              <a:defRPr/>
            </a:pPr>
            <a:r>
              <a:rPr lang="id-ID" sz="2400" dirty="0">
                <a:latin typeface="+mn-lt"/>
                <a:cs typeface="+mn-cs"/>
              </a:rPr>
              <a:t>2015-2019</a:t>
            </a:r>
          </a:p>
        </p:txBody>
      </p:sp>
    </p:spTree>
    <p:extLst>
      <p:ext uri="{BB962C8B-B14F-4D97-AF65-F5344CB8AC3E}">
        <p14:creationId xmlns:p14="http://schemas.microsoft.com/office/powerpoint/2010/main" val="24554097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179388" y="1687513"/>
            <a:ext cx="4464050" cy="4678204"/>
          </a:xfrm>
          <a:prstGeom prst="rect">
            <a:avLst/>
          </a:prstGeom>
          <a:solidFill>
            <a:srgbClr val="FF9900"/>
          </a:solidFill>
          <a:ln/>
        </p:spPr>
        <p:style>
          <a:lnRef idx="1">
            <a:schemeClr val="accent5"/>
          </a:lnRef>
          <a:fillRef idx="2">
            <a:schemeClr val="accent5"/>
          </a:fillRef>
          <a:effectRef idx="1">
            <a:schemeClr val="accent5"/>
          </a:effectRef>
          <a:fontRef idx="minor">
            <a:schemeClr val="dk1"/>
          </a:fontRef>
        </p:style>
        <p:txBody>
          <a:bodyPr>
            <a:spAutoFit/>
          </a:bodyPr>
          <a:lstStyle/>
          <a:p>
            <a:pPr marL="285750" indent="-285750">
              <a:spcAft>
                <a:spcPts val="600"/>
              </a:spcAft>
              <a:buFont typeface="Wingdings" pitchFamily="2" charset="2"/>
              <a:buChar char="q"/>
            </a:pPr>
            <a:r>
              <a:rPr lang="id-ID" b="1" dirty="0">
                <a:latin typeface="Gill Sans MT" pitchFamily="34" charset="0"/>
              </a:rPr>
              <a:t>Jumlah dan jenis tenaga kesehatan terus meningkat namun kebutuhan dan pemerataan distribusinya belum terpenuhi, utamanya di DTPK. </a:t>
            </a:r>
          </a:p>
          <a:p>
            <a:pPr marL="285750" indent="-285750">
              <a:spcAft>
                <a:spcPts val="600"/>
              </a:spcAft>
              <a:buFont typeface="Wingdings" pitchFamily="2" charset="2"/>
              <a:buChar char="q"/>
            </a:pPr>
            <a:r>
              <a:rPr lang="id-ID" b="1" dirty="0">
                <a:latin typeface="Gill Sans MT" pitchFamily="34" charset="0"/>
              </a:rPr>
              <a:t>Kualitas tenaga kesehatan juga masih rendah, pengembangan karier belum berjalan, sistem penghargaan, dan sanksi belum sebagaimana mestinya. </a:t>
            </a:r>
          </a:p>
          <a:p>
            <a:pPr marL="285750" indent="-285750">
              <a:spcAft>
                <a:spcPts val="600"/>
              </a:spcAft>
              <a:buFont typeface="Wingdings" pitchFamily="2" charset="2"/>
              <a:buChar char="q"/>
            </a:pPr>
            <a:r>
              <a:rPr lang="id-ID" b="1" dirty="0">
                <a:latin typeface="Gill Sans MT" pitchFamily="34" charset="0"/>
              </a:rPr>
              <a:t>Kurangnya tenaga kesehatan, baik jumlah, jenis dan distribusinya menimbulkan dampak terhadap rendahnya akses masyarakat terhadap pelayanan kesehatan berkualitas. Ketersediaan, penyebaran dan kualitas </a:t>
            </a:r>
            <a:r>
              <a:rPr lang="id-ID" b="1" dirty="0" smtClean="0">
                <a:latin typeface="Gill Sans MT" pitchFamily="34" charset="0"/>
              </a:rPr>
              <a:t>SDMK  </a:t>
            </a:r>
            <a:r>
              <a:rPr lang="id-ID" b="1" dirty="0">
                <a:latin typeface="Gill Sans MT" pitchFamily="34" charset="0"/>
              </a:rPr>
              <a:t>yang belum optimal.</a:t>
            </a:r>
          </a:p>
        </p:txBody>
      </p:sp>
      <p:sp>
        <p:nvSpPr>
          <p:cNvPr id="24580" name="Rectangle 5"/>
          <p:cNvSpPr>
            <a:spLocks noChangeArrowheads="1"/>
          </p:cNvSpPr>
          <p:nvPr/>
        </p:nvSpPr>
        <p:spPr bwMode="auto">
          <a:xfrm>
            <a:off x="5148263" y="1636713"/>
            <a:ext cx="3527425" cy="4970591"/>
          </a:xfrm>
          <a:prstGeom prst="rect">
            <a:avLst/>
          </a:prstGeom>
          <a:solidFill>
            <a:srgbClr val="FFCC66"/>
          </a:solidFill>
          <a:ln/>
          <a:extLst/>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600"/>
              </a:spcAft>
              <a:defRPr/>
            </a:pPr>
            <a:endParaRPr lang="id-ID" b="1" dirty="0">
              <a:latin typeface="+mn-lt"/>
              <a:cs typeface="+mn-cs"/>
            </a:endParaRPr>
          </a:p>
          <a:p>
            <a:pPr marL="285750" indent="-285750" fontAlgn="auto">
              <a:spcBef>
                <a:spcPts val="0"/>
              </a:spcBef>
              <a:spcAft>
                <a:spcPts val="600"/>
              </a:spcAft>
              <a:buFont typeface="Wingdings" pitchFamily="2" charset="2"/>
              <a:buChar char="Ø"/>
              <a:defRPr/>
            </a:pPr>
            <a:r>
              <a:rPr lang="id-ID" b="1" dirty="0">
                <a:latin typeface="+mn-lt"/>
                <a:cs typeface="+mn-cs"/>
              </a:rPr>
              <a:t>Tantangan yang dihadapi adalah </a:t>
            </a:r>
            <a:r>
              <a:rPr lang="id-ID" sz="2400" b="1" dirty="0">
                <a:solidFill>
                  <a:srgbClr val="C00000"/>
                </a:solidFill>
                <a:latin typeface="+mn-lt"/>
                <a:cs typeface="+mn-cs"/>
              </a:rPr>
              <a:t>meningkatkan sinkronisasi antara produksi dengan kebutuhan, persebaran penempatan, dan peningkatan kualitas tenaga kesehatan</a:t>
            </a:r>
            <a:r>
              <a:rPr lang="id-ID" sz="2000" b="1" dirty="0">
                <a:solidFill>
                  <a:srgbClr val="C00000"/>
                </a:solidFill>
                <a:latin typeface="+mn-lt"/>
                <a:cs typeface="+mn-cs"/>
              </a:rPr>
              <a:t>, </a:t>
            </a:r>
            <a:r>
              <a:rPr lang="id-ID" b="1" dirty="0">
                <a:latin typeface="+mn-lt"/>
                <a:cs typeface="+mn-cs"/>
              </a:rPr>
              <a:t>termasuk didalamnya pengembangan dan peningkatan kualitas pendidikan tenaga kesehatan, serta pengembangan sistem insentif tenaga kesehatan.</a:t>
            </a:r>
          </a:p>
        </p:txBody>
      </p:sp>
      <p:sp>
        <p:nvSpPr>
          <p:cNvPr id="25604" name="Down Arrow 2"/>
          <p:cNvSpPr>
            <a:spLocks noChangeArrowheads="1"/>
          </p:cNvSpPr>
          <p:nvPr/>
        </p:nvSpPr>
        <p:spPr bwMode="auto">
          <a:xfrm rot="-5400000">
            <a:off x="4536281" y="3032920"/>
            <a:ext cx="720725" cy="792162"/>
          </a:xfrm>
          <a:prstGeom prst="downArrow">
            <a:avLst>
              <a:gd name="adj1" fmla="val 50000"/>
              <a:gd name="adj2" fmla="val 49969"/>
            </a:avLst>
          </a:prstGeom>
          <a:solidFill>
            <a:srgbClr val="CC0000"/>
          </a:solidFill>
          <a:ln w="9525" algn="ctr">
            <a:solidFill>
              <a:schemeClr val="tx1"/>
            </a:solidFill>
            <a:round/>
            <a:headEnd/>
            <a:tailEnd/>
          </a:ln>
        </p:spPr>
        <p:txBody>
          <a:bodyPr/>
          <a:lstStyle/>
          <a:p>
            <a:endParaRPr lang="id-ID">
              <a:latin typeface="Gill Sans MT" pitchFamily="34" charset="0"/>
            </a:endParaRPr>
          </a:p>
        </p:txBody>
      </p:sp>
      <p:sp>
        <p:nvSpPr>
          <p:cNvPr id="7" name="Title 1"/>
          <p:cNvSpPr>
            <a:spLocks noGrp="1"/>
          </p:cNvSpPr>
          <p:nvPr>
            <p:ph type="title"/>
          </p:nvPr>
        </p:nvSpPr>
        <p:spPr>
          <a:xfrm>
            <a:off x="0" y="0"/>
            <a:ext cx="9144000" cy="1198290"/>
          </a:xfrm>
          <a:solidFill>
            <a:schemeClr val="tx2">
              <a:lumMod val="60000"/>
              <a:lumOff val="40000"/>
            </a:schemeClr>
          </a:solidFill>
        </p:spPr>
        <p:txBody>
          <a:bodyPr>
            <a:noAutofit/>
          </a:bodyPr>
          <a:lstStyle/>
          <a:p>
            <a:pPr eaLnBrk="1" fontAlgn="auto" hangingPunct="1">
              <a:spcAft>
                <a:spcPts val="0"/>
              </a:spcAft>
              <a:defRPr/>
            </a:pPr>
            <a:r>
              <a:rPr lang="id-ID" sz="3600" b="1" dirty="0" smtClean="0">
                <a:solidFill>
                  <a:schemeClr val="bg1"/>
                </a:solidFill>
                <a:latin typeface="+mn-lt"/>
                <a:cs typeface="Aharoni" pitchFamily="2" charset="-79"/>
              </a:rPr>
              <a:t>PERMASALAHAN TENAGA KESEHATAN</a:t>
            </a:r>
          </a:p>
        </p:txBody>
      </p:sp>
    </p:spTree>
    <p:extLst>
      <p:ext uri="{BB962C8B-B14F-4D97-AF65-F5344CB8AC3E}">
        <p14:creationId xmlns:p14="http://schemas.microsoft.com/office/powerpoint/2010/main" val="41245612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50194680"/>
              </p:ext>
            </p:extLst>
          </p:nvPr>
        </p:nvGraphicFramePr>
        <p:xfrm>
          <a:off x="785786" y="1428736"/>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txBox="1">
            <a:spLocks noGrp="1"/>
          </p:cNvSpPr>
          <p:nvPr>
            <p:ph type="title"/>
          </p:nvPr>
        </p:nvSpPr>
        <p:spPr>
          <a:xfrm>
            <a:off x="0" y="0"/>
            <a:ext cx="9144000" cy="980728"/>
          </a:xfrm>
          <a:solidFill>
            <a:schemeClr val="tx2">
              <a:lumMod val="60000"/>
              <a:lumOff val="40000"/>
            </a:schemeClr>
          </a:solidFill>
          <a:ln>
            <a:noFill/>
          </a:ln>
        </p:spPr>
        <p:txBody>
          <a:bodyPr>
            <a:noAutofit/>
          </a:bodyPr>
          <a:lstStyle/>
          <a:p>
            <a:pPr algn="ctr" eaLnBrk="1" fontAlgn="auto" hangingPunct="1">
              <a:spcBef>
                <a:spcPts val="0"/>
              </a:spcBef>
              <a:spcAft>
                <a:spcPts val="0"/>
              </a:spcAft>
              <a:defRPr/>
            </a:pPr>
            <a:r>
              <a:rPr lang="en-US" sz="3600" b="1" dirty="0" smtClean="0">
                <a:solidFill>
                  <a:schemeClr val="bg1"/>
                </a:solidFill>
                <a:effectLst>
                  <a:outerShdw blurRad="38100" dist="38100" dir="2700000" algn="tl">
                    <a:srgbClr val="000000">
                      <a:alpha val="43137"/>
                    </a:srgbClr>
                  </a:outerShdw>
                </a:effectLst>
              </a:rPr>
              <a:t>UPAYA POKOK DALAM  SISTEM SDM-KES</a:t>
            </a:r>
            <a:endParaRPr lang="en-US" sz="3600" b="1" dirty="0">
              <a:solidFill>
                <a:schemeClr val="bg1"/>
              </a:solidFill>
            </a:endParaRPr>
          </a:p>
        </p:txBody>
      </p:sp>
    </p:spTree>
    <p:extLst>
      <p:ext uri="{BB962C8B-B14F-4D97-AF65-F5344CB8AC3E}">
        <p14:creationId xmlns:p14="http://schemas.microsoft.com/office/powerpoint/2010/main" val="36799705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317</TotalTime>
  <Words>1931</Words>
  <Application>Microsoft Office PowerPoint</Application>
  <PresentationFormat>On-screen Show (4:3)</PresentationFormat>
  <Paragraphs>388</Paragraphs>
  <Slides>37</Slides>
  <Notes>16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Grid</vt:lpstr>
      <vt:lpstr>Document</vt:lpstr>
      <vt:lpstr>PowerPoint Presentation</vt:lpstr>
      <vt:lpstr>ARAH KEBIJAKAN</vt:lpstr>
      <vt:lpstr>ARAH PEMBANGUNAN KESEHATAN</vt:lpstr>
      <vt:lpstr>PowerPoint Presentation</vt:lpstr>
      <vt:lpstr>Nawa cita</vt:lpstr>
      <vt:lpstr>MENINGKATKAN PROMOTIF PREVENTIF</vt:lpstr>
      <vt:lpstr>SDM KESEHATAN DALAM TAHAPAN RPJPK</vt:lpstr>
      <vt:lpstr>PERMASALAHAN TENAGA KESEHATAN</vt:lpstr>
      <vt:lpstr>UPAYA POKOK DALAM  SISTEM SDM-KES</vt:lpstr>
      <vt:lpstr>KONDISI SDMK DI INDONESIA</vt:lpstr>
      <vt:lpstr>SDM kesehatan di Indonesia dalam peta global</vt:lpstr>
      <vt:lpstr>PowerPoint Presentation</vt:lpstr>
      <vt:lpstr>REKAPITULASI SDM KESEHATAN YANG DIDAYAGUNAKAN  PADA FASILITAS PELAYANAN KESEHATAN  (FASYANKES)  DI INDONESIA S/D 2013 </vt:lpstr>
      <vt:lpstr>JUMLAH PUSKESMAS YANG TIDAK ADA TENAGA KESEHATAN Keadaan: sampai dengan tanggal 1 Januari 2014 </vt:lpstr>
      <vt:lpstr>PowerPoint Presentation</vt:lpstr>
      <vt:lpstr>PowerPoint Presentation</vt:lpstr>
      <vt:lpstr>PowerPoint Presentation</vt:lpstr>
      <vt:lpstr>PowerPoint Presentation</vt:lpstr>
      <vt:lpstr>PowerPoint Presentation</vt:lpstr>
      <vt:lpstr>PowerPoint Presentation</vt:lpstr>
      <vt:lpstr>Pengaruh Desentralisasi Bagi  Tenaga Kesehatan </vt:lpstr>
      <vt:lpstr>Kewenangan yang terkait Sumber Daya Manusia Kesehatan  (Lampiran UU No. 23 tahun 2014 )</vt:lpstr>
      <vt:lpstr>Kewenangan Pemerintah dan pemerintah daerah (UU No. 36 tahun 2014)  </vt:lpstr>
      <vt:lpstr>Pemenuhan Tenaga Kesehatan</vt:lpstr>
      <vt:lpstr>SINKRONISASI SUPPLY-DEMAND SDMK</vt:lpstr>
      <vt:lpstr>PASAR TENAGA KESEHATAN</vt:lpstr>
      <vt:lpstr>PEMENUHAN KEBUTUHAN TENAGA KESEHATAN</vt:lpstr>
      <vt:lpstr>PowerPoint Presentation</vt:lpstr>
      <vt:lpstr>Pemenuhan Tenaga Kesehatan </vt:lpstr>
      <vt:lpstr>UPAYA PEMENUHAN KEBUTUHAN SDM KESEHATAN (Distribusi dan Retensi Nakes)</vt:lpstr>
      <vt:lpstr>KENDALA PENEMPATAN NAKES </vt:lpstr>
      <vt:lpstr>PERENCANAAN SEBAGAI DASAR PEMENUHAN KEBUTUHAN SDMK</vt:lpstr>
      <vt:lpstr>PBM (MENKES, MENDAGRI, MENPAN) TTG PERENCANAAN DAN PEMERATAAN NAKES DI FASYANKES MILIK PEMDA</vt:lpstr>
      <vt:lpstr>PERENCANAAN DAN PEMERATAAN NAKES  DI FASYANKES MILIK PEMDA</vt:lpstr>
      <vt:lpstr>PowerPoint Presentation</vt:lpstr>
      <vt:lpstr> </vt:lpstr>
      <vt:lpstr>Terima Kasih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22</cp:revision>
  <cp:lastPrinted>2014-12-17T08:18:11Z</cp:lastPrinted>
  <dcterms:created xsi:type="dcterms:W3CDTF">2014-12-17T03:50:51Z</dcterms:created>
  <dcterms:modified xsi:type="dcterms:W3CDTF">2014-12-18T01:53:52Z</dcterms:modified>
</cp:coreProperties>
</file>