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282" r:id="rId3"/>
    <p:sldId id="288" r:id="rId4"/>
    <p:sldId id="273" r:id="rId5"/>
    <p:sldId id="274" r:id="rId6"/>
    <p:sldId id="275" r:id="rId7"/>
    <p:sldId id="276" r:id="rId8"/>
    <p:sldId id="277" r:id="rId9"/>
    <p:sldId id="289" r:id="rId10"/>
    <p:sldId id="290" r:id="rId11"/>
    <p:sldId id="278" r:id="rId12"/>
    <p:sldId id="291" r:id="rId13"/>
    <p:sldId id="287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>
            <p14:sldId id="259"/>
            <p14:sldId id="282"/>
            <p14:sldId id="288"/>
          </p14:sldIdLst>
        </p14:section>
        <p14:section name="Project Overview" id="{087866C3-7028-482C-8D34-6BF5363FBD75}">
          <p14:sldIdLst>
            <p14:sldId id="273"/>
            <p14:sldId id="274"/>
            <p14:sldId id="275"/>
            <p14:sldId id="276"/>
            <p14:sldId id="277"/>
            <p14:sldId id="289"/>
            <p14:sldId id="290"/>
            <p14:sldId id="278"/>
            <p14:sldId id="291"/>
            <p14:sldId id="287"/>
            <p14:sldId id="280"/>
          </p14:sldIdLst>
        </p14:section>
        <p14:section name="Status Update" id="{521DEF98-8796-4632-831A-16252E9A6054}">
          <p14:sldIdLst/>
        </p14:section>
        <p14:section name="Timeline" id="{CF24EBA6-C924-424D-AC31-A4B9992A87E0}">
          <p14:sldIdLst/>
        </p14:section>
        <p14:section name="Next Steps and Action Items" id="{C24C98EC-938D-4034-8DB8-5E8DBF16E3CB}">
          <p14:sldIdLst/>
        </p14:section>
        <p14:section name="Appendix" id="{E35CCD6A-2288-476E-BC93-C75323AE1F3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DF416"/>
    <a:srgbClr val="E2B34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96" autoAdjust="0"/>
    <p:restoredTop sz="87174" autoAdjust="0"/>
  </p:normalViewPr>
  <p:slideViewPr>
    <p:cSldViewPr>
      <p:cViewPr varScale="1">
        <p:scale>
          <a:sx n="72" d="100"/>
          <a:sy n="72" d="100"/>
        </p:scale>
        <p:origin x="-1760" y="-9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3C9130-B860-C446-9549-2333D76C3FF5}" type="doc">
      <dgm:prSet loTypeId="urn:microsoft.com/office/officeart/2005/8/layout/equation1" loCatId="" qsTypeId="urn:microsoft.com/office/officeart/2005/8/quickstyle/simple4" qsCatId="simple" csTypeId="urn:microsoft.com/office/officeart/2005/8/colors/accent1_2" csCatId="accent1" phldr="1"/>
      <dgm:spPr/>
    </dgm:pt>
    <dgm:pt modelId="{90C3A3F4-7123-1744-BAAA-3220CF089B07}">
      <dgm:prSet phldrT="[Text]" custT="1"/>
      <dgm:spPr/>
      <dgm:t>
        <a:bodyPr/>
        <a:lstStyle/>
        <a:p>
          <a:r>
            <a:rPr lang="en-US" sz="2400" dirty="0" smtClean="0">
              <a:latin typeface="Arial"/>
              <a:cs typeface="Arial"/>
            </a:rPr>
            <a:t>480 orang</a:t>
          </a:r>
          <a:endParaRPr lang="en-US" sz="2400" dirty="0">
            <a:latin typeface="Arial"/>
            <a:cs typeface="Arial"/>
          </a:endParaRPr>
        </a:p>
      </dgm:t>
    </dgm:pt>
    <dgm:pt modelId="{CB4AACB2-4562-2A40-AA66-CE8DA4FD8A79}" type="parTrans" cxnId="{73F30B72-7B73-D44C-95FC-8003BCCCE571}">
      <dgm:prSet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D83D7B0A-267B-6A4F-95CA-CCDC502AACC6}" type="sibTrans" cxnId="{73F30B72-7B73-D44C-95FC-8003BCCCE571}">
      <dgm:prSet custT="1"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F0C51D3F-97AB-6B4A-8D0E-A3A16F02D094}">
      <dgm:prSet phldrT="[Text]" custT="1"/>
      <dgm:spPr/>
      <dgm:t>
        <a:bodyPr/>
        <a:lstStyle/>
        <a:p>
          <a:r>
            <a:rPr lang="en-US" sz="2400" dirty="0" smtClean="0">
              <a:latin typeface="Arial"/>
              <a:cs typeface="Arial"/>
            </a:rPr>
            <a:t>480 orang</a:t>
          </a:r>
          <a:endParaRPr lang="en-US" sz="2400" dirty="0">
            <a:latin typeface="Arial"/>
            <a:cs typeface="Arial"/>
          </a:endParaRPr>
        </a:p>
      </dgm:t>
    </dgm:pt>
    <dgm:pt modelId="{143C15BB-AC00-244B-BC99-54F17D931318}" type="parTrans" cxnId="{8445D032-42F1-CD46-B2CB-FB43A0119D83}">
      <dgm:prSet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0564BC18-F3BC-5F44-B0E0-20194801D691}" type="sibTrans" cxnId="{8445D032-42F1-CD46-B2CB-FB43A0119D83}">
      <dgm:prSet custT="1"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E0A5E182-93C8-C545-B12D-C4F469F0C603}">
      <dgm:prSet phldrT="[Text]" custT="1"/>
      <dgm:spPr/>
      <dgm:t>
        <a:bodyPr/>
        <a:lstStyle/>
        <a:p>
          <a:r>
            <a:rPr lang="en-US" sz="2400" dirty="0" smtClean="0">
              <a:latin typeface="Arial"/>
              <a:cs typeface="Arial"/>
            </a:rPr>
            <a:t>960 orang</a:t>
          </a:r>
          <a:endParaRPr lang="en-US" sz="2400" dirty="0">
            <a:latin typeface="Arial"/>
            <a:cs typeface="Arial"/>
          </a:endParaRPr>
        </a:p>
      </dgm:t>
    </dgm:pt>
    <dgm:pt modelId="{32BBD3EC-4B7F-5A40-9F1E-0483473C96EA}" type="parTrans" cxnId="{126C9D39-C6B4-C440-A94C-9FB64F6611C5}">
      <dgm:prSet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60E60EE4-E8E8-FB45-9DB3-F99AB1F35155}" type="sibTrans" cxnId="{126C9D39-C6B4-C440-A94C-9FB64F6611C5}">
      <dgm:prSet/>
      <dgm:spPr/>
      <dgm:t>
        <a:bodyPr/>
        <a:lstStyle/>
        <a:p>
          <a:endParaRPr lang="en-US" sz="2400">
            <a:latin typeface="Arial"/>
            <a:cs typeface="Arial"/>
          </a:endParaRPr>
        </a:p>
      </dgm:t>
    </dgm:pt>
    <dgm:pt modelId="{27B940D9-BE41-AE46-99D7-4281530B0EC5}" type="pres">
      <dgm:prSet presAssocID="{C03C9130-B860-C446-9549-2333D76C3FF5}" presName="linearFlow" presStyleCnt="0">
        <dgm:presLayoutVars>
          <dgm:dir/>
          <dgm:resizeHandles val="exact"/>
        </dgm:presLayoutVars>
      </dgm:prSet>
      <dgm:spPr/>
    </dgm:pt>
    <dgm:pt modelId="{CF8C72DC-56F2-2D42-A9B8-8A656B96CB00}" type="pres">
      <dgm:prSet presAssocID="{90C3A3F4-7123-1744-BAAA-3220CF089B0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164DC2-7D14-0E44-B9E3-A6BEFD5AC821}" type="pres">
      <dgm:prSet presAssocID="{D83D7B0A-267B-6A4F-95CA-CCDC502AACC6}" presName="spacerL" presStyleCnt="0"/>
      <dgm:spPr/>
    </dgm:pt>
    <dgm:pt modelId="{18E4AF51-EE8A-D84F-8DD5-5C7C33A51CFD}" type="pres">
      <dgm:prSet presAssocID="{D83D7B0A-267B-6A4F-95CA-CCDC502AACC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6502131-B29C-D44C-A5D4-EB2081D8C2CF}" type="pres">
      <dgm:prSet presAssocID="{D83D7B0A-267B-6A4F-95CA-CCDC502AACC6}" presName="spacerR" presStyleCnt="0"/>
      <dgm:spPr/>
    </dgm:pt>
    <dgm:pt modelId="{F906713E-6747-5D4F-916D-C1CF5C5F0524}" type="pres">
      <dgm:prSet presAssocID="{F0C51D3F-97AB-6B4A-8D0E-A3A16F02D0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B69527-21B1-E842-B0F1-3C3BDBC750FB}" type="pres">
      <dgm:prSet presAssocID="{0564BC18-F3BC-5F44-B0E0-20194801D691}" presName="spacerL" presStyleCnt="0"/>
      <dgm:spPr/>
    </dgm:pt>
    <dgm:pt modelId="{D5B07A73-D3A9-4840-B852-FE1D6C84A911}" type="pres">
      <dgm:prSet presAssocID="{0564BC18-F3BC-5F44-B0E0-20194801D69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EA1F175-D3A5-5F4A-89BE-7BFDC985D075}" type="pres">
      <dgm:prSet presAssocID="{0564BC18-F3BC-5F44-B0E0-20194801D691}" presName="spacerR" presStyleCnt="0"/>
      <dgm:spPr/>
    </dgm:pt>
    <dgm:pt modelId="{F5256BE6-A765-094F-A4E7-C6185F63EDA0}" type="pres">
      <dgm:prSet presAssocID="{E0A5E182-93C8-C545-B12D-C4F469F0C60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C7BB10-37DE-DB41-99C6-427A6A31655A}" type="presOf" srcId="{90C3A3F4-7123-1744-BAAA-3220CF089B07}" destId="{CF8C72DC-56F2-2D42-A9B8-8A656B96CB00}" srcOrd="0" destOrd="0" presId="urn:microsoft.com/office/officeart/2005/8/layout/equation1"/>
    <dgm:cxn modelId="{D8026DBB-6431-9E47-9786-C438E9A4C286}" type="presOf" srcId="{D83D7B0A-267B-6A4F-95CA-CCDC502AACC6}" destId="{18E4AF51-EE8A-D84F-8DD5-5C7C33A51CFD}" srcOrd="0" destOrd="0" presId="urn:microsoft.com/office/officeart/2005/8/layout/equation1"/>
    <dgm:cxn modelId="{8445D032-42F1-CD46-B2CB-FB43A0119D83}" srcId="{C03C9130-B860-C446-9549-2333D76C3FF5}" destId="{F0C51D3F-97AB-6B4A-8D0E-A3A16F02D094}" srcOrd="1" destOrd="0" parTransId="{143C15BB-AC00-244B-BC99-54F17D931318}" sibTransId="{0564BC18-F3BC-5F44-B0E0-20194801D691}"/>
    <dgm:cxn modelId="{73F30B72-7B73-D44C-95FC-8003BCCCE571}" srcId="{C03C9130-B860-C446-9549-2333D76C3FF5}" destId="{90C3A3F4-7123-1744-BAAA-3220CF089B07}" srcOrd="0" destOrd="0" parTransId="{CB4AACB2-4562-2A40-AA66-CE8DA4FD8A79}" sibTransId="{D83D7B0A-267B-6A4F-95CA-CCDC502AACC6}"/>
    <dgm:cxn modelId="{F1C5E59A-A444-EE46-A33B-F847F217E873}" type="presOf" srcId="{0564BC18-F3BC-5F44-B0E0-20194801D691}" destId="{D5B07A73-D3A9-4840-B852-FE1D6C84A911}" srcOrd="0" destOrd="0" presId="urn:microsoft.com/office/officeart/2005/8/layout/equation1"/>
    <dgm:cxn modelId="{26958BB4-3D20-C74F-BD96-4AE14C644D6B}" type="presOf" srcId="{C03C9130-B860-C446-9549-2333D76C3FF5}" destId="{27B940D9-BE41-AE46-99D7-4281530B0EC5}" srcOrd="0" destOrd="0" presId="urn:microsoft.com/office/officeart/2005/8/layout/equation1"/>
    <dgm:cxn modelId="{126C9D39-C6B4-C440-A94C-9FB64F6611C5}" srcId="{C03C9130-B860-C446-9549-2333D76C3FF5}" destId="{E0A5E182-93C8-C545-B12D-C4F469F0C603}" srcOrd="2" destOrd="0" parTransId="{32BBD3EC-4B7F-5A40-9F1E-0483473C96EA}" sibTransId="{60E60EE4-E8E8-FB45-9DB3-F99AB1F35155}"/>
    <dgm:cxn modelId="{44EEFD2E-8228-EB42-967A-7D89DB26CDB2}" type="presOf" srcId="{E0A5E182-93C8-C545-B12D-C4F469F0C603}" destId="{F5256BE6-A765-094F-A4E7-C6185F63EDA0}" srcOrd="0" destOrd="0" presId="urn:microsoft.com/office/officeart/2005/8/layout/equation1"/>
    <dgm:cxn modelId="{DDB937BE-802C-CF40-A29A-74D6BB6E8B8E}" type="presOf" srcId="{F0C51D3F-97AB-6B4A-8D0E-A3A16F02D094}" destId="{F906713E-6747-5D4F-916D-C1CF5C5F0524}" srcOrd="0" destOrd="0" presId="urn:microsoft.com/office/officeart/2005/8/layout/equation1"/>
    <dgm:cxn modelId="{B31C9B26-57DA-DA46-B58E-89FA82E9711F}" type="presParOf" srcId="{27B940D9-BE41-AE46-99D7-4281530B0EC5}" destId="{CF8C72DC-56F2-2D42-A9B8-8A656B96CB00}" srcOrd="0" destOrd="0" presId="urn:microsoft.com/office/officeart/2005/8/layout/equation1"/>
    <dgm:cxn modelId="{B3BDF7ED-BEED-4346-BBBE-E3DC1422568A}" type="presParOf" srcId="{27B940D9-BE41-AE46-99D7-4281530B0EC5}" destId="{3E164DC2-7D14-0E44-B9E3-A6BEFD5AC821}" srcOrd="1" destOrd="0" presId="urn:microsoft.com/office/officeart/2005/8/layout/equation1"/>
    <dgm:cxn modelId="{602777AF-5414-8642-8457-6D4EE07C9331}" type="presParOf" srcId="{27B940D9-BE41-AE46-99D7-4281530B0EC5}" destId="{18E4AF51-EE8A-D84F-8DD5-5C7C33A51CFD}" srcOrd="2" destOrd="0" presId="urn:microsoft.com/office/officeart/2005/8/layout/equation1"/>
    <dgm:cxn modelId="{61954795-4015-DC4D-A604-6CB6DCCB380E}" type="presParOf" srcId="{27B940D9-BE41-AE46-99D7-4281530B0EC5}" destId="{26502131-B29C-D44C-A5D4-EB2081D8C2CF}" srcOrd="3" destOrd="0" presId="urn:microsoft.com/office/officeart/2005/8/layout/equation1"/>
    <dgm:cxn modelId="{73098D56-BC31-394C-BAFD-E8AEEFEC95B4}" type="presParOf" srcId="{27B940D9-BE41-AE46-99D7-4281530B0EC5}" destId="{F906713E-6747-5D4F-916D-C1CF5C5F0524}" srcOrd="4" destOrd="0" presId="urn:microsoft.com/office/officeart/2005/8/layout/equation1"/>
    <dgm:cxn modelId="{E28EB548-A382-8E4D-BCEC-6624AE5BEDBA}" type="presParOf" srcId="{27B940D9-BE41-AE46-99D7-4281530B0EC5}" destId="{23B69527-21B1-E842-B0F1-3C3BDBC750FB}" srcOrd="5" destOrd="0" presId="urn:microsoft.com/office/officeart/2005/8/layout/equation1"/>
    <dgm:cxn modelId="{C4B63A4C-216D-074D-89DD-0155F08866D6}" type="presParOf" srcId="{27B940D9-BE41-AE46-99D7-4281530B0EC5}" destId="{D5B07A73-D3A9-4840-B852-FE1D6C84A911}" srcOrd="6" destOrd="0" presId="urn:microsoft.com/office/officeart/2005/8/layout/equation1"/>
    <dgm:cxn modelId="{EF24548D-6B76-5D41-81CF-412F4F34E46A}" type="presParOf" srcId="{27B940D9-BE41-AE46-99D7-4281530B0EC5}" destId="{0EA1F175-D3A5-5F4A-89BE-7BFDC985D075}" srcOrd="7" destOrd="0" presId="urn:microsoft.com/office/officeart/2005/8/layout/equation1"/>
    <dgm:cxn modelId="{8840B248-FFBE-664D-AEEC-2B5CCD19B3A0}" type="presParOf" srcId="{27B940D9-BE41-AE46-99D7-4281530B0EC5}" destId="{F5256BE6-A765-094F-A4E7-C6185F63EDA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8C72DC-56F2-2D42-A9B8-8A656B96CB00}">
      <dsp:nvSpPr>
        <dsp:cNvPr id="0" name=""/>
        <dsp:cNvSpPr/>
      </dsp:nvSpPr>
      <dsp:spPr>
        <a:xfrm>
          <a:off x="1383" y="111509"/>
          <a:ext cx="1834381" cy="18343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/>
              <a:cs typeface="Arial"/>
            </a:rPr>
            <a:t>480 orang</a:t>
          </a:r>
          <a:endParaRPr lang="en-US" sz="2400" kern="1200" dirty="0">
            <a:latin typeface="Arial"/>
            <a:cs typeface="Arial"/>
          </a:endParaRPr>
        </a:p>
      </dsp:txBody>
      <dsp:txXfrm>
        <a:off x="270022" y="380148"/>
        <a:ext cx="1297103" cy="1297103"/>
      </dsp:txXfrm>
    </dsp:sp>
    <dsp:sp modelId="{18E4AF51-EE8A-D84F-8DD5-5C7C33A51CFD}">
      <dsp:nvSpPr>
        <dsp:cNvPr id="0" name=""/>
        <dsp:cNvSpPr/>
      </dsp:nvSpPr>
      <dsp:spPr>
        <a:xfrm>
          <a:off x="1984716" y="496729"/>
          <a:ext cx="1063941" cy="1063941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Arial"/>
            <a:cs typeface="Arial"/>
          </a:endParaRPr>
        </a:p>
      </dsp:txBody>
      <dsp:txXfrm>
        <a:off x="2125741" y="903580"/>
        <a:ext cx="781891" cy="250239"/>
      </dsp:txXfrm>
    </dsp:sp>
    <dsp:sp modelId="{F906713E-6747-5D4F-916D-C1CF5C5F0524}">
      <dsp:nvSpPr>
        <dsp:cNvPr id="0" name=""/>
        <dsp:cNvSpPr/>
      </dsp:nvSpPr>
      <dsp:spPr>
        <a:xfrm>
          <a:off x="3197609" y="111509"/>
          <a:ext cx="1834381" cy="18343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/>
              <a:cs typeface="Arial"/>
            </a:rPr>
            <a:t>480 orang</a:t>
          </a:r>
          <a:endParaRPr lang="en-US" sz="2400" kern="1200" dirty="0">
            <a:latin typeface="Arial"/>
            <a:cs typeface="Arial"/>
          </a:endParaRPr>
        </a:p>
      </dsp:txBody>
      <dsp:txXfrm>
        <a:off x="3466248" y="380148"/>
        <a:ext cx="1297103" cy="1297103"/>
      </dsp:txXfrm>
    </dsp:sp>
    <dsp:sp modelId="{D5B07A73-D3A9-4840-B852-FE1D6C84A911}">
      <dsp:nvSpPr>
        <dsp:cNvPr id="0" name=""/>
        <dsp:cNvSpPr/>
      </dsp:nvSpPr>
      <dsp:spPr>
        <a:xfrm>
          <a:off x="5180942" y="496729"/>
          <a:ext cx="1063941" cy="1063941"/>
        </a:xfrm>
        <a:prstGeom prst="mathEqual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tint val="6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>
            <a:latin typeface="Arial"/>
            <a:cs typeface="Arial"/>
          </a:endParaRPr>
        </a:p>
      </dsp:txBody>
      <dsp:txXfrm>
        <a:off x="5321967" y="715901"/>
        <a:ext cx="781891" cy="625597"/>
      </dsp:txXfrm>
    </dsp:sp>
    <dsp:sp modelId="{F5256BE6-A765-094F-A4E7-C6185F63EDA0}">
      <dsp:nvSpPr>
        <dsp:cNvPr id="0" name=""/>
        <dsp:cNvSpPr/>
      </dsp:nvSpPr>
      <dsp:spPr>
        <a:xfrm>
          <a:off x="6393835" y="111509"/>
          <a:ext cx="1834381" cy="183438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Arial"/>
              <a:cs typeface="Arial"/>
            </a:rPr>
            <a:t>960 orang</a:t>
          </a:r>
          <a:endParaRPr lang="en-US" sz="2400" kern="1200" dirty="0">
            <a:latin typeface="Arial"/>
            <a:cs typeface="Arial"/>
          </a:endParaRPr>
        </a:p>
      </dsp:txBody>
      <dsp:txXfrm>
        <a:off x="6662474" y="380148"/>
        <a:ext cx="1297103" cy="12971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86103-1900-1B48-A31A-655D56E9FD8A}" type="datetimeFigureOut">
              <a:rPr lang="en-US" smtClean="0"/>
              <a:t>2/2/15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8562-9CBB-C94D-8BF8-F7AF5A65E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00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2/2/15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u="none" dirty="0" smtClean="0">
              <a:solidFill>
                <a:srgbClr val="008080"/>
              </a:solidFill>
              <a:effectLst/>
              <a:latin typeface="+mn-lt"/>
              <a:ea typeface="Times New Roman"/>
              <a:cs typeface="Times New Roman"/>
            </a:endParaRPr>
          </a:p>
          <a:p>
            <a:pPr lvl="0"/>
            <a:endParaRPr lang="en-US" sz="1000" b="1" u="none" dirty="0" smtClean="0"/>
          </a:p>
          <a:p>
            <a:pPr lvl="0"/>
            <a:endParaRPr lang="en-US" sz="1000" u="none" dirty="0" smtClean="0"/>
          </a:p>
          <a:p>
            <a:pPr lvl="0"/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000" dirty="0" smtClean="0"/>
              <a:t>Pay particular attention to the graphs, charts, and text boxes.</a:t>
            </a:r>
            <a:r>
              <a:rPr lang="en-US" sz="1000" baseline="0" dirty="0" smtClean="0"/>
              <a:t> </a:t>
            </a:r>
            <a:endParaRPr lang="en-US" sz="1000" dirty="0" smtClean="0"/>
          </a:p>
          <a:p>
            <a:pPr lvl="0"/>
            <a:r>
              <a:rPr lang="en-US" sz="1000" dirty="0" smtClean="0"/>
              <a:t>Consider that attendees will print in black and white or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 Run a test print to make sure your colors work when printed in pure black and white and </a:t>
            </a:r>
            <a:r>
              <a:rPr lang="en-US" sz="1000" dirty="0" err="1" smtClean="0"/>
              <a:t>grayscale</a:t>
            </a:r>
            <a:r>
              <a:rPr lang="en-US" sz="1000" dirty="0" smtClean="0"/>
              <a:t>.</a:t>
            </a:r>
          </a:p>
          <a:p>
            <a:pPr lvl="0">
              <a:buFontTx/>
              <a:buNone/>
            </a:pPr>
            <a:endParaRPr lang="en-US" sz="1000" dirty="0" smtClean="0"/>
          </a:p>
          <a:p>
            <a:pPr lvl="0">
              <a:buFontTx/>
              <a:buNone/>
            </a:pPr>
            <a:r>
              <a:rPr lang="en-US" sz="1000" b="1" dirty="0" smtClean="0"/>
              <a:t>Graphics, tables, and graphs</a:t>
            </a:r>
          </a:p>
          <a:p>
            <a:pPr lvl="0"/>
            <a:r>
              <a:rPr lang="en-US" sz="1000" dirty="0" smtClean="0"/>
              <a:t>Keep it simple: If possible, use consistent, non-distracting styles and colors.</a:t>
            </a:r>
          </a:p>
          <a:p>
            <a:pPr lvl="0"/>
            <a:r>
              <a:rPr lang="en-US" sz="10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2/2/15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28600" y="685800"/>
            <a:ext cx="7772400" cy="761999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>PEMBEKALAN </a:t>
            </a:r>
            <a:r>
              <a:rPr lang="en-US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>tim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/>
            </a:r>
            <a:b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</a:b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auhaus 93"/>
                <a:cs typeface="Bauhaus 93"/>
              </a:rPr>
              <a:t>NUSANTARA SEHAT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auhaus 93"/>
              <a:cs typeface="Bauhaus 93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42002" y="4296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08193" y="414567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/>
          <a:lstStyle/>
          <a:p>
            <a:r>
              <a:rPr lang="en-US" sz="3600" dirty="0" err="1"/>
              <a:t>lanjutan</a:t>
            </a:r>
            <a:r>
              <a:rPr lang="en-US" sz="3600" dirty="0"/>
              <a:t> </a:t>
            </a:r>
            <a:r>
              <a:rPr lang="en-US" sz="3600" dirty="0" err="1"/>
              <a:t>Jadwal</a:t>
            </a:r>
            <a:r>
              <a:rPr lang="en-US" sz="3600" dirty="0"/>
              <a:t> </a:t>
            </a:r>
            <a:r>
              <a:rPr lang="en-US" sz="3600" dirty="0" err="1"/>
              <a:t>Tentatif</a:t>
            </a:r>
            <a:endParaRPr lang="en-US" altLang="en-US" sz="3600" dirty="0"/>
          </a:p>
        </p:txBody>
      </p:sp>
      <p:graphicFrame>
        <p:nvGraphicFramePr>
          <p:cNvPr id="12291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529388"/>
              </p:ext>
            </p:extLst>
          </p:nvPr>
        </p:nvGraphicFramePr>
        <p:xfrm>
          <a:off x="0" y="1524000"/>
          <a:ext cx="9144001" cy="4834000"/>
        </p:xfrm>
        <a:graphic>
          <a:graphicData uri="http://schemas.openxmlformats.org/drawingml/2006/table">
            <a:tbl>
              <a:tblPr/>
              <a:tblGrid>
                <a:gridCol w="693141"/>
                <a:gridCol w="1386281"/>
                <a:gridCol w="1078219"/>
                <a:gridCol w="1229041"/>
                <a:gridCol w="1099077"/>
                <a:gridCol w="1222623"/>
                <a:gridCol w="1445018"/>
                <a:gridCol w="990601"/>
              </a:tblGrid>
              <a:tr h="987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SENIN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SELASA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RABU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KAMIS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JUM'AT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SABTU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MINGGU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616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UKP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mengikuti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materi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RSCM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magang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puskesmas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UKP </a:t>
                      </a: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mengikuti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materi</a:t>
                      </a: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RSCM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dari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Bandung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brgkt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Jakarta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Berangkat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Jakarta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RTL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Penutupan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BPPSDMK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LIBUR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80207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WAKTU DAN TEMPAT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2667000"/>
            <a:ext cx="4724400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sz="1600" b="0" dirty="0" smtClean="0"/>
              <a:t>RSCM                     (proses </a:t>
            </a:r>
            <a:r>
              <a:rPr lang="en-US" sz="1600" b="0" dirty="0" err="1" smtClean="0"/>
              <a:t>pembelajaran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medis</a:t>
            </a:r>
            <a:r>
              <a:rPr lang="en-US" sz="1600" b="0" dirty="0" smtClean="0"/>
              <a:t>)</a:t>
            </a:r>
          </a:p>
          <a:p>
            <a:pPr marL="0" indent="0">
              <a:buNone/>
            </a:pPr>
            <a:r>
              <a:rPr lang="en-US" sz="1600" b="0" dirty="0" smtClean="0"/>
              <a:t>Pusdiklat Aparatur (</a:t>
            </a:r>
            <a:r>
              <a:rPr lang="en-US" sz="1600" b="0" dirty="0" err="1" smtClean="0"/>
              <a:t>penginapan</a:t>
            </a:r>
            <a:r>
              <a:rPr lang="en-US" sz="1600" b="0" dirty="0" smtClean="0"/>
              <a:t>)</a:t>
            </a:r>
          </a:p>
          <a:p>
            <a:pPr marL="0" indent="0">
              <a:buNone/>
            </a:pPr>
            <a:r>
              <a:rPr lang="en-US" sz="1600" b="0" dirty="0" smtClean="0"/>
              <a:t>(u/ 5 </a:t>
            </a:r>
            <a:r>
              <a:rPr lang="en-US" sz="1600" b="0" dirty="0" err="1" smtClean="0"/>
              <a:t>jenis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tenaga</a:t>
            </a:r>
            <a:r>
              <a:rPr lang="en-US" sz="1600" b="0" dirty="0" smtClean="0"/>
              <a:t> Gel I / </a:t>
            </a:r>
            <a:r>
              <a:rPr lang="en-US" sz="1600" b="0" dirty="0" err="1" smtClean="0"/>
              <a:t>Ak</a:t>
            </a:r>
            <a:r>
              <a:rPr lang="en-US" sz="1600" b="0" dirty="0" smtClean="0"/>
              <a:t>. I &amp; II = 50 org)</a:t>
            </a:r>
            <a:endParaRPr lang="en-US" sz="16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838200"/>
            <a:ext cx="7443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GEL I &amp; II (ANGKATAN I, II &amp; III, 1V: JUMLAH PESERTA 160 ORANG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295400"/>
            <a:ext cx="3862681" cy="12311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r>
              <a:rPr lang="en-US" b="0" dirty="0" smtClean="0"/>
              <a:t>1 </a:t>
            </a:r>
            <a:r>
              <a:rPr lang="en-US" b="0" dirty="0" err="1" smtClean="0"/>
              <a:t>Maret</a:t>
            </a:r>
            <a:r>
              <a:rPr lang="en-US" b="0" dirty="0" smtClean="0"/>
              <a:t> 2015: </a:t>
            </a:r>
            <a:r>
              <a:rPr lang="en-US" b="0" dirty="0" err="1" smtClean="0"/>
              <a:t>Registrasi</a:t>
            </a:r>
            <a:endParaRPr lang="en-US" b="0" dirty="0" smtClean="0"/>
          </a:p>
          <a:p>
            <a:pPr marL="0" indent="0">
              <a:buNone/>
            </a:pPr>
            <a:r>
              <a:rPr lang="en-US" b="0" dirty="0" smtClean="0"/>
              <a:t>2 – 14 </a:t>
            </a:r>
            <a:r>
              <a:rPr lang="en-US" b="0" dirty="0" err="1" smtClean="0"/>
              <a:t>Maret</a:t>
            </a:r>
            <a:r>
              <a:rPr lang="en-US" b="0" dirty="0" smtClean="0"/>
              <a:t> : </a:t>
            </a:r>
            <a:r>
              <a:rPr lang="en-US" b="0" dirty="0" err="1" smtClean="0"/>
              <a:t>Sesi</a:t>
            </a:r>
            <a:r>
              <a:rPr lang="en-US" b="0" dirty="0" smtClean="0"/>
              <a:t> I </a:t>
            </a:r>
            <a:r>
              <a:rPr lang="en-US" b="0" dirty="0" err="1" smtClean="0"/>
              <a:t>dan</a:t>
            </a:r>
            <a:r>
              <a:rPr lang="en-US" b="0" dirty="0" smtClean="0"/>
              <a:t> </a:t>
            </a:r>
            <a:r>
              <a:rPr lang="en-US" b="0" dirty="0" err="1" smtClean="0"/>
              <a:t>sesi</a:t>
            </a:r>
            <a:r>
              <a:rPr lang="en-US" b="0" dirty="0" smtClean="0"/>
              <a:t> II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689937"/>
            <a:ext cx="2958863" cy="101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b="0" dirty="0" smtClean="0"/>
              <a:t>28 </a:t>
            </a:r>
            <a:r>
              <a:rPr lang="en-US" b="0" dirty="0" err="1" smtClean="0"/>
              <a:t>Maret</a:t>
            </a:r>
            <a:r>
              <a:rPr lang="en-US" b="0" dirty="0" smtClean="0"/>
              <a:t>:  </a:t>
            </a:r>
            <a:r>
              <a:rPr lang="en-US" b="0" dirty="0" err="1" smtClean="0"/>
              <a:t>Sesi</a:t>
            </a:r>
            <a:r>
              <a:rPr lang="en-US" b="0" dirty="0" smtClean="0"/>
              <a:t> IV. </a:t>
            </a:r>
          </a:p>
          <a:p>
            <a:pPr marL="0" indent="0">
              <a:buNone/>
            </a:pPr>
            <a:r>
              <a:rPr lang="en-US" b="0" dirty="0"/>
              <a:t>	</a:t>
            </a:r>
            <a:r>
              <a:rPr lang="en-US" b="0" dirty="0" smtClean="0"/>
              <a:t>    RTL</a:t>
            </a:r>
          </a:p>
          <a:p>
            <a:pPr marL="0" indent="0">
              <a:buNone/>
            </a:pPr>
            <a:r>
              <a:rPr lang="en-US" b="0" dirty="0"/>
              <a:t> </a:t>
            </a:r>
            <a:r>
              <a:rPr lang="en-US" b="0" dirty="0" smtClean="0"/>
              <a:t>                PENUTUPAN</a:t>
            </a:r>
            <a:endParaRPr lang="en-US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657600"/>
            <a:ext cx="2693741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r>
              <a:rPr lang="en-US" b="0" dirty="0" smtClean="0"/>
              <a:t>15 – </a:t>
            </a:r>
            <a:r>
              <a:rPr lang="en-US" b="0" dirty="0" smtClean="0"/>
              <a:t>28 </a:t>
            </a:r>
            <a:r>
              <a:rPr lang="en-US" b="0" dirty="0" err="1" smtClean="0"/>
              <a:t>Maret</a:t>
            </a:r>
            <a:r>
              <a:rPr lang="en-US" b="0" dirty="0" smtClean="0"/>
              <a:t>: </a:t>
            </a:r>
            <a:r>
              <a:rPr lang="en-US" b="0" dirty="0" err="1" smtClean="0"/>
              <a:t>Sesi</a:t>
            </a:r>
            <a:r>
              <a:rPr lang="en-US" b="0" dirty="0" smtClean="0"/>
              <a:t> III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1346537"/>
            <a:ext cx="2635344" cy="923330"/>
          </a:xfrm>
          <a:prstGeom prst="rect">
            <a:avLst/>
          </a:prstGeom>
          <a:solidFill>
            <a:srgbClr val="FCD5B5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sz="1800" b="0" dirty="0" smtClean="0"/>
              <a:t>BBPK CILOTO</a:t>
            </a:r>
          </a:p>
          <a:p>
            <a:pPr marL="0" indent="0">
              <a:buNone/>
            </a:pPr>
            <a:r>
              <a:rPr lang="en-US" sz="1800" b="0" dirty="0" smtClean="0"/>
              <a:t>(proses </a:t>
            </a:r>
            <a:r>
              <a:rPr lang="en-US" sz="1800" b="0" dirty="0" err="1" smtClean="0"/>
              <a:t>pembelajaran</a:t>
            </a:r>
            <a:r>
              <a:rPr lang="en-US" sz="1800" b="0" dirty="0" smtClean="0"/>
              <a:t> &amp;</a:t>
            </a:r>
          </a:p>
          <a:p>
            <a:pPr marL="0" indent="0">
              <a:buNone/>
            </a:pPr>
            <a:r>
              <a:rPr lang="en-US" sz="1800" b="0" dirty="0" err="1" smtClean="0"/>
              <a:t>Penginapan</a:t>
            </a:r>
            <a:r>
              <a:rPr lang="en-US" sz="1800" b="0" dirty="0" smtClean="0"/>
              <a:t>)</a:t>
            </a:r>
            <a:endParaRPr lang="en-US" sz="18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3724870"/>
            <a:ext cx="4724400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sz="1600" b="0" dirty="0" smtClean="0"/>
              <a:t>RSHS                      (proses </a:t>
            </a:r>
            <a:r>
              <a:rPr lang="en-US" sz="1600" b="0" dirty="0" err="1" smtClean="0"/>
              <a:t>pembelajaran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medis</a:t>
            </a:r>
            <a:r>
              <a:rPr lang="en-US" sz="1600" b="0" dirty="0" smtClean="0"/>
              <a:t>)</a:t>
            </a:r>
          </a:p>
          <a:p>
            <a:pPr marL="0" indent="0">
              <a:buNone/>
            </a:pPr>
            <a:r>
              <a:rPr lang="en-US" sz="1600" b="0" dirty="0" smtClean="0"/>
              <a:t>BLK </a:t>
            </a:r>
            <a:r>
              <a:rPr lang="en-US" sz="1600" b="0" dirty="0" err="1" smtClean="0"/>
              <a:t>Sukajadi</a:t>
            </a:r>
            <a:r>
              <a:rPr lang="en-US" sz="1600" b="0" dirty="0" smtClean="0"/>
              <a:t>/</a:t>
            </a:r>
            <a:r>
              <a:rPr lang="en-US" sz="1600" b="0" dirty="0" err="1" smtClean="0"/>
              <a:t>Bapelkes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Jabar</a:t>
            </a:r>
            <a:r>
              <a:rPr lang="en-US" sz="1600" b="0" dirty="0" smtClean="0"/>
              <a:t> (</a:t>
            </a:r>
            <a:r>
              <a:rPr lang="en-US" sz="1600" b="0" dirty="0" err="1" smtClean="0"/>
              <a:t>penginapan</a:t>
            </a:r>
            <a:r>
              <a:rPr lang="en-US" sz="1600" b="0" dirty="0" smtClean="0"/>
              <a:t>)</a:t>
            </a:r>
          </a:p>
          <a:p>
            <a:pPr marL="0" indent="0">
              <a:buNone/>
            </a:pPr>
            <a:r>
              <a:rPr lang="en-US" sz="1600" b="0" dirty="0" smtClean="0"/>
              <a:t>(u/ 5 </a:t>
            </a:r>
            <a:r>
              <a:rPr lang="en-US" sz="1600" b="0" dirty="0" err="1" smtClean="0"/>
              <a:t>jenis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tenaga</a:t>
            </a:r>
            <a:r>
              <a:rPr lang="en-US" sz="1600" b="0" dirty="0" smtClean="0"/>
              <a:t> Gel II/</a:t>
            </a:r>
            <a:r>
              <a:rPr lang="en-US" sz="1600" b="0" dirty="0" err="1" smtClean="0"/>
              <a:t>Ak.III</a:t>
            </a:r>
            <a:r>
              <a:rPr lang="en-US" sz="1600" b="0" dirty="0" smtClean="0"/>
              <a:t> + IV) = 50 org)</a:t>
            </a:r>
            <a:endParaRPr lang="en-US" sz="16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5746712" y="5858470"/>
            <a:ext cx="2364750" cy="830997"/>
          </a:xfrm>
          <a:prstGeom prst="rect">
            <a:avLst/>
          </a:prstGeom>
          <a:solidFill>
            <a:srgbClr val="D99694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sz="1600" b="0" dirty="0" smtClean="0"/>
              <a:t>BPPSDMK</a:t>
            </a:r>
          </a:p>
          <a:p>
            <a:pPr marL="0" indent="0">
              <a:buNone/>
            </a:pPr>
            <a:r>
              <a:rPr lang="en-US" sz="1600" b="0" dirty="0" smtClean="0"/>
              <a:t>(proses </a:t>
            </a:r>
            <a:r>
              <a:rPr lang="en-US" sz="1600" b="0" dirty="0" err="1" smtClean="0"/>
              <a:t>pembelajaran</a:t>
            </a:r>
            <a:r>
              <a:rPr lang="en-US" sz="1600" b="0" dirty="0" smtClean="0"/>
              <a:t> &amp;</a:t>
            </a:r>
          </a:p>
          <a:p>
            <a:pPr marL="0" indent="0">
              <a:buNone/>
            </a:pPr>
            <a:r>
              <a:rPr lang="en-US" sz="1600" b="0" dirty="0" err="1" smtClean="0"/>
              <a:t>penginapan</a:t>
            </a:r>
            <a:r>
              <a:rPr lang="en-US" sz="1600" b="0" dirty="0" smtClean="0"/>
              <a:t> Gel I &amp; II</a:t>
            </a:r>
            <a:endParaRPr lang="en-US" sz="1600" b="0" dirty="0"/>
          </a:p>
        </p:txBody>
      </p:sp>
      <p:sp>
        <p:nvSpPr>
          <p:cNvPr id="13" name="Right Arrow 12"/>
          <p:cNvSpPr/>
          <p:nvPr/>
        </p:nvSpPr>
        <p:spPr>
          <a:xfrm>
            <a:off x="4572000" y="16764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507992" y="591616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146512" y="4800600"/>
            <a:ext cx="3589544" cy="830997"/>
          </a:xfrm>
          <a:prstGeom prst="rect">
            <a:avLst/>
          </a:prstGeom>
          <a:solidFill>
            <a:srgbClr val="E2B349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marL="342900" indent="-342900">
              <a:buFont typeface="Wingdings" charset="2"/>
              <a:buChar char="u"/>
              <a:defRPr sz="2000" b="1">
                <a:latin typeface="Arial"/>
                <a:cs typeface="Arial"/>
              </a:defRPr>
            </a:lvl1pPr>
          </a:lstStyle>
          <a:p>
            <a:pPr marL="0" indent="0">
              <a:buNone/>
            </a:pPr>
            <a:r>
              <a:rPr lang="en-US" sz="1600" b="0" dirty="0" err="1" smtClean="0"/>
              <a:t>Puskesmas</a:t>
            </a:r>
            <a:r>
              <a:rPr lang="en-US" sz="1600" b="0" dirty="0" smtClean="0"/>
              <a:t> di </a:t>
            </a:r>
            <a:r>
              <a:rPr lang="en-US" sz="1600" b="0" dirty="0" err="1" smtClean="0"/>
              <a:t>wilayah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Ciloto</a:t>
            </a:r>
            <a:endParaRPr lang="en-US" sz="1600" b="0" dirty="0" smtClean="0"/>
          </a:p>
          <a:p>
            <a:pPr marL="0" indent="0">
              <a:buNone/>
            </a:pPr>
            <a:r>
              <a:rPr lang="en-US" sz="1600" b="0" dirty="0" smtClean="0"/>
              <a:t>(proses </a:t>
            </a:r>
            <a:r>
              <a:rPr lang="en-US" sz="1600" b="0" dirty="0" err="1" smtClean="0"/>
              <a:t>pembelajaran</a:t>
            </a:r>
            <a:r>
              <a:rPr lang="en-US" sz="1600" b="0" dirty="0" smtClean="0"/>
              <a:t> &amp; </a:t>
            </a:r>
            <a:r>
              <a:rPr lang="en-US" sz="1600" b="0" dirty="0" err="1" smtClean="0"/>
              <a:t>penginapan</a:t>
            </a:r>
            <a:r>
              <a:rPr lang="en-US" sz="1600" b="0" dirty="0" smtClean="0"/>
              <a:t>)</a:t>
            </a:r>
          </a:p>
          <a:p>
            <a:pPr marL="0" indent="0">
              <a:buNone/>
            </a:pPr>
            <a:r>
              <a:rPr lang="en-US" sz="1600" b="0" dirty="0" smtClean="0"/>
              <a:t>u/ 3 </a:t>
            </a:r>
            <a:r>
              <a:rPr lang="en-US" sz="1600" b="0" dirty="0" err="1" smtClean="0"/>
              <a:t>jenis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tenaga</a:t>
            </a:r>
            <a:r>
              <a:rPr lang="en-US" sz="1600" b="0" dirty="0" smtClean="0"/>
              <a:t> Gel I &amp; II = 60 orang</a:t>
            </a:r>
            <a:endParaRPr lang="en-US" sz="1600" b="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81400" y="2971800"/>
            <a:ext cx="0" cy="213360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8" idx="3"/>
            <a:endCxn id="11" idx="1"/>
          </p:cNvCxnSpPr>
          <p:nvPr/>
        </p:nvCxnSpPr>
        <p:spPr>
          <a:xfrm flipV="1">
            <a:off x="3150941" y="4140369"/>
            <a:ext cx="963859" cy="2506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581400" y="2971800"/>
            <a:ext cx="457200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3581400" y="5105400"/>
            <a:ext cx="457200" cy="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953000" y="2819400"/>
            <a:ext cx="838200" cy="0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53000" y="3962400"/>
            <a:ext cx="838200" cy="0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65222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>
            <p:ph type="title" idx="4294967295"/>
          </p:nvPr>
        </p:nvSpPr>
        <p:spPr>
          <a:xfrm>
            <a:off x="457200" y="0"/>
            <a:ext cx="8229600" cy="642938"/>
          </a:xfrm>
        </p:spPr>
        <p:txBody>
          <a:bodyPr/>
          <a:lstStyle/>
          <a:p>
            <a:r>
              <a:rPr lang="en-US" sz="2000"/>
              <a:t>WAKTU PENYELENGGARAAN BILA MULTICENTER</a:t>
            </a:r>
            <a:endParaRPr lang="id-ID" sz="2000"/>
          </a:p>
        </p:txBody>
      </p:sp>
      <p:graphicFrame>
        <p:nvGraphicFramePr>
          <p:cNvPr id="14339" name="Group 3"/>
          <p:cNvGraphicFramePr>
            <a:graphicFrameLocks noGrp="1"/>
          </p:cNvGraphicFramePr>
          <p:nvPr>
            <p:ph type="tbl" idx="4294967295"/>
          </p:nvPr>
        </p:nvGraphicFramePr>
        <p:xfrm>
          <a:off x="0" y="-282575"/>
          <a:ext cx="9144000" cy="7851776"/>
        </p:xfrm>
        <a:graphic>
          <a:graphicData uri="http://schemas.openxmlformats.org/drawingml/2006/table">
            <a:tbl>
              <a:tblPr/>
              <a:tblGrid>
                <a:gridCol w="823913"/>
                <a:gridCol w="393700"/>
                <a:gridCol w="447675"/>
                <a:gridCol w="449262"/>
                <a:gridCol w="449263"/>
                <a:gridCol w="479425"/>
                <a:gridCol w="481012"/>
                <a:gridCol w="519113"/>
                <a:gridCol w="441325"/>
                <a:gridCol w="449262"/>
                <a:gridCol w="569913"/>
                <a:gridCol w="496887"/>
                <a:gridCol w="471488"/>
                <a:gridCol w="512762"/>
                <a:gridCol w="512763"/>
                <a:gridCol w="657225"/>
                <a:gridCol w="449262"/>
                <a:gridCol w="539750"/>
              </a:tblGrid>
              <a:tr h="996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ANGKATAN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MARET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APRIL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MEI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JUNI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2 - 28 MARET</a:t>
                      </a: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0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0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F0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V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16 Mrt – 11 April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VI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VII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VIII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IX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SimSun" charset="0"/>
                          <a:cs typeface="SimSun" charset="0"/>
                        </a:rPr>
                        <a:t>30 Mrt - 25  April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X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XI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XII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SimSun" charset="0"/>
                        <a:cs typeface="SimSun" charset="0"/>
                      </a:endParaRPr>
                    </a:p>
                  </a:txBody>
                  <a:tcPr marL="90170" marR="90170" marT="46990" marB="4699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2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4620" name="TextBox 846"/>
          <p:cNvSpPr txBox="1">
            <a:spLocks noChangeArrowheads="1"/>
          </p:cNvSpPr>
          <p:nvPr/>
        </p:nvSpPr>
        <p:spPr bwMode="auto">
          <a:xfrm>
            <a:off x="4786313" y="2565400"/>
            <a:ext cx="3900487" cy="3416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 hangingPunct="1"/>
            <a:r>
              <a:rPr lang="en-US"/>
              <a:t>KETERANGAN:</a:t>
            </a:r>
          </a:p>
          <a:p>
            <a:pPr eaLnBrk="1" hangingPunct="1"/>
            <a:r>
              <a:rPr lang="en-US"/>
              <a:t>Minggu I dan II  semua peserta pada setiap angkatan  berproses di BBPK Ciloto.</a:t>
            </a:r>
          </a:p>
          <a:p>
            <a:pPr eaLnBrk="1" hangingPunct="1"/>
            <a:r>
              <a:rPr lang="en-US"/>
              <a:t>Minggu III s/d IV setiap gelombang dibagi 2 angkatan yang masing-masing angkatan akan berproses di institusi diklat yang dekat dgn RS Pendidikan .</a:t>
            </a:r>
          </a:p>
          <a:p>
            <a:pPr eaLnBrk="1" hangingPunct="1"/>
            <a:r>
              <a:rPr lang="en-US"/>
              <a:t>RTL dan Penutupan di Pusdiklat Aparatur</a:t>
            </a:r>
          </a:p>
          <a:p>
            <a:pPr eaLnBrk="1" hangingPunct="1"/>
            <a:endParaRPr lang="en-US"/>
          </a:p>
        </p:txBody>
      </p:sp>
      <p:sp>
        <p:nvSpPr>
          <p:cNvPr id="14621" name="TextBox 4"/>
          <p:cNvSpPr txBox="1">
            <a:spLocks noChangeArrowheads="1"/>
          </p:cNvSpPr>
          <p:nvPr/>
        </p:nvSpPr>
        <p:spPr bwMode="auto">
          <a:xfrm>
            <a:off x="4786313" y="1484313"/>
            <a:ext cx="39004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APABILA MATERI MEDIS DAPAT DILAKSANAKAN DI RSCM JAKARTA DAN RSHS BANDUNG</a:t>
            </a:r>
          </a:p>
        </p:txBody>
      </p:sp>
    </p:spTree>
    <p:extLst>
      <p:ext uri="{BB962C8B-B14F-4D97-AF65-F5344CB8AC3E}">
        <p14:creationId xmlns:p14="http://schemas.microsoft.com/office/powerpoint/2010/main" val="9295037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57200" y="1704975"/>
            <a:ext cx="8229600" cy="2943225"/>
          </a:xfrm>
        </p:spPr>
        <p:txBody>
          <a:bodyPr/>
          <a:lstStyle/>
          <a:p>
            <a:pPr algn="ctr"/>
            <a:r>
              <a:rPr lang="id-ID" dirty="0">
                <a:latin typeface="Arial"/>
                <a:cs typeface="Arial"/>
              </a:rPr>
              <a:t>ALOKASI ANGGARAN YANG DIBUTUHKAN </a:t>
            </a:r>
            <a:r>
              <a:rPr lang="id-ID" dirty="0" smtClean="0">
                <a:latin typeface="Arial"/>
                <a:cs typeface="Arial"/>
              </a:rPr>
              <a:t>u/ PEMBEKALAN 960 ORG =</a:t>
            </a:r>
            <a:br>
              <a:rPr lang="id-ID" dirty="0" smtClean="0">
                <a:latin typeface="Arial"/>
                <a:cs typeface="Arial"/>
              </a:rPr>
            </a:br>
            <a:r>
              <a:rPr lang="id-ID" dirty="0" smtClean="0">
                <a:latin typeface="Arial"/>
                <a:cs typeface="Arial"/>
              </a:rPr>
              <a:t> </a:t>
            </a:r>
            <a:r>
              <a:rPr lang="id-ID" sz="3600" dirty="0">
                <a:latin typeface="Arial"/>
                <a:cs typeface="Arial"/>
              </a:rPr>
              <a:t>Rp. </a:t>
            </a:r>
            <a:r>
              <a:rPr lang="id-ID" sz="3600" b="1" dirty="0">
                <a:latin typeface="Arial"/>
                <a:cs typeface="Arial"/>
              </a:rPr>
              <a:t>24,522,046,000 </a:t>
            </a:r>
            <a:r>
              <a:rPr lang="en-US" altLang="en-US" sz="3600" b="1" dirty="0" smtClean="0">
                <a:latin typeface="Arial"/>
                <a:cs typeface="Arial"/>
              </a:rPr>
              <a:t> </a:t>
            </a:r>
            <a:r>
              <a:rPr lang="id-ID" b="1" dirty="0" smtClean="0">
                <a:latin typeface="Arial"/>
                <a:cs typeface="Arial"/>
              </a:rPr>
              <a:t> </a:t>
            </a:r>
            <a:endParaRPr lang="id-ID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84180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905000"/>
            <a:ext cx="2438400" cy="3225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900" y="4686300"/>
            <a:ext cx="46101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4365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9459851"/>
              </p:ext>
            </p:extLst>
          </p:nvPr>
        </p:nvGraphicFramePr>
        <p:xfrm>
          <a:off x="152401" y="1676400"/>
          <a:ext cx="8915399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3188"/>
                <a:gridCol w="4015947"/>
                <a:gridCol w="40962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NO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JENIS NAKES (PERMENKES 75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baseline="0" dirty="0" err="1" smtClean="0">
                          <a:latin typeface="Arial"/>
                          <a:cs typeface="Arial"/>
                        </a:rPr>
                        <a:t>th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2014)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NAKES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ANGGOTA TIM NUSANTARA SEHAT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1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Dokter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baseline="0" dirty="0" err="1" smtClean="0">
                          <a:latin typeface="Arial"/>
                          <a:cs typeface="Arial"/>
                        </a:rPr>
                        <a:t>Umum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Dokter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baseline="0" dirty="0" err="1" smtClean="0">
                          <a:latin typeface="Arial"/>
                          <a:cs typeface="Arial"/>
                        </a:rPr>
                        <a:t>Umum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2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Dokter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Gigi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  -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Perawat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Perawat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4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Bidan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Bidan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5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Masyarakat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Masyarakat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6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Lingkungan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Lingkungan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7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Ahli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laboratorium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Ahli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laboratorium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8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Gizi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Gizi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"/>
                          <a:cs typeface="Arial"/>
                        </a:rPr>
                        <a:t>9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Kefarmasian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Tenaga</a:t>
                      </a:r>
                      <a:r>
                        <a:rPr lang="en-US" sz="20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2000" dirty="0" err="1" smtClean="0">
                          <a:latin typeface="Arial"/>
                          <a:cs typeface="Arial"/>
                        </a:rPr>
                        <a:t>Kefarmasian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533400"/>
            <a:ext cx="62561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/>
                <a:cs typeface="Arial"/>
              </a:rPr>
              <a:t>JENIS NAKES </a:t>
            </a:r>
            <a:r>
              <a:rPr lang="en-US" sz="2000" b="1" dirty="0" smtClean="0">
                <a:latin typeface="Arial"/>
                <a:cs typeface="Arial"/>
              </a:rPr>
              <a:t>MENURUT PERMENKES </a:t>
            </a:r>
            <a:r>
              <a:rPr lang="en-US" sz="2000" b="1" dirty="0">
                <a:latin typeface="Arial"/>
                <a:cs typeface="Arial"/>
              </a:rPr>
              <a:t>75 </a:t>
            </a:r>
            <a:r>
              <a:rPr lang="en-US" sz="2000" b="1" dirty="0" err="1">
                <a:latin typeface="Arial"/>
                <a:cs typeface="Arial"/>
              </a:rPr>
              <a:t>th</a:t>
            </a:r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</a:rPr>
              <a:t>2014</a:t>
            </a:r>
          </a:p>
          <a:p>
            <a:pPr algn="ctr"/>
            <a:r>
              <a:rPr lang="en-US" sz="2000" b="1" dirty="0" err="1" smtClean="0">
                <a:latin typeface="Arial"/>
                <a:cs typeface="Arial"/>
              </a:rPr>
              <a:t>dan</a:t>
            </a:r>
            <a:r>
              <a:rPr lang="en-US" sz="2000" b="1" dirty="0" smtClean="0">
                <a:latin typeface="Arial"/>
                <a:cs typeface="Arial"/>
              </a:rPr>
              <a:t> NAKES ANGGOTA TIM NUSANTARA SEHAT</a:t>
            </a:r>
            <a:endParaRPr lang="en-US" sz="20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366797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TARGET JUMLAH PESERTA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91998"/>
              </p:ext>
            </p:extLst>
          </p:nvPr>
        </p:nvGraphicFramePr>
        <p:xfrm>
          <a:off x="457200" y="1676400"/>
          <a:ext cx="82296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70482" y="1447800"/>
            <a:ext cx="1186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TAHAP I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9623" y="1428690"/>
            <a:ext cx="1258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TAHAP II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71" y="3726359"/>
            <a:ext cx="2961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12 </a:t>
            </a:r>
            <a:r>
              <a:rPr lang="en-US" sz="2200" dirty="0" err="1" smtClean="0">
                <a:latin typeface="Arial"/>
                <a:cs typeface="Arial"/>
              </a:rPr>
              <a:t>angkatan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r>
              <a:rPr lang="en-US" sz="2200" dirty="0" err="1" smtClean="0">
                <a:latin typeface="Arial"/>
                <a:cs typeface="Arial"/>
              </a:rPr>
              <a:t>pelatihan</a:t>
            </a:r>
            <a:endParaRPr lang="en-US" sz="2200" dirty="0" smtClean="0">
              <a:latin typeface="Arial"/>
              <a:cs typeface="Arial"/>
            </a:endParaRPr>
          </a:p>
          <a:p>
            <a:pPr algn="ctr"/>
            <a:r>
              <a:rPr lang="en-US" sz="2200" dirty="0" smtClean="0">
                <a:latin typeface="Arial"/>
                <a:cs typeface="Arial"/>
              </a:rPr>
              <a:t>(12 AK)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08494" y="3726359"/>
            <a:ext cx="2961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12 </a:t>
            </a:r>
            <a:r>
              <a:rPr lang="en-US" sz="2200" dirty="0" err="1" smtClean="0">
                <a:latin typeface="Arial"/>
                <a:cs typeface="Arial"/>
              </a:rPr>
              <a:t>angkatan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r>
              <a:rPr lang="en-US" sz="2200" dirty="0" err="1" smtClean="0">
                <a:latin typeface="Arial"/>
                <a:cs typeface="Arial"/>
              </a:rPr>
              <a:t>pelatihan</a:t>
            </a:r>
            <a:endParaRPr lang="en-US" sz="2200" dirty="0" smtClean="0">
              <a:latin typeface="Arial"/>
              <a:cs typeface="Arial"/>
            </a:endParaRPr>
          </a:p>
          <a:p>
            <a:pPr algn="ctr"/>
            <a:r>
              <a:rPr lang="en-US" sz="2200" dirty="0" smtClean="0">
                <a:latin typeface="Arial"/>
                <a:cs typeface="Arial"/>
              </a:rPr>
              <a:t>(12 AK)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48400" y="3733800"/>
            <a:ext cx="29613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latin typeface="Arial"/>
                <a:cs typeface="Arial"/>
              </a:rPr>
              <a:t>24 </a:t>
            </a:r>
            <a:r>
              <a:rPr lang="en-US" sz="2200" dirty="0" err="1" smtClean="0">
                <a:latin typeface="Arial"/>
                <a:cs typeface="Arial"/>
              </a:rPr>
              <a:t>angkatan</a:t>
            </a:r>
            <a:r>
              <a:rPr lang="en-US" sz="2200" dirty="0" smtClean="0">
                <a:latin typeface="Arial"/>
                <a:cs typeface="Arial"/>
              </a:rPr>
              <a:t> </a:t>
            </a:r>
            <a:r>
              <a:rPr lang="en-US" sz="2200" dirty="0" err="1" smtClean="0">
                <a:latin typeface="Arial"/>
                <a:cs typeface="Arial"/>
              </a:rPr>
              <a:t>pelatihan</a:t>
            </a:r>
            <a:endParaRPr lang="en-US" sz="2200" dirty="0" smtClean="0">
              <a:latin typeface="Arial"/>
              <a:cs typeface="Arial"/>
            </a:endParaRPr>
          </a:p>
          <a:p>
            <a:pPr algn="ctr"/>
            <a:r>
              <a:rPr lang="en-US" sz="2200" dirty="0" smtClean="0">
                <a:latin typeface="Arial"/>
                <a:cs typeface="Arial"/>
              </a:rPr>
              <a:t>(24 AK)</a:t>
            </a:r>
            <a:endParaRPr lang="en-US" sz="22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2400" y="4876800"/>
            <a:ext cx="4684345" cy="1631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RENCANA PELATIHAN, </a:t>
            </a:r>
            <a:r>
              <a:rPr lang="en-US" sz="2000" dirty="0" err="1" smtClean="0">
                <a:latin typeface="Arial"/>
                <a:cs typeface="Arial"/>
              </a:rPr>
              <a:t>dilaksanakan</a:t>
            </a:r>
            <a:r>
              <a:rPr lang="en-US" sz="2000" dirty="0" smtClean="0">
                <a:latin typeface="Arial"/>
                <a:cs typeface="Arial"/>
              </a:rPr>
              <a:t> :  </a:t>
            </a:r>
          </a:p>
          <a:p>
            <a:pPr algn="ctr"/>
            <a:r>
              <a:rPr lang="en-US" sz="2000" dirty="0" smtClean="0">
                <a:latin typeface="Arial"/>
                <a:cs typeface="Arial"/>
              </a:rPr>
              <a:t>PER 2 GELOMBANG </a:t>
            </a:r>
            <a:r>
              <a:rPr lang="en-US" sz="2000" dirty="0" err="1" smtClean="0">
                <a:latin typeface="Arial"/>
                <a:cs typeface="Arial"/>
              </a:rPr>
              <a:t>atau</a:t>
            </a:r>
            <a:r>
              <a:rPr lang="en-US" sz="2000" dirty="0" smtClean="0">
                <a:latin typeface="Arial"/>
                <a:cs typeface="Arial"/>
              </a:rPr>
              <a:t> 4 AK = </a:t>
            </a:r>
          </a:p>
          <a:p>
            <a:pPr algn="ctr"/>
            <a:r>
              <a:rPr lang="en-US" sz="2000" dirty="0" smtClean="0">
                <a:latin typeface="Arial"/>
                <a:cs typeface="Arial"/>
              </a:rPr>
              <a:t>160 ORANG</a:t>
            </a:r>
          </a:p>
          <a:p>
            <a:pPr algn="ctr"/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                                                                    </a:t>
            </a:r>
          </a:p>
          <a:p>
            <a:pPr algn="ctr"/>
            <a:r>
              <a:rPr lang="en-US" sz="2000" dirty="0" err="1" smtClean="0">
                <a:latin typeface="Arial"/>
                <a:cs typeface="Arial"/>
              </a:rPr>
              <a:t>Catatan</a:t>
            </a:r>
            <a:r>
              <a:rPr lang="en-US" sz="2000" dirty="0" smtClean="0">
                <a:latin typeface="Arial"/>
                <a:cs typeface="Arial"/>
              </a:rPr>
              <a:t> : PER 1 GELOMBANG = 2 AK 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38800" y="4766608"/>
            <a:ext cx="3134191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Arial"/>
                <a:cs typeface="Arial"/>
              </a:rPr>
              <a:t>Jumlah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peserta</a:t>
            </a:r>
            <a:r>
              <a:rPr lang="en-US" sz="2000" dirty="0" smtClean="0">
                <a:latin typeface="Arial"/>
                <a:cs typeface="Arial"/>
              </a:rPr>
              <a:t> yang</a:t>
            </a:r>
          </a:p>
          <a:p>
            <a:r>
              <a:rPr lang="en-US" sz="2000" dirty="0" err="1">
                <a:latin typeface="Arial"/>
                <a:cs typeface="Arial"/>
              </a:rPr>
              <a:t>m</a:t>
            </a:r>
            <a:r>
              <a:rPr lang="en-US" sz="2000" dirty="0" err="1" smtClean="0">
                <a:latin typeface="Arial"/>
                <a:cs typeface="Arial"/>
              </a:rPr>
              <a:t>engikuti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materi</a:t>
            </a:r>
            <a:r>
              <a:rPr lang="en-US" sz="2000" dirty="0" smtClean="0">
                <a:latin typeface="Arial"/>
                <a:cs typeface="Arial"/>
              </a:rPr>
              <a:t> :</a:t>
            </a:r>
          </a:p>
          <a:p>
            <a:pPr marL="342900" indent="-342900">
              <a:buFont typeface="Wingdings" charset="2"/>
              <a:buChar char="v"/>
            </a:pPr>
            <a:r>
              <a:rPr lang="en-US" sz="2000" b="1" dirty="0" err="1" smtClean="0">
                <a:latin typeface="Arial"/>
                <a:cs typeface="Arial"/>
              </a:rPr>
              <a:t>Pelayanan</a:t>
            </a:r>
            <a:r>
              <a:rPr lang="en-US" sz="2000" b="1" dirty="0" smtClean="0">
                <a:latin typeface="Arial"/>
                <a:cs typeface="Arial"/>
              </a:rPr>
              <a:t> </a:t>
            </a:r>
            <a:r>
              <a:rPr lang="en-US" sz="2000" b="1" dirty="0" err="1" smtClean="0">
                <a:latin typeface="Arial"/>
                <a:cs typeface="Arial"/>
              </a:rPr>
              <a:t>Medis</a:t>
            </a:r>
            <a:r>
              <a:rPr lang="en-US" sz="2000" b="1" dirty="0" smtClean="0">
                <a:latin typeface="Arial"/>
                <a:cs typeface="Arial"/>
              </a:rPr>
              <a:t>: </a:t>
            </a:r>
          </a:p>
          <a:p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</a:rPr>
              <a:t>   100 orang</a:t>
            </a:r>
          </a:p>
          <a:p>
            <a:pPr marL="342900" indent="-342900">
              <a:buFont typeface="Wingdings" charset="2"/>
              <a:buChar char="v"/>
            </a:pPr>
            <a:r>
              <a:rPr lang="en-US" sz="2000" b="1" dirty="0" smtClean="0">
                <a:latin typeface="Arial"/>
                <a:cs typeface="Arial"/>
              </a:rPr>
              <a:t>Program </a:t>
            </a:r>
            <a:r>
              <a:rPr lang="en-US" sz="2000" b="1" dirty="0" err="1" smtClean="0">
                <a:latin typeface="Arial"/>
                <a:cs typeface="Arial"/>
              </a:rPr>
              <a:t>Puskesmas</a:t>
            </a:r>
            <a:r>
              <a:rPr lang="en-US" sz="2000" b="1" dirty="0" smtClean="0">
                <a:latin typeface="Arial"/>
                <a:cs typeface="Arial"/>
              </a:rPr>
              <a:t>: </a:t>
            </a:r>
          </a:p>
          <a:p>
            <a:r>
              <a:rPr lang="en-US" sz="2000" b="1" dirty="0">
                <a:latin typeface="Arial"/>
                <a:cs typeface="Arial"/>
              </a:rPr>
              <a:t> </a:t>
            </a:r>
            <a:r>
              <a:rPr lang="en-US" sz="2000" b="1" dirty="0" smtClean="0">
                <a:latin typeface="Arial"/>
                <a:cs typeface="Arial"/>
              </a:rPr>
              <a:t>    60 orang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876800" y="5230368"/>
            <a:ext cx="685800" cy="7132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78490" y="3124200"/>
            <a:ext cx="421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rial Black"/>
                <a:cs typeface="Arial Black"/>
              </a:rPr>
              <a:t>=</a:t>
            </a:r>
            <a:endParaRPr lang="en-US" sz="28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78890" y="3134380"/>
            <a:ext cx="421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rial Black"/>
                <a:cs typeface="Arial Black"/>
              </a:rPr>
              <a:t>=</a:t>
            </a:r>
            <a:endParaRPr lang="en-US" sz="28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9290" y="3124200"/>
            <a:ext cx="421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rial Black"/>
                <a:cs typeface="Arial Black"/>
              </a:rPr>
              <a:t>=</a:t>
            </a:r>
            <a:endParaRPr lang="en-US" sz="2800" dirty="0">
              <a:solidFill>
                <a:srgbClr val="FFFFFF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2732096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467600" cy="609600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STRUKTUR PROGRAM PEMBEKALAN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1752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789581"/>
              </p:ext>
            </p:extLst>
          </p:nvPr>
        </p:nvGraphicFramePr>
        <p:xfrm>
          <a:off x="152400" y="838200"/>
          <a:ext cx="8839197" cy="594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3810000"/>
                <a:gridCol w="685800"/>
                <a:gridCol w="609600"/>
                <a:gridCol w="609600"/>
                <a:gridCol w="533400"/>
                <a:gridCol w="609600"/>
                <a:gridCol w="609600"/>
                <a:gridCol w="761997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NO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rowSpan="3"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MATERI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id-ID" sz="1600" b="1" kern="1200" dirty="0" smtClean="0">
                          <a:solidFill>
                            <a:schemeClr val="l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ALOKASI WAKTU</a:t>
                      </a:r>
                      <a:r>
                        <a:rPr lang="en-US" sz="1600" b="1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JML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TEAM  UKP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TEAM  UKM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A.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MATERI DASAR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Kebijakan Penempatan 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TIm </a:t>
                      </a: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Nusantara Sehat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Kebijakan tentang Puskesmas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Sub total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B.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MATERI INTI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Jiwa bela negara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50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50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50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Kepemimpinan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K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omunikasi </a:t>
                      </a: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interaktif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A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dvokasi 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P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emberdayaan </a:t>
                      </a: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masyarakat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M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anajemen puskesmas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7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D</a:t>
                      </a:r>
                      <a:r>
                        <a:rPr lang="id-ID" sz="16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iseminasi </a:t>
                      </a: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hasil monitoring dan evaluasi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6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6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8644587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1752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953205"/>
              </p:ext>
            </p:extLst>
          </p:nvPr>
        </p:nvGraphicFramePr>
        <p:xfrm>
          <a:off x="76204" y="88900"/>
          <a:ext cx="8991596" cy="6616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962401"/>
                <a:gridCol w="697624"/>
                <a:gridCol w="620110"/>
                <a:gridCol w="620110"/>
                <a:gridCol w="542597"/>
                <a:gridCol w="620110"/>
                <a:gridCol w="620110"/>
                <a:gridCol w="775135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NO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MATERI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id-ID" sz="1500" b="1" kern="1200" dirty="0" smtClean="0">
                          <a:solidFill>
                            <a:schemeClr val="l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ALOKASI WAKTU</a:t>
                      </a:r>
                      <a:r>
                        <a:rPr lang="en-US" sz="1500" b="1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JML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TEAM  UKP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TEAM  UKM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720"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988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Pelayanan medis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135</a:t>
                      </a: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a.     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kesehatan </a:t>
                      </a: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komunitas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27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27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48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b.1.  resusitasi neonatus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b.2.  posyandu dan penyuluhan quality 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        assurance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4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c.1.  obstetrik dan ginekologi 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15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15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8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c.2.  edukasi kesehatan reproduksi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5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15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d.     trauma dan kegawatdaruratan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eriod" startAt="5"/>
                      </a:pP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 nutrisi </a:t>
                      </a: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anak dan infant feeding </a:t>
                      </a:r>
                      <a:endParaRPr lang="id-ID" sz="1500" b="1" dirty="0" smtClean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       practice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Sub total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84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101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50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68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97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70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235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C.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MATERI PENUNJANG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1.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Building Learning Commitment (BLC)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2.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Anti korupsi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3.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Kolaborasi Interprofesional (RTL)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2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6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Sub Total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3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11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-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14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J  U  M  L  A  H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89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112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50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73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108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70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253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3134700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8200" y="1752600"/>
            <a:ext cx="750953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Arial"/>
                <a:cs typeface="Arial"/>
              </a:rPr>
              <a:t>Peserta</a:t>
            </a:r>
            <a:r>
              <a:rPr lang="en-US" sz="2800" dirty="0" smtClean="0">
                <a:latin typeface="Arial"/>
                <a:cs typeface="Arial"/>
              </a:rPr>
              <a:t> yang </a:t>
            </a:r>
            <a:r>
              <a:rPr lang="en-US" sz="2800" dirty="0" err="1" smtClean="0">
                <a:latin typeface="Arial"/>
                <a:cs typeface="Arial"/>
              </a:rPr>
              <a:t>mengikuti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materi</a:t>
            </a:r>
            <a:r>
              <a:rPr lang="en-US" sz="2800" dirty="0" smtClean="0">
                <a:latin typeface="Arial"/>
                <a:cs typeface="Arial"/>
              </a:rPr>
              <a:t> MEDIS</a:t>
            </a:r>
          </a:p>
          <a:p>
            <a:r>
              <a:rPr lang="en-US" sz="2800" dirty="0" smtClean="0">
                <a:latin typeface="Arial"/>
                <a:cs typeface="Arial"/>
              </a:rPr>
              <a:t>(</a:t>
            </a:r>
            <a:r>
              <a:rPr lang="en-US" sz="2800" dirty="0" err="1" smtClean="0">
                <a:latin typeface="Arial"/>
                <a:cs typeface="Arial"/>
              </a:rPr>
              <a:t>berdasarkan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ketentuan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dari</a:t>
            </a:r>
            <a:r>
              <a:rPr lang="en-US" sz="2800" dirty="0" smtClean="0">
                <a:latin typeface="Arial"/>
                <a:cs typeface="Arial"/>
              </a:rPr>
              <a:t> RSCM):</a:t>
            </a:r>
          </a:p>
          <a:p>
            <a:r>
              <a:rPr lang="en-US" sz="2800" dirty="0" err="1" smtClean="0">
                <a:latin typeface="Arial"/>
                <a:cs typeface="Arial"/>
              </a:rPr>
              <a:t>Dokter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</a:rPr>
              <a:t>perawat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</a:rPr>
              <a:t>bidan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</a:rPr>
              <a:t>kesmas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</a:rPr>
              <a:t>gizi</a:t>
            </a:r>
            <a:endParaRPr lang="en-US" sz="2800" dirty="0" smtClean="0">
              <a:latin typeface="Arial"/>
              <a:cs typeface="Arial"/>
            </a:endParaRPr>
          </a:p>
          <a:p>
            <a:endParaRPr lang="en-US" sz="2800" dirty="0" smtClean="0">
              <a:latin typeface="Arial"/>
              <a:cs typeface="Arial"/>
            </a:endParaRPr>
          </a:p>
          <a:p>
            <a:r>
              <a:rPr lang="en-US" sz="2800" dirty="0" err="1" smtClean="0">
                <a:latin typeface="Arial"/>
                <a:cs typeface="Arial"/>
              </a:rPr>
              <a:t>Usulan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penambahan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materi</a:t>
            </a:r>
            <a:r>
              <a:rPr lang="en-US" sz="2800" dirty="0" smtClean="0">
                <a:latin typeface="Arial"/>
                <a:cs typeface="Arial"/>
              </a:rPr>
              <a:t> u/</a:t>
            </a:r>
          </a:p>
          <a:p>
            <a:r>
              <a:rPr lang="en-US" sz="2800" dirty="0" smtClean="0">
                <a:latin typeface="Arial"/>
                <a:cs typeface="Arial"/>
              </a:rPr>
              <a:t>3 </a:t>
            </a:r>
            <a:r>
              <a:rPr lang="en-US" sz="2800" dirty="0" err="1" smtClean="0">
                <a:latin typeface="Arial"/>
                <a:cs typeface="Arial"/>
              </a:rPr>
              <a:t>jenis</a:t>
            </a:r>
            <a:r>
              <a:rPr lang="en-US" sz="2800" dirty="0" smtClean="0">
                <a:latin typeface="Arial"/>
                <a:cs typeface="Arial"/>
              </a:rPr>
              <a:t> </a:t>
            </a:r>
            <a:r>
              <a:rPr lang="en-US" sz="2800" dirty="0" err="1" smtClean="0">
                <a:latin typeface="Arial"/>
                <a:cs typeface="Arial"/>
              </a:rPr>
              <a:t>tenaga</a:t>
            </a:r>
            <a:r>
              <a:rPr lang="en-US" sz="2800" dirty="0" smtClean="0">
                <a:latin typeface="Arial"/>
                <a:cs typeface="Arial"/>
              </a:rPr>
              <a:t> (sanitarian, </a:t>
            </a:r>
            <a:r>
              <a:rPr lang="en-US" sz="2800" dirty="0" err="1" smtClean="0">
                <a:latin typeface="Arial"/>
                <a:cs typeface="Arial"/>
              </a:rPr>
              <a:t>farmasi</a:t>
            </a:r>
            <a:r>
              <a:rPr lang="en-US" sz="2800" dirty="0" smtClean="0">
                <a:latin typeface="Arial"/>
                <a:cs typeface="Arial"/>
              </a:rPr>
              <a:t>, </a:t>
            </a:r>
            <a:r>
              <a:rPr lang="en-US" sz="2800" dirty="0" err="1" smtClean="0">
                <a:latin typeface="Arial"/>
                <a:cs typeface="Arial"/>
              </a:rPr>
              <a:t>analis</a:t>
            </a:r>
            <a:r>
              <a:rPr lang="en-US" sz="2800" dirty="0" smtClean="0">
                <a:latin typeface="Arial"/>
                <a:cs typeface="Arial"/>
              </a:rPr>
              <a:t> lab):</a:t>
            </a:r>
          </a:p>
          <a:p>
            <a:pPr marL="457200" indent="-457200">
              <a:buFont typeface="Wingdings" charset="2"/>
              <a:buChar char="q"/>
            </a:pPr>
            <a:r>
              <a:rPr lang="en-US" sz="2800" dirty="0" smtClean="0">
                <a:latin typeface="Arial"/>
                <a:cs typeface="Arial"/>
              </a:rPr>
              <a:t>program-program </a:t>
            </a:r>
            <a:r>
              <a:rPr lang="en-US" sz="2800" dirty="0" err="1" smtClean="0">
                <a:latin typeface="Arial"/>
                <a:cs typeface="Arial"/>
              </a:rPr>
              <a:t>Puskesmas</a:t>
            </a:r>
            <a:r>
              <a:rPr lang="en-US" sz="2800" dirty="0">
                <a:latin typeface="Arial"/>
                <a:cs typeface="Arial"/>
              </a:rPr>
              <a:t> </a:t>
            </a:r>
            <a:endParaRPr lang="en-US" sz="2800" dirty="0" smtClean="0">
              <a:latin typeface="Arial"/>
              <a:cs typeface="Arial"/>
            </a:endParaRPr>
          </a:p>
          <a:p>
            <a:pPr marL="457200" indent="-457200">
              <a:buFont typeface="Wingdings" charset="2"/>
              <a:buChar char="q"/>
            </a:pPr>
            <a:r>
              <a:rPr lang="en-US" sz="2800" dirty="0" err="1" smtClean="0">
                <a:latin typeface="Arial"/>
                <a:cs typeface="Arial"/>
              </a:rPr>
              <a:t>Magang</a:t>
            </a:r>
            <a:r>
              <a:rPr lang="en-US" sz="2800" dirty="0" smtClean="0">
                <a:latin typeface="Arial"/>
                <a:cs typeface="Arial"/>
              </a:rPr>
              <a:t> di </a:t>
            </a:r>
            <a:r>
              <a:rPr lang="en-US" sz="2800" dirty="0" err="1" smtClean="0">
                <a:latin typeface="Arial"/>
                <a:cs typeface="Arial"/>
              </a:rPr>
              <a:t>Puskesmas</a:t>
            </a:r>
            <a:endParaRPr lang="en-US" sz="2800" dirty="0" smtClean="0">
              <a:latin typeface="Arial"/>
              <a:cs typeface="Arial"/>
            </a:endParaRPr>
          </a:p>
          <a:p>
            <a:endParaRPr lang="en-US" sz="2800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683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219200" y="1752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818731"/>
              </p:ext>
            </p:extLst>
          </p:nvPr>
        </p:nvGraphicFramePr>
        <p:xfrm>
          <a:off x="76204" y="1832610"/>
          <a:ext cx="8991596" cy="4582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962401"/>
                <a:gridCol w="697624"/>
                <a:gridCol w="620110"/>
                <a:gridCol w="620110"/>
                <a:gridCol w="542597"/>
                <a:gridCol w="620110"/>
                <a:gridCol w="620110"/>
                <a:gridCol w="775135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NO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MATERI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id-ID" sz="1500" b="1" kern="1200" dirty="0" smtClean="0">
                          <a:solidFill>
                            <a:schemeClr val="lt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ALOKASI WAKTU</a:t>
                      </a:r>
                      <a:r>
                        <a:rPr lang="en-US" sz="1500" b="1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JML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 anchor="ctr" anchorCtr="1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TEAM  UKP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TEAM  UKM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2720"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T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latin typeface="Arial"/>
                          <a:cs typeface="Arial"/>
                        </a:rPr>
                        <a:t>PL</a:t>
                      </a:r>
                      <a:endParaRPr lang="en-US" sz="15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9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8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8</a:t>
                      </a:r>
                      <a:endParaRPr lang="en-US" sz="18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8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Program-Program Puskesmas</a:t>
                      </a:r>
                      <a:endParaRPr lang="en-US" sz="18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a.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/>
                          <a:cs typeface="Arial"/>
                        </a:rPr>
                        <a:t>Program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bergerak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b.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promosi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kesehatan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21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c.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lingkungan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d.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kesehatan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ibu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,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anak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keluarga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berencana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e.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gizi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r>
                        <a:rPr lang="id-ID" sz="15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f.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/>
                          <a:cs typeface="Arial"/>
                        </a:rPr>
                        <a:t>Pelayanan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pencegahan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pengendalian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penyakit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menulat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dan</a:t>
                      </a:r>
                      <a:r>
                        <a:rPr lang="en-US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dirty="0" err="1" smtClean="0">
                          <a:latin typeface="Arial"/>
                          <a:cs typeface="Arial"/>
                        </a:rPr>
                        <a:t>tidak</a:t>
                      </a:r>
                      <a:r>
                        <a:rPr lang="en-US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baseline="0" dirty="0" err="1" smtClean="0">
                          <a:latin typeface="Arial"/>
                          <a:cs typeface="Arial"/>
                        </a:rPr>
                        <a:t>menular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3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24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5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 </a:t>
                      </a:r>
                      <a:endParaRPr lang="en-US" sz="15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17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20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89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/>
                          <a:cs typeface="Arial"/>
                        </a:rPr>
                        <a:t>135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5800" y="801469"/>
            <a:ext cx="815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Untuk</a:t>
            </a:r>
            <a:r>
              <a:rPr lang="en-US" b="1" dirty="0" smtClean="0">
                <a:latin typeface="Arial"/>
                <a:cs typeface="Arial"/>
              </a:rPr>
              <a:t> 3 </a:t>
            </a:r>
            <a:r>
              <a:rPr lang="en-US" b="1" dirty="0" err="1" smtClean="0">
                <a:latin typeface="Arial"/>
                <a:cs typeface="Arial"/>
              </a:rPr>
              <a:t>jenis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tenaga</a:t>
            </a:r>
            <a:r>
              <a:rPr lang="en-US" b="1" dirty="0" smtClean="0">
                <a:latin typeface="Arial"/>
                <a:cs typeface="Arial"/>
              </a:rPr>
              <a:t>: </a:t>
            </a:r>
          </a:p>
          <a:p>
            <a:r>
              <a:rPr lang="en-US" b="1" dirty="0" smtClean="0">
                <a:latin typeface="Arial"/>
                <a:cs typeface="Arial"/>
              </a:rPr>
              <a:t>Proses </a:t>
            </a:r>
            <a:r>
              <a:rPr lang="en-US" b="1" dirty="0" err="1" smtClean="0">
                <a:latin typeface="Arial"/>
                <a:cs typeface="Arial"/>
              </a:rPr>
              <a:t>pembelajaran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teori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dan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praktik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lapangan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 err="1" smtClean="0">
                <a:latin typeface="Arial"/>
                <a:cs typeface="Arial"/>
              </a:rPr>
              <a:t>ttg</a:t>
            </a:r>
            <a:r>
              <a:rPr lang="en-US" b="1" dirty="0" smtClean="0">
                <a:latin typeface="Arial"/>
                <a:cs typeface="Arial"/>
              </a:rPr>
              <a:t> Program </a:t>
            </a:r>
            <a:r>
              <a:rPr lang="en-US" b="1" dirty="0" err="1" smtClean="0">
                <a:latin typeface="Arial"/>
                <a:cs typeface="Arial"/>
              </a:rPr>
              <a:t>Puskesmas</a:t>
            </a:r>
            <a:endParaRPr lang="en-US" b="1" dirty="0">
              <a:latin typeface="Arial"/>
              <a:cs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544190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76400" y="838200"/>
            <a:ext cx="8229600" cy="914400"/>
          </a:xfrm>
        </p:spPr>
        <p:txBody>
          <a:bodyPr/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PROSES PEMBELAJARAN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1" y="2194679"/>
            <a:ext cx="2209799" cy="36933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Registrasi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Pembukaan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Kebijakan</a:t>
            </a:r>
            <a:r>
              <a:rPr lang="en-US" dirty="0" smtClean="0">
                <a:latin typeface="Arial"/>
                <a:cs typeface="Arial"/>
              </a:rPr>
              <a:t>       </a:t>
            </a: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Penempatan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    Tim Nusantara   </a:t>
            </a: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Sehat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Kebijakan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tentang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Puskesmas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Arial"/>
                <a:cs typeface="Arial"/>
              </a:rPr>
              <a:t>BLC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Penjelasan</a:t>
            </a:r>
            <a:r>
              <a:rPr lang="en-US" dirty="0" smtClean="0">
                <a:latin typeface="Arial"/>
                <a:cs typeface="Arial"/>
              </a:rPr>
              <a:t> Program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Jiwa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bela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negara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90800" y="2209800"/>
            <a:ext cx="2057400" cy="36933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Kepemimpinan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Arial"/>
                <a:cs typeface="Arial"/>
              </a:rPr>
              <a:t>Anti </a:t>
            </a:r>
            <a:r>
              <a:rPr lang="en-US" dirty="0" err="1" smtClean="0">
                <a:latin typeface="Arial"/>
                <a:cs typeface="Arial"/>
              </a:rPr>
              <a:t>korupsi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Komunikasi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interaktif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Advokasi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Pemberdayaan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Masyarakat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Manajemen</a:t>
            </a:r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     </a:t>
            </a:r>
            <a:r>
              <a:rPr lang="en-US" dirty="0" err="1" smtClean="0">
                <a:latin typeface="Arial"/>
                <a:cs typeface="Arial"/>
              </a:rPr>
              <a:t>Puskesmas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err="1" smtClean="0">
                <a:latin typeface="Arial"/>
                <a:cs typeface="Arial"/>
              </a:rPr>
              <a:t>Diseminasi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hasil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monev</a:t>
            </a: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latin typeface="Arial"/>
                <a:cs typeface="Arial"/>
              </a:rPr>
              <a:t>RTL </a:t>
            </a:r>
            <a:r>
              <a:rPr lang="en-US" dirty="0" err="1" smtClean="0">
                <a:latin typeface="Arial"/>
                <a:cs typeface="Arial"/>
              </a:rPr>
              <a:t>persiapan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ke</a:t>
            </a:r>
            <a:r>
              <a:rPr lang="en-US" dirty="0" smtClean="0">
                <a:latin typeface="Arial"/>
                <a:cs typeface="Arial"/>
              </a:rPr>
              <a:t> UKP &amp; UKM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6800" y="657284"/>
            <a:ext cx="2736647" cy="45243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b="1" dirty="0" err="1" smtClean="0">
                <a:latin typeface="Arial"/>
                <a:cs typeface="Arial"/>
              </a:rPr>
              <a:t>Pelayanan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  <a:r>
              <a:rPr lang="en-US" sz="1600" b="1" dirty="0" err="1" smtClean="0">
                <a:latin typeface="Arial"/>
                <a:cs typeface="Arial"/>
              </a:rPr>
              <a:t>Medis</a:t>
            </a:r>
            <a:r>
              <a:rPr lang="en-US" sz="1600" b="1" dirty="0" smtClean="0">
                <a:latin typeface="Arial"/>
                <a:cs typeface="Arial"/>
              </a:rPr>
              <a:t>: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(</a:t>
            </a:r>
            <a:r>
              <a:rPr lang="en-US" sz="1600" dirty="0" err="1" smtClean="0">
                <a:latin typeface="Arial"/>
                <a:cs typeface="Arial"/>
              </a:rPr>
              <a:t>untuk</a:t>
            </a:r>
            <a:r>
              <a:rPr lang="en-US" sz="1600" dirty="0" smtClean="0">
                <a:latin typeface="Arial"/>
                <a:cs typeface="Arial"/>
              </a:rPr>
              <a:t> 5 </a:t>
            </a:r>
            <a:r>
              <a:rPr lang="en-US" sz="1600" dirty="0" err="1" smtClean="0">
                <a:latin typeface="Arial"/>
                <a:cs typeface="Arial"/>
              </a:rPr>
              <a:t>jenis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tenaga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r>
              <a:rPr lang="en-US" sz="1600" b="1" dirty="0" err="1" smtClean="0">
                <a:latin typeface="Arial"/>
                <a:cs typeface="Arial"/>
              </a:rPr>
              <a:t>Materi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  <a:r>
              <a:rPr lang="en-US" sz="1600" b="1" dirty="0" err="1" smtClean="0">
                <a:latin typeface="Arial"/>
                <a:cs typeface="Arial"/>
              </a:rPr>
              <a:t>bersama</a:t>
            </a:r>
            <a:r>
              <a:rPr lang="en-US" sz="1600" b="1" dirty="0" smtClean="0">
                <a:latin typeface="Arial"/>
                <a:cs typeface="Arial"/>
              </a:rPr>
              <a:t>:</a:t>
            </a:r>
          </a:p>
          <a:p>
            <a:pPr marL="342900" indent="-342900">
              <a:buAutoNum type="alphaLcPeriod"/>
            </a:pPr>
            <a:r>
              <a:rPr lang="en-US" sz="1600" dirty="0" err="1" smtClean="0">
                <a:latin typeface="Arial"/>
                <a:cs typeface="Arial"/>
              </a:rPr>
              <a:t>Kesehatan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komunitas</a:t>
            </a:r>
            <a:endParaRPr lang="en-US" sz="1600" dirty="0" smtClean="0">
              <a:latin typeface="Arial"/>
              <a:cs typeface="Arial"/>
            </a:endParaRPr>
          </a:p>
          <a:p>
            <a:pPr marL="342900" indent="-342900">
              <a:buAutoNum type="alphaLcPeriod"/>
            </a:pPr>
            <a:r>
              <a:rPr lang="en-US" sz="1600" dirty="0" smtClean="0">
                <a:latin typeface="Arial"/>
                <a:cs typeface="Arial"/>
              </a:rPr>
              <a:t>Trauma &amp; </a:t>
            </a:r>
            <a:r>
              <a:rPr lang="en-US" sz="1600" dirty="0" err="1" smtClean="0">
                <a:latin typeface="Arial"/>
                <a:cs typeface="Arial"/>
              </a:rPr>
              <a:t>kegawat</a:t>
            </a:r>
            <a:r>
              <a:rPr lang="en-US" sz="1600" dirty="0" smtClean="0">
                <a:latin typeface="Arial"/>
                <a:cs typeface="Arial"/>
              </a:rPr>
              <a:t>-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 </a:t>
            </a:r>
            <a:r>
              <a:rPr lang="en-US" sz="1600" dirty="0" err="1" smtClean="0">
                <a:latin typeface="Arial"/>
                <a:cs typeface="Arial"/>
              </a:rPr>
              <a:t>daruratan</a:t>
            </a:r>
            <a:endParaRPr lang="en-US" sz="1600" dirty="0" smtClean="0">
              <a:latin typeface="Arial"/>
              <a:cs typeface="Arial"/>
            </a:endParaRPr>
          </a:p>
          <a:p>
            <a:pPr marL="342900" indent="-342900">
              <a:buAutoNum type="alphaLcPeriod"/>
            </a:pPr>
            <a:r>
              <a:rPr lang="en-US" sz="1600" dirty="0" err="1" smtClean="0">
                <a:latin typeface="Arial"/>
                <a:cs typeface="Arial"/>
              </a:rPr>
              <a:t>Nutrisi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anak</a:t>
            </a:r>
            <a:r>
              <a:rPr lang="en-US" sz="1600" dirty="0" smtClean="0">
                <a:latin typeface="Arial"/>
                <a:cs typeface="Arial"/>
              </a:rPr>
              <a:t> &amp; infant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feeding practice.</a:t>
            </a:r>
          </a:p>
          <a:p>
            <a:r>
              <a:rPr lang="en-US" sz="1600" b="1" dirty="0" err="1" smtClean="0">
                <a:latin typeface="Arial"/>
                <a:cs typeface="Arial"/>
              </a:rPr>
              <a:t>Materi</a:t>
            </a:r>
            <a:r>
              <a:rPr lang="en-US" sz="1600" b="1" dirty="0" smtClean="0">
                <a:latin typeface="Arial"/>
                <a:cs typeface="Arial"/>
              </a:rPr>
              <a:t> UKP:</a:t>
            </a:r>
          </a:p>
          <a:p>
            <a:r>
              <a:rPr lang="en-US" sz="1600" dirty="0" smtClean="0">
                <a:latin typeface="Arial"/>
                <a:cs typeface="Arial"/>
              </a:rPr>
              <a:t>(u/ </a:t>
            </a:r>
            <a:r>
              <a:rPr lang="en-US" sz="1600" dirty="0" err="1" smtClean="0">
                <a:latin typeface="Arial"/>
                <a:cs typeface="Arial"/>
              </a:rPr>
              <a:t>dokter</a:t>
            </a:r>
            <a:r>
              <a:rPr lang="en-US" sz="1600" dirty="0" smtClean="0">
                <a:latin typeface="Arial"/>
                <a:cs typeface="Arial"/>
              </a:rPr>
              <a:t>, </a:t>
            </a:r>
            <a:r>
              <a:rPr lang="en-US" sz="1600" dirty="0" err="1" smtClean="0">
                <a:latin typeface="Arial"/>
                <a:cs typeface="Arial"/>
              </a:rPr>
              <a:t>perawat</a:t>
            </a:r>
            <a:r>
              <a:rPr lang="en-US" sz="1600" dirty="0" smtClean="0">
                <a:latin typeface="Arial"/>
                <a:cs typeface="Arial"/>
              </a:rPr>
              <a:t>, </a:t>
            </a:r>
            <a:r>
              <a:rPr lang="en-US" sz="1600" dirty="0" err="1" smtClean="0">
                <a:latin typeface="Arial"/>
                <a:cs typeface="Arial"/>
              </a:rPr>
              <a:t>bidan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r>
              <a:rPr lang="en-US" sz="1600" dirty="0" smtClean="0">
                <a:latin typeface="Arial"/>
                <a:cs typeface="Arial"/>
              </a:rPr>
              <a:t>-. </a:t>
            </a:r>
            <a:r>
              <a:rPr lang="en-US" sz="1600" dirty="0" err="1" smtClean="0">
                <a:latin typeface="Arial"/>
                <a:cs typeface="Arial"/>
              </a:rPr>
              <a:t>Obstetrik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dan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ginekologi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-  </a:t>
            </a:r>
            <a:r>
              <a:rPr lang="en-US" sz="1600" dirty="0" err="1" smtClean="0">
                <a:latin typeface="Arial"/>
                <a:cs typeface="Arial"/>
              </a:rPr>
              <a:t>Resusitasi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neonatus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1600" b="1" dirty="0" err="1" smtClean="0">
                <a:latin typeface="Arial"/>
                <a:cs typeface="Arial"/>
              </a:rPr>
              <a:t>Materi</a:t>
            </a:r>
            <a:r>
              <a:rPr lang="en-US" sz="1600" b="1" dirty="0" smtClean="0">
                <a:latin typeface="Arial"/>
                <a:cs typeface="Arial"/>
              </a:rPr>
              <a:t> UKM:</a:t>
            </a:r>
          </a:p>
          <a:p>
            <a:r>
              <a:rPr lang="en-US" sz="1600" dirty="0" smtClean="0">
                <a:latin typeface="Arial"/>
                <a:cs typeface="Arial"/>
              </a:rPr>
              <a:t>(u/ </a:t>
            </a:r>
            <a:r>
              <a:rPr lang="en-US" sz="1600" dirty="0" err="1" smtClean="0">
                <a:latin typeface="Arial"/>
                <a:cs typeface="Arial"/>
              </a:rPr>
              <a:t>kesmas</a:t>
            </a:r>
            <a:r>
              <a:rPr lang="en-US" sz="1600" dirty="0" smtClean="0">
                <a:latin typeface="Arial"/>
                <a:cs typeface="Arial"/>
              </a:rPr>
              <a:t>, </a:t>
            </a:r>
            <a:r>
              <a:rPr lang="en-US" sz="1600" dirty="0" err="1" smtClean="0">
                <a:latin typeface="Arial"/>
                <a:cs typeface="Arial"/>
              </a:rPr>
              <a:t>sanitasi</a:t>
            </a:r>
            <a:r>
              <a:rPr lang="en-US" sz="1600" dirty="0" smtClean="0">
                <a:latin typeface="Arial"/>
                <a:cs typeface="Arial"/>
              </a:rPr>
              <a:t> &amp; </a:t>
            </a:r>
            <a:r>
              <a:rPr lang="en-US" sz="1600" dirty="0" err="1" smtClean="0">
                <a:latin typeface="Arial"/>
                <a:cs typeface="Arial"/>
              </a:rPr>
              <a:t>gizi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pPr marL="342900" indent="-342900">
              <a:buAutoNum type="alphaLcPeriod"/>
            </a:pPr>
            <a:r>
              <a:rPr lang="en-US" sz="1600" dirty="0" err="1" smtClean="0">
                <a:latin typeface="Arial"/>
                <a:cs typeface="Arial"/>
              </a:rPr>
              <a:t>Posyandu</a:t>
            </a:r>
            <a:r>
              <a:rPr lang="en-US" sz="1600" dirty="0" smtClean="0">
                <a:latin typeface="Arial"/>
                <a:cs typeface="Arial"/>
              </a:rPr>
              <a:t> &amp; </a:t>
            </a:r>
            <a:r>
              <a:rPr lang="en-US" sz="1600" dirty="0" err="1" smtClean="0">
                <a:latin typeface="Arial"/>
                <a:cs typeface="Arial"/>
              </a:rPr>
              <a:t>penyuluhan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QA</a:t>
            </a:r>
          </a:p>
          <a:p>
            <a:r>
              <a:rPr lang="en-US" sz="1600" dirty="0" smtClean="0">
                <a:latin typeface="Arial"/>
                <a:cs typeface="Arial"/>
              </a:rPr>
              <a:t>b.  </a:t>
            </a:r>
            <a:r>
              <a:rPr lang="en-US" sz="1600" dirty="0" err="1" smtClean="0">
                <a:latin typeface="Arial"/>
                <a:cs typeface="Arial"/>
              </a:rPr>
              <a:t>Edukasi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kesehatan</a:t>
            </a:r>
            <a:r>
              <a:rPr lang="en-US" sz="1600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</a:t>
            </a:r>
            <a:r>
              <a:rPr lang="en-US" sz="1600" dirty="0" err="1" smtClean="0">
                <a:latin typeface="Arial"/>
                <a:cs typeface="Arial"/>
              </a:rPr>
              <a:t>reproduksi</a:t>
            </a:r>
            <a:endParaRPr lang="en-US" sz="1600" dirty="0" smtClean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76800" y="5305961"/>
            <a:ext cx="2743200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b="1" dirty="0" err="1" smtClean="0">
                <a:latin typeface="Arial"/>
                <a:cs typeface="Arial"/>
              </a:rPr>
              <a:t>Puskesmas</a:t>
            </a:r>
            <a:r>
              <a:rPr lang="en-US" sz="1600" b="1" dirty="0" smtClean="0">
                <a:latin typeface="Arial"/>
                <a:cs typeface="Arial"/>
              </a:rPr>
              <a:t>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(u/ 3 </a:t>
            </a:r>
            <a:r>
              <a:rPr lang="en-US" sz="1600" dirty="0" err="1" smtClean="0">
                <a:latin typeface="Arial"/>
                <a:cs typeface="Arial"/>
              </a:rPr>
              <a:t>jenis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err="1" smtClean="0">
                <a:latin typeface="Arial"/>
                <a:cs typeface="Arial"/>
              </a:rPr>
              <a:t>nakes</a:t>
            </a:r>
            <a:r>
              <a:rPr lang="en-US" sz="1600" dirty="0" smtClean="0">
                <a:latin typeface="Arial"/>
                <a:cs typeface="Arial"/>
              </a:rPr>
              <a:t>)</a:t>
            </a:r>
          </a:p>
          <a:p>
            <a:r>
              <a:rPr lang="en-US" sz="1600" dirty="0" smtClean="0">
                <a:latin typeface="Arial"/>
                <a:cs typeface="Arial"/>
              </a:rPr>
              <a:t>a.   Program-program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    </a:t>
            </a:r>
            <a:r>
              <a:rPr lang="en-US" sz="1600" dirty="0" err="1" smtClean="0">
                <a:latin typeface="Arial"/>
                <a:cs typeface="Arial"/>
              </a:rPr>
              <a:t>Puskesmas</a:t>
            </a:r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b.   </a:t>
            </a:r>
            <a:r>
              <a:rPr lang="en-US" sz="1600" dirty="0" err="1" smtClean="0">
                <a:latin typeface="Arial"/>
                <a:cs typeface="Arial"/>
              </a:rPr>
              <a:t>Magang</a:t>
            </a:r>
            <a:r>
              <a:rPr lang="en-US" sz="1600" dirty="0" smtClean="0">
                <a:latin typeface="Arial"/>
                <a:cs typeface="Arial"/>
              </a:rPr>
              <a:t> di </a:t>
            </a:r>
            <a:r>
              <a:rPr lang="en-US" sz="1600" dirty="0" err="1" smtClean="0">
                <a:latin typeface="Arial"/>
                <a:cs typeface="Arial"/>
              </a:rPr>
              <a:t>Puskesmas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48600" y="2286000"/>
            <a:ext cx="1066800" cy="34163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RTL</a:t>
            </a:r>
          </a:p>
          <a:p>
            <a:r>
              <a:rPr lang="en-US" sz="2400" dirty="0" err="1" smtClean="0">
                <a:latin typeface="Arial"/>
                <a:cs typeface="Arial"/>
              </a:rPr>
              <a:t>Penu-tupan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676400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SESI I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4200" y="1752600"/>
            <a:ext cx="90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SESI II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5000" y="164068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SESI III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72400" y="175260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SESI IV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485889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3813"/>
            <a:ext cx="8229600" cy="357188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rial"/>
                <a:cs typeface="Arial"/>
              </a:rPr>
              <a:t>JADWAL TENTATIF</a:t>
            </a:r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36970718"/>
              </p:ext>
            </p:extLst>
          </p:nvPr>
        </p:nvGraphicFramePr>
        <p:xfrm>
          <a:off x="34925" y="381000"/>
          <a:ext cx="9147175" cy="6601968"/>
        </p:xfrm>
        <a:graphic>
          <a:graphicData uri="http://schemas.openxmlformats.org/drawingml/2006/table">
            <a:tbl>
              <a:tblPr/>
              <a:tblGrid>
                <a:gridCol w="574675"/>
                <a:gridCol w="1524000"/>
                <a:gridCol w="1084263"/>
                <a:gridCol w="1106487"/>
                <a:gridCol w="1074738"/>
                <a:gridCol w="1081087"/>
                <a:gridCol w="1174750"/>
                <a:gridCol w="1527175"/>
              </a:tblGrid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MGG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SENIN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SELASA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RABU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KAMIS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JUM'AT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SABTU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MINGGU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56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7788" marR="0" lvl="0" indent="-777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Pembukaan</a:t>
                      </a:r>
                    </a:p>
                    <a:p>
                      <a:pPr marL="77788" marR="0" lvl="0" indent="-777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Kebijakan Penempatan Team Nusantara Sehat</a:t>
                      </a:r>
                    </a:p>
                    <a:p>
                      <a:pPr marL="77788" marR="0" lvl="0" indent="-777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Kebijakan tentang Puskesmas</a:t>
                      </a:r>
                    </a:p>
                    <a:p>
                      <a:pPr marL="77788" marR="0" lvl="0" indent="-777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Building Learning Commitment (BLC)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MATERI BELA NEGARA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LIBUR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84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47625" marR="0" lvl="0" indent="-47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Kepemimpinan </a:t>
                      </a:r>
                    </a:p>
                    <a:p>
                      <a:pPr marL="47625" marR="0" lvl="0" indent="-47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Anti Korupsi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Komunikasi Interaktif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Advokasi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Pemberdayaan Masyarakat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Manajemen Puskesmas dan Program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Diseminasi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hasil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Monitoring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dan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evaluasi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RTL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Persiapan utk materi UKP dan UKM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UKP (50 org)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berangkat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Jakarta / Bandung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(30 org)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di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Ciloto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u/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teori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&amp;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berangkat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ke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Puskesmas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tempat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magang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Kabupaten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Cianjur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2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III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UKP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mengikuti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materi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RSCM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magang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di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puskesmas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LANJUTAN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UKP mengikuti materi di RSCM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 LIBUR</a:t>
                      </a:r>
                      <a:endParaRPr kumimoji="0" lang="en-US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SimSun" charset="0"/>
                        <a:cs typeface="SimSun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Tim UKM magang di puskesmas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SimSun" charset="0"/>
                          <a:cs typeface="SimSun" charset="0"/>
                        </a:rPr>
                        <a:t>LIBUR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94007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jzqUzkCEyRs7MDbtn22K6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Report.potx</Template>
  <TotalTime>0</TotalTime>
  <Words>1291</Words>
  <Application>Microsoft Macintosh PowerPoint</Application>
  <PresentationFormat>On-screen Show (4:3)</PresentationFormat>
  <Paragraphs>597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Project Status Report</vt:lpstr>
      <vt:lpstr>PEMBEKALAN tim NUSANTARA SEHAT</vt:lpstr>
      <vt:lpstr>PowerPoint Presentation</vt:lpstr>
      <vt:lpstr>TARGET JUMLAH PESERTA</vt:lpstr>
      <vt:lpstr>STRUKTUR PROGRAM PEMBEKALAN</vt:lpstr>
      <vt:lpstr>PowerPoint Presentation</vt:lpstr>
      <vt:lpstr>PowerPoint Presentation</vt:lpstr>
      <vt:lpstr>PowerPoint Presentation</vt:lpstr>
      <vt:lpstr>PROSES PEMBELAJARAN</vt:lpstr>
      <vt:lpstr>JADWAL TENTATIF</vt:lpstr>
      <vt:lpstr>lanjutan Jadwal Tentatif</vt:lpstr>
      <vt:lpstr>WAKTU DAN TEMPAT</vt:lpstr>
      <vt:lpstr>WAKTU PENYELENGGARAAN BILA MULTICENTER</vt:lpstr>
      <vt:lpstr>ALOKASI ANGGARAN YANG DIBUTUHKAN u/ PEMBEKALAN 960 ORG =  Rp. 24,522,046,000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2010-02-01T21:08:06Z</dcterms:created>
  <dcterms:modified xsi:type="dcterms:W3CDTF">2015-02-02T04:22:32Z</dcterms:modified>
</cp:coreProperties>
</file>