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61" r:id="rId3"/>
    <p:sldId id="257" r:id="rId4"/>
    <p:sldId id="259" r:id="rId5"/>
    <p:sldId id="260" r:id="rId6"/>
    <p:sldId id="262" r:id="rId7"/>
    <p:sldId id="279" r:id="rId8"/>
    <p:sldId id="281" r:id="rId9"/>
    <p:sldId id="269" r:id="rId10"/>
    <p:sldId id="283" r:id="rId11"/>
    <p:sldId id="284" r:id="rId12"/>
    <p:sldId id="282" r:id="rId13"/>
    <p:sldId id="278" r:id="rId14"/>
    <p:sldId id="271" r:id="rId15"/>
    <p:sldId id="272" r:id="rId16"/>
    <p:sldId id="273" r:id="rId17"/>
    <p:sldId id="274" r:id="rId18"/>
    <p:sldId id="275" r:id="rId19"/>
    <p:sldId id="276" r:id="rId20"/>
    <p:sldId id="277" r:id="rId21"/>
    <p:sldId id="280" r:id="rId22"/>
    <p:sldId id="285" r:id="rId23"/>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B0E4E1-AFB3-4C41-AAA4-1D0E903F256E}" type="doc">
      <dgm:prSet loTypeId="urn:microsoft.com/office/officeart/2005/8/layout/vProcess5" loCatId="process" qsTypeId="urn:microsoft.com/office/officeart/2005/8/quickstyle/3d2" qsCatId="3D" csTypeId="urn:microsoft.com/office/officeart/2005/8/colors/colorful5" csCatId="colorful" phldr="1"/>
      <dgm:spPr/>
      <dgm:t>
        <a:bodyPr/>
        <a:lstStyle/>
        <a:p>
          <a:endParaRPr lang="en-US"/>
        </a:p>
      </dgm:t>
    </dgm:pt>
    <dgm:pt modelId="{037407B7-0164-49D6-BB1D-B29EF47D2F45}">
      <dgm:prSet phldrT="[Text]"/>
      <dgm:spPr/>
      <dgm:t>
        <a:bodyPr/>
        <a:lstStyle/>
        <a:p>
          <a:r>
            <a:rPr lang="en-US" b="1" dirty="0" smtClean="0"/>
            <a:t>MAPPING KETERSEDIAAN DAN SEBARAN SDMK</a:t>
          </a:r>
          <a:endParaRPr lang="en-US" b="1" dirty="0"/>
        </a:p>
      </dgm:t>
    </dgm:pt>
    <dgm:pt modelId="{E5464CF3-1DB0-4E55-BE82-F12C5B123993}" type="parTrans" cxnId="{9966AFAD-1CF5-45F8-8ABF-ADEB678D4AEE}">
      <dgm:prSet/>
      <dgm:spPr/>
      <dgm:t>
        <a:bodyPr/>
        <a:lstStyle/>
        <a:p>
          <a:endParaRPr lang="en-US"/>
        </a:p>
      </dgm:t>
    </dgm:pt>
    <dgm:pt modelId="{A69FD6A2-C4C0-4BFD-A595-669D3A7490F4}" type="sibTrans" cxnId="{9966AFAD-1CF5-45F8-8ABF-ADEB678D4AEE}">
      <dgm:prSet/>
      <dgm:spPr/>
      <dgm:t>
        <a:bodyPr/>
        <a:lstStyle/>
        <a:p>
          <a:endParaRPr lang="en-US"/>
        </a:p>
      </dgm:t>
    </dgm:pt>
    <dgm:pt modelId="{150F0DE8-AADB-44B7-8C64-BB03AA195255}">
      <dgm:prSet phldrT="[Text]"/>
      <dgm:spPr/>
      <dgm:t>
        <a:bodyPr/>
        <a:lstStyle/>
        <a:p>
          <a:r>
            <a:rPr lang="en-US" b="1" dirty="0" smtClean="0"/>
            <a:t>RENCANA KEBUTUHAN SDMK</a:t>
          </a:r>
          <a:endParaRPr lang="en-US" b="1" dirty="0"/>
        </a:p>
      </dgm:t>
    </dgm:pt>
    <dgm:pt modelId="{BCABD9A1-8741-4AB1-B21A-6A36C7C79473}" type="parTrans" cxnId="{E144CF3A-E997-4226-B8C9-A37EC238C9BF}">
      <dgm:prSet/>
      <dgm:spPr/>
      <dgm:t>
        <a:bodyPr/>
        <a:lstStyle/>
        <a:p>
          <a:endParaRPr lang="en-US"/>
        </a:p>
      </dgm:t>
    </dgm:pt>
    <dgm:pt modelId="{CFDA4686-7235-4643-A42F-8795CE7332F9}" type="sibTrans" cxnId="{E144CF3A-E997-4226-B8C9-A37EC238C9BF}">
      <dgm:prSet/>
      <dgm:spPr/>
      <dgm:t>
        <a:bodyPr/>
        <a:lstStyle/>
        <a:p>
          <a:endParaRPr lang="en-US"/>
        </a:p>
      </dgm:t>
    </dgm:pt>
    <dgm:pt modelId="{9529646A-4D8E-45AE-8A93-934CC9D4C94D}">
      <dgm:prSet phldrT="[Text]"/>
      <dgm:spPr/>
      <dgm:t>
        <a:bodyPr/>
        <a:lstStyle/>
        <a:p>
          <a:r>
            <a:rPr lang="en-US" b="1" dirty="0" smtClean="0"/>
            <a:t>UPAYA PEMENUHAN SDMK </a:t>
          </a:r>
          <a:endParaRPr lang="id-ID" b="1" dirty="0" smtClean="0"/>
        </a:p>
        <a:p>
          <a:r>
            <a:rPr lang="en-US" b="1" dirty="0" smtClean="0"/>
            <a:t>( </a:t>
          </a:r>
          <a:r>
            <a:rPr lang="en-US" b="1" dirty="0" err="1" smtClean="0"/>
            <a:t>melalui</a:t>
          </a:r>
          <a:r>
            <a:rPr lang="en-US" b="1" dirty="0" smtClean="0"/>
            <a:t> </a:t>
          </a:r>
          <a:r>
            <a:rPr lang="en-US" b="1" dirty="0" err="1" smtClean="0"/>
            <a:t>regulasi</a:t>
          </a:r>
          <a:r>
            <a:rPr lang="en-US" b="1" dirty="0" smtClean="0"/>
            <a:t> </a:t>
          </a:r>
          <a:r>
            <a:rPr lang="en-US" b="1" dirty="0" err="1" smtClean="0"/>
            <a:t>dan</a:t>
          </a:r>
          <a:r>
            <a:rPr lang="en-US" b="1" dirty="0" smtClean="0"/>
            <a:t> </a:t>
          </a:r>
          <a:r>
            <a:rPr lang="en-US" b="1" dirty="0" err="1" smtClean="0"/>
            <a:t>pembagian</a:t>
          </a:r>
          <a:r>
            <a:rPr lang="en-US" b="1" dirty="0" smtClean="0"/>
            <a:t> </a:t>
          </a:r>
          <a:r>
            <a:rPr lang="en-US" b="1" dirty="0" err="1" smtClean="0"/>
            <a:t>urusan</a:t>
          </a:r>
          <a:r>
            <a:rPr lang="en-US" b="1" dirty="0" smtClean="0"/>
            <a:t>)</a:t>
          </a:r>
          <a:endParaRPr lang="en-US" b="1" dirty="0"/>
        </a:p>
      </dgm:t>
    </dgm:pt>
    <dgm:pt modelId="{8EB09E30-FE20-42A2-9977-31FF71B58907}" type="parTrans" cxnId="{7F656388-C833-45C9-8F10-1389A8ADFDC9}">
      <dgm:prSet/>
      <dgm:spPr/>
      <dgm:t>
        <a:bodyPr/>
        <a:lstStyle/>
        <a:p>
          <a:endParaRPr lang="en-US"/>
        </a:p>
      </dgm:t>
    </dgm:pt>
    <dgm:pt modelId="{7BC7338D-4D90-409B-AAC7-657BAC45B435}" type="sibTrans" cxnId="{7F656388-C833-45C9-8F10-1389A8ADFDC9}">
      <dgm:prSet/>
      <dgm:spPr/>
      <dgm:t>
        <a:bodyPr/>
        <a:lstStyle/>
        <a:p>
          <a:endParaRPr lang="en-US"/>
        </a:p>
      </dgm:t>
    </dgm:pt>
    <dgm:pt modelId="{58560BA9-B140-4BF9-8F55-FF617012A5F0}" type="pres">
      <dgm:prSet presAssocID="{D8B0E4E1-AFB3-4C41-AAA4-1D0E903F256E}" presName="outerComposite" presStyleCnt="0">
        <dgm:presLayoutVars>
          <dgm:chMax val="5"/>
          <dgm:dir/>
          <dgm:resizeHandles val="exact"/>
        </dgm:presLayoutVars>
      </dgm:prSet>
      <dgm:spPr/>
      <dgm:t>
        <a:bodyPr/>
        <a:lstStyle/>
        <a:p>
          <a:endParaRPr lang="id-ID"/>
        </a:p>
      </dgm:t>
    </dgm:pt>
    <dgm:pt modelId="{34F83F4A-FB2A-45FA-A250-D6CEF63D8561}" type="pres">
      <dgm:prSet presAssocID="{D8B0E4E1-AFB3-4C41-AAA4-1D0E903F256E}" presName="dummyMaxCanvas" presStyleCnt="0">
        <dgm:presLayoutVars/>
      </dgm:prSet>
      <dgm:spPr/>
    </dgm:pt>
    <dgm:pt modelId="{4B38199F-099D-4A7C-B333-8B0EF1CE0661}" type="pres">
      <dgm:prSet presAssocID="{D8B0E4E1-AFB3-4C41-AAA4-1D0E903F256E}" presName="ThreeNodes_1" presStyleLbl="node1" presStyleIdx="0" presStyleCnt="3">
        <dgm:presLayoutVars>
          <dgm:bulletEnabled val="1"/>
        </dgm:presLayoutVars>
      </dgm:prSet>
      <dgm:spPr/>
      <dgm:t>
        <a:bodyPr/>
        <a:lstStyle/>
        <a:p>
          <a:endParaRPr lang="en-US"/>
        </a:p>
      </dgm:t>
    </dgm:pt>
    <dgm:pt modelId="{F78EE357-2C29-4958-AAB0-F75EC32935AB}" type="pres">
      <dgm:prSet presAssocID="{D8B0E4E1-AFB3-4C41-AAA4-1D0E903F256E}" presName="ThreeNodes_2" presStyleLbl="node1" presStyleIdx="1" presStyleCnt="3" custScaleX="49411" custLinFactNeighborX="-24706" custLinFactNeighborY="3360">
        <dgm:presLayoutVars>
          <dgm:bulletEnabled val="1"/>
        </dgm:presLayoutVars>
      </dgm:prSet>
      <dgm:spPr/>
      <dgm:t>
        <a:bodyPr/>
        <a:lstStyle/>
        <a:p>
          <a:endParaRPr lang="id-ID"/>
        </a:p>
      </dgm:t>
    </dgm:pt>
    <dgm:pt modelId="{4002A3AF-AF11-4AEF-939B-086E907E2C08}" type="pres">
      <dgm:prSet presAssocID="{D8B0E4E1-AFB3-4C41-AAA4-1D0E903F256E}" presName="ThreeNodes_3" presStyleLbl="node1" presStyleIdx="2" presStyleCnt="3" custLinFactNeighborX="1" custLinFactNeighborY="3373">
        <dgm:presLayoutVars>
          <dgm:bulletEnabled val="1"/>
        </dgm:presLayoutVars>
      </dgm:prSet>
      <dgm:spPr/>
      <dgm:t>
        <a:bodyPr/>
        <a:lstStyle/>
        <a:p>
          <a:endParaRPr lang="id-ID"/>
        </a:p>
      </dgm:t>
    </dgm:pt>
    <dgm:pt modelId="{13836D76-E80C-4C43-ACB5-1582802BD3E7}" type="pres">
      <dgm:prSet presAssocID="{D8B0E4E1-AFB3-4C41-AAA4-1D0E903F256E}" presName="ThreeConn_1-2" presStyleLbl="fgAccFollowNode1" presStyleIdx="0" presStyleCnt="2" custScaleY="70082" custLinFactX="-200000" custLinFactNeighborX="-238527" custLinFactNeighborY="-6806">
        <dgm:presLayoutVars>
          <dgm:bulletEnabled val="1"/>
        </dgm:presLayoutVars>
      </dgm:prSet>
      <dgm:spPr/>
      <dgm:t>
        <a:bodyPr/>
        <a:lstStyle/>
        <a:p>
          <a:endParaRPr lang="id-ID"/>
        </a:p>
      </dgm:t>
    </dgm:pt>
    <dgm:pt modelId="{5453C9A0-48A5-457B-8501-9318D5AFB55A}" type="pres">
      <dgm:prSet presAssocID="{D8B0E4E1-AFB3-4C41-AAA4-1D0E903F256E}" presName="ThreeConn_2-3" presStyleLbl="fgAccFollowNode1" presStyleIdx="1" presStyleCnt="2" custAng="16200000" custScaleX="105077" custScaleY="110579" custLinFactX="-110361" custLinFactNeighborX="-200000" custLinFactNeighborY="-85678">
        <dgm:presLayoutVars>
          <dgm:bulletEnabled val="1"/>
        </dgm:presLayoutVars>
      </dgm:prSet>
      <dgm:spPr/>
      <dgm:t>
        <a:bodyPr/>
        <a:lstStyle/>
        <a:p>
          <a:endParaRPr lang="id-ID"/>
        </a:p>
      </dgm:t>
    </dgm:pt>
    <dgm:pt modelId="{F69209EB-9217-4FA0-A3E7-B2B83A4BFA2E}" type="pres">
      <dgm:prSet presAssocID="{D8B0E4E1-AFB3-4C41-AAA4-1D0E903F256E}" presName="ThreeNodes_1_text" presStyleLbl="node1" presStyleIdx="2" presStyleCnt="3">
        <dgm:presLayoutVars>
          <dgm:bulletEnabled val="1"/>
        </dgm:presLayoutVars>
      </dgm:prSet>
      <dgm:spPr/>
      <dgm:t>
        <a:bodyPr/>
        <a:lstStyle/>
        <a:p>
          <a:endParaRPr lang="en-US"/>
        </a:p>
      </dgm:t>
    </dgm:pt>
    <dgm:pt modelId="{EBF03369-F105-4346-90A5-E62EE85E116E}" type="pres">
      <dgm:prSet presAssocID="{D8B0E4E1-AFB3-4C41-AAA4-1D0E903F256E}" presName="ThreeNodes_2_text" presStyleLbl="node1" presStyleIdx="2" presStyleCnt="3">
        <dgm:presLayoutVars>
          <dgm:bulletEnabled val="1"/>
        </dgm:presLayoutVars>
      </dgm:prSet>
      <dgm:spPr/>
      <dgm:t>
        <a:bodyPr/>
        <a:lstStyle/>
        <a:p>
          <a:endParaRPr lang="id-ID"/>
        </a:p>
      </dgm:t>
    </dgm:pt>
    <dgm:pt modelId="{4CAAD0AE-17C7-45B0-80FA-64AB04497D51}" type="pres">
      <dgm:prSet presAssocID="{D8B0E4E1-AFB3-4C41-AAA4-1D0E903F256E}" presName="ThreeNodes_3_text" presStyleLbl="node1" presStyleIdx="2" presStyleCnt="3">
        <dgm:presLayoutVars>
          <dgm:bulletEnabled val="1"/>
        </dgm:presLayoutVars>
      </dgm:prSet>
      <dgm:spPr/>
      <dgm:t>
        <a:bodyPr/>
        <a:lstStyle/>
        <a:p>
          <a:endParaRPr lang="id-ID"/>
        </a:p>
      </dgm:t>
    </dgm:pt>
  </dgm:ptLst>
  <dgm:cxnLst>
    <dgm:cxn modelId="{9599683D-D59C-494C-B655-7DDF0F05DAD9}" type="presOf" srcId="{150F0DE8-AADB-44B7-8C64-BB03AA195255}" destId="{EBF03369-F105-4346-90A5-E62EE85E116E}" srcOrd="1" destOrd="0" presId="urn:microsoft.com/office/officeart/2005/8/layout/vProcess5"/>
    <dgm:cxn modelId="{6D5D8970-C635-42AF-A391-8D10AC2414EF}" type="presOf" srcId="{CFDA4686-7235-4643-A42F-8795CE7332F9}" destId="{5453C9A0-48A5-457B-8501-9318D5AFB55A}" srcOrd="0" destOrd="0" presId="urn:microsoft.com/office/officeart/2005/8/layout/vProcess5"/>
    <dgm:cxn modelId="{8C77499C-7C49-4D39-9960-6AC2774C7EB5}" type="presOf" srcId="{037407B7-0164-49D6-BB1D-B29EF47D2F45}" destId="{F69209EB-9217-4FA0-A3E7-B2B83A4BFA2E}" srcOrd="1" destOrd="0" presId="urn:microsoft.com/office/officeart/2005/8/layout/vProcess5"/>
    <dgm:cxn modelId="{E144CF3A-E997-4226-B8C9-A37EC238C9BF}" srcId="{D8B0E4E1-AFB3-4C41-AAA4-1D0E903F256E}" destId="{150F0DE8-AADB-44B7-8C64-BB03AA195255}" srcOrd="1" destOrd="0" parTransId="{BCABD9A1-8741-4AB1-B21A-6A36C7C79473}" sibTransId="{CFDA4686-7235-4643-A42F-8795CE7332F9}"/>
    <dgm:cxn modelId="{73083D8E-54AC-4404-A8B8-67D7EED6F0DE}" type="presOf" srcId="{150F0DE8-AADB-44B7-8C64-BB03AA195255}" destId="{F78EE357-2C29-4958-AAB0-F75EC32935AB}" srcOrd="0" destOrd="0" presId="urn:microsoft.com/office/officeart/2005/8/layout/vProcess5"/>
    <dgm:cxn modelId="{7F656388-C833-45C9-8F10-1389A8ADFDC9}" srcId="{D8B0E4E1-AFB3-4C41-AAA4-1D0E903F256E}" destId="{9529646A-4D8E-45AE-8A93-934CC9D4C94D}" srcOrd="2" destOrd="0" parTransId="{8EB09E30-FE20-42A2-9977-31FF71B58907}" sibTransId="{7BC7338D-4D90-409B-AAC7-657BAC45B435}"/>
    <dgm:cxn modelId="{2AB66BD7-6AB0-4FF0-BFDF-77E69F75A12F}" type="presOf" srcId="{037407B7-0164-49D6-BB1D-B29EF47D2F45}" destId="{4B38199F-099D-4A7C-B333-8B0EF1CE0661}" srcOrd="0" destOrd="0" presId="urn:microsoft.com/office/officeart/2005/8/layout/vProcess5"/>
    <dgm:cxn modelId="{AE959A04-20FA-4296-BE50-803617755F42}" type="presOf" srcId="{9529646A-4D8E-45AE-8A93-934CC9D4C94D}" destId="{4CAAD0AE-17C7-45B0-80FA-64AB04497D51}" srcOrd="1" destOrd="0" presId="urn:microsoft.com/office/officeart/2005/8/layout/vProcess5"/>
    <dgm:cxn modelId="{C5DDC520-5B42-452D-8188-D48910FA66C9}" type="presOf" srcId="{9529646A-4D8E-45AE-8A93-934CC9D4C94D}" destId="{4002A3AF-AF11-4AEF-939B-086E907E2C08}" srcOrd="0" destOrd="0" presId="urn:microsoft.com/office/officeart/2005/8/layout/vProcess5"/>
    <dgm:cxn modelId="{9966AFAD-1CF5-45F8-8ABF-ADEB678D4AEE}" srcId="{D8B0E4E1-AFB3-4C41-AAA4-1D0E903F256E}" destId="{037407B7-0164-49D6-BB1D-B29EF47D2F45}" srcOrd="0" destOrd="0" parTransId="{E5464CF3-1DB0-4E55-BE82-F12C5B123993}" sibTransId="{A69FD6A2-C4C0-4BFD-A595-669D3A7490F4}"/>
    <dgm:cxn modelId="{1FACFEFF-A2BA-4418-AAD4-244294B64448}" type="presOf" srcId="{D8B0E4E1-AFB3-4C41-AAA4-1D0E903F256E}" destId="{58560BA9-B140-4BF9-8F55-FF617012A5F0}" srcOrd="0" destOrd="0" presId="urn:microsoft.com/office/officeart/2005/8/layout/vProcess5"/>
    <dgm:cxn modelId="{54A379E0-0CDE-437B-A024-E5597989B2FA}" type="presOf" srcId="{A69FD6A2-C4C0-4BFD-A595-669D3A7490F4}" destId="{13836D76-E80C-4C43-ACB5-1582802BD3E7}" srcOrd="0" destOrd="0" presId="urn:microsoft.com/office/officeart/2005/8/layout/vProcess5"/>
    <dgm:cxn modelId="{9CFE4CE6-98F8-48CC-BEF6-399F4B4A1BA5}" type="presParOf" srcId="{58560BA9-B140-4BF9-8F55-FF617012A5F0}" destId="{34F83F4A-FB2A-45FA-A250-D6CEF63D8561}" srcOrd="0" destOrd="0" presId="urn:microsoft.com/office/officeart/2005/8/layout/vProcess5"/>
    <dgm:cxn modelId="{29E8F3F4-7E41-46D2-B13B-55E1EC280B31}" type="presParOf" srcId="{58560BA9-B140-4BF9-8F55-FF617012A5F0}" destId="{4B38199F-099D-4A7C-B333-8B0EF1CE0661}" srcOrd="1" destOrd="0" presId="urn:microsoft.com/office/officeart/2005/8/layout/vProcess5"/>
    <dgm:cxn modelId="{EBDA9D87-E14D-4539-9052-7E6E4CE624C8}" type="presParOf" srcId="{58560BA9-B140-4BF9-8F55-FF617012A5F0}" destId="{F78EE357-2C29-4958-AAB0-F75EC32935AB}" srcOrd="2" destOrd="0" presId="urn:microsoft.com/office/officeart/2005/8/layout/vProcess5"/>
    <dgm:cxn modelId="{9C2AC810-9FDB-44B3-AAA8-0A5F402CA117}" type="presParOf" srcId="{58560BA9-B140-4BF9-8F55-FF617012A5F0}" destId="{4002A3AF-AF11-4AEF-939B-086E907E2C08}" srcOrd="3" destOrd="0" presId="urn:microsoft.com/office/officeart/2005/8/layout/vProcess5"/>
    <dgm:cxn modelId="{C001F3D0-62DE-4FB1-BBAD-1895D147E56D}" type="presParOf" srcId="{58560BA9-B140-4BF9-8F55-FF617012A5F0}" destId="{13836D76-E80C-4C43-ACB5-1582802BD3E7}" srcOrd="4" destOrd="0" presId="urn:microsoft.com/office/officeart/2005/8/layout/vProcess5"/>
    <dgm:cxn modelId="{8A98A805-EF34-40B2-B3A1-A00FD4B4010A}" type="presParOf" srcId="{58560BA9-B140-4BF9-8F55-FF617012A5F0}" destId="{5453C9A0-48A5-457B-8501-9318D5AFB55A}" srcOrd="5" destOrd="0" presId="urn:microsoft.com/office/officeart/2005/8/layout/vProcess5"/>
    <dgm:cxn modelId="{3C7DD0EF-D4A3-4227-9836-5EA421725870}" type="presParOf" srcId="{58560BA9-B140-4BF9-8F55-FF617012A5F0}" destId="{F69209EB-9217-4FA0-A3E7-B2B83A4BFA2E}" srcOrd="6" destOrd="0" presId="urn:microsoft.com/office/officeart/2005/8/layout/vProcess5"/>
    <dgm:cxn modelId="{F0A566C6-2A20-4822-A188-333B15865AF1}" type="presParOf" srcId="{58560BA9-B140-4BF9-8F55-FF617012A5F0}" destId="{EBF03369-F105-4346-90A5-E62EE85E116E}" srcOrd="7" destOrd="0" presId="urn:microsoft.com/office/officeart/2005/8/layout/vProcess5"/>
    <dgm:cxn modelId="{12E5F7D4-C940-418B-BDEA-F68EEC537C2F}" type="presParOf" srcId="{58560BA9-B140-4BF9-8F55-FF617012A5F0}" destId="{4CAAD0AE-17C7-45B0-80FA-64AB04497D51}" srcOrd="8" destOrd="0" presId="urn:microsoft.com/office/officeart/2005/8/layout/vProcess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5AA112-F9D9-46AE-B421-7937F1F8E8C8}" type="datetimeFigureOut">
              <a:rPr lang="id-ID" smtClean="0"/>
              <a:pPr/>
              <a:t>14/08/2014</a:t>
            </a:fld>
            <a:endParaRPr lang="id-ID"/>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F741B7-DBF7-4B6C-BD6B-FD45505D2917}" type="slidenum">
              <a:rPr lang="id-ID" smtClean="0"/>
              <a:pPr/>
              <a:t>‹#›</a:t>
            </a:fld>
            <a:endParaRPr lang="id-ID"/>
          </a:p>
        </p:txBody>
      </p:sp>
    </p:spTree>
    <p:extLst>
      <p:ext uri="{BB962C8B-B14F-4D97-AF65-F5344CB8AC3E}">
        <p14:creationId xmlns="" xmlns:p14="http://schemas.microsoft.com/office/powerpoint/2010/main" val="3119236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xfrm>
            <a:off x="685800" y="4343400"/>
            <a:ext cx="5638800" cy="4114800"/>
          </a:xfrm>
          <a:noFill/>
        </p:spPr>
        <p:txBody>
          <a:bodyPr wrap="square" numCol="1" anchor="t" anchorCtr="0" compatLnSpc="1">
            <a:prstTxWarp prst="textNoShape">
              <a:avLst/>
            </a:prstTxWarp>
          </a:bodyPr>
          <a:lstStyle/>
          <a:p>
            <a:pPr algn="just" eaLnBrk="1" hangingPunct="1">
              <a:lnSpc>
                <a:spcPct val="160000"/>
              </a:lnSpc>
              <a:spcAft>
                <a:spcPts val="1263"/>
              </a:spcAft>
            </a:pPr>
            <a:endParaRPr lang="en-US" altLang="en-US" sz="1500" smtClean="0">
              <a:latin typeface="Arial" charset="0"/>
              <a:cs typeface="Arial" charset="0"/>
            </a:endParaRPr>
          </a:p>
        </p:txBody>
      </p:sp>
      <p:sp>
        <p:nvSpPr>
          <p:cNvPr id="4" name="Slide Number Placeholder 3"/>
          <p:cNvSpPr>
            <a:spLocks noGrp="1"/>
          </p:cNvSpPr>
          <p:nvPr>
            <p:ph type="sldNum" sz="quarter" idx="5"/>
          </p:nvPr>
        </p:nvSpPr>
        <p:spPr/>
        <p:txBody>
          <a:bodyPr/>
          <a:lstStyle/>
          <a:p>
            <a:pPr>
              <a:defRPr/>
            </a:pPr>
            <a:fld id="{718617D0-248C-4E2C-A8ED-0ED1E5C8374E}" type="slidenum">
              <a:rPr lang="id-ID" smtClean="0"/>
              <a:pPr>
                <a:defRPr/>
              </a:pPr>
              <a:t>7</a:t>
            </a:fld>
            <a:endParaRPr lang="id-ID"/>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xfrm>
            <a:off x="685800" y="4343400"/>
            <a:ext cx="5638800" cy="4114800"/>
          </a:xfrm>
          <a:noFill/>
        </p:spPr>
        <p:txBody>
          <a:bodyPr wrap="square" numCol="1" anchor="t" anchorCtr="0" compatLnSpc="1">
            <a:prstTxWarp prst="textNoShape">
              <a:avLst/>
            </a:prstTxWarp>
          </a:bodyPr>
          <a:lstStyle/>
          <a:p>
            <a:pPr algn="just" eaLnBrk="1" hangingPunct="1">
              <a:lnSpc>
                <a:spcPct val="160000"/>
              </a:lnSpc>
              <a:spcAft>
                <a:spcPts val="1263"/>
              </a:spcAft>
            </a:pPr>
            <a:endParaRPr lang="en-US" altLang="en-US" sz="1500" smtClean="0">
              <a:latin typeface="Arial" charset="0"/>
              <a:cs typeface="Arial" charset="0"/>
            </a:endParaRPr>
          </a:p>
        </p:txBody>
      </p:sp>
      <p:sp>
        <p:nvSpPr>
          <p:cNvPr id="4" name="Slide Number Placeholder 3"/>
          <p:cNvSpPr>
            <a:spLocks noGrp="1"/>
          </p:cNvSpPr>
          <p:nvPr>
            <p:ph type="sldNum" sz="quarter" idx="5"/>
          </p:nvPr>
        </p:nvSpPr>
        <p:spPr/>
        <p:txBody>
          <a:bodyPr/>
          <a:lstStyle/>
          <a:p>
            <a:pPr>
              <a:defRPr/>
            </a:pPr>
            <a:fld id="{718617D0-248C-4E2C-A8ED-0ED1E5C8374E}" type="slidenum">
              <a:rPr lang="id-ID" smtClean="0"/>
              <a:pPr>
                <a:defRPr/>
              </a:pPr>
              <a:t>8</a:t>
            </a:fld>
            <a:endParaRPr lang="id-ID"/>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xfrm>
            <a:off x="685800" y="4343400"/>
            <a:ext cx="5638800" cy="4114800"/>
          </a:xfrm>
          <a:noFill/>
        </p:spPr>
        <p:txBody>
          <a:bodyPr wrap="square" numCol="1" anchor="t" anchorCtr="0" compatLnSpc="1">
            <a:prstTxWarp prst="textNoShape">
              <a:avLst/>
            </a:prstTxWarp>
          </a:bodyPr>
          <a:lstStyle/>
          <a:p>
            <a:pPr algn="just" eaLnBrk="1" hangingPunct="1">
              <a:lnSpc>
                <a:spcPct val="160000"/>
              </a:lnSpc>
              <a:spcAft>
                <a:spcPts val="1263"/>
              </a:spcAft>
            </a:pPr>
            <a:endParaRPr lang="en-US" altLang="en-US" sz="1500" smtClean="0">
              <a:latin typeface="Arial" charset="0"/>
              <a:cs typeface="Arial" charset="0"/>
            </a:endParaRPr>
          </a:p>
        </p:txBody>
      </p:sp>
      <p:sp>
        <p:nvSpPr>
          <p:cNvPr id="4" name="Slide Number Placeholder 3"/>
          <p:cNvSpPr>
            <a:spLocks noGrp="1"/>
          </p:cNvSpPr>
          <p:nvPr>
            <p:ph type="sldNum" sz="quarter" idx="5"/>
          </p:nvPr>
        </p:nvSpPr>
        <p:spPr/>
        <p:txBody>
          <a:bodyPr/>
          <a:lstStyle/>
          <a:p>
            <a:pPr>
              <a:defRPr/>
            </a:pPr>
            <a:fld id="{718617D0-248C-4E2C-A8ED-0ED1E5C8374E}" type="slidenum">
              <a:rPr lang="id-ID" smtClean="0"/>
              <a:pPr>
                <a:defRPr/>
              </a:pPr>
              <a:t>10</a:t>
            </a:fld>
            <a:endParaRPr lang="id-ID"/>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xfrm>
            <a:off x="685800" y="4343400"/>
            <a:ext cx="5638800" cy="4114800"/>
          </a:xfrm>
          <a:noFill/>
        </p:spPr>
        <p:txBody>
          <a:bodyPr wrap="square" numCol="1" anchor="t" anchorCtr="0" compatLnSpc="1">
            <a:prstTxWarp prst="textNoShape">
              <a:avLst/>
            </a:prstTxWarp>
          </a:bodyPr>
          <a:lstStyle/>
          <a:p>
            <a:pPr algn="just" eaLnBrk="1" hangingPunct="1">
              <a:lnSpc>
                <a:spcPct val="160000"/>
              </a:lnSpc>
              <a:spcAft>
                <a:spcPts val="1263"/>
              </a:spcAft>
            </a:pPr>
            <a:endParaRPr lang="en-US" altLang="en-US" sz="1500" smtClean="0">
              <a:latin typeface="Arial" charset="0"/>
              <a:cs typeface="Arial" charset="0"/>
            </a:endParaRPr>
          </a:p>
        </p:txBody>
      </p:sp>
      <p:sp>
        <p:nvSpPr>
          <p:cNvPr id="4" name="Slide Number Placeholder 3"/>
          <p:cNvSpPr>
            <a:spLocks noGrp="1"/>
          </p:cNvSpPr>
          <p:nvPr>
            <p:ph type="sldNum" sz="quarter" idx="5"/>
          </p:nvPr>
        </p:nvSpPr>
        <p:spPr/>
        <p:txBody>
          <a:bodyPr/>
          <a:lstStyle/>
          <a:p>
            <a:pPr>
              <a:defRPr/>
            </a:pPr>
            <a:fld id="{718617D0-248C-4E2C-A8ED-0ED1E5C8374E}" type="slidenum">
              <a:rPr lang="id-ID" smtClean="0"/>
              <a:pPr>
                <a:defRPr/>
              </a:pPr>
              <a:t>11</a:t>
            </a:fld>
            <a:endParaRPr lang="id-ID"/>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r>
              <a:rPr lang="id-ID" dirty="0" smtClean="0">
                <a:latin typeface="Arial" charset="0"/>
              </a:rPr>
              <a:t>Sasaran strategis secara umum, menggunakan pendekatan rasio tenaga kesehatan terhadap jumlah penduduk.</a:t>
            </a:r>
            <a:r>
              <a:rPr lang="id-ID" baseline="0" dirty="0" smtClean="0">
                <a:latin typeface="Arial" charset="0"/>
              </a:rPr>
              <a:t> Target rasio nakes terhadap jumlah penduduk didasarkan atas capaian pada target rasio nakes pada tahun 2010 dan perkiraan perkembangan kaspasitas produksi tenaga kesehatan serta tuntutan kebutuhan pelayanan kesehatan sesuai dengan perkembangan jumlah penduduk. </a:t>
            </a:r>
            <a:endParaRPr lang="en-US" dirty="0" smtClean="0">
              <a:latin typeface="Arial" charset="0"/>
            </a:endParaRPr>
          </a:p>
        </p:txBody>
      </p:sp>
      <p:sp>
        <p:nvSpPr>
          <p:cNvPr id="4" name="Slide Number Placeholder 3"/>
          <p:cNvSpPr>
            <a:spLocks noGrp="1"/>
          </p:cNvSpPr>
          <p:nvPr>
            <p:ph type="sldNum" sz="quarter" idx="5"/>
          </p:nvPr>
        </p:nvSpPr>
        <p:spPr/>
        <p:txBody>
          <a:bodyPr/>
          <a:lstStyle/>
          <a:p>
            <a:pPr>
              <a:defRPr/>
            </a:pPr>
            <a:fld id="{EF5C76E6-60E1-4838-8BD5-BCB359F2C7EC}" type="slidenum">
              <a:rPr lang="en-US" smtClean="0"/>
              <a:pPr>
                <a:defRPr/>
              </a:pPr>
              <a:t>13</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6ADA06DD-8F2F-4EF5-B20D-E0E419CD2A24}" type="slidenum">
              <a:rPr lang="en-US">
                <a:latin typeface="Arial" pitchFamily="34" charset="0"/>
              </a:rPr>
              <a:pPr/>
              <a:t>14</a:t>
            </a:fld>
            <a:endParaRPr lang="en-US">
              <a:latin typeface="Arial" pitchFamily="34" charset="0"/>
            </a:endParaRPr>
          </a:p>
        </p:txBody>
      </p:sp>
      <p:sp>
        <p:nvSpPr>
          <p:cNvPr id="706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066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xfrm>
            <a:off x="1054100" y="687388"/>
            <a:ext cx="4675188" cy="3506787"/>
          </a:xfrm>
          <a:noFill/>
          <a:ln>
            <a:solidFill>
              <a:srgbClr val="000000"/>
            </a:solidFill>
            <a:miter lim="800000"/>
            <a:headEnd/>
            <a:tailEnd/>
          </a:ln>
        </p:spPr>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DF2553-2219-4167-AAA3-2460B65784CD}" type="slidenum">
              <a:rPr lang="id-ID" smtClean="0"/>
              <a:pPr/>
              <a:t>18</a:t>
            </a:fld>
            <a:endParaRPr lang="id-ID" smtClean="0"/>
          </a:p>
        </p:txBody>
      </p:sp>
      <p:sp>
        <p:nvSpPr>
          <p:cNvPr id="19460" name="Notes Placeholder 4"/>
          <p:cNvSpPr>
            <a:spLocks noGrp="1"/>
          </p:cNvSpPr>
          <p:nvPr/>
        </p:nvSpPr>
        <p:spPr bwMode="auto">
          <a:xfrm>
            <a:off x="685141" y="4344202"/>
            <a:ext cx="5487718" cy="4113195"/>
          </a:xfrm>
          <a:prstGeom prst="rect">
            <a:avLst/>
          </a:prstGeom>
          <a:noFill/>
          <a:ln w="9525">
            <a:noFill/>
            <a:miter lim="800000"/>
            <a:headEnd/>
            <a:tailEnd/>
          </a:ln>
        </p:spPr>
        <p:txBody>
          <a:bodyPr lIns="92793" tIns="46397" rIns="92793" bIns="46397"/>
          <a:lstStyle/>
          <a:p>
            <a:pPr eaLnBrk="0" hangingPunct="0">
              <a:spcBef>
                <a:spcPct val="30000"/>
              </a:spcBef>
            </a:pPr>
            <a:endParaRPr lang="en-US" sz="1200">
              <a:latin typeface="Calibri" pitchFamily="34" charset="0"/>
            </a:endParaRPr>
          </a:p>
        </p:txBody>
      </p:sp>
      <p:sp>
        <p:nvSpPr>
          <p:cNvPr id="19461" name="Notes Placeholder 4"/>
          <p:cNvSpPr>
            <a:spLocks noGrp="1"/>
          </p:cNvSpPr>
          <p:nvPr>
            <p:ph type="body" idx="1"/>
          </p:nvPr>
        </p:nvSpPr>
        <p:spPr bwMode="auto">
          <a:noFill/>
        </p:spPr>
        <p:txBody>
          <a:bodyPr wrap="square" numCol="1" anchor="t" anchorCtr="0" compatLnSpc="1">
            <a:prstTxWarp prst="textNoShape">
              <a:avLst/>
            </a:prstTxWarp>
          </a:bodyPr>
          <a:lstStyle/>
          <a:p>
            <a:endParaRPr lang="id-ID"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59396" name="Slide Number Placeholder 3"/>
          <p:cNvSpPr>
            <a:spLocks noGrp="1"/>
          </p:cNvSpPr>
          <p:nvPr>
            <p:ph type="sldNum" sz="quarter" idx="5"/>
          </p:nvPr>
        </p:nvSpPr>
        <p:spPr bwMode="auto">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fontAlgn="base">
              <a:spcBef>
                <a:spcPct val="0"/>
              </a:spcBef>
              <a:spcAft>
                <a:spcPct val="0"/>
              </a:spcAft>
              <a:defRPr/>
            </a:pPr>
            <a:fld id="{94EEE6A1-65EA-47B2-A910-E3581876519B}" type="slidenum">
              <a:rPr lang="en-US" smtClean="0">
                <a:latin typeface="Calibri" pitchFamily="34" charset="0"/>
              </a:rPr>
              <a:pPr fontAlgn="base">
                <a:spcBef>
                  <a:spcPct val="0"/>
                </a:spcBef>
                <a:spcAft>
                  <a:spcPct val="0"/>
                </a:spcAft>
                <a:defRPr/>
              </a:pPr>
              <a:t>20</a:t>
            </a:fld>
            <a:endParaRPr lang="en-US" smtClean="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0BB185F2-E49B-4A9D-B2E6-446C3AC03FFB}" type="datetimeFigureOut">
              <a:rPr lang="id-ID" smtClean="0"/>
              <a:pPr/>
              <a:t>14/08/2014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53590EAB-4BA2-4C6F-B066-205B916901CF}" type="slidenum">
              <a:rPr lang="id-ID" smtClean="0"/>
              <a:pPr/>
              <a:t>‹#›</a:t>
            </a:fld>
            <a:endParaRPr lang="id-ID"/>
          </a:p>
        </p:txBody>
      </p:sp>
    </p:spTree>
    <p:extLst>
      <p:ext uri="{BB962C8B-B14F-4D97-AF65-F5344CB8AC3E}">
        <p14:creationId xmlns="" xmlns:p14="http://schemas.microsoft.com/office/powerpoint/2010/main" val="4128954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0BB185F2-E49B-4A9D-B2E6-446C3AC03FFB}" type="datetimeFigureOut">
              <a:rPr lang="id-ID" smtClean="0"/>
              <a:pPr/>
              <a:t>14/08/2014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53590EAB-4BA2-4C6F-B066-205B916901CF}" type="slidenum">
              <a:rPr lang="id-ID" smtClean="0"/>
              <a:pPr/>
              <a:t>‹#›</a:t>
            </a:fld>
            <a:endParaRPr lang="id-ID"/>
          </a:p>
        </p:txBody>
      </p:sp>
    </p:spTree>
    <p:extLst>
      <p:ext uri="{BB962C8B-B14F-4D97-AF65-F5344CB8AC3E}">
        <p14:creationId xmlns="" xmlns:p14="http://schemas.microsoft.com/office/powerpoint/2010/main" val="1686790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0BB185F2-E49B-4A9D-B2E6-446C3AC03FFB}" type="datetimeFigureOut">
              <a:rPr lang="id-ID" smtClean="0"/>
              <a:pPr/>
              <a:t>14/08/2014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53590EAB-4BA2-4C6F-B066-205B916901CF}" type="slidenum">
              <a:rPr lang="id-ID" smtClean="0"/>
              <a:pPr/>
              <a:t>‹#›</a:t>
            </a:fld>
            <a:endParaRPr lang="id-ID"/>
          </a:p>
        </p:txBody>
      </p:sp>
    </p:spTree>
    <p:extLst>
      <p:ext uri="{BB962C8B-B14F-4D97-AF65-F5344CB8AC3E}">
        <p14:creationId xmlns="" xmlns:p14="http://schemas.microsoft.com/office/powerpoint/2010/main" val="32814180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3" name="Picture 6" descr="G:\cover depan edit.jpg"/>
          <p:cNvPicPr>
            <a:picLocks noChangeAspect="1" noChangeArrowheads="1"/>
          </p:cNvPicPr>
          <p:nvPr userDrawn="1"/>
        </p:nvPicPr>
        <p:blipFill>
          <a:blip r:embed="rId2">
            <a:lum bright="24000" contrast="-12000"/>
            <a:extLst>
              <a:ext uri="{28A0092B-C50C-407E-A947-70E740481C1C}">
                <a14:useLocalDpi xmlns="" xmlns:a14="http://schemas.microsoft.com/office/drawing/2010/main" val="0"/>
              </a:ext>
            </a:extLst>
          </a:blip>
          <a:srcRect/>
          <a:stretch>
            <a:fillRect/>
          </a:stretch>
        </p:blipFill>
        <p:spPr bwMode="auto">
          <a:xfrm>
            <a:off x="0" y="14288"/>
            <a:ext cx="9144000" cy="10525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4" name="Group 8"/>
          <p:cNvGrpSpPr>
            <a:grpSpLocks/>
          </p:cNvGrpSpPr>
          <p:nvPr userDrawn="1"/>
        </p:nvGrpSpPr>
        <p:grpSpPr bwMode="auto">
          <a:xfrm>
            <a:off x="0" y="71438"/>
            <a:ext cx="1071197" cy="1000125"/>
            <a:chOff x="1927" y="210"/>
            <a:chExt cx="1406" cy="1111"/>
          </a:xfrm>
        </p:grpSpPr>
        <p:pic>
          <p:nvPicPr>
            <p:cNvPr id="5" name="Picture 8" descr="brggaruda"/>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238" y="210"/>
              <a:ext cx="784" cy="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ext Box 6"/>
            <p:cNvSpPr txBox="1">
              <a:spLocks noChangeArrowheads="1"/>
            </p:cNvSpPr>
            <p:nvPr/>
          </p:nvSpPr>
          <p:spPr bwMode="auto">
            <a:xfrm>
              <a:off x="1927" y="981"/>
              <a:ext cx="1406" cy="3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defRPr/>
              </a:pPr>
              <a:r>
                <a:rPr lang="en-US" sz="700" b="1" smtClean="0">
                  <a:solidFill>
                    <a:srgbClr val="0D0D0D"/>
                  </a:solidFill>
                  <a:latin typeface="Arial Narrow" charset="0"/>
                </a:rPr>
                <a:t>MENTERI KESEHATAN</a:t>
              </a:r>
            </a:p>
            <a:p>
              <a:pPr algn="ctr" eaLnBrk="1" hangingPunct="1">
                <a:defRPr/>
              </a:pPr>
              <a:r>
                <a:rPr lang="en-US" sz="700" b="1" smtClean="0">
                  <a:solidFill>
                    <a:srgbClr val="0D0D0D"/>
                  </a:solidFill>
                  <a:latin typeface="Arial Narrow" charset="0"/>
                </a:rPr>
                <a:t>REPUBLIK INDONESIA</a:t>
              </a:r>
            </a:p>
          </p:txBody>
        </p:sp>
      </p:grpSp>
      <p:sp>
        <p:nvSpPr>
          <p:cNvPr id="2" name="Title 1"/>
          <p:cNvSpPr>
            <a:spLocks noGrp="1"/>
          </p:cNvSpPr>
          <p:nvPr>
            <p:ph type="title"/>
          </p:nvPr>
        </p:nvSpPr>
        <p:spPr>
          <a:xfrm>
            <a:off x="457200" y="274638"/>
            <a:ext cx="8229600" cy="706090"/>
          </a:xfrm>
        </p:spPr>
        <p:txBody>
          <a:bodyPr/>
          <a:lstStyle>
            <a:lvl1pPr algn="l">
              <a:defRPr/>
            </a:lvl1pPr>
          </a:lstStyle>
          <a:p>
            <a:r>
              <a:rPr lang="en-US" smtClean="0"/>
              <a:t>Click to edit Master title style</a:t>
            </a:r>
            <a:endParaRPr lang="id-ID"/>
          </a:p>
        </p:txBody>
      </p:sp>
    </p:spTree>
    <p:extLst>
      <p:ext uri="{BB962C8B-B14F-4D97-AF65-F5344CB8AC3E}">
        <p14:creationId xmlns="" xmlns:p14="http://schemas.microsoft.com/office/powerpoint/2010/main" val="652993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0BB185F2-E49B-4A9D-B2E6-446C3AC03FFB}" type="datetimeFigureOut">
              <a:rPr lang="id-ID" smtClean="0"/>
              <a:pPr/>
              <a:t>14/08/2014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53590EAB-4BA2-4C6F-B066-205B916901CF}" type="slidenum">
              <a:rPr lang="id-ID" smtClean="0"/>
              <a:pPr/>
              <a:t>‹#›</a:t>
            </a:fld>
            <a:endParaRPr lang="id-ID"/>
          </a:p>
        </p:txBody>
      </p:sp>
    </p:spTree>
    <p:extLst>
      <p:ext uri="{BB962C8B-B14F-4D97-AF65-F5344CB8AC3E}">
        <p14:creationId xmlns="" xmlns:p14="http://schemas.microsoft.com/office/powerpoint/2010/main" val="1982731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BB185F2-E49B-4A9D-B2E6-446C3AC03FFB}" type="datetimeFigureOut">
              <a:rPr lang="id-ID" smtClean="0"/>
              <a:pPr/>
              <a:t>14/08/2014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53590EAB-4BA2-4C6F-B066-205B916901CF}" type="slidenum">
              <a:rPr lang="id-ID" smtClean="0"/>
              <a:pPr/>
              <a:t>‹#›</a:t>
            </a:fld>
            <a:endParaRPr lang="id-ID"/>
          </a:p>
        </p:txBody>
      </p:sp>
    </p:spTree>
    <p:extLst>
      <p:ext uri="{BB962C8B-B14F-4D97-AF65-F5344CB8AC3E}">
        <p14:creationId xmlns="" xmlns:p14="http://schemas.microsoft.com/office/powerpoint/2010/main" val="2133668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0BB185F2-E49B-4A9D-B2E6-446C3AC03FFB}" type="datetimeFigureOut">
              <a:rPr lang="id-ID" smtClean="0"/>
              <a:pPr/>
              <a:t>14/08/2014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53590EAB-4BA2-4C6F-B066-205B916901CF}" type="slidenum">
              <a:rPr lang="id-ID" smtClean="0"/>
              <a:pPr/>
              <a:t>‹#›</a:t>
            </a:fld>
            <a:endParaRPr lang="id-ID"/>
          </a:p>
        </p:txBody>
      </p:sp>
    </p:spTree>
    <p:extLst>
      <p:ext uri="{BB962C8B-B14F-4D97-AF65-F5344CB8AC3E}">
        <p14:creationId xmlns="" xmlns:p14="http://schemas.microsoft.com/office/powerpoint/2010/main" val="40120110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0BB185F2-E49B-4A9D-B2E6-446C3AC03FFB}" type="datetimeFigureOut">
              <a:rPr lang="id-ID" smtClean="0"/>
              <a:pPr/>
              <a:t>14/08/2014</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53590EAB-4BA2-4C6F-B066-205B916901CF}" type="slidenum">
              <a:rPr lang="id-ID" smtClean="0"/>
              <a:pPr/>
              <a:t>‹#›</a:t>
            </a:fld>
            <a:endParaRPr lang="id-ID"/>
          </a:p>
        </p:txBody>
      </p:sp>
    </p:spTree>
    <p:extLst>
      <p:ext uri="{BB962C8B-B14F-4D97-AF65-F5344CB8AC3E}">
        <p14:creationId xmlns="" xmlns:p14="http://schemas.microsoft.com/office/powerpoint/2010/main" val="2132066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0BB185F2-E49B-4A9D-B2E6-446C3AC03FFB}" type="datetimeFigureOut">
              <a:rPr lang="id-ID" smtClean="0"/>
              <a:pPr/>
              <a:t>14/08/2014</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53590EAB-4BA2-4C6F-B066-205B916901CF}" type="slidenum">
              <a:rPr lang="id-ID" smtClean="0"/>
              <a:pPr/>
              <a:t>‹#›</a:t>
            </a:fld>
            <a:endParaRPr lang="id-ID"/>
          </a:p>
        </p:txBody>
      </p:sp>
    </p:spTree>
    <p:extLst>
      <p:ext uri="{BB962C8B-B14F-4D97-AF65-F5344CB8AC3E}">
        <p14:creationId xmlns="" xmlns:p14="http://schemas.microsoft.com/office/powerpoint/2010/main" val="4699670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B185F2-E49B-4A9D-B2E6-446C3AC03FFB}" type="datetimeFigureOut">
              <a:rPr lang="id-ID" smtClean="0"/>
              <a:pPr/>
              <a:t>14/08/2014</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53590EAB-4BA2-4C6F-B066-205B916901CF}" type="slidenum">
              <a:rPr lang="id-ID" smtClean="0"/>
              <a:pPr/>
              <a:t>‹#›</a:t>
            </a:fld>
            <a:endParaRPr lang="id-ID"/>
          </a:p>
        </p:txBody>
      </p:sp>
    </p:spTree>
    <p:extLst>
      <p:ext uri="{BB962C8B-B14F-4D97-AF65-F5344CB8AC3E}">
        <p14:creationId xmlns="" xmlns:p14="http://schemas.microsoft.com/office/powerpoint/2010/main" val="4199246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B185F2-E49B-4A9D-B2E6-446C3AC03FFB}" type="datetimeFigureOut">
              <a:rPr lang="id-ID" smtClean="0"/>
              <a:pPr/>
              <a:t>14/08/2014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53590EAB-4BA2-4C6F-B066-205B916901CF}" type="slidenum">
              <a:rPr lang="id-ID" smtClean="0"/>
              <a:pPr/>
              <a:t>‹#›</a:t>
            </a:fld>
            <a:endParaRPr lang="id-ID"/>
          </a:p>
        </p:txBody>
      </p:sp>
    </p:spTree>
    <p:extLst>
      <p:ext uri="{BB962C8B-B14F-4D97-AF65-F5344CB8AC3E}">
        <p14:creationId xmlns="" xmlns:p14="http://schemas.microsoft.com/office/powerpoint/2010/main" val="6153988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B185F2-E49B-4A9D-B2E6-446C3AC03FFB}" type="datetimeFigureOut">
              <a:rPr lang="id-ID" smtClean="0"/>
              <a:pPr/>
              <a:t>14/08/2014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53590EAB-4BA2-4C6F-B066-205B916901CF}" type="slidenum">
              <a:rPr lang="id-ID" smtClean="0"/>
              <a:pPr/>
              <a:t>‹#›</a:t>
            </a:fld>
            <a:endParaRPr lang="id-ID"/>
          </a:p>
        </p:txBody>
      </p:sp>
    </p:spTree>
    <p:extLst>
      <p:ext uri="{BB962C8B-B14F-4D97-AF65-F5344CB8AC3E}">
        <p14:creationId xmlns="" xmlns:p14="http://schemas.microsoft.com/office/powerpoint/2010/main" val="1680462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B185F2-E49B-4A9D-B2E6-446C3AC03FFB}" type="datetimeFigureOut">
              <a:rPr lang="id-ID" smtClean="0"/>
              <a:pPr/>
              <a:t>14/08/2014</a:t>
            </a:fld>
            <a:endParaRPr lang="id-ID"/>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590EAB-4BA2-4C6F-B066-205B916901CF}" type="slidenum">
              <a:rPr lang="id-ID" smtClean="0"/>
              <a:pPr/>
              <a:t>‹#›</a:t>
            </a:fld>
            <a:endParaRPr lang="id-ID"/>
          </a:p>
        </p:txBody>
      </p:sp>
    </p:spTree>
    <p:extLst>
      <p:ext uri="{BB962C8B-B14F-4D97-AF65-F5344CB8AC3E}">
        <p14:creationId xmlns="" xmlns:p14="http://schemas.microsoft.com/office/powerpoint/2010/main" val="19188756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412776"/>
            <a:ext cx="7772400" cy="1470025"/>
          </a:xfrm>
        </p:spPr>
        <p:txBody>
          <a:bodyPr/>
          <a:lstStyle/>
          <a:p>
            <a:r>
              <a:rPr lang="id-ID" b="1" dirty="0" smtClean="0"/>
              <a:t>STRATEGI PEMENUHAN TENAGA KESEHATAN</a:t>
            </a:r>
            <a:endParaRPr lang="id-ID" b="1" dirty="0"/>
          </a:p>
        </p:txBody>
      </p:sp>
      <p:sp>
        <p:nvSpPr>
          <p:cNvPr id="3" name="Subtitle 2"/>
          <p:cNvSpPr>
            <a:spLocks noGrp="1"/>
          </p:cNvSpPr>
          <p:nvPr>
            <p:ph type="subTitle" idx="1"/>
          </p:nvPr>
        </p:nvSpPr>
        <p:spPr/>
        <p:txBody>
          <a:bodyPr/>
          <a:lstStyle/>
          <a:p>
            <a:r>
              <a:rPr lang="id-ID" dirty="0" smtClean="0"/>
              <a:t>Pusat Perencanaan dan Pendayagunaan SDMK</a:t>
            </a:r>
            <a:endParaRPr lang="id-ID" dirty="0"/>
          </a:p>
        </p:txBody>
      </p:sp>
    </p:spTree>
    <p:extLst>
      <p:ext uri="{BB962C8B-B14F-4D97-AF65-F5344CB8AC3E}">
        <p14:creationId xmlns="" xmlns:p14="http://schemas.microsoft.com/office/powerpoint/2010/main" val="13692989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p:cNvSpPr>
            <a:spLocks noGrp="1"/>
          </p:cNvSpPr>
          <p:nvPr>
            <p:ph type="sldNum" sz="quarter" idx="12"/>
          </p:nvPr>
        </p:nvSpPr>
        <p:spPr/>
        <p:txBody>
          <a:bodyPr/>
          <a:lstStyle/>
          <a:p>
            <a:pPr>
              <a:defRPr/>
            </a:pPr>
            <a:fld id="{AB95B22D-78BB-4651-B335-4C5E8C1ABA27}" type="slidenum">
              <a:rPr lang="id-ID" smtClean="0"/>
              <a:pPr>
                <a:defRPr/>
              </a:pPr>
              <a:t>10</a:t>
            </a:fld>
            <a:endParaRPr lang="id-ID" dirty="0"/>
          </a:p>
        </p:txBody>
      </p:sp>
      <p:sp>
        <p:nvSpPr>
          <p:cNvPr id="13" name="Rectangle 12"/>
          <p:cNvSpPr/>
          <p:nvPr/>
        </p:nvSpPr>
        <p:spPr>
          <a:xfrm>
            <a:off x="107950" y="115888"/>
            <a:ext cx="8856663" cy="708025"/>
          </a:xfrm>
          <a:prstGeom prst="rect">
            <a:avLst/>
          </a:prstGeom>
          <a:solidFill>
            <a:schemeClr val="accent5">
              <a:lumMod val="40000"/>
              <a:lumOff val="60000"/>
            </a:schemeClr>
          </a:solidFill>
        </p:spPr>
        <p:txBody>
          <a:bodyPr>
            <a:spAutoFit/>
          </a:bodyPr>
          <a:lstStyle/>
          <a:p>
            <a:pPr algn="ctr">
              <a:defRPr/>
            </a:pPr>
            <a:r>
              <a:rPr lang="id-ID" sz="2000" b="1" dirty="0"/>
              <a:t>Persentase </a:t>
            </a:r>
            <a:r>
              <a:rPr lang="en-US" sz="2000" b="1" dirty="0" err="1" smtClean="0"/>
              <a:t>Rumah</a:t>
            </a:r>
            <a:r>
              <a:rPr lang="en-US" sz="2000" b="1" dirty="0" smtClean="0"/>
              <a:t> </a:t>
            </a:r>
            <a:r>
              <a:rPr lang="en-US" sz="2000" b="1" dirty="0" err="1" smtClean="0"/>
              <a:t>Sakit</a:t>
            </a:r>
            <a:r>
              <a:rPr lang="en-US" sz="2000" b="1" dirty="0" smtClean="0"/>
              <a:t> </a:t>
            </a:r>
            <a:r>
              <a:rPr lang="id-ID" sz="2000" b="1" dirty="0" smtClean="0"/>
              <a:t>Yang </a:t>
            </a:r>
            <a:r>
              <a:rPr lang="id-ID" sz="2000" b="1" dirty="0"/>
              <a:t>Memiliki Jumlah </a:t>
            </a:r>
            <a:r>
              <a:rPr lang="en-US" sz="2000" b="1" dirty="0" err="1" smtClean="0"/>
              <a:t>Perawat</a:t>
            </a:r>
            <a:r>
              <a:rPr lang="en-US" sz="2000" b="1" dirty="0" smtClean="0"/>
              <a:t> </a:t>
            </a:r>
            <a:endParaRPr lang="id-ID" sz="2000" b="1" dirty="0"/>
          </a:p>
          <a:p>
            <a:pPr algn="ctr">
              <a:defRPr/>
            </a:pPr>
            <a:r>
              <a:rPr lang="id-ID" sz="2000" b="1" dirty="0"/>
              <a:t>Di Bawah Standar Ketenagaan , Tahun 2014</a:t>
            </a:r>
          </a:p>
        </p:txBody>
      </p:sp>
      <p:sp>
        <p:nvSpPr>
          <p:cNvPr id="2" name="Rectangle 1"/>
          <p:cNvSpPr/>
          <p:nvPr/>
        </p:nvSpPr>
        <p:spPr>
          <a:xfrm>
            <a:off x="1043608" y="6309320"/>
            <a:ext cx="3312368"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chemeClr val="tx1"/>
                </a:solidFill>
              </a:rPr>
              <a:t>Sumber : Dokrenbut 2014</a:t>
            </a:r>
            <a:endParaRPr lang="id-ID" dirty="0">
              <a:solidFill>
                <a:schemeClr val="tx1"/>
              </a:solidFill>
            </a:endParaRPr>
          </a:p>
        </p:txBody>
      </p:sp>
      <p:pic>
        <p:nvPicPr>
          <p:cNvPr id="7" name="Picture 6"/>
          <p:cNvPicPr/>
          <p:nvPr/>
        </p:nvPicPr>
        <p:blipFill>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457200" y="2104061"/>
            <a:ext cx="8229599" cy="4068139"/>
          </a:xfrm>
          <a:prstGeom prst="rect">
            <a:avLst/>
          </a:prstGeom>
          <a:noFill/>
          <a:ln>
            <a:noFill/>
          </a:ln>
        </p:spPr>
      </p:pic>
      <p:sp>
        <p:nvSpPr>
          <p:cNvPr id="4" name="Oval Callout 3"/>
          <p:cNvSpPr/>
          <p:nvPr/>
        </p:nvSpPr>
        <p:spPr>
          <a:xfrm>
            <a:off x="1905000" y="823913"/>
            <a:ext cx="5691336" cy="1380951"/>
          </a:xfrm>
          <a:prstGeom prst="wedgeEllipse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chemeClr val="tx1"/>
                </a:solidFill>
              </a:rPr>
              <a:t>Kondisi </a:t>
            </a:r>
            <a:r>
              <a:rPr lang="id-ID" dirty="0">
                <a:solidFill>
                  <a:schemeClr val="tx1"/>
                </a:solidFill>
              </a:rPr>
              <a:t>I</a:t>
            </a:r>
            <a:r>
              <a:rPr lang="id-ID" dirty="0" smtClean="0">
                <a:solidFill>
                  <a:schemeClr val="tx1"/>
                </a:solidFill>
              </a:rPr>
              <a:t>NDONESIA:</a:t>
            </a:r>
          </a:p>
          <a:p>
            <a:pPr algn="ctr"/>
            <a:r>
              <a:rPr lang="id-ID" dirty="0" smtClean="0">
                <a:solidFill>
                  <a:schemeClr val="tx1"/>
                </a:solidFill>
              </a:rPr>
              <a:t>Jml </a:t>
            </a:r>
            <a:r>
              <a:rPr lang="en-US" dirty="0" smtClean="0">
                <a:solidFill>
                  <a:schemeClr val="tx1"/>
                </a:solidFill>
              </a:rPr>
              <a:t>RS</a:t>
            </a:r>
            <a:r>
              <a:rPr lang="id-ID" dirty="0" smtClean="0">
                <a:solidFill>
                  <a:schemeClr val="tx1"/>
                </a:solidFill>
              </a:rPr>
              <a:t> </a:t>
            </a:r>
            <a:r>
              <a:rPr lang="en-US" dirty="0" smtClean="0">
                <a:solidFill>
                  <a:schemeClr val="tx1"/>
                </a:solidFill>
              </a:rPr>
              <a:t>2.228</a:t>
            </a:r>
            <a:r>
              <a:rPr lang="id-ID" dirty="0" smtClean="0">
                <a:solidFill>
                  <a:schemeClr val="tx1"/>
                </a:solidFill>
              </a:rPr>
              <a:t>, Jml </a:t>
            </a:r>
            <a:r>
              <a:rPr lang="en-US" dirty="0" err="1" smtClean="0">
                <a:solidFill>
                  <a:schemeClr val="tx1"/>
                </a:solidFill>
              </a:rPr>
              <a:t>Perawat</a:t>
            </a:r>
            <a:r>
              <a:rPr lang="id-ID" dirty="0" smtClean="0">
                <a:solidFill>
                  <a:schemeClr val="tx1"/>
                </a:solidFill>
              </a:rPr>
              <a:t> di </a:t>
            </a:r>
            <a:r>
              <a:rPr lang="en-US" dirty="0" smtClean="0">
                <a:solidFill>
                  <a:schemeClr val="tx1"/>
                </a:solidFill>
              </a:rPr>
              <a:t>RS, 86,04</a:t>
            </a:r>
            <a:r>
              <a:rPr lang="id-ID" dirty="0" smtClean="0">
                <a:solidFill>
                  <a:schemeClr val="tx1"/>
                </a:solidFill>
              </a:rPr>
              <a:t>% </a:t>
            </a:r>
            <a:r>
              <a:rPr lang="en-US" dirty="0" smtClean="0">
                <a:solidFill>
                  <a:schemeClr val="tx1"/>
                </a:solidFill>
              </a:rPr>
              <a:t>RS</a:t>
            </a:r>
            <a:r>
              <a:rPr lang="id-ID" dirty="0" smtClean="0">
                <a:solidFill>
                  <a:schemeClr val="tx1"/>
                </a:solidFill>
              </a:rPr>
              <a:t> kekurangan </a:t>
            </a:r>
            <a:r>
              <a:rPr lang="en-US" dirty="0" err="1" smtClean="0">
                <a:solidFill>
                  <a:schemeClr val="tx1"/>
                </a:solidFill>
              </a:rPr>
              <a:t>Perawat</a:t>
            </a:r>
            <a:r>
              <a:rPr lang="en-US" dirty="0" smtClean="0">
                <a:solidFill>
                  <a:schemeClr val="tx1"/>
                </a:solidFill>
              </a:rPr>
              <a:t>,</a:t>
            </a:r>
            <a:endParaRPr lang="id-ID" dirty="0" smtClean="0">
              <a:solidFill>
                <a:schemeClr val="tx1"/>
              </a:solidFill>
            </a:endParaRPr>
          </a:p>
          <a:p>
            <a:pPr algn="ctr"/>
            <a:r>
              <a:rPr lang="en-US" dirty="0" smtClean="0">
                <a:solidFill>
                  <a:schemeClr val="tx1"/>
                </a:solidFill>
              </a:rPr>
              <a:t>70,33</a:t>
            </a:r>
            <a:r>
              <a:rPr lang="id-ID" dirty="0" smtClean="0">
                <a:solidFill>
                  <a:schemeClr val="tx1"/>
                </a:solidFill>
              </a:rPr>
              <a:t>%  </a:t>
            </a:r>
            <a:r>
              <a:rPr lang="en-US" dirty="0" smtClean="0">
                <a:solidFill>
                  <a:schemeClr val="tx1"/>
                </a:solidFill>
              </a:rPr>
              <a:t>RS</a:t>
            </a:r>
            <a:r>
              <a:rPr lang="id-ID" dirty="0" smtClean="0">
                <a:solidFill>
                  <a:schemeClr val="tx1"/>
                </a:solidFill>
              </a:rPr>
              <a:t> tanpa </a:t>
            </a:r>
            <a:r>
              <a:rPr lang="en-US" dirty="0" err="1" smtClean="0">
                <a:solidFill>
                  <a:schemeClr val="tx1"/>
                </a:solidFill>
              </a:rPr>
              <a:t>Perawat</a:t>
            </a:r>
            <a:endParaRPr lang="id-ID" dirty="0">
              <a:solidFill>
                <a:schemeClr val="tx1"/>
              </a:solidFill>
            </a:endParaRPr>
          </a:p>
        </p:txBody>
      </p:sp>
    </p:spTree>
    <p:extLst>
      <p:ext uri="{BB962C8B-B14F-4D97-AF65-F5344CB8AC3E}">
        <p14:creationId xmlns="" xmlns:p14="http://schemas.microsoft.com/office/powerpoint/2010/main" val="249800114"/>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p:cNvSpPr>
            <a:spLocks noGrp="1"/>
          </p:cNvSpPr>
          <p:nvPr>
            <p:ph type="sldNum" sz="quarter" idx="12"/>
          </p:nvPr>
        </p:nvSpPr>
        <p:spPr/>
        <p:txBody>
          <a:bodyPr/>
          <a:lstStyle/>
          <a:p>
            <a:pPr>
              <a:defRPr/>
            </a:pPr>
            <a:fld id="{AB95B22D-78BB-4651-B335-4C5E8C1ABA27}" type="slidenum">
              <a:rPr lang="id-ID" smtClean="0"/>
              <a:pPr>
                <a:defRPr/>
              </a:pPr>
              <a:t>11</a:t>
            </a:fld>
            <a:endParaRPr lang="id-ID" dirty="0"/>
          </a:p>
        </p:txBody>
      </p:sp>
      <p:sp>
        <p:nvSpPr>
          <p:cNvPr id="13" name="Rectangle 12"/>
          <p:cNvSpPr/>
          <p:nvPr/>
        </p:nvSpPr>
        <p:spPr>
          <a:xfrm>
            <a:off x="107950" y="115888"/>
            <a:ext cx="8856663" cy="708025"/>
          </a:xfrm>
          <a:prstGeom prst="rect">
            <a:avLst/>
          </a:prstGeom>
          <a:solidFill>
            <a:schemeClr val="accent5">
              <a:lumMod val="40000"/>
              <a:lumOff val="60000"/>
            </a:schemeClr>
          </a:solidFill>
        </p:spPr>
        <p:txBody>
          <a:bodyPr>
            <a:spAutoFit/>
          </a:bodyPr>
          <a:lstStyle/>
          <a:p>
            <a:pPr algn="ctr">
              <a:defRPr/>
            </a:pPr>
            <a:r>
              <a:rPr lang="id-ID" sz="2000" b="1" dirty="0"/>
              <a:t>Persentase </a:t>
            </a:r>
            <a:r>
              <a:rPr lang="en-US" sz="2000" b="1" dirty="0" err="1" smtClean="0"/>
              <a:t>Rumah</a:t>
            </a:r>
            <a:r>
              <a:rPr lang="en-US" sz="2000" b="1" dirty="0" smtClean="0"/>
              <a:t> </a:t>
            </a:r>
            <a:r>
              <a:rPr lang="en-US" sz="2000" b="1" dirty="0" err="1" smtClean="0"/>
              <a:t>Sakit</a:t>
            </a:r>
            <a:r>
              <a:rPr lang="id-ID" sz="2000" b="1" dirty="0" smtClean="0"/>
              <a:t> </a:t>
            </a:r>
            <a:r>
              <a:rPr lang="id-ID" sz="2000" b="1" dirty="0"/>
              <a:t>Yang Memiliki Jumlah </a:t>
            </a:r>
            <a:r>
              <a:rPr lang="en-US" sz="2000" b="1" dirty="0" err="1" smtClean="0"/>
              <a:t>Bidan</a:t>
            </a:r>
            <a:r>
              <a:rPr lang="en-US" sz="2000" b="1" dirty="0" smtClean="0"/>
              <a:t> </a:t>
            </a:r>
            <a:endParaRPr lang="id-ID" sz="2000" b="1" dirty="0"/>
          </a:p>
          <a:p>
            <a:pPr algn="ctr">
              <a:defRPr/>
            </a:pPr>
            <a:r>
              <a:rPr lang="id-ID" sz="2000" b="1" dirty="0"/>
              <a:t>Di Bawah Standar Ketenagaan , Tahun 2014</a:t>
            </a:r>
          </a:p>
        </p:txBody>
      </p:sp>
      <p:sp>
        <p:nvSpPr>
          <p:cNvPr id="2" name="Rectangle 1"/>
          <p:cNvSpPr/>
          <p:nvPr/>
        </p:nvSpPr>
        <p:spPr>
          <a:xfrm>
            <a:off x="1043608" y="6309320"/>
            <a:ext cx="3312368"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chemeClr val="tx1"/>
                </a:solidFill>
              </a:rPr>
              <a:t>Sumber : Dokrenbut 2014</a:t>
            </a:r>
            <a:endParaRPr lang="id-ID" dirty="0">
              <a:solidFill>
                <a:schemeClr val="tx1"/>
              </a:solidFill>
            </a:endParaRPr>
          </a:p>
        </p:txBody>
      </p:sp>
      <p:pic>
        <p:nvPicPr>
          <p:cNvPr id="7" name="Picture 6"/>
          <p:cNvPicPr/>
          <p:nvPr/>
        </p:nvPicPr>
        <p:blipFill>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381000" y="2123813"/>
            <a:ext cx="8229599" cy="4124587"/>
          </a:xfrm>
          <a:prstGeom prst="rect">
            <a:avLst/>
          </a:prstGeom>
          <a:noFill/>
          <a:ln>
            <a:noFill/>
          </a:ln>
        </p:spPr>
      </p:pic>
      <p:sp>
        <p:nvSpPr>
          <p:cNvPr id="4" name="Oval Callout 3"/>
          <p:cNvSpPr/>
          <p:nvPr/>
        </p:nvSpPr>
        <p:spPr>
          <a:xfrm>
            <a:off x="1828800" y="823913"/>
            <a:ext cx="5767536" cy="1380951"/>
          </a:xfrm>
          <a:prstGeom prst="wedgeEllipse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chemeClr val="tx1"/>
                </a:solidFill>
              </a:rPr>
              <a:t>Kondisi </a:t>
            </a:r>
            <a:r>
              <a:rPr lang="id-ID" dirty="0">
                <a:solidFill>
                  <a:schemeClr val="tx1"/>
                </a:solidFill>
              </a:rPr>
              <a:t>I</a:t>
            </a:r>
            <a:r>
              <a:rPr lang="id-ID" dirty="0" smtClean="0">
                <a:solidFill>
                  <a:schemeClr val="tx1"/>
                </a:solidFill>
              </a:rPr>
              <a:t>NDONESIA:</a:t>
            </a:r>
          </a:p>
          <a:p>
            <a:pPr algn="ctr"/>
            <a:r>
              <a:rPr lang="id-ID" dirty="0" smtClean="0">
                <a:solidFill>
                  <a:schemeClr val="tx1"/>
                </a:solidFill>
              </a:rPr>
              <a:t>Jml </a:t>
            </a:r>
            <a:r>
              <a:rPr lang="en-US" dirty="0" smtClean="0">
                <a:solidFill>
                  <a:schemeClr val="tx1"/>
                </a:solidFill>
              </a:rPr>
              <a:t>RS 2.228</a:t>
            </a:r>
            <a:r>
              <a:rPr lang="id-ID" dirty="0" smtClean="0">
                <a:solidFill>
                  <a:schemeClr val="tx1"/>
                </a:solidFill>
              </a:rPr>
              <a:t>, Jml </a:t>
            </a:r>
            <a:r>
              <a:rPr lang="en-US" dirty="0" err="1" smtClean="0">
                <a:solidFill>
                  <a:schemeClr val="tx1"/>
                </a:solidFill>
              </a:rPr>
              <a:t>Bidan</a:t>
            </a:r>
            <a:r>
              <a:rPr lang="id-ID" dirty="0" smtClean="0">
                <a:solidFill>
                  <a:schemeClr val="tx1"/>
                </a:solidFill>
              </a:rPr>
              <a:t> di </a:t>
            </a:r>
            <a:r>
              <a:rPr lang="en-US" dirty="0" smtClean="0">
                <a:solidFill>
                  <a:schemeClr val="tx1"/>
                </a:solidFill>
              </a:rPr>
              <a:t>RS, 84,69</a:t>
            </a:r>
            <a:r>
              <a:rPr lang="id-ID" dirty="0" smtClean="0">
                <a:solidFill>
                  <a:schemeClr val="tx1"/>
                </a:solidFill>
              </a:rPr>
              <a:t>% </a:t>
            </a:r>
            <a:r>
              <a:rPr lang="en-US" dirty="0" smtClean="0">
                <a:solidFill>
                  <a:schemeClr val="tx1"/>
                </a:solidFill>
              </a:rPr>
              <a:t>RS</a:t>
            </a:r>
            <a:r>
              <a:rPr lang="id-ID" dirty="0" smtClean="0">
                <a:solidFill>
                  <a:schemeClr val="tx1"/>
                </a:solidFill>
              </a:rPr>
              <a:t> kekurangan </a:t>
            </a:r>
            <a:r>
              <a:rPr lang="en-US" dirty="0" err="1" smtClean="0">
                <a:solidFill>
                  <a:schemeClr val="tx1"/>
                </a:solidFill>
              </a:rPr>
              <a:t>Bidan</a:t>
            </a:r>
            <a:r>
              <a:rPr lang="en-US" dirty="0" smtClean="0">
                <a:solidFill>
                  <a:schemeClr val="tx1"/>
                </a:solidFill>
              </a:rPr>
              <a:t>,</a:t>
            </a:r>
            <a:endParaRPr lang="id-ID" dirty="0" smtClean="0">
              <a:solidFill>
                <a:schemeClr val="tx1"/>
              </a:solidFill>
            </a:endParaRPr>
          </a:p>
          <a:p>
            <a:pPr algn="ctr"/>
            <a:r>
              <a:rPr lang="en-US" dirty="0" smtClean="0">
                <a:solidFill>
                  <a:schemeClr val="tx1"/>
                </a:solidFill>
              </a:rPr>
              <a:t>75,72</a:t>
            </a:r>
            <a:r>
              <a:rPr lang="id-ID" dirty="0" smtClean="0">
                <a:solidFill>
                  <a:schemeClr val="tx1"/>
                </a:solidFill>
              </a:rPr>
              <a:t>%  </a:t>
            </a:r>
            <a:r>
              <a:rPr lang="en-US" dirty="0" smtClean="0">
                <a:solidFill>
                  <a:schemeClr val="tx1"/>
                </a:solidFill>
              </a:rPr>
              <a:t>RS </a:t>
            </a:r>
            <a:r>
              <a:rPr lang="id-ID" dirty="0" smtClean="0">
                <a:solidFill>
                  <a:schemeClr val="tx1"/>
                </a:solidFill>
              </a:rPr>
              <a:t>tanpa </a:t>
            </a:r>
            <a:r>
              <a:rPr lang="en-US" dirty="0" err="1" smtClean="0">
                <a:solidFill>
                  <a:schemeClr val="tx1"/>
                </a:solidFill>
              </a:rPr>
              <a:t>Bidan</a:t>
            </a:r>
            <a:endParaRPr lang="id-ID" dirty="0">
              <a:solidFill>
                <a:schemeClr val="tx1"/>
              </a:solidFill>
            </a:endParaRPr>
          </a:p>
        </p:txBody>
      </p:sp>
    </p:spTree>
    <p:extLst>
      <p:ext uri="{BB962C8B-B14F-4D97-AF65-F5344CB8AC3E}">
        <p14:creationId xmlns="" xmlns:p14="http://schemas.microsoft.com/office/powerpoint/2010/main" val="249800114"/>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id-ID" sz="2200" b="1" dirty="0" smtClean="0"/>
              <a:t>JUMLAH </a:t>
            </a:r>
            <a:r>
              <a:rPr lang="en-US" sz="2200" b="1" dirty="0" smtClean="0"/>
              <a:t>RUMAH SAKIT </a:t>
            </a:r>
            <a:r>
              <a:rPr lang="id-ID" sz="2200" b="1" dirty="0" smtClean="0"/>
              <a:t>YANG </a:t>
            </a:r>
            <a:r>
              <a:rPr lang="en-US" sz="2200" b="1" dirty="0" smtClean="0"/>
              <a:t>KEKURANGAN </a:t>
            </a:r>
            <a:r>
              <a:rPr lang="id-ID" sz="2200" b="1" dirty="0" smtClean="0"/>
              <a:t>TENAGA KESEHATAN</a:t>
            </a:r>
            <a:r>
              <a:rPr lang="id-ID" sz="2400" b="1" dirty="0" smtClean="0"/>
              <a:t/>
            </a:r>
            <a:br>
              <a:rPr lang="id-ID" sz="2400" b="1" dirty="0" smtClean="0"/>
            </a:br>
            <a:r>
              <a:rPr lang="id-ID" sz="2400" b="1" dirty="0" smtClean="0"/>
              <a:t>Keadaan: sampai dengan tanggal 1 Januari 2014</a:t>
            </a:r>
            <a:endParaRPr lang="en-US" sz="2400" dirty="0"/>
          </a:p>
        </p:txBody>
      </p:sp>
      <p:graphicFrame>
        <p:nvGraphicFramePr>
          <p:cNvPr id="5" name="Table 4"/>
          <p:cNvGraphicFramePr>
            <a:graphicFrameLocks noGrp="1"/>
          </p:cNvGraphicFramePr>
          <p:nvPr/>
        </p:nvGraphicFramePr>
        <p:xfrm>
          <a:off x="457200" y="1447806"/>
          <a:ext cx="8229600" cy="4952992"/>
        </p:xfrm>
        <a:graphic>
          <a:graphicData uri="http://schemas.openxmlformats.org/drawingml/2006/table">
            <a:tbl>
              <a:tblPr/>
              <a:tblGrid>
                <a:gridCol w="818367"/>
                <a:gridCol w="1954060"/>
                <a:gridCol w="551145"/>
                <a:gridCol w="818367"/>
                <a:gridCol w="818367"/>
                <a:gridCol w="818367"/>
                <a:gridCol w="818367"/>
                <a:gridCol w="818367"/>
                <a:gridCol w="814193"/>
              </a:tblGrid>
              <a:tr h="944792">
                <a:tc rowSpan="2">
                  <a:txBody>
                    <a:bodyPr/>
                    <a:lstStyle/>
                    <a:p>
                      <a:pPr algn="ctr" fontAlgn="ctr"/>
                      <a:r>
                        <a:rPr lang="en-US" sz="1400" b="1" i="0" u="none" strike="noStrike">
                          <a:solidFill>
                            <a:srgbClr val="000000"/>
                          </a:solidFill>
                          <a:latin typeface="Calibri"/>
                        </a:rPr>
                        <a:t>NO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9795"/>
                    </a:solidFill>
                  </a:tcPr>
                </a:tc>
                <a:tc rowSpan="2">
                  <a:txBody>
                    <a:bodyPr/>
                    <a:lstStyle/>
                    <a:p>
                      <a:pPr algn="ctr" fontAlgn="ctr"/>
                      <a:r>
                        <a:rPr lang="en-US" sz="1400" b="1" i="0" u="none" strike="noStrike">
                          <a:solidFill>
                            <a:srgbClr val="000000"/>
                          </a:solidFill>
                          <a:latin typeface="Calibri"/>
                        </a:rPr>
                        <a:t>TENAGA KESEHATAN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9795"/>
                    </a:solidFill>
                  </a:tcPr>
                </a:tc>
                <a:tc rowSpan="2">
                  <a:txBody>
                    <a:bodyPr/>
                    <a:lstStyle/>
                    <a:p>
                      <a:pPr algn="ctr" fontAlgn="ctr"/>
                      <a:r>
                        <a:rPr lang="en-US" sz="1400" b="1" i="0" u="none" strike="noStrike">
                          <a:solidFill>
                            <a:srgbClr val="000000"/>
                          </a:solidFill>
                          <a:latin typeface="Calibri"/>
                        </a:rPr>
                        <a:t>JML 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9795"/>
                    </a:solidFill>
                  </a:tcPr>
                </a:tc>
                <a:tc gridSpan="2">
                  <a:txBody>
                    <a:bodyPr/>
                    <a:lstStyle/>
                    <a:p>
                      <a:pPr algn="ctr" fontAlgn="ctr"/>
                      <a:r>
                        <a:rPr lang="en-US" sz="1400" b="1" i="0" u="none" strike="noStrike">
                          <a:solidFill>
                            <a:srgbClr val="000000"/>
                          </a:solidFill>
                          <a:latin typeface="Calibri"/>
                        </a:rPr>
                        <a:t> RS DENGAN SDMK SESUAI STANDAR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hMerge="1">
                  <a:txBody>
                    <a:bodyPr/>
                    <a:lstStyle/>
                    <a:p>
                      <a:endParaRPr lang="en-US"/>
                    </a:p>
                  </a:txBody>
                  <a:tcPr/>
                </a:tc>
                <a:tc gridSpan="2">
                  <a:txBody>
                    <a:bodyPr/>
                    <a:lstStyle/>
                    <a:p>
                      <a:pPr algn="ctr" fontAlgn="ctr"/>
                      <a:r>
                        <a:rPr lang="sv-SE" sz="1400" b="1" i="0" u="none" strike="noStrike">
                          <a:solidFill>
                            <a:srgbClr val="000000"/>
                          </a:solidFill>
                          <a:latin typeface="Calibri"/>
                        </a:rPr>
                        <a:t> RS DENGAN SDMK DI ATAS STANDAR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hMerge="1">
                  <a:txBody>
                    <a:bodyPr/>
                    <a:lstStyle/>
                    <a:p>
                      <a:endParaRPr lang="en-US"/>
                    </a:p>
                  </a:txBody>
                  <a:tcPr/>
                </a:tc>
                <a:tc gridSpan="2">
                  <a:txBody>
                    <a:bodyPr/>
                    <a:lstStyle/>
                    <a:p>
                      <a:pPr algn="ctr" fontAlgn="ctr"/>
                      <a:r>
                        <a:rPr lang="sv-SE" sz="1400" b="1" i="0" u="none" strike="noStrike">
                          <a:solidFill>
                            <a:srgbClr val="000000"/>
                          </a:solidFill>
                          <a:latin typeface="Calibri"/>
                        </a:rPr>
                        <a:t> RS DENGAN SDMK DI BAWAH STANDAR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hMerge="1">
                  <a:txBody>
                    <a:bodyPr/>
                    <a:lstStyle/>
                    <a:p>
                      <a:endParaRPr lang="en-US"/>
                    </a:p>
                  </a:txBody>
                  <a:tcPr/>
                </a:tc>
              </a:tr>
              <a:tr h="28630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ctr"/>
                      <a:r>
                        <a:rPr lang="en-US" sz="1400" b="1" i="0" u="none" strike="noStrike">
                          <a:solidFill>
                            <a:srgbClr val="000000"/>
                          </a:solidFill>
                          <a:latin typeface="Calibri"/>
                        </a:rPr>
                        <a:t> JML RS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ctr"/>
                      <a:r>
                        <a:rPr lang="en-US" sz="1400" b="1" i="0" u="none" strike="noStrike">
                          <a:solidFill>
                            <a:srgbClr val="000000"/>
                          </a:solidFill>
                          <a:latin typeface="Calibri"/>
                        </a:rPr>
                        <a:t> %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ctr"/>
                      <a:r>
                        <a:rPr lang="en-US" sz="1400" b="1" i="0" u="none" strike="noStrike">
                          <a:solidFill>
                            <a:srgbClr val="000000"/>
                          </a:solidFill>
                          <a:latin typeface="Calibri"/>
                        </a:rPr>
                        <a:t> JML RS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 %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 JML RS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ctr"/>
                      <a:r>
                        <a:rPr lang="en-US" sz="1400" b="1" i="0" u="none" strike="noStrike">
                          <a:solidFill>
                            <a:srgbClr val="000000"/>
                          </a:solidFill>
                          <a:latin typeface="Calibri"/>
                        </a:rPr>
                        <a:t> %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DR SP ANAK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13">
                  <a:txBody>
                    <a:bodyPr/>
                    <a:lstStyle/>
                    <a:p>
                      <a:pPr algn="ctr" fontAlgn="ctr"/>
                      <a:r>
                        <a:rPr lang="en-US" sz="1400" b="1" i="0" u="none" strike="noStrike">
                          <a:solidFill>
                            <a:srgbClr val="000000"/>
                          </a:solidFill>
                          <a:latin typeface="Calibri"/>
                        </a:rPr>
                        <a:t> 2,228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Calibri"/>
                        </a:rPr>
                        <a:t>            764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34.29%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711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31.91%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753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33.80%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DR SP OBGYN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695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31.19%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886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39.77%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647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29.04%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DR SP PENYAKIT DALAM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785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35.23%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698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31.33%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745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33.44%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DR SP BEDAH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819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36.76%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592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26.57%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817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36.67%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DR SP RADIOLOGI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875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39.27%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331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14.86%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1,022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45.87%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DR SP REHAB MEDIK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1,660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74.51%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271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12.16%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297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13.33%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DR SP ANASTESI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947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42.50%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868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38.96%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413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18.54%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DR UMUM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238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10.68%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1,507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67.64%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483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21.68%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DR GIGI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860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38.60%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779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34.96%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589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26.44%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DR GIGI SP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1,356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60.86%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85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3.82%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787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35.32%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PERAWAT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39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1.75%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272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12.21%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1,917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86.04%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BIDAN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39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1.75%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302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13.55%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1,887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84.69%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FARMASI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326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14.63%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1,350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60.59%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552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dirty="0">
                          <a:solidFill>
                            <a:srgbClr val="000000"/>
                          </a:solidFill>
                          <a:latin typeface="Calibri"/>
                        </a:rPr>
                        <a:t>24.78%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260648"/>
            <a:ext cx="8784976" cy="64807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2"/>
          <p:cNvSpPr>
            <a:spLocks noGrp="1" noChangeArrowheads="1"/>
          </p:cNvSpPr>
          <p:nvPr>
            <p:ph type="title"/>
          </p:nvPr>
        </p:nvSpPr>
        <p:spPr>
          <a:xfrm>
            <a:off x="395536" y="260648"/>
            <a:ext cx="8323312" cy="818878"/>
          </a:xfrm>
          <a:solidFill>
            <a:schemeClr val="accent1">
              <a:lumMod val="50000"/>
            </a:schemeClr>
          </a:solidFill>
        </p:spPr>
        <p:txBody>
          <a:bodyPr rtlCol="0">
            <a:normAutofit/>
          </a:bodyPr>
          <a:lstStyle/>
          <a:p>
            <a:pPr algn="ctr" eaLnBrk="1" fontAlgn="auto" hangingPunct="1">
              <a:spcAft>
                <a:spcPts val="0"/>
              </a:spcAft>
              <a:defRPr/>
            </a:pPr>
            <a:r>
              <a:rPr lang="id-ID" sz="2000" b="1" dirty="0" smtClean="0">
                <a:solidFill>
                  <a:schemeClr val="accent3">
                    <a:lumMod val="20000"/>
                    <a:lumOff val="80000"/>
                  </a:schemeClr>
                </a:solidFill>
              </a:rPr>
              <a:t>SASARAN STRATEGIS TARGET  </a:t>
            </a:r>
            <a:r>
              <a:rPr lang="en-US" sz="2000" b="1" dirty="0" smtClean="0">
                <a:solidFill>
                  <a:schemeClr val="accent3">
                    <a:lumMod val="20000"/>
                    <a:lumOff val="80000"/>
                  </a:schemeClr>
                </a:solidFill>
              </a:rPr>
              <a:t>KEBUTUHAN TENAGA KESEHATAN BERDASARKAN RASIO TENAGA KESEHATAN  TERHADAP </a:t>
            </a:r>
            <a:r>
              <a:rPr lang="id-ID" sz="2000" b="1" dirty="0" smtClean="0">
                <a:solidFill>
                  <a:schemeClr val="accent3">
                    <a:lumMod val="20000"/>
                    <a:lumOff val="80000"/>
                  </a:schemeClr>
                </a:solidFill>
              </a:rPr>
              <a:t> JUMLAH PENDUDUK</a:t>
            </a:r>
            <a:endParaRPr lang="en-US" sz="2000" strike="dblStrike" dirty="0">
              <a:solidFill>
                <a:schemeClr val="accent3">
                  <a:lumMod val="20000"/>
                  <a:lumOff val="80000"/>
                </a:schemeClr>
              </a:solidFill>
            </a:endParaRPr>
          </a:p>
        </p:txBody>
      </p:sp>
      <p:graphicFrame>
        <p:nvGraphicFramePr>
          <p:cNvPr id="7" name="Table 6"/>
          <p:cNvGraphicFramePr>
            <a:graphicFrameLocks noGrp="1"/>
          </p:cNvGraphicFramePr>
          <p:nvPr>
            <p:extLst>
              <p:ext uri="{D42A27DB-BD31-4B8C-83A1-F6EECF244321}">
                <p14:modId xmlns="" xmlns:p14="http://schemas.microsoft.com/office/powerpoint/2010/main" val="4189490345"/>
              </p:ext>
            </p:extLst>
          </p:nvPr>
        </p:nvGraphicFramePr>
        <p:xfrm>
          <a:off x="257975" y="1298049"/>
          <a:ext cx="8490489" cy="5118720"/>
        </p:xfrm>
        <a:graphic>
          <a:graphicData uri="http://schemas.openxmlformats.org/drawingml/2006/table">
            <a:tbl>
              <a:tblPr firstRow="1" bandRow="1">
                <a:tableStyleId>{68D230F3-CF80-4859-8CE7-A43EE81993B5}</a:tableStyleId>
              </a:tblPr>
              <a:tblGrid>
                <a:gridCol w="472739"/>
                <a:gridCol w="1269438"/>
                <a:gridCol w="1188944"/>
                <a:gridCol w="1277779"/>
                <a:gridCol w="1026940"/>
                <a:gridCol w="1026940"/>
                <a:gridCol w="1026940"/>
                <a:gridCol w="1200769"/>
              </a:tblGrid>
              <a:tr h="229311">
                <a:tc rowSpan="2">
                  <a:txBody>
                    <a:bodyPr/>
                    <a:lstStyle/>
                    <a:p>
                      <a:pPr algn="ctr" rtl="0" fontAlgn="b"/>
                      <a:r>
                        <a:rPr lang="id-ID" sz="1500" u="none" strike="noStrike" dirty="0"/>
                        <a:t>No </a:t>
                      </a:r>
                      <a:endParaRPr lang="id-ID" sz="1500" b="0" i="0" u="none" strike="noStrike" dirty="0">
                        <a:solidFill>
                          <a:srgbClr val="000000"/>
                        </a:solidFill>
                        <a:latin typeface="Calibri"/>
                      </a:endParaRPr>
                    </a:p>
                  </a:txBody>
                  <a:tcPr marL="5968" marR="5968" marT="5968" marB="0" anchor="ctr"/>
                </a:tc>
                <a:tc rowSpan="2">
                  <a:txBody>
                    <a:bodyPr/>
                    <a:lstStyle/>
                    <a:p>
                      <a:pPr algn="ctr" rtl="0" fontAlgn="b"/>
                      <a:r>
                        <a:rPr lang="id-ID" sz="1500" u="none" strike="noStrike" dirty="0"/>
                        <a:t>Jenis Tenaga </a:t>
                      </a:r>
                      <a:endParaRPr lang="id-ID" sz="1500" b="0" i="0" u="none" strike="noStrike" dirty="0">
                        <a:solidFill>
                          <a:srgbClr val="000000"/>
                        </a:solidFill>
                        <a:latin typeface="Calibri"/>
                      </a:endParaRPr>
                    </a:p>
                  </a:txBody>
                  <a:tcPr marL="5968" marR="5968" marT="5968" marB="0" anchor="ctr"/>
                </a:tc>
                <a:tc gridSpan="2">
                  <a:txBody>
                    <a:bodyPr/>
                    <a:lstStyle/>
                    <a:p>
                      <a:pPr algn="ctr" rtl="0" fontAlgn="b"/>
                      <a:r>
                        <a:rPr lang="id-ID" sz="1500" u="none" strike="noStrike"/>
                        <a:t>Tahun 2014 </a:t>
                      </a:r>
                      <a:endParaRPr lang="id-ID" sz="1500" b="0" i="0" u="none" strike="noStrike">
                        <a:solidFill>
                          <a:srgbClr val="000000"/>
                        </a:solidFill>
                        <a:latin typeface="Calibri"/>
                      </a:endParaRPr>
                    </a:p>
                  </a:txBody>
                  <a:tcPr marL="5968" marR="5968" marT="5968" marB="0" anchor="ctr"/>
                </a:tc>
                <a:tc hMerge="1">
                  <a:txBody>
                    <a:bodyPr/>
                    <a:lstStyle/>
                    <a:p>
                      <a:endParaRPr lang="id-ID"/>
                    </a:p>
                  </a:txBody>
                  <a:tcPr/>
                </a:tc>
                <a:tc gridSpan="2">
                  <a:txBody>
                    <a:bodyPr/>
                    <a:lstStyle/>
                    <a:p>
                      <a:pPr algn="ctr" rtl="0" fontAlgn="b"/>
                      <a:r>
                        <a:rPr lang="id-ID" sz="1500" u="none" strike="noStrike"/>
                        <a:t>Tahun 2019 </a:t>
                      </a:r>
                      <a:endParaRPr lang="id-ID" sz="1500" b="0" i="0" u="none" strike="noStrike">
                        <a:solidFill>
                          <a:srgbClr val="000000"/>
                        </a:solidFill>
                        <a:latin typeface="Calibri"/>
                      </a:endParaRPr>
                    </a:p>
                  </a:txBody>
                  <a:tcPr marL="5968" marR="5968" marT="5968" marB="0" anchor="ctr"/>
                </a:tc>
                <a:tc hMerge="1">
                  <a:txBody>
                    <a:bodyPr/>
                    <a:lstStyle/>
                    <a:p>
                      <a:endParaRPr lang="id-ID"/>
                    </a:p>
                  </a:txBody>
                  <a:tcPr/>
                </a:tc>
                <a:tc gridSpan="2">
                  <a:txBody>
                    <a:bodyPr/>
                    <a:lstStyle/>
                    <a:p>
                      <a:pPr algn="ctr" rtl="0" fontAlgn="b"/>
                      <a:r>
                        <a:rPr lang="id-ID" sz="1500" u="none" strike="noStrike"/>
                        <a:t>Tahun 2025 </a:t>
                      </a:r>
                      <a:endParaRPr lang="id-ID" sz="1500" b="0" i="0" u="none" strike="noStrike">
                        <a:solidFill>
                          <a:srgbClr val="000000"/>
                        </a:solidFill>
                        <a:latin typeface="Calibri"/>
                      </a:endParaRPr>
                    </a:p>
                  </a:txBody>
                  <a:tcPr marL="5968" marR="5968" marT="5968" marB="0" anchor="ctr"/>
                </a:tc>
                <a:tc hMerge="1">
                  <a:txBody>
                    <a:bodyPr/>
                    <a:lstStyle/>
                    <a:p>
                      <a:endParaRPr lang="id-ID"/>
                    </a:p>
                  </a:txBody>
                  <a:tcPr/>
                </a:tc>
              </a:tr>
              <a:tr h="676263">
                <a:tc vMerge="1">
                  <a:txBody>
                    <a:bodyPr/>
                    <a:lstStyle/>
                    <a:p>
                      <a:endParaRPr lang="id-ID"/>
                    </a:p>
                  </a:txBody>
                  <a:tcPr/>
                </a:tc>
                <a:tc vMerge="1">
                  <a:txBody>
                    <a:bodyPr/>
                    <a:lstStyle/>
                    <a:p>
                      <a:endParaRPr lang="id-ID"/>
                    </a:p>
                  </a:txBody>
                  <a:tcPr/>
                </a:tc>
                <a:tc>
                  <a:txBody>
                    <a:bodyPr/>
                    <a:lstStyle/>
                    <a:p>
                      <a:pPr algn="ctr" rtl="0" fontAlgn="b"/>
                      <a:r>
                        <a:rPr lang="id-ID" sz="1500" u="none" strike="noStrike" dirty="0"/>
                        <a:t>Target Rasio/100.000 pend </a:t>
                      </a:r>
                      <a:endParaRPr lang="id-ID" sz="1500" b="0" i="0" u="none" strike="noStrike" dirty="0">
                        <a:solidFill>
                          <a:srgbClr val="000000"/>
                        </a:solidFill>
                        <a:latin typeface="Calibri"/>
                      </a:endParaRPr>
                    </a:p>
                  </a:txBody>
                  <a:tcPr marL="5968" marR="5968" marT="5968" marB="0" anchor="ctr"/>
                </a:tc>
                <a:tc>
                  <a:txBody>
                    <a:bodyPr/>
                    <a:lstStyle/>
                    <a:p>
                      <a:pPr algn="ctr" rtl="0" fontAlgn="b"/>
                      <a:r>
                        <a:rPr lang="id-ID" sz="1500" u="none" strike="noStrike" dirty="0"/>
                        <a:t>Proyeksi Kebutuhan</a:t>
                      </a:r>
                      <a:endParaRPr lang="id-ID" sz="1500" b="0" i="0" u="none" strike="noStrike" dirty="0">
                        <a:solidFill>
                          <a:srgbClr val="000000"/>
                        </a:solidFill>
                        <a:latin typeface="Calibri"/>
                      </a:endParaRPr>
                    </a:p>
                  </a:txBody>
                  <a:tcPr marL="5968" marR="5968" marT="5968" marB="0" anchor="ctr"/>
                </a:tc>
                <a:tc>
                  <a:txBody>
                    <a:bodyPr/>
                    <a:lstStyle/>
                    <a:p>
                      <a:pPr algn="ctr" rtl="0" fontAlgn="b"/>
                      <a:r>
                        <a:rPr lang="id-ID" sz="1500" u="none" strike="noStrike" dirty="0"/>
                        <a:t>Target Rasio/100.000 pend </a:t>
                      </a:r>
                      <a:endParaRPr lang="id-ID" sz="1500" b="0" i="0" u="none" strike="noStrike" dirty="0">
                        <a:solidFill>
                          <a:srgbClr val="000000"/>
                        </a:solidFill>
                        <a:latin typeface="Calibri"/>
                      </a:endParaRPr>
                    </a:p>
                  </a:txBody>
                  <a:tcPr marL="5968" marR="5968" marT="5968" marB="0" anchor="ctr"/>
                </a:tc>
                <a:tc>
                  <a:txBody>
                    <a:bodyPr/>
                    <a:lstStyle/>
                    <a:p>
                      <a:pPr algn="ctr" rtl="0" fontAlgn="b"/>
                      <a:r>
                        <a:rPr lang="id-ID" sz="1500" u="none" strike="noStrike" dirty="0"/>
                        <a:t>Proyeksi Kebutuhan</a:t>
                      </a:r>
                      <a:endParaRPr lang="id-ID" sz="1500" b="0" i="0" u="none" strike="noStrike" dirty="0">
                        <a:solidFill>
                          <a:srgbClr val="000000"/>
                        </a:solidFill>
                        <a:latin typeface="Calibri"/>
                      </a:endParaRPr>
                    </a:p>
                  </a:txBody>
                  <a:tcPr marL="5968" marR="5968" marT="5968" marB="0" anchor="ctr"/>
                </a:tc>
                <a:tc>
                  <a:txBody>
                    <a:bodyPr/>
                    <a:lstStyle/>
                    <a:p>
                      <a:pPr algn="ctr" rtl="0" fontAlgn="b"/>
                      <a:r>
                        <a:rPr lang="id-ID" sz="1500" u="none" strike="noStrike" dirty="0"/>
                        <a:t>Target Rasio/100.000 pend </a:t>
                      </a:r>
                      <a:endParaRPr lang="id-ID" sz="1500" b="0" i="0" u="none" strike="noStrike" dirty="0">
                        <a:solidFill>
                          <a:srgbClr val="000000"/>
                        </a:solidFill>
                        <a:latin typeface="Calibri"/>
                      </a:endParaRPr>
                    </a:p>
                  </a:txBody>
                  <a:tcPr marL="5968" marR="5968" marT="5968" marB="0" anchor="ctr"/>
                </a:tc>
                <a:tc>
                  <a:txBody>
                    <a:bodyPr/>
                    <a:lstStyle/>
                    <a:p>
                      <a:pPr algn="ctr" rtl="0" fontAlgn="b"/>
                      <a:r>
                        <a:rPr lang="id-ID" sz="1500" u="none" strike="noStrike" dirty="0"/>
                        <a:t>Proyeksi Kebutuhan</a:t>
                      </a:r>
                      <a:endParaRPr lang="id-ID" sz="1500" b="0" i="0" u="none" strike="noStrike" dirty="0">
                        <a:solidFill>
                          <a:srgbClr val="000000"/>
                        </a:solidFill>
                        <a:latin typeface="Calibri"/>
                      </a:endParaRPr>
                    </a:p>
                  </a:txBody>
                  <a:tcPr marL="5968" marR="5968" marT="5968" marB="0" anchor="ctr"/>
                </a:tc>
              </a:tr>
              <a:tr h="229311">
                <a:tc>
                  <a:txBody>
                    <a:bodyPr/>
                    <a:lstStyle/>
                    <a:p>
                      <a:pPr algn="ctr" rtl="0" fontAlgn="b"/>
                      <a:r>
                        <a:rPr lang="id-ID" sz="1500" u="none" strike="noStrike"/>
                        <a:t>1</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Dokter Spesialis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dirty="0"/>
                        <a:t>10</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dirty="0"/>
                        <a:t>                 25.212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11</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29.862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12</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35.600 </a:t>
                      </a:r>
                      <a:endParaRPr lang="id-ID" sz="1500" b="0" i="0" u="none" strike="noStrike" dirty="0">
                        <a:solidFill>
                          <a:srgbClr val="000000"/>
                        </a:solidFill>
                        <a:latin typeface="Calibri"/>
                      </a:endParaRPr>
                    </a:p>
                  </a:txBody>
                  <a:tcPr marL="5968" marR="5968" marT="5968" marB="0" anchor="ctr"/>
                </a:tc>
              </a:tr>
              <a:tr h="452787">
                <a:tc>
                  <a:txBody>
                    <a:bodyPr/>
                    <a:lstStyle/>
                    <a:p>
                      <a:pPr algn="ctr" rtl="0" fontAlgn="b"/>
                      <a:r>
                        <a:rPr lang="id-ID" sz="1500" u="none" strike="noStrike" dirty="0"/>
                        <a:t>2</a:t>
                      </a:r>
                      <a:endParaRPr lang="id-ID" sz="1500" b="0" i="0" u="none" strike="noStrike" dirty="0">
                        <a:solidFill>
                          <a:srgbClr val="000000"/>
                        </a:solidFill>
                        <a:latin typeface="Calibri"/>
                      </a:endParaRPr>
                    </a:p>
                  </a:txBody>
                  <a:tcPr marL="5968" marR="5968" marT="5968" marB="0" anchor="ctr"/>
                </a:tc>
                <a:tc>
                  <a:txBody>
                    <a:bodyPr/>
                    <a:lstStyle/>
                    <a:p>
                      <a:pPr algn="ctr" rtl="0" fontAlgn="b"/>
                      <a:r>
                        <a:rPr lang="id-ID" sz="1500" u="none" strike="noStrike"/>
                        <a:t>Dokter Umum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40</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dirty="0"/>
                        <a:t>               100.850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45</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122.164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50</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148.334 </a:t>
                      </a:r>
                      <a:endParaRPr lang="id-ID" sz="1500" b="0" i="0" u="none" strike="noStrike" dirty="0">
                        <a:solidFill>
                          <a:srgbClr val="000000"/>
                        </a:solidFill>
                        <a:latin typeface="Calibri"/>
                      </a:endParaRPr>
                    </a:p>
                  </a:txBody>
                  <a:tcPr marL="5968" marR="5968" marT="5968" marB="0" anchor="ctr"/>
                </a:tc>
              </a:tr>
              <a:tr h="229311">
                <a:tc>
                  <a:txBody>
                    <a:bodyPr/>
                    <a:lstStyle/>
                    <a:p>
                      <a:pPr algn="ctr" rtl="0" fontAlgn="b"/>
                      <a:r>
                        <a:rPr lang="id-ID" sz="1500" u="none" strike="noStrike"/>
                        <a:t>3</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Dokter Gigi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dirty="0"/>
                        <a:t>12</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dirty="0"/>
                        <a:t>                 30.255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13</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35.292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14</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41.534 </a:t>
                      </a:r>
                      <a:endParaRPr lang="id-ID" sz="1500" b="0" i="0" u="none" strike="noStrike" dirty="0">
                        <a:solidFill>
                          <a:srgbClr val="000000"/>
                        </a:solidFill>
                        <a:latin typeface="Calibri"/>
                      </a:endParaRPr>
                    </a:p>
                  </a:txBody>
                  <a:tcPr marL="5968" marR="5968" marT="5968" marB="0" anchor="ctr"/>
                </a:tc>
              </a:tr>
              <a:tr h="452787">
                <a:tc>
                  <a:txBody>
                    <a:bodyPr/>
                    <a:lstStyle/>
                    <a:p>
                      <a:pPr algn="ctr" rtl="0" fontAlgn="b"/>
                      <a:r>
                        <a:rPr lang="id-ID" sz="1500" u="none" strike="noStrike"/>
                        <a:t>4</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Perawat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dirty="0"/>
                        <a:t>158</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dirty="0"/>
                        <a:t>               398.357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180</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488.657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200</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593.336 </a:t>
                      </a:r>
                      <a:endParaRPr lang="id-ID" sz="1500" b="0" i="0" u="none" strike="noStrike" dirty="0">
                        <a:solidFill>
                          <a:srgbClr val="000000"/>
                        </a:solidFill>
                        <a:latin typeface="Calibri"/>
                      </a:endParaRPr>
                    </a:p>
                  </a:txBody>
                  <a:tcPr marL="5968" marR="5968" marT="5968" marB="0" anchor="ctr"/>
                </a:tc>
              </a:tr>
              <a:tr h="313199">
                <a:tc>
                  <a:txBody>
                    <a:bodyPr/>
                    <a:lstStyle/>
                    <a:p>
                      <a:pPr algn="ctr" rtl="0" fontAlgn="b"/>
                      <a:r>
                        <a:rPr lang="id-ID" sz="1500" u="none" strike="noStrike"/>
                        <a:t>5</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Bidan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dirty="0"/>
                        <a:t>100</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dirty="0"/>
                        <a:t>               252.124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120</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325.771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130</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385.668 </a:t>
                      </a:r>
                      <a:endParaRPr lang="id-ID" sz="1500" b="0" i="0" u="none" strike="noStrike" dirty="0">
                        <a:solidFill>
                          <a:srgbClr val="000000"/>
                        </a:solidFill>
                        <a:latin typeface="Calibri"/>
                      </a:endParaRPr>
                    </a:p>
                  </a:txBody>
                  <a:tcPr marL="5968" marR="5968" marT="5968" marB="0" anchor="ctr"/>
                </a:tc>
              </a:tr>
              <a:tr h="229311">
                <a:tc>
                  <a:txBody>
                    <a:bodyPr/>
                    <a:lstStyle/>
                    <a:p>
                      <a:pPr algn="ctr" rtl="0" fontAlgn="b"/>
                      <a:r>
                        <a:rPr lang="id-ID" sz="1500" u="none" strike="noStrike"/>
                        <a:t>6</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Perawat Gigi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15</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dirty="0"/>
                        <a:t>                 37.819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18</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48.866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21</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62.300 </a:t>
                      </a:r>
                      <a:endParaRPr lang="id-ID" sz="1500" b="0" i="0" u="none" strike="noStrike" dirty="0">
                        <a:solidFill>
                          <a:srgbClr val="000000"/>
                        </a:solidFill>
                        <a:latin typeface="Calibri"/>
                      </a:endParaRPr>
                    </a:p>
                  </a:txBody>
                  <a:tcPr marL="5968" marR="5968" marT="5968" marB="0" anchor="ctr"/>
                </a:tc>
              </a:tr>
              <a:tr h="229311">
                <a:tc>
                  <a:txBody>
                    <a:bodyPr/>
                    <a:lstStyle/>
                    <a:p>
                      <a:pPr algn="ctr" rtl="0" fontAlgn="b"/>
                      <a:r>
                        <a:rPr lang="id-ID" sz="1500" u="none" strike="noStrike"/>
                        <a:t>7</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dirty="0"/>
                        <a:t>Apoteker </a:t>
                      </a:r>
                      <a:endParaRPr lang="id-ID" sz="1500" b="0" i="0" u="none" strike="noStrike" dirty="0">
                        <a:solidFill>
                          <a:srgbClr val="000000"/>
                        </a:solidFill>
                        <a:latin typeface="Calibri"/>
                      </a:endParaRPr>
                    </a:p>
                  </a:txBody>
                  <a:tcPr marL="5968" marR="5968" marT="5968" marB="0" anchor="ctr"/>
                </a:tc>
                <a:tc>
                  <a:txBody>
                    <a:bodyPr/>
                    <a:lstStyle/>
                    <a:p>
                      <a:pPr algn="ctr" rtl="0" fontAlgn="b"/>
                      <a:r>
                        <a:rPr lang="id-ID" sz="1500" u="none" strike="noStrike"/>
                        <a:t>9</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dirty="0"/>
                        <a:t>                 22.691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12</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32.577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15</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44.500 </a:t>
                      </a:r>
                      <a:endParaRPr lang="id-ID" sz="1500" b="0" i="0" u="none" strike="noStrike" dirty="0">
                        <a:solidFill>
                          <a:srgbClr val="000000"/>
                        </a:solidFill>
                        <a:latin typeface="Calibri"/>
                      </a:endParaRPr>
                    </a:p>
                  </a:txBody>
                  <a:tcPr marL="5968" marR="5968" marT="5968" marB="0" anchor="ctr"/>
                </a:tc>
              </a:tr>
              <a:tr h="452787">
                <a:tc>
                  <a:txBody>
                    <a:bodyPr/>
                    <a:lstStyle/>
                    <a:p>
                      <a:pPr algn="ctr" rtl="0" fontAlgn="b"/>
                      <a:r>
                        <a:rPr lang="id-ID" sz="1500" u="none" strike="noStrike"/>
                        <a:t>8</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Tenaga Teknis Kefarmasian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18</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dirty="0"/>
                        <a:t>                 45.382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24</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65.154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30</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89.000 </a:t>
                      </a:r>
                      <a:endParaRPr lang="id-ID" sz="1500" b="0" i="0" u="none" strike="noStrike" dirty="0">
                        <a:solidFill>
                          <a:srgbClr val="000000"/>
                        </a:solidFill>
                        <a:latin typeface="Calibri"/>
                      </a:endParaRPr>
                    </a:p>
                  </a:txBody>
                  <a:tcPr marL="5968" marR="5968" marT="5968" marB="0" anchor="ctr"/>
                </a:tc>
              </a:tr>
              <a:tr h="229311">
                <a:tc>
                  <a:txBody>
                    <a:bodyPr/>
                    <a:lstStyle/>
                    <a:p>
                      <a:pPr algn="ctr" rtl="0" fontAlgn="b"/>
                      <a:r>
                        <a:rPr lang="id-ID" sz="1500" u="none" strike="noStrike"/>
                        <a:t>9</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SKM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13</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dirty="0"/>
                        <a:t>                 32.776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15</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40.721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18</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53.400 </a:t>
                      </a:r>
                      <a:endParaRPr lang="id-ID" sz="1500" b="0" i="0" u="none" strike="noStrike" dirty="0">
                        <a:solidFill>
                          <a:srgbClr val="000000"/>
                        </a:solidFill>
                        <a:latin typeface="Calibri"/>
                      </a:endParaRPr>
                    </a:p>
                  </a:txBody>
                  <a:tcPr marL="5968" marR="5968" marT="5968" marB="0" anchor="ctr"/>
                </a:tc>
              </a:tr>
              <a:tr h="229311">
                <a:tc>
                  <a:txBody>
                    <a:bodyPr/>
                    <a:lstStyle/>
                    <a:p>
                      <a:pPr algn="ctr" rtl="0" fontAlgn="b"/>
                      <a:r>
                        <a:rPr lang="id-ID" sz="1500" u="none" strike="noStrike"/>
                        <a:t>10</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Sanitarian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dirty="0"/>
                        <a:t>15</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dirty="0"/>
                        <a:t>                 37.819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18</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48.866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20</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59.334 </a:t>
                      </a:r>
                      <a:endParaRPr lang="id-ID" sz="1500" b="0" i="0" u="none" strike="noStrike" dirty="0">
                        <a:solidFill>
                          <a:srgbClr val="000000"/>
                        </a:solidFill>
                        <a:latin typeface="Calibri"/>
                      </a:endParaRPr>
                    </a:p>
                  </a:txBody>
                  <a:tcPr marL="5968" marR="5968" marT="5968" marB="0" anchor="ctr"/>
                </a:tc>
              </a:tr>
              <a:tr h="229311">
                <a:tc>
                  <a:txBody>
                    <a:bodyPr/>
                    <a:lstStyle/>
                    <a:p>
                      <a:pPr algn="ctr" rtl="0" fontAlgn="b"/>
                      <a:r>
                        <a:rPr lang="id-ID" sz="1500" u="none" strike="noStrike"/>
                        <a:t>11</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Gizi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10</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dirty="0"/>
                        <a:t>                 25.212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14</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38.007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18</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53.400 </a:t>
                      </a:r>
                      <a:endParaRPr lang="id-ID" sz="1500" b="0" i="0" u="none" strike="noStrike" dirty="0">
                        <a:solidFill>
                          <a:srgbClr val="000000"/>
                        </a:solidFill>
                        <a:latin typeface="Calibri"/>
                      </a:endParaRPr>
                    </a:p>
                  </a:txBody>
                  <a:tcPr marL="5968" marR="5968" marT="5968" marB="0" anchor="ctr"/>
                </a:tc>
              </a:tr>
              <a:tr h="229311">
                <a:tc>
                  <a:txBody>
                    <a:bodyPr/>
                    <a:lstStyle/>
                    <a:p>
                      <a:pPr algn="ctr" rtl="0" fontAlgn="b"/>
                      <a:r>
                        <a:rPr lang="id-ID" sz="1500" u="none" strike="noStrike"/>
                        <a:t>12</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Keterapian Fisik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4</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dirty="0"/>
                        <a:t>                 10.085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5</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13.574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6</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17.800 </a:t>
                      </a:r>
                      <a:endParaRPr lang="id-ID" sz="1500" b="0" i="0" u="none" strike="noStrike" dirty="0">
                        <a:solidFill>
                          <a:srgbClr val="000000"/>
                        </a:solidFill>
                        <a:latin typeface="Calibri"/>
                      </a:endParaRPr>
                    </a:p>
                  </a:txBody>
                  <a:tcPr marL="5968" marR="5968" marT="5968" marB="0" anchor="ctr"/>
                </a:tc>
              </a:tr>
              <a:tr h="452787">
                <a:tc>
                  <a:txBody>
                    <a:bodyPr/>
                    <a:lstStyle/>
                    <a:p>
                      <a:pPr algn="ctr" rtl="0" fontAlgn="b"/>
                      <a:r>
                        <a:rPr lang="id-ID" sz="1500" u="none" strike="noStrike"/>
                        <a:t>13</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Keteknisian Medis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14</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dirty="0"/>
                        <a:t>                 35.297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dirty="0"/>
                        <a:t>16</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dirty="0"/>
                        <a:t>           43.436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dirty="0"/>
                        <a:t>18</a:t>
                      </a:r>
                      <a:endParaRPr lang="id-ID" sz="1500" b="0" i="0" u="none" strike="noStrike" dirty="0">
                        <a:solidFill>
                          <a:srgbClr val="000000"/>
                        </a:solidFill>
                        <a:latin typeface="Calibri"/>
                      </a:endParaRPr>
                    </a:p>
                  </a:txBody>
                  <a:tcPr marL="5968" marR="5968" marT="5968" marB="0" anchor="ctr"/>
                </a:tc>
                <a:tc>
                  <a:txBody>
                    <a:bodyPr/>
                    <a:lstStyle/>
                    <a:p>
                      <a:pPr algn="r" fontAlgn="b"/>
                      <a:r>
                        <a:rPr lang="id-ID" sz="1500" u="none" strike="noStrike" dirty="0"/>
                        <a:t>     53.400 </a:t>
                      </a:r>
                      <a:endParaRPr lang="id-ID" sz="1500" b="0" i="0" u="none" strike="noStrike" dirty="0">
                        <a:solidFill>
                          <a:srgbClr val="000000"/>
                        </a:solidFill>
                        <a:latin typeface="Calibri"/>
                      </a:endParaRPr>
                    </a:p>
                  </a:txBody>
                  <a:tcPr marL="5968" marR="5968" marT="5968" marB="0" anchor="ctr"/>
                </a:tc>
              </a:tr>
            </a:tbl>
          </a:graphicData>
        </a:graphic>
      </p:graphicFrame>
    </p:spTree>
    <p:extLst>
      <p:ext uri="{BB962C8B-B14F-4D97-AF65-F5344CB8AC3E}">
        <p14:creationId xmlns="" xmlns:p14="http://schemas.microsoft.com/office/powerpoint/2010/main" val="253952958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259632" y="188640"/>
            <a:ext cx="7459216" cy="1008112"/>
          </a:xfrm>
        </p:spPr>
        <p:txBody>
          <a:bodyPr/>
          <a:lstStyle/>
          <a:p>
            <a:pPr eaLnBrk="1" hangingPunct="1">
              <a:defRPr/>
            </a:pPr>
            <a:r>
              <a:rPr lang="en-US" sz="2800" b="1" dirty="0" smtClean="0"/>
              <a:t>PERMINTAAN TENAGA KESEHATAN </a:t>
            </a:r>
            <a:r>
              <a:rPr lang="id-ID" sz="2800" b="1" dirty="0" smtClean="0"/>
              <a:t/>
            </a:r>
            <a:br>
              <a:rPr lang="id-ID" sz="2800" b="1" dirty="0" smtClean="0"/>
            </a:br>
            <a:r>
              <a:rPr lang="en-US" sz="2800" b="1" dirty="0" smtClean="0"/>
              <a:t>DARI LUAR NEGERI</a:t>
            </a:r>
            <a:endParaRPr lang="en-US" sz="2800" b="1" strike="dblStrike" dirty="0">
              <a:latin typeface="Arial Rounded MT Bold" pitchFamily="34" charset="0"/>
            </a:endParaRPr>
          </a:p>
        </p:txBody>
      </p:sp>
      <p:sp>
        <p:nvSpPr>
          <p:cNvPr id="48131" name="Content Placeholder 5"/>
          <p:cNvSpPr>
            <a:spLocks noGrp="1"/>
          </p:cNvSpPr>
          <p:nvPr>
            <p:ph idx="1"/>
          </p:nvPr>
        </p:nvSpPr>
        <p:spPr>
          <a:xfrm>
            <a:off x="323850" y="1196975"/>
            <a:ext cx="8496300" cy="5508625"/>
          </a:xfrm>
        </p:spPr>
        <p:txBody>
          <a:bodyPr/>
          <a:lstStyle/>
          <a:p>
            <a:pPr eaLnBrk="1" hangingPunct="1"/>
            <a:endParaRPr lang="en-US" sz="1600" dirty="0" smtClean="0">
              <a:solidFill>
                <a:srgbClr val="C00000"/>
              </a:solidFill>
              <a:latin typeface="Arial Rounded MT Bold" pitchFamily="34" charset="0"/>
            </a:endParaRPr>
          </a:p>
          <a:p>
            <a:pPr algn="ctr" eaLnBrk="1" hangingPunct="1">
              <a:buNone/>
            </a:pPr>
            <a:r>
              <a:rPr lang="en-US" sz="1600" b="1" dirty="0" smtClean="0"/>
              <a:t>PERKIRAAN PERMINTAAN TENAGA KESEHATAN INDONESIA DARI LUAR NEGERI  TAHUN 2014  S/D TAHUN 2025</a:t>
            </a:r>
          </a:p>
        </p:txBody>
      </p:sp>
      <p:graphicFrame>
        <p:nvGraphicFramePr>
          <p:cNvPr id="7" name="Table 6"/>
          <p:cNvGraphicFramePr>
            <a:graphicFrameLocks noGrp="1"/>
          </p:cNvGraphicFramePr>
          <p:nvPr/>
        </p:nvGraphicFramePr>
        <p:xfrm>
          <a:off x="761999" y="2057398"/>
          <a:ext cx="7667676" cy="4014495"/>
        </p:xfrm>
        <a:graphic>
          <a:graphicData uri="http://schemas.openxmlformats.org/drawingml/2006/table">
            <a:tbl>
              <a:tblPr/>
              <a:tblGrid>
                <a:gridCol w="656146"/>
                <a:gridCol w="3219214"/>
                <a:gridCol w="1321518"/>
                <a:gridCol w="1169784"/>
                <a:gridCol w="1301014"/>
              </a:tblGrid>
              <a:tr h="446055">
                <a:tc>
                  <a:txBody>
                    <a:bodyPr/>
                    <a:lstStyle/>
                    <a:p>
                      <a:pPr marL="0" marR="0" algn="ctr">
                        <a:lnSpc>
                          <a:spcPct val="115000"/>
                        </a:lnSpc>
                        <a:spcBef>
                          <a:spcPts val="0"/>
                        </a:spcBef>
                        <a:spcAft>
                          <a:spcPts val="0"/>
                        </a:spcAft>
                      </a:pPr>
                      <a:r>
                        <a:rPr lang="en-US" sz="1800" b="1" dirty="0">
                          <a:latin typeface="Arial"/>
                          <a:ea typeface="Times New Roman"/>
                          <a:cs typeface="Times New Roman"/>
                        </a:rPr>
                        <a:t>NO</a:t>
                      </a:r>
                      <a:endParaRPr lang="en-US" sz="1800" b="1" dirty="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800" b="1" dirty="0">
                          <a:latin typeface="Arial"/>
                          <a:ea typeface="Times New Roman"/>
                          <a:cs typeface="Times New Roman"/>
                        </a:rPr>
                        <a:t>TENAGA KESEHATAN</a:t>
                      </a:r>
                      <a:endParaRPr lang="en-US" sz="1800" b="1" dirty="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800" b="1" dirty="0">
                          <a:latin typeface="Arial"/>
                          <a:ea typeface="Times New Roman"/>
                          <a:cs typeface="Times New Roman"/>
                        </a:rPr>
                        <a:t>2014</a:t>
                      </a:r>
                      <a:endParaRPr lang="en-US" sz="1800" b="1" dirty="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800" b="1" dirty="0">
                          <a:latin typeface="Arial"/>
                          <a:ea typeface="Times New Roman"/>
                          <a:cs typeface="Times New Roman"/>
                        </a:rPr>
                        <a:t>2019</a:t>
                      </a:r>
                      <a:endParaRPr lang="en-US" sz="1800" b="1" dirty="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1800" b="1" dirty="0">
                          <a:latin typeface="Arial"/>
                          <a:ea typeface="Times New Roman"/>
                          <a:cs typeface="Times New Roman"/>
                        </a:rPr>
                        <a:t>2025</a:t>
                      </a:r>
                      <a:endParaRPr lang="en-US" sz="1800" b="1" dirty="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46055">
                <a:tc>
                  <a:txBody>
                    <a:bodyPr/>
                    <a:lstStyle/>
                    <a:p>
                      <a:pPr marL="0" marR="0" algn="ctr">
                        <a:lnSpc>
                          <a:spcPct val="115000"/>
                        </a:lnSpc>
                        <a:spcBef>
                          <a:spcPts val="0"/>
                        </a:spcBef>
                        <a:spcAft>
                          <a:spcPts val="0"/>
                        </a:spcAft>
                      </a:pPr>
                      <a:r>
                        <a:rPr lang="en-US" sz="1800" dirty="0">
                          <a:latin typeface="Arial"/>
                          <a:ea typeface="Times New Roman"/>
                          <a:cs typeface="Times New Roman"/>
                        </a:rPr>
                        <a:t>1</a:t>
                      </a:r>
                      <a:endParaRPr lang="en-US" sz="1800" dirty="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1800" dirty="0" err="1">
                          <a:latin typeface="Arial"/>
                          <a:ea typeface="Times New Roman"/>
                          <a:cs typeface="Times New Roman"/>
                        </a:rPr>
                        <a:t>Perawat</a:t>
                      </a:r>
                      <a:endParaRPr lang="en-US" sz="1800" dirty="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dirty="0">
                          <a:latin typeface="Arial"/>
                          <a:ea typeface="Times New Roman"/>
                          <a:cs typeface="Times New Roman"/>
                        </a:rPr>
                        <a:t>9.280</a:t>
                      </a:r>
                      <a:endParaRPr lang="en-US" sz="1800" dirty="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dirty="0">
                          <a:latin typeface="Arial"/>
                          <a:ea typeface="Times New Roman"/>
                          <a:cs typeface="Times New Roman"/>
                        </a:rPr>
                        <a:t>13.100</a:t>
                      </a:r>
                      <a:endParaRPr lang="en-US" sz="1800" dirty="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dirty="0">
                          <a:latin typeface="Arial"/>
                          <a:ea typeface="Times New Roman"/>
                          <a:cs typeface="Times New Roman"/>
                        </a:rPr>
                        <a:t>16.920</a:t>
                      </a:r>
                      <a:endParaRPr lang="en-US" sz="1800" dirty="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46055">
                <a:tc>
                  <a:txBody>
                    <a:bodyPr/>
                    <a:lstStyle/>
                    <a:p>
                      <a:pPr marL="0" marR="0" algn="ctr">
                        <a:lnSpc>
                          <a:spcPct val="115000"/>
                        </a:lnSpc>
                        <a:spcBef>
                          <a:spcPts val="0"/>
                        </a:spcBef>
                        <a:spcAft>
                          <a:spcPts val="0"/>
                        </a:spcAft>
                      </a:pPr>
                      <a:r>
                        <a:rPr lang="en-US" sz="1800" dirty="0">
                          <a:latin typeface="Arial"/>
                          <a:ea typeface="Times New Roman"/>
                          <a:cs typeface="Times New Roman"/>
                        </a:rPr>
                        <a:t>2</a:t>
                      </a:r>
                      <a:endParaRPr lang="en-US" sz="1800" dirty="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1800" dirty="0" err="1">
                          <a:latin typeface="Arial"/>
                          <a:ea typeface="Times New Roman"/>
                          <a:cs typeface="Times New Roman"/>
                        </a:rPr>
                        <a:t>Dokter</a:t>
                      </a:r>
                      <a:r>
                        <a:rPr lang="en-US" sz="1800" dirty="0">
                          <a:latin typeface="Arial"/>
                          <a:ea typeface="Times New Roman"/>
                          <a:cs typeface="Times New Roman"/>
                        </a:rPr>
                        <a:t> </a:t>
                      </a:r>
                      <a:r>
                        <a:rPr lang="en-US" sz="1800" dirty="0" err="1">
                          <a:latin typeface="Arial"/>
                          <a:ea typeface="Times New Roman"/>
                          <a:cs typeface="Times New Roman"/>
                        </a:rPr>
                        <a:t>Spesialis</a:t>
                      </a:r>
                      <a:endParaRPr lang="en-US" sz="1800" dirty="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dirty="0">
                          <a:latin typeface="Arial"/>
                          <a:ea typeface="Times New Roman"/>
                          <a:cs typeface="Times New Roman"/>
                        </a:rPr>
                        <a:t>800</a:t>
                      </a:r>
                      <a:endParaRPr lang="en-US" sz="1800" dirty="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dirty="0">
                          <a:latin typeface="Arial"/>
                          <a:ea typeface="Times New Roman"/>
                          <a:cs typeface="Times New Roman"/>
                        </a:rPr>
                        <a:t>1.000</a:t>
                      </a:r>
                      <a:endParaRPr lang="en-US" sz="1800" dirty="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a:latin typeface="Arial"/>
                          <a:ea typeface="Times New Roman"/>
                          <a:cs typeface="Times New Roman"/>
                        </a:rPr>
                        <a:t>1.200</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46055">
                <a:tc>
                  <a:txBody>
                    <a:bodyPr/>
                    <a:lstStyle/>
                    <a:p>
                      <a:pPr marL="0" marR="0" algn="ctr">
                        <a:lnSpc>
                          <a:spcPct val="115000"/>
                        </a:lnSpc>
                        <a:spcBef>
                          <a:spcPts val="0"/>
                        </a:spcBef>
                        <a:spcAft>
                          <a:spcPts val="0"/>
                        </a:spcAft>
                      </a:pPr>
                      <a:r>
                        <a:rPr lang="en-US" sz="1800" dirty="0">
                          <a:latin typeface="Arial"/>
                          <a:ea typeface="Times New Roman"/>
                          <a:cs typeface="Times New Roman"/>
                        </a:rPr>
                        <a:t>3</a:t>
                      </a:r>
                      <a:endParaRPr lang="en-US" sz="1800" dirty="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1800">
                          <a:latin typeface="Arial"/>
                          <a:ea typeface="Times New Roman"/>
                          <a:cs typeface="Times New Roman"/>
                        </a:rPr>
                        <a:t>Dokter Umum</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a:latin typeface="Arial"/>
                          <a:ea typeface="Times New Roman"/>
                          <a:cs typeface="Times New Roman"/>
                        </a:rPr>
                        <a:t>1.440</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a:latin typeface="Arial"/>
                          <a:ea typeface="Times New Roman"/>
                          <a:cs typeface="Times New Roman"/>
                        </a:rPr>
                        <a:t>1.800</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a:latin typeface="Arial"/>
                          <a:ea typeface="Times New Roman"/>
                          <a:cs typeface="Times New Roman"/>
                        </a:rPr>
                        <a:t>2.160</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46055">
                <a:tc>
                  <a:txBody>
                    <a:bodyPr/>
                    <a:lstStyle/>
                    <a:p>
                      <a:pPr marL="0" marR="0" algn="ctr">
                        <a:lnSpc>
                          <a:spcPct val="115000"/>
                        </a:lnSpc>
                        <a:spcBef>
                          <a:spcPts val="0"/>
                        </a:spcBef>
                        <a:spcAft>
                          <a:spcPts val="0"/>
                        </a:spcAft>
                      </a:pPr>
                      <a:r>
                        <a:rPr lang="en-US" sz="1800" dirty="0">
                          <a:latin typeface="Arial"/>
                          <a:ea typeface="Times New Roman"/>
                          <a:cs typeface="Times New Roman"/>
                        </a:rPr>
                        <a:t>4</a:t>
                      </a:r>
                      <a:endParaRPr lang="en-US" sz="1800" dirty="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1800">
                          <a:latin typeface="Arial"/>
                          <a:ea typeface="Times New Roman"/>
                          <a:cs typeface="Times New Roman"/>
                        </a:rPr>
                        <a:t>Dokter Gigi</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a:latin typeface="Arial"/>
                          <a:ea typeface="Times New Roman"/>
                          <a:cs typeface="Times New Roman"/>
                        </a:rPr>
                        <a:t>400</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a:latin typeface="Arial"/>
                          <a:ea typeface="Times New Roman"/>
                          <a:cs typeface="Times New Roman"/>
                        </a:rPr>
                        <a:t>500</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a:latin typeface="Arial"/>
                          <a:ea typeface="Times New Roman"/>
                          <a:cs typeface="Times New Roman"/>
                        </a:rPr>
                        <a:t>600</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46055">
                <a:tc>
                  <a:txBody>
                    <a:bodyPr/>
                    <a:lstStyle/>
                    <a:p>
                      <a:pPr marL="0" marR="0" algn="ctr">
                        <a:lnSpc>
                          <a:spcPct val="115000"/>
                        </a:lnSpc>
                        <a:spcBef>
                          <a:spcPts val="0"/>
                        </a:spcBef>
                        <a:spcAft>
                          <a:spcPts val="0"/>
                        </a:spcAft>
                      </a:pPr>
                      <a:r>
                        <a:rPr lang="en-US" sz="1800" dirty="0">
                          <a:latin typeface="Arial"/>
                          <a:ea typeface="Times New Roman"/>
                          <a:cs typeface="Times New Roman"/>
                        </a:rPr>
                        <a:t>5</a:t>
                      </a:r>
                      <a:endParaRPr lang="en-US" sz="1800" dirty="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1800">
                          <a:latin typeface="Arial"/>
                          <a:ea typeface="Times New Roman"/>
                          <a:cs typeface="Times New Roman"/>
                        </a:rPr>
                        <a:t>Bidan</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a:latin typeface="Arial"/>
                          <a:ea typeface="Times New Roman"/>
                          <a:cs typeface="Times New Roman"/>
                        </a:rPr>
                        <a:t>40</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a:latin typeface="Arial"/>
                          <a:ea typeface="Times New Roman"/>
                          <a:cs typeface="Times New Roman"/>
                        </a:rPr>
                        <a:t>50</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a:latin typeface="Arial"/>
                          <a:ea typeface="Times New Roman"/>
                          <a:cs typeface="Times New Roman"/>
                        </a:rPr>
                        <a:t>60</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46055">
                <a:tc>
                  <a:txBody>
                    <a:bodyPr/>
                    <a:lstStyle/>
                    <a:p>
                      <a:pPr marL="0" marR="0" algn="ctr">
                        <a:lnSpc>
                          <a:spcPct val="115000"/>
                        </a:lnSpc>
                        <a:spcBef>
                          <a:spcPts val="0"/>
                        </a:spcBef>
                        <a:spcAft>
                          <a:spcPts val="0"/>
                        </a:spcAft>
                      </a:pPr>
                      <a:r>
                        <a:rPr lang="en-US" sz="1800" dirty="0">
                          <a:latin typeface="Arial"/>
                          <a:ea typeface="Times New Roman"/>
                          <a:cs typeface="Times New Roman"/>
                        </a:rPr>
                        <a:t>6</a:t>
                      </a:r>
                      <a:endParaRPr lang="en-US" sz="1800" dirty="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1800">
                          <a:latin typeface="Arial"/>
                          <a:ea typeface="Times New Roman"/>
                          <a:cs typeface="Times New Roman"/>
                        </a:rPr>
                        <a:t>Keteknisian Medis</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a:latin typeface="Arial"/>
                          <a:ea typeface="Times New Roman"/>
                          <a:cs typeface="Times New Roman"/>
                        </a:rPr>
                        <a:t>400</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a:latin typeface="Arial"/>
                          <a:ea typeface="Times New Roman"/>
                          <a:cs typeface="Times New Roman"/>
                        </a:rPr>
                        <a:t>500</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a:latin typeface="Arial"/>
                          <a:ea typeface="Times New Roman"/>
                          <a:cs typeface="Times New Roman"/>
                        </a:rPr>
                        <a:t>600</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46055">
                <a:tc>
                  <a:txBody>
                    <a:bodyPr/>
                    <a:lstStyle/>
                    <a:p>
                      <a:pPr marL="0" marR="0" algn="ctr">
                        <a:lnSpc>
                          <a:spcPct val="115000"/>
                        </a:lnSpc>
                        <a:spcBef>
                          <a:spcPts val="0"/>
                        </a:spcBef>
                        <a:spcAft>
                          <a:spcPts val="0"/>
                        </a:spcAft>
                      </a:pPr>
                      <a:r>
                        <a:rPr lang="en-US" sz="1800" dirty="0">
                          <a:latin typeface="Arial"/>
                          <a:ea typeface="Times New Roman"/>
                          <a:cs typeface="Times New Roman"/>
                        </a:rPr>
                        <a:t>7</a:t>
                      </a:r>
                      <a:endParaRPr lang="en-US" sz="1800" dirty="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1800">
                          <a:latin typeface="Arial"/>
                          <a:ea typeface="Times New Roman"/>
                          <a:cs typeface="Times New Roman"/>
                        </a:rPr>
                        <a:t>Radiografer</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a:latin typeface="Arial"/>
                          <a:ea typeface="Times New Roman"/>
                          <a:cs typeface="Times New Roman"/>
                        </a:rPr>
                        <a:t>400</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a:latin typeface="Arial"/>
                          <a:ea typeface="Times New Roman"/>
                          <a:cs typeface="Times New Roman"/>
                        </a:rPr>
                        <a:t>500</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a:latin typeface="Arial"/>
                          <a:ea typeface="Times New Roman"/>
                          <a:cs typeface="Times New Roman"/>
                        </a:rPr>
                        <a:t>600</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46055">
                <a:tc>
                  <a:txBody>
                    <a:bodyPr/>
                    <a:lstStyle/>
                    <a:p>
                      <a:pPr marL="0" marR="0" algn="ctr">
                        <a:lnSpc>
                          <a:spcPct val="115000"/>
                        </a:lnSpc>
                        <a:spcBef>
                          <a:spcPts val="0"/>
                        </a:spcBef>
                        <a:spcAft>
                          <a:spcPts val="0"/>
                        </a:spcAft>
                      </a:pPr>
                      <a:r>
                        <a:rPr lang="en-US" sz="1800" dirty="0">
                          <a:latin typeface="Arial"/>
                          <a:ea typeface="Times New Roman"/>
                          <a:cs typeface="Times New Roman"/>
                        </a:rPr>
                        <a:t>8</a:t>
                      </a:r>
                      <a:endParaRPr lang="en-US" sz="1800" dirty="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1800">
                          <a:latin typeface="Arial"/>
                          <a:ea typeface="Times New Roman"/>
                          <a:cs typeface="Times New Roman"/>
                        </a:rPr>
                        <a:t>SKM</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a:latin typeface="Arial"/>
                          <a:ea typeface="Times New Roman"/>
                          <a:cs typeface="Times New Roman"/>
                        </a:rPr>
                        <a:t>200</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a:latin typeface="Arial"/>
                          <a:ea typeface="Times New Roman"/>
                          <a:cs typeface="Times New Roman"/>
                        </a:rPr>
                        <a:t>250</a:t>
                      </a:r>
                      <a:endParaRPr lang="en-US" sz="180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r>
                        <a:rPr lang="en-US" sz="1800" dirty="0">
                          <a:latin typeface="Arial"/>
                          <a:ea typeface="Times New Roman"/>
                          <a:cs typeface="Times New Roman"/>
                        </a:rPr>
                        <a:t>300</a:t>
                      </a:r>
                      <a:endParaRPr lang="en-US" sz="1800" dirty="0">
                        <a:latin typeface="Cambria"/>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 xmlns:p14="http://schemas.microsoft.com/office/powerpoint/2010/main" val="271111043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5833"/>
            <a:ext cx="8496944" cy="725470"/>
          </a:xfrm>
        </p:spPr>
        <p:txBody>
          <a:bodyPr>
            <a:noAutofit/>
          </a:bodyPr>
          <a:lstStyle/>
          <a:p>
            <a:r>
              <a:rPr lang="id-ID" sz="2400" b="1" dirty="0" smtClean="0"/>
              <a:t>PENEMPATAN NAKES KE LN tahun 2011-2013</a:t>
            </a:r>
            <a:endParaRPr lang="id-ID" sz="2400" b="1" dirty="0"/>
          </a:p>
        </p:txBody>
      </p:sp>
      <p:graphicFrame>
        <p:nvGraphicFramePr>
          <p:cNvPr id="3" name="Table 2"/>
          <p:cNvGraphicFramePr>
            <a:graphicFrameLocks noGrp="1"/>
          </p:cNvGraphicFramePr>
          <p:nvPr>
            <p:extLst>
              <p:ext uri="{D42A27DB-BD31-4B8C-83A1-F6EECF244321}">
                <p14:modId xmlns="" xmlns:p14="http://schemas.microsoft.com/office/powerpoint/2010/main" val="995389550"/>
              </p:ext>
            </p:extLst>
          </p:nvPr>
        </p:nvGraphicFramePr>
        <p:xfrm>
          <a:off x="323528" y="644789"/>
          <a:ext cx="8429684" cy="6213211"/>
        </p:xfrm>
        <a:graphic>
          <a:graphicData uri="http://schemas.openxmlformats.org/drawingml/2006/table">
            <a:tbl>
              <a:tblPr>
                <a:tableStyleId>{35758FB7-9AC5-4552-8A53-C91805E547FA}</a:tableStyleId>
              </a:tblPr>
              <a:tblGrid>
                <a:gridCol w="584941"/>
                <a:gridCol w="3809810"/>
                <a:gridCol w="1065014"/>
                <a:gridCol w="1390196"/>
                <a:gridCol w="1579723"/>
              </a:tblGrid>
              <a:tr h="230851">
                <a:tc>
                  <a:txBody>
                    <a:bodyPr/>
                    <a:lstStyle/>
                    <a:p>
                      <a:pPr algn="ctr">
                        <a:lnSpc>
                          <a:spcPct val="115000"/>
                        </a:lnSpc>
                        <a:spcAft>
                          <a:spcPts val="0"/>
                        </a:spcAft>
                      </a:pPr>
                      <a:r>
                        <a:rPr lang="en-US" sz="1400" b="1" dirty="0"/>
                        <a:t>NO.</a:t>
                      </a:r>
                      <a:endParaRPr lang="id-ID" sz="1400" b="1" dirty="0">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JENIS JABATAN</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2011</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2012</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2013</a:t>
                      </a:r>
                      <a:endParaRPr lang="id-ID" sz="1400" b="1">
                        <a:solidFill>
                          <a:schemeClr val="bg1"/>
                        </a:solidFill>
                        <a:latin typeface="+mj-lt"/>
                        <a:ea typeface="Times New Roman"/>
                        <a:cs typeface="Times New Roman"/>
                      </a:endParaRPr>
                    </a:p>
                  </a:txBody>
                  <a:tcPr marL="53128" marR="53128" marT="0" marB="0" anchor="ctr"/>
                </a:tc>
              </a:tr>
              <a:tr h="171346">
                <a:tc gridSpan="2">
                  <a:txBody>
                    <a:bodyPr/>
                    <a:lstStyle/>
                    <a:p>
                      <a:pPr>
                        <a:lnSpc>
                          <a:spcPct val="115000"/>
                        </a:lnSpc>
                        <a:spcAft>
                          <a:spcPts val="0"/>
                        </a:spcAft>
                      </a:pPr>
                      <a:r>
                        <a:rPr lang="en-US" sz="1400" b="1"/>
                        <a:t>TENAGA KESEHATAN</a:t>
                      </a:r>
                      <a:endParaRPr lang="id-ID" sz="1400" b="1">
                        <a:solidFill>
                          <a:schemeClr val="bg1"/>
                        </a:solidFill>
                        <a:latin typeface="+mj-lt"/>
                        <a:ea typeface="Times New Roman"/>
                        <a:cs typeface="Times New Roman"/>
                      </a:endParaRPr>
                    </a:p>
                  </a:txBody>
                  <a:tcPr marL="53128" marR="53128" marT="0" marB="0" anchor="ctr"/>
                </a:tc>
                <a:tc hMerge="1">
                  <a:txBody>
                    <a:bodyPr/>
                    <a:lstStyle/>
                    <a:p>
                      <a:endParaRPr lang="id-ID"/>
                    </a:p>
                  </a:txBody>
                  <a:tcPr/>
                </a:tc>
                <a:tc>
                  <a:txBody>
                    <a:bodyPr/>
                    <a:lstStyle/>
                    <a:p>
                      <a:pPr>
                        <a:lnSpc>
                          <a:spcPct val="115000"/>
                        </a:lnSpc>
                        <a:spcAft>
                          <a:spcPts val="0"/>
                        </a:spcAft>
                      </a:pPr>
                      <a:endParaRPr lang="en-US" sz="1400" b="1">
                        <a:solidFill>
                          <a:schemeClr val="bg1"/>
                        </a:solidFill>
                        <a:latin typeface="+mj-lt"/>
                        <a:ea typeface="Times New Roman"/>
                        <a:cs typeface="Times New Roman"/>
                      </a:endParaRPr>
                    </a:p>
                  </a:txBody>
                  <a:tcPr marL="53128" marR="53128" marT="0" marB="0" anchor="ctr"/>
                </a:tc>
                <a:tc>
                  <a:txBody>
                    <a:bodyPr/>
                    <a:lstStyle/>
                    <a:p>
                      <a:pPr>
                        <a:lnSpc>
                          <a:spcPct val="115000"/>
                        </a:lnSpc>
                        <a:spcAft>
                          <a:spcPts val="0"/>
                        </a:spcAft>
                      </a:pPr>
                      <a:endParaRPr lang="en-US" sz="1400" b="1">
                        <a:solidFill>
                          <a:schemeClr val="bg1"/>
                        </a:solidFill>
                        <a:latin typeface="+mj-lt"/>
                        <a:ea typeface="Times New Roman"/>
                        <a:cs typeface="Times New Roman"/>
                      </a:endParaRPr>
                    </a:p>
                  </a:txBody>
                  <a:tcPr marL="53128" marR="53128" marT="0" marB="0" anchor="ctr"/>
                </a:tc>
                <a:tc>
                  <a:txBody>
                    <a:bodyPr/>
                    <a:lstStyle/>
                    <a:p>
                      <a:pPr>
                        <a:lnSpc>
                          <a:spcPct val="115000"/>
                        </a:lnSpc>
                      </a:pPr>
                      <a:endParaRPr lang="id-ID" sz="1400" b="1" dirty="0">
                        <a:solidFill>
                          <a:schemeClr val="bg1"/>
                        </a:solidFill>
                        <a:latin typeface="+mj-lt"/>
                        <a:cs typeface="Times New Roman"/>
                      </a:endParaRPr>
                    </a:p>
                  </a:txBody>
                  <a:tcPr marL="53128" marR="53128" marT="0" marB="0" anchor="ctr"/>
                </a:tc>
              </a:tr>
              <a:tr h="171346">
                <a:tc>
                  <a:txBody>
                    <a:bodyPr/>
                    <a:lstStyle/>
                    <a:p>
                      <a:pPr algn="ctr">
                        <a:lnSpc>
                          <a:spcPct val="115000"/>
                        </a:lnSpc>
                        <a:spcAft>
                          <a:spcPts val="0"/>
                        </a:spcAft>
                      </a:pPr>
                      <a:r>
                        <a:rPr lang="en-US" sz="1400" b="1"/>
                        <a:t>1</a:t>
                      </a:r>
                      <a:endParaRPr lang="id-ID" sz="1400" b="1">
                        <a:solidFill>
                          <a:schemeClr val="bg1"/>
                        </a:solidFill>
                        <a:latin typeface="+mj-lt"/>
                        <a:ea typeface="Times New Roman"/>
                        <a:cs typeface="Times New Roman"/>
                      </a:endParaRPr>
                    </a:p>
                  </a:txBody>
                  <a:tcPr marL="53128" marR="53128" marT="0" marB="0" anchor="ctr"/>
                </a:tc>
                <a:tc>
                  <a:txBody>
                    <a:bodyPr/>
                    <a:lstStyle/>
                    <a:p>
                      <a:pPr>
                        <a:lnSpc>
                          <a:spcPct val="115000"/>
                        </a:lnSpc>
                        <a:spcAft>
                          <a:spcPts val="0"/>
                        </a:spcAft>
                      </a:pPr>
                      <a:r>
                        <a:rPr lang="en-US" sz="1400" b="1"/>
                        <a:t>DOCTORS</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dirty="0"/>
                        <a:t>1</a:t>
                      </a:r>
                      <a:r>
                        <a:rPr lang="id-ID" sz="1400" b="1" dirty="0"/>
                        <a:t>9</a:t>
                      </a:r>
                      <a:endParaRPr lang="id-ID" sz="1400" b="1" dirty="0">
                        <a:solidFill>
                          <a:schemeClr val="bg1"/>
                        </a:solidFill>
                        <a:latin typeface="+mj-lt"/>
                        <a:ea typeface="Times New Roman"/>
                        <a:cs typeface="Times New Roman"/>
                      </a:endParaRPr>
                    </a:p>
                  </a:txBody>
                  <a:tcPr marL="53128" marR="53128" marT="0" marB="0" anchor="ctr"/>
                </a:tc>
              </a:tr>
              <a:tr h="171346">
                <a:tc>
                  <a:txBody>
                    <a:bodyPr/>
                    <a:lstStyle/>
                    <a:p>
                      <a:pPr algn="ctr">
                        <a:lnSpc>
                          <a:spcPct val="115000"/>
                        </a:lnSpc>
                        <a:spcAft>
                          <a:spcPts val="0"/>
                        </a:spcAft>
                      </a:pPr>
                      <a:r>
                        <a:rPr lang="en-US" sz="1400" b="1"/>
                        <a:t>2</a:t>
                      </a:r>
                      <a:endParaRPr lang="id-ID" sz="1400" b="1">
                        <a:solidFill>
                          <a:schemeClr val="bg1"/>
                        </a:solidFill>
                        <a:latin typeface="+mj-lt"/>
                        <a:ea typeface="Times New Roman"/>
                        <a:cs typeface="Times New Roman"/>
                      </a:endParaRPr>
                    </a:p>
                  </a:txBody>
                  <a:tcPr marL="53128" marR="53128" marT="0" marB="0" anchor="ctr"/>
                </a:tc>
                <a:tc>
                  <a:txBody>
                    <a:bodyPr/>
                    <a:lstStyle/>
                    <a:p>
                      <a:pPr>
                        <a:lnSpc>
                          <a:spcPct val="115000"/>
                        </a:lnSpc>
                        <a:spcAft>
                          <a:spcPts val="0"/>
                        </a:spcAft>
                      </a:pPr>
                      <a:r>
                        <a:rPr lang="en-US" sz="1400" b="1"/>
                        <a:t>PHYSICIANS</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15</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11</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3</a:t>
                      </a:r>
                      <a:endParaRPr lang="id-ID" sz="1400" b="1">
                        <a:solidFill>
                          <a:schemeClr val="bg1"/>
                        </a:solidFill>
                        <a:latin typeface="+mj-lt"/>
                        <a:ea typeface="Times New Roman"/>
                        <a:cs typeface="Times New Roman"/>
                      </a:endParaRPr>
                    </a:p>
                  </a:txBody>
                  <a:tcPr marL="53128" marR="53128" marT="0" marB="0" anchor="ctr"/>
                </a:tc>
              </a:tr>
              <a:tr h="171346">
                <a:tc>
                  <a:txBody>
                    <a:bodyPr/>
                    <a:lstStyle/>
                    <a:p>
                      <a:pPr algn="ctr">
                        <a:lnSpc>
                          <a:spcPct val="115000"/>
                        </a:lnSpc>
                        <a:spcAft>
                          <a:spcPts val="0"/>
                        </a:spcAft>
                      </a:pPr>
                      <a:r>
                        <a:rPr lang="en-US" sz="1400" b="1"/>
                        <a:t>3</a:t>
                      </a:r>
                      <a:endParaRPr lang="id-ID" sz="1400" b="1">
                        <a:solidFill>
                          <a:schemeClr val="bg1"/>
                        </a:solidFill>
                        <a:latin typeface="+mj-lt"/>
                        <a:ea typeface="Times New Roman"/>
                        <a:cs typeface="Times New Roman"/>
                      </a:endParaRPr>
                    </a:p>
                  </a:txBody>
                  <a:tcPr marL="53128" marR="53128" marT="0" marB="0" anchor="ctr"/>
                </a:tc>
                <a:tc>
                  <a:txBody>
                    <a:bodyPr/>
                    <a:lstStyle/>
                    <a:p>
                      <a:pPr>
                        <a:lnSpc>
                          <a:spcPct val="115000"/>
                        </a:lnSpc>
                        <a:spcAft>
                          <a:spcPts val="0"/>
                        </a:spcAft>
                      </a:pPr>
                      <a:r>
                        <a:rPr lang="en-US" sz="1400" b="1"/>
                        <a:t>PHARMACIST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2</a:t>
                      </a:r>
                      <a:endParaRPr lang="id-ID" sz="1400" b="1">
                        <a:solidFill>
                          <a:schemeClr val="bg1"/>
                        </a:solidFill>
                        <a:latin typeface="+mj-lt"/>
                        <a:ea typeface="Times New Roman"/>
                        <a:cs typeface="Times New Roman"/>
                      </a:endParaRPr>
                    </a:p>
                  </a:txBody>
                  <a:tcPr marL="53128" marR="53128" marT="0" marB="0" anchor="ctr"/>
                </a:tc>
              </a:tr>
              <a:tr h="171346">
                <a:tc>
                  <a:txBody>
                    <a:bodyPr/>
                    <a:lstStyle/>
                    <a:p>
                      <a:pPr algn="ctr">
                        <a:lnSpc>
                          <a:spcPct val="115000"/>
                        </a:lnSpc>
                        <a:spcAft>
                          <a:spcPts val="0"/>
                        </a:spcAft>
                      </a:pPr>
                      <a:r>
                        <a:rPr lang="en-US" sz="1400" b="1"/>
                        <a:t>4</a:t>
                      </a:r>
                      <a:endParaRPr lang="id-ID" sz="1400" b="1">
                        <a:solidFill>
                          <a:schemeClr val="bg1"/>
                        </a:solidFill>
                        <a:latin typeface="+mj-lt"/>
                        <a:ea typeface="Times New Roman"/>
                        <a:cs typeface="Times New Roman"/>
                      </a:endParaRPr>
                    </a:p>
                  </a:txBody>
                  <a:tcPr marL="53128" marR="53128" marT="0" marB="0" anchor="ctr"/>
                </a:tc>
                <a:tc>
                  <a:txBody>
                    <a:bodyPr/>
                    <a:lstStyle/>
                    <a:p>
                      <a:pPr>
                        <a:lnSpc>
                          <a:spcPct val="115000"/>
                        </a:lnSpc>
                        <a:spcAft>
                          <a:spcPts val="0"/>
                        </a:spcAft>
                      </a:pPr>
                      <a:r>
                        <a:rPr lang="en-US" sz="1400" b="1"/>
                        <a:t>NURSE</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1496</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1636</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11</a:t>
                      </a:r>
                      <a:r>
                        <a:rPr lang="id-ID" sz="1400" b="1"/>
                        <a:t>61</a:t>
                      </a:r>
                      <a:endParaRPr lang="id-ID" sz="1400" b="1">
                        <a:solidFill>
                          <a:schemeClr val="bg1"/>
                        </a:solidFill>
                        <a:latin typeface="+mj-lt"/>
                        <a:ea typeface="Times New Roman"/>
                        <a:cs typeface="Times New Roman"/>
                      </a:endParaRPr>
                    </a:p>
                  </a:txBody>
                  <a:tcPr marL="53128" marR="53128" marT="0" marB="0" anchor="ctr"/>
                </a:tc>
              </a:tr>
              <a:tr h="324475">
                <a:tc>
                  <a:txBody>
                    <a:bodyPr/>
                    <a:lstStyle/>
                    <a:p>
                      <a:pPr algn="ctr">
                        <a:lnSpc>
                          <a:spcPct val="115000"/>
                        </a:lnSpc>
                        <a:spcAft>
                          <a:spcPts val="0"/>
                        </a:spcAft>
                      </a:pPr>
                      <a:r>
                        <a:rPr lang="en-US" sz="1400" b="1"/>
                        <a:t>5</a:t>
                      </a:r>
                      <a:endParaRPr lang="id-ID" sz="1400" b="1">
                        <a:solidFill>
                          <a:schemeClr val="bg1"/>
                        </a:solidFill>
                        <a:latin typeface="+mj-lt"/>
                        <a:ea typeface="Times New Roman"/>
                        <a:cs typeface="Times New Roman"/>
                      </a:endParaRPr>
                    </a:p>
                  </a:txBody>
                  <a:tcPr marL="53128" marR="53128" marT="0" marB="0" anchor="ctr"/>
                </a:tc>
                <a:tc>
                  <a:txBody>
                    <a:bodyPr/>
                    <a:lstStyle/>
                    <a:p>
                      <a:pPr>
                        <a:lnSpc>
                          <a:spcPct val="115000"/>
                        </a:lnSpc>
                        <a:spcAft>
                          <a:spcPts val="0"/>
                        </a:spcAft>
                      </a:pPr>
                      <a:r>
                        <a:rPr lang="en-US" sz="1400" b="1"/>
                        <a:t>MEDICAL SURGICAL STAFF NURSE</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3</a:t>
                      </a:r>
                      <a:endParaRPr lang="id-ID" sz="1400" b="1">
                        <a:solidFill>
                          <a:schemeClr val="bg1"/>
                        </a:solidFill>
                        <a:latin typeface="+mj-lt"/>
                        <a:ea typeface="Times New Roman"/>
                        <a:cs typeface="Times New Roman"/>
                      </a:endParaRPr>
                    </a:p>
                  </a:txBody>
                  <a:tcPr marL="53128" marR="53128" marT="0" marB="0" anchor="ctr"/>
                </a:tc>
              </a:tr>
              <a:tr h="171346">
                <a:tc>
                  <a:txBody>
                    <a:bodyPr/>
                    <a:lstStyle/>
                    <a:p>
                      <a:pPr algn="ctr">
                        <a:lnSpc>
                          <a:spcPct val="115000"/>
                        </a:lnSpc>
                        <a:spcAft>
                          <a:spcPts val="0"/>
                        </a:spcAft>
                      </a:pPr>
                      <a:r>
                        <a:rPr lang="en-US" sz="1400" b="1"/>
                        <a:t>6</a:t>
                      </a:r>
                      <a:endParaRPr lang="id-ID" sz="1400" b="1">
                        <a:solidFill>
                          <a:schemeClr val="bg1"/>
                        </a:solidFill>
                        <a:latin typeface="+mj-lt"/>
                        <a:ea typeface="Times New Roman"/>
                        <a:cs typeface="Times New Roman"/>
                      </a:endParaRPr>
                    </a:p>
                  </a:txBody>
                  <a:tcPr marL="53128" marR="53128" marT="0" marB="0" anchor="ctr"/>
                </a:tc>
                <a:tc>
                  <a:txBody>
                    <a:bodyPr/>
                    <a:lstStyle/>
                    <a:p>
                      <a:pPr>
                        <a:lnSpc>
                          <a:spcPct val="115000"/>
                        </a:lnSpc>
                        <a:spcAft>
                          <a:spcPts val="0"/>
                        </a:spcAft>
                      </a:pPr>
                      <a:r>
                        <a:rPr lang="en-US" sz="1400" b="1"/>
                        <a:t>OBSTETRICS STAFF NURSE</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6</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10</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13</a:t>
                      </a:r>
                      <a:endParaRPr lang="id-ID" sz="1400" b="1">
                        <a:solidFill>
                          <a:schemeClr val="bg1"/>
                        </a:solidFill>
                        <a:latin typeface="+mj-lt"/>
                        <a:ea typeface="Times New Roman"/>
                        <a:cs typeface="Times New Roman"/>
                      </a:endParaRPr>
                    </a:p>
                  </a:txBody>
                  <a:tcPr marL="53128" marR="53128" marT="0" marB="0" anchor="ctr"/>
                </a:tc>
              </a:tr>
              <a:tr h="171346">
                <a:tc>
                  <a:txBody>
                    <a:bodyPr/>
                    <a:lstStyle/>
                    <a:p>
                      <a:pPr algn="ctr">
                        <a:lnSpc>
                          <a:spcPct val="115000"/>
                        </a:lnSpc>
                        <a:spcAft>
                          <a:spcPts val="0"/>
                        </a:spcAft>
                      </a:pPr>
                      <a:r>
                        <a:rPr lang="en-US" sz="1400" b="1"/>
                        <a:t>7</a:t>
                      </a:r>
                      <a:endParaRPr lang="id-ID" sz="1400" b="1">
                        <a:solidFill>
                          <a:schemeClr val="bg1"/>
                        </a:solidFill>
                        <a:latin typeface="+mj-lt"/>
                        <a:ea typeface="Times New Roman"/>
                        <a:cs typeface="Times New Roman"/>
                      </a:endParaRPr>
                    </a:p>
                  </a:txBody>
                  <a:tcPr marL="53128" marR="53128" marT="0" marB="0" anchor="ctr"/>
                </a:tc>
                <a:tc>
                  <a:txBody>
                    <a:bodyPr/>
                    <a:lstStyle/>
                    <a:p>
                      <a:pPr>
                        <a:lnSpc>
                          <a:spcPct val="115000"/>
                        </a:lnSpc>
                        <a:spcAft>
                          <a:spcPts val="0"/>
                        </a:spcAft>
                      </a:pPr>
                      <a:r>
                        <a:rPr lang="en-US" sz="1400" b="1"/>
                        <a:t>LABORATORY</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18</a:t>
                      </a:r>
                      <a:endParaRPr lang="id-ID" sz="1400" b="1">
                        <a:solidFill>
                          <a:schemeClr val="bg1"/>
                        </a:solidFill>
                        <a:latin typeface="+mj-lt"/>
                        <a:ea typeface="Times New Roman"/>
                        <a:cs typeface="Times New Roman"/>
                      </a:endParaRPr>
                    </a:p>
                  </a:txBody>
                  <a:tcPr marL="53128" marR="53128" marT="0" marB="0" anchor="ctr"/>
                </a:tc>
              </a:tr>
              <a:tr h="171346">
                <a:tc>
                  <a:txBody>
                    <a:bodyPr/>
                    <a:lstStyle/>
                    <a:p>
                      <a:pPr algn="ctr">
                        <a:lnSpc>
                          <a:spcPct val="115000"/>
                        </a:lnSpc>
                        <a:spcAft>
                          <a:spcPts val="0"/>
                        </a:spcAft>
                      </a:pPr>
                      <a:r>
                        <a:rPr lang="en-US" sz="1400" b="1"/>
                        <a:t>8</a:t>
                      </a:r>
                      <a:endParaRPr lang="id-ID" sz="1400" b="1">
                        <a:solidFill>
                          <a:schemeClr val="bg1"/>
                        </a:solidFill>
                        <a:latin typeface="+mj-lt"/>
                        <a:ea typeface="Times New Roman"/>
                        <a:cs typeface="Times New Roman"/>
                      </a:endParaRPr>
                    </a:p>
                  </a:txBody>
                  <a:tcPr marL="53128" marR="53128" marT="0" marB="0" anchor="ctr"/>
                </a:tc>
                <a:tc>
                  <a:txBody>
                    <a:bodyPr/>
                    <a:lstStyle/>
                    <a:p>
                      <a:pPr>
                        <a:lnSpc>
                          <a:spcPct val="115000"/>
                        </a:lnSpc>
                        <a:spcAft>
                          <a:spcPts val="0"/>
                        </a:spcAft>
                      </a:pPr>
                      <a:r>
                        <a:rPr lang="en-US" sz="1400" b="1"/>
                        <a:t>PHYSIOTERAPIST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3</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3</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1</a:t>
                      </a:r>
                      <a:endParaRPr lang="id-ID" sz="1400" b="1">
                        <a:solidFill>
                          <a:schemeClr val="bg1"/>
                        </a:solidFill>
                        <a:latin typeface="+mj-lt"/>
                        <a:ea typeface="Times New Roman"/>
                        <a:cs typeface="Times New Roman"/>
                      </a:endParaRPr>
                    </a:p>
                  </a:txBody>
                  <a:tcPr marL="53128" marR="53128" marT="0" marB="0" anchor="ctr"/>
                </a:tc>
              </a:tr>
              <a:tr h="171346">
                <a:tc>
                  <a:txBody>
                    <a:bodyPr/>
                    <a:lstStyle/>
                    <a:p>
                      <a:pPr algn="ctr">
                        <a:lnSpc>
                          <a:spcPct val="115000"/>
                        </a:lnSpc>
                        <a:spcAft>
                          <a:spcPts val="0"/>
                        </a:spcAft>
                      </a:pPr>
                      <a:r>
                        <a:rPr lang="en-US" sz="1400" b="1"/>
                        <a:t>9</a:t>
                      </a:r>
                      <a:endParaRPr lang="id-ID" sz="1400" b="1">
                        <a:solidFill>
                          <a:schemeClr val="bg1"/>
                        </a:solidFill>
                        <a:latin typeface="+mj-lt"/>
                        <a:ea typeface="Times New Roman"/>
                        <a:cs typeface="Times New Roman"/>
                      </a:endParaRPr>
                    </a:p>
                  </a:txBody>
                  <a:tcPr marL="53128" marR="53128" marT="0" marB="0" anchor="ctr"/>
                </a:tc>
                <a:tc>
                  <a:txBody>
                    <a:bodyPr/>
                    <a:lstStyle/>
                    <a:p>
                      <a:pPr>
                        <a:lnSpc>
                          <a:spcPct val="115000"/>
                        </a:lnSpc>
                        <a:spcAft>
                          <a:spcPts val="0"/>
                        </a:spcAft>
                      </a:pPr>
                      <a:r>
                        <a:rPr lang="en-US" sz="1400" b="1"/>
                        <a:t>OCCUPATIONAL THERAPIST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1</a:t>
                      </a:r>
                      <a:endParaRPr lang="id-ID" sz="1400" b="1">
                        <a:solidFill>
                          <a:schemeClr val="bg1"/>
                        </a:solidFill>
                        <a:latin typeface="+mj-lt"/>
                        <a:ea typeface="Times New Roman"/>
                        <a:cs typeface="Times New Roman"/>
                      </a:endParaRPr>
                    </a:p>
                  </a:txBody>
                  <a:tcPr marL="53128" marR="53128" marT="0" marB="0" anchor="ctr"/>
                </a:tc>
              </a:tr>
              <a:tr h="171346">
                <a:tc>
                  <a:txBody>
                    <a:bodyPr/>
                    <a:lstStyle/>
                    <a:p>
                      <a:pPr algn="ctr">
                        <a:lnSpc>
                          <a:spcPct val="115000"/>
                        </a:lnSpc>
                        <a:spcAft>
                          <a:spcPts val="0"/>
                        </a:spcAft>
                      </a:pPr>
                      <a:r>
                        <a:rPr lang="en-US" sz="1400" b="1"/>
                        <a:t>10</a:t>
                      </a:r>
                      <a:endParaRPr lang="id-ID" sz="1400" b="1">
                        <a:solidFill>
                          <a:schemeClr val="bg1"/>
                        </a:solidFill>
                        <a:latin typeface="+mj-lt"/>
                        <a:ea typeface="Times New Roman"/>
                        <a:cs typeface="Times New Roman"/>
                      </a:endParaRPr>
                    </a:p>
                  </a:txBody>
                  <a:tcPr marL="53128" marR="53128" marT="0" marB="0" anchor="ctr"/>
                </a:tc>
                <a:tc>
                  <a:txBody>
                    <a:bodyPr/>
                    <a:lstStyle/>
                    <a:p>
                      <a:pPr>
                        <a:lnSpc>
                          <a:spcPct val="115000"/>
                        </a:lnSpc>
                        <a:spcAft>
                          <a:spcPts val="0"/>
                        </a:spcAft>
                      </a:pPr>
                      <a:r>
                        <a:rPr lang="en-US" sz="1400" b="1"/>
                        <a:t>SPEECH THERAPIST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5</a:t>
                      </a:r>
                      <a:endParaRPr lang="id-ID" sz="1400" b="1">
                        <a:solidFill>
                          <a:schemeClr val="bg1"/>
                        </a:solidFill>
                        <a:latin typeface="+mj-lt"/>
                        <a:ea typeface="Times New Roman"/>
                        <a:cs typeface="Times New Roman"/>
                      </a:endParaRPr>
                    </a:p>
                  </a:txBody>
                  <a:tcPr marL="53128" marR="53128" marT="0" marB="0" anchor="ctr"/>
                </a:tc>
              </a:tr>
              <a:tr h="171346">
                <a:tc>
                  <a:txBody>
                    <a:bodyPr/>
                    <a:lstStyle/>
                    <a:p>
                      <a:pPr algn="ctr">
                        <a:lnSpc>
                          <a:spcPct val="115000"/>
                        </a:lnSpc>
                        <a:spcAft>
                          <a:spcPts val="0"/>
                        </a:spcAft>
                      </a:pPr>
                      <a:r>
                        <a:rPr lang="en-US" sz="1400" b="1"/>
                        <a:t>11</a:t>
                      </a:r>
                      <a:endParaRPr lang="id-ID" sz="1400" b="1">
                        <a:solidFill>
                          <a:schemeClr val="bg1"/>
                        </a:solidFill>
                        <a:latin typeface="+mj-lt"/>
                        <a:ea typeface="Times New Roman"/>
                        <a:cs typeface="Times New Roman"/>
                      </a:endParaRPr>
                    </a:p>
                  </a:txBody>
                  <a:tcPr marL="53128" marR="53128" marT="0" marB="0" anchor="ctr"/>
                </a:tc>
                <a:tc>
                  <a:txBody>
                    <a:bodyPr/>
                    <a:lstStyle/>
                    <a:p>
                      <a:pPr>
                        <a:lnSpc>
                          <a:spcPct val="115000"/>
                        </a:lnSpc>
                        <a:spcAft>
                          <a:spcPts val="0"/>
                        </a:spcAft>
                      </a:pPr>
                      <a:r>
                        <a:rPr lang="en-US" sz="1400" b="1"/>
                        <a:t>RADIOLOGY TECHNICIAN</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dirty="0"/>
                        <a:t>1</a:t>
                      </a:r>
                      <a:endParaRPr lang="id-ID" sz="1400" b="1" dirty="0">
                        <a:solidFill>
                          <a:schemeClr val="bg1"/>
                        </a:solidFill>
                        <a:latin typeface="+mj-lt"/>
                        <a:ea typeface="Times New Roman"/>
                        <a:cs typeface="Times New Roman"/>
                      </a:endParaRPr>
                    </a:p>
                  </a:txBody>
                  <a:tcPr marL="53128" marR="53128" marT="0" marB="0" anchor="ctr"/>
                </a:tc>
              </a:tr>
              <a:tr h="171346">
                <a:tc>
                  <a:txBody>
                    <a:bodyPr/>
                    <a:lstStyle/>
                    <a:p>
                      <a:pPr algn="ctr">
                        <a:lnSpc>
                          <a:spcPct val="115000"/>
                        </a:lnSpc>
                        <a:spcAft>
                          <a:spcPts val="0"/>
                        </a:spcAft>
                      </a:pPr>
                      <a:r>
                        <a:rPr lang="en-US" sz="1400" b="1"/>
                        <a:t>12</a:t>
                      </a:r>
                      <a:endParaRPr lang="id-ID" sz="1400" b="1">
                        <a:solidFill>
                          <a:schemeClr val="bg1"/>
                        </a:solidFill>
                        <a:latin typeface="+mj-lt"/>
                        <a:ea typeface="Times New Roman"/>
                        <a:cs typeface="Times New Roman"/>
                      </a:endParaRPr>
                    </a:p>
                  </a:txBody>
                  <a:tcPr marL="53128" marR="53128" marT="0" marB="0" anchor="ctr"/>
                </a:tc>
                <a:tc>
                  <a:txBody>
                    <a:bodyPr/>
                    <a:lstStyle/>
                    <a:p>
                      <a:pPr>
                        <a:lnSpc>
                          <a:spcPct val="115000"/>
                        </a:lnSpc>
                        <a:spcAft>
                          <a:spcPts val="0"/>
                        </a:spcAft>
                      </a:pPr>
                      <a:r>
                        <a:rPr lang="en-US" sz="1400" b="1"/>
                        <a:t>SANITARIANS</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15</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11</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1</a:t>
                      </a:r>
                      <a:endParaRPr lang="id-ID" sz="1400" b="1">
                        <a:solidFill>
                          <a:schemeClr val="bg1"/>
                        </a:solidFill>
                        <a:latin typeface="+mj-lt"/>
                        <a:ea typeface="Times New Roman"/>
                        <a:cs typeface="Times New Roman"/>
                      </a:endParaRPr>
                    </a:p>
                  </a:txBody>
                  <a:tcPr marL="53128" marR="53128" marT="0" marB="0" anchor="ctr"/>
                </a:tc>
              </a:tr>
              <a:tr h="171346">
                <a:tc gridSpan="2">
                  <a:txBody>
                    <a:bodyPr/>
                    <a:lstStyle/>
                    <a:p>
                      <a:pPr>
                        <a:lnSpc>
                          <a:spcPct val="115000"/>
                        </a:lnSpc>
                        <a:spcAft>
                          <a:spcPts val="0"/>
                        </a:spcAft>
                      </a:pPr>
                      <a:r>
                        <a:rPr lang="en-US" sz="1400" b="1"/>
                        <a:t>SUB TOTAL NAKES</a:t>
                      </a:r>
                      <a:endParaRPr lang="id-ID" sz="1400" b="1">
                        <a:solidFill>
                          <a:schemeClr val="bg1"/>
                        </a:solidFill>
                        <a:latin typeface="+mj-lt"/>
                        <a:ea typeface="Times New Roman"/>
                        <a:cs typeface="Times New Roman"/>
                      </a:endParaRPr>
                    </a:p>
                  </a:txBody>
                  <a:tcPr marL="53128" marR="53128" marT="0" marB="0" anchor="ctr"/>
                </a:tc>
                <a:tc hMerge="1">
                  <a:txBody>
                    <a:bodyPr/>
                    <a:lstStyle/>
                    <a:p>
                      <a:endParaRPr lang="id-ID"/>
                    </a:p>
                  </a:txBody>
                  <a:tcPr/>
                </a:tc>
                <a:tc>
                  <a:txBody>
                    <a:bodyPr/>
                    <a:lstStyle/>
                    <a:p>
                      <a:pPr algn="ctr">
                        <a:lnSpc>
                          <a:spcPct val="115000"/>
                        </a:lnSpc>
                        <a:spcAft>
                          <a:spcPts val="0"/>
                        </a:spcAft>
                      </a:pPr>
                      <a:r>
                        <a:rPr lang="en-US" sz="1400" b="1"/>
                        <a:t>1535</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1671</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1211</a:t>
                      </a:r>
                      <a:endParaRPr lang="id-ID" sz="1400" b="1">
                        <a:solidFill>
                          <a:schemeClr val="bg1"/>
                        </a:solidFill>
                        <a:latin typeface="+mj-lt"/>
                        <a:ea typeface="Times New Roman"/>
                        <a:cs typeface="Times New Roman"/>
                      </a:endParaRPr>
                    </a:p>
                  </a:txBody>
                  <a:tcPr marL="53128" marR="53128" marT="0" marB="0" anchor="ctr"/>
                </a:tc>
              </a:tr>
              <a:tr h="171346">
                <a:tc gridSpan="2">
                  <a:txBody>
                    <a:bodyPr/>
                    <a:lstStyle/>
                    <a:p>
                      <a:pPr>
                        <a:lnSpc>
                          <a:spcPct val="115000"/>
                        </a:lnSpc>
                        <a:spcAft>
                          <a:spcPts val="0"/>
                        </a:spcAft>
                      </a:pPr>
                      <a:r>
                        <a:rPr lang="en-US" sz="1400" b="1"/>
                        <a:t>TENAGA KERJA TERKAIT</a:t>
                      </a:r>
                      <a:endParaRPr lang="id-ID" sz="1400" b="1">
                        <a:solidFill>
                          <a:schemeClr val="bg1"/>
                        </a:solidFill>
                        <a:latin typeface="+mj-lt"/>
                        <a:ea typeface="Times New Roman"/>
                        <a:cs typeface="Times New Roman"/>
                      </a:endParaRPr>
                    </a:p>
                  </a:txBody>
                  <a:tcPr marL="53128" marR="53128" marT="0" marB="0" anchor="ctr"/>
                </a:tc>
                <a:tc hMerge="1">
                  <a:txBody>
                    <a:bodyPr/>
                    <a:lstStyle/>
                    <a:p>
                      <a:endParaRPr lang="id-ID"/>
                    </a:p>
                  </a:txBody>
                  <a:tcPr/>
                </a:tc>
                <a:tc>
                  <a:txBody>
                    <a:bodyPr/>
                    <a:lstStyle/>
                    <a:p>
                      <a:pPr algn="ctr">
                        <a:lnSpc>
                          <a:spcPct val="115000"/>
                        </a:lnSpc>
                        <a:spcAft>
                          <a:spcPts val="0"/>
                        </a:spcAft>
                      </a:pPr>
                      <a:endParaRPr lang="en-US"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endParaRPr lang="en-US" sz="1400" b="1">
                        <a:solidFill>
                          <a:schemeClr val="bg1"/>
                        </a:solidFill>
                        <a:latin typeface="+mj-lt"/>
                        <a:ea typeface="Times New Roman"/>
                        <a:cs typeface="Times New Roman"/>
                      </a:endParaRPr>
                    </a:p>
                  </a:txBody>
                  <a:tcPr marL="53128" marR="53128" marT="0" marB="0" anchor="ctr"/>
                </a:tc>
                <a:tc>
                  <a:txBody>
                    <a:bodyPr/>
                    <a:lstStyle/>
                    <a:p>
                      <a:pPr>
                        <a:lnSpc>
                          <a:spcPct val="115000"/>
                        </a:lnSpc>
                      </a:pPr>
                      <a:endParaRPr lang="id-ID" sz="1400" b="1">
                        <a:solidFill>
                          <a:schemeClr val="bg1"/>
                        </a:solidFill>
                        <a:latin typeface="+mj-lt"/>
                        <a:cs typeface="Times New Roman"/>
                      </a:endParaRPr>
                    </a:p>
                  </a:txBody>
                  <a:tcPr marL="53128" marR="53128" marT="0" marB="0" anchor="ctr"/>
                </a:tc>
              </a:tr>
              <a:tr h="171346">
                <a:tc>
                  <a:txBody>
                    <a:bodyPr/>
                    <a:lstStyle/>
                    <a:p>
                      <a:pPr algn="ctr">
                        <a:lnSpc>
                          <a:spcPct val="115000"/>
                        </a:lnSpc>
                        <a:spcAft>
                          <a:spcPts val="0"/>
                        </a:spcAft>
                      </a:pPr>
                      <a:r>
                        <a:rPr lang="en-US" sz="1400" b="1"/>
                        <a:t>1</a:t>
                      </a:r>
                      <a:endParaRPr lang="id-ID" sz="1400" b="1">
                        <a:solidFill>
                          <a:schemeClr val="bg1"/>
                        </a:solidFill>
                        <a:latin typeface="+mj-lt"/>
                        <a:ea typeface="Times New Roman"/>
                        <a:cs typeface="Times New Roman"/>
                      </a:endParaRPr>
                    </a:p>
                  </a:txBody>
                  <a:tcPr marL="53128" marR="53128" marT="0" marB="0" anchor="ctr"/>
                </a:tc>
                <a:tc>
                  <a:txBody>
                    <a:bodyPr/>
                    <a:lstStyle/>
                    <a:p>
                      <a:pPr>
                        <a:lnSpc>
                          <a:spcPct val="115000"/>
                        </a:lnSpc>
                        <a:spcAft>
                          <a:spcPts val="0"/>
                        </a:spcAft>
                      </a:pPr>
                      <a:r>
                        <a:rPr lang="en-US" sz="1400" b="1"/>
                        <a:t>SPA THERAPIST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1316</a:t>
                      </a:r>
                      <a:endParaRPr lang="id-ID" sz="1400" b="1">
                        <a:solidFill>
                          <a:schemeClr val="bg1"/>
                        </a:solidFill>
                        <a:latin typeface="+mj-lt"/>
                        <a:ea typeface="Times New Roman"/>
                        <a:cs typeface="Times New Roman"/>
                      </a:endParaRPr>
                    </a:p>
                  </a:txBody>
                  <a:tcPr marL="53128" marR="53128" marT="0" marB="0" anchor="ctr"/>
                </a:tc>
              </a:tr>
              <a:tr h="171346">
                <a:tc>
                  <a:txBody>
                    <a:bodyPr/>
                    <a:lstStyle/>
                    <a:p>
                      <a:pPr algn="ctr">
                        <a:lnSpc>
                          <a:spcPct val="115000"/>
                        </a:lnSpc>
                        <a:spcAft>
                          <a:spcPts val="0"/>
                        </a:spcAft>
                      </a:pPr>
                      <a:r>
                        <a:rPr lang="en-US" sz="1400" b="1"/>
                        <a:t>2</a:t>
                      </a:r>
                      <a:endParaRPr lang="id-ID" sz="1400" b="1">
                        <a:solidFill>
                          <a:schemeClr val="bg1"/>
                        </a:solidFill>
                        <a:latin typeface="+mj-lt"/>
                        <a:ea typeface="Times New Roman"/>
                        <a:cs typeface="Times New Roman"/>
                      </a:endParaRPr>
                    </a:p>
                  </a:txBody>
                  <a:tcPr marL="53128" marR="53128" marT="0" marB="0" anchor="ctr"/>
                </a:tc>
                <a:tc>
                  <a:txBody>
                    <a:bodyPr/>
                    <a:lstStyle/>
                    <a:p>
                      <a:pPr>
                        <a:lnSpc>
                          <a:spcPct val="115000"/>
                        </a:lnSpc>
                        <a:spcAft>
                          <a:spcPts val="0"/>
                        </a:spcAft>
                      </a:pPr>
                      <a:r>
                        <a:rPr lang="en-US" sz="1400" b="1"/>
                        <a:t>ASSISTANT NURSE</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7</a:t>
                      </a:r>
                      <a:endParaRPr lang="id-ID" sz="1400" b="1">
                        <a:solidFill>
                          <a:schemeClr val="bg1"/>
                        </a:solidFill>
                        <a:latin typeface="+mj-lt"/>
                        <a:ea typeface="Times New Roman"/>
                        <a:cs typeface="Times New Roman"/>
                      </a:endParaRPr>
                    </a:p>
                  </a:txBody>
                  <a:tcPr marL="53128" marR="53128" marT="0" marB="0" anchor="ctr"/>
                </a:tc>
              </a:tr>
              <a:tr h="171346">
                <a:tc>
                  <a:txBody>
                    <a:bodyPr/>
                    <a:lstStyle/>
                    <a:p>
                      <a:pPr algn="ctr">
                        <a:lnSpc>
                          <a:spcPct val="115000"/>
                        </a:lnSpc>
                        <a:spcAft>
                          <a:spcPts val="0"/>
                        </a:spcAft>
                      </a:pPr>
                      <a:r>
                        <a:rPr lang="en-US" sz="1400" b="1"/>
                        <a:t>3</a:t>
                      </a:r>
                      <a:endParaRPr lang="id-ID" sz="1400" b="1">
                        <a:solidFill>
                          <a:schemeClr val="bg1"/>
                        </a:solidFill>
                        <a:latin typeface="+mj-lt"/>
                        <a:ea typeface="Times New Roman"/>
                        <a:cs typeface="Times New Roman"/>
                      </a:endParaRPr>
                    </a:p>
                  </a:txBody>
                  <a:tcPr marL="53128" marR="53128" marT="0" marB="0" anchor="ctr"/>
                </a:tc>
                <a:tc>
                  <a:txBody>
                    <a:bodyPr/>
                    <a:lstStyle/>
                    <a:p>
                      <a:pPr>
                        <a:lnSpc>
                          <a:spcPct val="115000"/>
                        </a:lnSpc>
                        <a:spcAft>
                          <a:spcPts val="0"/>
                        </a:spcAft>
                      </a:pPr>
                      <a:r>
                        <a:rPr lang="en-US" sz="1400" b="1"/>
                        <a:t>BABY SITTER</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489</a:t>
                      </a:r>
                      <a:endParaRPr lang="id-ID" sz="1400" b="1">
                        <a:solidFill>
                          <a:schemeClr val="bg1"/>
                        </a:solidFill>
                        <a:latin typeface="+mj-lt"/>
                        <a:ea typeface="Times New Roman"/>
                        <a:cs typeface="Times New Roman"/>
                      </a:endParaRPr>
                    </a:p>
                  </a:txBody>
                  <a:tcPr marL="53128" marR="53128" marT="0" marB="0" anchor="ctr"/>
                </a:tc>
              </a:tr>
              <a:tr h="171346">
                <a:tc>
                  <a:txBody>
                    <a:bodyPr/>
                    <a:lstStyle/>
                    <a:p>
                      <a:pPr algn="ctr">
                        <a:lnSpc>
                          <a:spcPct val="115000"/>
                        </a:lnSpc>
                        <a:spcAft>
                          <a:spcPts val="0"/>
                        </a:spcAft>
                      </a:pPr>
                      <a:r>
                        <a:rPr lang="en-US" sz="1400" b="1"/>
                        <a:t>4</a:t>
                      </a:r>
                      <a:endParaRPr lang="id-ID" sz="1400" b="1">
                        <a:solidFill>
                          <a:schemeClr val="bg1"/>
                        </a:solidFill>
                        <a:latin typeface="+mj-lt"/>
                        <a:ea typeface="Times New Roman"/>
                        <a:cs typeface="Times New Roman"/>
                      </a:endParaRPr>
                    </a:p>
                  </a:txBody>
                  <a:tcPr marL="53128" marR="53128" marT="0" marB="0" anchor="ctr"/>
                </a:tc>
                <a:tc>
                  <a:txBody>
                    <a:bodyPr/>
                    <a:lstStyle/>
                    <a:p>
                      <a:pPr>
                        <a:lnSpc>
                          <a:spcPct val="115000"/>
                        </a:lnSpc>
                        <a:spcAft>
                          <a:spcPts val="0"/>
                        </a:spcAft>
                      </a:pPr>
                      <a:r>
                        <a:rPr lang="en-US" sz="1400" b="1"/>
                        <a:t>CAREGIVER</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790</a:t>
                      </a:r>
                      <a:endParaRPr lang="id-ID" sz="1400" b="1">
                        <a:solidFill>
                          <a:schemeClr val="bg1"/>
                        </a:solidFill>
                        <a:latin typeface="+mj-lt"/>
                        <a:ea typeface="Times New Roman"/>
                        <a:cs typeface="Times New Roman"/>
                      </a:endParaRPr>
                    </a:p>
                  </a:txBody>
                  <a:tcPr marL="53128" marR="53128" marT="0" marB="0" anchor="b"/>
                </a:tc>
                <a:tc>
                  <a:txBody>
                    <a:bodyPr/>
                    <a:lstStyle/>
                    <a:p>
                      <a:pPr algn="ctr">
                        <a:lnSpc>
                          <a:spcPct val="115000"/>
                        </a:lnSpc>
                        <a:spcAft>
                          <a:spcPts val="0"/>
                        </a:spcAft>
                      </a:pPr>
                      <a:r>
                        <a:rPr lang="en-US" sz="1400" b="1"/>
                        <a:t>0</a:t>
                      </a:r>
                      <a:endParaRPr lang="id-ID" sz="1400" b="1">
                        <a:solidFill>
                          <a:schemeClr val="bg1"/>
                        </a:solidFill>
                        <a:latin typeface="+mj-lt"/>
                        <a:ea typeface="Times New Roman"/>
                        <a:cs typeface="Times New Roman"/>
                      </a:endParaRPr>
                    </a:p>
                  </a:txBody>
                  <a:tcPr marL="53128" marR="53128" marT="0" marB="0"/>
                </a:tc>
                <a:tc>
                  <a:txBody>
                    <a:bodyPr/>
                    <a:lstStyle/>
                    <a:p>
                      <a:pPr algn="ctr">
                        <a:lnSpc>
                          <a:spcPct val="115000"/>
                        </a:lnSpc>
                        <a:spcAft>
                          <a:spcPts val="0"/>
                        </a:spcAft>
                      </a:pPr>
                      <a:r>
                        <a:rPr lang="en-US" sz="1400" b="1"/>
                        <a:t>19</a:t>
                      </a:r>
                      <a:r>
                        <a:rPr lang="id-ID" sz="1400" b="1"/>
                        <a:t>32</a:t>
                      </a:r>
                      <a:endParaRPr lang="id-ID" sz="1400" b="1">
                        <a:solidFill>
                          <a:schemeClr val="bg1"/>
                        </a:solidFill>
                        <a:latin typeface="+mj-lt"/>
                        <a:ea typeface="Times New Roman"/>
                        <a:cs typeface="Times New Roman"/>
                      </a:endParaRPr>
                    </a:p>
                  </a:txBody>
                  <a:tcPr marL="53128" marR="53128" marT="0" marB="0" anchor="ctr"/>
                </a:tc>
              </a:tr>
              <a:tr h="171346">
                <a:tc>
                  <a:txBody>
                    <a:bodyPr/>
                    <a:lstStyle/>
                    <a:p>
                      <a:pPr algn="ctr">
                        <a:lnSpc>
                          <a:spcPct val="115000"/>
                        </a:lnSpc>
                        <a:spcAft>
                          <a:spcPts val="0"/>
                        </a:spcAft>
                      </a:pPr>
                      <a:r>
                        <a:rPr lang="en-US" sz="1400" b="1"/>
                        <a:t>5</a:t>
                      </a:r>
                      <a:endParaRPr lang="id-ID" sz="1400" b="1">
                        <a:solidFill>
                          <a:schemeClr val="bg1"/>
                        </a:solidFill>
                        <a:latin typeface="+mj-lt"/>
                        <a:ea typeface="Times New Roman"/>
                        <a:cs typeface="Times New Roman"/>
                      </a:endParaRPr>
                    </a:p>
                  </a:txBody>
                  <a:tcPr marL="53128" marR="53128" marT="0" marB="0" anchor="ctr"/>
                </a:tc>
                <a:tc>
                  <a:txBody>
                    <a:bodyPr/>
                    <a:lstStyle/>
                    <a:p>
                      <a:pPr>
                        <a:lnSpc>
                          <a:spcPct val="115000"/>
                        </a:lnSpc>
                        <a:spcAft>
                          <a:spcPts val="0"/>
                        </a:spcAft>
                      </a:pPr>
                      <a:r>
                        <a:rPr lang="en-US" sz="1400" b="1"/>
                        <a:t>CHILD NURSE</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8</a:t>
                      </a:r>
                      <a:endParaRPr lang="id-ID" sz="1400" b="1">
                        <a:solidFill>
                          <a:schemeClr val="bg1"/>
                        </a:solidFill>
                        <a:latin typeface="+mj-lt"/>
                        <a:ea typeface="Times New Roman"/>
                        <a:cs typeface="Times New Roman"/>
                      </a:endParaRPr>
                    </a:p>
                  </a:txBody>
                  <a:tcPr marL="53128" marR="53128" marT="0" marB="0" anchor="b"/>
                </a:tc>
                <a:tc>
                  <a:txBody>
                    <a:bodyPr/>
                    <a:lstStyle/>
                    <a:p>
                      <a:pPr algn="ctr">
                        <a:lnSpc>
                          <a:spcPct val="115000"/>
                        </a:lnSpc>
                        <a:spcAft>
                          <a:spcPts val="0"/>
                        </a:spcAft>
                      </a:pPr>
                      <a:r>
                        <a:rPr lang="en-US" sz="1400" b="1"/>
                        <a:t>0</a:t>
                      </a:r>
                      <a:endParaRPr lang="id-ID" sz="1400" b="1">
                        <a:solidFill>
                          <a:schemeClr val="bg1"/>
                        </a:solidFill>
                        <a:latin typeface="+mj-lt"/>
                        <a:ea typeface="Times New Roman"/>
                        <a:cs typeface="Times New Roman"/>
                      </a:endParaRPr>
                    </a:p>
                  </a:txBody>
                  <a:tcPr marL="53128" marR="53128" marT="0" marB="0"/>
                </a:tc>
                <a:tc>
                  <a:txBody>
                    <a:bodyPr/>
                    <a:lstStyle/>
                    <a:p>
                      <a:pPr algn="ctr">
                        <a:lnSpc>
                          <a:spcPct val="115000"/>
                        </a:lnSpc>
                        <a:spcAft>
                          <a:spcPts val="0"/>
                        </a:spcAft>
                      </a:pPr>
                      <a:r>
                        <a:rPr lang="en-US" sz="1400" b="1"/>
                        <a:t>11</a:t>
                      </a:r>
                      <a:endParaRPr lang="id-ID" sz="1400" b="1">
                        <a:solidFill>
                          <a:schemeClr val="bg1"/>
                        </a:solidFill>
                        <a:latin typeface="+mj-lt"/>
                        <a:ea typeface="Times New Roman"/>
                        <a:cs typeface="Times New Roman"/>
                      </a:endParaRPr>
                    </a:p>
                  </a:txBody>
                  <a:tcPr marL="53128" marR="53128" marT="0" marB="0" anchor="ctr"/>
                </a:tc>
              </a:tr>
              <a:tr h="171346">
                <a:tc>
                  <a:txBody>
                    <a:bodyPr/>
                    <a:lstStyle/>
                    <a:p>
                      <a:pPr algn="ctr">
                        <a:lnSpc>
                          <a:spcPct val="115000"/>
                        </a:lnSpc>
                        <a:spcAft>
                          <a:spcPts val="0"/>
                        </a:spcAft>
                      </a:pPr>
                      <a:r>
                        <a:rPr lang="en-US" sz="1400" b="1"/>
                        <a:t>6</a:t>
                      </a:r>
                      <a:endParaRPr lang="id-ID" sz="1400" b="1">
                        <a:solidFill>
                          <a:schemeClr val="bg1"/>
                        </a:solidFill>
                        <a:latin typeface="+mj-lt"/>
                        <a:ea typeface="Times New Roman"/>
                        <a:cs typeface="Times New Roman"/>
                      </a:endParaRPr>
                    </a:p>
                  </a:txBody>
                  <a:tcPr marL="53128" marR="53128" marT="0" marB="0" anchor="ctr"/>
                </a:tc>
                <a:tc>
                  <a:txBody>
                    <a:bodyPr/>
                    <a:lstStyle/>
                    <a:p>
                      <a:pPr>
                        <a:lnSpc>
                          <a:spcPct val="115000"/>
                        </a:lnSpc>
                        <a:spcAft>
                          <a:spcPts val="0"/>
                        </a:spcAft>
                      </a:pPr>
                      <a:r>
                        <a:rPr lang="en-US" sz="1400" b="1"/>
                        <a:t>HOUSE NURSE</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339</a:t>
                      </a:r>
                      <a:endParaRPr lang="id-ID" sz="1400" b="1">
                        <a:solidFill>
                          <a:schemeClr val="bg1"/>
                        </a:solidFill>
                        <a:latin typeface="+mj-lt"/>
                        <a:ea typeface="Times New Roman"/>
                        <a:cs typeface="Times New Roman"/>
                      </a:endParaRPr>
                    </a:p>
                  </a:txBody>
                  <a:tcPr marL="53128" marR="53128" marT="0" marB="0" anchor="ctr"/>
                </a:tc>
              </a:tr>
              <a:tr h="171346">
                <a:tc>
                  <a:txBody>
                    <a:bodyPr/>
                    <a:lstStyle/>
                    <a:p>
                      <a:pPr algn="ctr">
                        <a:lnSpc>
                          <a:spcPct val="115000"/>
                        </a:lnSpc>
                        <a:spcAft>
                          <a:spcPts val="0"/>
                        </a:spcAft>
                      </a:pPr>
                      <a:r>
                        <a:rPr lang="en-US" sz="1400" b="1"/>
                        <a:t>7</a:t>
                      </a:r>
                      <a:endParaRPr lang="id-ID" sz="1400" b="1">
                        <a:solidFill>
                          <a:schemeClr val="bg1"/>
                        </a:solidFill>
                        <a:latin typeface="+mj-lt"/>
                        <a:ea typeface="Times New Roman"/>
                        <a:cs typeface="Times New Roman"/>
                      </a:endParaRPr>
                    </a:p>
                  </a:txBody>
                  <a:tcPr marL="53128" marR="53128" marT="0" marB="0" anchor="ctr"/>
                </a:tc>
                <a:tc>
                  <a:txBody>
                    <a:bodyPr/>
                    <a:lstStyle/>
                    <a:p>
                      <a:pPr>
                        <a:lnSpc>
                          <a:spcPct val="115000"/>
                        </a:lnSpc>
                        <a:spcAft>
                          <a:spcPts val="0"/>
                        </a:spcAft>
                      </a:pPr>
                      <a:r>
                        <a:rPr lang="en-US" sz="1400" b="1"/>
                        <a:t>MEDICAL SAFETY COORDINATOR</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6</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339</a:t>
                      </a:r>
                      <a:endParaRPr lang="id-ID" sz="1400" b="1">
                        <a:solidFill>
                          <a:schemeClr val="bg1"/>
                        </a:solidFill>
                        <a:latin typeface="+mj-lt"/>
                        <a:ea typeface="Times New Roman"/>
                        <a:cs typeface="Times New Roman"/>
                      </a:endParaRPr>
                    </a:p>
                  </a:txBody>
                  <a:tcPr marL="53128" marR="53128" marT="0" marB="0" anchor="ctr"/>
                </a:tc>
              </a:tr>
              <a:tr h="171346">
                <a:tc gridSpan="2">
                  <a:txBody>
                    <a:bodyPr/>
                    <a:lstStyle/>
                    <a:p>
                      <a:pPr>
                        <a:lnSpc>
                          <a:spcPct val="115000"/>
                        </a:lnSpc>
                        <a:spcAft>
                          <a:spcPts val="0"/>
                        </a:spcAft>
                      </a:pPr>
                      <a:r>
                        <a:rPr lang="en-US" sz="1400" b="1"/>
                        <a:t>SUB TOTAL NAKER TERKAIT</a:t>
                      </a:r>
                      <a:endParaRPr lang="id-ID" sz="1400" b="1">
                        <a:solidFill>
                          <a:schemeClr val="bg1"/>
                        </a:solidFill>
                        <a:latin typeface="+mj-lt"/>
                        <a:ea typeface="Times New Roman"/>
                        <a:cs typeface="Times New Roman"/>
                      </a:endParaRPr>
                    </a:p>
                  </a:txBody>
                  <a:tcPr marL="53128" marR="53128" marT="0" marB="0" anchor="ctr"/>
                </a:tc>
                <a:tc hMerge="1">
                  <a:txBody>
                    <a:bodyPr/>
                    <a:lstStyle/>
                    <a:p>
                      <a:endParaRPr lang="id-ID"/>
                    </a:p>
                  </a:txBody>
                  <a:tcPr/>
                </a:tc>
                <a:tc>
                  <a:txBody>
                    <a:bodyPr/>
                    <a:lstStyle/>
                    <a:p>
                      <a:pPr algn="ctr">
                        <a:lnSpc>
                          <a:spcPct val="115000"/>
                        </a:lnSpc>
                        <a:spcAft>
                          <a:spcPts val="0"/>
                        </a:spcAft>
                      </a:pPr>
                      <a:r>
                        <a:rPr lang="en-US" sz="1400" b="1"/>
                        <a:t>798</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6</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4066</a:t>
                      </a:r>
                      <a:endParaRPr lang="id-ID" sz="1400" b="1">
                        <a:solidFill>
                          <a:schemeClr val="bg1"/>
                        </a:solidFill>
                        <a:latin typeface="+mj-lt"/>
                        <a:ea typeface="Times New Roman"/>
                        <a:cs typeface="Times New Roman"/>
                      </a:endParaRPr>
                    </a:p>
                  </a:txBody>
                  <a:tcPr marL="53128" marR="53128" marT="0" marB="0" anchor="ctr"/>
                </a:tc>
              </a:tr>
              <a:tr h="171346">
                <a:tc gridSpan="2">
                  <a:txBody>
                    <a:bodyPr/>
                    <a:lstStyle/>
                    <a:p>
                      <a:pPr algn="ctr">
                        <a:lnSpc>
                          <a:spcPct val="115000"/>
                        </a:lnSpc>
                        <a:spcAft>
                          <a:spcPts val="0"/>
                        </a:spcAft>
                      </a:pPr>
                      <a:r>
                        <a:rPr lang="en-US" sz="1400" b="1"/>
                        <a:t>TOTAL</a:t>
                      </a:r>
                      <a:endParaRPr lang="id-ID" sz="1400" b="1">
                        <a:solidFill>
                          <a:schemeClr val="bg1"/>
                        </a:solidFill>
                        <a:latin typeface="+mj-lt"/>
                        <a:ea typeface="Times New Roman"/>
                        <a:cs typeface="Times New Roman"/>
                      </a:endParaRPr>
                    </a:p>
                  </a:txBody>
                  <a:tcPr marL="53128" marR="53128" marT="0" marB="0" anchor="ctr"/>
                </a:tc>
                <a:tc hMerge="1">
                  <a:txBody>
                    <a:bodyPr/>
                    <a:lstStyle/>
                    <a:p>
                      <a:endParaRPr lang="id-ID"/>
                    </a:p>
                  </a:txBody>
                  <a:tcPr/>
                </a:tc>
                <a:tc>
                  <a:txBody>
                    <a:bodyPr/>
                    <a:lstStyle/>
                    <a:p>
                      <a:pPr algn="ctr">
                        <a:lnSpc>
                          <a:spcPct val="115000"/>
                        </a:lnSpc>
                        <a:spcAft>
                          <a:spcPts val="0"/>
                        </a:spcAft>
                      </a:pPr>
                      <a:r>
                        <a:rPr lang="en-US" sz="1400" b="1"/>
                        <a:t>2333</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a:t>1677</a:t>
                      </a:r>
                      <a:endParaRPr lang="id-ID" sz="1400" b="1">
                        <a:solidFill>
                          <a:schemeClr val="bg1"/>
                        </a:solidFill>
                        <a:latin typeface="+mj-lt"/>
                        <a:ea typeface="Times New Roman"/>
                        <a:cs typeface="Times New Roman"/>
                      </a:endParaRPr>
                    </a:p>
                  </a:txBody>
                  <a:tcPr marL="53128" marR="53128" marT="0" marB="0" anchor="ctr"/>
                </a:tc>
                <a:tc>
                  <a:txBody>
                    <a:bodyPr/>
                    <a:lstStyle/>
                    <a:p>
                      <a:pPr algn="ctr">
                        <a:lnSpc>
                          <a:spcPct val="115000"/>
                        </a:lnSpc>
                        <a:spcAft>
                          <a:spcPts val="0"/>
                        </a:spcAft>
                      </a:pPr>
                      <a:r>
                        <a:rPr lang="en-US" sz="1400" b="1" dirty="0"/>
                        <a:t>5</a:t>
                      </a:r>
                      <a:r>
                        <a:rPr lang="id-ID" sz="1400" b="1" dirty="0"/>
                        <a:t>320</a:t>
                      </a:r>
                      <a:endParaRPr lang="id-ID" sz="1400" b="1" dirty="0">
                        <a:solidFill>
                          <a:schemeClr val="bg1"/>
                        </a:solidFill>
                        <a:latin typeface="+mj-lt"/>
                        <a:ea typeface="Times New Roman"/>
                        <a:cs typeface="Times New Roman"/>
                      </a:endParaRPr>
                    </a:p>
                  </a:txBody>
                  <a:tcPr marL="53128" marR="53128" marT="0" marB="0" anchor="ctr"/>
                </a:tc>
              </a:tr>
            </a:tbl>
          </a:graphicData>
        </a:graphic>
      </p:graphicFrame>
    </p:spTree>
    <p:extLst>
      <p:ext uri="{BB962C8B-B14F-4D97-AF65-F5344CB8AC3E}">
        <p14:creationId xmlns="" xmlns:p14="http://schemas.microsoft.com/office/powerpoint/2010/main" val="28286326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636912"/>
            <a:ext cx="7772400" cy="1470025"/>
          </a:xfrm>
        </p:spPr>
        <p:style>
          <a:lnRef idx="0">
            <a:schemeClr val="accent5"/>
          </a:lnRef>
          <a:fillRef idx="3">
            <a:schemeClr val="accent5"/>
          </a:fillRef>
          <a:effectRef idx="3">
            <a:schemeClr val="accent5"/>
          </a:effectRef>
          <a:fontRef idx="minor">
            <a:schemeClr val="lt1"/>
          </a:fontRef>
        </p:style>
        <p:txBody>
          <a:bodyPr>
            <a:normAutofit/>
          </a:bodyPr>
          <a:lstStyle/>
          <a:p>
            <a:r>
              <a:rPr lang="id-ID" sz="3600" b="1" dirty="0" smtClean="0">
                <a:solidFill>
                  <a:schemeClr val="tx1"/>
                </a:solidFill>
              </a:rPr>
              <a:t>UPAYA PEMENUHAN</a:t>
            </a:r>
            <a:br>
              <a:rPr lang="id-ID" sz="3600" b="1" dirty="0" smtClean="0">
                <a:solidFill>
                  <a:schemeClr val="tx1"/>
                </a:solidFill>
              </a:rPr>
            </a:br>
            <a:r>
              <a:rPr lang="id-ID" sz="3600" b="1" dirty="0" smtClean="0">
                <a:solidFill>
                  <a:schemeClr val="tx1"/>
                </a:solidFill>
              </a:rPr>
              <a:t> TENAGA KESEHATAN</a:t>
            </a:r>
            <a:endParaRPr lang="id-ID" sz="3600" b="1" dirty="0">
              <a:solidFill>
                <a:schemeClr val="tx1"/>
              </a:solidFill>
            </a:endParaRPr>
          </a:p>
        </p:txBody>
      </p:sp>
    </p:spTree>
    <p:extLst>
      <p:ext uri="{BB962C8B-B14F-4D97-AF65-F5344CB8AC3E}">
        <p14:creationId xmlns="" xmlns:p14="http://schemas.microsoft.com/office/powerpoint/2010/main" val="32143717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4932040" y="3068960"/>
            <a:ext cx="3168352" cy="1296144"/>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id-ID" sz="3200" dirty="0" smtClean="0"/>
              <a:t>PENGADAAN SDMK</a:t>
            </a:r>
            <a:endParaRPr lang="id-ID" sz="3200" dirty="0"/>
          </a:p>
        </p:txBody>
      </p:sp>
      <p:sp>
        <p:nvSpPr>
          <p:cNvPr id="28674" name="Title 1"/>
          <p:cNvSpPr>
            <a:spLocks noGrp="1"/>
          </p:cNvSpPr>
          <p:nvPr>
            <p:ph type="title"/>
          </p:nvPr>
        </p:nvSpPr>
        <p:spPr>
          <a:xfrm>
            <a:off x="467544" y="188640"/>
            <a:ext cx="8229600" cy="1143000"/>
          </a:xfrm>
        </p:spPr>
        <p:txBody>
          <a:bodyPr>
            <a:normAutofit fontScale="90000"/>
          </a:bodyPr>
          <a:lstStyle/>
          <a:p>
            <a:pPr eaLnBrk="1" hangingPunct="1"/>
            <a:r>
              <a:rPr lang="en-US" sz="3600" b="1" dirty="0" smtClean="0"/>
              <a:t>PERENCANAAN SEBAGAI DASAR PEMENUHAN KEBUTUHAN SDMK</a:t>
            </a:r>
          </a:p>
        </p:txBody>
      </p:sp>
      <p:graphicFrame>
        <p:nvGraphicFramePr>
          <p:cNvPr id="4" name="Content Placeholder 3"/>
          <p:cNvGraphicFramePr>
            <a:graphicFrameLocks noGrp="1"/>
          </p:cNvGraphicFramePr>
          <p:nvPr>
            <p:ph sz="quarter" idx="1"/>
            <p:extLst>
              <p:ext uri="{D42A27DB-BD31-4B8C-83A1-F6EECF244321}">
                <p14:modId xmlns="" xmlns:p14="http://schemas.microsoft.com/office/powerpoint/2010/main" val="1159171279"/>
              </p:ext>
            </p:extLst>
          </p:nvPr>
        </p:nvGraphicFramePr>
        <p:xfrm>
          <a:off x="457200" y="1219200"/>
          <a:ext cx="8229600" cy="4937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Down Arrow 5"/>
          <p:cNvSpPr/>
          <p:nvPr/>
        </p:nvSpPr>
        <p:spPr>
          <a:xfrm>
            <a:off x="5652120" y="4174690"/>
            <a:ext cx="864096" cy="720080"/>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id-ID"/>
          </a:p>
        </p:txBody>
      </p:sp>
    </p:spTree>
    <p:extLst>
      <p:ext uri="{BB962C8B-B14F-4D97-AF65-F5344CB8AC3E}">
        <p14:creationId xmlns="" xmlns:p14="http://schemas.microsoft.com/office/powerpoint/2010/main" val="22644369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9" name="Title 15"/>
          <p:cNvSpPr>
            <a:spLocks noGrp="1"/>
          </p:cNvSpPr>
          <p:nvPr>
            <p:ph type="title"/>
          </p:nvPr>
        </p:nvSpPr>
        <p:spPr>
          <a:xfrm>
            <a:off x="457200" y="152400"/>
            <a:ext cx="8075240" cy="972344"/>
          </a:xfrm>
        </p:spPr>
        <p:txBody>
          <a:bodyPr>
            <a:normAutofit fontScale="90000"/>
          </a:bodyPr>
          <a:lstStyle/>
          <a:p>
            <a:pPr eaLnBrk="1" hangingPunct="1">
              <a:defRPr/>
            </a:pPr>
            <a:r>
              <a:rPr lang="id-ID" sz="3200" b="1" dirty="0" smtClean="0">
                <a:latin typeface="Tahoma" pitchFamily="34" charset="0"/>
                <a:cs typeface="Tahoma" pitchFamily="34" charset="0"/>
              </a:rPr>
              <a:t>PEMENUHAN KEBUTUHAN </a:t>
            </a:r>
            <a:br>
              <a:rPr lang="id-ID" sz="3200" b="1" dirty="0" smtClean="0">
                <a:latin typeface="Tahoma" pitchFamily="34" charset="0"/>
                <a:cs typeface="Tahoma" pitchFamily="34" charset="0"/>
              </a:rPr>
            </a:br>
            <a:r>
              <a:rPr lang="id-ID" sz="3200" b="1" dirty="0" smtClean="0">
                <a:latin typeface="Tahoma" pitchFamily="34" charset="0"/>
                <a:cs typeface="Tahoma" pitchFamily="34" charset="0"/>
              </a:rPr>
              <a:t>TENAGA KESEHATAN</a:t>
            </a:r>
          </a:p>
        </p:txBody>
      </p:sp>
      <p:sp>
        <p:nvSpPr>
          <p:cNvPr id="10" name="Oval 9"/>
          <p:cNvSpPr/>
          <p:nvPr/>
        </p:nvSpPr>
        <p:spPr>
          <a:xfrm>
            <a:off x="3471850" y="5929330"/>
            <a:ext cx="1785950" cy="928670"/>
          </a:xfrm>
          <a:prstGeom prst="ellipse">
            <a:avLst/>
          </a:prstGeom>
        </p:spPr>
        <p:style>
          <a:lnRef idx="1">
            <a:schemeClr val="accent6"/>
          </a:lnRef>
          <a:fillRef idx="3">
            <a:schemeClr val="accent6"/>
          </a:fillRef>
          <a:effectRef idx="2">
            <a:schemeClr val="accent6"/>
          </a:effectRef>
          <a:fontRef idx="minor">
            <a:schemeClr val="lt1"/>
          </a:fontRef>
        </p:style>
        <p:txBody>
          <a:bodyPr anchor="ctr"/>
          <a:lstStyle/>
          <a:p>
            <a:pPr algn="ctr">
              <a:defRPr/>
            </a:pPr>
            <a:endParaRPr lang="id-ID"/>
          </a:p>
        </p:txBody>
      </p:sp>
      <p:sp>
        <p:nvSpPr>
          <p:cNvPr id="10246" name="TextBox 10"/>
          <p:cNvSpPr txBox="1">
            <a:spLocks noChangeArrowheads="1"/>
          </p:cNvSpPr>
          <p:nvPr/>
        </p:nvSpPr>
        <p:spPr bwMode="auto">
          <a:xfrm>
            <a:off x="3857625" y="6072188"/>
            <a:ext cx="1428750" cy="369332"/>
          </a:xfrm>
          <a:prstGeom prst="rect">
            <a:avLst/>
          </a:prstGeom>
          <a:noFill/>
          <a:ln w="9525">
            <a:noFill/>
            <a:miter lim="800000"/>
            <a:headEnd/>
            <a:tailEnd/>
          </a:ln>
        </p:spPr>
        <p:txBody>
          <a:bodyPr>
            <a:spAutoFit/>
          </a:bodyPr>
          <a:lstStyle/>
          <a:p>
            <a:pPr algn="ctr"/>
            <a:r>
              <a:rPr lang="id-ID" dirty="0" smtClean="0"/>
              <a:t>NAKES</a:t>
            </a:r>
            <a:endParaRPr lang="id-ID" dirty="0"/>
          </a:p>
        </p:txBody>
      </p:sp>
      <p:sp>
        <p:nvSpPr>
          <p:cNvPr id="14" name="Up Arrow 13"/>
          <p:cNvSpPr/>
          <p:nvPr/>
        </p:nvSpPr>
        <p:spPr>
          <a:xfrm>
            <a:off x="4114800" y="5500702"/>
            <a:ext cx="500066" cy="428628"/>
          </a:xfrm>
          <a:prstGeom prst="upArrow">
            <a:avLst/>
          </a:prstGeom>
          <a:solidFill>
            <a:schemeClr val="tx1"/>
          </a:solidFill>
        </p:spPr>
        <p:style>
          <a:lnRef idx="1">
            <a:schemeClr val="dk1"/>
          </a:lnRef>
          <a:fillRef idx="3">
            <a:schemeClr val="dk1"/>
          </a:fillRef>
          <a:effectRef idx="2">
            <a:schemeClr val="dk1"/>
          </a:effectRef>
          <a:fontRef idx="minor">
            <a:schemeClr val="lt1"/>
          </a:fontRef>
        </p:style>
        <p:txBody>
          <a:bodyPr anchor="ctr"/>
          <a:lstStyle/>
          <a:p>
            <a:pPr algn="ctr">
              <a:defRPr/>
            </a:pPr>
            <a:endParaRPr lang="id-ID"/>
          </a:p>
        </p:txBody>
      </p:sp>
      <p:sp>
        <p:nvSpPr>
          <p:cNvPr id="16" name="Up Arrow 15"/>
          <p:cNvSpPr/>
          <p:nvPr/>
        </p:nvSpPr>
        <p:spPr>
          <a:xfrm>
            <a:off x="3271837" y="4786313"/>
            <a:ext cx="2214563" cy="71437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10251" name="TextBox 16"/>
          <p:cNvSpPr txBox="1">
            <a:spLocks noChangeArrowheads="1"/>
          </p:cNvSpPr>
          <p:nvPr/>
        </p:nvSpPr>
        <p:spPr bwMode="auto">
          <a:xfrm>
            <a:off x="3929063" y="5072063"/>
            <a:ext cx="1214437" cy="369887"/>
          </a:xfrm>
          <a:prstGeom prst="rect">
            <a:avLst/>
          </a:prstGeom>
          <a:noFill/>
          <a:ln w="9525">
            <a:noFill/>
            <a:miter lim="800000"/>
            <a:headEnd/>
            <a:tailEnd/>
          </a:ln>
        </p:spPr>
        <p:txBody>
          <a:bodyPr>
            <a:spAutoFit/>
          </a:bodyPr>
          <a:lstStyle/>
          <a:p>
            <a:pPr algn="ctr"/>
            <a:r>
              <a:rPr lang="id-ID"/>
              <a:t>sertifikasi</a:t>
            </a:r>
          </a:p>
        </p:txBody>
      </p:sp>
      <p:sp>
        <p:nvSpPr>
          <p:cNvPr id="18" name="Up Arrow 17"/>
          <p:cNvSpPr/>
          <p:nvPr/>
        </p:nvSpPr>
        <p:spPr>
          <a:xfrm>
            <a:off x="3200400" y="4000500"/>
            <a:ext cx="2257425" cy="714375"/>
          </a:xfrm>
          <a:prstGeom prst="upArrow">
            <a:avLst/>
          </a:prstGeom>
        </p:spPr>
        <p:style>
          <a:lnRef idx="3">
            <a:schemeClr val="lt1"/>
          </a:lnRef>
          <a:fillRef idx="1">
            <a:schemeClr val="accent3"/>
          </a:fillRef>
          <a:effectRef idx="1">
            <a:schemeClr val="accent3"/>
          </a:effectRef>
          <a:fontRef idx="minor">
            <a:schemeClr val="lt1"/>
          </a:fontRef>
        </p:style>
        <p:txBody>
          <a:bodyPr anchor="ctr"/>
          <a:lstStyle/>
          <a:p>
            <a:pPr algn="ctr">
              <a:defRPr/>
            </a:pPr>
            <a:endParaRPr lang="id-ID"/>
          </a:p>
        </p:txBody>
      </p:sp>
      <p:sp>
        <p:nvSpPr>
          <p:cNvPr id="10253" name="TextBox 18"/>
          <p:cNvSpPr txBox="1">
            <a:spLocks noChangeArrowheads="1"/>
          </p:cNvSpPr>
          <p:nvPr/>
        </p:nvSpPr>
        <p:spPr bwMode="auto">
          <a:xfrm>
            <a:off x="3929063" y="4286250"/>
            <a:ext cx="1214437" cy="369888"/>
          </a:xfrm>
          <a:prstGeom prst="rect">
            <a:avLst/>
          </a:prstGeom>
          <a:noFill/>
          <a:ln w="9525">
            <a:noFill/>
            <a:miter lim="800000"/>
            <a:headEnd/>
            <a:tailEnd/>
          </a:ln>
        </p:spPr>
        <p:txBody>
          <a:bodyPr>
            <a:spAutoFit/>
          </a:bodyPr>
          <a:lstStyle/>
          <a:p>
            <a:pPr algn="ctr"/>
            <a:r>
              <a:rPr lang="id-ID"/>
              <a:t>registrasi</a:t>
            </a:r>
          </a:p>
        </p:txBody>
      </p:sp>
      <p:sp>
        <p:nvSpPr>
          <p:cNvPr id="20" name="Rounded Rectangle 19"/>
          <p:cNvSpPr/>
          <p:nvPr/>
        </p:nvSpPr>
        <p:spPr>
          <a:xfrm>
            <a:off x="857250" y="3000375"/>
            <a:ext cx="7215188" cy="928688"/>
          </a:xfrm>
          <a:prstGeom prst="roundRect">
            <a:avLst/>
          </a:prstGeom>
          <a:solidFill>
            <a:schemeClr val="accent2">
              <a:lumMod val="60000"/>
              <a:lumOff val="40000"/>
            </a:schemeClr>
          </a:solidFill>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id-ID">
              <a:solidFill>
                <a:schemeClr val="bg1"/>
              </a:solidFill>
            </a:endParaRPr>
          </a:p>
        </p:txBody>
      </p:sp>
      <p:sp>
        <p:nvSpPr>
          <p:cNvPr id="10255" name="TextBox 24"/>
          <p:cNvSpPr txBox="1">
            <a:spLocks noChangeArrowheads="1"/>
          </p:cNvSpPr>
          <p:nvPr/>
        </p:nvSpPr>
        <p:spPr bwMode="auto">
          <a:xfrm>
            <a:off x="928688" y="3071813"/>
            <a:ext cx="7000875" cy="923330"/>
          </a:xfrm>
          <a:prstGeom prst="rect">
            <a:avLst/>
          </a:prstGeom>
          <a:noFill/>
          <a:ln w="9525">
            <a:noFill/>
            <a:miter lim="800000"/>
            <a:headEnd/>
            <a:tailEnd/>
          </a:ln>
        </p:spPr>
        <p:txBody>
          <a:bodyPr>
            <a:spAutoFit/>
          </a:bodyPr>
          <a:lstStyle/>
          <a:p>
            <a:pPr algn="ctr"/>
            <a:r>
              <a:rPr lang="id-ID" b="1" dirty="0" smtClean="0"/>
              <a:t>Nakes melakukan </a:t>
            </a:r>
            <a:r>
              <a:rPr lang="id-ID" b="1" dirty="0"/>
              <a:t>praktik dan/atau pekerjan profesinya di seluruh Indonesia baik di saryankes  pemerintah, swasta, TNI/POLRI, dan mandiri</a:t>
            </a:r>
          </a:p>
        </p:txBody>
      </p:sp>
      <p:sp>
        <p:nvSpPr>
          <p:cNvPr id="27" name="TextBox 26"/>
          <p:cNvSpPr txBox="1"/>
          <p:nvPr/>
        </p:nvSpPr>
        <p:spPr>
          <a:xfrm>
            <a:off x="1428750" y="1500188"/>
            <a:ext cx="6286500" cy="70788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defRPr/>
            </a:pPr>
            <a:r>
              <a:rPr lang="id-ID" sz="2000" b="1" dirty="0"/>
              <a:t>Pemenuhan kebutuhan tenaga </a:t>
            </a:r>
            <a:r>
              <a:rPr lang="id-ID" sz="2000" b="1" dirty="0" smtClean="0"/>
              <a:t>kesehatan termasuk pendistribusiannya</a:t>
            </a:r>
            <a:endParaRPr lang="id-ID" sz="2000" b="1" dirty="0"/>
          </a:p>
        </p:txBody>
      </p:sp>
      <p:sp>
        <p:nvSpPr>
          <p:cNvPr id="2" name="Striped Right Arrow 1"/>
          <p:cNvSpPr/>
          <p:nvPr/>
        </p:nvSpPr>
        <p:spPr>
          <a:xfrm rot="16200000">
            <a:off x="3895483" y="2243861"/>
            <a:ext cx="790093" cy="722933"/>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 xmlns:p14="http://schemas.microsoft.com/office/powerpoint/2010/main" val="201631050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868362"/>
          </a:xfrm>
        </p:spPr>
        <p:txBody>
          <a:bodyPr>
            <a:normAutofit fontScale="90000"/>
          </a:bodyPr>
          <a:lstStyle/>
          <a:p>
            <a:r>
              <a:rPr lang="en-US" sz="3600" b="1" dirty="0" smtClean="0"/>
              <a:t>KENDALA </a:t>
            </a:r>
            <a:r>
              <a:rPr lang="id-ID" sz="3600" b="1" dirty="0" smtClean="0"/>
              <a:t>PEMENUHAN TENAGA KESEHATAN</a:t>
            </a:r>
            <a:endParaRPr lang="en-US" sz="3600" b="1" dirty="0"/>
          </a:p>
        </p:txBody>
      </p:sp>
      <p:sp>
        <p:nvSpPr>
          <p:cNvPr id="3" name="Content Placeholder 2"/>
          <p:cNvSpPr>
            <a:spLocks noGrp="1"/>
          </p:cNvSpPr>
          <p:nvPr>
            <p:ph idx="1"/>
          </p:nvPr>
        </p:nvSpPr>
        <p:spPr>
          <a:xfrm>
            <a:off x="457200" y="1447800"/>
            <a:ext cx="8229600" cy="4953000"/>
          </a:xfrm>
        </p:spPr>
        <p:txBody>
          <a:bodyPr>
            <a:noAutofit/>
          </a:bodyPr>
          <a:lstStyle/>
          <a:p>
            <a:r>
              <a:rPr lang="en-US" sz="2800" b="1" dirty="0" err="1" smtClean="0"/>
              <a:t>Retensi</a:t>
            </a:r>
            <a:r>
              <a:rPr lang="en-US" sz="2800" b="1" dirty="0" smtClean="0"/>
              <a:t> </a:t>
            </a:r>
            <a:r>
              <a:rPr lang="en-US" sz="2800" b="1" dirty="0" err="1" smtClean="0"/>
              <a:t>untuk</a:t>
            </a:r>
            <a:r>
              <a:rPr lang="en-US" sz="2800" b="1" dirty="0" smtClean="0"/>
              <a:t> </a:t>
            </a:r>
            <a:r>
              <a:rPr lang="en-US" sz="2800" b="1" dirty="0" err="1" smtClean="0"/>
              <a:t>daerah</a:t>
            </a:r>
            <a:r>
              <a:rPr lang="en-US" sz="2800" b="1" dirty="0" smtClean="0"/>
              <a:t> </a:t>
            </a:r>
            <a:r>
              <a:rPr lang="en-US" sz="2800" b="1" dirty="0" err="1" smtClean="0"/>
              <a:t>dengan</a:t>
            </a:r>
            <a:r>
              <a:rPr lang="en-US" sz="2800" b="1" dirty="0" smtClean="0"/>
              <a:t> </a:t>
            </a:r>
            <a:r>
              <a:rPr lang="en-US" sz="2800" b="1" dirty="0" err="1" smtClean="0"/>
              <a:t>geografis</a:t>
            </a:r>
            <a:r>
              <a:rPr lang="en-US" sz="2800" b="1" dirty="0" smtClean="0"/>
              <a:t> </a:t>
            </a:r>
            <a:r>
              <a:rPr lang="en-US" sz="2800" b="1" dirty="0" err="1" smtClean="0"/>
              <a:t>sulit</a:t>
            </a:r>
            <a:r>
              <a:rPr lang="en-US" sz="2800" b="1" dirty="0" smtClean="0"/>
              <a:t>  </a:t>
            </a:r>
            <a:r>
              <a:rPr lang="en-US" sz="2800" b="1" dirty="0" err="1" smtClean="0"/>
              <a:t>masih</a:t>
            </a:r>
            <a:r>
              <a:rPr lang="en-US" sz="2800" b="1" dirty="0" smtClean="0"/>
              <a:t> </a:t>
            </a:r>
            <a:r>
              <a:rPr lang="en-US" sz="2800" b="1" dirty="0" err="1" smtClean="0"/>
              <a:t>rendah</a:t>
            </a:r>
            <a:endParaRPr lang="en-US" sz="2800" b="1" dirty="0" smtClean="0"/>
          </a:p>
          <a:p>
            <a:r>
              <a:rPr lang="en-US" sz="2800" b="1" dirty="0" err="1" smtClean="0"/>
              <a:t>Kurangnya</a:t>
            </a:r>
            <a:r>
              <a:rPr lang="en-US" sz="2800" b="1" dirty="0" smtClean="0"/>
              <a:t> </a:t>
            </a:r>
            <a:r>
              <a:rPr lang="en-US" sz="2800" b="1" dirty="0" err="1" smtClean="0"/>
              <a:t>partisipasi</a:t>
            </a:r>
            <a:r>
              <a:rPr lang="en-US" sz="2800" b="1" dirty="0" smtClean="0"/>
              <a:t> </a:t>
            </a:r>
            <a:r>
              <a:rPr lang="en-US" sz="2800" b="1" dirty="0" err="1" smtClean="0"/>
              <a:t>Pemda</a:t>
            </a:r>
            <a:r>
              <a:rPr lang="en-US" sz="2800" b="1" dirty="0" smtClean="0"/>
              <a:t> </a:t>
            </a:r>
            <a:r>
              <a:rPr lang="en-US" sz="2800" b="1" dirty="0" err="1" smtClean="0"/>
              <a:t>dalam</a:t>
            </a:r>
            <a:r>
              <a:rPr lang="en-US" sz="2800" b="1" dirty="0" smtClean="0"/>
              <a:t> </a:t>
            </a:r>
            <a:r>
              <a:rPr lang="en-US" sz="2800" b="1" dirty="0" err="1" smtClean="0"/>
              <a:t>penyediaan</a:t>
            </a:r>
            <a:r>
              <a:rPr lang="en-US" sz="2800" b="1" dirty="0" smtClean="0"/>
              <a:t> </a:t>
            </a:r>
            <a:r>
              <a:rPr lang="en-US" sz="2800" b="1" dirty="0" err="1" smtClean="0"/>
              <a:t>fasilitas</a:t>
            </a:r>
            <a:r>
              <a:rPr lang="en-US" sz="2800" b="1" dirty="0" smtClean="0"/>
              <a:t>, </a:t>
            </a:r>
            <a:r>
              <a:rPr lang="en-US" sz="2800" b="1" dirty="0" err="1" smtClean="0"/>
              <a:t>distribusi</a:t>
            </a:r>
            <a:r>
              <a:rPr lang="en-US" sz="2800" b="1" dirty="0" smtClean="0"/>
              <a:t>, monitoring </a:t>
            </a:r>
            <a:r>
              <a:rPr lang="en-US" sz="2800" b="1" dirty="0" err="1" smtClean="0"/>
              <a:t>dan</a:t>
            </a:r>
            <a:r>
              <a:rPr lang="en-US" sz="2800" b="1" dirty="0" smtClean="0"/>
              <a:t> </a:t>
            </a:r>
            <a:r>
              <a:rPr lang="en-US" sz="2800" b="1" dirty="0" err="1" smtClean="0"/>
              <a:t>evaluasi</a:t>
            </a:r>
            <a:endParaRPr lang="en-US" sz="2800" b="1" dirty="0" smtClean="0"/>
          </a:p>
          <a:p>
            <a:r>
              <a:rPr lang="en-US" sz="2800" b="1" dirty="0" err="1" smtClean="0"/>
              <a:t>Sedikitnya</a:t>
            </a:r>
            <a:r>
              <a:rPr lang="en-US" sz="2800" b="1" dirty="0" smtClean="0"/>
              <a:t> </a:t>
            </a:r>
            <a:r>
              <a:rPr lang="en-US" sz="2800" b="1" dirty="0" err="1" smtClean="0"/>
              <a:t>peminat</a:t>
            </a:r>
            <a:r>
              <a:rPr lang="en-US" sz="2800" b="1" dirty="0" smtClean="0"/>
              <a:t> </a:t>
            </a:r>
            <a:r>
              <a:rPr lang="en-US" sz="2800" b="1" dirty="0" err="1" smtClean="0"/>
              <a:t>tenaga</a:t>
            </a:r>
            <a:r>
              <a:rPr lang="en-US" sz="2800" b="1" dirty="0" smtClean="0"/>
              <a:t> </a:t>
            </a:r>
            <a:r>
              <a:rPr lang="en-US" sz="2800" b="1" dirty="0" err="1" smtClean="0"/>
              <a:t>kesehatan</a:t>
            </a:r>
            <a:r>
              <a:rPr lang="en-US" sz="2800" b="1" dirty="0" smtClean="0"/>
              <a:t> </a:t>
            </a:r>
            <a:r>
              <a:rPr lang="en-US" sz="2800" b="1" dirty="0" err="1" smtClean="0"/>
              <a:t>khususnya</a:t>
            </a:r>
            <a:r>
              <a:rPr lang="en-US" sz="2800" b="1" dirty="0" smtClean="0"/>
              <a:t> </a:t>
            </a:r>
            <a:r>
              <a:rPr lang="en-US" sz="2800" b="1" dirty="0" err="1" smtClean="0"/>
              <a:t>untuk</a:t>
            </a:r>
            <a:r>
              <a:rPr lang="en-US" sz="2800" b="1" dirty="0" smtClean="0"/>
              <a:t> </a:t>
            </a:r>
            <a:r>
              <a:rPr lang="en-US" sz="2800" b="1" dirty="0" err="1" smtClean="0"/>
              <a:t>daerah</a:t>
            </a:r>
            <a:r>
              <a:rPr lang="en-US" sz="2800" b="1" dirty="0" smtClean="0"/>
              <a:t> Papua, Papua Barat</a:t>
            </a:r>
          </a:p>
          <a:p>
            <a:r>
              <a:rPr lang="en-US" sz="2800" b="1" dirty="0" err="1" smtClean="0"/>
              <a:t>Tingginya</a:t>
            </a:r>
            <a:r>
              <a:rPr lang="en-US" sz="2800" b="1" dirty="0" smtClean="0"/>
              <a:t> </a:t>
            </a:r>
            <a:r>
              <a:rPr lang="en-US" sz="2800" b="1" dirty="0" err="1" smtClean="0"/>
              <a:t>biaya</a:t>
            </a:r>
            <a:r>
              <a:rPr lang="en-US" sz="2800" b="1" dirty="0" smtClean="0"/>
              <a:t> </a:t>
            </a:r>
            <a:r>
              <a:rPr lang="en-US" sz="2800" b="1" dirty="0" err="1" smtClean="0"/>
              <a:t>operasional</a:t>
            </a:r>
            <a:r>
              <a:rPr lang="en-US" sz="2800" b="1" dirty="0" smtClean="0"/>
              <a:t> </a:t>
            </a:r>
            <a:r>
              <a:rPr lang="en-US" sz="2800" b="1" dirty="0" err="1" smtClean="0"/>
              <a:t>untuk</a:t>
            </a:r>
            <a:r>
              <a:rPr lang="en-US" sz="2800" b="1" dirty="0" smtClean="0"/>
              <a:t> </a:t>
            </a:r>
            <a:r>
              <a:rPr lang="en-US" sz="2800" b="1" dirty="0" err="1" smtClean="0"/>
              <a:t>mobilisasi</a:t>
            </a:r>
            <a:r>
              <a:rPr lang="en-US" sz="2800" b="1" dirty="0" smtClean="0"/>
              <a:t> </a:t>
            </a:r>
            <a:r>
              <a:rPr lang="en-US" sz="2800" b="1" dirty="0" err="1" smtClean="0"/>
              <a:t>tenaga</a:t>
            </a:r>
            <a:r>
              <a:rPr lang="en-US" sz="2800" b="1" dirty="0" smtClean="0"/>
              <a:t> </a:t>
            </a:r>
            <a:r>
              <a:rPr lang="en-US" sz="2800" b="1" dirty="0" err="1" smtClean="0"/>
              <a:t>kesehatan</a:t>
            </a:r>
            <a:r>
              <a:rPr lang="en-US" sz="2800" b="1" dirty="0" smtClean="0"/>
              <a:t> </a:t>
            </a:r>
            <a:r>
              <a:rPr lang="en-US" sz="2800" b="1" dirty="0" err="1" smtClean="0"/>
              <a:t>di</a:t>
            </a:r>
            <a:r>
              <a:rPr lang="en-US" sz="2800" b="1" dirty="0" smtClean="0"/>
              <a:t> </a:t>
            </a:r>
            <a:r>
              <a:rPr lang="en-US" sz="2800" b="1" dirty="0" err="1" smtClean="0"/>
              <a:t>daerah</a:t>
            </a:r>
            <a:r>
              <a:rPr lang="en-US" sz="2800" b="1" dirty="0" smtClean="0"/>
              <a:t> </a:t>
            </a:r>
            <a:r>
              <a:rPr lang="en-US" sz="2800" b="1" dirty="0" err="1" smtClean="0"/>
              <a:t>dengan</a:t>
            </a:r>
            <a:r>
              <a:rPr lang="en-US" sz="2800" b="1" dirty="0" smtClean="0"/>
              <a:t> </a:t>
            </a:r>
            <a:r>
              <a:rPr lang="en-US" sz="2800" b="1" dirty="0" err="1" smtClean="0"/>
              <a:t>geografis</a:t>
            </a:r>
            <a:r>
              <a:rPr lang="en-US" sz="2800" b="1" dirty="0" smtClean="0"/>
              <a:t> </a:t>
            </a:r>
            <a:r>
              <a:rPr lang="en-US" sz="2800" b="1" dirty="0" err="1" smtClean="0"/>
              <a:t>sulit</a:t>
            </a:r>
            <a:r>
              <a:rPr lang="en-US" sz="2800" b="1" dirty="0" smtClean="0"/>
              <a:t>.</a:t>
            </a:r>
            <a:endParaRPr lang="id-ID" sz="2800" b="1" dirty="0" smtClean="0"/>
          </a:p>
          <a:p>
            <a:endParaRPr lang="en-US" sz="2800" b="1" dirty="0" smtClean="0"/>
          </a:p>
          <a:p>
            <a:endParaRPr lang="en-US" sz="2800" b="1" dirty="0"/>
          </a:p>
        </p:txBody>
      </p:sp>
    </p:spTree>
    <p:extLst>
      <p:ext uri="{BB962C8B-B14F-4D97-AF65-F5344CB8AC3E}">
        <p14:creationId xmlns="" xmlns:p14="http://schemas.microsoft.com/office/powerpoint/2010/main" val="2768529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636912"/>
            <a:ext cx="7772400" cy="1470025"/>
          </a:xfrm>
        </p:spPr>
        <p:style>
          <a:lnRef idx="0">
            <a:schemeClr val="accent5"/>
          </a:lnRef>
          <a:fillRef idx="3">
            <a:schemeClr val="accent5"/>
          </a:fillRef>
          <a:effectRef idx="3">
            <a:schemeClr val="accent5"/>
          </a:effectRef>
          <a:fontRef idx="minor">
            <a:schemeClr val="lt1"/>
          </a:fontRef>
        </p:style>
        <p:txBody>
          <a:bodyPr/>
          <a:lstStyle/>
          <a:p>
            <a:r>
              <a:rPr lang="id-ID" b="1" dirty="0" smtClean="0">
                <a:solidFill>
                  <a:schemeClr val="tx1"/>
                </a:solidFill>
              </a:rPr>
              <a:t>PENDAHULUAN</a:t>
            </a:r>
            <a:endParaRPr lang="id-ID" b="1" dirty="0">
              <a:solidFill>
                <a:schemeClr val="tx1"/>
              </a:solidFill>
            </a:endParaRPr>
          </a:p>
        </p:txBody>
      </p:sp>
    </p:spTree>
    <p:extLst>
      <p:ext uri="{BB962C8B-B14F-4D97-AF65-F5344CB8AC3E}">
        <p14:creationId xmlns="" xmlns:p14="http://schemas.microsoft.com/office/powerpoint/2010/main" val="20951880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333375"/>
            <a:ext cx="8229600" cy="1143000"/>
          </a:xfrm>
        </p:spPr>
        <p:txBody>
          <a:bodyPr>
            <a:normAutofit/>
          </a:bodyPr>
          <a:lstStyle/>
          <a:p>
            <a:pPr eaLnBrk="1" fontAlgn="auto" hangingPunct="1">
              <a:spcAft>
                <a:spcPts val="0"/>
              </a:spcAft>
              <a:defRPr/>
            </a:pPr>
            <a:r>
              <a:rPr lang="en-US" sz="3200" b="1" dirty="0" smtClean="0"/>
              <a:t>PEMENUHAN </a:t>
            </a:r>
            <a:r>
              <a:rPr lang="id-ID" sz="3200" b="1" dirty="0" smtClean="0"/>
              <a:t>KEBUTUHAN SDM KESEHATAN</a:t>
            </a:r>
            <a:br>
              <a:rPr lang="id-ID" sz="3200" b="1" dirty="0" smtClean="0"/>
            </a:br>
            <a:r>
              <a:rPr lang="id-ID" sz="3200" b="1" dirty="0" smtClean="0"/>
              <a:t>(Distribusi dan Retensi Nakes)</a:t>
            </a:r>
            <a:endParaRPr lang="en-US" sz="3200" b="1" dirty="0"/>
          </a:p>
        </p:txBody>
      </p:sp>
      <p:sp>
        <p:nvSpPr>
          <p:cNvPr id="3" name="Content Placeholder 2"/>
          <p:cNvSpPr>
            <a:spLocks noGrp="1"/>
          </p:cNvSpPr>
          <p:nvPr>
            <p:ph sz="quarter" idx="1"/>
          </p:nvPr>
        </p:nvSpPr>
        <p:spPr>
          <a:xfrm>
            <a:off x="228600" y="1600200"/>
            <a:ext cx="4271963" cy="4708525"/>
          </a:xfrm>
        </p:spPr>
        <p:style>
          <a:lnRef idx="0">
            <a:schemeClr val="accent1"/>
          </a:lnRef>
          <a:fillRef idx="3">
            <a:schemeClr val="accent1"/>
          </a:fillRef>
          <a:effectRef idx="3">
            <a:schemeClr val="accent1"/>
          </a:effectRef>
          <a:fontRef idx="minor">
            <a:schemeClr val="lt1"/>
          </a:fontRef>
        </p:style>
        <p:txBody>
          <a:bodyPr>
            <a:noAutofit/>
          </a:bodyPr>
          <a:lstStyle/>
          <a:p>
            <a:pPr marL="0" indent="0" eaLnBrk="1" fontAlgn="auto" hangingPunct="1">
              <a:spcAft>
                <a:spcPts val="0"/>
              </a:spcAft>
              <a:buFont typeface="Wingdings 3"/>
              <a:buNone/>
              <a:defRPr/>
            </a:pPr>
            <a:r>
              <a:rPr lang="en-US" sz="2400" b="1" dirty="0" smtClean="0"/>
              <a:t>P</a:t>
            </a:r>
            <a:r>
              <a:rPr lang="id-ID" sz="2400" b="1" dirty="0" smtClean="0"/>
              <a:t>ENEMPATAN NAKES</a:t>
            </a:r>
            <a:r>
              <a:rPr lang="id-ID" sz="2400" dirty="0" smtClean="0"/>
              <a:t>:</a:t>
            </a:r>
            <a:endParaRPr lang="en-US" sz="2400" dirty="0" smtClean="0"/>
          </a:p>
          <a:p>
            <a:pPr marL="725488" indent="-274320" eaLnBrk="1" fontAlgn="auto" hangingPunct="1">
              <a:spcAft>
                <a:spcPts val="0"/>
              </a:spcAft>
              <a:buFont typeface="Wingdings 3"/>
              <a:buChar char=""/>
              <a:defRPr/>
            </a:pPr>
            <a:r>
              <a:rPr lang="id-ID" sz="2400" dirty="0" smtClean="0"/>
              <a:t>Pengangkatan CPNS</a:t>
            </a:r>
          </a:p>
          <a:p>
            <a:pPr marL="725488" indent="-274320" eaLnBrk="1" fontAlgn="auto" hangingPunct="1">
              <a:spcAft>
                <a:spcPts val="0"/>
              </a:spcAft>
              <a:buFont typeface="Wingdings 3"/>
              <a:buChar char=""/>
              <a:defRPr/>
            </a:pPr>
            <a:r>
              <a:rPr lang="id-ID" sz="2400" dirty="0" smtClean="0"/>
              <a:t>Pengangkatan PTT (dokter, dokter gigi, dokter spesialis dan bidan)</a:t>
            </a:r>
          </a:p>
          <a:p>
            <a:pPr marL="725488" indent="-274320" eaLnBrk="1" fontAlgn="auto" hangingPunct="1">
              <a:spcAft>
                <a:spcPts val="0"/>
              </a:spcAft>
              <a:buFont typeface="Wingdings 3"/>
              <a:buChar char=""/>
              <a:defRPr/>
            </a:pPr>
            <a:r>
              <a:rPr lang="id-ID" sz="2400" dirty="0" smtClean="0"/>
              <a:t>Penugasan khusus:</a:t>
            </a:r>
          </a:p>
          <a:p>
            <a:pPr marL="725488" lvl="1" indent="-342900" eaLnBrk="1" fontAlgn="auto" hangingPunct="1">
              <a:spcAft>
                <a:spcPts val="0"/>
              </a:spcAft>
              <a:buFont typeface="Wingdings 3"/>
              <a:buChar char=""/>
              <a:defRPr/>
            </a:pPr>
            <a:r>
              <a:rPr lang="id-ID" sz="2000" dirty="0" smtClean="0"/>
              <a:t>Residen Senior  (RSUD )</a:t>
            </a:r>
          </a:p>
          <a:p>
            <a:pPr marL="725488" lvl="1" indent="-342900" eaLnBrk="1" fontAlgn="auto" hangingPunct="1">
              <a:spcAft>
                <a:spcPts val="0"/>
              </a:spcAft>
              <a:buFont typeface="Wingdings 3"/>
              <a:buChar char=""/>
              <a:defRPr/>
            </a:pPr>
            <a:r>
              <a:rPr lang="id-ID" sz="2000" dirty="0" smtClean="0"/>
              <a:t>Nakes Diploma 3 (Puskesmas DTPK)</a:t>
            </a:r>
            <a:endParaRPr lang="en-US" sz="2000" dirty="0" smtClean="0"/>
          </a:p>
          <a:p>
            <a:pPr marL="725488" indent="-274320" eaLnBrk="1" fontAlgn="auto" hangingPunct="1">
              <a:spcAft>
                <a:spcPts val="0"/>
              </a:spcAft>
              <a:buFont typeface="Wingdings 3"/>
              <a:buChar char=""/>
              <a:defRPr/>
            </a:pPr>
            <a:r>
              <a:rPr lang="id-ID" sz="2400" dirty="0" smtClean="0"/>
              <a:t>Program Internship Dokter Indonesia</a:t>
            </a:r>
            <a:endParaRPr lang="en-US" sz="2400" dirty="0" smtClean="0"/>
          </a:p>
          <a:p>
            <a:pPr marL="514350" indent="-514350" eaLnBrk="1" fontAlgn="auto" hangingPunct="1">
              <a:spcAft>
                <a:spcPts val="0"/>
              </a:spcAft>
              <a:buFont typeface="Wingdings 3"/>
              <a:buNone/>
              <a:defRPr/>
            </a:pPr>
            <a:endParaRPr lang="en-US" sz="2400" dirty="0" smtClean="0"/>
          </a:p>
          <a:p>
            <a:pPr marL="514350" indent="-514350" eaLnBrk="1" fontAlgn="auto" hangingPunct="1">
              <a:spcAft>
                <a:spcPts val="0"/>
              </a:spcAft>
              <a:buFont typeface="Wingdings 3"/>
              <a:buNone/>
              <a:defRPr/>
            </a:pPr>
            <a:r>
              <a:rPr lang="en-US" sz="2400" dirty="0"/>
              <a:t>	</a:t>
            </a:r>
            <a:endParaRPr lang="en-US" sz="2400" dirty="0" smtClean="0"/>
          </a:p>
        </p:txBody>
      </p:sp>
      <p:sp>
        <p:nvSpPr>
          <p:cNvPr id="4" name="Content Placeholder 3"/>
          <p:cNvSpPr>
            <a:spLocks noGrp="1"/>
          </p:cNvSpPr>
          <p:nvPr>
            <p:ph sz="quarter" idx="2"/>
          </p:nvPr>
        </p:nvSpPr>
        <p:spPr>
          <a:xfrm>
            <a:off x="4800600" y="1600200"/>
            <a:ext cx="4191000" cy="4709120"/>
          </a:xfrm>
        </p:spPr>
        <p:style>
          <a:lnRef idx="0">
            <a:schemeClr val="accent5"/>
          </a:lnRef>
          <a:fillRef idx="3">
            <a:schemeClr val="accent5"/>
          </a:fillRef>
          <a:effectRef idx="3">
            <a:schemeClr val="accent5"/>
          </a:effectRef>
          <a:fontRef idx="minor">
            <a:schemeClr val="lt1"/>
          </a:fontRef>
        </p:style>
        <p:txBody>
          <a:bodyPr>
            <a:normAutofit/>
          </a:bodyPr>
          <a:lstStyle/>
          <a:p>
            <a:pPr marL="0" indent="0" eaLnBrk="1" fontAlgn="auto" hangingPunct="1">
              <a:spcAft>
                <a:spcPts val="0"/>
              </a:spcAft>
              <a:buFont typeface="Wingdings 3"/>
              <a:buNone/>
              <a:defRPr/>
            </a:pPr>
            <a:r>
              <a:rPr lang="id-ID" sz="2400" b="1" dirty="0" smtClean="0"/>
              <a:t>BEA SISWA DG MASA BAKTI WAJIB</a:t>
            </a:r>
          </a:p>
          <a:p>
            <a:pPr marL="274320" indent="-274320" eaLnBrk="1" fontAlgn="auto" hangingPunct="1">
              <a:spcAft>
                <a:spcPts val="0"/>
              </a:spcAft>
              <a:buFont typeface="Wingdings 3"/>
              <a:buChar char=""/>
              <a:defRPr/>
            </a:pPr>
            <a:r>
              <a:rPr lang="id-ID" sz="2200" dirty="0" smtClean="0"/>
              <a:t>Pemberian Bea siswa/ bantuan pendidikan PPDS/PPDGS</a:t>
            </a:r>
          </a:p>
          <a:p>
            <a:pPr marL="274320" indent="-274320" eaLnBrk="1" fontAlgn="auto" hangingPunct="1">
              <a:spcAft>
                <a:spcPts val="0"/>
              </a:spcAft>
              <a:buFont typeface="Wingdings 3"/>
              <a:buChar char=""/>
              <a:defRPr/>
            </a:pPr>
            <a:r>
              <a:rPr lang="id-ID" sz="2200" dirty="0" smtClean="0"/>
              <a:t>Program Tugas Belajar  (D3 – S3)</a:t>
            </a:r>
          </a:p>
          <a:p>
            <a:pPr marL="0" indent="0" eaLnBrk="1" fontAlgn="auto" hangingPunct="1">
              <a:spcAft>
                <a:spcPts val="0"/>
              </a:spcAft>
              <a:buFont typeface="Wingdings 3"/>
              <a:buNone/>
              <a:defRPr/>
            </a:pPr>
            <a:endParaRPr lang="id-ID" sz="2400" dirty="0" smtClean="0"/>
          </a:p>
          <a:p>
            <a:pPr marL="0" indent="0" eaLnBrk="1" fontAlgn="auto" hangingPunct="1">
              <a:spcAft>
                <a:spcPts val="0"/>
              </a:spcAft>
              <a:buFont typeface="Wingdings 3"/>
              <a:buNone/>
              <a:defRPr/>
            </a:pPr>
            <a:r>
              <a:rPr lang="id-ID" sz="2400" dirty="0" smtClean="0"/>
              <a:t>INSENTIF FINANSIAL</a:t>
            </a:r>
          </a:p>
          <a:p>
            <a:pPr marL="0" indent="0" eaLnBrk="1" fontAlgn="auto" hangingPunct="1">
              <a:spcAft>
                <a:spcPts val="0"/>
              </a:spcAft>
              <a:buFont typeface="Wingdings 3"/>
              <a:buNone/>
              <a:defRPr/>
            </a:pPr>
            <a:r>
              <a:rPr lang="id-ID" sz="2400" dirty="0" smtClean="0"/>
              <a:t>Insentif untuk Nakes PTT (untuk penugasan di fayankes Terpencil dan sangat terpencil)</a:t>
            </a:r>
            <a:endParaRPr lang="id-ID" sz="2400" dirty="0"/>
          </a:p>
        </p:txBody>
      </p:sp>
    </p:spTree>
    <p:extLst>
      <p:ext uri="{BB962C8B-B14F-4D97-AF65-F5344CB8AC3E}">
        <p14:creationId xmlns="" xmlns:p14="http://schemas.microsoft.com/office/powerpoint/2010/main" val="37021220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INOVASI PEMENUHAN NAKES</a:t>
            </a:r>
            <a:endParaRPr lang="id-ID" dirty="0"/>
          </a:p>
        </p:txBody>
      </p:sp>
      <p:sp>
        <p:nvSpPr>
          <p:cNvPr id="3" name="Content Placeholder 2"/>
          <p:cNvSpPr>
            <a:spLocks noGrp="1"/>
          </p:cNvSpPr>
          <p:nvPr>
            <p:ph idx="1"/>
          </p:nvPr>
        </p:nvSpPr>
        <p:spPr/>
        <p:txBody>
          <a:bodyPr>
            <a:normAutofit fontScale="85000" lnSpcReduction="20000"/>
          </a:bodyPr>
          <a:lstStyle/>
          <a:p>
            <a:pPr>
              <a:buNone/>
            </a:pPr>
            <a:r>
              <a:rPr lang="en-US" b="1" dirty="0" smtClean="0"/>
              <a:t>1.	</a:t>
            </a:r>
            <a:r>
              <a:rPr lang="id-ID" b="1" dirty="0" smtClean="0"/>
              <a:t>TEAM BASED</a:t>
            </a:r>
            <a:endParaRPr lang="en-US" b="1" dirty="0" smtClean="0"/>
          </a:p>
          <a:p>
            <a:pPr algn="just"/>
            <a:r>
              <a:rPr lang="id-ID" dirty="0" smtClean="0"/>
              <a:t>Model penempatan </a:t>
            </a:r>
            <a:r>
              <a:rPr lang="en-US" dirty="0" err="1" smtClean="0"/>
              <a:t>nakes</a:t>
            </a:r>
            <a:r>
              <a:rPr lang="en-US" dirty="0" smtClean="0"/>
              <a:t> </a:t>
            </a:r>
            <a:r>
              <a:rPr lang="id-ID" dirty="0" smtClean="0"/>
              <a:t>berbasis tim</a:t>
            </a:r>
            <a:r>
              <a:rPr lang="en-US" dirty="0" smtClean="0"/>
              <a:t> </a:t>
            </a:r>
            <a:r>
              <a:rPr lang="id-ID" dirty="0" smtClean="0"/>
              <a:t>(</a:t>
            </a:r>
            <a:r>
              <a:rPr lang="id-ID" dirty="0" smtClean="0"/>
              <a:t>Team </a:t>
            </a:r>
            <a:r>
              <a:rPr lang="id-ID" dirty="0" smtClean="0"/>
              <a:t>Base</a:t>
            </a:r>
            <a:r>
              <a:rPr lang="en-US" dirty="0" smtClean="0"/>
              <a:t>d</a:t>
            </a:r>
            <a:r>
              <a:rPr lang="id-ID" dirty="0" smtClean="0"/>
              <a:t>)</a:t>
            </a:r>
            <a:r>
              <a:rPr lang="en-US" dirty="0" smtClean="0"/>
              <a:t> </a:t>
            </a:r>
            <a:r>
              <a:rPr lang="id-ID" dirty="0" smtClean="0"/>
              <a:t>dimaksudkan </a:t>
            </a:r>
            <a:r>
              <a:rPr lang="en-US" dirty="0" err="1" smtClean="0"/>
              <a:t>untuk</a:t>
            </a:r>
            <a:r>
              <a:rPr lang="en-US" dirty="0" smtClean="0"/>
              <a:t> </a:t>
            </a:r>
            <a:r>
              <a:rPr lang="id-ID" dirty="0" smtClean="0"/>
              <a:t>meningkatkan </a:t>
            </a:r>
            <a:r>
              <a:rPr lang="id-ID" dirty="0" smtClean="0"/>
              <a:t>retensi tenaga </a:t>
            </a:r>
            <a:r>
              <a:rPr lang="id-ID" dirty="0" smtClean="0"/>
              <a:t>kesehatan</a:t>
            </a:r>
            <a:r>
              <a:rPr lang="en-US" dirty="0" smtClean="0"/>
              <a:t>,</a:t>
            </a:r>
            <a:r>
              <a:rPr lang="id-ID" dirty="0" smtClean="0"/>
              <a:t> memenuhi </a:t>
            </a:r>
            <a:r>
              <a:rPr lang="id-ID" dirty="0" smtClean="0"/>
              <a:t>kebutuhan tenaga kesehatan, dan mengatasi masalah </a:t>
            </a:r>
            <a:r>
              <a:rPr lang="id-ID" dirty="0" smtClean="0"/>
              <a:t>kesehatan</a:t>
            </a:r>
            <a:r>
              <a:rPr lang="en-US" dirty="0" smtClean="0"/>
              <a:t> </a:t>
            </a:r>
            <a:r>
              <a:rPr lang="en-US" dirty="0" err="1" smtClean="0"/>
              <a:t>terutama</a:t>
            </a:r>
            <a:r>
              <a:rPr lang="en-US" dirty="0" smtClean="0"/>
              <a:t> </a:t>
            </a:r>
            <a:r>
              <a:rPr lang="en-US" dirty="0" err="1" smtClean="0"/>
              <a:t>di</a:t>
            </a:r>
            <a:r>
              <a:rPr lang="en-US" dirty="0" smtClean="0"/>
              <a:t> </a:t>
            </a:r>
            <a:r>
              <a:rPr lang="en-US" dirty="0" err="1" smtClean="0"/>
              <a:t>daerah</a:t>
            </a:r>
            <a:r>
              <a:rPr lang="en-US" dirty="0" smtClean="0"/>
              <a:t> </a:t>
            </a:r>
            <a:r>
              <a:rPr lang="en-US" dirty="0" err="1" smtClean="0"/>
              <a:t>terisolir</a:t>
            </a:r>
            <a:r>
              <a:rPr lang="en-US" dirty="0" smtClean="0"/>
              <a:t>.</a:t>
            </a:r>
            <a:endParaRPr lang="en-US" dirty="0" smtClean="0"/>
          </a:p>
          <a:p>
            <a:pPr algn="just"/>
            <a:r>
              <a:rPr lang="en-US" dirty="0" smtClean="0"/>
              <a:t>Team </a:t>
            </a:r>
            <a:r>
              <a:rPr lang="en-US" dirty="0" err="1" smtClean="0"/>
              <a:t>terdiri</a:t>
            </a:r>
            <a:r>
              <a:rPr lang="en-US" dirty="0" smtClean="0"/>
              <a:t> </a:t>
            </a:r>
            <a:r>
              <a:rPr lang="en-US" dirty="0" err="1" smtClean="0"/>
              <a:t>dari</a:t>
            </a:r>
            <a:r>
              <a:rPr lang="en-US" dirty="0" smtClean="0"/>
              <a:t> 5 </a:t>
            </a:r>
            <a:r>
              <a:rPr lang="en-US" dirty="0" err="1" smtClean="0"/>
              <a:t>nakes</a:t>
            </a:r>
            <a:r>
              <a:rPr lang="en-US" dirty="0" smtClean="0"/>
              <a:t> </a:t>
            </a:r>
            <a:r>
              <a:rPr lang="en-US" dirty="0" err="1" smtClean="0"/>
              <a:t>yaitu</a:t>
            </a:r>
            <a:r>
              <a:rPr lang="en-US" dirty="0" smtClean="0"/>
              <a:t> </a:t>
            </a:r>
            <a:r>
              <a:rPr lang="en-US" dirty="0" err="1" smtClean="0"/>
              <a:t>dokter</a:t>
            </a:r>
            <a:r>
              <a:rPr lang="en-US" dirty="0" smtClean="0"/>
              <a:t>, </a:t>
            </a:r>
            <a:r>
              <a:rPr lang="en-US" dirty="0" err="1" smtClean="0"/>
              <a:t>perawat</a:t>
            </a:r>
            <a:r>
              <a:rPr lang="en-US" dirty="0" smtClean="0"/>
              <a:t>, </a:t>
            </a:r>
            <a:r>
              <a:rPr lang="en-US" dirty="0" err="1" smtClean="0"/>
              <a:t>bidan</a:t>
            </a:r>
            <a:r>
              <a:rPr lang="en-US" dirty="0" smtClean="0"/>
              <a:t>, </a:t>
            </a:r>
            <a:r>
              <a:rPr lang="en-US" dirty="0" err="1" smtClean="0"/>
              <a:t>dan</a:t>
            </a:r>
            <a:r>
              <a:rPr lang="en-US" dirty="0" smtClean="0"/>
              <a:t> 2 </a:t>
            </a:r>
            <a:r>
              <a:rPr lang="en-US" dirty="0" err="1" smtClean="0"/>
              <a:t>nakes</a:t>
            </a:r>
            <a:r>
              <a:rPr lang="en-US" dirty="0" smtClean="0"/>
              <a:t> </a:t>
            </a:r>
            <a:r>
              <a:rPr lang="en-US" dirty="0" err="1" smtClean="0"/>
              <a:t>sesuai</a:t>
            </a:r>
            <a:r>
              <a:rPr lang="en-US" dirty="0" smtClean="0"/>
              <a:t> </a:t>
            </a:r>
            <a:r>
              <a:rPr lang="en-US" dirty="0" err="1" smtClean="0"/>
              <a:t>karakteristik</a:t>
            </a:r>
            <a:r>
              <a:rPr lang="en-US" dirty="0" smtClean="0"/>
              <a:t> </a:t>
            </a:r>
            <a:r>
              <a:rPr lang="en-US" dirty="0" err="1" smtClean="0"/>
              <a:t>masalah</a:t>
            </a:r>
            <a:r>
              <a:rPr lang="en-US" dirty="0" smtClean="0"/>
              <a:t> </a:t>
            </a:r>
            <a:r>
              <a:rPr lang="en-US" dirty="0" err="1" smtClean="0"/>
              <a:t>kesehatan</a:t>
            </a:r>
            <a:r>
              <a:rPr lang="en-US" dirty="0" smtClean="0"/>
              <a:t> </a:t>
            </a:r>
            <a:r>
              <a:rPr lang="en-US" dirty="0" err="1" smtClean="0"/>
              <a:t>di</a:t>
            </a:r>
            <a:r>
              <a:rPr lang="en-US" dirty="0" smtClean="0"/>
              <a:t> </a:t>
            </a:r>
            <a:r>
              <a:rPr lang="en-US" dirty="0" err="1" smtClean="0"/>
              <a:t>daerah</a:t>
            </a:r>
            <a:r>
              <a:rPr lang="en-US" dirty="0" smtClean="0"/>
              <a:t> (</a:t>
            </a:r>
            <a:r>
              <a:rPr lang="en-US" dirty="0" err="1" smtClean="0"/>
              <a:t>analis</a:t>
            </a:r>
            <a:r>
              <a:rPr lang="en-US" dirty="0" smtClean="0"/>
              <a:t> </a:t>
            </a:r>
            <a:r>
              <a:rPr lang="en-US" dirty="0" err="1" smtClean="0"/>
              <a:t>kesehatan</a:t>
            </a:r>
            <a:r>
              <a:rPr lang="en-US" dirty="0" smtClean="0"/>
              <a:t>/</a:t>
            </a:r>
            <a:r>
              <a:rPr lang="en-US" dirty="0" err="1" smtClean="0"/>
              <a:t>farmasi</a:t>
            </a:r>
            <a:r>
              <a:rPr lang="en-US" dirty="0" smtClean="0"/>
              <a:t>/</a:t>
            </a:r>
            <a:r>
              <a:rPr lang="en-US" dirty="0" err="1" smtClean="0"/>
              <a:t>gizi</a:t>
            </a:r>
            <a:r>
              <a:rPr lang="en-US" dirty="0" smtClean="0"/>
              <a:t>/sanitarian )</a:t>
            </a:r>
          </a:p>
          <a:p>
            <a:pPr algn="just"/>
            <a:r>
              <a:rPr lang="id-ID" dirty="0" smtClean="0"/>
              <a:t>Uji </a:t>
            </a:r>
            <a:r>
              <a:rPr lang="id-ID" dirty="0" smtClean="0"/>
              <a:t>Coba </a:t>
            </a:r>
            <a:r>
              <a:rPr lang="en-US" dirty="0" err="1" smtClean="0"/>
              <a:t>akan</a:t>
            </a:r>
            <a:r>
              <a:rPr lang="en-US" dirty="0" smtClean="0"/>
              <a:t> </a:t>
            </a:r>
            <a:r>
              <a:rPr lang="id-ID" dirty="0" smtClean="0"/>
              <a:t>dilaksanakan </a:t>
            </a:r>
            <a:r>
              <a:rPr lang="id-ID" dirty="0" smtClean="0"/>
              <a:t>di 4 kabupaten yaitu Kab. Nias </a:t>
            </a:r>
            <a:r>
              <a:rPr lang="id-ID" dirty="0" smtClean="0"/>
              <a:t>Selatan</a:t>
            </a:r>
            <a:r>
              <a:rPr lang="en-US" dirty="0" smtClean="0"/>
              <a:t>, </a:t>
            </a:r>
            <a:r>
              <a:rPr lang="id-ID" dirty="0" smtClean="0"/>
              <a:t>Kab</a:t>
            </a:r>
            <a:r>
              <a:rPr lang="id-ID" dirty="0" smtClean="0"/>
              <a:t>. </a:t>
            </a:r>
            <a:r>
              <a:rPr lang="id-ID" dirty="0" smtClean="0"/>
              <a:t>Sambas, </a:t>
            </a:r>
            <a:r>
              <a:rPr lang="id-ID" dirty="0" smtClean="0"/>
              <a:t>Kab. Maluku Tenggara </a:t>
            </a:r>
            <a:r>
              <a:rPr lang="id-ID" dirty="0" smtClean="0"/>
              <a:t>Barat, </a:t>
            </a:r>
            <a:r>
              <a:rPr lang="id-ID" dirty="0" smtClean="0"/>
              <a:t>dan Kab. Boven </a:t>
            </a:r>
            <a:r>
              <a:rPr lang="id-ID" dirty="0" smtClean="0"/>
              <a:t>Digul</a:t>
            </a:r>
            <a:r>
              <a:rPr lang="en-US" dirty="0" smtClean="0"/>
              <a:t>.</a:t>
            </a:r>
            <a:r>
              <a:rPr lang="en-US" dirty="0" smtClean="0"/>
              <a:t> </a:t>
            </a:r>
          </a:p>
          <a:p>
            <a:endParaRPr lang="id-ID" dirty="0" smtClean="0"/>
          </a:p>
          <a:p>
            <a:pPr marL="514350" indent="-514350">
              <a:buNone/>
            </a:pPr>
            <a:endParaRPr lang="id-ID" b="1" dirty="0"/>
          </a:p>
        </p:txBody>
      </p:sp>
    </p:spTree>
    <p:extLst>
      <p:ext uri="{BB962C8B-B14F-4D97-AF65-F5344CB8AC3E}">
        <p14:creationId xmlns="" xmlns:p14="http://schemas.microsoft.com/office/powerpoint/2010/main" val="13662655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85000" lnSpcReduction="10000"/>
          </a:bodyPr>
          <a:lstStyle/>
          <a:p>
            <a:pPr>
              <a:buNone/>
            </a:pPr>
            <a:r>
              <a:rPr lang="en-US" b="1" dirty="0" smtClean="0"/>
              <a:t>2.  </a:t>
            </a:r>
            <a:r>
              <a:rPr lang="id-ID" b="1" dirty="0" smtClean="0"/>
              <a:t>TASK SHIFTING</a:t>
            </a:r>
            <a:endParaRPr lang="en-US" b="1" dirty="0" smtClean="0"/>
          </a:p>
          <a:p>
            <a:pPr lvl="0" algn="just"/>
            <a:r>
              <a:rPr lang="en-US" dirty="0" err="1" smtClean="0"/>
              <a:t>Aturan</a:t>
            </a:r>
            <a:r>
              <a:rPr lang="en-US" dirty="0" smtClean="0"/>
              <a:t> yang </a:t>
            </a:r>
            <a:r>
              <a:rPr lang="en-US" dirty="0" err="1" smtClean="0"/>
              <a:t>memungkinkan</a:t>
            </a:r>
            <a:r>
              <a:rPr lang="en-US" dirty="0" smtClean="0"/>
              <a:t> </a:t>
            </a:r>
            <a:r>
              <a:rPr lang="en-US" dirty="0" err="1" smtClean="0"/>
              <a:t>diberlakukannya</a:t>
            </a:r>
            <a:r>
              <a:rPr lang="en-US" dirty="0" smtClean="0"/>
              <a:t> </a:t>
            </a:r>
            <a:r>
              <a:rPr lang="en-US" dirty="0" err="1" smtClean="0"/>
              <a:t>Pelimpahan</a:t>
            </a:r>
            <a:r>
              <a:rPr lang="en-US" dirty="0" smtClean="0"/>
              <a:t> </a:t>
            </a:r>
            <a:r>
              <a:rPr lang="en-US" dirty="0" err="1" smtClean="0"/>
              <a:t>kewenangan</a:t>
            </a:r>
            <a:r>
              <a:rPr lang="en-US" dirty="0" smtClean="0"/>
              <a:t> (task shifting) </a:t>
            </a:r>
            <a:r>
              <a:rPr lang="en-US" dirty="0" err="1" smtClean="0"/>
              <a:t>bersifat</a:t>
            </a:r>
            <a:r>
              <a:rPr lang="en-US" dirty="0" smtClean="0"/>
              <a:t> </a:t>
            </a:r>
            <a:r>
              <a:rPr lang="en-US" dirty="0" err="1" smtClean="0"/>
              <a:t>vertikal</a:t>
            </a:r>
            <a:r>
              <a:rPr lang="en-US" dirty="0" smtClean="0"/>
              <a:t> </a:t>
            </a:r>
            <a:r>
              <a:rPr lang="en-US" dirty="0" err="1" smtClean="0"/>
              <a:t>yaitu</a:t>
            </a:r>
            <a:r>
              <a:rPr lang="en-US" dirty="0" smtClean="0"/>
              <a:t> </a:t>
            </a:r>
            <a:r>
              <a:rPr lang="en-US" dirty="0" err="1" smtClean="0"/>
              <a:t>dari</a:t>
            </a:r>
            <a:r>
              <a:rPr lang="en-US" dirty="0" smtClean="0"/>
              <a:t> </a:t>
            </a:r>
            <a:r>
              <a:rPr lang="en-US" dirty="0" err="1" smtClean="0"/>
              <a:t>dokter</a:t>
            </a:r>
            <a:r>
              <a:rPr lang="en-US" dirty="0" smtClean="0"/>
              <a:t> </a:t>
            </a:r>
            <a:r>
              <a:rPr lang="en-US" dirty="0" err="1" smtClean="0"/>
              <a:t>ke</a:t>
            </a:r>
            <a:r>
              <a:rPr lang="en-US" dirty="0" smtClean="0"/>
              <a:t> </a:t>
            </a:r>
            <a:r>
              <a:rPr lang="en-US" dirty="0" err="1" smtClean="0"/>
              <a:t>perawat</a:t>
            </a:r>
            <a:r>
              <a:rPr lang="en-US" dirty="0" smtClean="0"/>
              <a:t> /</a:t>
            </a:r>
            <a:r>
              <a:rPr lang="en-US" dirty="0" err="1" smtClean="0"/>
              <a:t>bidan</a:t>
            </a:r>
            <a:r>
              <a:rPr lang="en-US" dirty="0" smtClean="0"/>
              <a:t>. </a:t>
            </a:r>
          </a:p>
          <a:p>
            <a:pPr lvl="0" algn="just"/>
            <a:r>
              <a:rPr lang="en-US" dirty="0" err="1" smtClean="0"/>
              <a:t>Pelimpahan</a:t>
            </a:r>
            <a:r>
              <a:rPr lang="en-US" dirty="0" smtClean="0"/>
              <a:t> </a:t>
            </a:r>
            <a:r>
              <a:rPr lang="en-US" dirty="0" err="1" smtClean="0"/>
              <a:t>kewenangan</a:t>
            </a:r>
            <a:r>
              <a:rPr lang="en-US" dirty="0" smtClean="0"/>
              <a:t> </a:t>
            </a:r>
            <a:r>
              <a:rPr lang="en-US" dirty="0" err="1" smtClean="0"/>
              <a:t>dari</a:t>
            </a:r>
            <a:r>
              <a:rPr lang="en-US" dirty="0" smtClean="0"/>
              <a:t> </a:t>
            </a:r>
            <a:r>
              <a:rPr lang="en-US" dirty="0" err="1" smtClean="0"/>
              <a:t>dokter</a:t>
            </a:r>
            <a:r>
              <a:rPr lang="en-US" dirty="0" smtClean="0"/>
              <a:t> </a:t>
            </a:r>
            <a:r>
              <a:rPr lang="en-US" dirty="0" err="1" smtClean="0"/>
              <a:t>kepada</a:t>
            </a:r>
            <a:r>
              <a:rPr lang="en-US" dirty="0" smtClean="0"/>
              <a:t> </a:t>
            </a:r>
            <a:r>
              <a:rPr lang="en-US" dirty="0" err="1" smtClean="0"/>
              <a:t>perawat</a:t>
            </a:r>
            <a:r>
              <a:rPr lang="en-US" dirty="0" smtClean="0"/>
              <a:t>/</a:t>
            </a:r>
            <a:r>
              <a:rPr lang="en-US" dirty="0" err="1" smtClean="0"/>
              <a:t>bidan</a:t>
            </a:r>
            <a:r>
              <a:rPr lang="en-US" dirty="0" smtClean="0"/>
              <a:t> </a:t>
            </a:r>
            <a:r>
              <a:rPr lang="en-US" dirty="0" err="1" smtClean="0"/>
              <a:t>dimana</a:t>
            </a:r>
            <a:r>
              <a:rPr lang="en-US" dirty="0" smtClean="0"/>
              <a:t> </a:t>
            </a:r>
            <a:r>
              <a:rPr lang="en-US" b="1" dirty="0" err="1" smtClean="0"/>
              <a:t>ada</a:t>
            </a:r>
            <a:r>
              <a:rPr lang="en-US" b="1" dirty="0" smtClean="0"/>
              <a:t> </a:t>
            </a:r>
            <a:r>
              <a:rPr lang="en-US" b="1" dirty="0" err="1" smtClean="0"/>
              <a:t>dokter</a:t>
            </a:r>
            <a:r>
              <a:rPr lang="en-US" dirty="0" smtClean="0"/>
              <a:t> </a:t>
            </a:r>
            <a:r>
              <a:rPr lang="en-US" dirty="0" err="1" smtClean="0"/>
              <a:t>diatur</a:t>
            </a:r>
            <a:r>
              <a:rPr lang="en-US" dirty="0" smtClean="0"/>
              <a:t> </a:t>
            </a:r>
            <a:r>
              <a:rPr lang="en-US" dirty="0" err="1" smtClean="0"/>
              <a:t>dalam</a:t>
            </a:r>
            <a:r>
              <a:rPr lang="en-US" dirty="0" smtClean="0"/>
              <a:t> </a:t>
            </a:r>
            <a:r>
              <a:rPr lang="en-US" dirty="0" err="1" smtClean="0"/>
              <a:t>permenkes</a:t>
            </a:r>
            <a:r>
              <a:rPr lang="en-US" dirty="0" smtClean="0"/>
              <a:t> 2052 </a:t>
            </a:r>
            <a:r>
              <a:rPr lang="en-US" dirty="0" err="1" smtClean="0"/>
              <a:t>tentang</a:t>
            </a:r>
            <a:r>
              <a:rPr lang="en-US" dirty="0" smtClean="0"/>
              <a:t> </a:t>
            </a:r>
            <a:r>
              <a:rPr lang="en-US" dirty="0" err="1" smtClean="0"/>
              <a:t>izin</a:t>
            </a:r>
            <a:r>
              <a:rPr lang="en-US" dirty="0" smtClean="0"/>
              <a:t> </a:t>
            </a:r>
            <a:r>
              <a:rPr lang="en-US" dirty="0" err="1" smtClean="0"/>
              <a:t>praktik</a:t>
            </a:r>
            <a:r>
              <a:rPr lang="en-US" dirty="0" smtClean="0"/>
              <a:t> </a:t>
            </a:r>
            <a:r>
              <a:rPr lang="en-US" dirty="0" err="1" smtClean="0"/>
              <a:t>dan</a:t>
            </a:r>
            <a:r>
              <a:rPr lang="en-US" dirty="0" smtClean="0"/>
              <a:t> </a:t>
            </a:r>
            <a:r>
              <a:rPr lang="en-US" dirty="0" err="1" smtClean="0"/>
              <a:t>pelaksanaan</a:t>
            </a:r>
            <a:r>
              <a:rPr lang="en-US" dirty="0" smtClean="0"/>
              <a:t> </a:t>
            </a:r>
            <a:r>
              <a:rPr lang="en-US" dirty="0" err="1" smtClean="0"/>
              <a:t>praktik</a:t>
            </a:r>
            <a:r>
              <a:rPr lang="en-US" dirty="0" smtClean="0"/>
              <a:t> </a:t>
            </a:r>
            <a:r>
              <a:rPr lang="en-US" dirty="0" err="1" smtClean="0"/>
              <a:t>kedokteran</a:t>
            </a:r>
            <a:r>
              <a:rPr lang="en-US" dirty="0" smtClean="0"/>
              <a:t> </a:t>
            </a:r>
            <a:r>
              <a:rPr lang="en-US" dirty="0" err="1" smtClean="0"/>
              <a:t>tahun</a:t>
            </a:r>
            <a:r>
              <a:rPr lang="en-US" dirty="0" smtClean="0"/>
              <a:t> 2011 </a:t>
            </a:r>
            <a:r>
              <a:rPr lang="en-US" dirty="0" err="1" smtClean="0"/>
              <a:t>pasal</a:t>
            </a:r>
            <a:r>
              <a:rPr lang="en-US" dirty="0" smtClean="0"/>
              <a:t> 23 </a:t>
            </a:r>
            <a:r>
              <a:rPr lang="en-US" dirty="0" err="1" smtClean="0"/>
              <a:t>ayat</a:t>
            </a:r>
            <a:r>
              <a:rPr lang="en-US" dirty="0" smtClean="0"/>
              <a:t> 2.</a:t>
            </a:r>
          </a:p>
          <a:p>
            <a:pPr lvl="0" algn="just"/>
            <a:r>
              <a:rPr lang="en-US" dirty="0" err="1" smtClean="0"/>
              <a:t>Pendelegasian</a:t>
            </a:r>
            <a:r>
              <a:rPr lang="en-US" dirty="0" smtClean="0"/>
              <a:t> </a:t>
            </a:r>
            <a:r>
              <a:rPr lang="en-US" dirty="0" err="1" smtClean="0"/>
              <a:t>kewenangan</a:t>
            </a:r>
            <a:r>
              <a:rPr lang="en-US" dirty="0" smtClean="0"/>
              <a:t> </a:t>
            </a:r>
            <a:r>
              <a:rPr lang="en-US" dirty="0" err="1" smtClean="0"/>
              <a:t>dari</a:t>
            </a:r>
            <a:r>
              <a:rPr lang="en-US" dirty="0" smtClean="0"/>
              <a:t> </a:t>
            </a:r>
            <a:r>
              <a:rPr lang="en-US" dirty="0" err="1" smtClean="0"/>
              <a:t>dokter</a:t>
            </a:r>
            <a:r>
              <a:rPr lang="en-US" dirty="0" smtClean="0"/>
              <a:t> </a:t>
            </a:r>
            <a:r>
              <a:rPr lang="en-US" dirty="0" err="1" smtClean="0"/>
              <a:t>kepada</a:t>
            </a:r>
            <a:r>
              <a:rPr lang="en-US" dirty="0" smtClean="0"/>
              <a:t> </a:t>
            </a:r>
            <a:r>
              <a:rPr lang="en-US" dirty="0" err="1" smtClean="0"/>
              <a:t>perawat</a:t>
            </a:r>
            <a:r>
              <a:rPr lang="en-US" dirty="0" smtClean="0"/>
              <a:t>/</a:t>
            </a:r>
            <a:r>
              <a:rPr lang="en-US" dirty="0" err="1" smtClean="0"/>
              <a:t>bidan</a:t>
            </a:r>
            <a:r>
              <a:rPr lang="en-US" dirty="0" smtClean="0"/>
              <a:t> </a:t>
            </a:r>
            <a:r>
              <a:rPr lang="en-US" dirty="0" err="1" smtClean="0"/>
              <a:t>dimana</a:t>
            </a:r>
            <a:r>
              <a:rPr lang="en-US" dirty="0" smtClean="0"/>
              <a:t> </a:t>
            </a:r>
            <a:r>
              <a:rPr lang="en-US" b="1" dirty="0" err="1" smtClean="0"/>
              <a:t>tidak</a:t>
            </a:r>
            <a:r>
              <a:rPr lang="en-US" b="1" dirty="0" smtClean="0"/>
              <a:t> </a:t>
            </a:r>
            <a:r>
              <a:rPr lang="en-US" b="1" dirty="0" err="1" smtClean="0"/>
              <a:t>ada</a:t>
            </a:r>
            <a:r>
              <a:rPr lang="en-US" b="1" dirty="0" smtClean="0"/>
              <a:t> </a:t>
            </a:r>
            <a:r>
              <a:rPr lang="en-US" b="1" dirty="0" err="1" smtClean="0"/>
              <a:t>dokter</a:t>
            </a:r>
            <a:r>
              <a:rPr lang="en-US" dirty="0" smtClean="0"/>
              <a:t> </a:t>
            </a:r>
            <a:r>
              <a:rPr lang="en-US" dirty="0" err="1" smtClean="0"/>
              <a:t>diatur</a:t>
            </a:r>
            <a:r>
              <a:rPr lang="en-US" dirty="0" smtClean="0"/>
              <a:t> </a:t>
            </a:r>
            <a:r>
              <a:rPr lang="en-US" dirty="0" err="1" smtClean="0"/>
              <a:t>dalam</a:t>
            </a:r>
            <a:r>
              <a:rPr lang="en-US" dirty="0" smtClean="0"/>
              <a:t> </a:t>
            </a:r>
            <a:r>
              <a:rPr lang="en-US" dirty="0" err="1" smtClean="0"/>
              <a:t>permenkes</a:t>
            </a:r>
            <a:r>
              <a:rPr lang="en-US" dirty="0" smtClean="0"/>
              <a:t> no 148 </a:t>
            </a:r>
            <a:r>
              <a:rPr lang="en-US" dirty="0" err="1" smtClean="0"/>
              <a:t>tahun</a:t>
            </a:r>
            <a:r>
              <a:rPr lang="en-US" dirty="0" smtClean="0"/>
              <a:t> 2010 </a:t>
            </a:r>
            <a:r>
              <a:rPr lang="en-US" dirty="0" err="1" smtClean="0"/>
              <a:t>tentang</a:t>
            </a:r>
            <a:r>
              <a:rPr lang="en-US" dirty="0" smtClean="0"/>
              <a:t> </a:t>
            </a:r>
            <a:r>
              <a:rPr lang="en-US" dirty="0" err="1" smtClean="0"/>
              <a:t>izin</a:t>
            </a:r>
            <a:r>
              <a:rPr lang="en-US" dirty="0" smtClean="0"/>
              <a:t> </a:t>
            </a:r>
            <a:r>
              <a:rPr lang="en-US" dirty="0" err="1" smtClean="0"/>
              <a:t>dan</a:t>
            </a:r>
            <a:r>
              <a:rPr lang="en-US" dirty="0" smtClean="0"/>
              <a:t> </a:t>
            </a:r>
            <a:r>
              <a:rPr lang="en-US" dirty="0" err="1" smtClean="0"/>
              <a:t>penyelenggaraan</a:t>
            </a:r>
            <a:r>
              <a:rPr lang="en-US" dirty="0" smtClean="0"/>
              <a:t> </a:t>
            </a:r>
            <a:r>
              <a:rPr lang="en-US" dirty="0" err="1" smtClean="0"/>
              <a:t>praktik</a:t>
            </a:r>
            <a:r>
              <a:rPr lang="en-US" dirty="0" smtClean="0"/>
              <a:t> </a:t>
            </a:r>
            <a:r>
              <a:rPr lang="en-US" dirty="0" err="1" smtClean="0"/>
              <a:t>Keperawatan</a:t>
            </a:r>
            <a:r>
              <a:rPr lang="en-US" dirty="0" smtClean="0"/>
              <a:t> </a:t>
            </a:r>
            <a:r>
              <a:rPr lang="en-US" dirty="0" err="1" smtClean="0"/>
              <a:t>dan</a:t>
            </a:r>
            <a:r>
              <a:rPr lang="en-US" dirty="0" smtClean="0"/>
              <a:t> </a:t>
            </a:r>
            <a:r>
              <a:rPr lang="en-US" dirty="0" err="1" smtClean="0"/>
              <a:t>Permenkes</a:t>
            </a:r>
            <a:r>
              <a:rPr lang="en-US" dirty="0" smtClean="0"/>
              <a:t> no 1464 </a:t>
            </a:r>
            <a:r>
              <a:rPr lang="en-US" dirty="0" err="1" smtClean="0"/>
              <a:t>tahun</a:t>
            </a:r>
            <a:r>
              <a:rPr lang="en-US" dirty="0" smtClean="0"/>
              <a:t> 2010 </a:t>
            </a:r>
            <a:r>
              <a:rPr lang="en-US" dirty="0" err="1" smtClean="0"/>
              <a:t>tentang</a:t>
            </a:r>
            <a:r>
              <a:rPr lang="en-US" dirty="0" smtClean="0"/>
              <a:t> </a:t>
            </a:r>
            <a:r>
              <a:rPr lang="en-US" dirty="0" err="1" smtClean="0"/>
              <a:t>izin</a:t>
            </a:r>
            <a:r>
              <a:rPr lang="en-US" dirty="0" smtClean="0"/>
              <a:t> </a:t>
            </a:r>
            <a:r>
              <a:rPr lang="en-US" dirty="0" err="1" smtClean="0"/>
              <a:t>dan</a:t>
            </a:r>
            <a:r>
              <a:rPr lang="en-US" dirty="0" smtClean="0"/>
              <a:t> </a:t>
            </a:r>
            <a:r>
              <a:rPr lang="en-US" dirty="0" err="1" smtClean="0"/>
              <a:t>penyelenggaraan</a:t>
            </a:r>
            <a:r>
              <a:rPr lang="en-US" dirty="0" smtClean="0"/>
              <a:t> </a:t>
            </a:r>
            <a:r>
              <a:rPr lang="en-US" dirty="0" err="1" smtClean="0"/>
              <a:t>praktik</a:t>
            </a:r>
            <a:r>
              <a:rPr lang="en-US" dirty="0" smtClean="0"/>
              <a:t> </a:t>
            </a:r>
            <a:r>
              <a:rPr lang="en-US" dirty="0" err="1" smtClean="0"/>
              <a:t>bidan</a:t>
            </a:r>
            <a:r>
              <a:rPr lang="en-US" dirty="0" smtClean="0"/>
              <a:t>.</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a:grpSpLocks/>
          </p:cNvGrpSpPr>
          <p:nvPr/>
        </p:nvGrpSpPr>
        <p:grpSpPr bwMode="auto">
          <a:xfrm>
            <a:off x="177801" y="2076450"/>
            <a:ext cx="1690688" cy="730250"/>
            <a:chOff x="52641" y="783068"/>
            <a:chExt cx="1337177" cy="728797"/>
          </a:xfrm>
          <a:solidFill>
            <a:schemeClr val="bg1"/>
          </a:solidFill>
        </p:grpSpPr>
        <p:sp>
          <p:nvSpPr>
            <p:cNvPr id="16" name="Rounded Rectangle 15"/>
            <p:cNvSpPr/>
            <p:nvPr/>
          </p:nvSpPr>
          <p:spPr>
            <a:xfrm>
              <a:off x="52641" y="783068"/>
              <a:ext cx="1337177" cy="728797"/>
            </a:xfrm>
            <a:prstGeom prst="roundRect">
              <a:avLst>
                <a:gd name="adj" fmla="val 10000"/>
              </a:avLst>
            </a:prstGeom>
            <a:grpFill/>
            <a:ln>
              <a:solidFill>
                <a:schemeClr val="tx1"/>
              </a:soli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7" name="Rounded Rectangle 4"/>
            <p:cNvSpPr/>
            <p:nvPr/>
          </p:nvSpPr>
          <p:spPr>
            <a:xfrm>
              <a:off x="52641" y="783068"/>
              <a:ext cx="1337177" cy="486393"/>
            </a:xfrm>
            <a:prstGeom prst="rect">
              <a:avLst/>
            </a:prstGeom>
            <a:noFill/>
            <a:ln>
              <a:noFill/>
            </a:ln>
          </p:spPr>
          <p:style>
            <a:lnRef idx="0">
              <a:scrgbClr r="0" g="0" b="0"/>
            </a:lnRef>
            <a:fillRef idx="0">
              <a:scrgbClr r="0" g="0" b="0"/>
            </a:fillRef>
            <a:effectRef idx="0">
              <a:scrgbClr r="0" g="0" b="0"/>
            </a:effectRef>
            <a:fontRef idx="minor">
              <a:schemeClr val="lt1"/>
            </a:fontRef>
          </p:style>
          <p:txBody>
            <a:bodyPr lIns="99568" tIns="99568" rIns="99568" bIns="53340" spcCol="1270"/>
            <a:lstStyle/>
            <a:p>
              <a:pPr defTabSz="622300" fontAlgn="auto">
                <a:lnSpc>
                  <a:spcPct val="90000"/>
                </a:lnSpc>
                <a:spcBef>
                  <a:spcPts val="0"/>
                </a:spcBef>
                <a:spcAft>
                  <a:spcPct val="35000"/>
                </a:spcAft>
                <a:defRPr/>
              </a:pPr>
              <a:r>
                <a:rPr lang="id-ID" sz="2000" b="1" dirty="0">
                  <a:solidFill>
                    <a:schemeClr val="tx1"/>
                  </a:solidFill>
                  <a:latin typeface="Palatino Linotype"/>
                </a:rPr>
                <a:t>RPJM</a:t>
              </a:r>
              <a:r>
                <a:rPr lang="en-US" sz="2000" b="1" dirty="0">
                  <a:solidFill>
                    <a:schemeClr val="tx1"/>
                  </a:solidFill>
                  <a:latin typeface="Palatino Linotype"/>
                </a:rPr>
                <a:t>N</a:t>
              </a:r>
              <a:r>
                <a:rPr lang="id-ID" sz="2000" b="1" dirty="0">
                  <a:solidFill>
                    <a:schemeClr val="tx1"/>
                  </a:solidFill>
                  <a:latin typeface="Palatino Linotype"/>
                </a:rPr>
                <a:t> 1</a:t>
              </a:r>
            </a:p>
            <a:p>
              <a:pPr defTabSz="622300" fontAlgn="auto">
                <a:lnSpc>
                  <a:spcPct val="90000"/>
                </a:lnSpc>
                <a:spcBef>
                  <a:spcPts val="0"/>
                </a:spcBef>
                <a:spcAft>
                  <a:spcPct val="35000"/>
                </a:spcAft>
                <a:defRPr/>
              </a:pPr>
              <a:r>
                <a:rPr lang="id-ID" sz="2000" b="1" dirty="0">
                  <a:solidFill>
                    <a:schemeClr val="tx1"/>
                  </a:solidFill>
                  <a:latin typeface="Palatino Linotype"/>
                </a:rPr>
                <a:t>(2005 – 2009)</a:t>
              </a:r>
              <a:endParaRPr lang="en-US" sz="2000" dirty="0">
                <a:solidFill>
                  <a:schemeClr val="tx1"/>
                </a:solidFill>
              </a:endParaRPr>
            </a:p>
          </p:txBody>
        </p:sp>
      </p:grpSp>
      <p:grpSp>
        <p:nvGrpSpPr>
          <p:cNvPr id="3" name="Group 6"/>
          <p:cNvGrpSpPr>
            <a:grpSpLocks/>
          </p:cNvGrpSpPr>
          <p:nvPr/>
        </p:nvGrpSpPr>
        <p:grpSpPr bwMode="auto">
          <a:xfrm>
            <a:off x="2468563" y="2076450"/>
            <a:ext cx="1689100" cy="730250"/>
            <a:chOff x="2343114" y="783068"/>
            <a:chExt cx="1337177" cy="728797"/>
          </a:xfrm>
          <a:solidFill>
            <a:schemeClr val="bg1"/>
          </a:solidFill>
        </p:grpSpPr>
        <p:sp>
          <p:nvSpPr>
            <p:cNvPr id="14" name="Rounded Rectangle 13"/>
            <p:cNvSpPr/>
            <p:nvPr/>
          </p:nvSpPr>
          <p:spPr>
            <a:xfrm>
              <a:off x="2343114" y="783068"/>
              <a:ext cx="1337177" cy="728797"/>
            </a:xfrm>
            <a:prstGeom prst="roundRect">
              <a:avLst>
                <a:gd name="adj" fmla="val 10000"/>
              </a:avLst>
            </a:prstGeom>
            <a:grpFill/>
            <a:ln>
              <a:solidFill>
                <a:schemeClr val="tx1"/>
              </a:soli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5" name="Rounded Rectangle 6"/>
            <p:cNvSpPr/>
            <p:nvPr/>
          </p:nvSpPr>
          <p:spPr>
            <a:xfrm>
              <a:off x="2343114" y="783068"/>
              <a:ext cx="1337177" cy="486393"/>
            </a:xfrm>
            <a:prstGeom prst="rect">
              <a:avLst/>
            </a:prstGeom>
            <a:noFill/>
            <a:ln>
              <a:noFill/>
            </a:ln>
          </p:spPr>
          <p:style>
            <a:lnRef idx="0">
              <a:scrgbClr r="0" g="0" b="0"/>
            </a:lnRef>
            <a:fillRef idx="0">
              <a:scrgbClr r="0" g="0" b="0"/>
            </a:fillRef>
            <a:effectRef idx="0">
              <a:scrgbClr r="0" g="0" b="0"/>
            </a:effectRef>
            <a:fontRef idx="minor">
              <a:schemeClr val="lt1"/>
            </a:fontRef>
          </p:style>
          <p:txBody>
            <a:bodyPr lIns="99568" tIns="99568" rIns="99568" bIns="53340" spcCol="1270"/>
            <a:lstStyle/>
            <a:p>
              <a:pPr defTabSz="622300" fontAlgn="auto">
                <a:lnSpc>
                  <a:spcPct val="90000"/>
                </a:lnSpc>
                <a:spcBef>
                  <a:spcPts val="0"/>
                </a:spcBef>
                <a:spcAft>
                  <a:spcPct val="35000"/>
                </a:spcAft>
                <a:defRPr/>
              </a:pPr>
              <a:r>
                <a:rPr lang="id-ID" sz="2000" b="1" dirty="0">
                  <a:solidFill>
                    <a:schemeClr val="tx1"/>
                  </a:solidFill>
                  <a:latin typeface="Palatino Linotype"/>
                </a:rPr>
                <a:t>RPJM</a:t>
              </a:r>
              <a:r>
                <a:rPr lang="en-US" sz="2000" b="1" dirty="0">
                  <a:solidFill>
                    <a:schemeClr val="tx1"/>
                  </a:solidFill>
                  <a:latin typeface="Palatino Linotype"/>
                </a:rPr>
                <a:t>N</a:t>
              </a:r>
              <a:r>
                <a:rPr lang="id-ID" sz="2000" b="1" dirty="0">
                  <a:solidFill>
                    <a:schemeClr val="tx1"/>
                  </a:solidFill>
                  <a:latin typeface="Palatino Linotype"/>
                </a:rPr>
                <a:t> 2</a:t>
              </a:r>
            </a:p>
            <a:p>
              <a:pPr defTabSz="622300" fontAlgn="auto">
                <a:lnSpc>
                  <a:spcPct val="90000"/>
                </a:lnSpc>
                <a:spcBef>
                  <a:spcPts val="0"/>
                </a:spcBef>
                <a:spcAft>
                  <a:spcPct val="35000"/>
                </a:spcAft>
                <a:defRPr/>
              </a:pPr>
              <a:r>
                <a:rPr lang="id-ID" sz="2000" b="1" dirty="0">
                  <a:solidFill>
                    <a:schemeClr val="tx1"/>
                  </a:solidFill>
                  <a:latin typeface="Palatino Linotype"/>
                </a:rPr>
                <a:t>(2010– 2014)</a:t>
              </a:r>
              <a:endParaRPr lang="en-US" sz="2000" dirty="0">
                <a:solidFill>
                  <a:schemeClr val="tx1"/>
                </a:solidFill>
              </a:endParaRPr>
            </a:p>
          </p:txBody>
        </p:sp>
      </p:grpSp>
      <p:grpSp>
        <p:nvGrpSpPr>
          <p:cNvPr id="4" name="Group 7"/>
          <p:cNvGrpSpPr>
            <a:grpSpLocks/>
          </p:cNvGrpSpPr>
          <p:nvPr/>
        </p:nvGrpSpPr>
        <p:grpSpPr bwMode="auto">
          <a:xfrm>
            <a:off x="4759325" y="2076450"/>
            <a:ext cx="1689100" cy="730250"/>
            <a:chOff x="4633587" y="783068"/>
            <a:chExt cx="1337177" cy="728797"/>
          </a:xfrm>
          <a:noFill/>
        </p:grpSpPr>
        <p:sp>
          <p:nvSpPr>
            <p:cNvPr id="12" name="Rounded Rectangle 11"/>
            <p:cNvSpPr/>
            <p:nvPr/>
          </p:nvSpPr>
          <p:spPr>
            <a:xfrm>
              <a:off x="4633587" y="783068"/>
              <a:ext cx="1337177" cy="728797"/>
            </a:xfrm>
            <a:prstGeom prst="roundRect">
              <a:avLst>
                <a:gd name="adj" fmla="val 10000"/>
              </a:avLst>
            </a:prstGeom>
            <a:grpFill/>
            <a:ln>
              <a:solidFill>
                <a:schemeClr val="tx1"/>
              </a:soli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3" name="Rounded Rectangle 8"/>
            <p:cNvSpPr/>
            <p:nvPr/>
          </p:nvSpPr>
          <p:spPr>
            <a:xfrm>
              <a:off x="4633587" y="783068"/>
              <a:ext cx="1337177" cy="486393"/>
            </a:xfrm>
            <a:prstGeom prst="rect">
              <a:avLst/>
            </a:prstGeom>
            <a:grpFill/>
            <a:ln>
              <a:noFill/>
            </a:ln>
          </p:spPr>
          <p:style>
            <a:lnRef idx="0">
              <a:scrgbClr r="0" g="0" b="0"/>
            </a:lnRef>
            <a:fillRef idx="0">
              <a:scrgbClr r="0" g="0" b="0"/>
            </a:fillRef>
            <a:effectRef idx="0">
              <a:scrgbClr r="0" g="0" b="0"/>
            </a:effectRef>
            <a:fontRef idx="minor">
              <a:schemeClr val="lt1"/>
            </a:fontRef>
          </p:style>
          <p:txBody>
            <a:bodyPr lIns="99568" tIns="99568" rIns="99568" bIns="53340" spcCol="1270"/>
            <a:lstStyle/>
            <a:p>
              <a:pPr defTabSz="622300" fontAlgn="auto">
                <a:lnSpc>
                  <a:spcPct val="90000"/>
                </a:lnSpc>
                <a:spcBef>
                  <a:spcPts val="0"/>
                </a:spcBef>
                <a:spcAft>
                  <a:spcPct val="35000"/>
                </a:spcAft>
                <a:defRPr/>
              </a:pPr>
              <a:r>
                <a:rPr lang="id-ID" sz="2000" b="1" dirty="0">
                  <a:solidFill>
                    <a:schemeClr val="tx1"/>
                  </a:solidFill>
                  <a:latin typeface="Palatino Linotype"/>
                </a:rPr>
                <a:t>RPJM</a:t>
              </a:r>
              <a:r>
                <a:rPr lang="en-US" sz="2000" b="1" dirty="0">
                  <a:solidFill>
                    <a:schemeClr val="tx1"/>
                  </a:solidFill>
                  <a:latin typeface="Palatino Linotype"/>
                </a:rPr>
                <a:t>N</a:t>
              </a:r>
              <a:r>
                <a:rPr lang="id-ID" sz="2000" b="1" dirty="0">
                  <a:solidFill>
                    <a:schemeClr val="tx1"/>
                  </a:solidFill>
                  <a:latin typeface="Palatino Linotype"/>
                </a:rPr>
                <a:t> 3</a:t>
              </a:r>
            </a:p>
            <a:p>
              <a:pPr defTabSz="622300" fontAlgn="auto">
                <a:lnSpc>
                  <a:spcPct val="90000"/>
                </a:lnSpc>
                <a:spcBef>
                  <a:spcPts val="0"/>
                </a:spcBef>
                <a:spcAft>
                  <a:spcPct val="35000"/>
                </a:spcAft>
                <a:defRPr/>
              </a:pPr>
              <a:r>
                <a:rPr lang="id-ID" sz="2000" b="1" dirty="0">
                  <a:solidFill>
                    <a:schemeClr val="tx1"/>
                  </a:solidFill>
                  <a:latin typeface="Palatino Linotype"/>
                </a:rPr>
                <a:t>(2015– 2019)</a:t>
              </a:r>
              <a:endParaRPr lang="en-US" sz="2000" dirty="0">
                <a:solidFill>
                  <a:schemeClr val="tx1"/>
                </a:solidFill>
              </a:endParaRPr>
            </a:p>
          </p:txBody>
        </p:sp>
      </p:grpSp>
      <p:grpSp>
        <p:nvGrpSpPr>
          <p:cNvPr id="24580" name="Group 42"/>
          <p:cNvGrpSpPr>
            <a:grpSpLocks/>
          </p:cNvGrpSpPr>
          <p:nvPr/>
        </p:nvGrpSpPr>
        <p:grpSpPr bwMode="auto">
          <a:xfrm>
            <a:off x="7049966" y="2076450"/>
            <a:ext cx="1689588" cy="730250"/>
            <a:chOff x="7050088" y="2076450"/>
            <a:chExt cx="1689100" cy="730250"/>
          </a:xfrm>
        </p:grpSpPr>
        <p:sp>
          <p:nvSpPr>
            <p:cNvPr id="10" name="Rounded Rectangle 9"/>
            <p:cNvSpPr>
              <a:spLocks noChangeArrowheads="1"/>
            </p:cNvSpPr>
            <p:nvPr/>
          </p:nvSpPr>
          <p:spPr bwMode="auto">
            <a:xfrm>
              <a:off x="7050088" y="2076450"/>
              <a:ext cx="1689100" cy="730250"/>
            </a:xfrm>
            <a:prstGeom prst="roundRect">
              <a:avLst>
                <a:gd name="adj" fmla="val 10000"/>
              </a:avLst>
            </a:prstGeom>
            <a:solidFill>
              <a:schemeClr val="bg1"/>
            </a:solidFill>
            <a:ln w="9525">
              <a:solidFill>
                <a:schemeClr val="tx1"/>
              </a:solidFill>
              <a:round/>
              <a:headEnd/>
              <a:tailEnd/>
            </a:ln>
            <a:effectLst>
              <a:outerShdw blurRad="63500" dist="23000" dir="5400000" rotWithShape="0">
                <a:srgbClr val="000000">
                  <a:alpha val="34999"/>
                </a:srgbClr>
              </a:outerShdw>
            </a:effectLst>
          </p:spPr>
          <p:txBody>
            <a:bodyPr/>
            <a:lstStyle/>
            <a:p>
              <a:pPr>
                <a:defRPr/>
              </a:pPr>
              <a:endParaRPr lang="en-US">
                <a:latin typeface="Arial" charset="0"/>
                <a:ea typeface="ＭＳ Ｐゴシック" charset="0"/>
                <a:cs typeface="Arial" charset="0"/>
              </a:endParaRPr>
            </a:p>
          </p:txBody>
        </p:sp>
        <p:sp>
          <p:nvSpPr>
            <p:cNvPr id="11" name="Rounded Rectangle 10"/>
            <p:cNvSpPr/>
            <p:nvPr/>
          </p:nvSpPr>
          <p:spPr bwMode="auto">
            <a:xfrm>
              <a:off x="7050088" y="2076450"/>
              <a:ext cx="1689100" cy="487363"/>
            </a:xfrm>
            <a:prstGeom prst="rect">
              <a:avLst/>
            </a:prstGeom>
            <a:noFill/>
            <a:ln>
              <a:noFill/>
            </a:ln>
          </p:spPr>
          <p:style>
            <a:lnRef idx="0">
              <a:scrgbClr r="0" g="0" b="0"/>
            </a:lnRef>
            <a:fillRef idx="0">
              <a:scrgbClr r="0" g="0" b="0"/>
            </a:fillRef>
            <a:effectRef idx="0">
              <a:scrgbClr r="0" g="0" b="0"/>
            </a:effectRef>
            <a:fontRef idx="minor">
              <a:schemeClr val="lt1"/>
            </a:fontRef>
          </p:style>
          <p:txBody>
            <a:bodyPr lIns="99568" tIns="99568" rIns="99568" bIns="53340"/>
            <a:lstStyle/>
            <a:p>
              <a:pPr defTabSz="622300">
                <a:lnSpc>
                  <a:spcPct val="90000"/>
                </a:lnSpc>
                <a:spcAft>
                  <a:spcPct val="35000"/>
                </a:spcAft>
              </a:pPr>
              <a:r>
                <a:rPr lang="id-ID" sz="2000" b="1">
                  <a:solidFill>
                    <a:schemeClr val="tx1"/>
                  </a:solidFill>
                  <a:latin typeface="Palatino Linotype" pitchFamily="18" charset="0"/>
                  <a:ea typeface="MS PGothic" pitchFamily="34" charset="-128"/>
                  <a:cs typeface="Arial" pitchFamily="34" charset="0"/>
                </a:rPr>
                <a:t>RPJM</a:t>
              </a:r>
              <a:r>
                <a:rPr lang="en-US" sz="2000" b="1">
                  <a:solidFill>
                    <a:schemeClr val="tx1"/>
                  </a:solidFill>
                  <a:latin typeface="Palatino Linotype" pitchFamily="18" charset="0"/>
                  <a:ea typeface="MS PGothic" pitchFamily="34" charset="-128"/>
                  <a:cs typeface="Arial" pitchFamily="34" charset="0"/>
                </a:rPr>
                <a:t>N</a:t>
              </a:r>
              <a:r>
                <a:rPr lang="id-ID" sz="2000" b="1">
                  <a:solidFill>
                    <a:schemeClr val="tx1"/>
                  </a:solidFill>
                  <a:latin typeface="Palatino Linotype" pitchFamily="18" charset="0"/>
                  <a:ea typeface="MS PGothic" pitchFamily="34" charset="-128"/>
                  <a:cs typeface="Arial" pitchFamily="34" charset="0"/>
                </a:rPr>
                <a:t> </a:t>
              </a:r>
              <a:r>
                <a:rPr lang="en-US" sz="2000" b="1">
                  <a:solidFill>
                    <a:schemeClr val="tx1"/>
                  </a:solidFill>
                  <a:latin typeface="Palatino Linotype" pitchFamily="18" charset="0"/>
                  <a:ea typeface="MS PGothic" pitchFamily="34" charset="-128"/>
                  <a:cs typeface="Arial" pitchFamily="34" charset="0"/>
                </a:rPr>
                <a:t>4</a:t>
              </a:r>
              <a:endParaRPr lang="id-ID" sz="2000" b="1">
                <a:solidFill>
                  <a:schemeClr val="tx1"/>
                </a:solidFill>
                <a:latin typeface="Palatino Linotype" pitchFamily="18" charset="0"/>
                <a:ea typeface="MS PGothic" pitchFamily="34" charset="-128"/>
                <a:cs typeface="Arial" pitchFamily="34" charset="0"/>
              </a:endParaRPr>
            </a:p>
            <a:p>
              <a:pPr defTabSz="622300">
                <a:lnSpc>
                  <a:spcPct val="90000"/>
                </a:lnSpc>
                <a:spcAft>
                  <a:spcPct val="35000"/>
                </a:spcAft>
              </a:pPr>
              <a:r>
                <a:rPr lang="id-ID" sz="2000" b="1">
                  <a:solidFill>
                    <a:schemeClr val="tx1"/>
                  </a:solidFill>
                  <a:latin typeface="Palatino Linotype" pitchFamily="18" charset="0"/>
                  <a:ea typeface="MS PGothic" pitchFamily="34" charset="-128"/>
                  <a:cs typeface="Arial" pitchFamily="34" charset="0"/>
                </a:rPr>
                <a:t>(2020 – 2025)</a:t>
              </a:r>
              <a:endParaRPr lang="id-ID" sz="2000">
                <a:solidFill>
                  <a:schemeClr val="tx1"/>
                </a:solidFill>
                <a:ea typeface="MS PGothic" pitchFamily="34" charset="-128"/>
                <a:cs typeface="Arial" pitchFamily="34" charset="0"/>
              </a:endParaRPr>
            </a:p>
          </p:txBody>
        </p:sp>
      </p:grpSp>
      <p:grpSp>
        <p:nvGrpSpPr>
          <p:cNvPr id="6" name="Group 17"/>
          <p:cNvGrpSpPr/>
          <p:nvPr/>
        </p:nvGrpSpPr>
        <p:grpSpPr>
          <a:xfrm>
            <a:off x="1888291" y="2298639"/>
            <a:ext cx="505246" cy="264391"/>
            <a:chOff x="6209088" y="893805"/>
            <a:chExt cx="505246" cy="264391"/>
          </a:xfrm>
          <a:solidFill>
            <a:srgbClr val="FF0000"/>
          </a:solidFill>
        </p:grpSpPr>
        <p:sp>
          <p:nvSpPr>
            <p:cNvPr id="19" name="Right Arrow 18"/>
            <p:cNvSpPr/>
            <p:nvPr/>
          </p:nvSpPr>
          <p:spPr>
            <a:xfrm>
              <a:off x="6209088" y="893805"/>
              <a:ext cx="505246" cy="264391"/>
            </a:xfrm>
            <a:prstGeom prst="rightArrow">
              <a:avLst>
                <a:gd name="adj1" fmla="val 60000"/>
                <a:gd name="adj2" fmla="val 50000"/>
              </a:avLst>
            </a:prstGeom>
            <a:grpFill/>
          </p:spPr>
          <p:style>
            <a:lnRef idx="0">
              <a:schemeClr val="accent2"/>
            </a:lnRef>
            <a:fillRef idx="3">
              <a:schemeClr val="accent2"/>
            </a:fillRef>
            <a:effectRef idx="3">
              <a:schemeClr val="accent2"/>
            </a:effectRef>
            <a:fontRef idx="minor">
              <a:schemeClr val="lt1"/>
            </a:fontRef>
          </p:style>
        </p:sp>
        <p:sp>
          <p:nvSpPr>
            <p:cNvPr id="20" name="Right Arrow 4"/>
            <p:cNvSpPr/>
            <p:nvPr/>
          </p:nvSpPr>
          <p:spPr>
            <a:xfrm>
              <a:off x="6209088" y="946683"/>
              <a:ext cx="425929" cy="158635"/>
            </a:xfrm>
            <a:prstGeom prst="rect">
              <a:avLst/>
            </a:prstGeom>
            <a:grpFill/>
          </p:spPr>
          <p:style>
            <a:lnRef idx="0">
              <a:schemeClr val="accent2"/>
            </a:lnRef>
            <a:fillRef idx="3">
              <a:schemeClr val="accent2"/>
            </a:fillRef>
            <a:effectRef idx="3">
              <a:schemeClr val="accent2"/>
            </a:effectRef>
            <a:fontRef idx="minor">
              <a:schemeClr val="lt1"/>
            </a:fontRef>
          </p:style>
          <p:txBody>
            <a:bodyPr lIns="0" tIns="0" rIns="0" bIns="0" spcCol="1270" anchor="ctr"/>
            <a:lstStyle/>
            <a:p>
              <a:pPr algn="ctr" defTabSz="266700" fontAlgn="auto">
                <a:lnSpc>
                  <a:spcPct val="90000"/>
                </a:lnSpc>
                <a:spcBef>
                  <a:spcPts val="0"/>
                </a:spcBef>
                <a:spcAft>
                  <a:spcPct val="35000"/>
                </a:spcAft>
                <a:defRPr/>
              </a:pPr>
              <a:endParaRPr lang="en-US" sz="800">
                <a:solidFill>
                  <a:schemeClr val="tx1"/>
                </a:solidFill>
              </a:endParaRPr>
            </a:p>
          </p:txBody>
        </p:sp>
      </p:grpSp>
      <p:grpSp>
        <p:nvGrpSpPr>
          <p:cNvPr id="7" name="Group 20"/>
          <p:cNvGrpSpPr/>
          <p:nvPr/>
        </p:nvGrpSpPr>
        <p:grpSpPr>
          <a:xfrm>
            <a:off x="4213801" y="2304282"/>
            <a:ext cx="505246" cy="264391"/>
            <a:chOff x="6209088" y="893805"/>
            <a:chExt cx="505246" cy="264391"/>
          </a:xfrm>
          <a:solidFill>
            <a:srgbClr val="FF0000"/>
          </a:solidFill>
        </p:grpSpPr>
        <p:sp>
          <p:nvSpPr>
            <p:cNvPr id="22" name="Right Arrow 21"/>
            <p:cNvSpPr/>
            <p:nvPr/>
          </p:nvSpPr>
          <p:spPr>
            <a:xfrm>
              <a:off x="6209088" y="893805"/>
              <a:ext cx="505246" cy="264391"/>
            </a:xfrm>
            <a:prstGeom prst="rightArrow">
              <a:avLst>
                <a:gd name="adj1" fmla="val 60000"/>
                <a:gd name="adj2" fmla="val 50000"/>
              </a:avLst>
            </a:prstGeom>
            <a:grpFill/>
          </p:spPr>
          <p:style>
            <a:lnRef idx="0">
              <a:schemeClr val="accent2"/>
            </a:lnRef>
            <a:fillRef idx="3">
              <a:schemeClr val="accent2"/>
            </a:fillRef>
            <a:effectRef idx="3">
              <a:schemeClr val="accent2"/>
            </a:effectRef>
            <a:fontRef idx="minor">
              <a:schemeClr val="lt1"/>
            </a:fontRef>
          </p:style>
        </p:sp>
        <p:sp>
          <p:nvSpPr>
            <p:cNvPr id="23" name="Right Arrow 4"/>
            <p:cNvSpPr/>
            <p:nvPr/>
          </p:nvSpPr>
          <p:spPr>
            <a:xfrm>
              <a:off x="6209088" y="946683"/>
              <a:ext cx="425929" cy="158635"/>
            </a:xfrm>
            <a:prstGeom prst="rect">
              <a:avLst/>
            </a:prstGeom>
            <a:grpFill/>
          </p:spPr>
          <p:style>
            <a:lnRef idx="0">
              <a:schemeClr val="accent2"/>
            </a:lnRef>
            <a:fillRef idx="3">
              <a:schemeClr val="accent2"/>
            </a:fillRef>
            <a:effectRef idx="3">
              <a:schemeClr val="accent2"/>
            </a:effectRef>
            <a:fontRef idx="minor">
              <a:schemeClr val="lt1"/>
            </a:fontRef>
          </p:style>
          <p:txBody>
            <a:bodyPr lIns="0" tIns="0" rIns="0" bIns="0" spcCol="1270" anchor="ctr"/>
            <a:lstStyle/>
            <a:p>
              <a:pPr algn="ctr" defTabSz="266700" fontAlgn="auto">
                <a:lnSpc>
                  <a:spcPct val="90000"/>
                </a:lnSpc>
                <a:spcBef>
                  <a:spcPts val="0"/>
                </a:spcBef>
                <a:spcAft>
                  <a:spcPct val="35000"/>
                </a:spcAft>
                <a:defRPr/>
              </a:pPr>
              <a:endParaRPr lang="en-US" sz="800">
                <a:solidFill>
                  <a:schemeClr val="tx1"/>
                </a:solidFill>
              </a:endParaRPr>
            </a:p>
          </p:txBody>
        </p:sp>
      </p:grpSp>
      <p:grpSp>
        <p:nvGrpSpPr>
          <p:cNvPr id="8" name="Group 23"/>
          <p:cNvGrpSpPr/>
          <p:nvPr/>
        </p:nvGrpSpPr>
        <p:grpSpPr>
          <a:xfrm>
            <a:off x="6499507" y="2309925"/>
            <a:ext cx="505246" cy="264391"/>
            <a:chOff x="6209088" y="893805"/>
            <a:chExt cx="505246" cy="264391"/>
          </a:xfrm>
          <a:solidFill>
            <a:srgbClr val="FF0000"/>
          </a:solidFill>
        </p:grpSpPr>
        <p:sp>
          <p:nvSpPr>
            <p:cNvPr id="25" name="Right Arrow 24"/>
            <p:cNvSpPr/>
            <p:nvPr/>
          </p:nvSpPr>
          <p:spPr>
            <a:xfrm>
              <a:off x="6209088" y="893805"/>
              <a:ext cx="505246" cy="264391"/>
            </a:xfrm>
            <a:prstGeom prst="rightArrow">
              <a:avLst>
                <a:gd name="adj1" fmla="val 60000"/>
                <a:gd name="adj2" fmla="val 50000"/>
              </a:avLst>
            </a:prstGeom>
            <a:grpFill/>
          </p:spPr>
          <p:style>
            <a:lnRef idx="0">
              <a:schemeClr val="accent2"/>
            </a:lnRef>
            <a:fillRef idx="3">
              <a:schemeClr val="accent2"/>
            </a:fillRef>
            <a:effectRef idx="3">
              <a:schemeClr val="accent2"/>
            </a:effectRef>
            <a:fontRef idx="minor">
              <a:schemeClr val="lt1"/>
            </a:fontRef>
          </p:style>
        </p:sp>
        <p:sp>
          <p:nvSpPr>
            <p:cNvPr id="26" name="Right Arrow 4"/>
            <p:cNvSpPr/>
            <p:nvPr/>
          </p:nvSpPr>
          <p:spPr>
            <a:xfrm>
              <a:off x="6209088" y="946683"/>
              <a:ext cx="425929" cy="158635"/>
            </a:xfrm>
            <a:prstGeom prst="rect">
              <a:avLst/>
            </a:prstGeom>
            <a:grpFill/>
          </p:spPr>
          <p:style>
            <a:lnRef idx="0">
              <a:schemeClr val="accent2"/>
            </a:lnRef>
            <a:fillRef idx="3">
              <a:schemeClr val="accent2"/>
            </a:fillRef>
            <a:effectRef idx="3">
              <a:schemeClr val="accent2"/>
            </a:effectRef>
            <a:fontRef idx="minor">
              <a:schemeClr val="lt1"/>
            </a:fontRef>
          </p:style>
          <p:txBody>
            <a:bodyPr lIns="0" tIns="0" rIns="0" bIns="0" spcCol="1270" anchor="ctr"/>
            <a:lstStyle/>
            <a:p>
              <a:pPr algn="ctr" defTabSz="266700" fontAlgn="auto">
                <a:lnSpc>
                  <a:spcPct val="90000"/>
                </a:lnSpc>
                <a:spcBef>
                  <a:spcPts val="0"/>
                </a:spcBef>
                <a:spcAft>
                  <a:spcPct val="35000"/>
                </a:spcAft>
                <a:defRPr/>
              </a:pPr>
              <a:endParaRPr lang="en-US" sz="800">
                <a:solidFill>
                  <a:schemeClr val="tx1"/>
                </a:solidFill>
              </a:endParaRPr>
            </a:p>
          </p:txBody>
        </p:sp>
      </p:grpSp>
      <p:grpSp>
        <p:nvGrpSpPr>
          <p:cNvPr id="24584" name="Group 26"/>
          <p:cNvGrpSpPr>
            <a:grpSpLocks/>
          </p:cNvGrpSpPr>
          <p:nvPr/>
        </p:nvGrpSpPr>
        <p:grpSpPr bwMode="auto">
          <a:xfrm>
            <a:off x="148005" y="2833689"/>
            <a:ext cx="2054469" cy="3913187"/>
            <a:chOff x="6717" y="1897757"/>
            <a:chExt cx="1864035" cy="1417500"/>
          </a:xfrm>
        </p:grpSpPr>
        <p:sp>
          <p:nvSpPr>
            <p:cNvPr id="37" name="Rounded Rectangle 36"/>
            <p:cNvSpPr/>
            <p:nvPr/>
          </p:nvSpPr>
          <p:spPr>
            <a:xfrm>
              <a:off x="6717" y="1897757"/>
              <a:ext cx="1864035" cy="1417500"/>
            </a:xfrm>
            <a:prstGeom prst="roundRect">
              <a:avLst>
                <a:gd name="adj" fmla="val 10000"/>
              </a:avLst>
            </a:prstGeom>
            <a:ln>
              <a:solidFill>
                <a:schemeClr val="tx1"/>
              </a:solidFill>
            </a:ln>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8" name="Rounded Rectangle 4"/>
            <p:cNvSpPr/>
            <p:nvPr/>
          </p:nvSpPr>
          <p:spPr>
            <a:xfrm>
              <a:off x="47933" y="1939161"/>
              <a:ext cx="1781603" cy="1334693"/>
            </a:xfrm>
            <a:prstGeom prst="rect">
              <a:avLst/>
            </a:prstGeom>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78232" tIns="78232" rIns="78232" bIns="78232" spcCol="1270"/>
            <a:lstStyle/>
            <a:p>
              <a:pPr marL="0" lvl="1" defTabSz="488950" fontAlgn="auto">
                <a:lnSpc>
                  <a:spcPct val="90000"/>
                </a:lnSpc>
                <a:spcBef>
                  <a:spcPts val="0"/>
                </a:spcBef>
                <a:spcAft>
                  <a:spcPct val="15000"/>
                </a:spcAft>
                <a:defRPr/>
              </a:pPr>
              <a:r>
                <a:rPr lang="id-ID" b="1" dirty="0">
                  <a:solidFill>
                    <a:schemeClr val="tx1"/>
                  </a:solidFill>
                </a:rPr>
                <a:t>Menata kembali NKRI, membangun Indonesia yang aman, damai, yang adil dan demokratis, dengan tingkat kesejahteraan yang lebih baik</a:t>
              </a:r>
              <a:endParaRPr lang="en-US" b="1" dirty="0">
                <a:solidFill>
                  <a:schemeClr val="tx1"/>
                </a:solidFill>
              </a:endParaRPr>
            </a:p>
          </p:txBody>
        </p:sp>
      </p:grpSp>
      <p:grpSp>
        <p:nvGrpSpPr>
          <p:cNvPr id="24585" name="Group 27"/>
          <p:cNvGrpSpPr>
            <a:grpSpLocks/>
          </p:cNvGrpSpPr>
          <p:nvPr/>
        </p:nvGrpSpPr>
        <p:grpSpPr bwMode="auto">
          <a:xfrm>
            <a:off x="2438400" y="2838450"/>
            <a:ext cx="2053004" cy="3913188"/>
            <a:chOff x="2297190" y="2354575"/>
            <a:chExt cx="1864035" cy="1417500"/>
          </a:xfrm>
        </p:grpSpPr>
        <p:sp>
          <p:nvSpPr>
            <p:cNvPr id="35" name="Rounded Rectangle 34"/>
            <p:cNvSpPr/>
            <p:nvPr/>
          </p:nvSpPr>
          <p:spPr>
            <a:xfrm>
              <a:off x="2297190" y="2354575"/>
              <a:ext cx="1864035" cy="1417500"/>
            </a:xfrm>
            <a:prstGeom prst="roundRect">
              <a:avLst>
                <a:gd name="adj" fmla="val 10000"/>
              </a:avLst>
            </a:prstGeom>
            <a:ln>
              <a:solidFill>
                <a:schemeClr val="tx1"/>
              </a:solidFill>
            </a:ln>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6" name="Rounded Rectangle 6"/>
            <p:cNvSpPr/>
            <p:nvPr/>
          </p:nvSpPr>
          <p:spPr>
            <a:xfrm>
              <a:off x="2338436" y="2395979"/>
              <a:ext cx="1781543" cy="1334693"/>
            </a:xfrm>
            <a:prstGeom prst="rect">
              <a:avLst/>
            </a:prstGeom>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78232" tIns="78232" rIns="78232" bIns="78232" spcCol="1270"/>
            <a:lstStyle/>
            <a:p>
              <a:pPr marL="0" lvl="1" defTabSz="488950" fontAlgn="auto">
                <a:lnSpc>
                  <a:spcPct val="90000"/>
                </a:lnSpc>
                <a:spcBef>
                  <a:spcPts val="0"/>
                </a:spcBef>
                <a:spcAft>
                  <a:spcPct val="15000"/>
                </a:spcAft>
                <a:defRPr/>
              </a:pPr>
              <a:r>
                <a:rPr lang="id-ID" b="1" dirty="0">
                  <a:solidFill>
                    <a:schemeClr val="tx1"/>
                  </a:solidFill>
                </a:rPr>
                <a:t>Memantapkan penataan kembali NKRI, meningkatkan kualitas SDM, membangun kemampuan IPTEK, memperkuat daya saing perekonomian</a:t>
              </a:r>
              <a:endParaRPr lang="en-US" b="1" dirty="0">
                <a:solidFill>
                  <a:schemeClr val="tx1"/>
                </a:solidFill>
              </a:endParaRPr>
            </a:p>
          </p:txBody>
        </p:sp>
      </p:grpSp>
      <p:grpSp>
        <p:nvGrpSpPr>
          <p:cNvPr id="21" name="Group 28"/>
          <p:cNvGrpSpPr>
            <a:grpSpLocks/>
          </p:cNvGrpSpPr>
          <p:nvPr/>
        </p:nvGrpSpPr>
        <p:grpSpPr bwMode="auto">
          <a:xfrm>
            <a:off x="4729164" y="2838450"/>
            <a:ext cx="2052637" cy="3913188"/>
            <a:chOff x="4587663" y="2354575"/>
            <a:chExt cx="1864035" cy="1417500"/>
          </a:xfrm>
          <a:solidFill>
            <a:schemeClr val="accent3">
              <a:lumMod val="40000"/>
              <a:lumOff val="60000"/>
            </a:schemeClr>
          </a:solidFill>
        </p:grpSpPr>
        <p:sp>
          <p:nvSpPr>
            <p:cNvPr id="33" name="Rounded Rectangle 32"/>
            <p:cNvSpPr/>
            <p:nvPr/>
          </p:nvSpPr>
          <p:spPr>
            <a:xfrm>
              <a:off x="4587663" y="2354575"/>
              <a:ext cx="1864035" cy="1417500"/>
            </a:xfrm>
            <a:prstGeom prst="roundRect">
              <a:avLst>
                <a:gd name="adj" fmla="val 10000"/>
              </a:avLst>
            </a:prstGeom>
            <a:noFill/>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4" name="Rounded Rectangle 8"/>
            <p:cNvSpPr/>
            <p:nvPr/>
          </p:nvSpPr>
          <p:spPr>
            <a:xfrm>
              <a:off x="4629470" y="2395979"/>
              <a:ext cx="1780421" cy="1334693"/>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78232" tIns="78232" rIns="78232" bIns="78232" spcCol="1270"/>
            <a:lstStyle/>
            <a:p>
              <a:pPr marL="0" lvl="1" defTabSz="488950" fontAlgn="auto">
                <a:lnSpc>
                  <a:spcPct val="90000"/>
                </a:lnSpc>
                <a:spcBef>
                  <a:spcPts val="0"/>
                </a:spcBef>
                <a:spcAft>
                  <a:spcPct val="15000"/>
                </a:spcAft>
                <a:defRPr/>
              </a:pPr>
              <a:r>
                <a:rPr lang="id-ID" sz="1700" b="1" dirty="0">
                  <a:solidFill>
                    <a:schemeClr val="tx1"/>
                  </a:solidFill>
                </a:rPr>
                <a:t>Memantapkan pembangunan secara menyeluruh dengan menekankan pembangunan keunggulan kompetitif perekonomian yang berbasis SDA yang tersedia, </a:t>
              </a:r>
              <a:r>
                <a:rPr lang="id-ID" b="1" dirty="0">
                  <a:solidFill>
                    <a:srgbClr val="FF0000"/>
                  </a:solidFill>
                </a:rPr>
                <a:t>SDM yang berkualitas</a:t>
              </a:r>
              <a:r>
                <a:rPr lang="id-ID" sz="1700" b="1" dirty="0">
                  <a:solidFill>
                    <a:schemeClr val="tx1"/>
                  </a:solidFill>
                </a:rPr>
                <a:t>, serta kemampuan IPTEK</a:t>
              </a:r>
              <a:endParaRPr lang="en-US" sz="1700" b="1" dirty="0">
                <a:solidFill>
                  <a:schemeClr val="tx1"/>
                </a:solidFill>
              </a:endParaRPr>
            </a:p>
          </p:txBody>
        </p:sp>
      </p:grpSp>
      <p:grpSp>
        <p:nvGrpSpPr>
          <p:cNvPr id="24587" name="Group 29"/>
          <p:cNvGrpSpPr>
            <a:grpSpLocks/>
          </p:cNvGrpSpPr>
          <p:nvPr/>
        </p:nvGrpSpPr>
        <p:grpSpPr bwMode="auto">
          <a:xfrm>
            <a:off x="7020658" y="2838450"/>
            <a:ext cx="2051538" cy="3913188"/>
            <a:chOff x="6878135" y="2354575"/>
            <a:chExt cx="1864035" cy="1417500"/>
          </a:xfrm>
        </p:grpSpPr>
        <p:sp>
          <p:nvSpPr>
            <p:cNvPr id="31" name="Rounded Rectangle 30"/>
            <p:cNvSpPr/>
            <p:nvPr/>
          </p:nvSpPr>
          <p:spPr>
            <a:xfrm>
              <a:off x="6878135" y="2354575"/>
              <a:ext cx="1864035" cy="1417500"/>
            </a:xfrm>
            <a:prstGeom prst="roundRect">
              <a:avLst>
                <a:gd name="adj" fmla="val 10000"/>
              </a:avLst>
            </a:prstGeom>
            <a:ln>
              <a:solidFill>
                <a:schemeClr val="tx1"/>
              </a:solidFill>
            </a:ln>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2" name="Rounded Rectangle 10"/>
            <p:cNvSpPr/>
            <p:nvPr/>
          </p:nvSpPr>
          <p:spPr>
            <a:xfrm>
              <a:off x="6919410" y="2395979"/>
              <a:ext cx="1781485" cy="1334693"/>
            </a:xfrm>
            <a:prstGeom prst="rect">
              <a:avLst/>
            </a:prstGeom>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78232" tIns="78232" rIns="78232" bIns="78232" spcCol="1270"/>
            <a:lstStyle/>
            <a:p>
              <a:pPr marL="0" lvl="1" defTabSz="488950" fontAlgn="auto">
                <a:lnSpc>
                  <a:spcPct val="90000"/>
                </a:lnSpc>
                <a:spcBef>
                  <a:spcPts val="0"/>
                </a:spcBef>
                <a:spcAft>
                  <a:spcPct val="15000"/>
                </a:spcAft>
                <a:defRPr/>
              </a:pPr>
              <a:r>
                <a:rPr lang="id-ID" b="1" dirty="0">
                  <a:solidFill>
                    <a:schemeClr val="tx1"/>
                  </a:solidFill>
                </a:rPr>
                <a:t>Mewujudkan masyarakat Indonesia yang mandiri, maju, adil dan makmur melalui percepatan pembangunan di segala bidang dengan struktur perekonomian yang kokoh berlandaskan keunggulan kompetitif</a:t>
              </a:r>
            </a:p>
          </p:txBody>
        </p:sp>
      </p:grpSp>
      <p:sp>
        <p:nvSpPr>
          <p:cNvPr id="39" name="Title 1"/>
          <p:cNvSpPr txBox="1">
            <a:spLocks/>
          </p:cNvSpPr>
          <p:nvPr/>
        </p:nvSpPr>
        <p:spPr>
          <a:xfrm>
            <a:off x="0" y="0"/>
            <a:ext cx="9144000" cy="1079500"/>
          </a:xfrm>
          <a:prstGeom prst="rect">
            <a:avLst/>
          </a:prstGeom>
          <a:solidFill>
            <a:schemeClr val="bg1"/>
          </a:solidFill>
        </p:spPr>
        <p:txBody>
          <a:bodyPr/>
          <a:lstStyle/>
          <a:p>
            <a:pPr algn="ctr" fontAlgn="auto">
              <a:spcBef>
                <a:spcPts val="0"/>
              </a:spcBef>
              <a:spcAft>
                <a:spcPts val="0"/>
              </a:spcAft>
              <a:defRPr/>
            </a:pPr>
            <a:r>
              <a:rPr lang="en-US" sz="3200" b="1" dirty="0">
                <a:effectLst>
                  <a:outerShdw blurRad="38100" dist="38100" dir="2700000" algn="tl">
                    <a:srgbClr val="C0C0C0"/>
                  </a:outerShdw>
                </a:effectLst>
                <a:latin typeface="Arial Rounded MT Bold" pitchFamily="34" charset="0"/>
                <a:ea typeface="+mn-ea"/>
                <a:cs typeface="+mj-cs"/>
              </a:rPr>
              <a:t>PENTAHAPAN PEMBANGUNAN</a:t>
            </a:r>
            <a:r>
              <a:rPr lang="id-ID" sz="3200" b="1" dirty="0">
                <a:effectLst>
                  <a:outerShdw blurRad="38100" dist="38100" dir="2700000" algn="tl">
                    <a:srgbClr val="C0C0C0"/>
                  </a:outerShdw>
                </a:effectLst>
                <a:latin typeface="Arial Rounded MT Bold" pitchFamily="34" charset="0"/>
                <a:ea typeface="+mn-ea"/>
                <a:cs typeface="+mj-cs"/>
              </a:rPr>
              <a:t/>
            </a:r>
            <a:br>
              <a:rPr lang="id-ID" sz="3200" b="1" dirty="0">
                <a:effectLst>
                  <a:outerShdw blurRad="38100" dist="38100" dir="2700000" algn="tl">
                    <a:srgbClr val="C0C0C0"/>
                  </a:outerShdw>
                </a:effectLst>
                <a:latin typeface="Arial Rounded MT Bold" pitchFamily="34" charset="0"/>
                <a:ea typeface="+mn-ea"/>
                <a:cs typeface="+mj-cs"/>
              </a:rPr>
            </a:br>
            <a:r>
              <a:rPr lang="en-US" sz="3200" b="1" dirty="0">
                <a:effectLst>
                  <a:outerShdw blurRad="38100" dist="38100" dir="2700000" algn="tl">
                    <a:srgbClr val="C0C0C0"/>
                  </a:outerShdw>
                </a:effectLst>
                <a:latin typeface="Arial Rounded MT Bold" pitchFamily="34" charset="0"/>
                <a:ea typeface="+mn-ea"/>
                <a:cs typeface="+mj-cs"/>
              </a:rPr>
              <a:t>RPJPN 2005-2025 (UU 17/2005)</a:t>
            </a:r>
            <a:endParaRPr lang="id-ID" sz="3200" dirty="0">
              <a:latin typeface="Arial Rounded MT Bold" pitchFamily="34" charset="0"/>
              <a:ea typeface="+mn-ea"/>
              <a:cs typeface="+mj-cs"/>
            </a:endParaRPr>
          </a:p>
        </p:txBody>
      </p:sp>
      <p:sp>
        <p:nvSpPr>
          <p:cNvPr id="40" name="TextBox 3"/>
          <p:cNvSpPr txBox="1">
            <a:spLocks noChangeArrowheads="1"/>
          </p:cNvSpPr>
          <p:nvPr/>
        </p:nvSpPr>
        <p:spPr bwMode="auto">
          <a:xfrm>
            <a:off x="0" y="1154113"/>
            <a:ext cx="9144000" cy="703262"/>
          </a:xfrm>
          <a:prstGeom prst="rect">
            <a:avLst/>
          </a:prstGeom>
          <a:noFill/>
          <a:ln w="22225">
            <a:solidFill>
              <a:schemeClr val="tx1"/>
            </a:solidFill>
            <a:miter lim="800000"/>
            <a:headEnd/>
            <a:tailEnd/>
          </a:ln>
          <a:effectLst>
            <a:outerShdw blurRad="63500" dist="20000" dir="5400000" rotWithShape="0">
              <a:srgbClr val="000000">
                <a:alpha val="37999"/>
              </a:srgbClr>
            </a:outerShdw>
          </a:effectLst>
          <a:extLst>
            <a:ext uri="{909E8E84-426E-40DD-AFC4-6F175D3DCCD1}">
              <a14:hiddenFill xmlns="" xmlns:a14="http://schemas.microsoft.com/office/drawing/2010/main">
                <a:solidFill>
                  <a:srgbClr val="FFFFFF"/>
                </a:solidFill>
              </a14:hiddenFill>
            </a:ext>
          </a:extLst>
        </p:spPr>
        <p:txBody>
          <a:bodyPr anchor="ctr"/>
          <a:lstStyle>
            <a:lvl1pPr>
              <a:defRPr sz="2000">
                <a:solidFill>
                  <a:schemeClr val="tx1"/>
                </a:solidFill>
                <a:latin typeface="Arial" pitchFamily="34" charset="0"/>
                <a:ea typeface="ＭＳ Ｐゴシック" pitchFamily="34" charset="-128"/>
              </a:defRPr>
            </a:lvl1pPr>
            <a:lvl2pPr marL="742950" indent="-285750">
              <a:defRPr sz="2000">
                <a:solidFill>
                  <a:schemeClr val="tx1"/>
                </a:solidFill>
                <a:latin typeface="Arial" pitchFamily="34" charset="0"/>
                <a:ea typeface="ＭＳ Ｐゴシック" pitchFamily="34" charset="-128"/>
              </a:defRPr>
            </a:lvl2pPr>
            <a:lvl3pPr marL="1143000" indent="-228600">
              <a:defRPr sz="2000">
                <a:solidFill>
                  <a:schemeClr val="tx1"/>
                </a:solidFill>
                <a:latin typeface="Arial" pitchFamily="34" charset="0"/>
                <a:ea typeface="ＭＳ Ｐゴシック" pitchFamily="34" charset="-128"/>
              </a:defRPr>
            </a:lvl3pPr>
            <a:lvl4pPr marL="1600200" indent="-228600">
              <a:defRPr sz="2000">
                <a:solidFill>
                  <a:schemeClr val="tx1"/>
                </a:solidFill>
                <a:latin typeface="Arial" pitchFamily="34" charset="0"/>
                <a:ea typeface="ＭＳ Ｐゴシック" pitchFamily="34" charset="-128"/>
              </a:defRPr>
            </a:lvl4pPr>
            <a:lvl5pPr marL="2057400" indent="-22860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fontAlgn="auto">
              <a:spcBef>
                <a:spcPts val="0"/>
              </a:spcBef>
              <a:spcAft>
                <a:spcPts val="0"/>
              </a:spcAft>
              <a:defRPr/>
            </a:pPr>
            <a:r>
              <a:rPr lang="id-ID" b="1" dirty="0" smtClean="0">
                <a:cs typeface="Arial" pitchFamily="34" charset="0"/>
              </a:rPr>
              <a:t>Visi Pembangunan</a:t>
            </a:r>
            <a:r>
              <a:rPr lang="en-GB" b="1" dirty="0" smtClean="0">
                <a:cs typeface="Arial" pitchFamily="34" charset="0"/>
              </a:rPr>
              <a:t> </a:t>
            </a:r>
            <a:r>
              <a:rPr lang="en-GB" b="1" dirty="0" err="1" smtClean="0">
                <a:cs typeface="Arial" pitchFamily="34" charset="0"/>
              </a:rPr>
              <a:t>Nasional</a:t>
            </a:r>
            <a:r>
              <a:rPr lang="id-ID" b="1" dirty="0" smtClean="0">
                <a:cs typeface="Arial" pitchFamily="34" charset="0"/>
              </a:rPr>
              <a:t> </a:t>
            </a:r>
            <a:r>
              <a:rPr lang="id-ID" b="1" dirty="0">
                <a:cs typeface="Arial" pitchFamily="34" charset="0"/>
              </a:rPr>
              <a:t>2005-2025:</a:t>
            </a:r>
          </a:p>
          <a:p>
            <a:pPr algn="ctr" fontAlgn="auto">
              <a:spcBef>
                <a:spcPts val="0"/>
              </a:spcBef>
              <a:spcAft>
                <a:spcPts val="0"/>
              </a:spcAft>
              <a:defRPr/>
            </a:pPr>
            <a:r>
              <a:rPr lang="id-ID" b="1" dirty="0">
                <a:cs typeface="Arial" pitchFamily="34" charset="0"/>
              </a:rPr>
              <a:t>Indonesia yang Mandiri, Maju, Adil dan Makmur</a:t>
            </a:r>
          </a:p>
        </p:txBody>
      </p:sp>
      <p:sp>
        <p:nvSpPr>
          <p:cNvPr id="44" name="Rounded Rectangle 43"/>
          <p:cNvSpPr/>
          <p:nvPr/>
        </p:nvSpPr>
        <p:spPr>
          <a:xfrm>
            <a:off x="4572000" y="1928814"/>
            <a:ext cx="2357804" cy="4929187"/>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4591" name="Slide Number Placeholder 3"/>
          <p:cNvSpPr txBox="1">
            <a:spLocks/>
          </p:cNvSpPr>
          <p:nvPr/>
        </p:nvSpPr>
        <p:spPr bwMode="auto">
          <a:xfrm>
            <a:off x="6758354" y="6356351"/>
            <a:ext cx="213360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itchFamily="34" charset="0"/>
                <a:ea typeface="MS PGothic" pitchFamily="34" charset="-128"/>
              </a:defRPr>
            </a:lvl1pPr>
            <a:lvl2pPr marL="742950" indent="-285750" eaLnBrk="0" hangingPunct="0">
              <a:defRPr sz="2400">
                <a:solidFill>
                  <a:schemeClr val="tx1"/>
                </a:solidFill>
                <a:latin typeface="Arial" pitchFamily="34" charset="0"/>
                <a:ea typeface="MS PGothic" pitchFamily="34" charset="-128"/>
              </a:defRPr>
            </a:lvl2pPr>
            <a:lvl3pPr marL="1143000" indent="-228600" eaLnBrk="0" hangingPunct="0">
              <a:defRPr sz="2400">
                <a:solidFill>
                  <a:schemeClr val="tx1"/>
                </a:solidFill>
                <a:latin typeface="Arial" pitchFamily="34" charset="0"/>
                <a:ea typeface="MS PGothic" pitchFamily="34" charset="-128"/>
              </a:defRPr>
            </a:lvl3pPr>
            <a:lvl4pPr marL="1600200" indent="-228600" eaLnBrk="0" hangingPunct="0">
              <a:defRPr sz="2400">
                <a:solidFill>
                  <a:schemeClr val="tx1"/>
                </a:solidFill>
                <a:latin typeface="Arial" pitchFamily="34" charset="0"/>
                <a:ea typeface="MS PGothic" pitchFamily="34" charset="-128"/>
              </a:defRPr>
            </a:lvl4pPr>
            <a:lvl5pPr marL="2057400" indent="-228600" eaLnBrk="0" hangingPunct="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algn="r" eaLnBrk="1" hangingPunct="1"/>
            <a:fld id="{8F0CDFF3-AF9A-41F9-B9D7-015145228E5F}" type="slidenum">
              <a:rPr lang="id-ID" sz="1200">
                <a:solidFill>
                  <a:srgbClr val="898989"/>
                </a:solidFill>
                <a:latin typeface="Calibri" pitchFamily="34" charset="0"/>
              </a:rPr>
              <a:pPr algn="r" eaLnBrk="1" hangingPunct="1"/>
              <a:t>3</a:t>
            </a:fld>
            <a:endParaRPr lang="id-ID" sz="1200">
              <a:solidFill>
                <a:srgbClr val="898989"/>
              </a:solidFill>
              <a:latin typeface="Calibri" pitchFamily="34" charset="0"/>
            </a:endParaRPr>
          </a:p>
        </p:txBody>
      </p:sp>
    </p:spTree>
    <p:extLst>
      <p:ext uri="{BB962C8B-B14F-4D97-AF65-F5344CB8AC3E}">
        <p14:creationId xmlns="" xmlns:p14="http://schemas.microsoft.com/office/powerpoint/2010/main" val="25177887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ChangeArrowheads="1"/>
          </p:cNvSpPr>
          <p:nvPr/>
        </p:nvSpPr>
        <p:spPr bwMode="auto">
          <a:xfrm>
            <a:off x="179388" y="1687513"/>
            <a:ext cx="4464050" cy="4402137"/>
          </a:xfrm>
          <a:prstGeom prst="rect">
            <a:avLst/>
          </a:prstGeom>
          <a:ln/>
        </p:spPr>
        <p:style>
          <a:lnRef idx="1">
            <a:schemeClr val="accent5"/>
          </a:lnRef>
          <a:fillRef idx="2">
            <a:schemeClr val="accent5"/>
          </a:fillRef>
          <a:effectRef idx="1">
            <a:schemeClr val="accent5"/>
          </a:effectRef>
          <a:fontRef idx="minor">
            <a:schemeClr val="dk1"/>
          </a:fontRef>
        </p:style>
        <p:txBody>
          <a:bodyPr>
            <a:spAutoFit/>
          </a:bodyPr>
          <a:lstStyle/>
          <a:p>
            <a:pPr marL="285750" indent="-285750">
              <a:spcAft>
                <a:spcPts val="600"/>
              </a:spcAft>
              <a:buFont typeface="Wingdings" pitchFamily="2" charset="2"/>
              <a:buChar char="q"/>
            </a:pPr>
            <a:r>
              <a:rPr lang="id-ID" b="1" dirty="0">
                <a:latin typeface="Gill Sans MT" pitchFamily="34" charset="0"/>
              </a:rPr>
              <a:t>Jumlah dan jenis tenaga kesehatan terus meningkat namun kebutuhan dan pemerataan distribusinya belum terpenuhi, utamanya di DTPK. </a:t>
            </a:r>
          </a:p>
          <a:p>
            <a:pPr marL="285750" indent="-285750">
              <a:spcAft>
                <a:spcPts val="600"/>
              </a:spcAft>
              <a:buFont typeface="Wingdings" pitchFamily="2" charset="2"/>
              <a:buChar char="q"/>
            </a:pPr>
            <a:r>
              <a:rPr lang="id-ID" b="1" dirty="0">
                <a:latin typeface="Gill Sans MT" pitchFamily="34" charset="0"/>
              </a:rPr>
              <a:t>Kualitas tenaga kesehatan juga masih rendah, pengembangan karier belum berjalan, sistem penghargaan, dan sanksi belum sebagaimana mestinya. </a:t>
            </a:r>
          </a:p>
          <a:p>
            <a:pPr marL="285750" indent="-285750">
              <a:spcAft>
                <a:spcPts val="600"/>
              </a:spcAft>
              <a:buFont typeface="Wingdings" pitchFamily="2" charset="2"/>
              <a:buChar char="q"/>
            </a:pPr>
            <a:r>
              <a:rPr lang="id-ID" b="1" dirty="0">
                <a:latin typeface="Gill Sans MT" pitchFamily="34" charset="0"/>
              </a:rPr>
              <a:t>Kurangnya tenaga kesehatan, baik jumlah, jenis dan distribusinya menimbulkan dampak terhadap rendahnya akses masyarakat terhadap pelayanan kesehatan berkualitas. Ketersediaan, penyebaran dan kualitas sumber daya manusia kesehatan yang belum optimal.</a:t>
            </a:r>
          </a:p>
        </p:txBody>
      </p:sp>
      <p:sp>
        <p:nvSpPr>
          <p:cNvPr id="24580" name="Rectangle 5"/>
          <p:cNvSpPr>
            <a:spLocks noChangeArrowheads="1"/>
          </p:cNvSpPr>
          <p:nvPr/>
        </p:nvSpPr>
        <p:spPr bwMode="auto">
          <a:xfrm>
            <a:off x="5148263" y="1636713"/>
            <a:ext cx="3527425" cy="3954929"/>
          </a:xfrm>
          <a:prstGeom prst="rect">
            <a:avLst/>
          </a:prstGeom>
          <a:ln/>
          <a:extLst/>
        </p:spPr>
        <p:style>
          <a:lnRef idx="1">
            <a:schemeClr val="accent1"/>
          </a:lnRef>
          <a:fillRef idx="2">
            <a:schemeClr val="accent1"/>
          </a:fillRef>
          <a:effectRef idx="1">
            <a:schemeClr val="accent1"/>
          </a:effectRef>
          <a:fontRef idx="minor">
            <a:schemeClr val="dk1"/>
          </a:fontRef>
        </p:style>
        <p:txBody>
          <a:bodyPr>
            <a:spAutoFit/>
          </a:bodyPr>
          <a:lstStyle/>
          <a:p>
            <a:pPr fontAlgn="auto">
              <a:spcBef>
                <a:spcPts val="0"/>
              </a:spcBef>
              <a:spcAft>
                <a:spcPts val="600"/>
              </a:spcAft>
              <a:defRPr/>
            </a:pPr>
            <a:endParaRPr lang="id-ID" b="1" dirty="0">
              <a:latin typeface="+mn-lt"/>
              <a:cs typeface="+mn-cs"/>
            </a:endParaRPr>
          </a:p>
          <a:p>
            <a:pPr marL="285750" indent="-285750" fontAlgn="auto">
              <a:spcBef>
                <a:spcPts val="0"/>
              </a:spcBef>
              <a:spcAft>
                <a:spcPts val="600"/>
              </a:spcAft>
              <a:buFont typeface="Wingdings" pitchFamily="2" charset="2"/>
              <a:buChar char="Ø"/>
              <a:defRPr/>
            </a:pPr>
            <a:r>
              <a:rPr lang="id-ID" b="1" dirty="0">
                <a:latin typeface="+mn-lt"/>
                <a:cs typeface="+mn-cs"/>
              </a:rPr>
              <a:t>Tantangan yang dihadapi adalah </a:t>
            </a:r>
            <a:r>
              <a:rPr lang="id-ID" sz="2000" b="1" dirty="0">
                <a:solidFill>
                  <a:srgbClr val="C00000"/>
                </a:solidFill>
                <a:latin typeface="+mn-lt"/>
                <a:cs typeface="+mn-cs"/>
              </a:rPr>
              <a:t>meningkatkan sinkronisasi antara produksi dengan kebutuhan, persebaran penempatan, dan peningkatan kualitas tenaga kesehatan, </a:t>
            </a:r>
            <a:r>
              <a:rPr lang="id-ID" b="1" dirty="0">
                <a:latin typeface="+mn-lt"/>
                <a:cs typeface="+mn-cs"/>
              </a:rPr>
              <a:t>termasuk didalamnya pengembangan dan peningkatan kualitas pendidikan tenaga kesehatan, serta pengembangan sistem insentif tenaga kesehatan.</a:t>
            </a:r>
          </a:p>
        </p:txBody>
      </p:sp>
      <p:sp>
        <p:nvSpPr>
          <p:cNvPr id="25604" name="Down Arrow 2"/>
          <p:cNvSpPr>
            <a:spLocks noChangeArrowheads="1"/>
          </p:cNvSpPr>
          <p:nvPr/>
        </p:nvSpPr>
        <p:spPr bwMode="auto">
          <a:xfrm rot="-5400000">
            <a:off x="4536281" y="3032920"/>
            <a:ext cx="720725" cy="792162"/>
          </a:xfrm>
          <a:prstGeom prst="downArrow">
            <a:avLst>
              <a:gd name="adj1" fmla="val 50000"/>
              <a:gd name="adj2" fmla="val 49969"/>
            </a:avLst>
          </a:prstGeom>
          <a:solidFill>
            <a:srgbClr val="CC0000"/>
          </a:solidFill>
          <a:ln w="9525" algn="ctr">
            <a:solidFill>
              <a:schemeClr val="tx1"/>
            </a:solidFill>
            <a:round/>
            <a:headEnd/>
            <a:tailEnd/>
          </a:ln>
        </p:spPr>
        <p:txBody>
          <a:bodyPr/>
          <a:lstStyle/>
          <a:p>
            <a:endParaRPr lang="id-ID">
              <a:latin typeface="Gill Sans MT" pitchFamily="34" charset="0"/>
            </a:endParaRPr>
          </a:p>
        </p:txBody>
      </p:sp>
      <p:sp>
        <p:nvSpPr>
          <p:cNvPr id="7" name="Title 1"/>
          <p:cNvSpPr>
            <a:spLocks noGrp="1"/>
          </p:cNvSpPr>
          <p:nvPr>
            <p:ph type="title"/>
          </p:nvPr>
        </p:nvSpPr>
        <p:spPr>
          <a:xfrm>
            <a:off x="395288" y="115888"/>
            <a:ext cx="7608887" cy="1009650"/>
          </a:xfrm>
        </p:spPr>
        <p:txBody>
          <a:bodyPr>
            <a:noAutofit/>
          </a:bodyPr>
          <a:lstStyle/>
          <a:p>
            <a:pPr eaLnBrk="1" fontAlgn="auto" hangingPunct="1">
              <a:spcAft>
                <a:spcPts val="0"/>
              </a:spcAft>
              <a:defRPr/>
            </a:pPr>
            <a:r>
              <a:rPr lang="id-ID" sz="3600" b="1" dirty="0" smtClean="0">
                <a:solidFill>
                  <a:schemeClr val="tx1"/>
                </a:solidFill>
                <a:latin typeface="+mn-lt"/>
                <a:cs typeface="Aharoni" pitchFamily="2" charset="-79"/>
              </a:rPr>
              <a:t>PERMASALAHAN TENAGA KESEHATAN</a:t>
            </a:r>
          </a:p>
        </p:txBody>
      </p:sp>
    </p:spTree>
    <p:extLst>
      <p:ext uri="{BB962C8B-B14F-4D97-AF65-F5344CB8AC3E}">
        <p14:creationId xmlns="" xmlns:p14="http://schemas.microsoft.com/office/powerpoint/2010/main" val="126526212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80728"/>
          </a:xfrm>
        </p:spPr>
        <p:txBody>
          <a:bodyPr>
            <a:normAutofit/>
          </a:bodyPr>
          <a:lstStyle/>
          <a:p>
            <a:r>
              <a:rPr lang="id-ID" sz="4000" b="1" dirty="0" smtClean="0"/>
              <a:t>TUGAS PPSDMK</a:t>
            </a:r>
            <a:endParaRPr lang="id-ID" sz="4000" b="1" dirty="0"/>
          </a:p>
        </p:txBody>
      </p:sp>
      <p:sp>
        <p:nvSpPr>
          <p:cNvPr id="6" name="Rounded Rectangle 5"/>
          <p:cNvSpPr/>
          <p:nvPr/>
        </p:nvSpPr>
        <p:spPr>
          <a:xfrm>
            <a:off x="296563" y="1160748"/>
            <a:ext cx="3456384" cy="1728192"/>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marL="285750" indent="-285750">
              <a:buFont typeface="Wingdings" pitchFamily="2" charset="2"/>
              <a:buChar char="v"/>
            </a:pPr>
            <a:r>
              <a:rPr lang="id-ID" sz="2000" b="1" dirty="0" smtClean="0"/>
              <a:t>MENGAWAL JENIS</a:t>
            </a:r>
          </a:p>
          <a:p>
            <a:pPr marL="285750" indent="-285750">
              <a:buFont typeface="Wingdings" pitchFamily="2" charset="2"/>
              <a:buChar char="v"/>
            </a:pPr>
            <a:r>
              <a:rPr lang="id-ID" sz="2000" b="1" dirty="0" smtClean="0"/>
              <a:t>MENGAWAL JUMLAH</a:t>
            </a:r>
          </a:p>
          <a:p>
            <a:pPr marL="285750" indent="-285750">
              <a:buFont typeface="Wingdings" pitchFamily="2" charset="2"/>
              <a:buChar char="v"/>
            </a:pPr>
            <a:r>
              <a:rPr lang="id-ID" sz="2000" b="1" dirty="0" smtClean="0"/>
              <a:t>MENGAWAL MUTU</a:t>
            </a:r>
          </a:p>
          <a:p>
            <a:pPr marL="285750" indent="-285750">
              <a:buFont typeface="Wingdings" pitchFamily="2" charset="2"/>
              <a:buChar char="v"/>
            </a:pPr>
            <a:r>
              <a:rPr lang="id-ID" sz="2000" b="1" dirty="0" smtClean="0"/>
              <a:t>MENGAWAL PENYEBARAN</a:t>
            </a:r>
            <a:endParaRPr lang="id-ID" sz="2000" b="1" dirty="0"/>
          </a:p>
        </p:txBody>
      </p:sp>
      <p:sp>
        <p:nvSpPr>
          <p:cNvPr id="7" name="Rounded Rectangle 6"/>
          <p:cNvSpPr/>
          <p:nvPr/>
        </p:nvSpPr>
        <p:spPr>
          <a:xfrm>
            <a:off x="4572000" y="1183317"/>
            <a:ext cx="3600400" cy="17281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b="1" dirty="0"/>
          </a:p>
        </p:txBody>
      </p:sp>
      <p:pic>
        <p:nvPicPr>
          <p:cNvPr id="8" name="Picture 17" descr="j0233532"/>
          <p:cNvPicPr>
            <a:picLocks noChangeAspect="1" noChangeArrowheads="1"/>
          </p:cNvPicPr>
          <p:nvPr/>
        </p:nvPicPr>
        <p:blipFill>
          <a:blip r:embed="rId2"/>
          <a:srcRect/>
          <a:stretch>
            <a:fillRect/>
          </a:stretch>
        </p:blipFill>
        <p:spPr bwMode="auto">
          <a:xfrm>
            <a:off x="4594561" y="2065648"/>
            <a:ext cx="1127170" cy="962000"/>
          </a:xfrm>
          <a:prstGeom prst="rect">
            <a:avLst/>
          </a:prstGeom>
          <a:noFill/>
          <a:ln w="9525">
            <a:noFill/>
            <a:miter lim="800000"/>
            <a:headEnd/>
            <a:tailEnd/>
          </a:ln>
        </p:spPr>
      </p:pic>
      <p:pic>
        <p:nvPicPr>
          <p:cNvPr id="10" name="Picture 14" descr="j0233440"/>
          <p:cNvPicPr>
            <a:picLocks noChangeAspect="1" noChangeArrowheads="1"/>
          </p:cNvPicPr>
          <p:nvPr/>
        </p:nvPicPr>
        <p:blipFill>
          <a:blip r:embed="rId3"/>
          <a:srcRect/>
          <a:stretch>
            <a:fillRect/>
          </a:stretch>
        </p:blipFill>
        <p:spPr bwMode="auto">
          <a:xfrm>
            <a:off x="5645160" y="2024844"/>
            <a:ext cx="1027383" cy="939099"/>
          </a:xfrm>
          <a:prstGeom prst="rect">
            <a:avLst/>
          </a:prstGeom>
          <a:noFill/>
          <a:ln w="9525">
            <a:noFill/>
            <a:miter lim="800000"/>
            <a:headEnd/>
            <a:tailEnd/>
          </a:ln>
        </p:spPr>
      </p:pic>
      <p:pic>
        <p:nvPicPr>
          <p:cNvPr id="11" name="Picture 6" descr="j0240719"/>
          <p:cNvPicPr>
            <a:picLocks noChangeAspect="1" noChangeArrowheads="1"/>
          </p:cNvPicPr>
          <p:nvPr/>
        </p:nvPicPr>
        <p:blipFill>
          <a:blip r:embed="rId4"/>
          <a:srcRect/>
          <a:stretch>
            <a:fillRect/>
          </a:stretch>
        </p:blipFill>
        <p:spPr bwMode="auto">
          <a:xfrm>
            <a:off x="7134207" y="2002623"/>
            <a:ext cx="1070340" cy="961320"/>
          </a:xfrm>
          <a:prstGeom prst="rect">
            <a:avLst/>
          </a:prstGeom>
          <a:noFill/>
          <a:ln w="9525">
            <a:noFill/>
            <a:miter lim="800000"/>
            <a:headEnd/>
            <a:tailEnd/>
          </a:ln>
        </p:spPr>
      </p:pic>
      <p:sp>
        <p:nvSpPr>
          <p:cNvPr id="12" name="Rectangle 11"/>
          <p:cNvSpPr/>
          <p:nvPr/>
        </p:nvSpPr>
        <p:spPr>
          <a:xfrm>
            <a:off x="4712548" y="1268760"/>
            <a:ext cx="3312368"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b="1" dirty="0" smtClean="0"/>
              <a:t>TENAGA KESEHATAN</a:t>
            </a:r>
            <a:endParaRPr lang="id-ID" sz="2400" b="1" dirty="0"/>
          </a:p>
        </p:txBody>
      </p:sp>
      <p:pic>
        <p:nvPicPr>
          <p:cNvPr id="13" name="Picture 1"/>
          <p:cNvPicPr>
            <a:picLocks noChangeAspect="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516216" y="2192711"/>
            <a:ext cx="792088" cy="7369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 name="Right Arrow 13"/>
          <p:cNvSpPr/>
          <p:nvPr/>
        </p:nvSpPr>
        <p:spPr>
          <a:xfrm>
            <a:off x="3851920" y="2276872"/>
            <a:ext cx="504056" cy="686888"/>
          </a:xfrm>
          <a:prstGeom prst="rightArrow">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Left-Right Arrow 14"/>
          <p:cNvSpPr/>
          <p:nvPr/>
        </p:nvSpPr>
        <p:spPr>
          <a:xfrm>
            <a:off x="449542" y="3027648"/>
            <a:ext cx="8244916" cy="3713720"/>
          </a:xfrm>
          <a:prstGeom prst="lef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id-ID"/>
          </a:p>
        </p:txBody>
      </p:sp>
      <p:sp>
        <p:nvSpPr>
          <p:cNvPr id="16" name="Rectangle 15"/>
          <p:cNvSpPr/>
          <p:nvPr/>
        </p:nvSpPr>
        <p:spPr>
          <a:xfrm>
            <a:off x="1619672" y="4185084"/>
            <a:ext cx="5904656" cy="13681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b="1" dirty="0" smtClean="0">
                <a:solidFill>
                  <a:schemeClr val="tx1"/>
                </a:solidFill>
                <a:sym typeface="Wingdings" pitchFamily="2" charset="2"/>
              </a:rPr>
              <a:t>BERBAGAI REGULASI,  PEMBAGIAN URUSAN KEWENANGAN, PENINGKATAN PERAN PEMDA DAN DUKUNGAN KELEMBAGAAN LAINNYA</a:t>
            </a:r>
          </a:p>
          <a:p>
            <a:pPr algn="ctr"/>
            <a:endParaRPr lang="id-ID" sz="2000" b="1" dirty="0" smtClean="0">
              <a:solidFill>
                <a:schemeClr val="tx1"/>
              </a:solidFill>
            </a:endParaRPr>
          </a:p>
          <a:p>
            <a:pPr algn="ctr"/>
            <a:r>
              <a:rPr lang="id-ID" sz="2000" b="1" dirty="0" smtClean="0">
                <a:solidFill>
                  <a:schemeClr val="tx1"/>
                </a:solidFill>
              </a:rPr>
              <a:t>“PENINGKATAN AKSES PELAYANAN KESEHATAN </a:t>
            </a:r>
          </a:p>
          <a:p>
            <a:pPr algn="ctr"/>
            <a:r>
              <a:rPr lang="id-ID" sz="2000" b="1" dirty="0" smtClean="0">
                <a:solidFill>
                  <a:schemeClr val="tx1"/>
                </a:solidFill>
              </a:rPr>
              <a:t>YANG BERMUTU”</a:t>
            </a:r>
            <a:endParaRPr lang="id-ID" sz="2000" b="1" dirty="0">
              <a:solidFill>
                <a:schemeClr val="tx1"/>
              </a:solidFill>
            </a:endParaRPr>
          </a:p>
        </p:txBody>
      </p:sp>
      <p:sp>
        <p:nvSpPr>
          <p:cNvPr id="17" name="Down Arrow 16"/>
          <p:cNvSpPr/>
          <p:nvPr/>
        </p:nvSpPr>
        <p:spPr>
          <a:xfrm>
            <a:off x="4229962" y="4810625"/>
            <a:ext cx="684076" cy="360040"/>
          </a:xfrm>
          <a:prstGeom prst="down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 xmlns:p14="http://schemas.microsoft.com/office/powerpoint/2010/main" val="37297975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636912"/>
            <a:ext cx="7772400" cy="1470025"/>
          </a:xfrm>
        </p:spPr>
        <p:style>
          <a:lnRef idx="0">
            <a:schemeClr val="accent5"/>
          </a:lnRef>
          <a:fillRef idx="3">
            <a:schemeClr val="accent5"/>
          </a:fillRef>
          <a:effectRef idx="3">
            <a:schemeClr val="accent5"/>
          </a:effectRef>
          <a:fontRef idx="minor">
            <a:schemeClr val="lt1"/>
          </a:fontRef>
        </p:style>
        <p:txBody>
          <a:bodyPr/>
          <a:lstStyle/>
          <a:p>
            <a:r>
              <a:rPr lang="id-ID" b="1" dirty="0" smtClean="0">
                <a:solidFill>
                  <a:schemeClr val="tx1"/>
                </a:solidFill>
              </a:rPr>
              <a:t>KONDISI TENAGA KESEHATAN </a:t>
            </a:r>
            <a:br>
              <a:rPr lang="id-ID" b="1" dirty="0" smtClean="0">
                <a:solidFill>
                  <a:schemeClr val="tx1"/>
                </a:solidFill>
              </a:rPr>
            </a:br>
            <a:r>
              <a:rPr lang="id-ID" b="1" dirty="0" smtClean="0">
                <a:solidFill>
                  <a:schemeClr val="tx1"/>
                </a:solidFill>
              </a:rPr>
              <a:t>DI INDONESIA</a:t>
            </a:r>
            <a:endParaRPr lang="id-ID" b="1" dirty="0">
              <a:solidFill>
                <a:schemeClr val="tx1"/>
              </a:solidFill>
            </a:endParaRPr>
          </a:p>
        </p:txBody>
      </p:sp>
    </p:spTree>
    <p:extLst>
      <p:ext uri="{BB962C8B-B14F-4D97-AF65-F5344CB8AC3E}">
        <p14:creationId xmlns="" xmlns:p14="http://schemas.microsoft.com/office/powerpoint/2010/main" val="10452692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p:cNvSpPr>
            <a:spLocks noGrp="1"/>
          </p:cNvSpPr>
          <p:nvPr>
            <p:ph type="sldNum" sz="quarter" idx="12"/>
          </p:nvPr>
        </p:nvSpPr>
        <p:spPr/>
        <p:txBody>
          <a:bodyPr/>
          <a:lstStyle/>
          <a:p>
            <a:pPr>
              <a:defRPr/>
            </a:pPr>
            <a:fld id="{AB95B22D-78BB-4651-B335-4C5E8C1ABA27}" type="slidenum">
              <a:rPr lang="id-ID" smtClean="0"/>
              <a:pPr>
                <a:defRPr/>
              </a:pPr>
              <a:t>7</a:t>
            </a:fld>
            <a:endParaRPr lang="id-ID" dirty="0"/>
          </a:p>
        </p:txBody>
      </p:sp>
      <p:sp>
        <p:nvSpPr>
          <p:cNvPr id="13" name="Rectangle 12"/>
          <p:cNvSpPr/>
          <p:nvPr/>
        </p:nvSpPr>
        <p:spPr>
          <a:xfrm>
            <a:off x="107950" y="115888"/>
            <a:ext cx="8856663" cy="708025"/>
          </a:xfrm>
          <a:prstGeom prst="rect">
            <a:avLst/>
          </a:prstGeom>
          <a:solidFill>
            <a:schemeClr val="accent5">
              <a:lumMod val="40000"/>
              <a:lumOff val="60000"/>
            </a:schemeClr>
          </a:solidFill>
        </p:spPr>
        <p:txBody>
          <a:bodyPr>
            <a:spAutoFit/>
          </a:bodyPr>
          <a:lstStyle/>
          <a:p>
            <a:pPr algn="ctr">
              <a:defRPr/>
            </a:pPr>
            <a:r>
              <a:rPr lang="id-ID" sz="2000" b="1" dirty="0"/>
              <a:t>Persentase Puskesmas Yang Memiliki Jumlah </a:t>
            </a:r>
            <a:r>
              <a:rPr lang="en-US" sz="2000" b="1" dirty="0" err="1" smtClean="0"/>
              <a:t>Perawat</a:t>
            </a:r>
            <a:r>
              <a:rPr lang="en-US" sz="2000" b="1" dirty="0" smtClean="0"/>
              <a:t> </a:t>
            </a:r>
            <a:endParaRPr lang="id-ID" sz="2000" b="1" dirty="0"/>
          </a:p>
          <a:p>
            <a:pPr algn="ctr">
              <a:defRPr/>
            </a:pPr>
            <a:r>
              <a:rPr lang="id-ID" sz="2000" b="1" dirty="0"/>
              <a:t>Di Bawah Standar Ketenagaan , Tahun 2014</a:t>
            </a:r>
          </a:p>
        </p:txBody>
      </p:sp>
      <p:sp>
        <p:nvSpPr>
          <p:cNvPr id="2" name="Rectangle 1"/>
          <p:cNvSpPr/>
          <p:nvPr/>
        </p:nvSpPr>
        <p:spPr>
          <a:xfrm>
            <a:off x="1043608" y="6309320"/>
            <a:ext cx="3312368"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chemeClr val="tx1"/>
                </a:solidFill>
              </a:rPr>
              <a:t>Sumber : Dokrenbut 2014</a:t>
            </a:r>
            <a:endParaRPr lang="id-ID" dirty="0">
              <a:solidFill>
                <a:schemeClr val="tx1"/>
              </a:solidFill>
            </a:endParaRPr>
          </a:p>
        </p:txBody>
      </p:sp>
      <p:pic>
        <p:nvPicPr>
          <p:cNvPr id="8" name="Picture 7"/>
          <p:cNvPicPr/>
          <p:nvPr/>
        </p:nvPicPr>
        <p:blipFill>
          <a:blip r:embed="rId3" cstate="print"/>
          <a:srcRect/>
          <a:stretch>
            <a:fillRect/>
          </a:stretch>
        </p:blipFill>
        <p:spPr bwMode="auto">
          <a:xfrm>
            <a:off x="609600" y="2271712"/>
            <a:ext cx="8077200" cy="3824288"/>
          </a:xfrm>
          <a:prstGeom prst="rect">
            <a:avLst/>
          </a:prstGeom>
          <a:noFill/>
          <a:ln w="9525">
            <a:noFill/>
            <a:miter lim="800000"/>
            <a:headEnd/>
            <a:tailEnd/>
          </a:ln>
        </p:spPr>
      </p:pic>
      <p:sp>
        <p:nvSpPr>
          <p:cNvPr id="4" name="Oval Callout 3"/>
          <p:cNvSpPr/>
          <p:nvPr/>
        </p:nvSpPr>
        <p:spPr>
          <a:xfrm>
            <a:off x="2264722" y="823913"/>
            <a:ext cx="5331614" cy="1380951"/>
          </a:xfrm>
          <a:prstGeom prst="wedgeEllipse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chemeClr val="tx1"/>
                </a:solidFill>
              </a:rPr>
              <a:t>Kondisi </a:t>
            </a:r>
            <a:r>
              <a:rPr lang="id-ID" dirty="0">
                <a:solidFill>
                  <a:schemeClr val="tx1"/>
                </a:solidFill>
              </a:rPr>
              <a:t>I</a:t>
            </a:r>
            <a:r>
              <a:rPr lang="id-ID" dirty="0" smtClean="0">
                <a:solidFill>
                  <a:schemeClr val="tx1"/>
                </a:solidFill>
              </a:rPr>
              <a:t>NDONESIA:</a:t>
            </a:r>
          </a:p>
          <a:p>
            <a:pPr algn="ctr"/>
            <a:r>
              <a:rPr lang="id-ID" dirty="0" smtClean="0">
                <a:solidFill>
                  <a:schemeClr val="tx1"/>
                </a:solidFill>
              </a:rPr>
              <a:t>Jml Pusk. 9599, Jml </a:t>
            </a:r>
            <a:r>
              <a:rPr lang="en-US" dirty="0" err="1" smtClean="0">
                <a:solidFill>
                  <a:schemeClr val="tx1"/>
                </a:solidFill>
              </a:rPr>
              <a:t>Perawat</a:t>
            </a:r>
            <a:r>
              <a:rPr lang="id-ID" dirty="0" smtClean="0">
                <a:solidFill>
                  <a:schemeClr val="tx1"/>
                </a:solidFill>
              </a:rPr>
              <a:t> di Pusk</a:t>
            </a:r>
            <a:r>
              <a:rPr lang="en-US" dirty="0" smtClean="0">
                <a:solidFill>
                  <a:schemeClr val="tx1"/>
                </a:solidFill>
              </a:rPr>
              <a:t>, 38</a:t>
            </a:r>
            <a:r>
              <a:rPr lang="id-ID" dirty="0" smtClean="0">
                <a:solidFill>
                  <a:schemeClr val="tx1"/>
                </a:solidFill>
              </a:rPr>
              <a:t> % Puskesmas kekurangan </a:t>
            </a:r>
            <a:r>
              <a:rPr lang="en-US" dirty="0" err="1" smtClean="0">
                <a:solidFill>
                  <a:schemeClr val="tx1"/>
                </a:solidFill>
              </a:rPr>
              <a:t>Perawat</a:t>
            </a:r>
            <a:r>
              <a:rPr lang="en-US" dirty="0" smtClean="0">
                <a:solidFill>
                  <a:schemeClr val="tx1"/>
                </a:solidFill>
              </a:rPr>
              <a:t>,</a:t>
            </a:r>
            <a:endParaRPr lang="id-ID" dirty="0" smtClean="0">
              <a:solidFill>
                <a:schemeClr val="tx1"/>
              </a:solidFill>
            </a:endParaRPr>
          </a:p>
          <a:p>
            <a:pPr algn="ctr"/>
            <a:r>
              <a:rPr lang="en-US" dirty="0" smtClean="0">
                <a:solidFill>
                  <a:schemeClr val="tx1"/>
                </a:solidFill>
              </a:rPr>
              <a:t>2,7 </a:t>
            </a:r>
            <a:r>
              <a:rPr lang="id-ID" dirty="0" smtClean="0">
                <a:solidFill>
                  <a:schemeClr val="tx1"/>
                </a:solidFill>
              </a:rPr>
              <a:t>%  Puskesmas tanpa </a:t>
            </a:r>
            <a:r>
              <a:rPr lang="en-US" dirty="0" err="1" smtClean="0">
                <a:solidFill>
                  <a:schemeClr val="tx1"/>
                </a:solidFill>
              </a:rPr>
              <a:t>Perawat</a:t>
            </a:r>
            <a:endParaRPr lang="id-ID" dirty="0">
              <a:solidFill>
                <a:schemeClr val="tx1"/>
              </a:solidFill>
            </a:endParaRPr>
          </a:p>
        </p:txBody>
      </p:sp>
    </p:spTree>
    <p:extLst>
      <p:ext uri="{BB962C8B-B14F-4D97-AF65-F5344CB8AC3E}">
        <p14:creationId xmlns="" xmlns:p14="http://schemas.microsoft.com/office/powerpoint/2010/main" val="249800114"/>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p:cNvSpPr>
            <a:spLocks noGrp="1"/>
          </p:cNvSpPr>
          <p:nvPr>
            <p:ph type="sldNum" sz="quarter" idx="12"/>
          </p:nvPr>
        </p:nvSpPr>
        <p:spPr/>
        <p:txBody>
          <a:bodyPr/>
          <a:lstStyle/>
          <a:p>
            <a:pPr>
              <a:defRPr/>
            </a:pPr>
            <a:fld id="{AB95B22D-78BB-4651-B335-4C5E8C1ABA27}" type="slidenum">
              <a:rPr lang="id-ID" smtClean="0"/>
              <a:pPr>
                <a:defRPr/>
              </a:pPr>
              <a:t>8</a:t>
            </a:fld>
            <a:endParaRPr lang="id-ID" dirty="0"/>
          </a:p>
        </p:txBody>
      </p:sp>
      <p:sp>
        <p:nvSpPr>
          <p:cNvPr id="13" name="Rectangle 12"/>
          <p:cNvSpPr/>
          <p:nvPr/>
        </p:nvSpPr>
        <p:spPr>
          <a:xfrm>
            <a:off x="107950" y="115888"/>
            <a:ext cx="8856663" cy="708025"/>
          </a:xfrm>
          <a:prstGeom prst="rect">
            <a:avLst/>
          </a:prstGeom>
          <a:solidFill>
            <a:schemeClr val="accent5">
              <a:lumMod val="40000"/>
              <a:lumOff val="60000"/>
            </a:schemeClr>
          </a:solidFill>
        </p:spPr>
        <p:txBody>
          <a:bodyPr>
            <a:spAutoFit/>
          </a:bodyPr>
          <a:lstStyle/>
          <a:p>
            <a:pPr algn="ctr">
              <a:defRPr/>
            </a:pPr>
            <a:r>
              <a:rPr lang="id-ID" sz="2000" b="1" dirty="0"/>
              <a:t>Persentase Puskesmas Yang Memiliki Jumlah </a:t>
            </a:r>
            <a:r>
              <a:rPr lang="en-US" sz="2000" b="1" dirty="0" err="1" smtClean="0"/>
              <a:t>Bidan</a:t>
            </a:r>
            <a:r>
              <a:rPr lang="en-US" sz="2000" b="1" dirty="0" smtClean="0"/>
              <a:t> </a:t>
            </a:r>
            <a:endParaRPr lang="id-ID" sz="2000" b="1" dirty="0"/>
          </a:p>
          <a:p>
            <a:pPr algn="ctr">
              <a:defRPr/>
            </a:pPr>
            <a:r>
              <a:rPr lang="id-ID" sz="2000" b="1" dirty="0"/>
              <a:t>Di Bawah Standar Ketenagaan , Tahun 2014</a:t>
            </a:r>
          </a:p>
        </p:txBody>
      </p:sp>
      <p:sp>
        <p:nvSpPr>
          <p:cNvPr id="2" name="Rectangle 1"/>
          <p:cNvSpPr/>
          <p:nvPr/>
        </p:nvSpPr>
        <p:spPr>
          <a:xfrm>
            <a:off x="1043608" y="6309320"/>
            <a:ext cx="3312368"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chemeClr val="tx1"/>
                </a:solidFill>
              </a:rPr>
              <a:t>Sumber : Dokrenbut 2014</a:t>
            </a:r>
            <a:endParaRPr lang="id-ID" dirty="0">
              <a:solidFill>
                <a:schemeClr val="tx1"/>
              </a:solidFill>
            </a:endParaRPr>
          </a:p>
        </p:txBody>
      </p:sp>
      <p:pic>
        <p:nvPicPr>
          <p:cNvPr id="6" name="Picture 5"/>
          <p:cNvPicPr/>
          <p:nvPr/>
        </p:nvPicPr>
        <p:blipFill>
          <a:blip r:embed="rId3" cstate="print"/>
          <a:srcRect/>
          <a:stretch>
            <a:fillRect/>
          </a:stretch>
        </p:blipFill>
        <p:spPr bwMode="auto">
          <a:xfrm>
            <a:off x="609600" y="2247405"/>
            <a:ext cx="8077200" cy="4000995"/>
          </a:xfrm>
          <a:prstGeom prst="rect">
            <a:avLst/>
          </a:prstGeom>
          <a:noFill/>
          <a:ln w="9525">
            <a:noFill/>
            <a:miter lim="800000"/>
            <a:headEnd/>
            <a:tailEnd/>
          </a:ln>
        </p:spPr>
      </p:pic>
      <p:sp>
        <p:nvSpPr>
          <p:cNvPr id="4" name="Oval Callout 3"/>
          <p:cNvSpPr/>
          <p:nvPr/>
        </p:nvSpPr>
        <p:spPr>
          <a:xfrm>
            <a:off x="1828800" y="823913"/>
            <a:ext cx="5767536" cy="1380951"/>
          </a:xfrm>
          <a:prstGeom prst="wedgeEllipse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chemeClr val="tx1"/>
                </a:solidFill>
              </a:rPr>
              <a:t>Kondisi </a:t>
            </a:r>
            <a:r>
              <a:rPr lang="id-ID" dirty="0">
                <a:solidFill>
                  <a:schemeClr val="tx1"/>
                </a:solidFill>
              </a:rPr>
              <a:t>I</a:t>
            </a:r>
            <a:r>
              <a:rPr lang="id-ID" dirty="0" smtClean="0">
                <a:solidFill>
                  <a:schemeClr val="tx1"/>
                </a:solidFill>
              </a:rPr>
              <a:t>NDONESIA:</a:t>
            </a:r>
          </a:p>
          <a:p>
            <a:pPr algn="ctr"/>
            <a:r>
              <a:rPr lang="id-ID" dirty="0" smtClean="0">
                <a:solidFill>
                  <a:schemeClr val="tx1"/>
                </a:solidFill>
              </a:rPr>
              <a:t>Jml Pusk. 9599, Jml </a:t>
            </a:r>
            <a:r>
              <a:rPr lang="en-US" dirty="0" err="1" smtClean="0">
                <a:solidFill>
                  <a:schemeClr val="tx1"/>
                </a:solidFill>
              </a:rPr>
              <a:t>Bidan</a:t>
            </a:r>
            <a:r>
              <a:rPr lang="id-ID" dirty="0" smtClean="0">
                <a:solidFill>
                  <a:schemeClr val="tx1"/>
                </a:solidFill>
              </a:rPr>
              <a:t> di Pusk</a:t>
            </a:r>
            <a:r>
              <a:rPr lang="en-US" dirty="0" smtClean="0">
                <a:solidFill>
                  <a:schemeClr val="tx1"/>
                </a:solidFill>
              </a:rPr>
              <a:t>, 22</a:t>
            </a:r>
            <a:r>
              <a:rPr lang="id-ID" dirty="0" smtClean="0">
                <a:solidFill>
                  <a:schemeClr val="tx1"/>
                </a:solidFill>
              </a:rPr>
              <a:t> % Puskesmas kekurangan </a:t>
            </a:r>
            <a:r>
              <a:rPr lang="en-US" dirty="0" err="1" smtClean="0">
                <a:solidFill>
                  <a:schemeClr val="tx1"/>
                </a:solidFill>
              </a:rPr>
              <a:t>Bidan</a:t>
            </a:r>
            <a:r>
              <a:rPr lang="en-US" dirty="0" smtClean="0">
                <a:solidFill>
                  <a:schemeClr val="tx1"/>
                </a:solidFill>
              </a:rPr>
              <a:t>,</a:t>
            </a:r>
            <a:endParaRPr lang="id-ID" dirty="0" smtClean="0">
              <a:solidFill>
                <a:schemeClr val="tx1"/>
              </a:solidFill>
            </a:endParaRPr>
          </a:p>
          <a:p>
            <a:pPr algn="ctr"/>
            <a:r>
              <a:rPr lang="en-US" dirty="0" smtClean="0">
                <a:solidFill>
                  <a:schemeClr val="tx1"/>
                </a:solidFill>
              </a:rPr>
              <a:t>3,8 </a:t>
            </a:r>
            <a:r>
              <a:rPr lang="id-ID" dirty="0" smtClean="0">
                <a:solidFill>
                  <a:schemeClr val="tx1"/>
                </a:solidFill>
              </a:rPr>
              <a:t>%  Puskesmas tanpa </a:t>
            </a:r>
            <a:r>
              <a:rPr lang="en-US" dirty="0" err="1" smtClean="0">
                <a:solidFill>
                  <a:schemeClr val="tx1"/>
                </a:solidFill>
              </a:rPr>
              <a:t>Bidan</a:t>
            </a:r>
            <a:endParaRPr lang="id-ID" dirty="0">
              <a:solidFill>
                <a:schemeClr val="tx1"/>
              </a:solidFill>
            </a:endParaRPr>
          </a:p>
        </p:txBody>
      </p:sp>
    </p:spTree>
    <p:extLst>
      <p:ext uri="{BB962C8B-B14F-4D97-AF65-F5344CB8AC3E}">
        <p14:creationId xmlns="" xmlns:p14="http://schemas.microsoft.com/office/powerpoint/2010/main" val="249800114"/>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8567936" cy="972344"/>
          </a:xfrm>
        </p:spPr>
        <p:txBody>
          <a:bodyPr>
            <a:noAutofit/>
          </a:bodyPr>
          <a:lstStyle/>
          <a:p>
            <a:pPr algn="ctr">
              <a:defRPr/>
            </a:pPr>
            <a:r>
              <a:rPr lang="id-ID" sz="2400" b="1" dirty="0">
                <a:effectLst/>
              </a:rPr>
              <a:t>JUMLAH PUSKESMAS YANG TIDAK ADA TENAGA KESEHATAN</a:t>
            </a:r>
            <a:br>
              <a:rPr lang="id-ID" sz="2400" b="1" dirty="0">
                <a:effectLst/>
              </a:rPr>
            </a:br>
            <a:r>
              <a:rPr lang="id-ID" sz="2400" b="1" dirty="0">
                <a:effectLst/>
              </a:rPr>
              <a:t>Keadaan: sampai dengan tanggal 1 Januari 2014</a:t>
            </a:r>
            <a:br>
              <a:rPr lang="id-ID" sz="2400" b="1" dirty="0">
                <a:effectLst/>
              </a:rPr>
            </a:br>
            <a:endParaRPr lang="id-ID" sz="2400" b="1" dirty="0"/>
          </a:p>
        </p:txBody>
      </p:sp>
      <p:graphicFrame>
        <p:nvGraphicFramePr>
          <p:cNvPr id="4" name="Table 3"/>
          <p:cNvGraphicFramePr>
            <a:graphicFrameLocks noGrp="1"/>
          </p:cNvGraphicFramePr>
          <p:nvPr/>
        </p:nvGraphicFramePr>
        <p:xfrm>
          <a:off x="323850" y="1412875"/>
          <a:ext cx="8351838" cy="4751384"/>
        </p:xfrm>
        <a:graphic>
          <a:graphicData uri="http://schemas.openxmlformats.org/drawingml/2006/table">
            <a:tbl>
              <a:tblPr firstRow="1" firstCol="1" bandRow="1">
                <a:tableStyleId>{5C22544A-7EE6-4342-B048-85BDC9FD1C3A}</a:tableStyleId>
              </a:tblPr>
              <a:tblGrid>
                <a:gridCol w="1239821"/>
                <a:gridCol w="4397979"/>
                <a:gridCol w="1357019"/>
                <a:gridCol w="1357019"/>
              </a:tblGrid>
              <a:tr h="946506">
                <a:tc rowSpan="2">
                  <a:txBody>
                    <a:bodyPr/>
                    <a:lstStyle/>
                    <a:p>
                      <a:pPr algn="ctr">
                        <a:lnSpc>
                          <a:spcPct val="115000"/>
                        </a:lnSpc>
                        <a:spcAft>
                          <a:spcPts val="0"/>
                        </a:spcAft>
                      </a:pPr>
                      <a:r>
                        <a:rPr lang="id-ID" sz="1800" dirty="0">
                          <a:effectLst/>
                        </a:rPr>
                        <a:t>NO</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rowSpan="2">
                  <a:txBody>
                    <a:bodyPr/>
                    <a:lstStyle/>
                    <a:p>
                      <a:pPr algn="ctr">
                        <a:lnSpc>
                          <a:spcPct val="115000"/>
                        </a:lnSpc>
                        <a:spcAft>
                          <a:spcPts val="0"/>
                        </a:spcAft>
                      </a:pPr>
                      <a:r>
                        <a:rPr lang="id-ID" sz="1800" dirty="0">
                          <a:effectLst/>
                        </a:rPr>
                        <a:t>JENIS TENAGA KESEHATAN</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gridSpan="2">
                  <a:txBody>
                    <a:bodyPr/>
                    <a:lstStyle/>
                    <a:p>
                      <a:pPr algn="ctr">
                        <a:lnSpc>
                          <a:spcPct val="115000"/>
                        </a:lnSpc>
                        <a:spcAft>
                          <a:spcPts val="0"/>
                        </a:spcAft>
                      </a:pPr>
                      <a:r>
                        <a:rPr lang="id-ID" sz="1800" dirty="0">
                          <a:effectLst/>
                        </a:rPr>
                        <a:t>JUMLAH PUSKESMAS YANG TIDAK ADA TENAGA KESEHATAN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hMerge="1">
                  <a:txBody>
                    <a:bodyPr/>
                    <a:lstStyle/>
                    <a:p>
                      <a:endParaRPr lang="id-ID"/>
                    </a:p>
                  </a:txBody>
                  <a:tcPr/>
                </a:tc>
              </a:tr>
              <a:tr h="315501">
                <a:tc vMerge="1">
                  <a:txBody>
                    <a:bodyPr/>
                    <a:lstStyle/>
                    <a:p>
                      <a:endParaRPr lang="id-ID"/>
                    </a:p>
                  </a:txBody>
                  <a:tcPr/>
                </a:tc>
                <a:tc vMerge="1">
                  <a:txBody>
                    <a:bodyPr/>
                    <a:lstStyle/>
                    <a:p>
                      <a:endParaRPr lang="id-ID"/>
                    </a:p>
                  </a:txBody>
                  <a:tcPr/>
                </a:tc>
                <a:tc>
                  <a:txBody>
                    <a:bodyPr/>
                    <a:lstStyle/>
                    <a:p>
                      <a:pPr algn="ctr">
                        <a:lnSpc>
                          <a:spcPct val="115000"/>
                        </a:lnSpc>
                        <a:spcAft>
                          <a:spcPts val="0"/>
                        </a:spcAft>
                      </a:pPr>
                      <a:r>
                        <a:rPr lang="id-ID" sz="1800">
                          <a:effectLst/>
                        </a:rPr>
                        <a:t>JUMLAH</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ctr">
                        <a:lnSpc>
                          <a:spcPct val="115000"/>
                        </a:lnSpc>
                        <a:spcAft>
                          <a:spcPts val="0"/>
                        </a:spcAft>
                      </a:pPr>
                      <a:r>
                        <a:rPr lang="id-ID" sz="1800">
                          <a:effectLst/>
                        </a:rPr>
                        <a:t>%</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1.     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Dokter Umum</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938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9,8%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2.     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Dokter Gigi</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dirty="0" smtClean="0">
                          <a:effectLst/>
                        </a:rPr>
                        <a:t>4.121</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42,9% </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3.     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Perawat</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255</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2,7%</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4.     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Perawat Gigi</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3337</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34,8%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5.     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Bidan</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364</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3,8%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6.     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Asisten Apoteker</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4265</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44,4%</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7.     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Sarjana Farmasi/ Apoteker</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7621</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79,4%</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a:effectLst/>
                        </a:rPr>
                        <a:t>8.     </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Tenaga Kesehatan Masyarakat</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2778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28,9%</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a:effectLst/>
                        </a:rPr>
                        <a:t>9.     </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Sanitarian </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2958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30,8%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34367">
                <a:tc>
                  <a:txBody>
                    <a:bodyPr/>
                    <a:lstStyle/>
                    <a:p>
                      <a:pPr lvl="1" algn="l">
                        <a:lnSpc>
                          <a:spcPct val="115000"/>
                        </a:lnSpc>
                        <a:spcAft>
                          <a:spcPts val="0"/>
                        </a:spcAft>
                      </a:pPr>
                      <a:r>
                        <a:rPr lang="id-ID" sz="1800" dirty="0">
                          <a:effectLst/>
                        </a:rPr>
                        <a:t>10. 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Gizi</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2898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30,2%</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11. 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Analis Kesehatan</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5274</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dirty="0">
                          <a:effectLst/>
                        </a:rPr>
                        <a:t>54,9%</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3484228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189</TotalTime>
  <Words>1549</Words>
  <Application>Microsoft Office PowerPoint</Application>
  <PresentationFormat>On-screen Show (4:3)</PresentationFormat>
  <Paragraphs>563</Paragraphs>
  <Slides>22</Slides>
  <Notes>8</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STRATEGI PEMENUHAN TENAGA KESEHATAN</vt:lpstr>
      <vt:lpstr>PENDAHULUAN</vt:lpstr>
      <vt:lpstr>Slide 3</vt:lpstr>
      <vt:lpstr>PERMASALAHAN TENAGA KESEHATAN</vt:lpstr>
      <vt:lpstr>TUGAS PPSDMK</vt:lpstr>
      <vt:lpstr>KONDISI TENAGA KESEHATAN  DI INDONESIA</vt:lpstr>
      <vt:lpstr>Slide 7</vt:lpstr>
      <vt:lpstr>Slide 8</vt:lpstr>
      <vt:lpstr>JUMLAH PUSKESMAS YANG TIDAK ADA TENAGA KESEHATAN Keadaan: sampai dengan tanggal 1 Januari 2014 </vt:lpstr>
      <vt:lpstr>Slide 10</vt:lpstr>
      <vt:lpstr>Slide 11</vt:lpstr>
      <vt:lpstr>JUMLAH RUMAH SAKIT YANG KEKURANGAN TENAGA KESEHATAN Keadaan: sampai dengan tanggal 1 Januari 2014</vt:lpstr>
      <vt:lpstr>SASARAN STRATEGIS TARGET  KEBUTUHAN TENAGA KESEHATAN BERDASARKAN RASIO TENAGA KESEHATAN  TERHADAP  JUMLAH PENDUDUK</vt:lpstr>
      <vt:lpstr>PERMINTAAN TENAGA KESEHATAN  DARI LUAR NEGERI</vt:lpstr>
      <vt:lpstr>PENEMPATAN NAKES KE LN tahun 2011-2013</vt:lpstr>
      <vt:lpstr>UPAYA PEMENUHAN  TENAGA KESEHATAN</vt:lpstr>
      <vt:lpstr>PERENCANAAN SEBAGAI DASAR PEMENUHAN KEBUTUHAN SDMK</vt:lpstr>
      <vt:lpstr>PEMENUHAN KEBUTUHAN  TENAGA KESEHATAN</vt:lpstr>
      <vt:lpstr>KENDALA PEMENUHAN TENAGA KESEHATAN</vt:lpstr>
      <vt:lpstr>PEMENUHAN KEBUTUHAN SDM KESEHATAN (Distribusi dan Retensi Nakes)</vt:lpstr>
      <vt:lpstr>INOVASI PEMENUHAN NAKES</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STRATEGI PEMENUHAN TENAGA KESEHATAN</dc:title>
  <dc:creator>Yonathan Akbar</dc:creator>
  <cp:lastModifiedBy>ACER</cp:lastModifiedBy>
  <cp:revision>16</cp:revision>
  <dcterms:created xsi:type="dcterms:W3CDTF">2014-08-13T03:06:38Z</dcterms:created>
  <dcterms:modified xsi:type="dcterms:W3CDTF">2014-08-14T05:19:58Z</dcterms:modified>
</cp:coreProperties>
</file>