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handoutMasterIdLst>
    <p:handoutMasterId r:id="rId18"/>
  </p:handoutMasterIdLst>
  <p:sldIdLst>
    <p:sldId id="256" r:id="rId2"/>
    <p:sldId id="260" r:id="rId3"/>
    <p:sldId id="257" r:id="rId4"/>
    <p:sldId id="258" r:id="rId5"/>
    <p:sldId id="262" r:id="rId6"/>
    <p:sldId id="266" r:id="rId7"/>
    <p:sldId id="269" r:id="rId8"/>
    <p:sldId id="274" r:id="rId9"/>
    <p:sldId id="261" r:id="rId10"/>
    <p:sldId id="270" r:id="rId11"/>
    <p:sldId id="271" r:id="rId12"/>
    <p:sldId id="272" r:id="rId13"/>
    <p:sldId id="265" r:id="rId14"/>
    <p:sldId id="264" r:id="rId15"/>
    <p:sldId id="268" r:id="rId16"/>
    <p:sldId id="267" r:id="rId17"/>
  </p:sldIdLst>
  <p:sldSz cx="9144000" cy="6858000" type="screen4x3"/>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620"/>
    <p:restoredTop sz="94660"/>
  </p:normalViewPr>
  <p:slideViewPr>
    <p:cSldViewPr>
      <p:cViewPr varScale="1">
        <p:scale>
          <a:sx n="88" d="100"/>
          <a:sy n="88" d="100"/>
        </p:scale>
        <p:origin x="-213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9E177FC-E769-4184-B95B-0B5ED13073FF}" type="datetimeFigureOut">
              <a:rPr lang="id-ID" smtClean="0"/>
              <a:pPr/>
              <a:t>30/06/2014</a:t>
            </a:fld>
            <a:endParaRPr lang="id-ID"/>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d-ID"/>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D1B30A6-91E1-4444-9BE4-A4B011913327}" type="slidenum">
              <a:rPr lang="id-ID" smtClean="0"/>
              <a:pPr/>
              <a:t>‹#›</a:t>
            </a:fld>
            <a:endParaRPr lang="id-ID"/>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B2597CB1-11C3-4339-B114-BDCFD4AF9585}" type="datetimeFigureOut">
              <a:rPr lang="id-ID" smtClean="0"/>
              <a:pPr/>
              <a:t>30/06/2014</a:t>
            </a:fld>
            <a:endParaRPr lang="id-ID"/>
          </a:p>
        </p:txBody>
      </p:sp>
      <p:sp>
        <p:nvSpPr>
          <p:cNvPr id="17" name="Footer Placeholder 16"/>
          <p:cNvSpPr>
            <a:spLocks noGrp="1"/>
          </p:cNvSpPr>
          <p:nvPr>
            <p:ph type="ftr" sz="quarter" idx="11"/>
          </p:nvPr>
        </p:nvSpPr>
        <p:spPr>
          <a:xfrm>
            <a:off x="5410200" y="4205288"/>
            <a:ext cx="1295400" cy="457200"/>
          </a:xfrm>
        </p:spPr>
        <p:txBody>
          <a:bodyPr/>
          <a:lstStyle/>
          <a:p>
            <a:endParaRPr lang="id-ID"/>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A2C1E072-AEC7-44F2-906D-DB8276D9FC99}" type="slidenum">
              <a:rPr lang="id-ID" smtClean="0"/>
              <a:pPr/>
              <a:t>‹#›</a:t>
            </a:fld>
            <a:endParaRPr lang="id-I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2597CB1-11C3-4339-B114-BDCFD4AF9585}" type="datetimeFigureOut">
              <a:rPr lang="id-ID" smtClean="0"/>
              <a:pPr/>
              <a:t>30/06/2014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A2C1E072-AEC7-44F2-906D-DB8276D9FC99}" type="slidenum">
              <a:rPr lang="id-ID" smtClean="0"/>
              <a:pPr/>
              <a:t>‹#›</a:t>
            </a:fld>
            <a:endParaRPr lang="id-I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2597CB1-11C3-4339-B114-BDCFD4AF9585}" type="datetimeFigureOut">
              <a:rPr lang="id-ID" smtClean="0"/>
              <a:pPr/>
              <a:t>30/06/2014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A2C1E072-AEC7-44F2-906D-DB8276D9FC99}" type="slidenum">
              <a:rPr lang="id-ID" smtClean="0"/>
              <a:pPr/>
              <a:t>‹#›</a:t>
            </a:fld>
            <a:endParaRPr lang="id-I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2597CB1-11C3-4339-B114-BDCFD4AF9585}" type="datetimeFigureOut">
              <a:rPr lang="id-ID" smtClean="0"/>
              <a:pPr/>
              <a:t>30/06/2014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A2C1E072-AEC7-44F2-906D-DB8276D9FC99}" type="slidenum">
              <a:rPr lang="id-ID" smtClean="0"/>
              <a:pPr/>
              <a:t>‹#›</a:t>
            </a:fld>
            <a:endParaRPr lang="id-I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2597CB1-11C3-4339-B114-BDCFD4AF9585}" type="datetimeFigureOut">
              <a:rPr lang="id-ID" smtClean="0"/>
              <a:pPr/>
              <a:t>30/06/2014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A2C1E072-AEC7-44F2-906D-DB8276D9FC99}" type="slidenum">
              <a:rPr lang="id-ID" smtClean="0"/>
              <a:pPr/>
              <a:t>‹#›</a:t>
            </a:fld>
            <a:endParaRPr lang="id-I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2597CB1-11C3-4339-B114-BDCFD4AF9585}" type="datetimeFigureOut">
              <a:rPr lang="id-ID" smtClean="0"/>
              <a:pPr/>
              <a:t>30/06/2014</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A2C1E072-AEC7-44F2-906D-DB8276D9FC99}" type="slidenum">
              <a:rPr lang="id-ID" smtClean="0"/>
              <a:pPr/>
              <a:t>‹#›</a:t>
            </a:fld>
            <a:endParaRPr lang="id-I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B2597CB1-11C3-4339-B114-BDCFD4AF9585}" type="datetimeFigureOut">
              <a:rPr lang="id-ID" smtClean="0"/>
              <a:pPr/>
              <a:t>30/06/2014</a:t>
            </a:fld>
            <a:endParaRPr lang="id-ID"/>
          </a:p>
        </p:txBody>
      </p:sp>
      <p:sp>
        <p:nvSpPr>
          <p:cNvPr id="27" name="Slide Number Placeholder 26"/>
          <p:cNvSpPr>
            <a:spLocks noGrp="1"/>
          </p:cNvSpPr>
          <p:nvPr>
            <p:ph type="sldNum" sz="quarter" idx="11"/>
          </p:nvPr>
        </p:nvSpPr>
        <p:spPr/>
        <p:txBody>
          <a:bodyPr rtlCol="0"/>
          <a:lstStyle/>
          <a:p>
            <a:fld id="{A2C1E072-AEC7-44F2-906D-DB8276D9FC99}" type="slidenum">
              <a:rPr lang="id-ID" smtClean="0"/>
              <a:pPr/>
              <a:t>‹#›</a:t>
            </a:fld>
            <a:endParaRPr lang="id-ID"/>
          </a:p>
        </p:txBody>
      </p:sp>
      <p:sp>
        <p:nvSpPr>
          <p:cNvPr id="28" name="Footer Placeholder 27"/>
          <p:cNvSpPr>
            <a:spLocks noGrp="1"/>
          </p:cNvSpPr>
          <p:nvPr>
            <p:ph type="ftr" sz="quarter" idx="12"/>
          </p:nvPr>
        </p:nvSpPr>
        <p:spPr/>
        <p:txBody>
          <a:bodyPr rtlCol="0"/>
          <a:lstStyle/>
          <a:p>
            <a:endParaRPr lang="id-I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B2597CB1-11C3-4339-B114-BDCFD4AF9585}" type="datetimeFigureOut">
              <a:rPr lang="id-ID" smtClean="0"/>
              <a:pPr/>
              <a:t>30/06/2014</a:t>
            </a:fld>
            <a:endParaRPr lang="id-ID"/>
          </a:p>
        </p:txBody>
      </p:sp>
      <p:sp>
        <p:nvSpPr>
          <p:cNvPr id="4" name="Footer Placeholder 3"/>
          <p:cNvSpPr>
            <a:spLocks noGrp="1"/>
          </p:cNvSpPr>
          <p:nvPr>
            <p:ph type="ftr" sz="quarter" idx="11"/>
          </p:nvPr>
        </p:nvSpPr>
        <p:spPr>
          <a:xfrm>
            <a:off x="5257800" y="612648"/>
            <a:ext cx="1325880" cy="457200"/>
          </a:xfrm>
        </p:spPr>
        <p:txBody>
          <a:bodyPr/>
          <a:lstStyle/>
          <a:p>
            <a:endParaRPr lang="id-ID"/>
          </a:p>
        </p:txBody>
      </p:sp>
      <p:sp>
        <p:nvSpPr>
          <p:cNvPr id="5" name="Slide Number Placeholder 4"/>
          <p:cNvSpPr>
            <a:spLocks noGrp="1"/>
          </p:cNvSpPr>
          <p:nvPr>
            <p:ph type="sldNum" sz="quarter" idx="12"/>
          </p:nvPr>
        </p:nvSpPr>
        <p:spPr>
          <a:xfrm>
            <a:off x="8174736" y="2272"/>
            <a:ext cx="762000" cy="365760"/>
          </a:xfrm>
        </p:spPr>
        <p:txBody>
          <a:bodyPr/>
          <a:lstStyle/>
          <a:p>
            <a:fld id="{A2C1E072-AEC7-44F2-906D-DB8276D9FC99}" type="slidenum">
              <a:rPr lang="id-ID" smtClean="0"/>
              <a:pPr/>
              <a:t>‹#›</a:t>
            </a:fld>
            <a:endParaRPr lang="id-I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597CB1-11C3-4339-B114-BDCFD4AF9585}" type="datetimeFigureOut">
              <a:rPr lang="id-ID" smtClean="0"/>
              <a:pPr/>
              <a:t>30/06/2014</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A2C1E072-AEC7-44F2-906D-DB8276D9FC99}" type="slidenum">
              <a:rPr lang="id-ID" smtClean="0"/>
              <a:pPr/>
              <a:t>‹#›</a:t>
            </a:fld>
            <a:endParaRPr lang="id-I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2597CB1-11C3-4339-B114-BDCFD4AF9585}" type="datetimeFigureOut">
              <a:rPr lang="id-ID" smtClean="0"/>
              <a:pPr/>
              <a:t>30/06/2014</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A2C1E072-AEC7-44F2-906D-DB8276D9FC99}" type="slidenum">
              <a:rPr lang="id-ID" smtClean="0"/>
              <a:pPr/>
              <a:t>‹#›</a:t>
            </a:fld>
            <a:endParaRPr lang="id-I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2597CB1-11C3-4339-B114-BDCFD4AF9585}" type="datetimeFigureOut">
              <a:rPr lang="id-ID" smtClean="0"/>
              <a:pPr/>
              <a:t>30/06/2014</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A2C1E072-AEC7-44F2-906D-DB8276D9FC99}" type="slidenum">
              <a:rPr lang="id-ID" smtClean="0"/>
              <a:pPr/>
              <a:t>‹#›</a:t>
            </a:fld>
            <a:endParaRPr lang="id-ID"/>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B2597CB1-11C3-4339-B114-BDCFD4AF9585}" type="datetimeFigureOut">
              <a:rPr lang="id-ID" smtClean="0"/>
              <a:pPr/>
              <a:t>30/06/2014</a:t>
            </a:fld>
            <a:endParaRPr lang="id-ID"/>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id-ID"/>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A2C1E072-AEC7-44F2-906D-DB8276D9FC99}" type="slidenum">
              <a:rPr lang="id-ID" smtClean="0"/>
              <a:pPr/>
              <a:t>‹#›</a:t>
            </a:fld>
            <a:endParaRPr lang="id-ID"/>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id-ID" dirty="0" smtClean="0"/>
              <a:t>REVIEW PELAKSANAAN DISTRIBUSI SDM KESEHATAN </a:t>
            </a:r>
            <a:endParaRPr lang="id-ID" dirty="0"/>
          </a:p>
        </p:txBody>
      </p:sp>
      <p:sp>
        <p:nvSpPr>
          <p:cNvPr id="3" name="Subtitle 2"/>
          <p:cNvSpPr>
            <a:spLocks noGrp="1"/>
          </p:cNvSpPr>
          <p:nvPr>
            <p:ph type="subTitle" idx="1"/>
          </p:nvPr>
        </p:nvSpPr>
        <p:spPr/>
        <p:txBody>
          <a:bodyPr/>
          <a:lstStyle/>
          <a:p>
            <a:endParaRPr lang="id-ID"/>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57224" y="1357298"/>
            <a:ext cx="7286676" cy="928694"/>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400" dirty="0" smtClean="0">
                <a:latin typeface="Arial Black" pitchFamily="34" charset="0"/>
              </a:rPr>
              <a:t>TARGET KINERJA 2010-2014</a:t>
            </a:r>
            <a:endParaRPr lang="id-ID" sz="2400" dirty="0">
              <a:latin typeface="Arial Black" pitchFamily="34" charset="0"/>
            </a:endParaRPr>
          </a:p>
        </p:txBody>
      </p:sp>
      <p:graphicFrame>
        <p:nvGraphicFramePr>
          <p:cNvPr id="4" name="Table 3"/>
          <p:cNvGraphicFramePr>
            <a:graphicFrameLocks noGrp="1"/>
          </p:cNvGraphicFramePr>
          <p:nvPr/>
        </p:nvGraphicFramePr>
        <p:xfrm>
          <a:off x="1571604" y="2714620"/>
          <a:ext cx="6096000" cy="2627194"/>
        </p:xfrm>
        <a:graphic>
          <a:graphicData uri="http://schemas.openxmlformats.org/drawingml/2006/table">
            <a:tbl>
              <a:tblPr/>
              <a:tblGrid>
                <a:gridCol w="2143140"/>
                <a:gridCol w="904860"/>
                <a:gridCol w="762000"/>
                <a:gridCol w="762000"/>
                <a:gridCol w="762000"/>
                <a:gridCol w="762000"/>
              </a:tblGrid>
              <a:tr h="443552">
                <a:tc>
                  <a:txBody>
                    <a:bodyPr/>
                    <a:lstStyle/>
                    <a:p>
                      <a:pPr algn="ctr" fontAlgn="ctr"/>
                      <a:r>
                        <a:rPr lang="id-ID" sz="1600" b="1" i="0" u="none" strike="noStrike" dirty="0">
                          <a:solidFill>
                            <a:srgbClr val="538ED5"/>
                          </a:solidFill>
                          <a:latin typeface="Calibri"/>
                        </a:rPr>
                        <a:t>TAHUN</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99795"/>
                    </a:solidFill>
                  </a:tcPr>
                </a:tc>
                <a:tc>
                  <a:txBody>
                    <a:bodyPr/>
                    <a:lstStyle/>
                    <a:p>
                      <a:pPr algn="ctr" fontAlgn="ctr"/>
                      <a:r>
                        <a:rPr lang="id-ID" sz="1600" b="1" i="0" u="none" strike="noStrike" dirty="0">
                          <a:solidFill>
                            <a:srgbClr val="538ED5"/>
                          </a:solidFill>
                          <a:latin typeface="Calibri"/>
                        </a:rPr>
                        <a:t>2010</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99795"/>
                    </a:solidFill>
                  </a:tcPr>
                </a:tc>
                <a:tc>
                  <a:txBody>
                    <a:bodyPr/>
                    <a:lstStyle/>
                    <a:p>
                      <a:pPr algn="ctr" fontAlgn="ctr"/>
                      <a:r>
                        <a:rPr lang="id-ID" sz="1600" b="1" i="0" u="none" strike="noStrike" dirty="0">
                          <a:solidFill>
                            <a:srgbClr val="538ED5"/>
                          </a:solidFill>
                          <a:latin typeface="Calibri"/>
                        </a:rPr>
                        <a:t>2011</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99795"/>
                    </a:solidFill>
                  </a:tcPr>
                </a:tc>
                <a:tc>
                  <a:txBody>
                    <a:bodyPr/>
                    <a:lstStyle/>
                    <a:p>
                      <a:pPr algn="ctr" fontAlgn="ctr"/>
                      <a:r>
                        <a:rPr lang="id-ID" sz="1600" b="1" i="0" u="none" strike="noStrike">
                          <a:solidFill>
                            <a:srgbClr val="538ED5"/>
                          </a:solidFill>
                          <a:latin typeface="Calibri"/>
                        </a:rPr>
                        <a:t>2012</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99795"/>
                    </a:solidFill>
                  </a:tcPr>
                </a:tc>
                <a:tc>
                  <a:txBody>
                    <a:bodyPr/>
                    <a:lstStyle/>
                    <a:p>
                      <a:pPr algn="ctr" fontAlgn="ctr"/>
                      <a:r>
                        <a:rPr lang="id-ID" sz="1600" b="1" i="0" u="none" strike="noStrike">
                          <a:solidFill>
                            <a:srgbClr val="538ED5"/>
                          </a:solidFill>
                          <a:latin typeface="Calibri"/>
                        </a:rPr>
                        <a:t>2013</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99795"/>
                    </a:solidFill>
                  </a:tcPr>
                </a:tc>
                <a:tc>
                  <a:txBody>
                    <a:bodyPr/>
                    <a:lstStyle/>
                    <a:p>
                      <a:pPr algn="ctr" fontAlgn="ctr"/>
                      <a:r>
                        <a:rPr lang="id-ID" sz="1600" b="1" i="0" u="none" strike="noStrike">
                          <a:solidFill>
                            <a:srgbClr val="538ED5"/>
                          </a:solidFill>
                          <a:latin typeface="Calibri"/>
                        </a:rPr>
                        <a:t>2014</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99795"/>
                    </a:solidFill>
                  </a:tcPr>
                </a:tc>
              </a:tr>
              <a:tr h="1143000">
                <a:tc>
                  <a:txBody>
                    <a:bodyPr/>
                    <a:lstStyle/>
                    <a:p>
                      <a:pPr algn="l" fontAlgn="ctr"/>
                      <a:r>
                        <a:rPr lang="id-ID" sz="1600" b="1" i="0" u="none" strike="noStrike">
                          <a:solidFill>
                            <a:srgbClr val="9C0006"/>
                          </a:solidFill>
                          <a:latin typeface="Calibri"/>
                        </a:rPr>
                        <a:t>Jumlah nakes yang didayagunakan dan diberi insentif di DTPK dan DBK</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ctr"/>
                      <a:r>
                        <a:rPr lang="id-ID" sz="1600" b="0" i="0" u="none" strike="noStrike">
                          <a:solidFill>
                            <a:srgbClr val="9C0006"/>
                          </a:solidFill>
                          <a:latin typeface="Calibri"/>
                        </a:rPr>
                        <a:t>1200</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ctr"/>
                      <a:r>
                        <a:rPr lang="id-ID" sz="1600" b="0" i="0" u="none" strike="noStrike" dirty="0">
                          <a:solidFill>
                            <a:srgbClr val="9C0006"/>
                          </a:solidFill>
                          <a:latin typeface="Calibri"/>
                        </a:rPr>
                        <a:t>1245</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ctr"/>
                      <a:r>
                        <a:rPr lang="id-ID" sz="1600" b="0" i="0" u="none" strike="noStrike" dirty="0">
                          <a:solidFill>
                            <a:srgbClr val="9C0006"/>
                          </a:solidFill>
                          <a:latin typeface="Calibri"/>
                        </a:rPr>
                        <a:t>1375</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ctr"/>
                      <a:r>
                        <a:rPr lang="id-ID" sz="1600" b="0" i="0" u="none" strike="noStrike" dirty="0">
                          <a:solidFill>
                            <a:srgbClr val="9C0006"/>
                          </a:solidFill>
                          <a:latin typeface="Calibri"/>
                        </a:rPr>
                        <a:t>1500</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ctr"/>
                      <a:r>
                        <a:rPr lang="id-ID" sz="1600" b="0" i="0" u="none" strike="noStrike">
                          <a:solidFill>
                            <a:srgbClr val="9C0006"/>
                          </a:solidFill>
                          <a:latin typeface="Calibri"/>
                        </a:rPr>
                        <a:t>1700</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r>
              <a:tr h="1040642">
                <a:tc>
                  <a:txBody>
                    <a:bodyPr/>
                    <a:lstStyle/>
                    <a:p>
                      <a:pPr algn="l" fontAlgn="ctr"/>
                      <a:r>
                        <a:rPr lang="id-ID" sz="1600" b="1" i="0" u="none" strike="noStrike" dirty="0">
                          <a:solidFill>
                            <a:srgbClr val="9C0006"/>
                          </a:solidFill>
                          <a:latin typeface="Calibri"/>
                        </a:rPr>
                        <a:t>Jumlah Residen yang </a:t>
                      </a:r>
                      <a:r>
                        <a:rPr lang="id-ID" sz="1600" b="1" i="0" u="none" strike="noStrike" dirty="0" smtClean="0">
                          <a:solidFill>
                            <a:srgbClr val="9C0006"/>
                          </a:solidFill>
                          <a:latin typeface="Calibri"/>
                        </a:rPr>
                        <a:t>didayagunakan </a:t>
                      </a:r>
                      <a:r>
                        <a:rPr lang="id-ID" sz="1600" b="1" i="0" u="none" strike="noStrike" dirty="0">
                          <a:solidFill>
                            <a:srgbClr val="9C0006"/>
                          </a:solidFill>
                          <a:latin typeface="Calibri"/>
                        </a:rPr>
                        <a:t>dan diberi insentif</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ctr"/>
                      <a:r>
                        <a:rPr lang="id-ID" sz="1600" b="0" i="0" u="none" strike="noStrike">
                          <a:solidFill>
                            <a:srgbClr val="9C0006"/>
                          </a:solidFill>
                          <a:latin typeface="Calibri"/>
                        </a:rPr>
                        <a:t>700</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ctr"/>
                      <a:r>
                        <a:rPr lang="id-ID" sz="1600" b="0" i="0" u="none" strike="noStrike">
                          <a:solidFill>
                            <a:srgbClr val="9C0006"/>
                          </a:solidFill>
                          <a:latin typeface="Calibri"/>
                        </a:rPr>
                        <a:t>850</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ctr"/>
                      <a:r>
                        <a:rPr lang="id-ID" sz="1600" b="0" i="0" u="none" strike="noStrike">
                          <a:solidFill>
                            <a:srgbClr val="9C0006"/>
                          </a:solidFill>
                          <a:latin typeface="Calibri"/>
                        </a:rPr>
                        <a:t>1000</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ctr"/>
                      <a:r>
                        <a:rPr lang="id-ID" sz="1600" b="0" i="0" u="none" strike="noStrike" dirty="0">
                          <a:solidFill>
                            <a:srgbClr val="9C0006"/>
                          </a:solidFill>
                          <a:latin typeface="Calibri"/>
                        </a:rPr>
                        <a:t>1100</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ctr"/>
                      <a:r>
                        <a:rPr lang="id-ID" sz="1600" b="0" i="0" u="none" strike="noStrike" dirty="0">
                          <a:solidFill>
                            <a:srgbClr val="9C0006"/>
                          </a:solidFill>
                          <a:latin typeface="Calibri"/>
                        </a:rPr>
                        <a:t>1200</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57224" y="1357298"/>
            <a:ext cx="7286676" cy="928694"/>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400" dirty="0" smtClean="0">
                <a:latin typeface="Arial Black" pitchFamily="34" charset="0"/>
              </a:rPr>
              <a:t> DISTRIBUSI NAKES PENUGASAN KHUSUS 2013</a:t>
            </a:r>
            <a:endParaRPr lang="id-ID" sz="2400" dirty="0">
              <a:latin typeface="Arial Black" pitchFamily="34" charset="0"/>
            </a:endParaRPr>
          </a:p>
        </p:txBody>
      </p:sp>
      <p:graphicFrame>
        <p:nvGraphicFramePr>
          <p:cNvPr id="4" name="Table 3"/>
          <p:cNvGraphicFramePr>
            <a:graphicFrameLocks noGrp="1"/>
          </p:cNvGraphicFramePr>
          <p:nvPr/>
        </p:nvGraphicFramePr>
        <p:xfrm>
          <a:off x="1285852" y="2786058"/>
          <a:ext cx="6453191" cy="3000396"/>
        </p:xfrm>
        <a:graphic>
          <a:graphicData uri="http://schemas.openxmlformats.org/drawingml/2006/table">
            <a:tbl>
              <a:tblPr/>
              <a:tblGrid>
                <a:gridCol w="2419946"/>
                <a:gridCol w="806649"/>
                <a:gridCol w="806649"/>
                <a:gridCol w="806649"/>
                <a:gridCol w="806649"/>
                <a:gridCol w="806649"/>
              </a:tblGrid>
              <a:tr h="604476">
                <a:tc>
                  <a:txBody>
                    <a:bodyPr/>
                    <a:lstStyle/>
                    <a:p>
                      <a:pPr algn="ctr" fontAlgn="ctr"/>
                      <a:r>
                        <a:rPr lang="id-ID" sz="1600" b="1" i="0" u="none" strike="noStrike" dirty="0">
                          <a:solidFill>
                            <a:srgbClr val="538ED5"/>
                          </a:solidFill>
                          <a:latin typeface="Calibri"/>
                        </a:rPr>
                        <a:t>TAHUN</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95B3D7"/>
                    </a:solidFill>
                  </a:tcPr>
                </a:tc>
                <a:tc>
                  <a:txBody>
                    <a:bodyPr/>
                    <a:lstStyle/>
                    <a:p>
                      <a:pPr algn="ctr" fontAlgn="ctr"/>
                      <a:r>
                        <a:rPr lang="id-ID" sz="1600" b="1" i="0" u="none" strike="noStrike">
                          <a:solidFill>
                            <a:srgbClr val="538ED5"/>
                          </a:solidFill>
                          <a:latin typeface="Calibri"/>
                        </a:rPr>
                        <a:t>2010</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95B3D7"/>
                    </a:solidFill>
                  </a:tcPr>
                </a:tc>
                <a:tc>
                  <a:txBody>
                    <a:bodyPr/>
                    <a:lstStyle/>
                    <a:p>
                      <a:pPr algn="ctr" fontAlgn="ctr"/>
                      <a:r>
                        <a:rPr lang="id-ID" sz="1600" b="1" i="0" u="none" strike="noStrike">
                          <a:solidFill>
                            <a:srgbClr val="538ED5"/>
                          </a:solidFill>
                          <a:latin typeface="Calibri"/>
                        </a:rPr>
                        <a:t>2011</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95B3D7"/>
                    </a:solidFill>
                  </a:tcPr>
                </a:tc>
                <a:tc>
                  <a:txBody>
                    <a:bodyPr/>
                    <a:lstStyle/>
                    <a:p>
                      <a:pPr algn="ctr" fontAlgn="ctr"/>
                      <a:r>
                        <a:rPr lang="id-ID" sz="1600" b="1" i="0" u="none" strike="noStrike">
                          <a:solidFill>
                            <a:srgbClr val="538ED5"/>
                          </a:solidFill>
                          <a:latin typeface="Calibri"/>
                        </a:rPr>
                        <a:t>2012</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95B3D7"/>
                    </a:solidFill>
                  </a:tcPr>
                </a:tc>
                <a:tc>
                  <a:txBody>
                    <a:bodyPr/>
                    <a:lstStyle/>
                    <a:p>
                      <a:pPr algn="ctr" fontAlgn="ctr"/>
                      <a:r>
                        <a:rPr lang="id-ID" sz="1600" b="1" i="0" u="none" strike="noStrike">
                          <a:solidFill>
                            <a:srgbClr val="538ED5"/>
                          </a:solidFill>
                          <a:latin typeface="Calibri"/>
                        </a:rPr>
                        <a:t>2013</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95B3D7"/>
                    </a:solidFill>
                  </a:tcPr>
                </a:tc>
                <a:tc>
                  <a:txBody>
                    <a:bodyPr/>
                    <a:lstStyle/>
                    <a:p>
                      <a:pPr algn="ctr" fontAlgn="ctr"/>
                      <a:r>
                        <a:rPr lang="id-ID" sz="1600" b="1" i="0" u="none" strike="noStrike">
                          <a:solidFill>
                            <a:srgbClr val="538ED5"/>
                          </a:solidFill>
                          <a:latin typeface="Calibri"/>
                        </a:rPr>
                        <a:t>2014</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95B3D7"/>
                    </a:solidFill>
                  </a:tcPr>
                </a:tc>
              </a:tr>
              <a:tr h="1373807">
                <a:tc>
                  <a:txBody>
                    <a:bodyPr/>
                    <a:lstStyle/>
                    <a:p>
                      <a:pPr algn="l" fontAlgn="ctr"/>
                      <a:r>
                        <a:rPr lang="id-ID" sz="1600" b="1" i="0" u="none" strike="noStrike" dirty="0">
                          <a:solidFill>
                            <a:srgbClr val="9C0006"/>
                          </a:solidFill>
                          <a:latin typeface="Calibri"/>
                        </a:rPr>
                        <a:t>Jumlah nakes yang didayagunakan dan diberi insentif di DTPK dan DBK</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id-ID" sz="1600" b="0" i="0" u="none" strike="noStrike">
                          <a:solidFill>
                            <a:srgbClr val="9C0006"/>
                          </a:solidFill>
                          <a:latin typeface="Calibri"/>
                        </a:rPr>
                        <a:t>300</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id-ID" sz="1600" b="0" i="0" u="none" strike="noStrike">
                          <a:solidFill>
                            <a:srgbClr val="9C0006"/>
                          </a:solidFill>
                          <a:latin typeface="Calibri"/>
                        </a:rPr>
                        <a:t>1376</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id-ID" sz="1600" b="0" i="0" u="none" strike="noStrike">
                          <a:solidFill>
                            <a:srgbClr val="9C0006"/>
                          </a:solidFill>
                          <a:latin typeface="Calibri"/>
                        </a:rPr>
                        <a:t> </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id-ID" sz="1600" b="0" i="0" u="none" strike="noStrike">
                          <a:solidFill>
                            <a:srgbClr val="9C0006"/>
                          </a:solidFill>
                          <a:latin typeface="Calibri"/>
                        </a:rPr>
                        <a:t>1479</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id-ID" sz="1600" b="0" i="0" u="none" strike="noStrike">
                          <a:solidFill>
                            <a:srgbClr val="9C0006"/>
                          </a:solidFill>
                          <a:latin typeface="Calibri"/>
                        </a:rPr>
                        <a:t> </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r>
              <a:tr h="1022113">
                <a:tc>
                  <a:txBody>
                    <a:bodyPr/>
                    <a:lstStyle/>
                    <a:p>
                      <a:pPr algn="l" fontAlgn="ctr"/>
                      <a:r>
                        <a:rPr lang="id-ID" sz="1600" b="1" i="0" u="none" strike="noStrike" dirty="0">
                          <a:solidFill>
                            <a:srgbClr val="9C0006"/>
                          </a:solidFill>
                          <a:latin typeface="Calibri"/>
                        </a:rPr>
                        <a:t>Jumlah Residen yang </a:t>
                      </a:r>
                      <a:r>
                        <a:rPr lang="id-ID" sz="1600" b="1" i="0" u="none" strike="noStrike" dirty="0" smtClean="0">
                          <a:solidFill>
                            <a:srgbClr val="9C0006"/>
                          </a:solidFill>
                          <a:latin typeface="Calibri"/>
                        </a:rPr>
                        <a:t>didayagunakan </a:t>
                      </a:r>
                      <a:r>
                        <a:rPr lang="id-ID" sz="1600" b="1" i="0" u="none" strike="noStrike" dirty="0">
                          <a:solidFill>
                            <a:srgbClr val="9C0006"/>
                          </a:solidFill>
                          <a:latin typeface="Calibri"/>
                        </a:rPr>
                        <a:t>dan diberi insentif</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id-ID" sz="1600" b="0" i="0" u="none" strike="noStrike">
                          <a:solidFill>
                            <a:srgbClr val="9C0006"/>
                          </a:solidFill>
                          <a:latin typeface="Calibri"/>
                        </a:rPr>
                        <a:t>370</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id-ID" sz="1600" b="0" i="0" u="none" strike="noStrike">
                          <a:solidFill>
                            <a:srgbClr val="9C0006"/>
                          </a:solidFill>
                          <a:latin typeface="Calibri"/>
                        </a:rPr>
                        <a:t>383</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id-ID" sz="1600" b="0" i="0" u="none" strike="noStrike">
                          <a:solidFill>
                            <a:srgbClr val="9C0006"/>
                          </a:solidFill>
                          <a:latin typeface="Calibri"/>
                        </a:rPr>
                        <a:t> </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id-ID" sz="1600" b="0" i="0" u="none" strike="noStrike">
                          <a:solidFill>
                            <a:srgbClr val="9C0006"/>
                          </a:solidFill>
                          <a:latin typeface="Calibri"/>
                        </a:rPr>
                        <a:t>382</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id-ID" sz="1600" b="0" i="0" u="none" strike="noStrike" dirty="0">
                          <a:solidFill>
                            <a:srgbClr val="9C0006"/>
                          </a:solidFill>
                          <a:latin typeface="Calibri"/>
                        </a:rPr>
                        <a:t> </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357430"/>
            <a:ext cx="9144000" cy="1714512"/>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4000" b="1" dirty="0" smtClean="0">
                <a:latin typeface="BatangChe" pitchFamily="49" charset="-127"/>
                <a:ea typeface="BatangChe" pitchFamily="49" charset="-127"/>
              </a:rPr>
              <a:t>PEGAWAI TIDAK TETAP </a:t>
            </a:r>
            <a:endParaRPr lang="id-ID" sz="4000" b="1" dirty="0">
              <a:latin typeface="BatangChe" pitchFamily="49" charset="-127"/>
              <a:ea typeface="BatangChe" pitchFamily="49" charset="-127"/>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srcRect/>
          <a:stretch>
            <a:fillRect/>
          </a:stretch>
        </p:blipFill>
        <p:spPr bwMode="auto">
          <a:xfrm>
            <a:off x="285720" y="714356"/>
            <a:ext cx="8643997" cy="592935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Chart 1"/>
          <p:cNvPicPr>
            <a:picLocks noChangeArrowheads="1"/>
          </p:cNvPicPr>
          <p:nvPr/>
        </p:nvPicPr>
        <p:blipFill>
          <a:blip r:embed="rId2"/>
          <a:srcRect/>
          <a:stretch>
            <a:fillRect/>
          </a:stretch>
        </p:blipFill>
        <p:spPr bwMode="auto">
          <a:xfrm>
            <a:off x="857224" y="1000108"/>
            <a:ext cx="7786742" cy="532606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Permasalahan</a:t>
            </a:r>
            <a:endParaRPr lang="id-ID" dirty="0"/>
          </a:p>
        </p:txBody>
      </p:sp>
      <p:sp>
        <p:nvSpPr>
          <p:cNvPr id="3" name="Content Placeholder 2"/>
          <p:cNvSpPr>
            <a:spLocks noGrp="1"/>
          </p:cNvSpPr>
          <p:nvPr>
            <p:ph idx="1"/>
          </p:nvPr>
        </p:nvSpPr>
        <p:spPr/>
        <p:txBody>
          <a:bodyPr/>
          <a:lstStyle/>
          <a:p>
            <a:r>
              <a:rPr lang="id-ID" dirty="0" smtClean="0"/>
              <a:t>Apakah Program PTT masih efektif sebagai salah satu program penempatan SDM Kesehatan menyongsong RPJPK III (2015-2019)?</a:t>
            </a:r>
          </a:p>
          <a:p>
            <a:r>
              <a:rPr lang="id-ID" dirty="0" smtClean="0"/>
              <a:t>Program Penugasan Khusus terutama bagi nakes DIII berakhir pada akhir tahun ini, bagaimana distribusi SDMK di DTPK selanjutnya?</a:t>
            </a:r>
          </a:p>
          <a:p>
            <a:r>
              <a:rPr lang="id-ID" dirty="0" smtClean="0"/>
              <a:t>Model Distribusi lainnya untuk pemenuhan kebutuhan SDMK di DTPK.</a:t>
            </a:r>
            <a:endParaRPr lang="id-ID"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rot="20044588">
            <a:off x="1393169" y="2233319"/>
            <a:ext cx="5580027" cy="1569660"/>
          </a:xfrm>
          <a:prstGeom prst="rect">
            <a:avLst/>
          </a:prstGeom>
          <a:noFill/>
          <a:effectLst>
            <a:glow rad="228600">
              <a:schemeClr val="accent3">
                <a:satMod val="175000"/>
                <a:alpha val="40000"/>
              </a:schemeClr>
            </a:glow>
          </a:effectLst>
          <a:scene3d>
            <a:camera prst="obliqueTopLeft"/>
            <a:lightRig rig="threePt" dir="t"/>
          </a:scene3d>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id-ID" sz="9600" b="1" cap="none" spc="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Freestyle Script" pitchFamily="66" charset="0"/>
              </a:rPr>
              <a:t>Terima kasih</a:t>
            </a:r>
            <a:endParaRPr lang="en-US" sz="96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Freestyle Script" pitchFamily="66" charset="0"/>
            </a:endParaRPr>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DISTRIBUSI SDM KESEHATAN</a:t>
            </a:r>
            <a:endParaRPr lang="id-ID" dirty="0"/>
          </a:p>
        </p:txBody>
      </p:sp>
      <p:sp>
        <p:nvSpPr>
          <p:cNvPr id="3" name="Content Placeholder 2"/>
          <p:cNvSpPr>
            <a:spLocks noGrp="1"/>
          </p:cNvSpPr>
          <p:nvPr>
            <p:ph idx="1"/>
          </p:nvPr>
        </p:nvSpPr>
        <p:spPr/>
        <p:txBody>
          <a:bodyPr/>
          <a:lstStyle/>
          <a:p>
            <a:pPr>
              <a:buNone/>
            </a:pPr>
            <a:r>
              <a:rPr lang="id-ID" dirty="0" smtClean="0"/>
              <a:t>DISTRIBUSI :</a:t>
            </a:r>
          </a:p>
          <a:p>
            <a:pPr>
              <a:buNone/>
            </a:pPr>
            <a:r>
              <a:rPr lang="id-ID" dirty="0" smtClean="0"/>
              <a:t>Kamus Besar  Bahasa Indonesia </a:t>
            </a:r>
          </a:p>
          <a:p>
            <a:r>
              <a:rPr lang="id-ID" dirty="0" smtClean="0"/>
              <a:t>penyaluran (pe</a:t>
            </a:r>
            <a:r>
              <a:rPr lang="pt-BR" dirty="0" smtClean="0"/>
              <a:t>mbagian, pengiriman) kpd beberapa orang atau ke beberapa tempa</a:t>
            </a:r>
            <a:r>
              <a:rPr lang="id-ID" dirty="0" smtClean="0"/>
              <a:t>t</a:t>
            </a:r>
          </a:p>
          <a:p>
            <a:r>
              <a:rPr lang="id-ID" dirty="0" smtClean="0"/>
              <a:t>persebaran benda dalam suatu wilayah geografi tertentu</a:t>
            </a:r>
          </a:p>
          <a:p>
            <a:r>
              <a:rPr lang="id-ID" dirty="0" smtClean="0"/>
              <a:t>Belum ada DO distribusi SDMK</a:t>
            </a:r>
            <a:endParaRPr lang="id-ID"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857356" y="857232"/>
            <a:ext cx="6786610" cy="500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300" dirty="0" smtClean="0">
                <a:latin typeface="BatangChe" pitchFamily="49" charset="-127"/>
                <a:ea typeface="BatangChe" pitchFamily="49" charset="-127"/>
              </a:rPr>
              <a:t>Urgensi Distribusi Tenaga Kesehatan </a:t>
            </a:r>
            <a:endParaRPr lang="id-ID" sz="1300" dirty="0">
              <a:latin typeface="BatangChe" pitchFamily="49" charset="-127"/>
              <a:ea typeface="BatangChe" pitchFamily="49" charset="-127"/>
            </a:endParaRPr>
          </a:p>
        </p:txBody>
      </p:sp>
      <p:sp>
        <p:nvSpPr>
          <p:cNvPr id="4" name="Rectangle 3"/>
          <p:cNvSpPr/>
          <p:nvPr/>
        </p:nvSpPr>
        <p:spPr>
          <a:xfrm>
            <a:off x="214282" y="3929066"/>
            <a:ext cx="1357322" cy="714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300" dirty="0" smtClean="0">
                <a:latin typeface="BatangChe" pitchFamily="49" charset="-127"/>
                <a:ea typeface="BatangChe" pitchFamily="49" charset="-127"/>
              </a:rPr>
              <a:t>DTPK/DBK/  tidak diminati </a:t>
            </a:r>
            <a:endParaRPr lang="id-ID" sz="1300" dirty="0">
              <a:latin typeface="BatangChe" pitchFamily="49" charset="-127"/>
              <a:ea typeface="BatangChe" pitchFamily="49" charset="-127"/>
            </a:endParaRPr>
          </a:p>
        </p:txBody>
      </p:sp>
      <p:sp>
        <p:nvSpPr>
          <p:cNvPr id="6" name="Rectangle 5"/>
          <p:cNvSpPr/>
          <p:nvPr/>
        </p:nvSpPr>
        <p:spPr>
          <a:xfrm>
            <a:off x="1857356" y="3929066"/>
            <a:ext cx="1214446" cy="7858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300" dirty="0" smtClean="0">
                <a:latin typeface="BatangChe" pitchFamily="49" charset="-127"/>
                <a:ea typeface="BatangChe" pitchFamily="49" charset="-127"/>
              </a:rPr>
              <a:t>Fasyankes terpencil/       sgt terpencil </a:t>
            </a:r>
            <a:endParaRPr lang="id-ID" sz="1300" dirty="0">
              <a:latin typeface="BatangChe" pitchFamily="49" charset="-127"/>
              <a:ea typeface="BatangChe" pitchFamily="49" charset="-127"/>
            </a:endParaRPr>
          </a:p>
        </p:txBody>
      </p:sp>
      <p:sp>
        <p:nvSpPr>
          <p:cNvPr id="7" name="Rectangle 6"/>
          <p:cNvSpPr/>
          <p:nvPr/>
        </p:nvSpPr>
        <p:spPr>
          <a:xfrm>
            <a:off x="7429520" y="4071942"/>
            <a:ext cx="1000132"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300" dirty="0" smtClean="0">
                <a:latin typeface="BatangChe" pitchFamily="49" charset="-127"/>
                <a:ea typeface="BatangChe" pitchFamily="49" charset="-127"/>
              </a:rPr>
              <a:t>JKN</a:t>
            </a:r>
            <a:endParaRPr lang="id-ID" sz="1300" dirty="0">
              <a:latin typeface="BatangChe" pitchFamily="49" charset="-127"/>
              <a:ea typeface="BatangChe" pitchFamily="49" charset="-127"/>
            </a:endParaRPr>
          </a:p>
        </p:txBody>
      </p:sp>
      <p:sp>
        <p:nvSpPr>
          <p:cNvPr id="9" name="Rectangle 8"/>
          <p:cNvSpPr/>
          <p:nvPr/>
        </p:nvSpPr>
        <p:spPr>
          <a:xfrm>
            <a:off x="3143240" y="3929066"/>
            <a:ext cx="1000132"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300" dirty="0" smtClean="0">
                <a:latin typeface="BatangChe" pitchFamily="49" charset="-127"/>
                <a:ea typeface="BatangChe" pitchFamily="49" charset="-127"/>
              </a:rPr>
              <a:t>MDGs</a:t>
            </a:r>
            <a:endParaRPr lang="id-ID" sz="1300" dirty="0">
              <a:latin typeface="BatangChe" pitchFamily="49" charset="-127"/>
              <a:ea typeface="BatangChe" pitchFamily="49" charset="-127"/>
            </a:endParaRPr>
          </a:p>
        </p:txBody>
      </p:sp>
      <p:sp>
        <p:nvSpPr>
          <p:cNvPr id="13" name="Rectangle 12"/>
          <p:cNvSpPr/>
          <p:nvPr/>
        </p:nvSpPr>
        <p:spPr>
          <a:xfrm>
            <a:off x="5572132" y="4000504"/>
            <a:ext cx="1357322" cy="8572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300" dirty="0" smtClean="0">
                <a:latin typeface="BatangChe" pitchFamily="49" charset="-127"/>
                <a:ea typeface="BatangChe" pitchFamily="49" charset="-127"/>
              </a:rPr>
              <a:t>Percepatan akses spesialistik</a:t>
            </a:r>
            <a:endParaRPr lang="id-ID" sz="1300" dirty="0">
              <a:latin typeface="BatangChe" pitchFamily="49" charset="-127"/>
              <a:ea typeface="BatangChe" pitchFamily="49" charset="-127"/>
            </a:endParaRPr>
          </a:p>
        </p:txBody>
      </p:sp>
      <p:sp>
        <p:nvSpPr>
          <p:cNvPr id="17" name="Rectangle 16"/>
          <p:cNvSpPr/>
          <p:nvPr/>
        </p:nvSpPr>
        <p:spPr>
          <a:xfrm>
            <a:off x="4286248" y="4000504"/>
            <a:ext cx="1000132"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300" dirty="0" smtClean="0">
                <a:latin typeface="BatangChe" pitchFamily="49" charset="-127"/>
                <a:ea typeface="BatangChe" pitchFamily="49" charset="-127"/>
              </a:rPr>
              <a:t>SPM</a:t>
            </a:r>
            <a:endParaRPr lang="id-ID" sz="1300" dirty="0">
              <a:latin typeface="BatangChe" pitchFamily="49" charset="-127"/>
              <a:ea typeface="BatangChe" pitchFamily="49" charset="-127"/>
            </a:endParaRPr>
          </a:p>
        </p:txBody>
      </p:sp>
      <p:sp>
        <p:nvSpPr>
          <p:cNvPr id="19" name="Rectangle 18"/>
          <p:cNvSpPr/>
          <p:nvPr/>
        </p:nvSpPr>
        <p:spPr>
          <a:xfrm>
            <a:off x="1428728" y="5072074"/>
            <a:ext cx="1428760" cy="1285884"/>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marL="92075" indent="-92075">
              <a:buFont typeface="Arial" pitchFamily="34" charset="0"/>
              <a:buChar char="•"/>
            </a:pPr>
            <a:r>
              <a:rPr lang="id-ID" sz="1200" dirty="0" smtClean="0">
                <a:latin typeface="Agency FB" pitchFamily="34" charset="0"/>
              </a:rPr>
              <a:t>PMK No. 6/ 2013 tentang Kriteria Fasyankes Terpencil, Sangat Terpencil dan Fasyankes yg tidak diminati</a:t>
            </a:r>
          </a:p>
          <a:p>
            <a:pPr>
              <a:buFont typeface="Arial" pitchFamily="34" charset="0"/>
              <a:buChar char="•"/>
            </a:pPr>
            <a:endParaRPr lang="id-ID" sz="1200" dirty="0">
              <a:latin typeface="Agency FB" pitchFamily="34" charset="0"/>
            </a:endParaRPr>
          </a:p>
        </p:txBody>
      </p:sp>
      <p:sp>
        <p:nvSpPr>
          <p:cNvPr id="20" name="Rectangle 19"/>
          <p:cNvSpPr/>
          <p:nvPr/>
        </p:nvSpPr>
        <p:spPr>
          <a:xfrm>
            <a:off x="4071934" y="5072074"/>
            <a:ext cx="1428760" cy="928694"/>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marL="92075" indent="-92075">
              <a:buFont typeface="Arial" pitchFamily="34" charset="0"/>
              <a:buChar char="•"/>
            </a:pPr>
            <a:r>
              <a:rPr lang="id-ID" sz="1200" dirty="0" smtClean="0">
                <a:latin typeface="Agency FB" pitchFamily="34" charset="0"/>
              </a:rPr>
              <a:t>PMK no. 340/2010 tentang  Klasifikasi RS</a:t>
            </a:r>
          </a:p>
          <a:p>
            <a:pPr marL="92075" indent="-92075">
              <a:buFont typeface="Arial" pitchFamily="34" charset="0"/>
              <a:buChar char="•"/>
            </a:pPr>
            <a:r>
              <a:rPr lang="id-ID" sz="1200" dirty="0" smtClean="0">
                <a:latin typeface="Agency FB" pitchFamily="34" charset="0"/>
              </a:rPr>
              <a:t>Rancangan PMK ttg Revitalisasi Puskesmas</a:t>
            </a:r>
          </a:p>
          <a:p>
            <a:pPr>
              <a:buFont typeface="Arial" pitchFamily="34" charset="0"/>
              <a:buChar char="•"/>
            </a:pPr>
            <a:endParaRPr lang="id-ID" sz="1200" dirty="0">
              <a:latin typeface="Agency FB" pitchFamily="34" charset="0"/>
            </a:endParaRPr>
          </a:p>
        </p:txBody>
      </p:sp>
      <p:sp>
        <p:nvSpPr>
          <p:cNvPr id="22" name="Rectangle 21"/>
          <p:cNvSpPr/>
          <p:nvPr/>
        </p:nvSpPr>
        <p:spPr>
          <a:xfrm>
            <a:off x="5643570" y="5143512"/>
            <a:ext cx="1428760" cy="714380"/>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marL="92075" indent="-92075">
              <a:buFont typeface="Arial" pitchFamily="34" charset="0"/>
              <a:buChar char="•"/>
            </a:pPr>
            <a:r>
              <a:rPr lang="id-ID" sz="1200" dirty="0" smtClean="0">
                <a:latin typeface="Agency FB" pitchFamily="34" charset="0"/>
              </a:rPr>
              <a:t>PMK No. 53/2013 ttg Program Bantuan Pendidikan Dr/Drg Spesialis</a:t>
            </a:r>
            <a:endParaRPr lang="id-ID" sz="1200" dirty="0">
              <a:latin typeface="Agency FB" pitchFamily="34" charset="0"/>
            </a:endParaRPr>
          </a:p>
        </p:txBody>
      </p:sp>
      <p:sp>
        <p:nvSpPr>
          <p:cNvPr id="25" name="Rectangle 24"/>
          <p:cNvSpPr/>
          <p:nvPr/>
        </p:nvSpPr>
        <p:spPr>
          <a:xfrm>
            <a:off x="357158" y="2643182"/>
            <a:ext cx="2357454" cy="500066"/>
          </a:xfrm>
          <a:prstGeom prst="rect">
            <a:avLst/>
          </a:prstGeom>
          <a:solidFill>
            <a:schemeClr val="accent4">
              <a:lumMod val="60000"/>
              <a:lumOff val="40000"/>
            </a:schemeClr>
          </a:solidFill>
        </p:spPr>
        <p:style>
          <a:lnRef idx="1">
            <a:schemeClr val="accent3"/>
          </a:lnRef>
          <a:fillRef idx="3">
            <a:schemeClr val="accent3"/>
          </a:fillRef>
          <a:effectRef idx="2">
            <a:schemeClr val="accent3"/>
          </a:effectRef>
          <a:fontRef idx="minor">
            <a:schemeClr val="lt1"/>
          </a:fontRef>
        </p:style>
        <p:txBody>
          <a:bodyPr rtlCol="0" anchor="ctr"/>
          <a:lstStyle/>
          <a:p>
            <a:pPr marL="92075" indent="-92075">
              <a:buFont typeface="Arial" pitchFamily="34" charset="0"/>
              <a:buChar char="•"/>
            </a:pPr>
            <a:r>
              <a:rPr lang="id-ID" sz="1200" dirty="0" smtClean="0">
                <a:latin typeface="Agency FB" pitchFamily="34" charset="0"/>
              </a:rPr>
              <a:t>Kepmenkes No. 375/2009 ttg RPJPK 2005-2025</a:t>
            </a:r>
          </a:p>
          <a:p>
            <a:pPr>
              <a:buFont typeface="Arial" pitchFamily="34" charset="0"/>
              <a:buChar char="•"/>
            </a:pPr>
            <a:endParaRPr lang="id-ID" sz="1200" dirty="0">
              <a:latin typeface="Agency FB" pitchFamily="34" charset="0"/>
            </a:endParaRPr>
          </a:p>
        </p:txBody>
      </p:sp>
      <p:sp>
        <p:nvSpPr>
          <p:cNvPr id="27" name="Rectangle 26"/>
          <p:cNvSpPr/>
          <p:nvPr/>
        </p:nvSpPr>
        <p:spPr>
          <a:xfrm>
            <a:off x="3428992" y="1571612"/>
            <a:ext cx="2357454" cy="35719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marL="92075" indent="-92075">
              <a:buFont typeface="Arial" pitchFamily="34" charset="0"/>
              <a:buChar char="•"/>
            </a:pPr>
            <a:r>
              <a:rPr lang="id-ID" sz="1200" dirty="0" smtClean="0">
                <a:latin typeface="Agency FB" pitchFamily="34" charset="0"/>
              </a:rPr>
              <a:t>UU No. 36 /2009 ttg Kesehatan</a:t>
            </a:r>
          </a:p>
          <a:p>
            <a:pPr>
              <a:buFont typeface="Arial" pitchFamily="34" charset="0"/>
              <a:buChar char="•"/>
            </a:pPr>
            <a:endParaRPr lang="id-ID" sz="1200" dirty="0" smtClean="0">
              <a:latin typeface="Agency FB" pitchFamily="34" charset="0"/>
            </a:endParaRPr>
          </a:p>
        </p:txBody>
      </p:sp>
      <p:sp>
        <p:nvSpPr>
          <p:cNvPr id="28" name="Rectangle 27"/>
          <p:cNvSpPr/>
          <p:nvPr/>
        </p:nvSpPr>
        <p:spPr>
          <a:xfrm>
            <a:off x="3428992" y="1928802"/>
            <a:ext cx="2357454" cy="35719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marL="92075" indent="-92075">
              <a:buFont typeface="Arial" pitchFamily="34" charset="0"/>
              <a:buChar char="•"/>
            </a:pPr>
            <a:r>
              <a:rPr lang="id-ID" sz="1200" dirty="0" smtClean="0">
                <a:latin typeface="Agency FB" pitchFamily="34" charset="0"/>
              </a:rPr>
              <a:t>UU No. 32/ 1996 tentang Tenaga Kesehatan </a:t>
            </a:r>
          </a:p>
          <a:p>
            <a:pPr>
              <a:buFont typeface="Arial" pitchFamily="34" charset="0"/>
              <a:buChar char="•"/>
            </a:pPr>
            <a:endParaRPr lang="id-ID" sz="1200" dirty="0">
              <a:latin typeface="Agency FB" pitchFamily="34" charset="0"/>
            </a:endParaRPr>
          </a:p>
        </p:txBody>
      </p:sp>
      <p:cxnSp>
        <p:nvCxnSpPr>
          <p:cNvPr id="62" name="Elbow Connector 61"/>
          <p:cNvCxnSpPr>
            <a:stCxn id="6" idx="2"/>
            <a:endCxn id="19" idx="0"/>
          </p:cNvCxnSpPr>
          <p:nvPr/>
        </p:nvCxnSpPr>
        <p:spPr>
          <a:xfrm rot="5400000">
            <a:off x="2125249" y="4732744"/>
            <a:ext cx="357190" cy="321471"/>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64" name="Elbow Connector 63"/>
          <p:cNvCxnSpPr>
            <a:stCxn id="17" idx="2"/>
            <a:endCxn id="20" idx="0"/>
          </p:cNvCxnSpPr>
          <p:nvPr/>
        </p:nvCxnSpPr>
        <p:spPr>
          <a:xfrm rot="5400000">
            <a:off x="4572000" y="4857760"/>
            <a:ext cx="428628" cy="1588"/>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3428992" y="2285992"/>
            <a:ext cx="2357454" cy="500066"/>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marL="92075" indent="-92075">
              <a:buFont typeface="Arial" pitchFamily="34" charset="0"/>
              <a:buChar char="•"/>
            </a:pPr>
            <a:r>
              <a:rPr lang="id-ID" sz="1200" dirty="0" smtClean="0">
                <a:latin typeface="Agency FB" pitchFamily="34" charset="0"/>
              </a:rPr>
              <a:t>UU No. 17 /2007 tentang RPJPN  tahun 2005-2025</a:t>
            </a:r>
          </a:p>
          <a:p>
            <a:pPr>
              <a:buFont typeface="Arial" pitchFamily="34" charset="0"/>
              <a:buChar char="•"/>
            </a:pPr>
            <a:endParaRPr lang="id-ID" sz="1200" dirty="0">
              <a:latin typeface="Agency FB" pitchFamily="34" charset="0"/>
            </a:endParaRPr>
          </a:p>
        </p:txBody>
      </p:sp>
      <p:cxnSp>
        <p:nvCxnSpPr>
          <p:cNvPr id="31" name="Elbow Connector 30"/>
          <p:cNvCxnSpPr>
            <a:stCxn id="25" idx="2"/>
            <a:endCxn id="4" idx="0"/>
          </p:cNvCxnSpPr>
          <p:nvPr/>
        </p:nvCxnSpPr>
        <p:spPr>
          <a:xfrm rot="5400000">
            <a:off x="821505" y="3214686"/>
            <a:ext cx="785818" cy="642942"/>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33" name="Elbow Connector 32"/>
          <p:cNvCxnSpPr>
            <a:stCxn id="26" idx="1"/>
            <a:endCxn id="25" idx="3"/>
          </p:cNvCxnSpPr>
          <p:nvPr/>
        </p:nvCxnSpPr>
        <p:spPr>
          <a:xfrm rot="10800000" flipV="1">
            <a:off x="2714612" y="2536025"/>
            <a:ext cx="714380" cy="357190"/>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43" name="Elbow Connector 42"/>
          <p:cNvCxnSpPr>
            <a:stCxn id="25" idx="2"/>
            <a:endCxn id="6" idx="0"/>
          </p:cNvCxnSpPr>
          <p:nvPr/>
        </p:nvCxnSpPr>
        <p:spPr>
          <a:xfrm rot="16200000" flipH="1">
            <a:off x="1607323" y="3071810"/>
            <a:ext cx="785818" cy="928694"/>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44" name="Rectangle 43"/>
          <p:cNvSpPr/>
          <p:nvPr/>
        </p:nvSpPr>
        <p:spPr>
          <a:xfrm>
            <a:off x="6500826" y="2571744"/>
            <a:ext cx="1928826" cy="642942"/>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marL="92075" indent="-92075">
              <a:buFont typeface="Arial" pitchFamily="34" charset="0"/>
              <a:buChar char="•"/>
            </a:pPr>
            <a:r>
              <a:rPr lang="id-ID" sz="1200" dirty="0" smtClean="0">
                <a:latin typeface="Agency FB" pitchFamily="34" charset="0"/>
              </a:rPr>
              <a:t>Perpres no. 12 /2013 ttg Jaminan Kesehatan </a:t>
            </a:r>
            <a:endParaRPr lang="id-ID" sz="1200" dirty="0">
              <a:latin typeface="Agency FB" pitchFamily="34" charset="0"/>
            </a:endParaRPr>
          </a:p>
        </p:txBody>
      </p:sp>
      <p:cxnSp>
        <p:nvCxnSpPr>
          <p:cNvPr id="46" name="Elbow Connector 45"/>
          <p:cNvCxnSpPr>
            <a:stCxn id="26" idx="3"/>
            <a:endCxn id="44" idx="1"/>
          </p:cNvCxnSpPr>
          <p:nvPr/>
        </p:nvCxnSpPr>
        <p:spPr>
          <a:xfrm>
            <a:off x="5786446" y="2536025"/>
            <a:ext cx="714380" cy="357190"/>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49" name="Elbow Connector 48"/>
          <p:cNvCxnSpPr>
            <a:stCxn id="44" idx="2"/>
            <a:endCxn id="7" idx="0"/>
          </p:cNvCxnSpPr>
          <p:nvPr/>
        </p:nvCxnSpPr>
        <p:spPr>
          <a:xfrm rot="16200000" flipH="1">
            <a:off x="7268784" y="3411140"/>
            <a:ext cx="857256" cy="464347"/>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53" name="Elbow Connector 52"/>
          <p:cNvCxnSpPr>
            <a:stCxn id="13" idx="2"/>
            <a:endCxn id="22" idx="0"/>
          </p:cNvCxnSpPr>
          <p:nvPr/>
        </p:nvCxnSpPr>
        <p:spPr>
          <a:xfrm rot="16200000" flipH="1">
            <a:off x="6161495" y="4947057"/>
            <a:ext cx="285752" cy="107157"/>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58" name="Elbow Connector 57"/>
          <p:cNvCxnSpPr>
            <a:stCxn id="26" idx="2"/>
            <a:endCxn id="17" idx="0"/>
          </p:cNvCxnSpPr>
          <p:nvPr/>
        </p:nvCxnSpPr>
        <p:spPr>
          <a:xfrm rot="16200000" flipH="1">
            <a:off x="4089793" y="3303983"/>
            <a:ext cx="1214446" cy="178595"/>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61" name="Elbow Connector 60"/>
          <p:cNvCxnSpPr>
            <a:stCxn id="26" idx="2"/>
            <a:endCxn id="13" idx="0"/>
          </p:cNvCxnSpPr>
          <p:nvPr/>
        </p:nvCxnSpPr>
        <p:spPr>
          <a:xfrm rot="16200000" flipH="1">
            <a:off x="4822033" y="2571744"/>
            <a:ext cx="1214446" cy="1643074"/>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63" name="Rectangle 62"/>
          <p:cNvSpPr/>
          <p:nvPr/>
        </p:nvSpPr>
        <p:spPr>
          <a:xfrm>
            <a:off x="6500826" y="1928802"/>
            <a:ext cx="1928826" cy="642942"/>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marL="92075" indent="-92075">
              <a:buFont typeface="Arial" pitchFamily="34" charset="0"/>
              <a:buChar char="•"/>
            </a:pPr>
            <a:r>
              <a:rPr lang="id-ID" sz="1200" dirty="0" smtClean="0">
                <a:latin typeface="Agency FB" pitchFamily="34" charset="0"/>
              </a:rPr>
              <a:t>UU No. 40/2004 tentang SJSN</a:t>
            </a:r>
            <a:endParaRPr lang="id-ID" sz="1200" dirty="0">
              <a:latin typeface="Agency FB" pitchFamily="34" charset="0"/>
            </a:endParaRPr>
          </a:p>
        </p:txBody>
      </p:sp>
      <p:sp>
        <p:nvSpPr>
          <p:cNvPr id="34" name="Rectangle 33"/>
          <p:cNvSpPr/>
          <p:nvPr/>
        </p:nvSpPr>
        <p:spPr>
          <a:xfrm>
            <a:off x="2786050" y="3214686"/>
            <a:ext cx="1714512" cy="500066"/>
          </a:xfrm>
          <a:prstGeom prst="rect">
            <a:avLst/>
          </a:prstGeom>
          <a:solidFill>
            <a:schemeClr val="accent4">
              <a:lumMod val="60000"/>
              <a:lumOff val="40000"/>
            </a:schemeClr>
          </a:solidFill>
        </p:spPr>
        <p:style>
          <a:lnRef idx="1">
            <a:schemeClr val="accent3"/>
          </a:lnRef>
          <a:fillRef idx="3">
            <a:schemeClr val="accent3"/>
          </a:fillRef>
          <a:effectRef idx="2">
            <a:schemeClr val="accent3"/>
          </a:effectRef>
          <a:fontRef idx="minor">
            <a:schemeClr val="lt1"/>
          </a:fontRef>
        </p:style>
        <p:txBody>
          <a:bodyPr rtlCol="0" anchor="ctr"/>
          <a:lstStyle/>
          <a:p>
            <a:pPr marL="92075" indent="-92075">
              <a:buFont typeface="Arial" pitchFamily="34" charset="0"/>
              <a:buChar char="•"/>
            </a:pPr>
            <a:r>
              <a:rPr lang="id-ID" sz="1200" dirty="0" smtClean="0">
                <a:latin typeface="Agency FB" pitchFamily="34" charset="0"/>
              </a:rPr>
              <a:t>Kepres No.. 5/2010 ttg RPJMN 2010-2014 </a:t>
            </a:r>
          </a:p>
          <a:p>
            <a:pPr>
              <a:buFont typeface="Arial" pitchFamily="34" charset="0"/>
              <a:buChar char="•"/>
            </a:pPr>
            <a:endParaRPr lang="id-ID" sz="1200" dirty="0">
              <a:latin typeface="Agency FB" pitchFamily="34" charset="0"/>
            </a:endParaRPr>
          </a:p>
        </p:txBody>
      </p:sp>
      <p:cxnSp>
        <p:nvCxnSpPr>
          <p:cNvPr id="38" name="Elbow Connector 37"/>
          <p:cNvCxnSpPr>
            <a:stCxn id="26" idx="2"/>
            <a:endCxn id="34" idx="0"/>
          </p:cNvCxnSpPr>
          <p:nvPr/>
        </p:nvCxnSpPr>
        <p:spPr>
          <a:xfrm rot="5400000">
            <a:off x="3911199" y="2518166"/>
            <a:ext cx="428628" cy="964413"/>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54" name="Elbow Connector 53"/>
          <p:cNvCxnSpPr>
            <a:stCxn id="34" idx="2"/>
            <a:endCxn id="9" idx="0"/>
          </p:cNvCxnSpPr>
          <p:nvPr/>
        </p:nvCxnSpPr>
        <p:spPr>
          <a:xfrm rot="5400000">
            <a:off x="3536149" y="3821909"/>
            <a:ext cx="214314" cy="1588"/>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57686" y="3643314"/>
            <a:ext cx="1643074" cy="85725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d-ID" dirty="0" smtClean="0"/>
              <a:t>Penugasan Khusus Nakes </a:t>
            </a:r>
            <a:endParaRPr lang="id-ID" dirty="0"/>
          </a:p>
        </p:txBody>
      </p:sp>
      <p:sp>
        <p:nvSpPr>
          <p:cNvPr id="3" name="Rectangle 2"/>
          <p:cNvSpPr/>
          <p:nvPr/>
        </p:nvSpPr>
        <p:spPr>
          <a:xfrm>
            <a:off x="3143240" y="3643314"/>
            <a:ext cx="1071570" cy="85725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d-ID" dirty="0" smtClean="0"/>
              <a:t>PTT</a:t>
            </a:r>
            <a:endParaRPr lang="id-ID" dirty="0"/>
          </a:p>
        </p:txBody>
      </p:sp>
      <p:sp>
        <p:nvSpPr>
          <p:cNvPr id="4" name="Rectangle 3"/>
          <p:cNvSpPr/>
          <p:nvPr/>
        </p:nvSpPr>
        <p:spPr>
          <a:xfrm>
            <a:off x="7643834" y="3643314"/>
            <a:ext cx="1214446" cy="85725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d-ID" dirty="0" smtClean="0"/>
              <a:t>Tubel PPDS</a:t>
            </a:r>
            <a:endParaRPr lang="id-ID" dirty="0"/>
          </a:p>
        </p:txBody>
      </p:sp>
      <p:sp>
        <p:nvSpPr>
          <p:cNvPr id="5" name="Rectangle 4"/>
          <p:cNvSpPr/>
          <p:nvPr/>
        </p:nvSpPr>
        <p:spPr>
          <a:xfrm>
            <a:off x="1500166" y="2285992"/>
            <a:ext cx="1357322" cy="714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300" dirty="0" smtClean="0">
                <a:latin typeface="BatangChe" pitchFamily="49" charset="-127"/>
                <a:ea typeface="BatangChe" pitchFamily="49" charset="-127"/>
              </a:rPr>
              <a:t>DTPK/DBK/  tidak diminati </a:t>
            </a:r>
            <a:endParaRPr lang="id-ID" sz="1300" dirty="0">
              <a:latin typeface="BatangChe" pitchFamily="49" charset="-127"/>
              <a:ea typeface="BatangChe" pitchFamily="49" charset="-127"/>
            </a:endParaRPr>
          </a:p>
        </p:txBody>
      </p:sp>
      <p:sp>
        <p:nvSpPr>
          <p:cNvPr id="6" name="Rectangle 5"/>
          <p:cNvSpPr/>
          <p:nvPr/>
        </p:nvSpPr>
        <p:spPr>
          <a:xfrm>
            <a:off x="3143240" y="2285992"/>
            <a:ext cx="1214446" cy="7858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300" dirty="0" smtClean="0">
                <a:latin typeface="BatangChe" pitchFamily="49" charset="-127"/>
                <a:ea typeface="BatangChe" pitchFamily="49" charset="-127"/>
              </a:rPr>
              <a:t>Fasyankes terpencil/       sgt terpencil </a:t>
            </a:r>
            <a:endParaRPr lang="id-ID" sz="1300" dirty="0">
              <a:latin typeface="BatangChe" pitchFamily="49" charset="-127"/>
              <a:ea typeface="BatangChe" pitchFamily="49" charset="-127"/>
            </a:endParaRPr>
          </a:p>
        </p:txBody>
      </p:sp>
      <p:sp>
        <p:nvSpPr>
          <p:cNvPr id="7" name="Rectangle 6"/>
          <p:cNvSpPr/>
          <p:nvPr/>
        </p:nvSpPr>
        <p:spPr>
          <a:xfrm>
            <a:off x="6143636" y="2357430"/>
            <a:ext cx="1000132"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300" dirty="0" smtClean="0">
                <a:latin typeface="BatangChe" pitchFamily="49" charset="-127"/>
                <a:ea typeface="BatangChe" pitchFamily="49" charset="-127"/>
              </a:rPr>
              <a:t>JKN</a:t>
            </a:r>
            <a:endParaRPr lang="id-ID" sz="1300" dirty="0">
              <a:latin typeface="BatangChe" pitchFamily="49" charset="-127"/>
              <a:ea typeface="BatangChe" pitchFamily="49" charset="-127"/>
            </a:endParaRPr>
          </a:p>
        </p:txBody>
      </p:sp>
      <p:sp>
        <p:nvSpPr>
          <p:cNvPr id="8" name="Rectangle 7"/>
          <p:cNvSpPr/>
          <p:nvPr/>
        </p:nvSpPr>
        <p:spPr>
          <a:xfrm>
            <a:off x="357158" y="2285992"/>
            <a:ext cx="1000132"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300" dirty="0" smtClean="0">
                <a:latin typeface="BatangChe" pitchFamily="49" charset="-127"/>
                <a:ea typeface="BatangChe" pitchFamily="49" charset="-127"/>
              </a:rPr>
              <a:t>MDGs</a:t>
            </a:r>
            <a:endParaRPr lang="id-ID" sz="1300" dirty="0">
              <a:latin typeface="BatangChe" pitchFamily="49" charset="-127"/>
              <a:ea typeface="BatangChe" pitchFamily="49" charset="-127"/>
            </a:endParaRPr>
          </a:p>
        </p:txBody>
      </p:sp>
      <p:sp>
        <p:nvSpPr>
          <p:cNvPr id="9" name="Rectangle 8"/>
          <p:cNvSpPr/>
          <p:nvPr/>
        </p:nvSpPr>
        <p:spPr>
          <a:xfrm>
            <a:off x="7572396" y="2285992"/>
            <a:ext cx="1357322" cy="8572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300" dirty="0" smtClean="0">
                <a:latin typeface="BatangChe" pitchFamily="49" charset="-127"/>
                <a:ea typeface="BatangChe" pitchFamily="49" charset="-127"/>
              </a:rPr>
              <a:t>Percepatan akses spesialistik</a:t>
            </a:r>
            <a:endParaRPr lang="id-ID" sz="1300" dirty="0">
              <a:latin typeface="BatangChe" pitchFamily="49" charset="-127"/>
              <a:ea typeface="BatangChe" pitchFamily="49" charset="-127"/>
            </a:endParaRPr>
          </a:p>
        </p:txBody>
      </p:sp>
      <p:sp>
        <p:nvSpPr>
          <p:cNvPr id="10" name="Rectangle 9"/>
          <p:cNvSpPr/>
          <p:nvPr/>
        </p:nvSpPr>
        <p:spPr>
          <a:xfrm>
            <a:off x="4572000" y="2285992"/>
            <a:ext cx="1000132"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300" dirty="0" smtClean="0">
                <a:latin typeface="BatangChe" pitchFamily="49" charset="-127"/>
                <a:ea typeface="BatangChe" pitchFamily="49" charset="-127"/>
              </a:rPr>
              <a:t>SPM</a:t>
            </a:r>
            <a:endParaRPr lang="id-ID" sz="1300" dirty="0">
              <a:latin typeface="BatangChe" pitchFamily="49" charset="-127"/>
              <a:ea typeface="BatangChe" pitchFamily="49" charset="-127"/>
            </a:endParaRPr>
          </a:p>
        </p:txBody>
      </p:sp>
      <p:sp>
        <p:nvSpPr>
          <p:cNvPr id="11" name="Rectangle 10"/>
          <p:cNvSpPr/>
          <p:nvPr/>
        </p:nvSpPr>
        <p:spPr>
          <a:xfrm>
            <a:off x="0" y="857232"/>
            <a:ext cx="9144000" cy="785818"/>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id-ID" b="1" dirty="0" smtClean="0">
                <a:latin typeface="Segoe UI" pitchFamily="34" charset="0"/>
                <a:ea typeface="Segoe UI" pitchFamily="34" charset="0"/>
                <a:cs typeface="Segoe UI" pitchFamily="34" charset="0"/>
              </a:rPr>
              <a:t>PELAKSANAAN DISTRIBUSI SDM KESEHATAN </a:t>
            </a:r>
            <a:endParaRPr lang="id-ID" b="1" dirty="0">
              <a:latin typeface="Segoe UI" pitchFamily="34" charset="0"/>
              <a:ea typeface="Segoe UI" pitchFamily="34" charset="0"/>
              <a:cs typeface="Segoe UI" pitchFamily="34" charset="0"/>
            </a:endParaRPr>
          </a:p>
        </p:txBody>
      </p:sp>
      <p:sp>
        <p:nvSpPr>
          <p:cNvPr id="12" name="Rectangle 11"/>
          <p:cNvSpPr/>
          <p:nvPr/>
        </p:nvSpPr>
        <p:spPr>
          <a:xfrm>
            <a:off x="1857356" y="3643314"/>
            <a:ext cx="1143008" cy="85725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d-ID" dirty="0" smtClean="0"/>
              <a:t>CPNS</a:t>
            </a:r>
            <a:endParaRPr lang="id-ID" dirty="0"/>
          </a:p>
        </p:txBody>
      </p:sp>
      <p:cxnSp>
        <p:nvCxnSpPr>
          <p:cNvPr id="14" name="Elbow Connector 13"/>
          <p:cNvCxnSpPr>
            <a:stCxn id="9" idx="2"/>
            <a:endCxn id="4" idx="0"/>
          </p:cNvCxnSpPr>
          <p:nvPr/>
        </p:nvCxnSpPr>
        <p:spPr>
          <a:xfrm rot="5400000">
            <a:off x="8001024" y="3393281"/>
            <a:ext cx="500066" cy="1588"/>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0" name="Elbow Connector 19"/>
          <p:cNvCxnSpPr>
            <a:stCxn id="8" idx="2"/>
            <a:endCxn id="12" idx="0"/>
          </p:cNvCxnSpPr>
          <p:nvPr/>
        </p:nvCxnSpPr>
        <p:spPr>
          <a:xfrm rot="16200000" flipH="1">
            <a:off x="1285852" y="2500306"/>
            <a:ext cx="714380" cy="1571636"/>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2" name="Elbow Connector 21"/>
          <p:cNvCxnSpPr/>
          <p:nvPr/>
        </p:nvCxnSpPr>
        <p:spPr>
          <a:xfrm rot="16200000" flipH="1">
            <a:off x="2607455" y="2560169"/>
            <a:ext cx="642942" cy="1500198"/>
          </a:xfrm>
          <a:prstGeom prst="bentConnector3">
            <a:avLst>
              <a:gd name="adj1" fmla="val 46400"/>
            </a:avLst>
          </a:prstGeom>
        </p:spPr>
        <p:style>
          <a:lnRef idx="1">
            <a:schemeClr val="accent1"/>
          </a:lnRef>
          <a:fillRef idx="0">
            <a:schemeClr val="accent1"/>
          </a:fillRef>
          <a:effectRef idx="0">
            <a:schemeClr val="accent1"/>
          </a:effectRef>
          <a:fontRef idx="minor">
            <a:schemeClr val="tx1"/>
          </a:fontRef>
        </p:style>
      </p:cxnSp>
      <p:cxnSp>
        <p:nvCxnSpPr>
          <p:cNvPr id="24" name="Elbow Connector 23"/>
          <p:cNvCxnSpPr/>
          <p:nvPr/>
        </p:nvCxnSpPr>
        <p:spPr>
          <a:xfrm rot="16200000" flipH="1">
            <a:off x="4179091" y="2573732"/>
            <a:ext cx="571504" cy="1428760"/>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6" name="Elbow Connector 25"/>
          <p:cNvCxnSpPr/>
          <p:nvPr/>
        </p:nvCxnSpPr>
        <p:spPr>
          <a:xfrm rot="5400000">
            <a:off x="5589992" y="2589604"/>
            <a:ext cx="642942" cy="1464479"/>
          </a:xfrm>
          <a:prstGeom prst="bentConnector3">
            <a:avLst>
              <a:gd name="adj1" fmla="val 42799"/>
            </a:avLst>
          </a:prstGeom>
        </p:spPr>
        <p:style>
          <a:lnRef idx="1">
            <a:schemeClr val="accent1"/>
          </a:lnRef>
          <a:fillRef idx="0">
            <a:schemeClr val="accent1"/>
          </a:fillRef>
          <a:effectRef idx="0">
            <a:schemeClr val="accent1"/>
          </a:effectRef>
          <a:fontRef idx="minor">
            <a:schemeClr val="tx1"/>
          </a:fontRef>
        </p:style>
      </p:cxnSp>
      <p:cxnSp>
        <p:nvCxnSpPr>
          <p:cNvPr id="30" name="Elbow Connector 29"/>
          <p:cNvCxnSpPr/>
          <p:nvPr/>
        </p:nvCxnSpPr>
        <p:spPr>
          <a:xfrm rot="16200000" flipH="1">
            <a:off x="3357554" y="1786920"/>
            <a:ext cx="642942" cy="3000396"/>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1" name="Elbow Connector 20"/>
          <p:cNvCxnSpPr>
            <a:stCxn id="10" idx="2"/>
            <a:endCxn id="2" idx="0"/>
          </p:cNvCxnSpPr>
          <p:nvPr/>
        </p:nvCxnSpPr>
        <p:spPr>
          <a:xfrm rot="16200000" flipH="1">
            <a:off x="4768454" y="3232545"/>
            <a:ext cx="714380" cy="107157"/>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857232"/>
            <a:ext cx="9144000" cy="785818"/>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id-ID" b="1" dirty="0" smtClean="0">
                <a:latin typeface="Segoe UI" pitchFamily="34" charset="0"/>
                <a:ea typeface="Segoe UI" pitchFamily="34" charset="0"/>
                <a:cs typeface="Segoe UI" pitchFamily="34" charset="0"/>
              </a:rPr>
              <a:t>LOKASI PRIORITAS DISTRIBUSI SDM KESEHATAN</a:t>
            </a:r>
            <a:endParaRPr lang="id-ID" b="1" dirty="0">
              <a:latin typeface="Segoe UI" pitchFamily="34" charset="0"/>
              <a:ea typeface="Segoe UI" pitchFamily="34" charset="0"/>
              <a:cs typeface="Segoe UI" pitchFamily="34" charset="0"/>
            </a:endParaRPr>
          </a:p>
        </p:txBody>
      </p:sp>
      <p:sp>
        <p:nvSpPr>
          <p:cNvPr id="3" name="Rectangle 2"/>
          <p:cNvSpPr/>
          <p:nvPr/>
        </p:nvSpPr>
        <p:spPr>
          <a:xfrm>
            <a:off x="1500166" y="2285992"/>
            <a:ext cx="1357322" cy="714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300" dirty="0" smtClean="0">
                <a:latin typeface="BatangChe" pitchFamily="49" charset="-127"/>
                <a:ea typeface="BatangChe" pitchFamily="49" charset="-127"/>
              </a:rPr>
              <a:t>DTPK/DBK/  tidak diminati </a:t>
            </a:r>
            <a:endParaRPr lang="id-ID" sz="1300" dirty="0">
              <a:latin typeface="BatangChe" pitchFamily="49" charset="-127"/>
              <a:ea typeface="BatangChe" pitchFamily="49" charset="-127"/>
            </a:endParaRPr>
          </a:p>
        </p:txBody>
      </p:sp>
      <p:sp>
        <p:nvSpPr>
          <p:cNvPr id="4" name="Rectangle 3"/>
          <p:cNvSpPr/>
          <p:nvPr/>
        </p:nvSpPr>
        <p:spPr>
          <a:xfrm>
            <a:off x="3143240" y="2285992"/>
            <a:ext cx="1214446" cy="7858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300" dirty="0" smtClean="0">
                <a:latin typeface="BatangChe" pitchFamily="49" charset="-127"/>
                <a:ea typeface="BatangChe" pitchFamily="49" charset="-127"/>
              </a:rPr>
              <a:t>Fasyankes terpencil/       sgt terpencil </a:t>
            </a:r>
            <a:endParaRPr lang="id-ID" sz="1300" dirty="0">
              <a:latin typeface="BatangChe" pitchFamily="49" charset="-127"/>
              <a:ea typeface="BatangChe" pitchFamily="49" charset="-127"/>
            </a:endParaRPr>
          </a:p>
        </p:txBody>
      </p:sp>
      <p:sp>
        <p:nvSpPr>
          <p:cNvPr id="5" name="Rectangle 4"/>
          <p:cNvSpPr/>
          <p:nvPr/>
        </p:nvSpPr>
        <p:spPr>
          <a:xfrm>
            <a:off x="6215074" y="2285992"/>
            <a:ext cx="1000132"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300" dirty="0" smtClean="0">
                <a:latin typeface="BatangChe" pitchFamily="49" charset="-127"/>
                <a:ea typeface="BatangChe" pitchFamily="49" charset="-127"/>
              </a:rPr>
              <a:t>JKN</a:t>
            </a:r>
            <a:endParaRPr lang="id-ID" sz="1300" dirty="0">
              <a:latin typeface="BatangChe" pitchFamily="49" charset="-127"/>
              <a:ea typeface="BatangChe" pitchFamily="49" charset="-127"/>
            </a:endParaRPr>
          </a:p>
        </p:txBody>
      </p:sp>
      <p:sp>
        <p:nvSpPr>
          <p:cNvPr id="6" name="Rectangle 5"/>
          <p:cNvSpPr/>
          <p:nvPr/>
        </p:nvSpPr>
        <p:spPr>
          <a:xfrm>
            <a:off x="357158" y="2285992"/>
            <a:ext cx="1000132"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300" dirty="0" smtClean="0">
                <a:latin typeface="BatangChe" pitchFamily="49" charset="-127"/>
                <a:ea typeface="BatangChe" pitchFamily="49" charset="-127"/>
              </a:rPr>
              <a:t>MDGs</a:t>
            </a:r>
            <a:endParaRPr lang="id-ID" sz="1300" dirty="0">
              <a:latin typeface="BatangChe" pitchFamily="49" charset="-127"/>
              <a:ea typeface="BatangChe" pitchFamily="49" charset="-127"/>
            </a:endParaRPr>
          </a:p>
        </p:txBody>
      </p:sp>
      <p:sp>
        <p:nvSpPr>
          <p:cNvPr id="7" name="Rectangle 6"/>
          <p:cNvSpPr/>
          <p:nvPr/>
        </p:nvSpPr>
        <p:spPr>
          <a:xfrm>
            <a:off x="7572396" y="2285992"/>
            <a:ext cx="1357322" cy="8572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300" dirty="0" smtClean="0">
                <a:latin typeface="BatangChe" pitchFamily="49" charset="-127"/>
                <a:ea typeface="BatangChe" pitchFamily="49" charset="-127"/>
              </a:rPr>
              <a:t>Percepatan akses spesialistik</a:t>
            </a:r>
            <a:endParaRPr lang="id-ID" sz="1300" dirty="0">
              <a:latin typeface="BatangChe" pitchFamily="49" charset="-127"/>
              <a:ea typeface="BatangChe" pitchFamily="49" charset="-127"/>
            </a:endParaRPr>
          </a:p>
        </p:txBody>
      </p:sp>
      <p:sp>
        <p:nvSpPr>
          <p:cNvPr id="8" name="Rectangle 7"/>
          <p:cNvSpPr/>
          <p:nvPr/>
        </p:nvSpPr>
        <p:spPr>
          <a:xfrm>
            <a:off x="4929190" y="2285992"/>
            <a:ext cx="1000132"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300" dirty="0" smtClean="0">
                <a:latin typeface="BatangChe" pitchFamily="49" charset="-127"/>
                <a:ea typeface="BatangChe" pitchFamily="49" charset="-127"/>
              </a:rPr>
              <a:t>SPM</a:t>
            </a:r>
            <a:endParaRPr lang="id-ID" sz="1300" dirty="0">
              <a:latin typeface="BatangChe" pitchFamily="49" charset="-127"/>
              <a:ea typeface="BatangChe" pitchFamily="49" charset="-127"/>
            </a:endParaRPr>
          </a:p>
        </p:txBody>
      </p:sp>
      <p:sp>
        <p:nvSpPr>
          <p:cNvPr id="9" name="Rectangle 8"/>
          <p:cNvSpPr/>
          <p:nvPr/>
        </p:nvSpPr>
        <p:spPr>
          <a:xfrm>
            <a:off x="500034" y="3643314"/>
            <a:ext cx="785818" cy="71438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d-ID" sz="1400" dirty="0" smtClean="0"/>
              <a:t>64 kab </a:t>
            </a:r>
          </a:p>
          <a:p>
            <a:pPr algn="ctr"/>
            <a:r>
              <a:rPr lang="id-ID" sz="1400" dirty="0" smtClean="0"/>
              <a:t>9 prov </a:t>
            </a:r>
            <a:endParaRPr lang="id-ID" sz="1400" dirty="0"/>
          </a:p>
        </p:txBody>
      </p:sp>
      <p:sp>
        <p:nvSpPr>
          <p:cNvPr id="10" name="Rectangle 9"/>
          <p:cNvSpPr/>
          <p:nvPr/>
        </p:nvSpPr>
        <p:spPr>
          <a:xfrm>
            <a:off x="1428728" y="3643314"/>
            <a:ext cx="857256" cy="71438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d-ID" sz="1400" dirty="0" smtClean="0"/>
              <a:t>130 Kab DBK</a:t>
            </a:r>
            <a:endParaRPr lang="id-ID" sz="1400" dirty="0"/>
          </a:p>
        </p:txBody>
      </p:sp>
      <p:sp>
        <p:nvSpPr>
          <p:cNvPr id="11" name="Rectangle 10"/>
          <p:cNvSpPr/>
          <p:nvPr/>
        </p:nvSpPr>
        <p:spPr>
          <a:xfrm>
            <a:off x="2428860" y="3643314"/>
            <a:ext cx="857256" cy="71438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d-ID" sz="1400" dirty="0" smtClean="0"/>
              <a:t>183 Kab  (KPDT)</a:t>
            </a:r>
            <a:endParaRPr lang="id-ID" sz="1400" dirty="0"/>
          </a:p>
        </p:txBody>
      </p:sp>
      <p:sp>
        <p:nvSpPr>
          <p:cNvPr id="12" name="Rectangle 11"/>
          <p:cNvSpPr/>
          <p:nvPr/>
        </p:nvSpPr>
        <p:spPr>
          <a:xfrm>
            <a:off x="3500430" y="3643314"/>
            <a:ext cx="928694" cy="71438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d-ID" sz="1200" dirty="0" smtClean="0"/>
              <a:t>101 Pkm, 45 kab, </a:t>
            </a:r>
          </a:p>
          <a:p>
            <a:pPr algn="ctr"/>
            <a:r>
              <a:rPr lang="id-ID" sz="1200" dirty="0" smtClean="0"/>
              <a:t>14 prov.</a:t>
            </a:r>
            <a:endParaRPr lang="id-ID" sz="1200" dirty="0"/>
          </a:p>
        </p:txBody>
      </p:sp>
      <p:sp>
        <p:nvSpPr>
          <p:cNvPr id="13" name="Rectangle 12"/>
          <p:cNvSpPr/>
          <p:nvPr/>
        </p:nvSpPr>
        <p:spPr>
          <a:xfrm>
            <a:off x="3643306" y="5286388"/>
            <a:ext cx="1857388" cy="1214446"/>
          </a:xfrm>
          <a:prstGeom prst="rect">
            <a:avLst/>
          </a:prstGeom>
          <a:solidFill>
            <a:srgbClr val="FFFF00"/>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d-ID" sz="1400" dirty="0" smtClean="0">
                <a:solidFill>
                  <a:srgbClr val="FF0000"/>
                </a:solidFill>
              </a:rPr>
              <a:t>PRIORITAS DISTRIBUSI SDMK  </a:t>
            </a:r>
          </a:p>
          <a:p>
            <a:pPr algn="ctr"/>
            <a:endParaRPr lang="id-ID" sz="1400" dirty="0" smtClean="0">
              <a:solidFill>
                <a:srgbClr val="FF0000"/>
              </a:solidFill>
            </a:endParaRPr>
          </a:p>
          <a:p>
            <a:pPr algn="ctr"/>
            <a:r>
              <a:rPr lang="id-ID" sz="1400" dirty="0" smtClean="0">
                <a:solidFill>
                  <a:srgbClr val="FF0000"/>
                </a:solidFill>
              </a:rPr>
              <a:t>DAERAH IRISAN </a:t>
            </a:r>
            <a:endParaRPr lang="id-ID" sz="1400" dirty="0">
              <a:solidFill>
                <a:srgbClr val="FF0000"/>
              </a:solidFill>
            </a:endParaRPr>
          </a:p>
        </p:txBody>
      </p:sp>
      <p:sp>
        <p:nvSpPr>
          <p:cNvPr id="14" name="Rectangle 13"/>
          <p:cNvSpPr/>
          <p:nvPr/>
        </p:nvSpPr>
        <p:spPr>
          <a:xfrm>
            <a:off x="5500694" y="3571876"/>
            <a:ext cx="1214446" cy="114300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d-ID" sz="1200" dirty="0" smtClean="0"/>
              <a:t>Seluruh fasyankes 2000 Pkm,  900 kab,</a:t>
            </a:r>
          </a:p>
          <a:p>
            <a:pPr algn="ctr"/>
            <a:r>
              <a:rPr lang="id-ID" sz="1200" dirty="0" smtClean="0"/>
              <a:t>34 prov ?</a:t>
            </a:r>
            <a:endParaRPr lang="id-ID" sz="1200" dirty="0"/>
          </a:p>
        </p:txBody>
      </p:sp>
      <p:cxnSp>
        <p:nvCxnSpPr>
          <p:cNvPr id="16" name="Elbow Connector 15"/>
          <p:cNvCxnSpPr>
            <a:stCxn id="8" idx="2"/>
            <a:endCxn id="14" idx="0"/>
          </p:cNvCxnSpPr>
          <p:nvPr/>
        </p:nvCxnSpPr>
        <p:spPr>
          <a:xfrm rot="16200000" flipH="1">
            <a:off x="5447115" y="2911074"/>
            <a:ext cx="642942" cy="678661"/>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18" name="Elbow Connector 17"/>
          <p:cNvCxnSpPr>
            <a:stCxn id="5" idx="2"/>
            <a:endCxn id="14" idx="0"/>
          </p:cNvCxnSpPr>
          <p:nvPr/>
        </p:nvCxnSpPr>
        <p:spPr>
          <a:xfrm rot="5400000">
            <a:off x="6090058" y="2946794"/>
            <a:ext cx="642942" cy="607223"/>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7572396" y="3714752"/>
            <a:ext cx="1214446" cy="114300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d-ID" sz="1200" dirty="0" smtClean="0"/>
              <a:t>?</a:t>
            </a:r>
            <a:endParaRPr lang="id-ID" sz="1200" dirty="0"/>
          </a:p>
        </p:txBody>
      </p:sp>
      <p:cxnSp>
        <p:nvCxnSpPr>
          <p:cNvPr id="21" name="Elbow Connector 20"/>
          <p:cNvCxnSpPr>
            <a:stCxn id="6" idx="2"/>
            <a:endCxn id="9" idx="0"/>
          </p:cNvCxnSpPr>
          <p:nvPr/>
        </p:nvCxnSpPr>
        <p:spPr>
          <a:xfrm rot="16200000" flipH="1">
            <a:off x="517893" y="3268264"/>
            <a:ext cx="714380" cy="35719"/>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3" name="Elbow Connector 22"/>
          <p:cNvCxnSpPr>
            <a:stCxn id="3" idx="2"/>
            <a:endCxn id="10" idx="0"/>
          </p:cNvCxnSpPr>
          <p:nvPr/>
        </p:nvCxnSpPr>
        <p:spPr>
          <a:xfrm rot="5400000">
            <a:off x="1696621" y="3161108"/>
            <a:ext cx="642942" cy="321471"/>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6" name="Elbow Connector 25"/>
          <p:cNvCxnSpPr>
            <a:stCxn id="3" idx="2"/>
            <a:endCxn id="11" idx="0"/>
          </p:cNvCxnSpPr>
          <p:nvPr/>
        </p:nvCxnSpPr>
        <p:spPr>
          <a:xfrm rot="16200000" flipH="1">
            <a:off x="2196686" y="2982512"/>
            <a:ext cx="642942" cy="678661"/>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8" name="Elbow Connector 27"/>
          <p:cNvCxnSpPr>
            <a:stCxn id="4" idx="2"/>
            <a:endCxn id="12" idx="0"/>
          </p:cNvCxnSpPr>
          <p:nvPr/>
        </p:nvCxnSpPr>
        <p:spPr>
          <a:xfrm rot="16200000" flipH="1">
            <a:off x="3571868" y="3250405"/>
            <a:ext cx="571504" cy="214314"/>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214414" y="2071678"/>
          <a:ext cx="6500857" cy="2714644"/>
        </p:xfrm>
        <a:graphic>
          <a:graphicData uri="http://schemas.openxmlformats.org/drawingml/2006/table">
            <a:tbl>
              <a:tblPr/>
              <a:tblGrid>
                <a:gridCol w="2203746"/>
                <a:gridCol w="4297111"/>
              </a:tblGrid>
              <a:tr h="1357322">
                <a:tc>
                  <a:txBody>
                    <a:bodyPr/>
                    <a:lstStyle/>
                    <a:p>
                      <a:pPr algn="just">
                        <a:lnSpc>
                          <a:spcPct val="150000"/>
                        </a:lnSpc>
                        <a:spcAft>
                          <a:spcPts val="1000"/>
                        </a:spcAft>
                      </a:pPr>
                      <a:r>
                        <a:rPr lang="en-US" sz="1200">
                          <a:latin typeface="Arial"/>
                          <a:ea typeface="Calibri"/>
                          <a:cs typeface="Times New Roman"/>
                        </a:rPr>
                        <a:t>Temporal </a:t>
                      </a:r>
                      <a:endParaRPr lang="id-ID"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1000"/>
                        </a:spcAft>
                      </a:pPr>
                      <a:r>
                        <a:rPr lang="en-US" sz="1200">
                          <a:latin typeface="Arial"/>
                          <a:ea typeface="Calibri"/>
                          <a:cs typeface="Times New Roman"/>
                        </a:rPr>
                        <a:t>Penugasan Khusus Residen Senior, Program Pendidikan Dokter Spesialis (PPDS) Jenjang I, Tenaga Kesehatan Diploma III  </a:t>
                      </a:r>
                      <a:endParaRPr lang="id-ID"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04882">
                <a:tc>
                  <a:txBody>
                    <a:bodyPr/>
                    <a:lstStyle/>
                    <a:p>
                      <a:pPr algn="just">
                        <a:lnSpc>
                          <a:spcPct val="150000"/>
                        </a:lnSpc>
                        <a:spcAft>
                          <a:spcPts val="1000"/>
                        </a:spcAft>
                      </a:pPr>
                      <a:r>
                        <a:rPr lang="en-US" sz="1200">
                          <a:latin typeface="Arial"/>
                          <a:ea typeface="Calibri"/>
                          <a:cs typeface="Times New Roman"/>
                        </a:rPr>
                        <a:t>Semi Permanen </a:t>
                      </a:r>
                      <a:endParaRPr lang="id-ID"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1000"/>
                        </a:spcAft>
                      </a:pPr>
                      <a:r>
                        <a:rPr lang="en-US" sz="1200">
                          <a:latin typeface="Arial"/>
                          <a:ea typeface="Calibri"/>
                          <a:cs typeface="Times New Roman"/>
                        </a:rPr>
                        <a:t>Pegawai Tidak Tetap (PTT) Dokter, Dokter Gigi, Bidan </a:t>
                      </a:r>
                      <a:endParaRPr lang="id-ID"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2440">
                <a:tc>
                  <a:txBody>
                    <a:bodyPr/>
                    <a:lstStyle/>
                    <a:p>
                      <a:pPr algn="just">
                        <a:lnSpc>
                          <a:spcPct val="150000"/>
                        </a:lnSpc>
                        <a:spcAft>
                          <a:spcPts val="1000"/>
                        </a:spcAft>
                      </a:pPr>
                      <a:r>
                        <a:rPr lang="en-US" sz="1200">
                          <a:latin typeface="Arial"/>
                          <a:ea typeface="Calibri"/>
                          <a:cs typeface="Times New Roman"/>
                        </a:rPr>
                        <a:t>Permanen </a:t>
                      </a:r>
                      <a:endParaRPr lang="id-ID"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1000"/>
                        </a:spcAft>
                      </a:pPr>
                      <a:r>
                        <a:rPr lang="en-US" sz="1200" dirty="0" err="1">
                          <a:latin typeface="Arial"/>
                          <a:ea typeface="Calibri"/>
                          <a:cs typeface="Times New Roman"/>
                        </a:rPr>
                        <a:t>Pengadaan</a:t>
                      </a:r>
                      <a:r>
                        <a:rPr lang="en-US" sz="1200" dirty="0">
                          <a:latin typeface="Arial"/>
                          <a:ea typeface="Calibri"/>
                          <a:cs typeface="Times New Roman"/>
                        </a:rPr>
                        <a:t> CPNS</a:t>
                      </a:r>
                      <a:endParaRPr lang="id-ID"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Rectangle 3"/>
          <p:cNvSpPr/>
          <p:nvPr/>
        </p:nvSpPr>
        <p:spPr>
          <a:xfrm>
            <a:off x="0" y="857232"/>
            <a:ext cx="9144000" cy="7858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dirty="0" smtClean="0"/>
              <a:t>Pelaksanaan Distribusi SDM Kesehatan </a:t>
            </a:r>
            <a:endParaRPr lang="id-ID"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357430"/>
            <a:ext cx="9144000" cy="1714512"/>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4000" b="1" dirty="0" smtClean="0">
                <a:latin typeface="BatangChe" pitchFamily="49" charset="-127"/>
                <a:ea typeface="BatangChe" pitchFamily="49" charset="-127"/>
              </a:rPr>
              <a:t>PENUGASAN KHUSUS TENAGA KESEHATAN DI DTPK</a:t>
            </a:r>
            <a:endParaRPr lang="id-ID" sz="4000" b="1" dirty="0">
              <a:latin typeface="BatangChe" pitchFamily="49" charset="-127"/>
              <a:ea typeface="BatangChe" pitchFamily="49" charset="-127"/>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1142976" y="1214422"/>
            <a:ext cx="7143800" cy="4643470"/>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800" i="1" dirty="0" smtClean="0">
                <a:solidFill>
                  <a:srgbClr val="00B0F0"/>
                </a:solidFill>
                <a:latin typeface="Arial Narrow" pitchFamily="34" charset="0"/>
              </a:rPr>
              <a:t>Penugasan Khusus adalah pendayagunaan secara khusus tenaga kesehatan dalam kurun waktu tertentu guna meningkatkan akses dan mutu pelayanan kesehatan pada fasilitas pelayanan kesehatan di daerah tertinggal, perbatasan, dan kepulauan, daerah bermasalah kesehatan, serta rumaha sakit kelas C dan kelas D di kabupaten yag memerlukan pelayanan medik spesialistik. (PMK no. 9/2013 tentang Penugasan Khusus Tenaga Kesehatan) </a:t>
            </a:r>
          </a:p>
          <a:p>
            <a:pPr algn="ctr"/>
            <a:endParaRPr lang="id-ID" sz="2800" dirty="0">
              <a:solidFill>
                <a:srgbClr val="00B0F0"/>
              </a:solidFill>
              <a:latin typeface="Arial Narrow"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357159" y="785794"/>
            <a:ext cx="8591348" cy="557216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3527</TotalTime>
  <Words>477</Words>
  <Application>Microsoft Office PowerPoint</Application>
  <PresentationFormat>On-screen Show (4:3)</PresentationFormat>
  <Paragraphs>108</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Urban</vt:lpstr>
      <vt:lpstr>REVIEW PELAKSANAAN DISTRIBUSI SDM KESEHATAN </vt:lpstr>
      <vt:lpstr>DISTRIBUSI SDM KESEHATAN</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Permasalahan</vt:lpstr>
      <vt:lpstr>Slide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Kiki</dc:creator>
  <cp:lastModifiedBy>IRMA</cp:lastModifiedBy>
  <cp:revision>222</cp:revision>
  <dcterms:created xsi:type="dcterms:W3CDTF">2014-03-21T08:34:35Z</dcterms:created>
  <dcterms:modified xsi:type="dcterms:W3CDTF">2014-06-30T03:38:43Z</dcterms:modified>
</cp:coreProperties>
</file>