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7" r:id="rId2"/>
    <p:sldId id="258" r:id="rId3"/>
    <p:sldId id="290" r:id="rId4"/>
    <p:sldId id="291" r:id="rId5"/>
    <p:sldId id="259" r:id="rId6"/>
    <p:sldId id="260" r:id="rId7"/>
    <p:sldId id="261" r:id="rId8"/>
    <p:sldId id="282" r:id="rId9"/>
    <p:sldId id="275" r:id="rId10"/>
    <p:sldId id="277" r:id="rId11"/>
    <p:sldId id="278" r:id="rId12"/>
    <p:sldId id="279" r:id="rId13"/>
    <p:sldId id="280" r:id="rId14"/>
    <p:sldId id="281" r:id="rId15"/>
    <p:sldId id="292" r:id="rId16"/>
    <p:sldId id="288" r:id="rId17"/>
    <p:sldId id="289" r:id="rId18"/>
    <p:sldId id="262" r:id="rId19"/>
    <p:sldId id="287" r:id="rId20"/>
    <p:sldId id="263" r:id="rId21"/>
    <p:sldId id="264" r:id="rId22"/>
    <p:sldId id="293" r:id="rId23"/>
    <p:sldId id="265" r:id="rId24"/>
    <p:sldId id="285" r:id="rId25"/>
    <p:sldId id="266" r:id="rId26"/>
    <p:sldId id="272" r:id="rId27"/>
    <p:sldId id="294" r:id="rId28"/>
    <p:sldId id="274" r:id="rId29"/>
    <p:sldId id="27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p:scale>
          <a:sx n="121" d="100"/>
          <a:sy n="121" d="100"/>
        </p:scale>
        <p:origin x="-108" y="-3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Chart%20in%20Microsoft%20Word"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19"/>
    </mc:Choice>
    <mc:Fallback>
      <c:style val="19"/>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'[Chart in Microsoft Word]Sheet1'!$A$4:$A$9</c:f>
              <c:numCache>
                <c:formatCode>General</c:formatCode>
                <c:ptCount val="6"/>
                <c:pt idx="0">
                  <c:v>2006</c:v>
                </c:pt>
                <c:pt idx="1">
                  <c:v>2011</c:v>
                </c:pt>
                <c:pt idx="2">
                  <c:v>2012</c:v>
                </c:pt>
                <c:pt idx="3">
                  <c:v>2013</c:v>
                </c:pt>
                <c:pt idx="4">
                  <c:v>2014</c:v>
                </c:pt>
                <c:pt idx="5">
                  <c:v>2015</c:v>
                </c:pt>
              </c:numCache>
            </c:numRef>
          </c:cat>
          <c:val>
            <c:numRef>
              <c:f>'[Chart in Microsoft Word]Sheet1'!$B$4:$B$9</c:f>
              <c:numCache>
                <c:formatCode>General</c:formatCode>
                <c:ptCount val="6"/>
                <c:pt idx="0">
                  <c:v>0.95000000000000062</c:v>
                </c:pt>
                <c:pt idx="1">
                  <c:v>1.1900000000000108</c:v>
                </c:pt>
                <c:pt idx="2">
                  <c:v>2.06</c:v>
                </c:pt>
                <c:pt idx="3">
                  <c:v>2.25</c:v>
                </c:pt>
                <c:pt idx="4">
                  <c:v>2.3899999999999997</c:v>
                </c:pt>
                <c:pt idx="5">
                  <c:v>2.92</c:v>
                </c:pt>
              </c:numCache>
            </c:numRef>
          </c:val>
          <c:smooth val="0"/>
        </c:ser>
        <c:dLbls>
          <c:showLegendKey val="0"/>
          <c:showVal val="1"/>
          <c:showCatName val="0"/>
          <c:showSerName val="0"/>
          <c:showPercent val="0"/>
          <c:showBubbleSize val="0"/>
        </c:dLbls>
        <c:marker val="1"/>
        <c:smooth val="0"/>
        <c:axId val="82748160"/>
        <c:axId val="82749696"/>
      </c:lineChart>
      <c:catAx>
        <c:axId val="82748160"/>
        <c:scaling>
          <c:orientation val="minMax"/>
        </c:scaling>
        <c:delete val="0"/>
        <c:axPos val="b"/>
        <c:numFmt formatCode="General" sourceLinked="1"/>
        <c:majorTickMark val="none"/>
        <c:minorTickMark val="none"/>
        <c:tickLblPos val="nextTo"/>
        <c:crossAx val="82749696"/>
        <c:crosses val="autoZero"/>
        <c:auto val="1"/>
        <c:lblAlgn val="ctr"/>
        <c:lblOffset val="100"/>
        <c:noMultiLvlLbl val="0"/>
      </c:catAx>
      <c:valAx>
        <c:axId val="82749696"/>
        <c:scaling>
          <c:orientation val="minMax"/>
        </c:scaling>
        <c:delete val="0"/>
        <c:axPos val="l"/>
        <c:majorGridlines/>
        <c:numFmt formatCode="General" sourceLinked="1"/>
        <c:majorTickMark val="none"/>
        <c:minorTickMark val="none"/>
        <c:tickLblPos val="nextTo"/>
        <c:crossAx val="82748160"/>
        <c:crosses val="autoZero"/>
        <c:crossBetween val="between"/>
      </c:valAx>
    </c:plotArea>
    <c:plotVisOnly val="1"/>
    <c:dispBlanksAs val="zero"/>
    <c:showDLblsOverMax val="0"/>
  </c:chart>
  <c:spPr>
    <a:solidFill>
      <a:srgbClr val="FFFFFF"/>
    </a:solidFill>
  </c:sp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15608A-54E3-4FF9-BA99-567F1DDDD27D}" type="doc">
      <dgm:prSet loTypeId="urn:microsoft.com/office/officeart/2005/8/layout/lProcess2" loCatId="list" qsTypeId="urn:microsoft.com/office/officeart/2005/8/quickstyle/simple1" qsCatId="simple" csTypeId="urn:microsoft.com/office/officeart/2005/8/colors/accent5_1" csCatId="accent5" phldr="1"/>
      <dgm:spPr/>
      <dgm:t>
        <a:bodyPr/>
        <a:lstStyle/>
        <a:p>
          <a:endParaRPr lang="en-US"/>
        </a:p>
      </dgm:t>
    </dgm:pt>
    <dgm:pt modelId="{E94BAEA5-1600-4E32-90E2-DB2F2038BA06}">
      <dgm:prSet phldrT="[Text]" custT="1">
        <dgm:style>
          <a:lnRef idx="0">
            <a:schemeClr val="accent2"/>
          </a:lnRef>
          <a:fillRef idx="3">
            <a:schemeClr val="accent2"/>
          </a:fillRef>
          <a:effectRef idx="3">
            <a:schemeClr val="accent2"/>
          </a:effectRef>
          <a:fontRef idx="minor">
            <a:schemeClr val="lt1"/>
          </a:fontRef>
        </dgm:style>
      </dgm:prSet>
      <dgm:spPr>
        <a:solidFill>
          <a:srgbClr val="FF7C80"/>
        </a:solidFill>
      </dgm:spPr>
      <dgm:t>
        <a:bodyPr anchor="t"/>
        <a:lstStyle/>
        <a:p>
          <a:pPr>
            <a:lnSpc>
              <a:spcPct val="100000"/>
            </a:lnSpc>
            <a:spcAft>
              <a:spcPts val="0"/>
            </a:spcAft>
          </a:pPr>
          <a:r>
            <a:rPr lang="en-US" sz="2800" b="1" dirty="0" err="1" smtClean="0">
              <a:solidFill>
                <a:schemeClr val="tx1"/>
              </a:solidFill>
              <a:latin typeface="+mj-lt"/>
              <a:cs typeface="Calibri"/>
            </a:rPr>
            <a:t>Paradigma</a:t>
          </a:r>
          <a:r>
            <a:rPr lang="en-US" sz="2800" b="1" dirty="0" smtClean="0">
              <a:solidFill>
                <a:schemeClr val="tx1"/>
              </a:solidFill>
              <a:latin typeface="+mj-lt"/>
              <a:cs typeface="Calibri"/>
            </a:rPr>
            <a:t> </a:t>
          </a:r>
        </a:p>
        <a:p>
          <a:pPr>
            <a:lnSpc>
              <a:spcPct val="100000"/>
            </a:lnSpc>
            <a:spcAft>
              <a:spcPts val="0"/>
            </a:spcAft>
          </a:pPr>
          <a:r>
            <a:rPr lang="en-US" sz="2800" b="1" dirty="0" err="1" smtClean="0">
              <a:solidFill>
                <a:schemeClr val="tx1"/>
              </a:solidFill>
              <a:latin typeface="+mj-lt"/>
              <a:cs typeface="Calibri"/>
            </a:rPr>
            <a:t>Sehat</a:t>
          </a:r>
          <a:endParaRPr lang="en-US" sz="2800" b="1" dirty="0">
            <a:solidFill>
              <a:schemeClr val="tx1"/>
            </a:solidFill>
            <a:latin typeface="+mj-lt"/>
            <a:cs typeface="Calibri"/>
          </a:endParaRPr>
        </a:p>
      </dgm:t>
    </dgm:pt>
    <dgm:pt modelId="{B0DAD053-C7C1-47D7-ACC1-91B38CF6D24B}" type="parTrans" cxnId="{399FF039-20D2-4BBC-B12B-C36D841F569D}">
      <dgm:prSet/>
      <dgm:spPr/>
      <dgm:t>
        <a:bodyPr/>
        <a:lstStyle/>
        <a:p>
          <a:endParaRPr lang="en-US"/>
        </a:p>
      </dgm:t>
    </dgm:pt>
    <dgm:pt modelId="{0ED820D1-7D6C-4647-B312-FAD511051225}" type="sibTrans" cxnId="{399FF039-20D2-4BBC-B12B-C36D841F569D}">
      <dgm:prSet/>
      <dgm:spPr/>
      <dgm:t>
        <a:bodyPr/>
        <a:lstStyle/>
        <a:p>
          <a:endParaRPr lang="en-US"/>
        </a:p>
      </dgm:t>
    </dgm:pt>
    <dgm:pt modelId="{FD4C114E-AA90-40B0-B301-32D83B088BA8}">
      <dgm:prSet phldrT="[Text]" custT="1"/>
      <dgm:spPr>
        <a:solidFill>
          <a:schemeClr val="accent2">
            <a:lumMod val="20000"/>
            <a:lumOff val="80000"/>
          </a:schemeClr>
        </a:solidFill>
        <a:ln>
          <a:noFill/>
        </a:ln>
      </dgm:spPr>
      <dgm:t>
        <a:bodyPr/>
        <a:lstStyle/>
        <a:p>
          <a:pPr>
            <a:lnSpc>
              <a:spcPct val="100000"/>
            </a:lnSpc>
            <a:spcBef>
              <a:spcPts val="1800"/>
            </a:spcBef>
            <a:spcAft>
              <a:spcPts val="0"/>
            </a:spcAft>
          </a:pPr>
          <a:r>
            <a:rPr lang="id-ID" sz="2000" b="1" dirty="0" smtClean="0">
              <a:latin typeface="Arial" panose="020B0604020202020204" pitchFamily="34" charset="0"/>
              <a:cs typeface="Arial" panose="020B0604020202020204" pitchFamily="34" charset="0"/>
            </a:rPr>
            <a:t>Program</a:t>
          </a:r>
          <a:endParaRPr lang="en-US" sz="2000" b="1" dirty="0">
            <a:latin typeface="Arial" panose="020B0604020202020204" pitchFamily="34" charset="0"/>
            <a:cs typeface="Arial" panose="020B0604020202020204" pitchFamily="34" charset="0"/>
          </a:endParaRPr>
        </a:p>
      </dgm:t>
    </dgm:pt>
    <dgm:pt modelId="{D34EC3EA-A862-4B41-9CA1-21539DB41A7C}" type="parTrans" cxnId="{D861F18F-E261-46ED-AD6E-A4DD27486B58}">
      <dgm:prSet/>
      <dgm:spPr/>
      <dgm:t>
        <a:bodyPr/>
        <a:lstStyle/>
        <a:p>
          <a:endParaRPr lang="en-US"/>
        </a:p>
      </dgm:t>
    </dgm:pt>
    <dgm:pt modelId="{F0CF0019-E6EC-4A86-9701-8398E965B782}" type="sibTrans" cxnId="{D861F18F-E261-46ED-AD6E-A4DD27486B58}">
      <dgm:prSet/>
      <dgm:spPr/>
      <dgm:t>
        <a:bodyPr/>
        <a:lstStyle/>
        <a:p>
          <a:endParaRPr lang="en-US"/>
        </a:p>
      </dgm:t>
    </dgm:pt>
    <dgm:pt modelId="{D9CA604F-406E-43C6-BB76-90F98E88C5C6}">
      <dgm:prSet phldrT="[Text]" custT="1">
        <dgm:style>
          <a:lnRef idx="0">
            <a:schemeClr val="dk1"/>
          </a:lnRef>
          <a:fillRef idx="3">
            <a:schemeClr val="dk1"/>
          </a:fillRef>
          <a:effectRef idx="3">
            <a:schemeClr val="dk1"/>
          </a:effectRef>
          <a:fontRef idx="minor">
            <a:schemeClr val="lt1"/>
          </a:fontRef>
        </dgm:style>
      </dgm:prSet>
      <dgm:spPr>
        <a:solidFill>
          <a:schemeClr val="tx1">
            <a:lumMod val="50000"/>
            <a:lumOff val="50000"/>
          </a:schemeClr>
        </a:solidFill>
      </dgm:spPr>
      <dgm:t>
        <a:bodyPr anchor="t"/>
        <a:lstStyle/>
        <a:p>
          <a:r>
            <a:rPr lang="en-US" sz="2800" b="1" dirty="0" err="1" smtClean="0">
              <a:solidFill>
                <a:schemeClr val="tx1"/>
              </a:solidFill>
              <a:latin typeface="+mj-lt"/>
              <a:cs typeface="Calibri"/>
            </a:rPr>
            <a:t>Penguatan</a:t>
          </a:r>
          <a:r>
            <a:rPr lang="en-US" sz="2800" b="1" dirty="0" smtClean="0">
              <a:solidFill>
                <a:schemeClr val="tx1"/>
              </a:solidFill>
              <a:latin typeface="+mj-lt"/>
              <a:cs typeface="Calibri"/>
            </a:rPr>
            <a:t> </a:t>
          </a:r>
          <a:r>
            <a:rPr lang="en-US" sz="2800" b="1" dirty="0" err="1" smtClean="0">
              <a:solidFill>
                <a:schemeClr val="tx1"/>
              </a:solidFill>
              <a:latin typeface="+mj-lt"/>
              <a:cs typeface="Calibri"/>
            </a:rPr>
            <a:t>Yankes</a:t>
          </a:r>
          <a:r>
            <a:rPr lang="id-ID" sz="2800" b="1" dirty="0" smtClean="0">
              <a:solidFill>
                <a:schemeClr val="tx1"/>
              </a:solidFill>
              <a:latin typeface="+mj-lt"/>
              <a:cs typeface="Calibri"/>
            </a:rPr>
            <a:t> </a:t>
          </a:r>
          <a:endParaRPr lang="en-US" sz="2800" b="1" dirty="0">
            <a:solidFill>
              <a:schemeClr val="tx1"/>
            </a:solidFill>
            <a:latin typeface="+mj-lt"/>
            <a:cs typeface="Calibri"/>
          </a:endParaRPr>
        </a:p>
      </dgm:t>
    </dgm:pt>
    <dgm:pt modelId="{64140867-3286-4ED4-A026-BBC32D31D94D}" type="parTrans" cxnId="{31FA9D42-542B-4A96-9D10-1BE34C7CB9AC}">
      <dgm:prSet/>
      <dgm:spPr/>
      <dgm:t>
        <a:bodyPr/>
        <a:lstStyle/>
        <a:p>
          <a:endParaRPr lang="en-US"/>
        </a:p>
      </dgm:t>
    </dgm:pt>
    <dgm:pt modelId="{B7675BB9-6FD1-4C0B-8295-C8991BEA5D66}" type="sibTrans" cxnId="{31FA9D42-542B-4A96-9D10-1BE34C7CB9AC}">
      <dgm:prSet/>
      <dgm:spPr/>
      <dgm:t>
        <a:bodyPr/>
        <a:lstStyle/>
        <a:p>
          <a:endParaRPr lang="en-US"/>
        </a:p>
      </dgm:t>
    </dgm:pt>
    <dgm:pt modelId="{7207D8DE-710E-45F5-BBCC-F4E7931F3AA0}">
      <dgm:prSet phldrT="[Text]" custT="1"/>
      <dgm:spPr>
        <a:solidFill>
          <a:schemeClr val="accent4">
            <a:lumMod val="40000"/>
            <a:lumOff val="60000"/>
          </a:schemeClr>
        </a:solidFill>
        <a:ln>
          <a:noFill/>
        </a:ln>
      </dgm:spPr>
      <dgm:t>
        <a:bodyPr/>
        <a:lstStyle/>
        <a:p>
          <a:pPr>
            <a:spcAft>
              <a:spcPts val="0"/>
            </a:spcAft>
          </a:pPr>
          <a:r>
            <a:rPr lang="id-ID" sz="1800" b="1" dirty="0" smtClean="0">
              <a:latin typeface="Calibri"/>
              <a:cs typeface="Calibri"/>
            </a:rPr>
            <a:t>Program</a:t>
          </a:r>
          <a:endParaRPr lang="en-US" sz="1800" b="1" dirty="0">
            <a:latin typeface="Calibri"/>
            <a:cs typeface="Calibri"/>
          </a:endParaRPr>
        </a:p>
      </dgm:t>
    </dgm:pt>
    <dgm:pt modelId="{27C774E7-15D1-47BF-AE7F-B14D469EE825}" type="parTrans" cxnId="{B5832D96-3B17-4DF4-B247-891329F6EC3F}">
      <dgm:prSet/>
      <dgm:spPr/>
      <dgm:t>
        <a:bodyPr/>
        <a:lstStyle/>
        <a:p>
          <a:endParaRPr lang="en-US"/>
        </a:p>
      </dgm:t>
    </dgm:pt>
    <dgm:pt modelId="{3EC5FACA-888C-4782-8D72-B124DC70DBDD}" type="sibTrans" cxnId="{B5832D96-3B17-4DF4-B247-891329F6EC3F}">
      <dgm:prSet/>
      <dgm:spPr/>
      <dgm:t>
        <a:bodyPr/>
        <a:lstStyle/>
        <a:p>
          <a:endParaRPr lang="en-US"/>
        </a:p>
      </dgm:t>
    </dgm:pt>
    <dgm:pt modelId="{9CE5BA1A-91A5-47E6-8666-AB453C9712B9}">
      <dgm:prSet phldrT="[Text]" custT="1">
        <dgm:style>
          <a:lnRef idx="0">
            <a:schemeClr val="accent6"/>
          </a:lnRef>
          <a:fillRef idx="3">
            <a:schemeClr val="accent6"/>
          </a:fillRef>
          <a:effectRef idx="3">
            <a:schemeClr val="accent6"/>
          </a:effectRef>
          <a:fontRef idx="minor">
            <a:schemeClr val="lt1"/>
          </a:fontRef>
        </dgm:style>
      </dgm:prSet>
      <dgm:spPr>
        <a:solidFill>
          <a:schemeClr val="accent6">
            <a:lumMod val="60000"/>
            <a:lumOff val="40000"/>
          </a:schemeClr>
        </a:solidFill>
      </dgm:spPr>
      <dgm:t>
        <a:bodyPr anchor="t"/>
        <a:lstStyle/>
        <a:p>
          <a:r>
            <a:rPr lang="en-US" sz="2800" b="1" dirty="0" smtClean="0">
              <a:latin typeface="+mj-lt"/>
              <a:cs typeface="Calibri"/>
            </a:rPr>
            <a:t>JKN</a:t>
          </a:r>
          <a:endParaRPr lang="en-US" sz="2800" b="1" dirty="0">
            <a:latin typeface="+mj-lt"/>
            <a:cs typeface="Calibri"/>
          </a:endParaRPr>
        </a:p>
      </dgm:t>
    </dgm:pt>
    <dgm:pt modelId="{0CC43D7F-2D00-490F-902D-9E6F167D228E}" type="parTrans" cxnId="{CCF66162-E2C4-4E63-959E-AC93705F49F6}">
      <dgm:prSet/>
      <dgm:spPr/>
      <dgm:t>
        <a:bodyPr/>
        <a:lstStyle/>
        <a:p>
          <a:endParaRPr lang="en-US"/>
        </a:p>
      </dgm:t>
    </dgm:pt>
    <dgm:pt modelId="{DDA4E848-6716-4E29-A342-24D8E908FD44}" type="sibTrans" cxnId="{CCF66162-E2C4-4E63-959E-AC93705F49F6}">
      <dgm:prSet/>
      <dgm:spPr/>
      <dgm:t>
        <a:bodyPr/>
        <a:lstStyle/>
        <a:p>
          <a:endParaRPr lang="en-US"/>
        </a:p>
      </dgm:t>
    </dgm:pt>
    <dgm:pt modelId="{C92EF369-E663-4625-A008-8D0AC0E63322}">
      <dgm:prSet phldrT="[Text]" custT="1"/>
      <dgm:spPr>
        <a:solidFill>
          <a:schemeClr val="accent3">
            <a:lumMod val="20000"/>
            <a:lumOff val="80000"/>
          </a:schemeClr>
        </a:solidFill>
        <a:ln>
          <a:noFill/>
        </a:ln>
      </dgm:spPr>
      <dgm:t>
        <a:bodyPr/>
        <a:lstStyle/>
        <a:p>
          <a:pPr>
            <a:spcAft>
              <a:spcPts val="0"/>
            </a:spcAft>
          </a:pPr>
          <a:r>
            <a:rPr lang="id-ID" sz="2000" b="1" dirty="0" smtClean="0">
              <a:latin typeface="Calibri"/>
              <a:cs typeface="Calibri"/>
            </a:rPr>
            <a:t>Program</a:t>
          </a:r>
          <a:endParaRPr lang="en-US" sz="2000" b="1" dirty="0">
            <a:latin typeface="Calibri"/>
            <a:cs typeface="Calibri"/>
          </a:endParaRPr>
        </a:p>
      </dgm:t>
    </dgm:pt>
    <dgm:pt modelId="{C300FB9C-39BD-4C4B-B955-FFEFC56A6F4C}" type="parTrans" cxnId="{53422212-5CFB-4BBC-824C-0A1D977450B9}">
      <dgm:prSet/>
      <dgm:spPr/>
      <dgm:t>
        <a:bodyPr/>
        <a:lstStyle/>
        <a:p>
          <a:endParaRPr lang="en-US"/>
        </a:p>
      </dgm:t>
    </dgm:pt>
    <dgm:pt modelId="{18F27064-C524-4088-83E2-12E5696430D7}" type="sibTrans" cxnId="{53422212-5CFB-4BBC-824C-0A1D977450B9}">
      <dgm:prSet/>
      <dgm:spPr/>
      <dgm:t>
        <a:bodyPr/>
        <a:lstStyle/>
        <a:p>
          <a:endParaRPr lang="en-US"/>
        </a:p>
      </dgm:t>
    </dgm:pt>
    <dgm:pt modelId="{56C3414B-DE05-4115-A15D-294133655220}">
      <dgm:prSet custT="1"/>
      <dgm:spPr>
        <a:solidFill>
          <a:schemeClr val="accent2">
            <a:lumMod val="20000"/>
            <a:lumOff val="80000"/>
          </a:schemeClr>
        </a:solidFill>
        <a:ln>
          <a:noFill/>
        </a:ln>
      </dgm:spPr>
      <dgm:t>
        <a:bodyPr/>
        <a:lstStyle/>
        <a:p>
          <a:pPr>
            <a:lnSpc>
              <a:spcPct val="100000"/>
            </a:lnSpc>
            <a:spcBef>
              <a:spcPts val="1800"/>
            </a:spcBef>
            <a:spcAft>
              <a:spcPts val="0"/>
            </a:spcAft>
          </a:pPr>
          <a:r>
            <a:rPr lang="id-ID" sz="2000" dirty="0" smtClean="0">
              <a:latin typeface="Arial" panose="020B0604020202020204" pitchFamily="34" charset="0"/>
              <a:cs typeface="Arial" panose="020B0604020202020204" pitchFamily="34" charset="0"/>
            </a:rPr>
            <a:t>Pengarusutamaan kesehatan dalam pembangunan</a:t>
          </a:r>
          <a:endParaRPr lang="id-ID" sz="2000" dirty="0">
            <a:latin typeface="Arial" panose="020B0604020202020204" pitchFamily="34" charset="0"/>
            <a:cs typeface="Arial" panose="020B0604020202020204" pitchFamily="34" charset="0"/>
          </a:endParaRPr>
        </a:p>
      </dgm:t>
    </dgm:pt>
    <dgm:pt modelId="{07AAE410-5B59-48A1-AD56-44605B2DF05F}" type="parTrans" cxnId="{4E44C865-67DE-4B1B-8683-D9481E4B1581}">
      <dgm:prSet/>
      <dgm:spPr/>
      <dgm:t>
        <a:bodyPr/>
        <a:lstStyle/>
        <a:p>
          <a:endParaRPr lang="id-ID"/>
        </a:p>
      </dgm:t>
    </dgm:pt>
    <dgm:pt modelId="{6F1D844E-DE6C-465F-A539-921D77B35CF5}" type="sibTrans" cxnId="{4E44C865-67DE-4B1B-8683-D9481E4B1581}">
      <dgm:prSet/>
      <dgm:spPr/>
      <dgm:t>
        <a:bodyPr/>
        <a:lstStyle/>
        <a:p>
          <a:endParaRPr lang="id-ID"/>
        </a:p>
      </dgm:t>
    </dgm:pt>
    <dgm:pt modelId="{04E52988-7696-4593-905E-2B90531BE4E3}">
      <dgm:prSet custT="1"/>
      <dgm:spPr>
        <a:solidFill>
          <a:schemeClr val="accent2">
            <a:lumMod val="20000"/>
            <a:lumOff val="80000"/>
          </a:schemeClr>
        </a:solidFill>
        <a:ln>
          <a:noFill/>
        </a:ln>
      </dgm:spPr>
      <dgm:t>
        <a:bodyPr/>
        <a:lstStyle/>
        <a:p>
          <a:pPr>
            <a:lnSpc>
              <a:spcPct val="100000"/>
            </a:lnSpc>
            <a:spcBef>
              <a:spcPts val="1800"/>
            </a:spcBef>
            <a:spcAft>
              <a:spcPts val="0"/>
            </a:spcAft>
          </a:pPr>
          <a:r>
            <a:rPr lang="id-ID" sz="2000" dirty="0" smtClean="0">
              <a:latin typeface="Arial" panose="020B0604020202020204" pitchFamily="34" charset="0"/>
              <a:cs typeface="Arial" panose="020B0604020202020204" pitchFamily="34" charset="0"/>
            </a:rPr>
            <a:t>Pemberdayaan masyarakat</a:t>
          </a:r>
          <a:endParaRPr lang="id-ID" sz="2000" dirty="0">
            <a:latin typeface="Arial" panose="020B0604020202020204" pitchFamily="34" charset="0"/>
            <a:cs typeface="Arial" panose="020B0604020202020204" pitchFamily="34" charset="0"/>
          </a:endParaRPr>
        </a:p>
      </dgm:t>
    </dgm:pt>
    <dgm:pt modelId="{B58227EB-A259-4A9A-A8B2-21199BB47D25}" type="parTrans" cxnId="{EAC56D6B-2A9B-46AA-B505-24A87F9EC2D0}">
      <dgm:prSet/>
      <dgm:spPr/>
      <dgm:t>
        <a:bodyPr/>
        <a:lstStyle/>
        <a:p>
          <a:endParaRPr lang="id-ID"/>
        </a:p>
      </dgm:t>
    </dgm:pt>
    <dgm:pt modelId="{D4697DEC-6CC8-4C75-9C49-3C7044207BA9}" type="sibTrans" cxnId="{EAC56D6B-2A9B-46AA-B505-24A87F9EC2D0}">
      <dgm:prSet/>
      <dgm:spPr/>
      <dgm:t>
        <a:bodyPr/>
        <a:lstStyle/>
        <a:p>
          <a:endParaRPr lang="id-ID"/>
        </a:p>
      </dgm:t>
    </dgm:pt>
    <dgm:pt modelId="{F5384F33-EA4F-48EF-8FB1-7CACA6F8578F}">
      <dgm:prSet custT="1"/>
      <dgm:spPr>
        <a:solidFill>
          <a:schemeClr val="accent4">
            <a:lumMod val="40000"/>
            <a:lumOff val="60000"/>
          </a:schemeClr>
        </a:solidFill>
        <a:ln>
          <a:noFill/>
        </a:ln>
      </dgm:spPr>
      <dgm:t>
        <a:bodyPr/>
        <a:lstStyle/>
        <a:p>
          <a:pPr>
            <a:spcAft>
              <a:spcPts val="0"/>
            </a:spcAft>
          </a:pPr>
          <a:r>
            <a:rPr lang="id-ID" sz="1800" b="1" dirty="0" smtClean="0">
              <a:latin typeface="Calibri"/>
              <a:cs typeface="Calibri"/>
            </a:rPr>
            <a:t>Peningkatan Akses</a:t>
          </a:r>
          <a:r>
            <a:rPr lang="en-US" sz="1800" b="1" dirty="0" smtClean="0">
              <a:latin typeface="Calibri"/>
              <a:cs typeface="Calibri"/>
            </a:rPr>
            <a:t> </a:t>
          </a:r>
          <a:r>
            <a:rPr lang="en-US" sz="1800" b="1" dirty="0" err="1" smtClean="0">
              <a:latin typeface="Calibri"/>
              <a:cs typeface="Calibri"/>
            </a:rPr>
            <a:t>terutama</a:t>
          </a:r>
          <a:r>
            <a:rPr lang="en-US" sz="1800" b="1" dirty="0" smtClean="0">
              <a:latin typeface="Calibri"/>
              <a:cs typeface="Calibri"/>
            </a:rPr>
            <a:t> </a:t>
          </a:r>
          <a:r>
            <a:rPr lang="en-US" sz="1800" b="1" dirty="0" err="1" smtClean="0">
              <a:latin typeface="Calibri"/>
              <a:cs typeface="Calibri"/>
            </a:rPr>
            <a:t>pd</a:t>
          </a:r>
          <a:r>
            <a:rPr lang="en-US" sz="1800" b="1" dirty="0" smtClean="0">
              <a:latin typeface="Calibri"/>
              <a:cs typeface="Calibri"/>
            </a:rPr>
            <a:t> FKTP</a:t>
          </a:r>
          <a:endParaRPr lang="id-ID" sz="1800" b="1" dirty="0">
            <a:latin typeface="Calibri"/>
            <a:cs typeface="Calibri"/>
          </a:endParaRPr>
        </a:p>
      </dgm:t>
    </dgm:pt>
    <dgm:pt modelId="{EDAEC7DB-142E-4006-B41A-91558083ACBE}" type="parTrans" cxnId="{2840607B-C4D9-4720-AC72-84DE4F027890}">
      <dgm:prSet/>
      <dgm:spPr/>
      <dgm:t>
        <a:bodyPr/>
        <a:lstStyle/>
        <a:p>
          <a:endParaRPr lang="id-ID"/>
        </a:p>
      </dgm:t>
    </dgm:pt>
    <dgm:pt modelId="{CD82B71B-4E20-4897-9D07-A484E4DDD110}" type="sibTrans" cxnId="{2840607B-C4D9-4720-AC72-84DE4F027890}">
      <dgm:prSet/>
      <dgm:spPr/>
      <dgm:t>
        <a:bodyPr/>
        <a:lstStyle/>
        <a:p>
          <a:endParaRPr lang="id-ID"/>
        </a:p>
      </dgm:t>
    </dgm:pt>
    <dgm:pt modelId="{13F40109-DFBE-404F-861D-9A941CAE9FB2}">
      <dgm:prSet custT="1"/>
      <dgm:spPr>
        <a:solidFill>
          <a:schemeClr val="accent4">
            <a:lumMod val="40000"/>
            <a:lumOff val="60000"/>
          </a:schemeClr>
        </a:solidFill>
        <a:ln>
          <a:noFill/>
        </a:ln>
      </dgm:spPr>
      <dgm:t>
        <a:bodyPr/>
        <a:lstStyle/>
        <a:p>
          <a:pPr>
            <a:spcAft>
              <a:spcPts val="0"/>
            </a:spcAft>
          </a:pPr>
          <a:r>
            <a:rPr lang="id-ID" sz="1800" b="1" dirty="0" smtClean="0">
              <a:latin typeface="Calibri"/>
              <a:cs typeface="Calibri"/>
            </a:rPr>
            <a:t>Optimalisasi Sistem Ruj</a:t>
          </a:r>
          <a:r>
            <a:rPr lang="en-US" sz="1800" b="1" dirty="0" err="1" smtClean="0">
              <a:latin typeface="Calibri"/>
              <a:cs typeface="Calibri"/>
            </a:rPr>
            <a:t>ukan</a:t>
          </a:r>
          <a:endParaRPr lang="id-ID" sz="1800" b="1" dirty="0">
            <a:latin typeface="Calibri"/>
            <a:cs typeface="Calibri"/>
          </a:endParaRPr>
        </a:p>
      </dgm:t>
    </dgm:pt>
    <dgm:pt modelId="{7CD83F8D-419B-4323-971B-2B44BB4A4BB7}" type="parTrans" cxnId="{966B6AED-FA17-4E61-8BAF-3583DCAE3D5E}">
      <dgm:prSet/>
      <dgm:spPr/>
      <dgm:t>
        <a:bodyPr/>
        <a:lstStyle/>
        <a:p>
          <a:endParaRPr lang="id-ID"/>
        </a:p>
      </dgm:t>
    </dgm:pt>
    <dgm:pt modelId="{B283C576-AE78-438D-9D84-4A36C65E823D}" type="sibTrans" cxnId="{966B6AED-FA17-4E61-8BAF-3583DCAE3D5E}">
      <dgm:prSet/>
      <dgm:spPr/>
      <dgm:t>
        <a:bodyPr/>
        <a:lstStyle/>
        <a:p>
          <a:endParaRPr lang="id-ID"/>
        </a:p>
      </dgm:t>
    </dgm:pt>
    <dgm:pt modelId="{772272CD-159E-4C7B-A176-22B51D8A3A3A}">
      <dgm:prSet custT="1"/>
      <dgm:spPr>
        <a:solidFill>
          <a:schemeClr val="accent3">
            <a:lumMod val="20000"/>
            <a:lumOff val="80000"/>
          </a:schemeClr>
        </a:solidFill>
        <a:ln>
          <a:noFill/>
        </a:ln>
      </dgm:spPr>
      <dgm:t>
        <a:bodyPr/>
        <a:lstStyle/>
        <a:p>
          <a:pPr>
            <a:spcAft>
              <a:spcPts val="0"/>
            </a:spcAft>
          </a:pPr>
          <a:r>
            <a:rPr lang="id-ID" sz="2000" b="0" dirty="0" smtClean="0">
              <a:latin typeface="Calibri"/>
              <a:cs typeface="Calibri"/>
            </a:rPr>
            <a:t>Benefit</a:t>
          </a:r>
          <a:endParaRPr lang="id-ID" sz="2000" b="0" dirty="0">
            <a:latin typeface="Calibri"/>
            <a:cs typeface="Calibri"/>
          </a:endParaRPr>
        </a:p>
      </dgm:t>
    </dgm:pt>
    <dgm:pt modelId="{F3793B23-A03A-4B2B-95AB-530B1FF3B9EF}" type="parTrans" cxnId="{1D29DDDB-48AA-4B2A-B8B4-D957BEC83E37}">
      <dgm:prSet/>
      <dgm:spPr/>
      <dgm:t>
        <a:bodyPr/>
        <a:lstStyle/>
        <a:p>
          <a:endParaRPr lang="id-ID"/>
        </a:p>
      </dgm:t>
    </dgm:pt>
    <dgm:pt modelId="{3C03766B-B2C9-4C42-BDCF-28998C3F4F47}" type="sibTrans" cxnId="{1D29DDDB-48AA-4B2A-B8B4-D957BEC83E37}">
      <dgm:prSet/>
      <dgm:spPr/>
      <dgm:t>
        <a:bodyPr/>
        <a:lstStyle/>
        <a:p>
          <a:endParaRPr lang="id-ID"/>
        </a:p>
      </dgm:t>
    </dgm:pt>
    <dgm:pt modelId="{702D9205-DBCE-411E-BEDB-AC5C07324996}">
      <dgm:prSet phldrT="[Text]" custT="1"/>
      <dgm:spPr>
        <a:noFill/>
        <a:ln>
          <a:noFill/>
        </a:ln>
      </dgm:spPr>
      <dgm:t>
        <a:bodyPr anchor="ctr"/>
        <a:lstStyle/>
        <a:p>
          <a:pPr>
            <a:spcAft>
              <a:spcPts val="0"/>
            </a:spcAft>
          </a:pPr>
          <a:endParaRPr lang="en-US" sz="1600" dirty="0" smtClean="0">
            <a:latin typeface="Calibri"/>
            <a:cs typeface="Calibri"/>
          </a:endParaRPr>
        </a:p>
        <a:p>
          <a:pPr>
            <a:spcAft>
              <a:spcPts val="0"/>
            </a:spcAft>
          </a:pPr>
          <a:r>
            <a:rPr lang="id-ID" sz="2000" dirty="0" smtClean="0">
              <a:latin typeface="Calibri"/>
              <a:cs typeface="Calibri"/>
            </a:rPr>
            <a:t>Tanda kepesertaan </a:t>
          </a:r>
          <a:r>
            <a:rPr lang="id-ID" sz="2000" b="1" dirty="0" smtClean="0">
              <a:latin typeface="Calibri"/>
              <a:cs typeface="Calibri"/>
              <a:sym typeface="Wingdings"/>
            </a:rPr>
            <a:t>KIS </a:t>
          </a:r>
          <a:endParaRPr lang="id-ID" sz="2000" b="1" dirty="0" smtClean="0">
            <a:latin typeface="Calibri"/>
            <a:cs typeface="Calibri"/>
          </a:endParaRPr>
        </a:p>
      </dgm:t>
    </dgm:pt>
    <dgm:pt modelId="{949D5946-4CBC-4F59-B0F6-08BADED65997}" type="parTrans" cxnId="{0C366854-F624-4203-A8D0-4FD3236783D4}">
      <dgm:prSet/>
      <dgm:spPr/>
      <dgm:t>
        <a:bodyPr/>
        <a:lstStyle/>
        <a:p>
          <a:endParaRPr lang="id-ID"/>
        </a:p>
      </dgm:t>
    </dgm:pt>
    <dgm:pt modelId="{C8EB9E2E-9944-4B18-9777-63485E682629}" type="sibTrans" cxnId="{0C366854-F624-4203-A8D0-4FD3236783D4}">
      <dgm:prSet/>
      <dgm:spPr/>
      <dgm:t>
        <a:bodyPr/>
        <a:lstStyle/>
        <a:p>
          <a:endParaRPr lang="id-ID"/>
        </a:p>
      </dgm:t>
    </dgm:pt>
    <dgm:pt modelId="{C182A845-0CE2-4031-B9B8-015867090FE6}">
      <dgm:prSet custT="1"/>
      <dgm:spPr>
        <a:noFill/>
        <a:ln>
          <a:noFill/>
        </a:ln>
      </dgm:spPr>
      <dgm:t>
        <a:bodyPr anchor="ctr"/>
        <a:lstStyle/>
        <a:p>
          <a:pPr>
            <a:spcAft>
              <a:spcPts val="0"/>
            </a:spcAft>
          </a:pPr>
          <a:endParaRPr lang="id-ID" sz="1600" dirty="0">
            <a:solidFill>
              <a:srgbClr val="FFFFFF"/>
            </a:solidFill>
            <a:latin typeface="Calibri"/>
            <a:cs typeface="Calibri"/>
          </a:endParaRPr>
        </a:p>
      </dgm:t>
    </dgm:pt>
    <dgm:pt modelId="{637A91F1-90D3-45F5-BA5B-1686AA1D6FA3}" type="parTrans" cxnId="{48304B9C-F12C-49CB-AAA8-DF557D393351}">
      <dgm:prSet/>
      <dgm:spPr/>
      <dgm:t>
        <a:bodyPr/>
        <a:lstStyle/>
        <a:p>
          <a:endParaRPr lang="id-ID"/>
        </a:p>
      </dgm:t>
    </dgm:pt>
    <dgm:pt modelId="{645F3C9E-330D-44F8-BC98-5BAD3F984DA0}" type="sibTrans" cxnId="{48304B9C-F12C-49CB-AAA8-DF557D393351}">
      <dgm:prSet/>
      <dgm:spPr/>
      <dgm:t>
        <a:bodyPr/>
        <a:lstStyle/>
        <a:p>
          <a:endParaRPr lang="id-ID"/>
        </a:p>
      </dgm:t>
    </dgm:pt>
    <dgm:pt modelId="{0B36D07F-1EAA-4067-920F-BA2FB2BF3AB7}">
      <dgm:prSet custT="1"/>
      <dgm:spPr>
        <a:solidFill>
          <a:schemeClr val="accent3">
            <a:lumMod val="20000"/>
            <a:lumOff val="80000"/>
          </a:schemeClr>
        </a:solidFill>
        <a:ln>
          <a:noFill/>
        </a:ln>
      </dgm:spPr>
      <dgm:t>
        <a:bodyPr/>
        <a:lstStyle/>
        <a:p>
          <a:pPr>
            <a:spcAft>
              <a:spcPts val="0"/>
            </a:spcAft>
          </a:pPr>
          <a:r>
            <a:rPr lang="id-ID" sz="2000" b="0" dirty="0" smtClean="0">
              <a:latin typeface="Calibri"/>
              <a:cs typeface="Calibri"/>
            </a:rPr>
            <a:t>Sasaran</a:t>
          </a:r>
          <a:r>
            <a:rPr lang="id-ID" sz="2000" b="0" i="0" dirty="0" smtClean="0">
              <a:latin typeface="Calibri"/>
              <a:cs typeface="Calibri"/>
            </a:rPr>
            <a:t>: PBI </a:t>
          </a:r>
          <a:r>
            <a:rPr lang="en-US" sz="2000" b="0" i="0" dirty="0" smtClean="0">
              <a:latin typeface="Calibri"/>
              <a:cs typeface="Calibri"/>
            </a:rPr>
            <a:t>&amp; </a:t>
          </a:r>
          <a:r>
            <a:rPr lang="id-ID" sz="2000" b="0" i="0" dirty="0" smtClean="0">
              <a:latin typeface="Calibri"/>
              <a:cs typeface="Calibri"/>
            </a:rPr>
            <a:t>Non  PBI</a:t>
          </a:r>
          <a:endParaRPr lang="id-ID" sz="2000" b="0" i="0" dirty="0">
            <a:latin typeface="Calibri"/>
            <a:cs typeface="Calibri"/>
          </a:endParaRPr>
        </a:p>
      </dgm:t>
    </dgm:pt>
    <dgm:pt modelId="{372F45C8-2F15-4D5C-9F6D-97F1AD6C7C86}" type="parTrans" cxnId="{534F97D0-35E7-4E6F-9FAB-334E06EA8FD6}">
      <dgm:prSet/>
      <dgm:spPr/>
      <dgm:t>
        <a:bodyPr/>
        <a:lstStyle/>
        <a:p>
          <a:endParaRPr lang="id-ID"/>
        </a:p>
      </dgm:t>
    </dgm:pt>
    <dgm:pt modelId="{90EA46BC-DCFA-479C-AA00-F594F7DC8971}" type="sibTrans" cxnId="{534F97D0-35E7-4E6F-9FAB-334E06EA8FD6}">
      <dgm:prSet/>
      <dgm:spPr/>
      <dgm:t>
        <a:bodyPr/>
        <a:lstStyle/>
        <a:p>
          <a:endParaRPr lang="id-ID"/>
        </a:p>
      </dgm:t>
    </dgm:pt>
    <dgm:pt modelId="{4A6D9ED8-F3C1-475A-9DC8-5782DDBF6159}">
      <dgm:prSet custT="1"/>
      <dgm:spPr>
        <a:solidFill>
          <a:schemeClr val="accent3">
            <a:lumMod val="20000"/>
            <a:lumOff val="80000"/>
          </a:schemeClr>
        </a:solidFill>
        <a:ln>
          <a:noFill/>
        </a:ln>
      </dgm:spPr>
      <dgm:t>
        <a:bodyPr/>
        <a:lstStyle/>
        <a:p>
          <a:pPr>
            <a:spcAft>
              <a:spcPts val="0"/>
            </a:spcAft>
          </a:pPr>
          <a:r>
            <a:rPr lang="id-ID" sz="2000" b="0" dirty="0" smtClean="0">
              <a:latin typeface="Calibri"/>
              <a:cs typeface="Calibri"/>
            </a:rPr>
            <a:t>Sistem pembiayaan: asuransi – azas gotong royong</a:t>
          </a:r>
          <a:endParaRPr lang="id-ID" sz="2000" b="0" dirty="0">
            <a:latin typeface="Calibri"/>
            <a:cs typeface="Calibri"/>
          </a:endParaRPr>
        </a:p>
      </dgm:t>
    </dgm:pt>
    <dgm:pt modelId="{B219E4BE-9E98-4031-9B7B-B0F93154BEA6}" type="parTrans" cxnId="{A9601F27-FF89-4BCF-B447-538CDA6EE0F8}">
      <dgm:prSet/>
      <dgm:spPr/>
      <dgm:t>
        <a:bodyPr/>
        <a:lstStyle/>
        <a:p>
          <a:endParaRPr lang="id-ID"/>
        </a:p>
      </dgm:t>
    </dgm:pt>
    <dgm:pt modelId="{80C0142A-C1D8-4C7E-B6A9-E559F74E946A}" type="sibTrans" cxnId="{A9601F27-FF89-4BCF-B447-538CDA6EE0F8}">
      <dgm:prSet/>
      <dgm:spPr/>
      <dgm:t>
        <a:bodyPr/>
        <a:lstStyle/>
        <a:p>
          <a:endParaRPr lang="id-ID"/>
        </a:p>
      </dgm:t>
    </dgm:pt>
    <dgm:pt modelId="{A605F74A-9BDE-41E7-B6BC-F35F80F5BA36}">
      <dgm:prSet custT="1"/>
      <dgm:spPr>
        <a:solidFill>
          <a:schemeClr val="accent3">
            <a:lumMod val="20000"/>
            <a:lumOff val="80000"/>
          </a:schemeClr>
        </a:solidFill>
        <a:ln>
          <a:noFill/>
        </a:ln>
      </dgm:spPr>
      <dgm:t>
        <a:bodyPr/>
        <a:lstStyle/>
        <a:p>
          <a:pPr>
            <a:spcAft>
              <a:spcPts val="0"/>
            </a:spcAft>
          </a:pPr>
          <a:r>
            <a:rPr lang="id-ID" sz="2000" b="0" dirty="0" smtClean="0">
              <a:latin typeface="Calibri"/>
              <a:cs typeface="Calibri"/>
            </a:rPr>
            <a:t>Kendali Mutu </a:t>
          </a:r>
          <a:r>
            <a:rPr lang="en-US" sz="2000" b="0" dirty="0" smtClean="0">
              <a:latin typeface="Calibri"/>
              <a:cs typeface="Calibri"/>
            </a:rPr>
            <a:t>&amp; </a:t>
          </a:r>
          <a:r>
            <a:rPr lang="id-ID" sz="2000" b="0" dirty="0" smtClean="0">
              <a:latin typeface="Calibri"/>
              <a:cs typeface="Calibri"/>
            </a:rPr>
            <a:t>Kendali Biaya </a:t>
          </a:r>
          <a:endParaRPr lang="id-ID" sz="2000" b="0" dirty="0">
            <a:latin typeface="Calibri"/>
            <a:cs typeface="Calibri"/>
          </a:endParaRPr>
        </a:p>
      </dgm:t>
    </dgm:pt>
    <dgm:pt modelId="{6A98BF54-0C1D-4844-A19B-5002B29D877D}" type="parTrans" cxnId="{9EDB67BA-3E8A-41D4-862B-DE481A83211E}">
      <dgm:prSet/>
      <dgm:spPr/>
      <dgm:t>
        <a:bodyPr/>
        <a:lstStyle/>
        <a:p>
          <a:endParaRPr lang="id-ID"/>
        </a:p>
      </dgm:t>
    </dgm:pt>
    <dgm:pt modelId="{FDC11D8F-0712-4F64-BD10-50CD5A5F29F6}" type="sibTrans" cxnId="{9EDB67BA-3E8A-41D4-862B-DE481A83211E}">
      <dgm:prSet/>
      <dgm:spPr/>
      <dgm:t>
        <a:bodyPr/>
        <a:lstStyle/>
        <a:p>
          <a:endParaRPr lang="id-ID"/>
        </a:p>
      </dgm:t>
    </dgm:pt>
    <dgm:pt modelId="{94B50203-A971-46F5-92E0-F2DBACB30331}">
      <dgm:prSet custT="1"/>
      <dgm:spPr>
        <a:solidFill>
          <a:schemeClr val="accent4">
            <a:lumMod val="40000"/>
            <a:lumOff val="60000"/>
          </a:schemeClr>
        </a:solidFill>
        <a:ln>
          <a:noFill/>
        </a:ln>
      </dgm:spPr>
      <dgm:t>
        <a:bodyPr/>
        <a:lstStyle/>
        <a:p>
          <a:pPr>
            <a:spcAft>
              <a:spcPts val="0"/>
            </a:spcAft>
          </a:pPr>
          <a:r>
            <a:rPr lang="id-ID" sz="1800" b="1" dirty="0" smtClean="0">
              <a:latin typeface="Calibri"/>
              <a:cs typeface="Calibri"/>
            </a:rPr>
            <a:t>Peningkatan Mutu</a:t>
          </a:r>
          <a:endParaRPr lang="id-ID" sz="1800" b="1" dirty="0">
            <a:latin typeface="Calibri"/>
            <a:cs typeface="Calibri"/>
          </a:endParaRPr>
        </a:p>
      </dgm:t>
    </dgm:pt>
    <dgm:pt modelId="{54239E8B-3093-4595-AA6E-208E2FB3894E}" type="parTrans" cxnId="{F65BA734-5684-4285-9B16-33CECE0AFDD9}">
      <dgm:prSet/>
      <dgm:spPr/>
      <dgm:t>
        <a:bodyPr/>
        <a:lstStyle/>
        <a:p>
          <a:endParaRPr lang="id-ID"/>
        </a:p>
      </dgm:t>
    </dgm:pt>
    <dgm:pt modelId="{E3939654-46F8-415C-BF49-1EB1AE6E08E3}" type="sibTrans" cxnId="{F65BA734-5684-4285-9B16-33CECE0AFDD9}">
      <dgm:prSet/>
      <dgm:spPr/>
      <dgm:t>
        <a:bodyPr/>
        <a:lstStyle/>
        <a:p>
          <a:endParaRPr lang="id-ID"/>
        </a:p>
      </dgm:t>
    </dgm:pt>
    <dgm:pt modelId="{40A993A1-A33F-4AFD-8CD3-93425780782C}">
      <dgm:prSet custT="1"/>
      <dgm:spPr>
        <a:solidFill>
          <a:schemeClr val="accent2">
            <a:lumMod val="20000"/>
            <a:lumOff val="80000"/>
          </a:schemeClr>
        </a:solidFill>
        <a:ln>
          <a:noFill/>
        </a:ln>
      </dgm:spPr>
      <dgm:t>
        <a:bodyPr/>
        <a:lstStyle/>
        <a:p>
          <a:pPr>
            <a:lnSpc>
              <a:spcPct val="100000"/>
            </a:lnSpc>
            <a:spcBef>
              <a:spcPts val="1800"/>
            </a:spcBef>
            <a:spcAft>
              <a:spcPts val="0"/>
            </a:spcAft>
          </a:pPr>
          <a:r>
            <a:rPr lang="id-ID" sz="2000" dirty="0" smtClean="0">
              <a:latin typeface="Arial" panose="020B0604020202020204" pitchFamily="34" charset="0"/>
              <a:cs typeface="Arial" panose="020B0604020202020204" pitchFamily="34" charset="0"/>
            </a:rPr>
            <a:t>Promotif - Preventif sebagai pilar utama upaya kesehatan</a:t>
          </a:r>
          <a:endParaRPr lang="id-ID" sz="2000" dirty="0">
            <a:latin typeface="Arial" panose="020B0604020202020204" pitchFamily="34" charset="0"/>
            <a:cs typeface="Arial" panose="020B0604020202020204" pitchFamily="34" charset="0"/>
          </a:endParaRPr>
        </a:p>
      </dgm:t>
    </dgm:pt>
    <dgm:pt modelId="{E83F48E5-E717-40DC-A983-7D10EBD77A60}" type="sibTrans" cxnId="{B1B97521-BDD5-4083-AD1D-913767BAA3DE}">
      <dgm:prSet/>
      <dgm:spPr/>
      <dgm:t>
        <a:bodyPr/>
        <a:lstStyle/>
        <a:p>
          <a:endParaRPr lang="id-ID"/>
        </a:p>
      </dgm:t>
    </dgm:pt>
    <dgm:pt modelId="{A4196EDD-E2C2-46F0-99C4-35776F20D54A}" type="parTrans" cxnId="{B1B97521-BDD5-4083-AD1D-913767BAA3DE}">
      <dgm:prSet/>
      <dgm:spPr/>
      <dgm:t>
        <a:bodyPr/>
        <a:lstStyle/>
        <a:p>
          <a:endParaRPr lang="id-ID"/>
        </a:p>
      </dgm:t>
    </dgm:pt>
    <dgm:pt modelId="{6089322C-619D-4152-B5F1-F59CB4E93582}" type="pres">
      <dgm:prSet presAssocID="{5A15608A-54E3-4FF9-BA99-567F1DDDD27D}" presName="theList" presStyleCnt="0">
        <dgm:presLayoutVars>
          <dgm:dir/>
          <dgm:animLvl val="lvl"/>
          <dgm:resizeHandles val="exact"/>
        </dgm:presLayoutVars>
      </dgm:prSet>
      <dgm:spPr/>
      <dgm:t>
        <a:bodyPr/>
        <a:lstStyle/>
        <a:p>
          <a:endParaRPr lang="en-US"/>
        </a:p>
      </dgm:t>
    </dgm:pt>
    <dgm:pt modelId="{4F4AA1A2-42C1-4F32-B165-0E24ECFF5389}" type="pres">
      <dgm:prSet presAssocID="{E94BAEA5-1600-4E32-90E2-DB2F2038BA06}" presName="compNode" presStyleCnt="0"/>
      <dgm:spPr/>
      <dgm:t>
        <a:bodyPr/>
        <a:lstStyle/>
        <a:p>
          <a:endParaRPr lang="id-ID"/>
        </a:p>
      </dgm:t>
    </dgm:pt>
    <dgm:pt modelId="{84314611-3447-4E57-8295-64E57CCFEFE1}" type="pres">
      <dgm:prSet presAssocID="{E94BAEA5-1600-4E32-90E2-DB2F2038BA06}" presName="aNode" presStyleLbl="bgShp" presStyleIdx="0" presStyleCnt="3" custScaleX="100282" custScaleY="89600" custLinFactNeighborY="-441"/>
      <dgm:spPr/>
      <dgm:t>
        <a:bodyPr/>
        <a:lstStyle/>
        <a:p>
          <a:endParaRPr lang="en-US"/>
        </a:p>
      </dgm:t>
    </dgm:pt>
    <dgm:pt modelId="{50C46C22-4140-41B1-87A9-75B4824EE0A0}" type="pres">
      <dgm:prSet presAssocID="{E94BAEA5-1600-4E32-90E2-DB2F2038BA06}" presName="textNode" presStyleLbl="bgShp" presStyleIdx="0" presStyleCnt="3"/>
      <dgm:spPr/>
      <dgm:t>
        <a:bodyPr/>
        <a:lstStyle/>
        <a:p>
          <a:endParaRPr lang="en-US"/>
        </a:p>
      </dgm:t>
    </dgm:pt>
    <dgm:pt modelId="{B721E9F2-E470-419B-B739-8DB0B69D486E}" type="pres">
      <dgm:prSet presAssocID="{E94BAEA5-1600-4E32-90E2-DB2F2038BA06}" presName="compChildNode" presStyleCnt="0"/>
      <dgm:spPr/>
      <dgm:t>
        <a:bodyPr/>
        <a:lstStyle/>
        <a:p>
          <a:endParaRPr lang="id-ID"/>
        </a:p>
      </dgm:t>
    </dgm:pt>
    <dgm:pt modelId="{DD69B846-A0C3-4ABE-B8E2-DF0253ADA9DE}" type="pres">
      <dgm:prSet presAssocID="{E94BAEA5-1600-4E32-90E2-DB2F2038BA06}" presName="theInnerList" presStyleCnt="0"/>
      <dgm:spPr/>
      <dgm:t>
        <a:bodyPr/>
        <a:lstStyle/>
        <a:p>
          <a:endParaRPr lang="id-ID"/>
        </a:p>
      </dgm:t>
    </dgm:pt>
    <dgm:pt modelId="{5DCDB5FA-6E2B-4885-A2F8-7D037635380C}" type="pres">
      <dgm:prSet presAssocID="{FD4C114E-AA90-40B0-B301-32D83B088BA8}" presName="childNode" presStyleLbl="node1" presStyleIdx="0" presStyleCnt="4" custScaleX="125057" custScaleY="106995" custLinFactNeighborX="-323" custLinFactNeighborY="-11138">
        <dgm:presLayoutVars>
          <dgm:bulletEnabled val="1"/>
        </dgm:presLayoutVars>
      </dgm:prSet>
      <dgm:spPr/>
      <dgm:t>
        <a:bodyPr/>
        <a:lstStyle/>
        <a:p>
          <a:endParaRPr lang="en-US"/>
        </a:p>
      </dgm:t>
    </dgm:pt>
    <dgm:pt modelId="{642D5A05-7E48-4DB6-B964-81B420A3D9AF}" type="pres">
      <dgm:prSet presAssocID="{E94BAEA5-1600-4E32-90E2-DB2F2038BA06}" presName="aSpace" presStyleCnt="0"/>
      <dgm:spPr/>
      <dgm:t>
        <a:bodyPr/>
        <a:lstStyle/>
        <a:p>
          <a:endParaRPr lang="id-ID"/>
        </a:p>
      </dgm:t>
    </dgm:pt>
    <dgm:pt modelId="{9EF31C0D-8A83-47F2-92EC-552BDECA9AFE}" type="pres">
      <dgm:prSet presAssocID="{D9CA604F-406E-43C6-BB76-90F98E88C5C6}" presName="compNode" presStyleCnt="0"/>
      <dgm:spPr/>
      <dgm:t>
        <a:bodyPr/>
        <a:lstStyle/>
        <a:p>
          <a:endParaRPr lang="id-ID"/>
        </a:p>
      </dgm:t>
    </dgm:pt>
    <dgm:pt modelId="{D3F7EC8B-439B-451F-A5A5-2119C24167FC}" type="pres">
      <dgm:prSet presAssocID="{D9CA604F-406E-43C6-BB76-90F98E88C5C6}" presName="aNode" presStyleLbl="bgShp" presStyleIdx="1" presStyleCnt="3" custScaleY="89600" custLinFactNeighborY="-1235"/>
      <dgm:spPr/>
      <dgm:t>
        <a:bodyPr/>
        <a:lstStyle/>
        <a:p>
          <a:endParaRPr lang="en-US"/>
        </a:p>
      </dgm:t>
    </dgm:pt>
    <dgm:pt modelId="{8A09D738-0A94-4050-B4F9-F7DAF562D189}" type="pres">
      <dgm:prSet presAssocID="{D9CA604F-406E-43C6-BB76-90F98E88C5C6}" presName="textNode" presStyleLbl="bgShp" presStyleIdx="1" presStyleCnt="3"/>
      <dgm:spPr/>
      <dgm:t>
        <a:bodyPr/>
        <a:lstStyle/>
        <a:p>
          <a:endParaRPr lang="en-US"/>
        </a:p>
      </dgm:t>
    </dgm:pt>
    <dgm:pt modelId="{32785ED0-71E6-42E6-8072-C2D532319018}" type="pres">
      <dgm:prSet presAssocID="{D9CA604F-406E-43C6-BB76-90F98E88C5C6}" presName="compChildNode" presStyleCnt="0"/>
      <dgm:spPr/>
      <dgm:t>
        <a:bodyPr/>
        <a:lstStyle/>
        <a:p>
          <a:endParaRPr lang="id-ID"/>
        </a:p>
      </dgm:t>
    </dgm:pt>
    <dgm:pt modelId="{8A68CBD3-B842-4EBB-98CB-494FEBF80794}" type="pres">
      <dgm:prSet presAssocID="{D9CA604F-406E-43C6-BB76-90F98E88C5C6}" presName="theInnerList" presStyleCnt="0"/>
      <dgm:spPr/>
      <dgm:t>
        <a:bodyPr/>
        <a:lstStyle/>
        <a:p>
          <a:endParaRPr lang="id-ID"/>
        </a:p>
      </dgm:t>
    </dgm:pt>
    <dgm:pt modelId="{F80906CC-3B03-4DD0-986E-BC356CD1B0E4}" type="pres">
      <dgm:prSet presAssocID="{7207D8DE-710E-45F5-BBCC-F4E7931F3AA0}" presName="childNode" presStyleLbl="node1" presStyleIdx="1" presStyleCnt="4" custScaleX="117795" custScaleY="47159" custLinFactNeighborX="-789" custLinFactNeighborY="-36311">
        <dgm:presLayoutVars>
          <dgm:bulletEnabled val="1"/>
        </dgm:presLayoutVars>
      </dgm:prSet>
      <dgm:spPr/>
      <dgm:t>
        <a:bodyPr/>
        <a:lstStyle/>
        <a:p>
          <a:endParaRPr lang="en-US"/>
        </a:p>
      </dgm:t>
    </dgm:pt>
    <dgm:pt modelId="{B112A5E7-53ED-44B9-B765-7DA8B6AA5EB4}" type="pres">
      <dgm:prSet presAssocID="{D9CA604F-406E-43C6-BB76-90F98E88C5C6}" presName="aSpace" presStyleCnt="0"/>
      <dgm:spPr/>
      <dgm:t>
        <a:bodyPr/>
        <a:lstStyle/>
        <a:p>
          <a:endParaRPr lang="id-ID"/>
        </a:p>
      </dgm:t>
    </dgm:pt>
    <dgm:pt modelId="{A09B50FC-79CD-422F-9A61-91CC0211C977}" type="pres">
      <dgm:prSet presAssocID="{9CE5BA1A-91A5-47E6-8666-AB453C9712B9}" presName="compNode" presStyleCnt="0"/>
      <dgm:spPr/>
      <dgm:t>
        <a:bodyPr/>
        <a:lstStyle/>
        <a:p>
          <a:endParaRPr lang="id-ID"/>
        </a:p>
      </dgm:t>
    </dgm:pt>
    <dgm:pt modelId="{08C45297-7A7F-446A-B086-C064234108C3}" type="pres">
      <dgm:prSet presAssocID="{9CE5BA1A-91A5-47E6-8666-AB453C9712B9}" presName="aNode" presStyleLbl="bgShp" presStyleIdx="2" presStyleCnt="3" custScaleY="89562" custLinFactNeighborX="-611" custLinFactNeighborY="78"/>
      <dgm:spPr/>
      <dgm:t>
        <a:bodyPr/>
        <a:lstStyle/>
        <a:p>
          <a:endParaRPr lang="en-US"/>
        </a:p>
      </dgm:t>
    </dgm:pt>
    <dgm:pt modelId="{B68D4128-CF00-49AF-8C5D-852DF041BC8E}" type="pres">
      <dgm:prSet presAssocID="{9CE5BA1A-91A5-47E6-8666-AB453C9712B9}" presName="textNode" presStyleLbl="bgShp" presStyleIdx="2" presStyleCnt="3"/>
      <dgm:spPr/>
      <dgm:t>
        <a:bodyPr/>
        <a:lstStyle/>
        <a:p>
          <a:endParaRPr lang="en-US"/>
        </a:p>
      </dgm:t>
    </dgm:pt>
    <dgm:pt modelId="{8A2339D3-5FB4-4ED3-9222-E0398AB39FCD}" type="pres">
      <dgm:prSet presAssocID="{9CE5BA1A-91A5-47E6-8666-AB453C9712B9}" presName="compChildNode" presStyleCnt="0"/>
      <dgm:spPr/>
      <dgm:t>
        <a:bodyPr/>
        <a:lstStyle/>
        <a:p>
          <a:endParaRPr lang="id-ID"/>
        </a:p>
      </dgm:t>
    </dgm:pt>
    <dgm:pt modelId="{36F4493C-AB7B-4C90-981E-C4BFE11BD116}" type="pres">
      <dgm:prSet presAssocID="{9CE5BA1A-91A5-47E6-8666-AB453C9712B9}" presName="theInnerList" presStyleCnt="0"/>
      <dgm:spPr/>
      <dgm:t>
        <a:bodyPr/>
        <a:lstStyle/>
        <a:p>
          <a:endParaRPr lang="id-ID"/>
        </a:p>
      </dgm:t>
    </dgm:pt>
    <dgm:pt modelId="{4252118A-5271-45E6-991D-B544DADC1B3C}" type="pres">
      <dgm:prSet presAssocID="{C92EF369-E663-4625-A008-8D0AC0E63322}" presName="childNode" presStyleLbl="node1" presStyleIdx="2" presStyleCnt="4" custScaleX="115687" custScaleY="2000000" custLinFactY="-385260" custLinFactNeighborX="2444" custLinFactNeighborY="-400000">
        <dgm:presLayoutVars>
          <dgm:bulletEnabled val="1"/>
        </dgm:presLayoutVars>
      </dgm:prSet>
      <dgm:spPr/>
      <dgm:t>
        <a:bodyPr/>
        <a:lstStyle/>
        <a:p>
          <a:endParaRPr lang="en-US"/>
        </a:p>
      </dgm:t>
    </dgm:pt>
    <dgm:pt modelId="{BDC146D5-899E-4DD9-89FB-7713E2F3DA77}" type="pres">
      <dgm:prSet presAssocID="{C92EF369-E663-4625-A008-8D0AC0E63322}" presName="aSpace2" presStyleCnt="0"/>
      <dgm:spPr/>
      <dgm:t>
        <a:bodyPr/>
        <a:lstStyle/>
        <a:p>
          <a:endParaRPr lang="id-ID"/>
        </a:p>
      </dgm:t>
    </dgm:pt>
    <dgm:pt modelId="{5080B561-9D02-4252-B42C-6083A88BFCA7}" type="pres">
      <dgm:prSet presAssocID="{702D9205-DBCE-411E-BEDB-AC5C07324996}" presName="childNode" presStyleLbl="node1" presStyleIdx="3" presStyleCnt="4" custScaleX="80358" custScaleY="119983" custLinFactY="-223301" custLinFactNeighborX="14260" custLinFactNeighborY="-300000">
        <dgm:presLayoutVars>
          <dgm:bulletEnabled val="1"/>
        </dgm:presLayoutVars>
      </dgm:prSet>
      <dgm:spPr/>
      <dgm:t>
        <a:bodyPr/>
        <a:lstStyle/>
        <a:p>
          <a:endParaRPr lang="id-ID"/>
        </a:p>
      </dgm:t>
    </dgm:pt>
  </dgm:ptLst>
  <dgm:cxnLst>
    <dgm:cxn modelId="{399FF039-20D2-4BBC-B12B-C36D841F569D}" srcId="{5A15608A-54E3-4FF9-BA99-567F1DDDD27D}" destId="{E94BAEA5-1600-4E32-90E2-DB2F2038BA06}" srcOrd="0" destOrd="0" parTransId="{B0DAD053-C7C1-47D7-ACC1-91B38CF6D24B}" sibTransId="{0ED820D1-7D6C-4647-B312-FAD511051225}"/>
    <dgm:cxn modelId="{18303517-8467-4F31-AD44-E3CE5215533A}" type="presOf" srcId="{F5384F33-EA4F-48EF-8FB1-7CACA6F8578F}" destId="{F80906CC-3B03-4DD0-986E-BC356CD1B0E4}" srcOrd="0" destOrd="1" presId="urn:microsoft.com/office/officeart/2005/8/layout/lProcess2"/>
    <dgm:cxn modelId="{D9D2B250-9DF1-4ADD-B48E-E209AA925B08}" type="presOf" srcId="{0B36D07F-1EAA-4067-920F-BA2FB2BF3AB7}" destId="{4252118A-5271-45E6-991D-B544DADC1B3C}" srcOrd="0" destOrd="4" presId="urn:microsoft.com/office/officeart/2005/8/layout/lProcess2"/>
    <dgm:cxn modelId="{48304B9C-F12C-49CB-AAA8-DF557D393351}" srcId="{702D9205-DBCE-411E-BEDB-AC5C07324996}" destId="{C182A845-0CE2-4031-B9B8-015867090FE6}" srcOrd="0" destOrd="0" parTransId="{637A91F1-90D3-45F5-BA5B-1686AA1D6FA3}" sibTransId="{645F3C9E-330D-44F8-BC98-5BAD3F984DA0}"/>
    <dgm:cxn modelId="{1045CED5-7B32-4946-8490-B7153161FDD5}" type="presOf" srcId="{4A6D9ED8-F3C1-475A-9DC8-5782DDBF6159}" destId="{4252118A-5271-45E6-991D-B544DADC1B3C}" srcOrd="0" destOrd="2" presId="urn:microsoft.com/office/officeart/2005/8/layout/lProcess2"/>
    <dgm:cxn modelId="{966B6AED-FA17-4E61-8BAF-3583DCAE3D5E}" srcId="{7207D8DE-710E-45F5-BBCC-F4E7931F3AA0}" destId="{13F40109-DFBE-404F-861D-9A941CAE9FB2}" srcOrd="1" destOrd="0" parTransId="{7CD83F8D-419B-4323-971B-2B44BB4A4BB7}" sibTransId="{B283C576-AE78-438D-9D84-4A36C65E823D}"/>
    <dgm:cxn modelId="{7578624A-6974-47DA-A657-07549B1456F8}" type="presOf" srcId="{A605F74A-9BDE-41E7-B6BC-F35F80F5BA36}" destId="{4252118A-5271-45E6-991D-B544DADC1B3C}" srcOrd="0" destOrd="3" presId="urn:microsoft.com/office/officeart/2005/8/layout/lProcess2"/>
    <dgm:cxn modelId="{30992321-995F-47FB-B69F-E4CA6078C9A5}" type="presOf" srcId="{C182A845-0CE2-4031-B9B8-015867090FE6}" destId="{5080B561-9D02-4252-B42C-6083A88BFCA7}" srcOrd="0" destOrd="1" presId="urn:microsoft.com/office/officeart/2005/8/layout/lProcess2"/>
    <dgm:cxn modelId="{BC19D89E-2D14-416A-BA98-B8AA411A915D}" type="presOf" srcId="{D9CA604F-406E-43C6-BB76-90F98E88C5C6}" destId="{D3F7EC8B-439B-451F-A5A5-2119C24167FC}" srcOrd="0" destOrd="0" presId="urn:microsoft.com/office/officeart/2005/8/layout/lProcess2"/>
    <dgm:cxn modelId="{24A800A2-3FBC-45D7-8A36-829331B17AA1}" type="presOf" srcId="{702D9205-DBCE-411E-BEDB-AC5C07324996}" destId="{5080B561-9D02-4252-B42C-6083A88BFCA7}" srcOrd="0" destOrd="0" presId="urn:microsoft.com/office/officeart/2005/8/layout/lProcess2"/>
    <dgm:cxn modelId="{CCF66162-E2C4-4E63-959E-AC93705F49F6}" srcId="{5A15608A-54E3-4FF9-BA99-567F1DDDD27D}" destId="{9CE5BA1A-91A5-47E6-8666-AB453C9712B9}" srcOrd="2" destOrd="0" parTransId="{0CC43D7F-2D00-490F-902D-9E6F167D228E}" sibTransId="{DDA4E848-6716-4E29-A342-24D8E908FD44}"/>
    <dgm:cxn modelId="{4E619575-F22D-413C-AFD6-6E918FEB2218}" type="presOf" srcId="{C92EF369-E663-4625-A008-8D0AC0E63322}" destId="{4252118A-5271-45E6-991D-B544DADC1B3C}" srcOrd="0" destOrd="0" presId="urn:microsoft.com/office/officeart/2005/8/layout/lProcess2"/>
    <dgm:cxn modelId="{F65BA734-5684-4285-9B16-33CECE0AFDD9}" srcId="{7207D8DE-710E-45F5-BBCC-F4E7931F3AA0}" destId="{94B50203-A971-46F5-92E0-F2DBACB30331}" srcOrd="2" destOrd="0" parTransId="{54239E8B-3093-4595-AA6E-208E2FB3894E}" sibTransId="{E3939654-46F8-415C-BF49-1EB1AE6E08E3}"/>
    <dgm:cxn modelId="{1D29DDDB-48AA-4B2A-B8B4-D957BEC83E37}" srcId="{C92EF369-E663-4625-A008-8D0AC0E63322}" destId="{772272CD-159E-4C7B-A176-22B51D8A3A3A}" srcOrd="0" destOrd="0" parTransId="{F3793B23-A03A-4B2B-95AB-530B1FF3B9EF}" sibTransId="{3C03766B-B2C9-4C42-BDCF-28998C3F4F47}"/>
    <dgm:cxn modelId="{0945B677-9AFB-4F96-AAFA-1F49A20F1CD5}" type="presOf" srcId="{04E52988-7696-4593-905E-2B90531BE4E3}" destId="{5DCDB5FA-6E2B-4885-A2F8-7D037635380C}" srcOrd="0" destOrd="3" presId="urn:microsoft.com/office/officeart/2005/8/layout/lProcess2"/>
    <dgm:cxn modelId="{7A0FC3C0-A549-4463-9D17-E2894818276A}" type="presOf" srcId="{7207D8DE-710E-45F5-BBCC-F4E7931F3AA0}" destId="{F80906CC-3B03-4DD0-986E-BC356CD1B0E4}" srcOrd="0" destOrd="0" presId="urn:microsoft.com/office/officeart/2005/8/layout/lProcess2"/>
    <dgm:cxn modelId="{31FA9D42-542B-4A96-9D10-1BE34C7CB9AC}" srcId="{5A15608A-54E3-4FF9-BA99-567F1DDDD27D}" destId="{D9CA604F-406E-43C6-BB76-90F98E88C5C6}" srcOrd="1" destOrd="0" parTransId="{64140867-3286-4ED4-A026-BBC32D31D94D}" sibTransId="{B7675BB9-6FD1-4C0B-8295-C8991BEA5D66}"/>
    <dgm:cxn modelId="{692E3300-A91F-4BD0-9F2C-B07EE489B928}" type="presOf" srcId="{94B50203-A971-46F5-92E0-F2DBACB30331}" destId="{F80906CC-3B03-4DD0-986E-BC356CD1B0E4}" srcOrd="0" destOrd="3" presId="urn:microsoft.com/office/officeart/2005/8/layout/lProcess2"/>
    <dgm:cxn modelId="{EAC56D6B-2A9B-46AA-B505-24A87F9EC2D0}" srcId="{FD4C114E-AA90-40B0-B301-32D83B088BA8}" destId="{04E52988-7696-4593-905E-2B90531BE4E3}" srcOrd="2" destOrd="0" parTransId="{B58227EB-A259-4A9A-A8B2-21199BB47D25}" sibTransId="{D4697DEC-6CC8-4C75-9C49-3C7044207BA9}"/>
    <dgm:cxn modelId="{A6E771D5-F3B5-4EB7-8A31-C0FA69775A7B}" type="presOf" srcId="{772272CD-159E-4C7B-A176-22B51D8A3A3A}" destId="{4252118A-5271-45E6-991D-B544DADC1B3C}" srcOrd="0" destOrd="1" presId="urn:microsoft.com/office/officeart/2005/8/layout/lProcess2"/>
    <dgm:cxn modelId="{BF772860-A90D-4F7D-8A03-2EC47A076156}" type="presOf" srcId="{9CE5BA1A-91A5-47E6-8666-AB453C9712B9}" destId="{B68D4128-CF00-49AF-8C5D-852DF041BC8E}" srcOrd="1" destOrd="0" presId="urn:microsoft.com/office/officeart/2005/8/layout/lProcess2"/>
    <dgm:cxn modelId="{B5832D96-3B17-4DF4-B247-891329F6EC3F}" srcId="{D9CA604F-406E-43C6-BB76-90F98E88C5C6}" destId="{7207D8DE-710E-45F5-BBCC-F4E7931F3AA0}" srcOrd="0" destOrd="0" parTransId="{27C774E7-15D1-47BF-AE7F-B14D469EE825}" sibTransId="{3EC5FACA-888C-4782-8D72-B124DC70DBDD}"/>
    <dgm:cxn modelId="{D861F18F-E261-46ED-AD6E-A4DD27486B58}" srcId="{E94BAEA5-1600-4E32-90E2-DB2F2038BA06}" destId="{FD4C114E-AA90-40B0-B301-32D83B088BA8}" srcOrd="0" destOrd="0" parTransId="{D34EC3EA-A862-4B41-9CA1-21539DB41A7C}" sibTransId="{F0CF0019-E6EC-4A86-9701-8398E965B782}"/>
    <dgm:cxn modelId="{9EDB67BA-3E8A-41D4-862B-DE481A83211E}" srcId="{C92EF369-E663-4625-A008-8D0AC0E63322}" destId="{A605F74A-9BDE-41E7-B6BC-F35F80F5BA36}" srcOrd="2" destOrd="0" parTransId="{6A98BF54-0C1D-4844-A19B-5002B29D877D}" sibTransId="{FDC11D8F-0712-4F64-BD10-50CD5A5F29F6}"/>
    <dgm:cxn modelId="{350AF09B-6E79-46A5-AC9D-F80C151BCF03}" type="presOf" srcId="{40A993A1-A33F-4AFD-8CD3-93425780782C}" destId="{5DCDB5FA-6E2B-4885-A2F8-7D037635380C}" srcOrd="0" destOrd="2" presId="urn:microsoft.com/office/officeart/2005/8/layout/lProcess2"/>
    <dgm:cxn modelId="{374179EA-9BAD-43E3-BB74-43615FACE3A4}" type="presOf" srcId="{FD4C114E-AA90-40B0-B301-32D83B088BA8}" destId="{5DCDB5FA-6E2B-4885-A2F8-7D037635380C}" srcOrd="0" destOrd="0" presId="urn:microsoft.com/office/officeart/2005/8/layout/lProcess2"/>
    <dgm:cxn modelId="{42B88A36-3C5E-42AB-B7D5-D57067AAC161}" type="presOf" srcId="{E94BAEA5-1600-4E32-90E2-DB2F2038BA06}" destId="{50C46C22-4140-41B1-87A9-75B4824EE0A0}" srcOrd="1" destOrd="0" presId="urn:microsoft.com/office/officeart/2005/8/layout/lProcess2"/>
    <dgm:cxn modelId="{25E089AF-A8D1-427B-9EDF-7C41143E67BD}" type="presOf" srcId="{E94BAEA5-1600-4E32-90E2-DB2F2038BA06}" destId="{84314611-3447-4E57-8295-64E57CCFEFE1}" srcOrd="0" destOrd="0" presId="urn:microsoft.com/office/officeart/2005/8/layout/lProcess2"/>
    <dgm:cxn modelId="{0C366854-F624-4203-A8D0-4FD3236783D4}" srcId="{9CE5BA1A-91A5-47E6-8666-AB453C9712B9}" destId="{702D9205-DBCE-411E-BEDB-AC5C07324996}" srcOrd="1" destOrd="0" parTransId="{949D5946-4CBC-4F59-B0F6-08BADED65997}" sibTransId="{C8EB9E2E-9944-4B18-9777-63485E682629}"/>
    <dgm:cxn modelId="{A9601F27-FF89-4BCF-B447-538CDA6EE0F8}" srcId="{C92EF369-E663-4625-A008-8D0AC0E63322}" destId="{4A6D9ED8-F3C1-475A-9DC8-5782DDBF6159}" srcOrd="1" destOrd="0" parTransId="{B219E4BE-9E98-4031-9B7B-B0F93154BEA6}" sibTransId="{80C0142A-C1D8-4C7E-B6A9-E559F74E946A}"/>
    <dgm:cxn modelId="{53422212-5CFB-4BBC-824C-0A1D977450B9}" srcId="{9CE5BA1A-91A5-47E6-8666-AB453C9712B9}" destId="{C92EF369-E663-4625-A008-8D0AC0E63322}" srcOrd="0" destOrd="0" parTransId="{C300FB9C-39BD-4C4B-B955-FFEFC56A6F4C}" sibTransId="{18F27064-C524-4088-83E2-12E5696430D7}"/>
    <dgm:cxn modelId="{4E44C865-67DE-4B1B-8683-D9481E4B1581}" srcId="{FD4C114E-AA90-40B0-B301-32D83B088BA8}" destId="{56C3414B-DE05-4115-A15D-294133655220}" srcOrd="0" destOrd="0" parTransId="{07AAE410-5B59-48A1-AD56-44605B2DF05F}" sibTransId="{6F1D844E-DE6C-465F-A539-921D77B35CF5}"/>
    <dgm:cxn modelId="{D26E6B8D-5BB2-46D8-8A14-31B19C20292C}" type="presOf" srcId="{5A15608A-54E3-4FF9-BA99-567F1DDDD27D}" destId="{6089322C-619D-4152-B5F1-F59CB4E93582}" srcOrd="0" destOrd="0" presId="urn:microsoft.com/office/officeart/2005/8/layout/lProcess2"/>
    <dgm:cxn modelId="{2840607B-C4D9-4720-AC72-84DE4F027890}" srcId="{7207D8DE-710E-45F5-BBCC-F4E7931F3AA0}" destId="{F5384F33-EA4F-48EF-8FB1-7CACA6F8578F}" srcOrd="0" destOrd="0" parTransId="{EDAEC7DB-142E-4006-B41A-91558083ACBE}" sibTransId="{CD82B71B-4E20-4897-9D07-A484E4DDD110}"/>
    <dgm:cxn modelId="{457CF534-D03C-40CE-BED8-3F63587B3578}" type="presOf" srcId="{D9CA604F-406E-43C6-BB76-90F98E88C5C6}" destId="{8A09D738-0A94-4050-B4F9-F7DAF562D189}" srcOrd="1" destOrd="0" presId="urn:microsoft.com/office/officeart/2005/8/layout/lProcess2"/>
    <dgm:cxn modelId="{B1B97521-BDD5-4083-AD1D-913767BAA3DE}" srcId="{FD4C114E-AA90-40B0-B301-32D83B088BA8}" destId="{40A993A1-A33F-4AFD-8CD3-93425780782C}" srcOrd="1" destOrd="0" parTransId="{A4196EDD-E2C2-46F0-99C4-35776F20D54A}" sibTransId="{E83F48E5-E717-40DC-A983-7D10EBD77A60}"/>
    <dgm:cxn modelId="{774E9E05-BF1E-4636-A138-2480695BDEC5}" type="presOf" srcId="{9CE5BA1A-91A5-47E6-8666-AB453C9712B9}" destId="{08C45297-7A7F-446A-B086-C064234108C3}" srcOrd="0" destOrd="0" presId="urn:microsoft.com/office/officeart/2005/8/layout/lProcess2"/>
    <dgm:cxn modelId="{43C9F743-8882-499E-B71A-434B4C7567EA}" type="presOf" srcId="{13F40109-DFBE-404F-861D-9A941CAE9FB2}" destId="{F80906CC-3B03-4DD0-986E-BC356CD1B0E4}" srcOrd="0" destOrd="2" presId="urn:microsoft.com/office/officeart/2005/8/layout/lProcess2"/>
    <dgm:cxn modelId="{30FDE1EE-BDD6-47B5-887D-23A0CDE07A08}" type="presOf" srcId="{56C3414B-DE05-4115-A15D-294133655220}" destId="{5DCDB5FA-6E2B-4885-A2F8-7D037635380C}" srcOrd="0" destOrd="1" presId="urn:microsoft.com/office/officeart/2005/8/layout/lProcess2"/>
    <dgm:cxn modelId="{534F97D0-35E7-4E6F-9FAB-334E06EA8FD6}" srcId="{C92EF369-E663-4625-A008-8D0AC0E63322}" destId="{0B36D07F-1EAA-4067-920F-BA2FB2BF3AB7}" srcOrd="3" destOrd="0" parTransId="{372F45C8-2F15-4D5C-9F6D-97F1AD6C7C86}" sibTransId="{90EA46BC-DCFA-479C-AA00-F594F7DC8971}"/>
    <dgm:cxn modelId="{EA4B9A33-ABE3-4B72-BE7F-648D967D8D83}" type="presParOf" srcId="{6089322C-619D-4152-B5F1-F59CB4E93582}" destId="{4F4AA1A2-42C1-4F32-B165-0E24ECFF5389}" srcOrd="0" destOrd="0" presId="urn:microsoft.com/office/officeart/2005/8/layout/lProcess2"/>
    <dgm:cxn modelId="{58BD493B-13B0-466A-8418-F52BE9057BFD}" type="presParOf" srcId="{4F4AA1A2-42C1-4F32-B165-0E24ECFF5389}" destId="{84314611-3447-4E57-8295-64E57CCFEFE1}" srcOrd="0" destOrd="0" presId="urn:microsoft.com/office/officeart/2005/8/layout/lProcess2"/>
    <dgm:cxn modelId="{44205958-E2E2-4D5E-B6B5-0C7778E799FA}" type="presParOf" srcId="{4F4AA1A2-42C1-4F32-B165-0E24ECFF5389}" destId="{50C46C22-4140-41B1-87A9-75B4824EE0A0}" srcOrd="1" destOrd="0" presId="urn:microsoft.com/office/officeart/2005/8/layout/lProcess2"/>
    <dgm:cxn modelId="{0BDA9D1A-AC8F-481B-A825-D976F1F92DCC}" type="presParOf" srcId="{4F4AA1A2-42C1-4F32-B165-0E24ECFF5389}" destId="{B721E9F2-E470-419B-B739-8DB0B69D486E}" srcOrd="2" destOrd="0" presId="urn:microsoft.com/office/officeart/2005/8/layout/lProcess2"/>
    <dgm:cxn modelId="{8C81A9DA-6445-4457-8888-42FF0A00C2A5}" type="presParOf" srcId="{B721E9F2-E470-419B-B739-8DB0B69D486E}" destId="{DD69B846-A0C3-4ABE-B8E2-DF0253ADA9DE}" srcOrd="0" destOrd="0" presId="urn:microsoft.com/office/officeart/2005/8/layout/lProcess2"/>
    <dgm:cxn modelId="{6E48270A-C9E7-4F98-9988-B0EACD92ECE8}" type="presParOf" srcId="{DD69B846-A0C3-4ABE-B8E2-DF0253ADA9DE}" destId="{5DCDB5FA-6E2B-4885-A2F8-7D037635380C}" srcOrd="0" destOrd="0" presId="urn:microsoft.com/office/officeart/2005/8/layout/lProcess2"/>
    <dgm:cxn modelId="{D3F8EAB2-231A-40E9-83F8-BD016653D5BA}" type="presParOf" srcId="{6089322C-619D-4152-B5F1-F59CB4E93582}" destId="{642D5A05-7E48-4DB6-B964-81B420A3D9AF}" srcOrd="1" destOrd="0" presId="urn:microsoft.com/office/officeart/2005/8/layout/lProcess2"/>
    <dgm:cxn modelId="{7B24FD4E-639C-4E5E-B7D0-83442277F8A4}" type="presParOf" srcId="{6089322C-619D-4152-B5F1-F59CB4E93582}" destId="{9EF31C0D-8A83-47F2-92EC-552BDECA9AFE}" srcOrd="2" destOrd="0" presId="urn:microsoft.com/office/officeart/2005/8/layout/lProcess2"/>
    <dgm:cxn modelId="{FE0BE629-7650-4086-B758-6E332F49FFA8}" type="presParOf" srcId="{9EF31C0D-8A83-47F2-92EC-552BDECA9AFE}" destId="{D3F7EC8B-439B-451F-A5A5-2119C24167FC}" srcOrd="0" destOrd="0" presId="urn:microsoft.com/office/officeart/2005/8/layout/lProcess2"/>
    <dgm:cxn modelId="{1D45F58A-5F9E-43DD-8358-1E1695852447}" type="presParOf" srcId="{9EF31C0D-8A83-47F2-92EC-552BDECA9AFE}" destId="{8A09D738-0A94-4050-B4F9-F7DAF562D189}" srcOrd="1" destOrd="0" presId="urn:microsoft.com/office/officeart/2005/8/layout/lProcess2"/>
    <dgm:cxn modelId="{3675D84C-EC2A-4FEB-8130-2D728A30E506}" type="presParOf" srcId="{9EF31C0D-8A83-47F2-92EC-552BDECA9AFE}" destId="{32785ED0-71E6-42E6-8072-C2D532319018}" srcOrd="2" destOrd="0" presId="urn:microsoft.com/office/officeart/2005/8/layout/lProcess2"/>
    <dgm:cxn modelId="{2E246ECD-1A7E-4101-87D6-6EB84DFD3BE4}" type="presParOf" srcId="{32785ED0-71E6-42E6-8072-C2D532319018}" destId="{8A68CBD3-B842-4EBB-98CB-494FEBF80794}" srcOrd="0" destOrd="0" presId="urn:microsoft.com/office/officeart/2005/8/layout/lProcess2"/>
    <dgm:cxn modelId="{601A4232-D578-4996-A05F-EBEF5FA8D614}" type="presParOf" srcId="{8A68CBD3-B842-4EBB-98CB-494FEBF80794}" destId="{F80906CC-3B03-4DD0-986E-BC356CD1B0E4}" srcOrd="0" destOrd="0" presId="urn:microsoft.com/office/officeart/2005/8/layout/lProcess2"/>
    <dgm:cxn modelId="{02F54CDA-1804-4D62-8B18-B03006BB505B}" type="presParOf" srcId="{6089322C-619D-4152-B5F1-F59CB4E93582}" destId="{B112A5E7-53ED-44B9-B765-7DA8B6AA5EB4}" srcOrd="3" destOrd="0" presId="urn:microsoft.com/office/officeart/2005/8/layout/lProcess2"/>
    <dgm:cxn modelId="{49B3C9B6-F4C1-456A-BDB4-6D72BCF98643}" type="presParOf" srcId="{6089322C-619D-4152-B5F1-F59CB4E93582}" destId="{A09B50FC-79CD-422F-9A61-91CC0211C977}" srcOrd="4" destOrd="0" presId="urn:microsoft.com/office/officeart/2005/8/layout/lProcess2"/>
    <dgm:cxn modelId="{886B0A8F-CA36-46DE-910A-D668875CE753}" type="presParOf" srcId="{A09B50FC-79CD-422F-9A61-91CC0211C977}" destId="{08C45297-7A7F-446A-B086-C064234108C3}" srcOrd="0" destOrd="0" presId="urn:microsoft.com/office/officeart/2005/8/layout/lProcess2"/>
    <dgm:cxn modelId="{084D6833-51F4-47BA-90AE-EEE5150A75B7}" type="presParOf" srcId="{A09B50FC-79CD-422F-9A61-91CC0211C977}" destId="{B68D4128-CF00-49AF-8C5D-852DF041BC8E}" srcOrd="1" destOrd="0" presId="urn:microsoft.com/office/officeart/2005/8/layout/lProcess2"/>
    <dgm:cxn modelId="{12CF6C7F-0A12-4BE3-81F7-3D80AD9127AB}" type="presParOf" srcId="{A09B50FC-79CD-422F-9A61-91CC0211C977}" destId="{8A2339D3-5FB4-4ED3-9222-E0398AB39FCD}" srcOrd="2" destOrd="0" presId="urn:microsoft.com/office/officeart/2005/8/layout/lProcess2"/>
    <dgm:cxn modelId="{F69E4123-B56E-4770-8DA1-4679FA995095}" type="presParOf" srcId="{8A2339D3-5FB4-4ED3-9222-E0398AB39FCD}" destId="{36F4493C-AB7B-4C90-981E-C4BFE11BD116}" srcOrd="0" destOrd="0" presId="urn:microsoft.com/office/officeart/2005/8/layout/lProcess2"/>
    <dgm:cxn modelId="{2BD9423C-17F8-4428-9C78-A2AE0EF871C4}" type="presParOf" srcId="{36F4493C-AB7B-4C90-981E-C4BFE11BD116}" destId="{4252118A-5271-45E6-991D-B544DADC1B3C}" srcOrd="0" destOrd="0" presId="urn:microsoft.com/office/officeart/2005/8/layout/lProcess2"/>
    <dgm:cxn modelId="{0FFE1EED-1997-4473-B073-43B8B74603BE}" type="presParOf" srcId="{36F4493C-AB7B-4C90-981E-C4BFE11BD116}" destId="{BDC146D5-899E-4DD9-89FB-7713E2F3DA77}" srcOrd="1" destOrd="0" presId="urn:microsoft.com/office/officeart/2005/8/layout/lProcess2"/>
    <dgm:cxn modelId="{CB229159-6729-41DE-A2EB-70B940AD8709}" type="presParOf" srcId="{36F4493C-AB7B-4C90-981E-C4BFE11BD116}" destId="{5080B561-9D02-4252-B42C-6083A88BFCA7}"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2FAF2C-2CE5-4B05-9064-FD49A575B67C}" type="doc">
      <dgm:prSet loTypeId="urn:microsoft.com/office/officeart/2005/8/layout/vList6" loCatId="process" qsTypeId="urn:microsoft.com/office/officeart/2005/8/quickstyle/simple1" qsCatId="simple" csTypeId="urn:microsoft.com/office/officeart/2005/8/colors/accent6_1" csCatId="accent6" phldr="1"/>
      <dgm:spPr/>
      <dgm:t>
        <a:bodyPr/>
        <a:lstStyle/>
        <a:p>
          <a:endParaRPr lang="id-ID"/>
        </a:p>
      </dgm:t>
    </dgm:pt>
    <dgm:pt modelId="{AB5AA642-6B40-4229-A52F-030FCB98AAE3}">
      <dgm:prSet phldrT="[Text]"/>
      <dgm:spPr/>
      <dgm:t>
        <a:bodyPr/>
        <a:lstStyle/>
        <a:p>
          <a:r>
            <a:rPr lang="id-ID" b="1" dirty="0" smtClean="0"/>
            <a:t>Pencapaian MDG</a:t>
          </a:r>
          <a:endParaRPr lang="id-ID" b="1" dirty="0"/>
        </a:p>
      </dgm:t>
    </dgm:pt>
    <dgm:pt modelId="{CB38BE03-8981-4AB1-82DB-641FF50591D3}" type="parTrans" cxnId="{ABD5696B-EEFE-4DAA-858C-BA8657253026}">
      <dgm:prSet/>
      <dgm:spPr/>
      <dgm:t>
        <a:bodyPr/>
        <a:lstStyle/>
        <a:p>
          <a:endParaRPr lang="id-ID"/>
        </a:p>
      </dgm:t>
    </dgm:pt>
    <dgm:pt modelId="{1EBB9241-BA45-42F5-B6D9-CEAD1EA6FCB0}" type="sibTrans" cxnId="{ABD5696B-EEFE-4DAA-858C-BA8657253026}">
      <dgm:prSet/>
      <dgm:spPr/>
      <dgm:t>
        <a:bodyPr/>
        <a:lstStyle/>
        <a:p>
          <a:endParaRPr lang="id-ID"/>
        </a:p>
      </dgm:t>
    </dgm:pt>
    <dgm:pt modelId="{E459D374-731B-4605-A2BE-A09EECB70E1C}">
      <dgm:prSet phldrT="[Text]" custT="1"/>
      <dgm:spPr/>
      <dgm:t>
        <a:bodyPr/>
        <a:lstStyle/>
        <a:p>
          <a:r>
            <a:rPr lang="en-US" sz="2400" dirty="0" smtClean="0">
              <a:latin typeface="Calibri"/>
            </a:rPr>
            <a:t>↙</a:t>
          </a:r>
          <a:r>
            <a:rPr lang="id-ID" sz="2400" dirty="0" smtClean="0">
              <a:latin typeface="Calibri"/>
            </a:rPr>
            <a:t> angka kematian</a:t>
          </a:r>
          <a:endParaRPr lang="id-ID" sz="2400" dirty="0"/>
        </a:p>
      </dgm:t>
    </dgm:pt>
    <dgm:pt modelId="{92169728-00EE-4BF6-A334-B032F8DBCD33}" type="parTrans" cxnId="{BA83BAFF-4CA2-410D-B786-8E420041DAE5}">
      <dgm:prSet/>
      <dgm:spPr/>
      <dgm:t>
        <a:bodyPr/>
        <a:lstStyle/>
        <a:p>
          <a:endParaRPr lang="id-ID"/>
        </a:p>
      </dgm:t>
    </dgm:pt>
    <dgm:pt modelId="{10A1F164-0A14-4D2B-BF15-CF2F2FB732F6}" type="sibTrans" cxnId="{BA83BAFF-4CA2-410D-B786-8E420041DAE5}">
      <dgm:prSet/>
      <dgm:spPr/>
      <dgm:t>
        <a:bodyPr/>
        <a:lstStyle/>
        <a:p>
          <a:endParaRPr lang="id-ID"/>
        </a:p>
      </dgm:t>
    </dgm:pt>
    <dgm:pt modelId="{B36AD7CF-1DFD-4A52-907E-1CD59420F0A8}">
      <dgm:prSet phldrT="[Text]" custT="1"/>
      <dgm:spPr/>
      <dgm:t>
        <a:bodyPr/>
        <a:lstStyle/>
        <a:p>
          <a:r>
            <a:rPr lang="en-US" sz="2400" dirty="0" smtClean="0">
              <a:latin typeface="Calibri"/>
            </a:rPr>
            <a:t>↙</a:t>
          </a:r>
          <a:r>
            <a:rPr lang="id-ID" sz="2400" dirty="0" smtClean="0">
              <a:latin typeface="Calibri"/>
            </a:rPr>
            <a:t> angka kemiskinan</a:t>
          </a:r>
          <a:endParaRPr lang="id-ID" sz="2400" dirty="0"/>
        </a:p>
      </dgm:t>
    </dgm:pt>
    <dgm:pt modelId="{CCCF856E-42E1-4E59-A880-424688F8F21D}" type="parTrans" cxnId="{B7B8E0DE-F602-489D-915E-F04D07A099B9}">
      <dgm:prSet/>
      <dgm:spPr/>
      <dgm:t>
        <a:bodyPr/>
        <a:lstStyle/>
        <a:p>
          <a:endParaRPr lang="id-ID"/>
        </a:p>
      </dgm:t>
    </dgm:pt>
    <dgm:pt modelId="{D9F75704-862C-4B69-89A7-4DA1A1634343}" type="sibTrans" cxnId="{B7B8E0DE-F602-489D-915E-F04D07A099B9}">
      <dgm:prSet/>
      <dgm:spPr/>
      <dgm:t>
        <a:bodyPr/>
        <a:lstStyle/>
        <a:p>
          <a:endParaRPr lang="id-ID"/>
        </a:p>
      </dgm:t>
    </dgm:pt>
    <dgm:pt modelId="{C72DA593-864D-41C6-9C76-1B422038B2D6}">
      <dgm:prSet phldrT="[Text]"/>
      <dgm:spPr/>
      <dgm:t>
        <a:bodyPr/>
        <a:lstStyle/>
        <a:p>
          <a:r>
            <a:rPr lang="id-ID" b="1" dirty="0" smtClean="0"/>
            <a:t>Pelaksanaan  JKN</a:t>
          </a:r>
          <a:endParaRPr lang="id-ID" b="1" dirty="0"/>
        </a:p>
      </dgm:t>
    </dgm:pt>
    <dgm:pt modelId="{EBFAB976-8C40-4DEF-A14D-F8AA402D2A25}" type="parTrans" cxnId="{73375695-799A-4F80-848F-55B6D62CB676}">
      <dgm:prSet/>
      <dgm:spPr/>
      <dgm:t>
        <a:bodyPr/>
        <a:lstStyle/>
        <a:p>
          <a:endParaRPr lang="id-ID"/>
        </a:p>
      </dgm:t>
    </dgm:pt>
    <dgm:pt modelId="{AF5FBC16-EE2E-48EA-82B8-D7EEF5F7A5A2}" type="sibTrans" cxnId="{73375695-799A-4F80-848F-55B6D62CB676}">
      <dgm:prSet/>
      <dgm:spPr/>
      <dgm:t>
        <a:bodyPr/>
        <a:lstStyle/>
        <a:p>
          <a:endParaRPr lang="id-ID"/>
        </a:p>
      </dgm:t>
    </dgm:pt>
    <dgm:pt modelId="{0E15AA42-DA28-45CA-AEE5-496E6ED95D5F}">
      <dgm:prSet phldrT="[Text]" custT="1"/>
      <dgm:spPr/>
      <dgm:t>
        <a:bodyPr/>
        <a:lstStyle/>
        <a:p>
          <a:r>
            <a:rPr lang="en-US" sz="2400" dirty="0" smtClean="0">
              <a:latin typeface="Calibri"/>
            </a:rPr>
            <a:t>↗</a:t>
          </a:r>
          <a:r>
            <a:rPr lang="id-ID" sz="2400" dirty="0" smtClean="0">
              <a:latin typeface="Calibri"/>
            </a:rPr>
            <a:t> akses pelayanan</a:t>
          </a:r>
          <a:endParaRPr lang="id-ID" sz="2400" dirty="0"/>
        </a:p>
      </dgm:t>
    </dgm:pt>
    <dgm:pt modelId="{9B8217B0-7A50-499A-9519-FED086FC477E}" type="parTrans" cxnId="{A51A8B4B-D225-4AAB-BC6F-B0A6BB919BAB}">
      <dgm:prSet/>
      <dgm:spPr/>
      <dgm:t>
        <a:bodyPr/>
        <a:lstStyle/>
        <a:p>
          <a:endParaRPr lang="id-ID"/>
        </a:p>
      </dgm:t>
    </dgm:pt>
    <dgm:pt modelId="{C4328F28-05EA-40FC-9E60-B365B5BEF23E}" type="sibTrans" cxnId="{A51A8B4B-D225-4AAB-BC6F-B0A6BB919BAB}">
      <dgm:prSet/>
      <dgm:spPr/>
      <dgm:t>
        <a:bodyPr/>
        <a:lstStyle/>
        <a:p>
          <a:endParaRPr lang="id-ID"/>
        </a:p>
      </dgm:t>
    </dgm:pt>
    <dgm:pt modelId="{D47B5369-BAEF-425A-A8CA-B47200806F2F}">
      <dgm:prSet phldrT="[Text]" custT="1"/>
      <dgm:spPr/>
      <dgm:t>
        <a:bodyPr/>
        <a:lstStyle/>
        <a:p>
          <a:r>
            <a:rPr lang="id-ID" sz="2400" dirty="0" smtClean="0"/>
            <a:t>Pelayanan yg terstruktur</a:t>
          </a:r>
          <a:endParaRPr lang="id-ID" sz="2400" dirty="0"/>
        </a:p>
      </dgm:t>
    </dgm:pt>
    <dgm:pt modelId="{2A09CEA9-E2C2-4EA1-A18E-001DACD87C68}" type="parTrans" cxnId="{A010CA38-2141-4C31-9495-504558C9EE36}">
      <dgm:prSet/>
      <dgm:spPr/>
      <dgm:t>
        <a:bodyPr/>
        <a:lstStyle/>
        <a:p>
          <a:endParaRPr lang="id-ID"/>
        </a:p>
      </dgm:t>
    </dgm:pt>
    <dgm:pt modelId="{7A6EE829-2DF7-483C-96FB-F1A0D39BC3F1}" type="sibTrans" cxnId="{A010CA38-2141-4C31-9495-504558C9EE36}">
      <dgm:prSet/>
      <dgm:spPr/>
      <dgm:t>
        <a:bodyPr/>
        <a:lstStyle/>
        <a:p>
          <a:endParaRPr lang="id-ID"/>
        </a:p>
      </dgm:t>
    </dgm:pt>
    <dgm:pt modelId="{B7BBBBC8-97A0-47A3-97AE-7614B42DAD5B}">
      <dgm:prSet phldrT="[Text]" custT="1"/>
      <dgm:spPr/>
      <dgm:t>
        <a:bodyPr/>
        <a:lstStyle/>
        <a:p>
          <a:r>
            <a:rPr lang="en-US" sz="2400" dirty="0" smtClean="0">
              <a:latin typeface="Calibri"/>
            </a:rPr>
            <a:t>↙</a:t>
          </a:r>
          <a:r>
            <a:rPr lang="id-ID" sz="2400" dirty="0" smtClean="0">
              <a:latin typeface="Calibri"/>
            </a:rPr>
            <a:t> angka kesakitan</a:t>
          </a:r>
          <a:endParaRPr lang="id-ID" sz="2400" dirty="0"/>
        </a:p>
      </dgm:t>
    </dgm:pt>
    <dgm:pt modelId="{6D076AD6-B4F6-4451-935E-0447EDAAC3C7}" type="parTrans" cxnId="{3E7D83CF-4A36-43E8-8124-FD2E6E252883}">
      <dgm:prSet/>
      <dgm:spPr/>
      <dgm:t>
        <a:bodyPr/>
        <a:lstStyle/>
        <a:p>
          <a:endParaRPr lang="id-ID"/>
        </a:p>
      </dgm:t>
    </dgm:pt>
    <dgm:pt modelId="{88946E48-F406-4377-8F40-20C868BEC0D7}" type="sibTrans" cxnId="{3E7D83CF-4A36-43E8-8124-FD2E6E252883}">
      <dgm:prSet/>
      <dgm:spPr/>
      <dgm:t>
        <a:bodyPr/>
        <a:lstStyle/>
        <a:p>
          <a:endParaRPr lang="id-ID"/>
        </a:p>
      </dgm:t>
    </dgm:pt>
    <dgm:pt modelId="{7B41D33A-2B8E-4BB2-A10C-DB5F4835BAD4}">
      <dgm:prSet phldrT="[Text]" custT="1"/>
      <dgm:spPr/>
      <dgm:t>
        <a:bodyPr/>
        <a:lstStyle/>
        <a:p>
          <a:r>
            <a:rPr lang="id-ID" sz="2400" dirty="0" smtClean="0"/>
            <a:t>Pelayanan yg efisien &amp; efektif</a:t>
          </a:r>
          <a:endParaRPr lang="id-ID" sz="2400" dirty="0"/>
        </a:p>
      </dgm:t>
    </dgm:pt>
    <dgm:pt modelId="{C4435959-D419-422A-9C89-7EFC67C637A9}" type="parTrans" cxnId="{BCB22766-DD4D-49AD-A481-CAE4FD3636DE}">
      <dgm:prSet/>
      <dgm:spPr/>
      <dgm:t>
        <a:bodyPr/>
        <a:lstStyle/>
        <a:p>
          <a:endParaRPr lang="id-ID"/>
        </a:p>
      </dgm:t>
    </dgm:pt>
    <dgm:pt modelId="{78B2FFE5-E4FB-4657-88D9-FCEF25EF18CF}" type="sibTrans" cxnId="{BCB22766-DD4D-49AD-A481-CAE4FD3636DE}">
      <dgm:prSet/>
      <dgm:spPr/>
      <dgm:t>
        <a:bodyPr/>
        <a:lstStyle/>
        <a:p>
          <a:endParaRPr lang="id-ID"/>
        </a:p>
      </dgm:t>
    </dgm:pt>
    <dgm:pt modelId="{14C60C0A-C2DB-47C1-9555-1C6B5C3A6F74}" type="pres">
      <dgm:prSet presAssocID="{9F2FAF2C-2CE5-4B05-9064-FD49A575B67C}" presName="Name0" presStyleCnt="0">
        <dgm:presLayoutVars>
          <dgm:dir/>
          <dgm:animLvl val="lvl"/>
          <dgm:resizeHandles/>
        </dgm:presLayoutVars>
      </dgm:prSet>
      <dgm:spPr/>
      <dgm:t>
        <a:bodyPr/>
        <a:lstStyle/>
        <a:p>
          <a:endParaRPr lang="id-ID"/>
        </a:p>
      </dgm:t>
    </dgm:pt>
    <dgm:pt modelId="{F72040C5-2535-42B0-BF70-E45AB6BF3846}" type="pres">
      <dgm:prSet presAssocID="{AB5AA642-6B40-4229-A52F-030FCB98AAE3}" presName="linNode" presStyleCnt="0"/>
      <dgm:spPr/>
    </dgm:pt>
    <dgm:pt modelId="{F210ADD3-68EE-47E6-BFBE-DFA408CF8CA2}" type="pres">
      <dgm:prSet presAssocID="{AB5AA642-6B40-4229-A52F-030FCB98AAE3}" presName="parentShp" presStyleLbl="node1" presStyleIdx="0" presStyleCnt="2" custScaleX="70588">
        <dgm:presLayoutVars>
          <dgm:bulletEnabled val="1"/>
        </dgm:presLayoutVars>
      </dgm:prSet>
      <dgm:spPr/>
      <dgm:t>
        <a:bodyPr/>
        <a:lstStyle/>
        <a:p>
          <a:endParaRPr lang="id-ID"/>
        </a:p>
      </dgm:t>
    </dgm:pt>
    <dgm:pt modelId="{7C7CE0FF-3726-4141-ADFA-DC50489B659D}" type="pres">
      <dgm:prSet presAssocID="{AB5AA642-6B40-4229-A52F-030FCB98AAE3}" presName="childShp" presStyleLbl="bgAccFollowNode1" presStyleIdx="0" presStyleCnt="2" custScaleY="65444">
        <dgm:presLayoutVars>
          <dgm:bulletEnabled val="1"/>
        </dgm:presLayoutVars>
      </dgm:prSet>
      <dgm:spPr/>
      <dgm:t>
        <a:bodyPr/>
        <a:lstStyle/>
        <a:p>
          <a:endParaRPr lang="id-ID"/>
        </a:p>
      </dgm:t>
    </dgm:pt>
    <dgm:pt modelId="{4EDAF276-A563-49C1-8A1A-9EB89AD4FE48}" type="pres">
      <dgm:prSet presAssocID="{1EBB9241-BA45-42F5-B6D9-CEAD1EA6FCB0}" presName="spacing" presStyleCnt="0"/>
      <dgm:spPr/>
    </dgm:pt>
    <dgm:pt modelId="{4E65D25C-1109-4CA4-B1D1-B41E8D53576F}" type="pres">
      <dgm:prSet presAssocID="{C72DA593-864D-41C6-9C76-1B422038B2D6}" presName="linNode" presStyleCnt="0"/>
      <dgm:spPr/>
    </dgm:pt>
    <dgm:pt modelId="{D405A43F-B1C5-4DAC-840F-BAFAE14BCDEF}" type="pres">
      <dgm:prSet presAssocID="{C72DA593-864D-41C6-9C76-1B422038B2D6}" presName="parentShp" presStyleLbl="node1" presStyleIdx="1" presStyleCnt="2" custScaleX="70588">
        <dgm:presLayoutVars>
          <dgm:bulletEnabled val="1"/>
        </dgm:presLayoutVars>
      </dgm:prSet>
      <dgm:spPr/>
      <dgm:t>
        <a:bodyPr/>
        <a:lstStyle/>
        <a:p>
          <a:endParaRPr lang="id-ID"/>
        </a:p>
      </dgm:t>
    </dgm:pt>
    <dgm:pt modelId="{568DF7DE-1244-4557-AF0A-901E59280DFD}" type="pres">
      <dgm:prSet presAssocID="{C72DA593-864D-41C6-9C76-1B422038B2D6}" presName="childShp" presStyleLbl="bgAccFollowNode1" presStyleIdx="1" presStyleCnt="2" custScaleY="110000">
        <dgm:presLayoutVars>
          <dgm:bulletEnabled val="1"/>
        </dgm:presLayoutVars>
      </dgm:prSet>
      <dgm:spPr/>
      <dgm:t>
        <a:bodyPr/>
        <a:lstStyle/>
        <a:p>
          <a:endParaRPr lang="id-ID"/>
        </a:p>
      </dgm:t>
    </dgm:pt>
  </dgm:ptLst>
  <dgm:cxnLst>
    <dgm:cxn modelId="{A51A8B4B-D225-4AAB-BC6F-B0A6BB919BAB}" srcId="{C72DA593-864D-41C6-9C76-1B422038B2D6}" destId="{0E15AA42-DA28-45CA-AEE5-496E6ED95D5F}" srcOrd="0" destOrd="0" parTransId="{9B8217B0-7A50-499A-9519-FED086FC477E}" sibTransId="{C4328F28-05EA-40FC-9E60-B365B5BEF23E}"/>
    <dgm:cxn modelId="{BCB22766-DD4D-49AD-A481-CAE4FD3636DE}" srcId="{C72DA593-864D-41C6-9C76-1B422038B2D6}" destId="{7B41D33A-2B8E-4BB2-A10C-DB5F4835BAD4}" srcOrd="2" destOrd="0" parTransId="{C4435959-D419-422A-9C89-7EFC67C637A9}" sibTransId="{78B2FFE5-E4FB-4657-88D9-FCEF25EF18CF}"/>
    <dgm:cxn modelId="{157164B5-5AE8-4844-BE10-B6BECAF117A2}" type="presOf" srcId="{AB5AA642-6B40-4229-A52F-030FCB98AAE3}" destId="{F210ADD3-68EE-47E6-BFBE-DFA408CF8CA2}" srcOrd="0" destOrd="0" presId="urn:microsoft.com/office/officeart/2005/8/layout/vList6"/>
    <dgm:cxn modelId="{73375695-799A-4F80-848F-55B6D62CB676}" srcId="{9F2FAF2C-2CE5-4B05-9064-FD49A575B67C}" destId="{C72DA593-864D-41C6-9C76-1B422038B2D6}" srcOrd="1" destOrd="0" parTransId="{EBFAB976-8C40-4DEF-A14D-F8AA402D2A25}" sibTransId="{AF5FBC16-EE2E-48EA-82B8-D7EEF5F7A5A2}"/>
    <dgm:cxn modelId="{BA205C89-DED3-49AF-8CB5-1BCB7A9C847B}" type="presOf" srcId="{0E15AA42-DA28-45CA-AEE5-496E6ED95D5F}" destId="{568DF7DE-1244-4557-AF0A-901E59280DFD}" srcOrd="0" destOrd="0" presId="urn:microsoft.com/office/officeart/2005/8/layout/vList6"/>
    <dgm:cxn modelId="{6E134C98-EC7C-4F96-B58A-FB52786BFAF6}" type="presOf" srcId="{D47B5369-BAEF-425A-A8CA-B47200806F2F}" destId="{568DF7DE-1244-4557-AF0A-901E59280DFD}" srcOrd="0" destOrd="1" presId="urn:microsoft.com/office/officeart/2005/8/layout/vList6"/>
    <dgm:cxn modelId="{14D5FC5D-7088-4823-8BAC-EA2325AAAA6F}" type="presOf" srcId="{B36AD7CF-1DFD-4A52-907E-1CD59420F0A8}" destId="{7C7CE0FF-3726-4141-ADFA-DC50489B659D}" srcOrd="0" destOrd="1" presId="urn:microsoft.com/office/officeart/2005/8/layout/vList6"/>
    <dgm:cxn modelId="{73338898-FDA0-41AE-93F9-8FEBAECDDF0B}" type="presOf" srcId="{7B41D33A-2B8E-4BB2-A10C-DB5F4835BAD4}" destId="{568DF7DE-1244-4557-AF0A-901E59280DFD}" srcOrd="0" destOrd="2" presId="urn:microsoft.com/office/officeart/2005/8/layout/vList6"/>
    <dgm:cxn modelId="{ABD5696B-EEFE-4DAA-858C-BA8657253026}" srcId="{9F2FAF2C-2CE5-4B05-9064-FD49A575B67C}" destId="{AB5AA642-6B40-4229-A52F-030FCB98AAE3}" srcOrd="0" destOrd="0" parTransId="{CB38BE03-8981-4AB1-82DB-641FF50591D3}" sibTransId="{1EBB9241-BA45-42F5-B6D9-CEAD1EA6FCB0}"/>
    <dgm:cxn modelId="{A010CA38-2141-4C31-9495-504558C9EE36}" srcId="{C72DA593-864D-41C6-9C76-1B422038B2D6}" destId="{D47B5369-BAEF-425A-A8CA-B47200806F2F}" srcOrd="1" destOrd="0" parTransId="{2A09CEA9-E2C2-4EA1-A18E-001DACD87C68}" sibTransId="{7A6EE829-2DF7-483C-96FB-F1A0D39BC3F1}"/>
    <dgm:cxn modelId="{B5B7E9B3-E67C-4486-A284-F2E17647C898}" type="presOf" srcId="{E459D374-731B-4605-A2BE-A09EECB70E1C}" destId="{7C7CE0FF-3726-4141-ADFA-DC50489B659D}" srcOrd="0" destOrd="0" presId="urn:microsoft.com/office/officeart/2005/8/layout/vList6"/>
    <dgm:cxn modelId="{63CCCA43-2DAC-45D4-BBFD-A119573C988D}" type="presOf" srcId="{9F2FAF2C-2CE5-4B05-9064-FD49A575B67C}" destId="{14C60C0A-C2DB-47C1-9555-1C6B5C3A6F74}" srcOrd="0" destOrd="0" presId="urn:microsoft.com/office/officeart/2005/8/layout/vList6"/>
    <dgm:cxn modelId="{582C2FE1-6E6D-4FBD-9FD3-AB414C0CC0A9}" type="presOf" srcId="{B7BBBBC8-97A0-47A3-97AE-7614B42DAD5B}" destId="{7C7CE0FF-3726-4141-ADFA-DC50489B659D}" srcOrd="0" destOrd="2" presId="urn:microsoft.com/office/officeart/2005/8/layout/vList6"/>
    <dgm:cxn modelId="{3E7D83CF-4A36-43E8-8124-FD2E6E252883}" srcId="{AB5AA642-6B40-4229-A52F-030FCB98AAE3}" destId="{B7BBBBC8-97A0-47A3-97AE-7614B42DAD5B}" srcOrd="2" destOrd="0" parTransId="{6D076AD6-B4F6-4451-935E-0447EDAAC3C7}" sibTransId="{88946E48-F406-4377-8F40-20C868BEC0D7}"/>
    <dgm:cxn modelId="{B7B8E0DE-F602-489D-915E-F04D07A099B9}" srcId="{AB5AA642-6B40-4229-A52F-030FCB98AAE3}" destId="{B36AD7CF-1DFD-4A52-907E-1CD59420F0A8}" srcOrd="1" destOrd="0" parTransId="{CCCF856E-42E1-4E59-A880-424688F8F21D}" sibTransId="{D9F75704-862C-4B69-89A7-4DA1A1634343}"/>
    <dgm:cxn modelId="{C26E9F5B-E00B-49A8-B6AF-7D067861F5E1}" type="presOf" srcId="{C72DA593-864D-41C6-9C76-1B422038B2D6}" destId="{D405A43F-B1C5-4DAC-840F-BAFAE14BCDEF}" srcOrd="0" destOrd="0" presId="urn:microsoft.com/office/officeart/2005/8/layout/vList6"/>
    <dgm:cxn modelId="{BA83BAFF-4CA2-410D-B786-8E420041DAE5}" srcId="{AB5AA642-6B40-4229-A52F-030FCB98AAE3}" destId="{E459D374-731B-4605-A2BE-A09EECB70E1C}" srcOrd="0" destOrd="0" parTransId="{92169728-00EE-4BF6-A334-B032F8DBCD33}" sibTransId="{10A1F164-0A14-4D2B-BF15-CF2F2FB732F6}"/>
    <dgm:cxn modelId="{F6DE83E0-4C4A-4B72-AC4B-6DF4A2F87E8F}" type="presParOf" srcId="{14C60C0A-C2DB-47C1-9555-1C6B5C3A6F74}" destId="{F72040C5-2535-42B0-BF70-E45AB6BF3846}" srcOrd="0" destOrd="0" presId="urn:microsoft.com/office/officeart/2005/8/layout/vList6"/>
    <dgm:cxn modelId="{566F9E13-0B74-45BE-A76B-C3DDA4984E22}" type="presParOf" srcId="{F72040C5-2535-42B0-BF70-E45AB6BF3846}" destId="{F210ADD3-68EE-47E6-BFBE-DFA408CF8CA2}" srcOrd="0" destOrd="0" presId="urn:microsoft.com/office/officeart/2005/8/layout/vList6"/>
    <dgm:cxn modelId="{9AC5ADA7-D2EC-49A8-8B91-01ABBE325745}" type="presParOf" srcId="{F72040C5-2535-42B0-BF70-E45AB6BF3846}" destId="{7C7CE0FF-3726-4141-ADFA-DC50489B659D}" srcOrd="1" destOrd="0" presId="urn:microsoft.com/office/officeart/2005/8/layout/vList6"/>
    <dgm:cxn modelId="{B9E8FC4F-9A5D-42CE-AC56-57022C770D10}" type="presParOf" srcId="{14C60C0A-C2DB-47C1-9555-1C6B5C3A6F74}" destId="{4EDAF276-A563-49C1-8A1A-9EB89AD4FE48}" srcOrd="1" destOrd="0" presId="urn:microsoft.com/office/officeart/2005/8/layout/vList6"/>
    <dgm:cxn modelId="{471D3E14-E5AE-4F6C-8D89-C945752CD694}" type="presParOf" srcId="{14C60C0A-C2DB-47C1-9555-1C6B5C3A6F74}" destId="{4E65D25C-1109-4CA4-B1D1-B41E8D53576F}" srcOrd="2" destOrd="0" presId="urn:microsoft.com/office/officeart/2005/8/layout/vList6"/>
    <dgm:cxn modelId="{8F0C6F27-4045-4696-B784-85083F992A00}" type="presParOf" srcId="{4E65D25C-1109-4CA4-B1D1-B41E8D53576F}" destId="{D405A43F-B1C5-4DAC-840F-BAFAE14BCDEF}" srcOrd="0" destOrd="0" presId="urn:microsoft.com/office/officeart/2005/8/layout/vList6"/>
    <dgm:cxn modelId="{C81CE4B6-D63D-4D6D-8044-6BD549247C71}" type="presParOf" srcId="{4E65D25C-1109-4CA4-B1D1-B41E8D53576F}" destId="{568DF7DE-1244-4557-AF0A-901E59280DFD}"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968FA9-BDD0-41F7-BA4E-7403BEA8B118}" type="doc">
      <dgm:prSet loTypeId="urn:microsoft.com/office/officeart/2005/8/layout/vList4#2" loCatId="list" qsTypeId="urn:microsoft.com/office/officeart/2005/8/quickstyle/simple1" qsCatId="simple" csTypeId="urn:microsoft.com/office/officeart/2005/8/colors/accent3_1" csCatId="accent3" phldr="1"/>
      <dgm:spPr/>
      <dgm:t>
        <a:bodyPr/>
        <a:lstStyle/>
        <a:p>
          <a:endParaRPr lang="id-ID"/>
        </a:p>
      </dgm:t>
    </dgm:pt>
    <dgm:pt modelId="{4EED2D06-FC8A-4431-BBDB-B8D7CB800F93}">
      <dgm:prSet phldrT="[Text]" custT="1"/>
      <dgm:spPr/>
      <dgm:t>
        <a:bodyPr/>
        <a:lstStyle/>
        <a:p>
          <a:pPr>
            <a:lnSpc>
              <a:spcPct val="100000"/>
            </a:lnSpc>
            <a:spcAft>
              <a:spcPts val="0"/>
            </a:spcAft>
          </a:pPr>
          <a:r>
            <a:rPr lang="en-US" sz="2400" b="1" dirty="0" smtClean="0"/>
            <a:t>KESIAPAN FASYANKES</a:t>
          </a:r>
          <a:endParaRPr lang="id-ID" sz="2400" b="1" dirty="0"/>
        </a:p>
      </dgm:t>
    </dgm:pt>
    <dgm:pt modelId="{332D193C-00A5-47B9-9ACA-12EDE82B8777}" type="parTrans" cxnId="{8528F600-7951-4E69-9700-13FCD3430547}">
      <dgm:prSet/>
      <dgm:spPr/>
      <dgm:t>
        <a:bodyPr/>
        <a:lstStyle/>
        <a:p>
          <a:endParaRPr lang="id-ID"/>
        </a:p>
      </dgm:t>
    </dgm:pt>
    <dgm:pt modelId="{70F11D42-7859-4287-969D-17D80E306F9F}" type="sibTrans" cxnId="{8528F600-7951-4E69-9700-13FCD3430547}">
      <dgm:prSet/>
      <dgm:spPr/>
      <dgm:t>
        <a:bodyPr/>
        <a:lstStyle/>
        <a:p>
          <a:endParaRPr lang="id-ID"/>
        </a:p>
      </dgm:t>
    </dgm:pt>
    <dgm:pt modelId="{90E77CBF-9F11-4525-965B-4C833438F674}">
      <dgm:prSet phldrT="[Text]" custT="1"/>
      <dgm:spPr/>
      <dgm:t>
        <a:bodyPr/>
        <a:lstStyle/>
        <a:p>
          <a:pPr>
            <a:lnSpc>
              <a:spcPct val="100000"/>
            </a:lnSpc>
            <a:spcAft>
              <a:spcPts val="0"/>
            </a:spcAft>
          </a:pPr>
          <a:r>
            <a:rPr lang="en-US" sz="1800" b="1" dirty="0" err="1" smtClean="0"/>
            <a:t>Alat</a:t>
          </a:r>
          <a:endParaRPr lang="id-ID" sz="1800" b="1" dirty="0"/>
        </a:p>
      </dgm:t>
    </dgm:pt>
    <dgm:pt modelId="{42F297F5-603E-4694-B97F-95E30B7CEE66}" type="parTrans" cxnId="{E4B62C2A-4364-40E8-A9C5-79B0BC6E15AC}">
      <dgm:prSet/>
      <dgm:spPr/>
      <dgm:t>
        <a:bodyPr/>
        <a:lstStyle/>
        <a:p>
          <a:endParaRPr lang="id-ID"/>
        </a:p>
      </dgm:t>
    </dgm:pt>
    <dgm:pt modelId="{1D40C7CC-6CBC-4C0A-8BD8-A35916440114}" type="sibTrans" cxnId="{E4B62C2A-4364-40E8-A9C5-79B0BC6E15AC}">
      <dgm:prSet/>
      <dgm:spPr/>
      <dgm:t>
        <a:bodyPr/>
        <a:lstStyle/>
        <a:p>
          <a:endParaRPr lang="id-ID"/>
        </a:p>
      </dgm:t>
    </dgm:pt>
    <dgm:pt modelId="{07FB15FB-87D3-46F5-96A0-53B5C5529949}">
      <dgm:prSet phldrT="[Text]" custT="1"/>
      <dgm:spPr/>
      <dgm:t>
        <a:bodyPr/>
        <a:lstStyle/>
        <a:p>
          <a:pPr>
            <a:lnSpc>
              <a:spcPct val="100000"/>
            </a:lnSpc>
            <a:spcAft>
              <a:spcPts val="0"/>
            </a:spcAft>
          </a:pPr>
          <a:r>
            <a:rPr lang="en-US" sz="1800" b="1" dirty="0" err="1" smtClean="0"/>
            <a:t>Manajemen</a:t>
          </a:r>
          <a:endParaRPr lang="id-ID" sz="1800" b="1" dirty="0"/>
        </a:p>
      </dgm:t>
    </dgm:pt>
    <dgm:pt modelId="{4FFE0189-3A88-4939-B464-F9C681F56C0A}" type="parTrans" cxnId="{94DF1A92-662E-4934-9917-0EE50927B3D6}">
      <dgm:prSet/>
      <dgm:spPr/>
      <dgm:t>
        <a:bodyPr/>
        <a:lstStyle/>
        <a:p>
          <a:endParaRPr lang="id-ID"/>
        </a:p>
      </dgm:t>
    </dgm:pt>
    <dgm:pt modelId="{4D00FC23-B814-45F5-AC03-911A8A48596D}" type="sibTrans" cxnId="{94DF1A92-662E-4934-9917-0EE50927B3D6}">
      <dgm:prSet/>
      <dgm:spPr/>
      <dgm:t>
        <a:bodyPr/>
        <a:lstStyle/>
        <a:p>
          <a:endParaRPr lang="id-ID"/>
        </a:p>
      </dgm:t>
    </dgm:pt>
    <dgm:pt modelId="{649FFCB4-BC3A-416E-9ADE-E6D319CC355B}">
      <dgm:prSet phldrT="[Text]" custT="1"/>
      <dgm:spPr/>
      <dgm:t>
        <a:bodyPr/>
        <a:lstStyle/>
        <a:p>
          <a:pPr>
            <a:lnSpc>
              <a:spcPct val="100000"/>
            </a:lnSpc>
            <a:spcAft>
              <a:spcPts val="0"/>
            </a:spcAft>
          </a:pPr>
          <a:r>
            <a:rPr lang="en-US" sz="2000" b="1" dirty="0" smtClean="0"/>
            <a:t>SUMBER DAYA MANUSIA</a:t>
          </a:r>
          <a:endParaRPr lang="id-ID" sz="2000" b="1" dirty="0"/>
        </a:p>
      </dgm:t>
    </dgm:pt>
    <dgm:pt modelId="{8AD252C1-90BE-458D-8B8A-4F039805C29C}" type="parTrans" cxnId="{A5773C1B-B944-4E3E-A818-FB1E2D6F7C8C}">
      <dgm:prSet/>
      <dgm:spPr/>
      <dgm:t>
        <a:bodyPr/>
        <a:lstStyle/>
        <a:p>
          <a:endParaRPr lang="id-ID"/>
        </a:p>
      </dgm:t>
    </dgm:pt>
    <dgm:pt modelId="{A499723F-47C6-486F-BBE4-A47327A125BD}" type="sibTrans" cxnId="{A5773C1B-B944-4E3E-A818-FB1E2D6F7C8C}">
      <dgm:prSet/>
      <dgm:spPr/>
      <dgm:t>
        <a:bodyPr/>
        <a:lstStyle/>
        <a:p>
          <a:endParaRPr lang="id-ID"/>
        </a:p>
      </dgm:t>
    </dgm:pt>
    <dgm:pt modelId="{FAE02307-7206-4FDD-BBCE-494D599F5B51}">
      <dgm:prSet phldrT="[Text]" custT="1"/>
      <dgm:spPr/>
      <dgm:t>
        <a:bodyPr/>
        <a:lstStyle/>
        <a:p>
          <a:pPr>
            <a:lnSpc>
              <a:spcPct val="90000"/>
            </a:lnSpc>
            <a:spcAft>
              <a:spcPct val="15000"/>
            </a:spcAft>
          </a:pPr>
          <a:r>
            <a:rPr lang="en-US" sz="1600" b="1" dirty="0" err="1" smtClean="0"/>
            <a:t>Jumlah</a:t>
          </a:r>
          <a:endParaRPr lang="id-ID" sz="1600" b="1" dirty="0"/>
        </a:p>
      </dgm:t>
    </dgm:pt>
    <dgm:pt modelId="{2975D6A7-6724-4A91-8459-93BB7A297D15}" type="parTrans" cxnId="{A1A6410B-12DB-4E54-85B0-F164B68013FD}">
      <dgm:prSet/>
      <dgm:spPr/>
      <dgm:t>
        <a:bodyPr/>
        <a:lstStyle/>
        <a:p>
          <a:endParaRPr lang="id-ID"/>
        </a:p>
      </dgm:t>
    </dgm:pt>
    <dgm:pt modelId="{4BA806A7-4DE0-454B-A50C-9547BEC3AFE1}" type="sibTrans" cxnId="{A1A6410B-12DB-4E54-85B0-F164B68013FD}">
      <dgm:prSet/>
      <dgm:spPr/>
      <dgm:t>
        <a:bodyPr/>
        <a:lstStyle/>
        <a:p>
          <a:endParaRPr lang="id-ID"/>
        </a:p>
      </dgm:t>
    </dgm:pt>
    <dgm:pt modelId="{75433B0F-FD7E-4F6B-A45C-A8B385ADEFE1}">
      <dgm:prSet phldrT="[Text]" custT="1"/>
      <dgm:spPr/>
      <dgm:t>
        <a:bodyPr/>
        <a:lstStyle/>
        <a:p>
          <a:pPr>
            <a:lnSpc>
              <a:spcPct val="90000"/>
            </a:lnSpc>
            <a:spcAft>
              <a:spcPct val="15000"/>
            </a:spcAft>
          </a:pPr>
          <a:r>
            <a:rPr lang="en-US" sz="1600" b="1" dirty="0" err="1" smtClean="0"/>
            <a:t>Jenis</a:t>
          </a:r>
          <a:endParaRPr lang="id-ID" sz="1600" b="1" dirty="0"/>
        </a:p>
      </dgm:t>
    </dgm:pt>
    <dgm:pt modelId="{1D789747-9E65-4633-9FEE-5CC51BF9B385}" type="parTrans" cxnId="{06569EAB-527E-41DD-9B93-2E8D52F1055F}">
      <dgm:prSet/>
      <dgm:spPr/>
      <dgm:t>
        <a:bodyPr/>
        <a:lstStyle/>
        <a:p>
          <a:endParaRPr lang="id-ID"/>
        </a:p>
      </dgm:t>
    </dgm:pt>
    <dgm:pt modelId="{01E6A1E0-D592-4FA5-A5D0-D1500D4B6B06}" type="sibTrans" cxnId="{06569EAB-527E-41DD-9B93-2E8D52F1055F}">
      <dgm:prSet/>
      <dgm:spPr/>
      <dgm:t>
        <a:bodyPr/>
        <a:lstStyle/>
        <a:p>
          <a:endParaRPr lang="id-ID"/>
        </a:p>
      </dgm:t>
    </dgm:pt>
    <dgm:pt modelId="{12EF84D7-EE95-4FEC-82BE-EF13EE72F1E9}">
      <dgm:prSet phldrT="[Text]" custT="1"/>
      <dgm:spPr/>
      <dgm:t>
        <a:bodyPr/>
        <a:lstStyle/>
        <a:p>
          <a:pPr>
            <a:lnSpc>
              <a:spcPct val="100000"/>
            </a:lnSpc>
            <a:spcAft>
              <a:spcPts val="0"/>
            </a:spcAft>
          </a:pPr>
          <a:r>
            <a:rPr lang="en-US" sz="2000" b="1" dirty="0" smtClean="0"/>
            <a:t>PROGRAM</a:t>
          </a:r>
          <a:endParaRPr lang="id-ID" sz="2000" b="1" dirty="0"/>
        </a:p>
      </dgm:t>
    </dgm:pt>
    <dgm:pt modelId="{130F03CE-30AA-4FED-A7FF-7410DAFBB44C}" type="parTrans" cxnId="{CC87F1E8-02CA-485E-B4C8-02CE2BCBFC9D}">
      <dgm:prSet/>
      <dgm:spPr/>
      <dgm:t>
        <a:bodyPr/>
        <a:lstStyle/>
        <a:p>
          <a:endParaRPr lang="id-ID"/>
        </a:p>
      </dgm:t>
    </dgm:pt>
    <dgm:pt modelId="{88B5F6BC-B4CD-4CF8-A701-4B071C215FF0}" type="sibTrans" cxnId="{CC87F1E8-02CA-485E-B4C8-02CE2BCBFC9D}">
      <dgm:prSet/>
      <dgm:spPr/>
      <dgm:t>
        <a:bodyPr/>
        <a:lstStyle/>
        <a:p>
          <a:endParaRPr lang="id-ID"/>
        </a:p>
      </dgm:t>
    </dgm:pt>
    <dgm:pt modelId="{6FFE1573-41AF-4ACF-9013-2107071C8F49}">
      <dgm:prSet phldrT="[Text]" custT="1"/>
      <dgm:spPr/>
      <dgm:t>
        <a:bodyPr/>
        <a:lstStyle/>
        <a:p>
          <a:pPr>
            <a:lnSpc>
              <a:spcPct val="90000"/>
            </a:lnSpc>
            <a:spcAft>
              <a:spcPct val="15000"/>
            </a:spcAft>
          </a:pPr>
          <a:r>
            <a:rPr lang="en-US" sz="1600" b="1" dirty="0" err="1" smtClean="0"/>
            <a:t>Prioritas</a:t>
          </a:r>
          <a:endParaRPr lang="id-ID" sz="1600" b="1" dirty="0"/>
        </a:p>
      </dgm:t>
    </dgm:pt>
    <dgm:pt modelId="{C7E6985B-7529-4BC2-9AC4-17DA03C0E77F}" type="parTrans" cxnId="{57654A99-F94C-42E2-B12A-85FDD9100C8E}">
      <dgm:prSet/>
      <dgm:spPr/>
      <dgm:t>
        <a:bodyPr/>
        <a:lstStyle/>
        <a:p>
          <a:endParaRPr lang="id-ID"/>
        </a:p>
      </dgm:t>
    </dgm:pt>
    <dgm:pt modelId="{27F1A658-2176-4E28-8C1C-09F26D0250D2}" type="sibTrans" cxnId="{57654A99-F94C-42E2-B12A-85FDD9100C8E}">
      <dgm:prSet/>
      <dgm:spPr/>
      <dgm:t>
        <a:bodyPr/>
        <a:lstStyle/>
        <a:p>
          <a:endParaRPr lang="id-ID"/>
        </a:p>
      </dgm:t>
    </dgm:pt>
    <dgm:pt modelId="{F113527F-8234-4883-85E6-E3D9BFB69CE3}">
      <dgm:prSet phldrT="[Text]" custT="1"/>
      <dgm:spPr/>
      <dgm:t>
        <a:bodyPr/>
        <a:lstStyle/>
        <a:p>
          <a:pPr>
            <a:lnSpc>
              <a:spcPct val="90000"/>
            </a:lnSpc>
            <a:spcAft>
              <a:spcPct val="15000"/>
            </a:spcAft>
          </a:pPr>
          <a:r>
            <a:rPr lang="en-US" sz="1600" b="1" dirty="0" err="1" smtClean="0"/>
            <a:t>Terintegrasi</a:t>
          </a:r>
          <a:endParaRPr lang="id-ID" sz="1600" b="1" dirty="0"/>
        </a:p>
      </dgm:t>
    </dgm:pt>
    <dgm:pt modelId="{736083A1-546C-4BD0-8A1C-451E6BE99F1D}" type="parTrans" cxnId="{A781AB12-8AB9-4CB3-B771-78992043326D}">
      <dgm:prSet/>
      <dgm:spPr/>
      <dgm:t>
        <a:bodyPr/>
        <a:lstStyle/>
        <a:p>
          <a:endParaRPr lang="id-ID"/>
        </a:p>
      </dgm:t>
    </dgm:pt>
    <dgm:pt modelId="{82D3F965-06CA-4EAB-A3DC-6B3E024529AA}" type="sibTrans" cxnId="{A781AB12-8AB9-4CB3-B771-78992043326D}">
      <dgm:prSet/>
      <dgm:spPr/>
      <dgm:t>
        <a:bodyPr/>
        <a:lstStyle/>
        <a:p>
          <a:endParaRPr lang="id-ID"/>
        </a:p>
      </dgm:t>
    </dgm:pt>
    <dgm:pt modelId="{AFAE295F-3DAF-403E-B572-8032A4414459}">
      <dgm:prSet phldrT="[Text]" custT="1"/>
      <dgm:spPr/>
      <dgm:t>
        <a:bodyPr/>
        <a:lstStyle/>
        <a:p>
          <a:pPr>
            <a:lnSpc>
              <a:spcPct val="100000"/>
            </a:lnSpc>
            <a:spcAft>
              <a:spcPts val="0"/>
            </a:spcAft>
          </a:pPr>
          <a:r>
            <a:rPr lang="en-US" sz="1800" b="1" dirty="0" err="1" smtClean="0"/>
            <a:t>Sarana</a:t>
          </a:r>
          <a:r>
            <a:rPr lang="en-US" sz="1800" b="1" dirty="0" smtClean="0"/>
            <a:t> </a:t>
          </a:r>
          <a:r>
            <a:rPr lang="en-US" sz="1800" b="1" dirty="0" err="1" smtClean="0"/>
            <a:t>dan</a:t>
          </a:r>
          <a:r>
            <a:rPr lang="en-US" sz="1800" b="1" dirty="0" smtClean="0"/>
            <a:t> </a:t>
          </a:r>
          <a:r>
            <a:rPr lang="en-US" sz="1800" b="1" dirty="0" err="1" smtClean="0"/>
            <a:t>prasarana</a:t>
          </a:r>
          <a:endParaRPr lang="id-ID" sz="1800" b="1" dirty="0"/>
        </a:p>
      </dgm:t>
    </dgm:pt>
    <dgm:pt modelId="{35E2D89C-11AE-45AE-B2A7-E6BFFFD44712}" type="parTrans" cxnId="{E7AC4F87-BE08-46E9-8663-11060C77DDAC}">
      <dgm:prSet/>
      <dgm:spPr/>
      <dgm:t>
        <a:bodyPr/>
        <a:lstStyle/>
        <a:p>
          <a:endParaRPr lang="id-ID"/>
        </a:p>
      </dgm:t>
    </dgm:pt>
    <dgm:pt modelId="{6FE61913-A766-4DB3-A008-75584B261565}" type="sibTrans" cxnId="{E7AC4F87-BE08-46E9-8663-11060C77DDAC}">
      <dgm:prSet/>
      <dgm:spPr/>
      <dgm:t>
        <a:bodyPr/>
        <a:lstStyle/>
        <a:p>
          <a:endParaRPr lang="id-ID"/>
        </a:p>
      </dgm:t>
    </dgm:pt>
    <dgm:pt modelId="{AA301953-E14B-4678-A4FB-6B195BF8FD2E}">
      <dgm:prSet phldrT="[Text]" custT="1"/>
      <dgm:spPr/>
      <dgm:t>
        <a:bodyPr/>
        <a:lstStyle/>
        <a:p>
          <a:pPr>
            <a:lnSpc>
              <a:spcPct val="90000"/>
            </a:lnSpc>
            <a:spcAft>
              <a:spcPct val="15000"/>
            </a:spcAft>
          </a:pPr>
          <a:r>
            <a:rPr lang="en-US" sz="1600" b="1" dirty="0" err="1" smtClean="0"/>
            <a:t>Kompetensi</a:t>
          </a:r>
          <a:endParaRPr lang="id-ID" sz="1600" b="1" dirty="0"/>
        </a:p>
      </dgm:t>
    </dgm:pt>
    <dgm:pt modelId="{CF31B32C-6996-4B37-9494-5C4E60B67B97}" type="parTrans" cxnId="{77A638D9-9ED3-45DD-9164-7DE7A4A5A368}">
      <dgm:prSet/>
      <dgm:spPr/>
      <dgm:t>
        <a:bodyPr/>
        <a:lstStyle/>
        <a:p>
          <a:endParaRPr lang="id-ID"/>
        </a:p>
      </dgm:t>
    </dgm:pt>
    <dgm:pt modelId="{FCB15987-B184-4086-9C78-5DCBB7ECCC16}" type="sibTrans" cxnId="{77A638D9-9ED3-45DD-9164-7DE7A4A5A368}">
      <dgm:prSet/>
      <dgm:spPr/>
      <dgm:t>
        <a:bodyPr/>
        <a:lstStyle/>
        <a:p>
          <a:endParaRPr lang="id-ID"/>
        </a:p>
      </dgm:t>
    </dgm:pt>
    <dgm:pt modelId="{448D271D-F946-4F3F-894D-BAA5B709BB3C}">
      <dgm:prSet phldrT="[Text]" custT="1"/>
      <dgm:spPr/>
      <dgm:t>
        <a:bodyPr/>
        <a:lstStyle/>
        <a:p>
          <a:pPr>
            <a:lnSpc>
              <a:spcPct val="90000"/>
            </a:lnSpc>
            <a:spcAft>
              <a:spcPct val="15000"/>
            </a:spcAft>
          </a:pPr>
          <a:r>
            <a:rPr lang="en-US" sz="1600" b="1" dirty="0" err="1" smtClean="0"/>
            <a:t>Pelatihan</a:t>
          </a:r>
          <a:endParaRPr lang="id-ID" sz="1600" b="1" dirty="0"/>
        </a:p>
      </dgm:t>
    </dgm:pt>
    <dgm:pt modelId="{8475EFEE-8FAB-427A-AFDF-CD971EB2BCC8}" type="parTrans" cxnId="{8BB1F6F2-3A97-4BE3-95D2-4D20F0DFCB17}">
      <dgm:prSet/>
      <dgm:spPr/>
      <dgm:t>
        <a:bodyPr/>
        <a:lstStyle/>
        <a:p>
          <a:endParaRPr lang="id-ID"/>
        </a:p>
      </dgm:t>
    </dgm:pt>
    <dgm:pt modelId="{FD5703A4-B3E0-412F-83AA-43CE1215FAB0}" type="sibTrans" cxnId="{8BB1F6F2-3A97-4BE3-95D2-4D20F0DFCB17}">
      <dgm:prSet/>
      <dgm:spPr/>
      <dgm:t>
        <a:bodyPr/>
        <a:lstStyle/>
        <a:p>
          <a:endParaRPr lang="id-ID"/>
        </a:p>
      </dgm:t>
    </dgm:pt>
    <dgm:pt modelId="{74B5924C-347B-4E62-B89C-951E178DD434}">
      <dgm:prSet phldrT="[Text]" custT="1"/>
      <dgm:spPr/>
      <dgm:t>
        <a:bodyPr/>
        <a:lstStyle/>
        <a:p>
          <a:pPr>
            <a:lnSpc>
              <a:spcPct val="90000"/>
            </a:lnSpc>
            <a:spcAft>
              <a:spcPct val="15000"/>
            </a:spcAft>
          </a:pPr>
          <a:r>
            <a:rPr lang="en-US" sz="1600" b="1" dirty="0" err="1" smtClean="0"/>
            <a:t>Berkualitas</a:t>
          </a:r>
          <a:endParaRPr lang="id-ID" sz="1600" b="1" dirty="0"/>
        </a:p>
      </dgm:t>
    </dgm:pt>
    <dgm:pt modelId="{7A587BE2-8DEB-403D-AE6F-53F79D2364C9}" type="parTrans" cxnId="{C8A2B31F-D364-4411-B068-A9E6BF16B087}">
      <dgm:prSet/>
      <dgm:spPr/>
      <dgm:t>
        <a:bodyPr/>
        <a:lstStyle/>
        <a:p>
          <a:endParaRPr lang="id-ID"/>
        </a:p>
      </dgm:t>
    </dgm:pt>
    <dgm:pt modelId="{95F0EECC-41CF-462F-A870-4531DD04754B}" type="sibTrans" cxnId="{C8A2B31F-D364-4411-B068-A9E6BF16B087}">
      <dgm:prSet/>
      <dgm:spPr/>
      <dgm:t>
        <a:bodyPr/>
        <a:lstStyle/>
        <a:p>
          <a:endParaRPr lang="id-ID"/>
        </a:p>
      </dgm:t>
    </dgm:pt>
    <dgm:pt modelId="{115C99E7-269B-4F52-8C27-DF93D9EAA36C}">
      <dgm:prSet phldrT="[Text]"/>
      <dgm:spPr/>
      <dgm:t>
        <a:bodyPr/>
        <a:lstStyle/>
        <a:p>
          <a:pPr>
            <a:lnSpc>
              <a:spcPct val="90000"/>
            </a:lnSpc>
            <a:spcAft>
              <a:spcPct val="15000"/>
            </a:spcAft>
          </a:pPr>
          <a:endParaRPr lang="id-ID" sz="1200" dirty="0"/>
        </a:p>
      </dgm:t>
    </dgm:pt>
    <dgm:pt modelId="{6B6F418C-28DF-4540-909D-2D88DDED526A}" type="parTrans" cxnId="{7EF10EC7-FA4A-4F3A-890D-52E9562E421E}">
      <dgm:prSet/>
      <dgm:spPr/>
      <dgm:t>
        <a:bodyPr/>
        <a:lstStyle/>
        <a:p>
          <a:endParaRPr lang="id-ID"/>
        </a:p>
      </dgm:t>
    </dgm:pt>
    <dgm:pt modelId="{89316C88-2F61-4374-A2C6-401127F7F3E3}" type="sibTrans" cxnId="{7EF10EC7-FA4A-4F3A-890D-52E9562E421E}">
      <dgm:prSet/>
      <dgm:spPr/>
      <dgm:t>
        <a:bodyPr/>
        <a:lstStyle/>
        <a:p>
          <a:endParaRPr lang="id-ID"/>
        </a:p>
      </dgm:t>
    </dgm:pt>
    <dgm:pt modelId="{8A9B7648-BA3A-4B90-B1FF-4518D1CCFC50}">
      <dgm:prSet phldrT="[Text]" custT="1"/>
      <dgm:spPr/>
      <dgm:t>
        <a:bodyPr/>
        <a:lstStyle/>
        <a:p>
          <a:pPr>
            <a:lnSpc>
              <a:spcPct val="90000"/>
            </a:lnSpc>
            <a:spcAft>
              <a:spcPct val="15000"/>
            </a:spcAft>
          </a:pPr>
          <a:r>
            <a:rPr lang="en-US" sz="1600" b="1" dirty="0" err="1" smtClean="0"/>
            <a:t>Sesuai</a:t>
          </a:r>
          <a:r>
            <a:rPr lang="en-US" sz="1600" b="1" dirty="0" smtClean="0"/>
            <a:t> </a:t>
          </a:r>
          <a:r>
            <a:rPr lang="en-US" sz="1600" b="1" dirty="0" err="1" smtClean="0"/>
            <a:t>masalah</a:t>
          </a:r>
          <a:r>
            <a:rPr lang="en-US" sz="1600" b="1" dirty="0" smtClean="0"/>
            <a:t> </a:t>
          </a:r>
          <a:r>
            <a:rPr lang="en-US" sz="1600" b="1" dirty="0" err="1" smtClean="0"/>
            <a:t>daerah</a:t>
          </a:r>
          <a:endParaRPr lang="id-ID" sz="1600" b="1" dirty="0"/>
        </a:p>
      </dgm:t>
    </dgm:pt>
    <dgm:pt modelId="{F0E25B38-17A2-4A37-AA8D-AA0C4EA7E6CC}" type="parTrans" cxnId="{79526E69-2BDC-4F69-B4D7-0D1A2CF11E2C}">
      <dgm:prSet/>
      <dgm:spPr/>
      <dgm:t>
        <a:bodyPr/>
        <a:lstStyle/>
        <a:p>
          <a:endParaRPr lang="id-ID"/>
        </a:p>
      </dgm:t>
    </dgm:pt>
    <dgm:pt modelId="{D6FB0DB7-D7A5-43AD-9DF3-D3AA3EE756C1}" type="sibTrans" cxnId="{79526E69-2BDC-4F69-B4D7-0D1A2CF11E2C}">
      <dgm:prSet/>
      <dgm:spPr/>
      <dgm:t>
        <a:bodyPr/>
        <a:lstStyle/>
        <a:p>
          <a:endParaRPr lang="id-ID"/>
        </a:p>
      </dgm:t>
    </dgm:pt>
    <dgm:pt modelId="{5B2654FC-63E3-4342-BD90-1711C33D5CEE}" type="pres">
      <dgm:prSet presAssocID="{A4968FA9-BDD0-41F7-BA4E-7403BEA8B118}" presName="linear" presStyleCnt="0">
        <dgm:presLayoutVars>
          <dgm:dir/>
          <dgm:resizeHandles val="exact"/>
        </dgm:presLayoutVars>
      </dgm:prSet>
      <dgm:spPr/>
      <dgm:t>
        <a:bodyPr/>
        <a:lstStyle/>
        <a:p>
          <a:endParaRPr lang="en-US"/>
        </a:p>
      </dgm:t>
    </dgm:pt>
    <dgm:pt modelId="{CB67E9A7-35D2-48F2-A301-F079278EB5FB}" type="pres">
      <dgm:prSet presAssocID="{4EED2D06-FC8A-4431-BBDB-B8D7CB800F93}" presName="comp" presStyleCnt="0"/>
      <dgm:spPr/>
    </dgm:pt>
    <dgm:pt modelId="{904E3F17-13D2-4566-A67E-46F02CD1B7C7}" type="pres">
      <dgm:prSet presAssocID="{4EED2D06-FC8A-4431-BBDB-B8D7CB800F93}" presName="box" presStyleLbl="node1" presStyleIdx="0" presStyleCnt="3"/>
      <dgm:spPr/>
      <dgm:t>
        <a:bodyPr/>
        <a:lstStyle/>
        <a:p>
          <a:endParaRPr lang="id-ID"/>
        </a:p>
      </dgm:t>
    </dgm:pt>
    <dgm:pt modelId="{829C9156-FD01-442D-A101-233FAADB9A2A}" type="pres">
      <dgm:prSet presAssocID="{4EED2D06-FC8A-4431-BBDB-B8D7CB800F93}" presName="img" presStyleLbl="fgImgPlace1" presStyleIdx="0" presStyleCnt="3"/>
      <dgm:spPr/>
    </dgm:pt>
    <dgm:pt modelId="{CC361E64-60FC-4742-A8ED-A4C50C4DF2F3}" type="pres">
      <dgm:prSet presAssocID="{4EED2D06-FC8A-4431-BBDB-B8D7CB800F93}" presName="text" presStyleLbl="node1" presStyleIdx="0" presStyleCnt="3">
        <dgm:presLayoutVars>
          <dgm:bulletEnabled val="1"/>
        </dgm:presLayoutVars>
      </dgm:prSet>
      <dgm:spPr/>
      <dgm:t>
        <a:bodyPr/>
        <a:lstStyle/>
        <a:p>
          <a:endParaRPr lang="id-ID"/>
        </a:p>
      </dgm:t>
    </dgm:pt>
    <dgm:pt modelId="{35659183-A2FB-4B00-A7EB-761B4355493D}" type="pres">
      <dgm:prSet presAssocID="{70F11D42-7859-4287-969D-17D80E306F9F}" presName="spacer" presStyleCnt="0"/>
      <dgm:spPr/>
    </dgm:pt>
    <dgm:pt modelId="{4F448E48-08DE-4476-A677-A111301CE8E5}" type="pres">
      <dgm:prSet presAssocID="{649FFCB4-BC3A-416E-9ADE-E6D319CC355B}" presName="comp" presStyleCnt="0"/>
      <dgm:spPr/>
    </dgm:pt>
    <dgm:pt modelId="{1CD6CD02-267A-45E6-9C12-E328830C0CB6}" type="pres">
      <dgm:prSet presAssocID="{649FFCB4-BC3A-416E-9ADE-E6D319CC355B}" presName="box" presStyleLbl="node1" presStyleIdx="1" presStyleCnt="3" custLinFactNeighborX="513"/>
      <dgm:spPr/>
      <dgm:t>
        <a:bodyPr/>
        <a:lstStyle/>
        <a:p>
          <a:endParaRPr lang="en-US"/>
        </a:p>
      </dgm:t>
    </dgm:pt>
    <dgm:pt modelId="{E4E94D2F-6BFD-4D6F-90C9-8E8D531A72D4}" type="pres">
      <dgm:prSet presAssocID="{649FFCB4-BC3A-416E-9ADE-E6D319CC355B}" presName="img" presStyleLbl="fgImgPlace1" presStyleIdx="1" presStyleCnt="3" custScaleX="60292" custScaleY="116388"/>
      <dgm:spPr/>
    </dgm:pt>
    <dgm:pt modelId="{A88CFB63-20A3-40D7-9C3F-D80FA0183729}" type="pres">
      <dgm:prSet presAssocID="{649FFCB4-BC3A-416E-9ADE-E6D319CC355B}" presName="text" presStyleLbl="node1" presStyleIdx="1" presStyleCnt="3">
        <dgm:presLayoutVars>
          <dgm:bulletEnabled val="1"/>
        </dgm:presLayoutVars>
      </dgm:prSet>
      <dgm:spPr/>
      <dgm:t>
        <a:bodyPr/>
        <a:lstStyle/>
        <a:p>
          <a:endParaRPr lang="en-US"/>
        </a:p>
      </dgm:t>
    </dgm:pt>
    <dgm:pt modelId="{C74660B4-D9D0-4812-9B9F-526BEE90475B}" type="pres">
      <dgm:prSet presAssocID="{A499723F-47C6-486F-BBE4-A47327A125BD}" presName="spacer" presStyleCnt="0"/>
      <dgm:spPr/>
    </dgm:pt>
    <dgm:pt modelId="{4D604A02-B78E-4068-9E6B-F3049A2E65CE}" type="pres">
      <dgm:prSet presAssocID="{12EF84D7-EE95-4FEC-82BE-EF13EE72F1E9}" presName="comp" presStyleCnt="0"/>
      <dgm:spPr/>
    </dgm:pt>
    <dgm:pt modelId="{86996A67-8E8F-4804-8BB8-563BACDDC51A}" type="pres">
      <dgm:prSet presAssocID="{12EF84D7-EE95-4FEC-82BE-EF13EE72F1E9}" presName="box" presStyleLbl="node1" presStyleIdx="2" presStyleCnt="3" custLinFactNeighborX="-862" custLinFactNeighborY="1070"/>
      <dgm:spPr/>
      <dgm:t>
        <a:bodyPr/>
        <a:lstStyle/>
        <a:p>
          <a:endParaRPr lang="id-ID"/>
        </a:p>
      </dgm:t>
    </dgm:pt>
    <dgm:pt modelId="{8C2FE254-3F74-4FF3-9D6E-773DABDE4AA6}" type="pres">
      <dgm:prSet presAssocID="{12EF84D7-EE95-4FEC-82BE-EF13EE72F1E9}" presName="img" presStyleLbl="fgImgPlace1" presStyleIdx="2" presStyleCnt="3" custScaleX="89688"/>
      <dgm:spPr/>
    </dgm:pt>
    <dgm:pt modelId="{AF2DA489-D032-4864-B25C-3C5CBDE39A1C}" type="pres">
      <dgm:prSet presAssocID="{12EF84D7-EE95-4FEC-82BE-EF13EE72F1E9}" presName="text" presStyleLbl="node1" presStyleIdx="2" presStyleCnt="3">
        <dgm:presLayoutVars>
          <dgm:bulletEnabled val="1"/>
        </dgm:presLayoutVars>
      </dgm:prSet>
      <dgm:spPr/>
      <dgm:t>
        <a:bodyPr/>
        <a:lstStyle/>
        <a:p>
          <a:endParaRPr lang="id-ID"/>
        </a:p>
      </dgm:t>
    </dgm:pt>
  </dgm:ptLst>
  <dgm:cxnLst>
    <dgm:cxn modelId="{35197156-9737-4586-A76A-20064D8BFB21}" type="presOf" srcId="{90E77CBF-9F11-4525-965B-4C833438F674}" destId="{CC361E64-60FC-4742-A8ED-A4C50C4DF2F3}" srcOrd="1" destOrd="2" presId="urn:microsoft.com/office/officeart/2005/8/layout/vList4#2"/>
    <dgm:cxn modelId="{A94527F3-3B87-4848-9514-321E8CB697D5}" type="presOf" srcId="{90E77CBF-9F11-4525-965B-4C833438F674}" destId="{904E3F17-13D2-4566-A67E-46F02CD1B7C7}" srcOrd="0" destOrd="2" presId="urn:microsoft.com/office/officeart/2005/8/layout/vList4#2"/>
    <dgm:cxn modelId="{3D89CE75-BDE1-43F9-BA14-16948D6A35D6}" type="presOf" srcId="{448D271D-F946-4F3F-894D-BAA5B709BB3C}" destId="{A88CFB63-20A3-40D7-9C3F-D80FA0183729}" srcOrd="1" destOrd="4" presId="urn:microsoft.com/office/officeart/2005/8/layout/vList4#2"/>
    <dgm:cxn modelId="{A1A6410B-12DB-4E54-85B0-F164B68013FD}" srcId="{649FFCB4-BC3A-416E-9ADE-E6D319CC355B}" destId="{FAE02307-7206-4FDD-BBCE-494D599F5B51}" srcOrd="0" destOrd="0" parTransId="{2975D6A7-6724-4A91-8459-93BB7A297D15}" sibTransId="{4BA806A7-4DE0-454B-A50C-9547BEC3AFE1}"/>
    <dgm:cxn modelId="{C8A2B31F-D364-4411-B068-A9E6BF16B087}" srcId="{12EF84D7-EE95-4FEC-82BE-EF13EE72F1E9}" destId="{74B5924C-347B-4E62-B89C-951E178DD434}" srcOrd="2" destOrd="0" parTransId="{7A587BE2-8DEB-403D-AE6F-53F79D2364C9}" sibTransId="{95F0EECC-41CF-462F-A870-4531DD04754B}"/>
    <dgm:cxn modelId="{7743F45C-2406-4DBA-8182-C11FE6B6E0B1}" type="presOf" srcId="{4EED2D06-FC8A-4431-BBDB-B8D7CB800F93}" destId="{904E3F17-13D2-4566-A67E-46F02CD1B7C7}" srcOrd="0" destOrd="0" presId="urn:microsoft.com/office/officeart/2005/8/layout/vList4#2"/>
    <dgm:cxn modelId="{42BE8F70-E039-4429-8EC4-CE2C73F762A7}" type="presOf" srcId="{AA301953-E14B-4678-A4FB-6B195BF8FD2E}" destId="{1CD6CD02-267A-45E6-9C12-E328830C0CB6}" srcOrd="0" destOrd="3" presId="urn:microsoft.com/office/officeart/2005/8/layout/vList4#2"/>
    <dgm:cxn modelId="{94DF1A92-662E-4934-9917-0EE50927B3D6}" srcId="{4EED2D06-FC8A-4431-BBDB-B8D7CB800F93}" destId="{07FB15FB-87D3-46F5-96A0-53B5C5529949}" srcOrd="2" destOrd="0" parTransId="{4FFE0189-3A88-4939-B464-F9C681F56C0A}" sibTransId="{4D00FC23-B814-45F5-AC03-911A8A48596D}"/>
    <dgm:cxn modelId="{E4B62C2A-4364-40E8-A9C5-79B0BC6E15AC}" srcId="{4EED2D06-FC8A-4431-BBDB-B8D7CB800F93}" destId="{90E77CBF-9F11-4525-965B-4C833438F674}" srcOrd="1" destOrd="0" parTransId="{42F297F5-603E-4694-B97F-95E30B7CEE66}" sibTransId="{1D40C7CC-6CBC-4C0A-8BD8-A35916440114}"/>
    <dgm:cxn modelId="{882530F5-E407-4DF5-8497-5762DD6408B1}" type="presOf" srcId="{74B5924C-347B-4E62-B89C-951E178DD434}" destId="{86996A67-8E8F-4804-8BB8-563BACDDC51A}" srcOrd="0" destOrd="3" presId="urn:microsoft.com/office/officeart/2005/8/layout/vList4#2"/>
    <dgm:cxn modelId="{F0224DDA-635E-44D0-821E-BC58D68D9E17}" type="presOf" srcId="{AFAE295F-3DAF-403E-B572-8032A4414459}" destId="{904E3F17-13D2-4566-A67E-46F02CD1B7C7}" srcOrd="0" destOrd="1" presId="urn:microsoft.com/office/officeart/2005/8/layout/vList4#2"/>
    <dgm:cxn modelId="{77A638D9-9ED3-45DD-9164-7DE7A4A5A368}" srcId="{649FFCB4-BC3A-416E-9ADE-E6D319CC355B}" destId="{AA301953-E14B-4678-A4FB-6B195BF8FD2E}" srcOrd="2" destOrd="0" parTransId="{CF31B32C-6996-4B37-9494-5C4E60B67B97}" sibTransId="{FCB15987-B184-4086-9C78-5DCBB7ECCC16}"/>
    <dgm:cxn modelId="{97652200-6266-4959-B7AC-DFC72BC912BA}" type="presOf" srcId="{07FB15FB-87D3-46F5-96A0-53B5C5529949}" destId="{CC361E64-60FC-4742-A8ED-A4C50C4DF2F3}" srcOrd="1" destOrd="3" presId="urn:microsoft.com/office/officeart/2005/8/layout/vList4#2"/>
    <dgm:cxn modelId="{2FA16B9E-775A-40A6-BDA1-5C82DE05C336}" type="presOf" srcId="{F113527F-8234-4883-85E6-E3D9BFB69CE3}" destId="{AF2DA489-D032-4864-B25C-3C5CBDE39A1C}" srcOrd="1" destOrd="2" presId="urn:microsoft.com/office/officeart/2005/8/layout/vList4#2"/>
    <dgm:cxn modelId="{FC9170F2-9305-42AB-8214-C4DE7D2FFD96}" type="presOf" srcId="{07FB15FB-87D3-46F5-96A0-53B5C5529949}" destId="{904E3F17-13D2-4566-A67E-46F02CD1B7C7}" srcOrd="0" destOrd="3" presId="urn:microsoft.com/office/officeart/2005/8/layout/vList4#2"/>
    <dgm:cxn modelId="{921DE169-BECE-4F23-A207-4E59277629BF}" type="presOf" srcId="{115C99E7-269B-4F52-8C27-DF93D9EAA36C}" destId="{86996A67-8E8F-4804-8BB8-563BACDDC51A}" srcOrd="0" destOrd="5" presId="urn:microsoft.com/office/officeart/2005/8/layout/vList4#2"/>
    <dgm:cxn modelId="{3CA8373B-B840-4AF1-8441-FA87D3598F80}" type="presOf" srcId="{6FFE1573-41AF-4ACF-9013-2107071C8F49}" destId="{86996A67-8E8F-4804-8BB8-563BACDDC51A}" srcOrd="0" destOrd="1" presId="urn:microsoft.com/office/officeart/2005/8/layout/vList4#2"/>
    <dgm:cxn modelId="{7E3AEBB6-AA55-4DF9-A8DB-D8D9A4FE5F6D}" type="presOf" srcId="{649FFCB4-BC3A-416E-9ADE-E6D319CC355B}" destId="{A88CFB63-20A3-40D7-9C3F-D80FA0183729}" srcOrd="1" destOrd="0" presId="urn:microsoft.com/office/officeart/2005/8/layout/vList4#2"/>
    <dgm:cxn modelId="{CA917E82-25A6-41FB-A796-811B1CBA73C7}" type="presOf" srcId="{8A9B7648-BA3A-4B90-B1FF-4518D1CCFC50}" destId="{AF2DA489-D032-4864-B25C-3C5CBDE39A1C}" srcOrd="1" destOrd="4" presId="urn:microsoft.com/office/officeart/2005/8/layout/vList4#2"/>
    <dgm:cxn modelId="{57654A99-F94C-42E2-B12A-85FDD9100C8E}" srcId="{12EF84D7-EE95-4FEC-82BE-EF13EE72F1E9}" destId="{6FFE1573-41AF-4ACF-9013-2107071C8F49}" srcOrd="0" destOrd="0" parTransId="{C7E6985B-7529-4BC2-9AC4-17DA03C0E77F}" sibTransId="{27F1A658-2176-4E28-8C1C-09F26D0250D2}"/>
    <dgm:cxn modelId="{8528F600-7951-4E69-9700-13FCD3430547}" srcId="{A4968FA9-BDD0-41F7-BA4E-7403BEA8B118}" destId="{4EED2D06-FC8A-4431-BBDB-B8D7CB800F93}" srcOrd="0" destOrd="0" parTransId="{332D193C-00A5-47B9-9ACA-12EDE82B8777}" sibTransId="{70F11D42-7859-4287-969D-17D80E306F9F}"/>
    <dgm:cxn modelId="{DE582DD7-C499-47E1-A523-92C66494643B}" type="presOf" srcId="{6FFE1573-41AF-4ACF-9013-2107071C8F49}" destId="{AF2DA489-D032-4864-B25C-3C5CBDE39A1C}" srcOrd="1" destOrd="1" presId="urn:microsoft.com/office/officeart/2005/8/layout/vList4#2"/>
    <dgm:cxn modelId="{7EF10EC7-FA4A-4F3A-890D-52E9562E421E}" srcId="{12EF84D7-EE95-4FEC-82BE-EF13EE72F1E9}" destId="{115C99E7-269B-4F52-8C27-DF93D9EAA36C}" srcOrd="4" destOrd="0" parTransId="{6B6F418C-28DF-4540-909D-2D88DDED526A}" sibTransId="{89316C88-2F61-4374-A2C6-401127F7F3E3}"/>
    <dgm:cxn modelId="{E3B6569C-DEBC-4814-B30C-F24372A3161E}" type="presOf" srcId="{12EF84D7-EE95-4FEC-82BE-EF13EE72F1E9}" destId="{AF2DA489-D032-4864-B25C-3C5CBDE39A1C}" srcOrd="1" destOrd="0" presId="urn:microsoft.com/office/officeart/2005/8/layout/vList4#2"/>
    <dgm:cxn modelId="{79526E69-2BDC-4F69-B4D7-0D1A2CF11E2C}" srcId="{12EF84D7-EE95-4FEC-82BE-EF13EE72F1E9}" destId="{8A9B7648-BA3A-4B90-B1FF-4518D1CCFC50}" srcOrd="3" destOrd="0" parTransId="{F0E25B38-17A2-4A37-AA8D-AA0C4EA7E6CC}" sibTransId="{D6FB0DB7-D7A5-43AD-9DF3-D3AA3EE756C1}"/>
    <dgm:cxn modelId="{B9DBA125-4255-40B5-95D7-2100286DABD4}" type="presOf" srcId="{FAE02307-7206-4FDD-BBCE-494D599F5B51}" destId="{A88CFB63-20A3-40D7-9C3F-D80FA0183729}" srcOrd="1" destOrd="1" presId="urn:microsoft.com/office/officeart/2005/8/layout/vList4#2"/>
    <dgm:cxn modelId="{8BB1F6F2-3A97-4BE3-95D2-4D20F0DFCB17}" srcId="{649FFCB4-BC3A-416E-9ADE-E6D319CC355B}" destId="{448D271D-F946-4F3F-894D-BAA5B709BB3C}" srcOrd="3" destOrd="0" parTransId="{8475EFEE-8FAB-427A-AFDF-CD971EB2BCC8}" sibTransId="{FD5703A4-B3E0-412F-83AA-43CE1215FAB0}"/>
    <dgm:cxn modelId="{2953B157-664B-4389-8888-EE090C1B2C41}" type="presOf" srcId="{F113527F-8234-4883-85E6-E3D9BFB69CE3}" destId="{86996A67-8E8F-4804-8BB8-563BACDDC51A}" srcOrd="0" destOrd="2" presId="urn:microsoft.com/office/officeart/2005/8/layout/vList4#2"/>
    <dgm:cxn modelId="{CCD3610B-5558-4644-A96E-C3EBBBC085F6}" type="presOf" srcId="{74B5924C-347B-4E62-B89C-951E178DD434}" destId="{AF2DA489-D032-4864-B25C-3C5CBDE39A1C}" srcOrd="1" destOrd="3" presId="urn:microsoft.com/office/officeart/2005/8/layout/vList4#2"/>
    <dgm:cxn modelId="{D7E8C95D-1AED-4E95-9744-F0746FAB9EDE}" type="presOf" srcId="{115C99E7-269B-4F52-8C27-DF93D9EAA36C}" destId="{AF2DA489-D032-4864-B25C-3C5CBDE39A1C}" srcOrd="1" destOrd="5" presId="urn:microsoft.com/office/officeart/2005/8/layout/vList4#2"/>
    <dgm:cxn modelId="{85F6DF1D-FBA5-404E-9E06-3B32CF22DB94}" type="presOf" srcId="{AFAE295F-3DAF-403E-B572-8032A4414459}" destId="{CC361E64-60FC-4742-A8ED-A4C50C4DF2F3}" srcOrd="1" destOrd="1" presId="urn:microsoft.com/office/officeart/2005/8/layout/vList4#2"/>
    <dgm:cxn modelId="{A5773C1B-B944-4E3E-A818-FB1E2D6F7C8C}" srcId="{A4968FA9-BDD0-41F7-BA4E-7403BEA8B118}" destId="{649FFCB4-BC3A-416E-9ADE-E6D319CC355B}" srcOrd="1" destOrd="0" parTransId="{8AD252C1-90BE-458D-8B8A-4F039805C29C}" sibTransId="{A499723F-47C6-486F-BBE4-A47327A125BD}"/>
    <dgm:cxn modelId="{2A8EDB72-8EBE-4868-8EC4-52F9CA786CB8}" type="presOf" srcId="{FAE02307-7206-4FDD-BBCE-494D599F5B51}" destId="{1CD6CD02-267A-45E6-9C12-E328830C0CB6}" srcOrd="0" destOrd="1" presId="urn:microsoft.com/office/officeart/2005/8/layout/vList4#2"/>
    <dgm:cxn modelId="{CC87F1E8-02CA-485E-B4C8-02CE2BCBFC9D}" srcId="{A4968FA9-BDD0-41F7-BA4E-7403BEA8B118}" destId="{12EF84D7-EE95-4FEC-82BE-EF13EE72F1E9}" srcOrd="2" destOrd="0" parTransId="{130F03CE-30AA-4FED-A7FF-7410DAFBB44C}" sibTransId="{88B5F6BC-B4CD-4CF8-A701-4B071C215FF0}"/>
    <dgm:cxn modelId="{06569EAB-527E-41DD-9B93-2E8D52F1055F}" srcId="{649FFCB4-BC3A-416E-9ADE-E6D319CC355B}" destId="{75433B0F-FD7E-4F6B-A45C-A8B385ADEFE1}" srcOrd="1" destOrd="0" parTransId="{1D789747-9E65-4633-9FEE-5CC51BF9B385}" sibTransId="{01E6A1E0-D592-4FA5-A5D0-D1500D4B6B06}"/>
    <dgm:cxn modelId="{AC84929B-FB9E-4FAA-93AD-A873275E01D8}" type="presOf" srcId="{A4968FA9-BDD0-41F7-BA4E-7403BEA8B118}" destId="{5B2654FC-63E3-4342-BD90-1711C33D5CEE}" srcOrd="0" destOrd="0" presId="urn:microsoft.com/office/officeart/2005/8/layout/vList4#2"/>
    <dgm:cxn modelId="{8106731D-F5EF-447E-BF8D-6A4699F2DE8A}" type="presOf" srcId="{8A9B7648-BA3A-4B90-B1FF-4518D1CCFC50}" destId="{86996A67-8E8F-4804-8BB8-563BACDDC51A}" srcOrd="0" destOrd="4" presId="urn:microsoft.com/office/officeart/2005/8/layout/vList4#2"/>
    <dgm:cxn modelId="{3FF145E7-7BFA-4789-AE00-070C429226D3}" type="presOf" srcId="{649FFCB4-BC3A-416E-9ADE-E6D319CC355B}" destId="{1CD6CD02-267A-45E6-9C12-E328830C0CB6}" srcOrd="0" destOrd="0" presId="urn:microsoft.com/office/officeart/2005/8/layout/vList4#2"/>
    <dgm:cxn modelId="{E42FFD9E-CD64-46C5-801E-C0B2C03F689C}" type="presOf" srcId="{448D271D-F946-4F3F-894D-BAA5B709BB3C}" destId="{1CD6CD02-267A-45E6-9C12-E328830C0CB6}" srcOrd="0" destOrd="4" presId="urn:microsoft.com/office/officeart/2005/8/layout/vList4#2"/>
    <dgm:cxn modelId="{A781AB12-8AB9-4CB3-B771-78992043326D}" srcId="{12EF84D7-EE95-4FEC-82BE-EF13EE72F1E9}" destId="{F113527F-8234-4883-85E6-E3D9BFB69CE3}" srcOrd="1" destOrd="0" parTransId="{736083A1-546C-4BD0-8A1C-451E6BE99F1D}" sibTransId="{82D3F965-06CA-4EAB-A3DC-6B3E024529AA}"/>
    <dgm:cxn modelId="{15A9A25D-FFCD-4B34-8356-FE8AE19E2344}" type="presOf" srcId="{75433B0F-FD7E-4F6B-A45C-A8B385ADEFE1}" destId="{1CD6CD02-267A-45E6-9C12-E328830C0CB6}" srcOrd="0" destOrd="2" presId="urn:microsoft.com/office/officeart/2005/8/layout/vList4#2"/>
    <dgm:cxn modelId="{E7AC4F87-BE08-46E9-8663-11060C77DDAC}" srcId="{4EED2D06-FC8A-4431-BBDB-B8D7CB800F93}" destId="{AFAE295F-3DAF-403E-B572-8032A4414459}" srcOrd="0" destOrd="0" parTransId="{35E2D89C-11AE-45AE-B2A7-E6BFFFD44712}" sibTransId="{6FE61913-A766-4DB3-A008-75584B261565}"/>
    <dgm:cxn modelId="{0263A9BC-A180-41E1-AB78-68F78ED6A137}" type="presOf" srcId="{AA301953-E14B-4678-A4FB-6B195BF8FD2E}" destId="{A88CFB63-20A3-40D7-9C3F-D80FA0183729}" srcOrd="1" destOrd="3" presId="urn:microsoft.com/office/officeart/2005/8/layout/vList4#2"/>
    <dgm:cxn modelId="{1D662FF6-7757-4756-A4E4-07B7B877666B}" type="presOf" srcId="{12EF84D7-EE95-4FEC-82BE-EF13EE72F1E9}" destId="{86996A67-8E8F-4804-8BB8-563BACDDC51A}" srcOrd="0" destOrd="0" presId="urn:microsoft.com/office/officeart/2005/8/layout/vList4#2"/>
    <dgm:cxn modelId="{BE22A752-C08E-4854-B304-2734112ED969}" type="presOf" srcId="{75433B0F-FD7E-4F6B-A45C-A8B385ADEFE1}" destId="{A88CFB63-20A3-40D7-9C3F-D80FA0183729}" srcOrd="1" destOrd="2" presId="urn:microsoft.com/office/officeart/2005/8/layout/vList4#2"/>
    <dgm:cxn modelId="{70450A6A-ED31-49C6-86C1-13C7F6F66F35}" type="presOf" srcId="{4EED2D06-FC8A-4431-BBDB-B8D7CB800F93}" destId="{CC361E64-60FC-4742-A8ED-A4C50C4DF2F3}" srcOrd="1" destOrd="0" presId="urn:microsoft.com/office/officeart/2005/8/layout/vList4#2"/>
    <dgm:cxn modelId="{B2F75BAF-EC29-4AE1-ABAC-208C30052904}" type="presParOf" srcId="{5B2654FC-63E3-4342-BD90-1711C33D5CEE}" destId="{CB67E9A7-35D2-48F2-A301-F079278EB5FB}" srcOrd="0" destOrd="0" presId="urn:microsoft.com/office/officeart/2005/8/layout/vList4#2"/>
    <dgm:cxn modelId="{7B16F144-BC4E-49A8-AEF4-BE7EFCBB2AD3}" type="presParOf" srcId="{CB67E9A7-35D2-48F2-A301-F079278EB5FB}" destId="{904E3F17-13D2-4566-A67E-46F02CD1B7C7}" srcOrd="0" destOrd="0" presId="urn:microsoft.com/office/officeart/2005/8/layout/vList4#2"/>
    <dgm:cxn modelId="{1F1F3F69-86E5-492A-8B2B-18A952BAB227}" type="presParOf" srcId="{CB67E9A7-35D2-48F2-A301-F079278EB5FB}" destId="{829C9156-FD01-442D-A101-233FAADB9A2A}" srcOrd="1" destOrd="0" presId="urn:microsoft.com/office/officeart/2005/8/layout/vList4#2"/>
    <dgm:cxn modelId="{3725FA2B-CC91-49D5-99A9-84C777FEA4F8}" type="presParOf" srcId="{CB67E9A7-35D2-48F2-A301-F079278EB5FB}" destId="{CC361E64-60FC-4742-A8ED-A4C50C4DF2F3}" srcOrd="2" destOrd="0" presId="urn:microsoft.com/office/officeart/2005/8/layout/vList4#2"/>
    <dgm:cxn modelId="{9C33F780-69AC-4D64-B9C4-A3A629D8146C}" type="presParOf" srcId="{5B2654FC-63E3-4342-BD90-1711C33D5CEE}" destId="{35659183-A2FB-4B00-A7EB-761B4355493D}" srcOrd="1" destOrd="0" presId="urn:microsoft.com/office/officeart/2005/8/layout/vList4#2"/>
    <dgm:cxn modelId="{27B2C138-75F1-48DC-B1FC-F37A5D7494BF}" type="presParOf" srcId="{5B2654FC-63E3-4342-BD90-1711C33D5CEE}" destId="{4F448E48-08DE-4476-A677-A111301CE8E5}" srcOrd="2" destOrd="0" presId="urn:microsoft.com/office/officeart/2005/8/layout/vList4#2"/>
    <dgm:cxn modelId="{2C5AE6C2-7972-4080-974F-9D8DAED51641}" type="presParOf" srcId="{4F448E48-08DE-4476-A677-A111301CE8E5}" destId="{1CD6CD02-267A-45E6-9C12-E328830C0CB6}" srcOrd="0" destOrd="0" presId="urn:microsoft.com/office/officeart/2005/8/layout/vList4#2"/>
    <dgm:cxn modelId="{CAAC3847-BA22-424B-AAEA-60CBCF374E01}" type="presParOf" srcId="{4F448E48-08DE-4476-A677-A111301CE8E5}" destId="{E4E94D2F-6BFD-4D6F-90C9-8E8D531A72D4}" srcOrd="1" destOrd="0" presId="urn:microsoft.com/office/officeart/2005/8/layout/vList4#2"/>
    <dgm:cxn modelId="{6E1A3575-2034-4C05-BC06-5F4FEC1086D6}" type="presParOf" srcId="{4F448E48-08DE-4476-A677-A111301CE8E5}" destId="{A88CFB63-20A3-40D7-9C3F-D80FA0183729}" srcOrd="2" destOrd="0" presId="urn:microsoft.com/office/officeart/2005/8/layout/vList4#2"/>
    <dgm:cxn modelId="{D446B964-1936-4CB4-991E-A9198BB1235F}" type="presParOf" srcId="{5B2654FC-63E3-4342-BD90-1711C33D5CEE}" destId="{C74660B4-D9D0-4812-9B9F-526BEE90475B}" srcOrd="3" destOrd="0" presId="urn:microsoft.com/office/officeart/2005/8/layout/vList4#2"/>
    <dgm:cxn modelId="{A3D6D1BA-05CC-45EF-B5EC-7CF63417C7F7}" type="presParOf" srcId="{5B2654FC-63E3-4342-BD90-1711C33D5CEE}" destId="{4D604A02-B78E-4068-9E6B-F3049A2E65CE}" srcOrd="4" destOrd="0" presId="urn:microsoft.com/office/officeart/2005/8/layout/vList4#2"/>
    <dgm:cxn modelId="{BBEE851A-8F62-4D34-9A38-2F60081BFDAB}" type="presParOf" srcId="{4D604A02-B78E-4068-9E6B-F3049A2E65CE}" destId="{86996A67-8E8F-4804-8BB8-563BACDDC51A}" srcOrd="0" destOrd="0" presId="urn:microsoft.com/office/officeart/2005/8/layout/vList4#2"/>
    <dgm:cxn modelId="{921B4933-5782-4F75-85AB-FEE534BEB748}" type="presParOf" srcId="{4D604A02-B78E-4068-9E6B-F3049A2E65CE}" destId="{8C2FE254-3F74-4FF3-9D6E-773DABDE4AA6}" srcOrd="1" destOrd="0" presId="urn:microsoft.com/office/officeart/2005/8/layout/vList4#2"/>
    <dgm:cxn modelId="{8CE08F83-B991-4717-A52E-9B7F4BDC3B12}" type="presParOf" srcId="{4D604A02-B78E-4068-9E6B-F3049A2E65CE}" destId="{AF2DA489-D032-4864-B25C-3C5CBDE39A1C}" srcOrd="2" destOrd="0" presId="urn:microsoft.com/office/officeart/2005/8/layout/vList4#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7CE0FF-3726-4141-ADFA-DC50489B659D}">
      <dsp:nvSpPr>
        <dsp:cNvPr id="0" name=""/>
        <dsp:cNvSpPr/>
      </dsp:nvSpPr>
      <dsp:spPr>
        <a:xfrm>
          <a:off x="2287789" y="397045"/>
          <a:ext cx="4023360" cy="1494588"/>
        </a:xfrm>
        <a:prstGeom prst="rightArrow">
          <a:avLst>
            <a:gd name="adj1" fmla="val 75000"/>
            <a:gd name="adj2" fmla="val 50000"/>
          </a:avLst>
        </a:prstGeom>
        <a:solidFill>
          <a:schemeClr val="lt1">
            <a:alpha val="90000"/>
            <a:tint val="40000"/>
            <a:hueOff val="0"/>
            <a:satOff val="0"/>
            <a:lumOff val="0"/>
            <a:alphaOff val="0"/>
          </a:schemeClr>
        </a:solidFill>
        <a:ln w="12700" cap="flat" cmpd="sng" algn="ctr">
          <a:solidFill>
            <a:schemeClr val="accent6">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latin typeface="Calibri"/>
            </a:rPr>
            <a:t>↙</a:t>
          </a:r>
          <a:r>
            <a:rPr lang="id-ID" sz="2400" kern="1200" dirty="0" smtClean="0">
              <a:latin typeface="Calibri"/>
            </a:rPr>
            <a:t> angka kematian</a:t>
          </a:r>
          <a:endParaRPr lang="id-ID" sz="2400" kern="1200" dirty="0"/>
        </a:p>
        <a:p>
          <a:pPr marL="228600" lvl="1" indent="-228600" algn="l" defTabSz="1066800">
            <a:lnSpc>
              <a:spcPct val="90000"/>
            </a:lnSpc>
            <a:spcBef>
              <a:spcPct val="0"/>
            </a:spcBef>
            <a:spcAft>
              <a:spcPct val="15000"/>
            </a:spcAft>
            <a:buChar char="••"/>
          </a:pPr>
          <a:r>
            <a:rPr lang="en-US" sz="2400" kern="1200" dirty="0" smtClean="0">
              <a:latin typeface="Calibri"/>
            </a:rPr>
            <a:t>↙</a:t>
          </a:r>
          <a:r>
            <a:rPr lang="id-ID" sz="2400" kern="1200" dirty="0" smtClean="0">
              <a:latin typeface="Calibri"/>
            </a:rPr>
            <a:t> angka kemiskinan</a:t>
          </a:r>
          <a:endParaRPr lang="id-ID" sz="2400" kern="1200" dirty="0"/>
        </a:p>
        <a:p>
          <a:pPr marL="228600" lvl="1" indent="-228600" algn="l" defTabSz="1066800">
            <a:lnSpc>
              <a:spcPct val="90000"/>
            </a:lnSpc>
            <a:spcBef>
              <a:spcPct val="0"/>
            </a:spcBef>
            <a:spcAft>
              <a:spcPct val="15000"/>
            </a:spcAft>
            <a:buChar char="••"/>
          </a:pPr>
          <a:r>
            <a:rPr lang="en-US" sz="2400" kern="1200" dirty="0" smtClean="0">
              <a:latin typeface="Calibri"/>
            </a:rPr>
            <a:t>↙</a:t>
          </a:r>
          <a:r>
            <a:rPr lang="id-ID" sz="2400" kern="1200" dirty="0" smtClean="0">
              <a:latin typeface="Calibri"/>
            </a:rPr>
            <a:t> angka kesakitan</a:t>
          </a:r>
          <a:endParaRPr lang="id-ID" sz="2400" kern="1200" dirty="0"/>
        </a:p>
      </dsp:txBody>
      <dsp:txXfrm>
        <a:off x="2287789" y="583869"/>
        <a:ext cx="3462890" cy="1120941"/>
      </dsp:txXfrm>
    </dsp:sp>
    <dsp:sp modelId="{F210ADD3-68EE-47E6-BFBE-DFA408CF8CA2}">
      <dsp:nvSpPr>
        <dsp:cNvPr id="0" name=""/>
        <dsp:cNvSpPr/>
      </dsp:nvSpPr>
      <dsp:spPr>
        <a:xfrm>
          <a:off x="394450" y="2455"/>
          <a:ext cx="1893339" cy="2283767"/>
        </a:xfrm>
        <a:prstGeom prst="round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id-ID" sz="2300" b="1" kern="1200" dirty="0" smtClean="0"/>
            <a:t>Pencapaian MDG</a:t>
          </a:r>
          <a:endParaRPr lang="id-ID" sz="2300" b="1" kern="1200" dirty="0"/>
        </a:p>
      </dsp:txBody>
      <dsp:txXfrm>
        <a:off x="486875" y="94880"/>
        <a:ext cx="1708489" cy="2098917"/>
      </dsp:txXfrm>
    </dsp:sp>
    <dsp:sp modelId="{568DF7DE-1244-4557-AF0A-901E59280DFD}">
      <dsp:nvSpPr>
        <dsp:cNvPr id="0" name=""/>
        <dsp:cNvSpPr/>
      </dsp:nvSpPr>
      <dsp:spPr>
        <a:xfrm>
          <a:off x="2288829" y="2514599"/>
          <a:ext cx="4019430" cy="2512144"/>
        </a:xfrm>
        <a:prstGeom prst="rightArrow">
          <a:avLst>
            <a:gd name="adj1" fmla="val 75000"/>
            <a:gd name="adj2" fmla="val 50000"/>
          </a:avLst>
        </a:prstGeom>
        <a:solidFill>
          <a:schemeClr val="lt1">
            <a:alpha val="90000"/>
            <a:tint val="40000"/>
            <a:hueOff val="0"/>
            <a:satOff val="0"/>
            <a:lumOff val="0"/>
            <a:alphaOff val="0"/>
          </a:schemeClr>
        </a:solidFill>
        <a:ln w="12700" cap="flat" cmpd="sng" algn="ctr">
          <a:solidFill>
            <a:schemeClr val="accent6">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latin typeface="Calibri"/>
            </a:rPr>
            <a:t>↗</a:t>
          </a:r>
          <a:r>
            <a:rPr lang="id-ID" sz="2400" kern="1200" dirty="0" smtClean="0">
              <a:latin typeface="Calibri"/>
            </a:rPr>
            <a:t> akses pelayanan</a:t>
          </a:r>
          <a:endParaRPr lang="id-ID" sz="2400" kern="1200" dirty="0"/>
        </a:p>
        <a:p>
          <a:pPr marL="228600" lvl="1" indent="-228600" algn="l" defTabSz="1066800">
            <a:lnSpc>
              <a:spcPct val="90000"/>
            </a:lnSpc>
            <a:spcBef>
              <a:spcPct val="0"/>
            </a:spcBef>
            <a:spcAft>
              <a:spcPct val="15000"/>
            </a:spcAft>
            <a:buChar char="••"/>
          </a:pPr>
          <a:r>
            <a:rPr lang="id-ID" sz="2400" kern="1200" dirty="0" smtClean="0"/>
            <a:t>Pelayanan yg terstruktur</a:t>
          </a:r>
          <a:endParaRPr lang="id-ID" sz="2400" kern="1200" dirty="0"/>
        </a:p>
        <a:p>
          <a:pPr marL="228600" lvl="1" indent="-228600" algn="l" defTabSz="1066800">
            <a:lnSpc>
              <a:spcPct val="90000"/>
            </a:lnSpc>
            <a:spcBef>
              <a:spcPct val="0"/>
            </a:spcBef>
            <a:spcAft>
              <a:spcPct val="15000"/>
            </a:spcAft>
            <a:buChar char="••"/>
          </a:pPr>
          <a:r>
            <a:rPr lang="id-ID" sz="2400" kern="1200" dirty="0" smtClean="0"/>
            <a:t>Pelayanan yg efisien &amp; efektif</a:t>
          </a:r>
          <a:endParaRPr lang="id-ID" sz="2400" kern="1200" dirty="0"/>
        </a:p>
      </dsp:txBody>
      <dsp:txXfrm>
        <a:off x="2288829" y="2828617"/>
        <a:ext cx="3077376" cy="1884108"/>
      </dsp:txXfrm>
    </dsp:sp>
    <dsp:sp modelId="{D405A43F-B1C5-4DAC-840F-BAFAE14BCDEF}">
      <dsp:nvSpPr>
        <dsp:cNvPr id="0" name=""/>
        <dsp:cNvSpPr/>
      </dsp:nvSpPr>
      <dsp:spPr>
        <a:xfrm>
          <a:off x="397339" y="2628788"/>
          <a:ext cx="1891490" cy="2283767"/>
        </a:xfrm>
        <a:prstGeom prst="round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a:lnSpc>
              <a:spcPct val="90000"/>
            </a:lnSpc>
            <a:spcBef>
              <a:spcPct val="0"/>
            </a:spcBef>
            <a:spcAft>
              <a:spcPct val="35000"/>
            </a:spcAft>
          </a:pPr>
          <a:r>
            <a:rPr lang="id-ID" sz="2300" b="1" kern="1200" dirty="0" smtClean="0"/>
            <a:t>Pelaksanaan  JKN</a:t>
          </a:r>
          <a:endParaRPr lang="id-ID" sz="2300" b="1" kern="1200" dirty="0"/>
        </a:p>
      </dsp:txBody>
      <dsp:txXfrm>
        <a:off x="489674" y="2721123"/>
        <a:ext cx="1706820" cy="20990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4E3F17-13D2-4566-A67E-46F02CD1B7C7}">
      <dsp:nvSpPr>
        <dsp:cNvPr id="0" name=""/>
        <dsp:cNvSpPr/>
      </dsp:nvSpPr>
      <dsp:spPr>
        <a:xfrm>
          <a:off x="0" y="0"/>
          <a:ext cx="5216575" cy="1400643"/>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t" anchorCtr="0">
          <a:noAutofit/>
        </a:bodyPr>
        <a:lstStyle/>
        <a:p>
          <a:pPr lvl="0" algn="l" defTabSz="1066800">
            <a:lnSpc>
              <a:spcPct val="100000"/>
            </a:lnSpc>
            <a:spcBef>
              <a:spcPct val="0"/>
            </a:spcBef>
            <a:spcAft>
              <a:spcPts val="0"/>
            </a:spcAft>
          </a:pPr>
          <a:r>
            <a:rPr lang="en-US" sz="2400" b="1" kern="1200" dirty="0" smtClean="0"/>
            <a:t>KESIAPAN FASYANKES</a:t>
          </a:r>
          <a:endParaRPr lang="id-ID" sz="2400" b="1" kern="1200" dirty="0"/>
        </a:p>
        <a:p>
          <a:pPr marL="171450" lvl="1" indent="-171450" algn="l" defTabSz="800100">
            <a:lnSpc>
              <a:spcPct val="100000"/>
            </a:lnSpc>
            <a:spcBef>
              <a:spcPct val="0"/>
            </a:spcBef>
            <a:spcAft>
              <a:spcPts val="0"/>
            </a:spcAft>
            <a:buChar char="••"/>
          </a:pPr>
          <a:r>
            <a:rPr lang="en-US" sz="1800" b="1" kern="1200" dirty="0" err="1" smtClean="0"/>
            <a:t>Sarana</a:t>
          </a:r>
          <a:r>
            <a:rPr lang="en-US" sz="1800" b="1" kern="1200" dirty="0" smtClean="0"/>
            <a:t> </a:t>
          </a:r>
          <a:r>
            <a:rPr lang="en-US" sz="1800" b="1" kern="1200" dirty="0" err="1" smtClean="0"/>
            <a:t>dan</a:t>
          </a:r>
          <a:r>
            <a:rPr lang="en-US" sz="1800" b="1" kern="1200" dirty="0" smtClean="0"/>
            <a:t> </a:t>
          </a:r>
          <a:r>
            <a:rPr lang="en-US" sz="1800" b="1" kern="1200" dirty="0" err="1" smtClean="0"/>
            <a:t>prasarana</a:t>
          </a:r>
          <a:endParaRPr lang="id-ID" sz="1800" b="1" kern="1200" dirty="0"/>
        </a:p>
        <a:p>
          <a:pPr marL="171450" lvl="1" indent="-171450" algn="l" defTabSz="800100">
            <a:lnSpc>
              <a:spcPct val="100000"/>
            </a:lnSpc>
            <a:spcBef>
              <a:spcPct val="0"/>
            </a:spcBef>
            <a:spcAft>
              <a:spcPts val="0"/>
            </a:spcAft>
            <a:buChar char="••"/>
          </a:pPr>
          <a:r>
            <a:rPr lang="en-US" sz="1800" b="1" kern="1200" dirty="0" err="1" smtClean="0"/>
            <a:t>Alat</a:t>
          </a:r>
          <a:endParaRPr lang="id-ID" sz="1800" b="1" kern="1200" dirty="0"/>
        </a:p>
        <a:p>
          <a:pPr marL="171450" lvl="1" indent="-171450" algn="l" defTabSz="800100">
            <a:lnSpc>
              <a:spcPct val="100000"/>
            </a:lnSpc>
            <a:spcBef>
              <a:spcPct val="0"/>
            </a:spcBef>
            <a:spcAft>
              <a:spcPts val="0"/>
            </a:spcAft>
            <a:buChar char="••"/>
          </a:pPr>
          <a:r>
            <a:rPr lang="en-US" sz="1800" b="1" kern="1200" dirty="0" err="1" smtClean="0"/>
            <a:t>Manajemen</a:t>
          </a:r>
          <a:endParaRPr lang="id-ID" sz="1800" b="1" kern="1200" dirty="0"/>
        </a:p>
      </dsp:txBody>
      <dsp:txXfrm>
        <a:off x="1183379" y="0"/>
        <a:ext cx="4033196" cy="1400643"/>
      </dsp:txXfrm>
    </dsp:sp>
    <dsp:sp modelId="{829C9156-FD01-442D-A101-233FAADB9A2A}">
      <dsp:nvSpPr>
        <dsp:cNvPr id="0" name=""/>
        <dsp:cNvSpPr/>
      </dsp:nvSpPr>
      <dsp:spPr>
        <a:xfrm>
          <a:off x="140064" y="140064"/>
          <a:ext cx="1043315" cy="1120514"/>
        </a:xfrm>
        <a:prstGeom prst="roundRect">
          <a:avLst>
            <a:gd name="adj" fmla="val 10000"/>
          </a:avLst>
        </a:prstGeom>
        <a:solidFill>
          <a:schemeClr val="accent3">
            <a:tint val="4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CD6CD02-267A-45E6-9C12-E328830C0CB6}">
      <dsp:nvSpPr>
        <dsp:cNvPr id="0" name=""/>
        <dsp:cNvSpPr/>
      </dsp:nvSpPr>
      <dsp:spPr>
        <a:xfrm>
          <a:off x="0" y="1540707"/>
          <a:ext cx="5216575" cy="1400643"/>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100000"/>
            </a:lnSpc>
            <a:spcBef>
              <a:spcPct val="0"/>
            </a:spcBef>
            <a:spcAft>
              <a:spcPts val="0"/>
            </a:spcAft>
          </a:pPr>
          <a:r>
            <a:rPr lang="en-US" sz="2000" b="1" kern="1200" dirty="0" smtClean="0"/>
            <a:t>SUMBER DAYA MANUSIA</a:t>
          </a:r>
          <a:endParaRPr lang="id-ID" sz="2000" b="1" kern="1200" dirty="0"/>
        </a:p>
        <a:p>
          <a:pPr marL="171450" lvl="1" indent="-171450" algn="l" defTabSz="711200">
            <a:lnSpc>
              <a:spcPct val="90000"/>
            </a:lnSpc>
            <a:spcBef>
              <a:spcPct val="0"/>
            </a:spcBef>
            <a:spcAft>
              <a:spcPct val="15000"/>
            </a:spcAft>
            <a:buChar char="••"/>
          </a:pPr>
          <a:r>
            <a:rPr lang="en-US" sz="1600" b="1" kern="1200" dirty="0" err="1" smtClean="0"/>
            <a:t>Jumlah</a:t>
          </a:r>
          <a:endParaRPr lang="id-ID" sz="1600" b="1" kern="1200" dirty="0"/>
        </a:p>
        <a:p>
          <a:pPr marL="171450" lvl="1" indent="-171450" algn="l" defTabSz="711200">
            <a:lnSpc>
              <a:spcPct val="90000"/>
            </a:lnSpc>
            <a:spcBef>
              <a:spcPct val="0"/>
            </a:spcBef>
            <a:spcAft>
              <a:spcPct val="15000"/>
            </a:spcAft>
            <a:buChar char="••"/>
          </a:pPr>
          <a:r>
            <a:rPr lang="en-US" sz="1600" b="1" kern="1200" dirty="0" err="1" smtClean="0"/>
            <a:t>Jenis</a:t>
          </a:r>
          <a:endParaRPr lang="id-ID" sz="1600" b="1" kern="1200" dirty="0"/>
        </a:p>
        <a:p>
          <a:pPr marL="171450" lvl="1" indent="-171450" algn="l" defTabSz="711200">
            <a:lnSpc>
              <a:spcPct val="90000"/>
            </a:lnSpc>
            <a:spcBef>
              <a:spcPct val="0"/>
            </a:spcBef>
            <a:spcAft>
              <a:spcPct val="15000"/>
            </a:spcAft>
            <a:buChar char="••"/>
          </a:pPr>
          <a:r>
            <a:rPr lang="en-US" sz="1600" b="1" kern="1200" dirty="0" err="1" smtClean="0"/>
            <a:t>Kompetensi</a:t>
          </a:r>
          <a:endParaRPr lang="id-ID" sz="1600" b="1" kern="1200" dirty="0"/>
        </a:p>
        <a:p>
          <a:pPr marL="171450" lvl="1" indent="-171450" algn="l" defTabSz="711200">
            <a:lnSpc>
              <a:spcPct val="90000"/>
            </a:lnSpc>
            <a:spcBef>
              <a:spcPct val="0"/>
            </a:spcBef>
            <a:spcAft>
              <a:spcPct val="15000"/>
            </a:spcAft>
            <a:buChar char="••"/>
          </a:pPr>
          <a:r>
            <a:rPr lang="en-US" sz="1600" b="1" kern="1200" dirty="0" err="1" smtClean="0"/>
            <a:t>Pelatihan</a:t>
          </a:r>
          <a:endParaRPr lang="id-ID" sz="1600" b="1" kern="1200" dirty="0"/>
        </a:p>
      </dsp:txBody>
      <dsp:txXfrm>
        <a:off x="1183379" y="1540707"/>
        <a:ext cx="4033196" cy="1400643"/>
      </dsp:txXfrm>
    </dsp:sp>
    <dsp:sp modelId="{E4E94D2F-6BFD-4D6F-90C9-8E8D531A72D4}">
      <dsp:nvSpPr>
        <dsp:cNvPr id="0" name=""/>
        <dsp:cNvSpPr/>
      </dsp:nvSpPr>
      <dsp:spPr>
        <a:xfrm>
          <a:off x="347204" y="1588957"/>
          <a:ext cx="629035" cy="1304144"/>
        </a:xfrm>
        <a:prstGeom prst="roundRect">
          <a:avLst>
            <a:gd name="adj" fmla="val 10000"/>
          </a:avLst>
        </a:prstGeom>
        <a:solidFill>
          <a:schemeClr val="accent3">
            <a:tint val="4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996A67-8E8F-4804-8BB8-563BACDDC51A}">
      <dsp:nvSpPr>
        <dsp:cNvPr id="0" name=""/>
        <dsp:cNvSpPr/>
      </dsp:nvSpPr>
      <dsp:spPr>
        <a:xfrm>
          <a:off x="0" y="3081415"/>
          <a:ext cx="5216575" cy="1400643"/>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100000"/>
            </a:lnSpc>
            <a:spcBef>
              <a:spcPct val="0"/>
            </a:spcBef>
            <a:spcAft>
              <a:spcPts val="0"/>
            </a:spcAft>
          </a:pPr>
          <a:r>
            <a:rPr lang="en-US" sz="2000" b="1" kern="1200" dirty="0" smtClean="0"/>
            <a:t>PROGRAM</a:t>
          </a:r>
          <a:endParaRPr lang="id-ID" sz="2000" b="1" kern="1200" dirty="0"/>
        </a:p>
        <a:p>
          <a:pPr marL="171450" lvl="1" indent="-171450" algn="l" defTabSz="711200">
            <a:lnSpc>
              <a:spcPct val="90000"/>
            </a:lnSpc>
            <a:spcBef>
              <a:spcPct val="0"/>
            </a:spcBef>
            <a:spcAft>
              <a:spcPct val="15000"/>
            </a:spcAft>
            <a:buChar char="••"/>
          </a:pPr>
          <a:r>
            <a:rPr lang="en-US" sz="1600" b="1" kern="1200" dirty="0" err="1" smtClean="0"/>
            <a:t>Prioritas</a:t>
          </a:r>
          <a:endParaRPr lang="id-ID" sz="1600" b="1" kern="1200" dirty="0"/>
        </a:p>
        <a:p>
          <a:pPr marL="171450" lvl="1" indent="-171450" algn="l" defTabSz="711200">
            <a:lnSpc>
              <a:spcPct val="90000"/>
            </a:lnSpc>
            <a:spcBef>
              <a:spcPct val="0"/>
            </a:spcBef>
            <a:spcAft>
              <a:spcPct val="15000"/>
            </a:spcAft>
            <a:buChar char="••"/>
          </a:pPr>
          <a:r>
            <a:rPr lang="en-US" sz="1600" b="1" kern="1200" dirty="0" err="1" smtClean="0"/>
            <a:t>Terintegrasi</a:t>
          </a:r>
          <a:endParaRPr lang="id-ID" sz="1600" b="1" kern="1200" dirty="0"/>
        </a:p>
        <a:p>
          <a:pPr marL="171450" lvl="1" indent="-171450" algn="l" defTabSz="711200">
            <a:lnSpc>
              <a:spcPct val="90000"/>
            </a:lnSpc>
            <a:spcBef>
              <a:spcPct val="0"/>
            </a:spcBef>
            <a:spcAft>
              <a:spcPct val="15000"/>
            </a:spcAft>
            <a:buChar char="••"/>
          </a:pPr>
          <a:r>
            <a:rPr lang="en-US" sz="1600" b="1" kern="1200" dirty="0" err="1" smtClean="0"/>
            <a:t>Berkualitas</a:t>
          </a:r>
          <a:endParaRPr lang="id-ID" sz="1600" b="1" kern="1200" dirty="0"/>
        </a:p>
        <a:p>
          <a:pPr marL="171450" lvl="1" indent="-171450" algn="l" defTabSz="711200">
            <a:lnSpc>
              <a:spcPct val="90000"/>
            </a:lnSpc>
            <a:spcBef>
              <a:spcPct val="0"/>
            </a:spcBef>
            <a:spcAft>
              <a:spcPct val="15000"/>
            </a:spcAft>
            <a:buChar char="••"/>
          </a:pPr>
          <a:r>
            <a:rPr lang="en-US" sz="1600" b="1" kern="1200" dirty="0" err="1" smtClean="0"/>
            <a:t>Sesuai</a:t>
          </a:r>
          <a:r>
            <a:rPr lang="en-US" sz="1600" b="1" kern="1200" dirty="0" smtClean="0"/>
            <a:t> </a:t>
          </a:r>
          <a:r>
            <a:rPr lang="en-US" sz="1600" b="1" kern="1200" dirty="0" err="1" smtClean="0"/>
            <a:t>masalah</a:t>
          </a:r>
          <a:r>
            <a:rPr lang="en-US" sz="1600" b="1" kern="1200" dirty="0" smtClean="0"/>
            <a:t> </a:t>
          </a:r>
          <a:r>
            <a:rPr lang="en-US" sz="1600" b="1" kern="1200" dirty="0" err="1" smtClean="0"/>
            <a:t>daerah</a:t>
          </a:r>
          <a:endParaRPr lang="id-ID" sz="1600" b="1" kern="1200" dirty="0"/>
        </a:p>
        <a:p>
          <a:pPr marL="114300" lvl="1" indent="-114300" algn="l" defTabSz="533400">
            <a:lnSpc>
              <a:spcPct val="90000"/>
            </a:lnSpc>
            <a:spcBef>
              <a:spcPct val="0"/>
            </a:spcBef>
            <a:spcAft>
              <a:spcPct val="15000"/>
            </a:spcAft>
            <a:buChar char="••"/>
          </a:pPr>
          <a:endParaRPr lang="id-ID" sz="1200" kern="1200" dirty="0"/>
        </a:p>
      </dsp:txBody>
      <dsp:txXfrm>
        <a:off x="1183379" y="3081415"/>
        <a:ext cx="4033196" cy="1400643"/>
      </dsp:txXfrm>
    </dsp:sp>
    <dsp:sp modelId="{8C2FE254-3F74-4FF3-9D6E-773DABDE4AA6}">
      <dsp:nvSpPr>
        <dsp:cNvPr id="0" name=""/>
        <dsp:cNvSpPr/>
      </dsp:nvSpPr>
      <dsp:spPr>
        <a:xfrm>
          <a:off x="193857" y="3221479"/>
          <a:ext cx="935728" cy="1120514"/>
        </a:xfrm>
        <a:prstGeom prst="roundRect">
          <a:avLst>
            <a:gd name="adj" fmla="val 10000"/>
          </a:avLst>
        </a:prstGeom>
        <a:solidFill>
          <a:schemeClr val="accent3">
            <a:tint val="40000"/>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2">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79A567-1822-401D-AA85-D55EDC6F80A9}" type="datetimeFigureOut">
              <a:rPr lang="en-US" smtClean="0"/>
              <a:t>4/16/2015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D52CFD-4D5F-4C7B-BC16-454C5D4393EE}" type="slidenum">
              <a:rPr lang="en-US" smtClean="0"/>
              <a:t>‹#›</a:t>
            </a:fld>
            <a:endParaRPr lang="en-US"/>
          </a:p>
        </p:txBody>
      </p:sp>
    </p:spTree>
    <p:extLst>
      <p:ext uri="{BB962C8B-B14F-4D97-AF65-F5344CB8AC3E}">
        <p14:creationId xmlns:p14="http://schemas.microsoft.com/office/powerpoint/2010/main" val="440259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2690813" y="477838"/>
            <a:ext cx="4565650" cy="2568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F086203-57BF-4DF9-BF58-FF6D6D7592BD}" type="slidenum">
              <a:rPr lang="en-US" altLang="id-ID">
                <a:solidFill>
                  <a:srgbClr val="000000"/>
                </a:solidFill>
                <a:latin typeface="Calibri" panose="020F0502020204030204" pitchFamily="34" charset="0"/>
                <a:ea typeface="MS PGothic" panose="020B0600070205080204" pitchFamily="34" charset="-128"/>
              </a:rPr>
              <a:pPr eaLnBrk="1" hangingPunct="1"/>
              <a:t>2</a:t>
            </a:fld>
            <a:endParaRPr lang="en-US" altLang="id-ID">
              <a:solidFill>
                <a:srgbClr val="000000"/>
              </a:solidFill>
              <a:latin typeface="Calibri" panose="020F0502020204030204" pitchFamily="34" charset="0"/>
              <a:ea typeface="MS PGothic" panose="020B0600070205080204" pitchFamily="34" charset="-128"/>
            </a:endParaRPr>
          </a:p>
        </p:txBody>
      </p:sp>
      <p:sp>
        <p:nvSpPr>
          <p:cNvPr id="75780" name="Notes Placeholder 1"/>
          <p:cNvSpPr>
            <a:spLocks noGrp="1"/>
          </p:cNvSpPr>
          <p:nvPr/>
        </p:nvSpPr>
        <p:spPr bwMode="auto">
          <a:xfrm>
            <a:off x="995363" y="3255963"/>
            <a:ext cx="7956550" cy="308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833" tIns="45917" rIns="91833" bIns="45917"/>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30000"/>
              </a:spcBef>
            </a:pPr>
            <a:endParaRPr lang="id-ID" altLang="id-ID" sz="1200">
              <a:solidFill>
                <a:srgbClr val="000000"/>
              </a:solidFill>
              <a:latin typeface="Calibri" panose="020F0502020204030204" pitchFamily="34" charset="0"/>
            </a:endParaRPr>
          </a:p>
        </p:txBody>
      </p:sp>
    </p:spTree>
    <p:extLst>
      <p:ext uri="{BB962C8B-B14F-4D97-AF65-F5344CB8AC3E}">
        <p14:creationId xmlns:p14="http://schemas.microsoft.com/office/powerpoint/2010/main" val="2915318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xfrm>
            <a:off x="1066800" y="4724956"/>
            <a:ext cx="4724400" cy="4476274"/>
          </a:xfrm>
          <a:extLst/>
        </p:spPr>
        <p:txBody>
          <a:bodyPr wrap="square" numCol="1" anchor="t" anchorCtr="0" compatLnSpc="1">
            <a:prstTxWarp prst="textNoShape">
              <a:avLst/>
            </a:prstTxWarp>
          </a:bodyPr>
          <a:lstStyle/>
          <a:p>
            <a:pPr algn="just" eaLnBrk="1" hangingPunct="1">
              <a:spcBef>
                <a:spcPct val="0"/>
              </a:spcBef>
              <a:defRPr/>
            </a:pPr>
            <a:r>
              <a:rPr lang="id-ID" sz="1400" dirty="0" smtClean="0"/>
              <a:t>Keadaan Tenaga Kesehatan di Puskesmas, dari 9.655 puskesmas sebanyak 1.015 yang memiliki tenaga sesuai standar yang ditetapkan sebagaimana Permenkes No. 75 Tahun 2014, selebihnya sebanyak 8.640 puskesmas belum memiliki tenaga sesuai standar.</a:t>
            </a:r>
          </a:p>
          <a:p>
            <a:pPr algn="just" eaLnBrk="1" hangingPunct="1">
              <a:spcBef>
                <a:spcPct val="0"/>
              </a:spcBef>
              <a:defRPr/>
            </a:pPr>
            <a:r>
              <a:rPr lang="id-ID" sz="1400" dirty="0" smtClean="0"/>
              <a:t>Pada Tahun 2014, diketahui bahwa:</a:t>
            </a:r>
          </a:p>
          <a:p>
            <a:pPr marL="342900" indent="-342900" algn="just" eaLnBrk="1" hangingPunct="1">
              <a:spcBef>
                <a:spcPct val="0"/>
              </a:spcBef>
              <a:buFontTx/>
              <a:buAutoNum type="arabicPeriod"/>
              <a:defRPr/>
            </a:pPr>
            <a:r>
              <a:rPr lang="id-ID" sz="1400" dirty="0" smtClean="0"/>
              <a:t>Dokter Umum masih kekurangan tenaga sebanyak 2.513</a:t>
            </a:r>
          </a:p>
          <a:p>
            <a:pPr marL="342900" indent="-342900" algn="just" eaLnBrk="1" hangingPunct="1">
              <a:spcBef>
                <a:spcPct val="0"/>
              </a:spcBef>
              <a:buFontTx/>
              <a:buAutoNum type="arabicPeriod"/>
              <a:defRPr/>
            </a:pPr>
            <a:r>
              <a:rPr lang="id-ID" sz="1400" dirty="0" smtClean="0"/>
              <a:t>Dokter Gigi masih kekurangan tenaga sebanyak 4.526</a:t>
            </a:r>
          </a:p>
          <a:p>
            <a:pPr marL="342900" indent="-342900" algn="just" eaLnBrk="1" hangingPunct="1">
              <a:spcBef>
                <a:spcPct val="0"/>
              </a:spcBef>
              <a:buFontTx/>
              <a:buAutoNum type="arabicPeriod"/>
              <a:defRPr/>
            </a:pPr>
            <a:r>
              <a:rPr lang="id-ID" sz="1400" dirty="0" smtClean="0"/>
              <a:t>Perawat masih kekurangan tenaga sebanyak 7.901</a:t>
            </a:r>
          </a:p>
          <a:p>
            <a:pPr marL="342900" indent="-342900" algn="just" eaLnBrk="1" hangingPunct="1">
              <a:spcBef>
                <a:spcPct val="0"/>
              </a:spcBef>
              <a:buFontTx/>
              <a:buAutoNum type="arabicPeriod"/>
              <a:defRPr/>
            </a:pPr>
            <a:r>
              <a:rPr lang="id-ID" sz="1400" dirty="0" smtClean="0"/>
              <a:t>Bidan masih kekurangan tenaga sebanyak 6.861</a:t>
            </a:r>
          </a:p>
          <a:p>
            <a:pPr marL="342900" indent="-342900" algn="just" eaLnBrk="1" hangingPunct="1">
              <a:spcBef>
                <a:spcPct val="0"/>
              </a:spcBef>
              <a:buFontTx/>
              <a:buAutoNum type="arabicPeriod"/>
              <a:defRPr/>
            </a:pPr>
            <a:r>
              <a:rPr lang="id-ID" sz="1400" dirty="0" smtClean="0"/>
              <a:t>Tenaga Farmasi masih kekurangan tenaga sebanyak 4.086</a:t>
            </a:r>
          </a:p>
          <a:p>
            <a:pPr marL="342900" indent="-342900" algn="just" eaLnBrk="1" hangingPunct="1">
              <a:spcBef>
                <a:spcPct val="0"/>
              </a:spcBef>
              <a:buFontTx/>
              <a:buAutoNum type="arabicPeriod"/>
              <a:defRPr/>
            </a:pPr>
            <a:r>
              <a:rPr lang="id-ID" sz="1400" dirty="0" smtClean="0"/>
              <a:t>Tenaga Kesmas masih kekurangan tenaga sebanyak 3.180</a:t>
            </a:r>
          </a:p>
          <a:p>
            <a:pPr marL="342900" indent="-342900" algn="just" eaLnBrk="1" hangingPunct="1">
              <a:spcBef>
                <a:spcPct val="0"/>
              </a:spcBef>
              <a:buFontTx/>
              <a:buAutoNum type="arabicPeriod"/>
              <a:defRPr/>
            </a:pPr>
            <a:r>
              <a:rPr lang="id-ID" sz="1400" dirty="0" smtClean="0"/>
              <a:t>Sanitarian masih kekurangan tenaga sebanyak 3.367</a:t>
            </a:r>
          </a:p>
          <a:p>
            <a:pPr marL="342900" indent="-342900" algn="just" eaLnBrk="1" hangingPunct="1">
              <a:spcBef>
                <a:spcPct val="0"/>
              </a:spcBef>
              <a:buFontTx/>
              <a:buAutoNum type="arabicPeriod"/>
              <a:defRPr/>
            </a:pPr>
            <a:r>
              <a:rPr lang="id-ID" sz="1400" dirty="0" smtClean="0"/>
              <a:t>Tenaga Gizi masih kekurangan tenaga sebanyak 5.721</a:t>
            </a:r>
          </a:p>
          <a:p>
            <a:pPr marL="342900" indent="-342900" algn="just" eaLnBrk="1" hangingPunct="1">
              <a:spcBef>
                <a:spcPct val="0"/>
              </a:spcBef>
              <a:buFontTx/>
              <a:buAutoNum type="arabicPeriod"/>
              <a:defRPr/>
            </a:pPr>
            <a:r>
              <a:rPr lang="id-ID" sz="1400" dirty="0" smtClean="0"/>
              <a:t>Analis Kesehatan masih kekurangan tenaga sebanyak 5.701</a:t>
            </a:r>
          </a:p>
          <a:p>
            <a:pPr algn="just" eaLnBrk="1" hangingPunct="1">
              <a:spcBef>
                <a:spcPct val="0"/>
              </a:spcBef>
              <a:defRPr/>
            </a:pPr>
            <a:r>
              <a:rPr lang="id-ID" sz="1400" dirty="0" smtClean="0"/>
              <a:t>Total kekurangan tenaga kesehatan di Puskesmas sebanyak 43.856 orang.</a:t>
            </a:r>
          </a:p>
          <a:p>
            <a:pPr marL="342900" indent="-342900" algn="just" eaLnBrk="1" hangingPunct="1">
              <a:spcBef>
                <a:spcPct val="0"/>
              </a:spcBef>
              <a:buFontTx/>
              <a:buAutoNum type="arabicPeriod"/>
              <a:defRPr/>
            </a:pPr>
            <a:endParaRPr lang="id-ID" sz="1400" dirty="0" smtClean="0"/>
          </a:p>
        </p:txBody>
      </p:sp>
      <p:sp>
        <p:nvSpPr>
          <p:cNvPr id="58372" name="Slide Number Placeholder 3"/>
          <p:cNvSpPr>
            <a:spLocks noGrp="1"/>
          </p:cNvSpPr>
          <p:nvPr>
            <p:ph type="sldNum" sz="quarter" idx="5"/>
          </p:nvPr>
        </p:nvSpPr>
        <p:spPr bwMode="auto">
          <a:xfrm>
            <a:off x="3657601" y="8952548"/>
            <a:ext cx="2219325" cy="4990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defRPr>
            </a:lvl9pPr>
          </a:lstStyle>
          <a:p>
            <a:pPr eaLnBrk="1" hangingPunct="1"/>
            <a:fld id="{D17894AB-62E3-4B97-8C1C-9EBF297D7B28}" type="slidenum">
              <a:rPr lang="en-US" altLang="id-ID" smtClean="0">
                <a:ea typeface="MS PGothic" pitchFamily="34" charset="-128"/>
                <a:cs typeface="Arial" pitchFamily="34" charset="0"/>
              </a:rPr>
              <a:pPr eaLnBrk="1" hangingPunct="1"/>
              <a:t>15</a:t>
            </a:fld>
            <a:endParaRPr lang="en-US" altLang="id-ID" smtClean="0">
              <a:ea typeface="MS PGothic" pitchFamily="34" charset="-128"/>
              <a:cs typeface="Arial" pitchFamily="34" charset="0"/>
            </a:endParaRPr>
          </a:p>
        </p:txBody>
      </p:sp>
    </p:spTree>
    <p:extLst>
      <p:ext uri="{BB962C8B-B14F-4D97-AF65-F5344CB8AC3E}">
        <p14:creationId xmlns:p14="http://schemas.microsoft.com/office/powerpoint/2010/main" val="3999002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algn="just">
              <a:lnSpc>
                <a:spcPct val="150000"/>
              </a:lnSpc>
              <a:spcAft>
                <a:spcPts val="1200"/>
              </a:spcAft>
            </a:pPr>
            <a:r>
              <a:rPr lang="en-US" sz="1400" dirty="0" err="1" smtClean="0">
                <a:latin typeface="Arial" pitchFamily="34" charset="0"/>
                <a:cs typeface="Arial" pitchFamily="34" charset="0"/>
              </a:rPr>
              <a:t>Tantangan</a:t>
            </a:r>
            <a:r>
              <a:rPr lang="en-US" sz="1400" baseline="0" dirty="0" smtClean="0">
                <a:latin typeface="Arial" pitchFamily="34" charset="0"/>
                <a:cs typeface="Arial" pitchFamily="34" charset="0"/>
              </a:rPr>
              <a:t> Pembangunan </a:t>
            </a:r>
            <a:r>
              <a:rPr lang="en-US" sz="1400" baseline="0" dirty="0" err="1" smtClean="0">
                <a:latin typeface="Arial" pitchFamily="34" charset="0"/>
                <a:cs typeface="Arial" pitchFamily="34" charset="0"/>
              </a:rPr>
              <a:t>Kesehatan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pada</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saat</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ini</a:t>
            </a:r>
            <a:r>
              <a:rPr lang="en-US" sz="1400" baseline="0" dirty="0" smtClean="0">
                <a:latin typeface="Arial" pitchFamily="34" charset="0"/>
                <a:cs typeface="Arial" pitchFamily="34" charset="0"/>
              </a:rPr>
              <a:t> 2010-2014 </a:t>
            </a:r>
            <a:r>
              <a:rPr lang="en-US" sz="1400" baseline="0" dirty="0" err="1" smtClean="0">
                <a:latin typeface="Arial" pitchFamily="34" charset="0"/>
                <a:cs typeface="Arial" pitchFamily="34" charset="0"/>
              </a:rPr>
              <a:t>adalah</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Pencapaian</a:t>
            </a:r>
            <a:r>
              <a:rPr lang="en-US" sz="1400" baseline="0" dirty="0" smtClean="0">
                <a:latin typeface="Arial" pitchFamily="34" charset="0"/>
                <a:cs typeface="Arial" pitchFamily="34" charset="0"/>
              </a:rPr>
              <a:t> MDG </a:t>
            </a:r>
            <a:r>
              <a:rPr lang="en-US" sz="1400" baseline="0" dirty="0" err="1" smtClean="0">
                <a:latin typeface="Arial" pitchFamily="34" charset="0"/>
                <a:cs typeface="Arial" pitchFamily="34" charset="0"/>
              </a:rPr>
              <a:t>Tahun</a:t>
            </a:r>
            <a:r>
              <a:rPr lang="en-US" sz="1400" baseline="0" dirty="0" smtClean="0">
                <a:latin typeface="Arial" pitchFamily="34" charset="0"/>
                <a:cs typeface="Arial" pitchFamily="34" charset="0"/>
              </a:rPr>
              <a:t> 2015 </a:t>
            </a:r>
            <a:r>
              <a:rPr lang="en-US" sz="1400" baseline="0" dirty="0" err="1" smtClean="0">
                <a:latin typeface="Arial" pitchFamily="34" charset="0"/>
                <a:cs typeface="Arial" pitchFamily="34" charset="0"/>
              </a:rPr>
              <a:t>dan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Persiapan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Jaminan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Kesehatan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Nasional</a:t>
            </a:r>
            <a:r>
              <a:rPr lang="en-US" sz="1400" baseline="0" dirty="0" smtClean="0">
                <a:latin typeface="Arial" pitchFamily="34" charset="0"/>
                <a:cs typeface="Arial" pitchFamily="34" charset="0"/>
              </a:rPr>
              <a:t> (JKN) </a:t>
            </a:r>
            <a:r>
              <a:rPr lang="en-US" sz="1400" baseline="0" dirty="0" err="1" smtClean="0">
                <a:latin typeface="Arial" pitchFamily="34" charset="0"/>
                <a:cs typeface="Arial" pitchFamily="34" charset="0"/>
              </a:rPr>
              <a:t>tahun</a:t>
            </a:r>
            <a:r>
              <a:rPr lang="en-US" sz="1400" baseline="0" dirty="0" smtClean="0">
                <a:latin typeface="Arial" pitchFamily="34" charset="0"/>
                <a:cs typeface="Arial" pitchFamily="34" charset="0"/>
              </a:rPr>
              <a:t> 2014 </a:t>
            </a:r>
            <a:r>
              <a:rPr lang="en-US" sz="1400" baseline="0" dirty="0" err="1" smtClean="0">
                <a:latin typeface="Arial" pitchFamily="34" charset="0"/>
                <a:cs typeface="Arial" pitchFamily="34" charset="0"/>
              </a:rPr>
              <a:t>untuk</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mencapai</a:t>
            </a:r>
            <a:r>
              <a:rPr lang="en-US" sz="1400" baseline="0" dirty="0" smtClean="0">
                <a:latin typeface="Arial" pitchFamily="34" charset="0"/>
                <a:cs typeface="Arial" pitchFamily="34" charset="0"/>
              </a:rPr>
              <a:t> status </a:t>
            </a:r>
            <a:r>
              <a:rPr lang="en-US" sz="1400" baseline="0" dirty="0" err="1" smtClean="0">
                <a:latin typeface="Arial" pitchFamily="34" charset="0"/>
                <a:cs typeface="Arial" pitchFamily="34" charset="0"/>
              </a:rPr>
              <a:t>kesehatan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rakyat</a:t>
            </a:r>
            <a:r>
              <a:rPr lang="en-US" sz="1400" baseline="0" dirty="0" smtClean="0">
                <a:latin typeface="Arial" pitchFamily="34" charset="0"/>
                <a:cs typeface="Arial" pitchFamily="34" charset="0"/>
              </a:rPr>
              <a:t> yang </a:t>
            </a:r>
            <a:r>
              <a:rPr lang="en-US" sz="1400" baseline="0" dirty="0" err="1" smtClean="0">
                <a:latin typeface="Arial" pitchFamily="34" charset="0"/>
                <a:cs typeface="Arial" pitchFamily="34" charset="0"/>
              </a:rPr>
              <a:t>setinggi-tingginya</a:t>
            </a:r>
            <a:r>
              <a:rPr lang="en-US" sz="1400" baseline="0" dirty="0" smtClean="0">
                <a:latin typeface="Arial" pitchFamily="34" charset="0"/>
                <a:cs typeface="Arial" pitchFamily="34" charset="0"/>
              </a:rPr>
              <a:t>. Hal </a:t>
            </a:r>
            <a:r>
              <a:rPr lang="en-US" sz="1400" baseline="0" dirty="0" err="1" smtClean="0">
                <a:latin typeface="Arial" pitchFamily="34" charset="0"/>
                <a:cs typeface="Arial" pitchFamily="34" charset="0"/>
              </a:rPr>
              <a:t>ini</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sejalan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dengan</a:t>
            </a:r>
            <a:r>
              <a:rPr lang="en-US" sz="1400" baseline="0" dirty="0" smtClean="0">
                <a:latin typeface="Arial" pitchFamily="34" charset="0"/>
                <a:cs typeface="Arial" pitchFamily="34" charset="0"/>
              </a:rPr>
              <a:t>  UU No.17 </a:t>
            </a:r>
            <a:r>
              <a:rPr lang="en-US" sz="1400" baseline="0" dirty="0" err="1" smtClean="0">
                <a:latin typeface="Arial" pitchFamily="34" charset="0"/>
                <a:cs typeface="Arial" pitchFamily="34" charset="0"/>
              </a:rPr>
              <a:t>Tahun</a:t>
            </a:r>
            <a:r>
              <a:rPr lang="en-US" sz="1400" baseline="0" dirty="0" smtClean="0">
                <a:latin typeface="Arial" pitchFamily="34" charset="0"/>
                <a:cs typeface="Arial" pitchFamily="34" charset="0"/>
              </a:rPr>
              <a:t> 2007 </a:t>
            </a:r>
            <a:r>
              <a:rPr lang="en-US" sz="1400" baseline="0" dirty="0" err="1" smtClean="0">
                <a:latin typeface="Arial" pitchFamily="34" charset="0"/>
                <a:cs typeface="Arial" pitchFamily="34" charset="0"/>
              </a:rPr>
              <a:t>tentang</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Rencana</a:t>
            </a:r>
            <a:r>
              <a:rPr lang="en-US" sz="1400" baseline="0" dirty="0" smtClean="0">
                <a:latin typeface="Arial" pitchFamily="34" charset="0"/>
                <a:cs typeface="Arial" pitchFamily="34" charset="0"/>
              </a:rPr>
              <a:t> Pembangunan </a:t>
            </a:r>
            <a:r>
              <a:rPr lang="en-US" sz="1400" baseline="0" dirty="0" err="1" smtClean="0">
                <a:latin typeface="Arial" pitchFamily="34" charset="0"/>
                <a:cs typeface="Arial" pitchFamily="34" charset="0"/>
              </a:rPr>
              <a:t>Jangka</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Panjang</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Nasional</a:t>
            </a:r>
            <a:r>
              <a:rPr lang="en-US" sz="1400" baseline="0" dirty="0" smtClean="0">
                <a:latin typeface="Arial" pitchFamily="34" charset="0"/>
                <a:cs typeface="Arial" pitchFamily="34" charset="0"/>
              </a:rPr>
              <a:t> (RPJPN) 2005-2025, yang </a:t>
            </a:r>
            <a:r>
              <a:rPr lang="en-US" sz="1400" baseline="0" dirty="0" err="1" smtClean="0">
                <a:latin typeface="Arial" pitchFamily="34" charset="0"/>
                <a:cs typeface="Arial" pitchFamily="34" charset="0"/>
              </a:rPr>
              <a:t>kemudian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dijabarkan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dalam</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Rencana</a:t>
            </a:r>
            <a:r>
              <a:rPr lang="en-US" sz="1400" baseline="0" dirty="0" smtClean="0">
                <a:latin typeface="Arial" pitchFamily="34" charset="0"/>
                <a:cs typeface="Arial" pitchFamily="34" charset="0"/>
              </a:rPr>
              <a:t> Pembangunan </a:t>
            </a:r>
            <a:r>
              <a:rPr lang="en-US" sz="1400" baseline="0" dirty="0" err="1" smtClean="0">
                <a:latin typeface="Arial" pitchFamily="34" charset="0"/>
                <a:cs typeface="Arial" pitchFamily="34" charset="0"/>
              </a:rPr>
              <a:t>Jangka</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Menengah</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Nasional</a:t>
            </a:r>
            <a:r>
              <a:rPr lang="en-US" sz="1400" baseline="0" dirty="0" smtClean="0">
                <a:latin typeface="Arial" pitchFamily="34" charset="0"/>
                <a:cs typeface="Arial" pitchFamily="34" charset="0"/>
              </a:rPr>
              <a:t> (RPJMN) 2010-2014</a:t>
            </a:r>
          </a:p>
          <a:p>
            <a:pPr algn="just">
              <a:lnSpc>
                <a:spcPct val="150000"/>
              </a:lnSpc>
              <a:spcAft>
                <a:spcPts val="1200"/>
              </a:spcAft>
            </a:pPr>
            <a:r>
              <a:rPr lang="en-US" sz="1400" baseline="0" dirty="0" err="1" smtClean="0">
                <a:latin typeface="Arial" pitchFamily="34" charset="0"/>
                <a:cs typeface="Arial" pitchFamily="34" charset="0"/>
              </a:rPr>
              <a:t>Untuk</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mencapai</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tujuan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tersebut</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menurut</a:t>
            </a:r>
            <a:r>
              <a:rPr lang="en-US" sz="1400" baseline="0" dirty="0" smtClean="0">
                <a:latin typeface="Arial" pitchFamily="34" charset="0"/>
                <a:cs typeface="Arial" pitchFamily="34" charset="0"/>
              </a:rPr>
              <a:t> UU No.36 </a:t>
            </a:r>
            <a:r>
              <a:rPr lang="en-US" sz="1400" baseline="0" dirty="0" err="1" smtClean="0">
                <a:latin typeface="Arial" pitchFamily="34" charset="0"/>
                <a:cs typeface="Arial" pitchFamily="34" charset="0"/>
              </a:rPr>
              <a:t>Tahun</a:t>
            </a:r>
            <a:r>
              <a:rPr lang="en-US" sz="1400" baseline="0" dirty="0" smtClean="0">
                <a:latin typeface="Arial" pitchFamily="34" charset="0"/>
                <a:cs typeface="Arial" pitchFamily="34" charset="0"/>
              </a:rPr>
              <a:t> 2009 </a:t>
            </a:r>
            <a:r>
              <a:rPr lang="id-ID" sz="1400" dirty="0" err="1" smtClean="0">
                <a:latin typeface="Arial" pitchFamily="34" charset="0"/>
                <a:cs typeface="Arial" pitchFamily="34" charset="0"/>
              </a:rPr>
              <a:t>t</a:t>
            </a:r>
            <a:r>
              <a:rPr lang="en-US" sz="1400" baseline="0" dirty="0" err="1" smtClean="0">
                <a:latin typeface="Arial" pitchFamily="34" charset="0"/>
                <a:cs typeface="Arial" pitchFamily="34" charset="0"/>
              </a:rPr>
              <a:t>entang</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Kesehatan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pasal</a:t>
            </a:r>
            <a:r>
              <a:rPr lang="en-US" sz="1400" baseline="0" dirty="0" smtClean="0">
                <a:latin typeface="Arial" pitchFamily="34" charset="0"/>
                <a:cs typeface="Arial" pitchFamily="34" charset="0"/>
              </a:rPr>
              <a:t> 16 </a:t>
            </a:r>
            <a:r>
              <a:rPr lang="en-US" sz="1400" baseline="0" dirty="0" err="1" smtClean="0">
                <a:latin typeface="Arial" pitchFamily="34" charset="0"/>
                <a:cs typeface="Arial" pitchFamily="34" charset="0"/>
              </a:rPr>
              <a:t>disebutkan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bahwa</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Pemerintah</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bertanggungjawab</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atas</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ketersediaan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sumber</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daya</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di</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bidang</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kesehatan</a:t>
            </a:r>
            <a:r>
              <a:rPr lang="en-US" sz="1400" baseline="0" dirty="0" smtClean="0">
                <a:latin typeface="Arial" pitchFamily="34" charset="0"/>
                <a:cs typeface="Arial" pitchFamily="34" charset="0"/>
              </a:rPr>
              <a:t> yang </a:t>
            </a:r>
            <a:r>
              <a:rPr lang="en-US" sz="1400" baseline="0" dirty="0" err="1" smtClean="0">
                <a:latin typeface="Arial" pitchFamily="34" charset="0"/>
                <a:cs typeface="Arial" pitchFamily="34" charset="0"/>
              </a:rPr>
              <a:t>adil</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dan</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merata</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bagi</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seluruh</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masyarakat</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untuk</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memperoleh</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derajat</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kesehatan</a:t>
            </a:r>
            <a:r>
              <a:rPr lang="en-US" sz="1400" baseline="0" dirty="0" smtClean="0">
                <a:latin typeface="Arial" pitchFamily="34" charset="0"/>
                <a:cs typeface="Arial" pitchFamily="34" charset="0"/>
              </a:rPr>
              <a:t> yang </a:t>
            </a:r>
            <a:r>
              <a:rPr lang="en-US" sz="1400" baseline="0" dirty="0" err="1" smtClean="0">
                <a:latin typeface="Arial" pitchFamily="34" charset="0"/>
                <a:cs typeface="Arial" pitchFamily="34" charset="0"/>
              </a:rPr>
              <a:t>setinggi-tingginya</a:t>
            </a:r>
            <a:r>
              <a:rPr lang="en-US" sz="1400" baseline="0" dirty="0" smtClean="0">
                <a:latin typeface="Arial" pitchFamily="34" charset="0"/>
                <a:cs typeface="Arial" pitchFamily="34" charset="0"/>
              </a:rPr>
              <a:t>. </a:t>
            </a:r>
          </a:p>
          <a:p>
            <a:pPr algn="just">
              <a:lnSpc>
                <a:spcPct val="150000"/>
              </a:lnSpc>
              <a:spcAft>
                <a:spcPts val="1200"/>
              </a:spcAft>
            </a:pPr>
            <a:r>
              <a:rPr lang="en-US" sz="1400" dirty="0" smtClean="0">
                <a:latin typeface="Arial" pitchFamily="34" charset="0"/>
                <a:cs typeface="Arial" pitchFamily="34" charset="0"/>
              </a:rPr>
              <a:t>D</a:t>
            </a:r>
            <a:r>
              <a:rPr lang="id-ID" sz="1400" dirty="0" smtClean="0">
                <a:latin typeface="Arial" pitchFamily="34" charset="0"/>
                <a:cs typeface="Arial" pitchFamily="34" charset="0"/>
              </a:rPr>
              <a:t>alam penyusunan dan pelaksanaan pembangunan kesehatan yang dimulai dari kegiatan</a:t>
            </a:r>
            <a:r>
              <a:rPr lang="en-US" sz="1400" baseline="0" dirty="0" smtClean="0">
                <a:latin typeface="Arial" pitchFamily="34" charset="0"/>
                <a:cs typeface="Arial" pitchFamily="34" charset="0"/>
              </a:rPr>
              <a:t> </a:t>
            </a:r>
            <a:r>
              <a:rPr lang="id-ID" sz="1400" baseline="0" dirty="0" smtClean="0">
                <a:latin typeface="Arial" pitchFamily="34" charset="0"/>
                <a:cs typeface="Arial" pitchFamily="34" charset="0"/>
              </a:rPr>
              <a:t>p</a:t>
            </a:r>
            <a:r>
              <a:rPr lang="id-ID" sz="1400" dirty="0" smtClean="0">
                <a:latin typeface="Arial" pitchFamily="34" charset="0"/>
                <a:cs typeface="Arial" pitchFamily="34" charset="0"/>
              </a:rPr>
              <a:t>erencanaan sampai dengan kegiatan monito</a:t>
            </a:r>
            <a:r>
              <a:rPr lang="en-US" sz="1400" dirty="0" smtClean="0">
                <a:latin typeface="Arial" pitchFamily="34" charset="0"/>
                <a:cs typeface="Arial" pitchFamily="34" charset="0"/>
              </a:rPr>
              <a:t>r</a:t>
            </a:r>
            <a:r>
              <a:rPr lang="id-ID" sz="1400" dirty="0" smtClean="0">
                <a:latin typeface="Arial" pitchFamily="34" charset="0"/>
                <a:cs typeface="Arial" pitchFamily="34" charset="0"/>
              </a:rPr>
              <a:t>ing dan evaluasi</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mengacu</a:t>
            </a:r>
            <a:r>
              <a:rPr lang="en-US" sz="1400" baseline="0" dirty="0" smtClean="0">
                <a:latin typeface="Arial" pitchFamily="34" charset="0"/>
                <a:cs typeface="Arial" pitchFamily="34" charset="0"/>
              </a:rPr>
              <a:t> </a:t>
            </a:r>
            <a:r>
              <a:rPr lang="en-US" sz="1400" baseline="0" dirty="0" err="1" smtClean="0">
                <a:latin typeface="Arial" pitchFamily="34" charset="0"/>
                <a:cs typeface="Arial" pitchFamily="34" charset="0"/>
              </a:rPr>
              <a:t>pada</a:t>
            </a:r>
            <a:r>
              <a:rPr lang="en-US" sz="1400" dirty="0" smtClean="0">
                <a:latin typeface="Arial" pitchFamily="34" charset="0"/>
                <a:cs typeface="Arial" pitchFamily="34" charset="0"/>
              </a:rPr>
              <a:t> </a:t>
            </a:r>
            <a:r>
              <a:rPr lang="id-ID" sz="1400" dirty="0" smtClean="0">
                <a:latin typeface="Arial" pitchFamily="34" charset="0"/>
                <a:cs typeface="Arial" pitchFamily="34" charset="0"/>
              </a:rPr>
              <a:t>Peraturan Presiden Nomor 72 Tahun 2012 tentang Sistem Kesehatan Nasional </a:t>
            </a:r>
            <a:r>
              <a:rPr lang="en-US" sz="1400" dirty="0" smtClean="0">
                <a:latin typeface="Arial" pitchFamily="34" charset="0"/>
                <a:cs typeface="Arial" pitchFamily="34" charset="0"/>
              </a:rPr>
              <a:t>(SKN)</a:t>
            </a:r>
            <a:r>
              <a:rPr lang="id-ID" sz="1400" dirty="0" smtClean="0">
                <a:latin typeface="Arial" pitchFamily="34" charset="0"/>
                <a:cs typeface="Arial" pitchFamily="34" charset="0"/>
              </a:rPr>
              <a:t>.</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Sumber</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Daya</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Manusia</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Kesehatan</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menjadi</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salah</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satu</a:t>
            </a:r>
            <a:r>
              <a:rPr lang="en-US" sz="1400" dirty="0" smtClean="0">
                <a:latin typeface="Arial" pitchFamily="34" charset="0"/>
                <a:cs typeface="Arial" pitchFamily="34" charset="0"/>
              </a:rPr>
              <a:t> sub </a:t>
            </a:r>
            <a:r>
              <a:rPr lang="en-US" sz="1400" dirty="0" err="1" smtClean="0">
                <a:latin typeface="Arial" pitchFamily="34" charset="0"/>
                <a:cs typeface="Arial" pitchFamily="34" charset="0"/>
              </a:rPr>
              <a:t>sistem</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dalam</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upaya</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pengelolaan</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kesehatan</a:t>
            </a:r>
            <a:r>
              <a:rPr lang="en-US" sz="1400" dirty="0" smtClean="0">
                <a:latin typeface="Arial" pitchFamily="34" charset="0"/>
                <a:cs typeface="Arial" pitchFamily="34" charset="0"/>
              </a:rPr>
              <a:t>.</a:t>
            </a:r>
            <a:endParaRPr lang="id-ID" sz="1400" dirty="0" smtClean="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AEE6F8E-826D-4BD0-8731-7E97359DEF50}" type="slidenum">
              <a:rPr lang="en-US" smtClean="0"/>
              <a:pPr/>
              <a:t>16</a:t>
            </a:fld>
            <a:endParaRPr lang="en-US"/>
          </a:p>
        </p:txBody>
      </p:sp>
    </p:spTree>
    <p:extLst>
      <p:ext uri="{BB962C8B-B14F-4D97-AF65-F5344CB8AC3E}">
        <p14:creationId xmlns:p14="http://schemas.microsoft.com/office/powerpoint/2010/main" val="994946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id-ID" altLang="id-ID" smtClean="0"/>
              <a:t>Belum lama ini kami meluncurkan </a:t>
            </a:r>
            <a:r>
              <a:rPr lang="id-ID" altLang="en-US" smtClean="0"/>
              <a:t>“</a:t>
            </a:r>
            <a:r>
              <a:rPr lang="id-ID" altLang="id-ID" smtClean="0"/>
              <a:t>Nusantara Sehat</a:t>
            </a:r>
            <a:r>
              <a:rPr lang="id-ID" altLang="en-US" smtClean="0"/>
              <a:t>”</a:t>
            </a:r>
            <a:r>
              <a:rPr lang="id-ID" altLang="id-ID" smtClean="0"/>
              <a:t> yang mengirimkan  900 tenaga kesehatan ke 120 Puskesmas di wilayah terpencil, terutama daerah perbatasn dan kepulauan. Para tenaga kesehatan akan ditempatkan sebagai suatu tim dan mereka akan bekeja untuk  mendukung, dan kemudian meningkatkan kualitas layanan serta memperkuat kapasitas  layanan kesehatan di Puskesmas di wilayah terpencil.</a:t>
            </a:r>
          </a:p>
          <a:p>
            <a:pPr eaLnBrk="1" hangingPunct="1">
              <a:spcBef>
                <a:spcPct val="0"/>
              </a:spcBef>
            </a:pPr>
            <a:endParaRPr lang="id-ID" altLang="id-ID" smtClean="0"/>
          </a:p>
          <a:p>
            <a:pPr eaLnBrk="1" hangingPunct="1">
              <a:spcBef>
                <a:spcPct val="0"/>
              </a:spcBef>
            </a:pPr>
            <a:r>
              <a:rPr lang="id-ID" altLang="id-ID" smtClean="0"/>
              <a:t>Prakarsa ini diluncurkan sebagai salah  satu prioritas  kunci  Kementerian Kesehatan selama 5 tahun. Intervensi berbasis tim  pada fasilitas layanan kesehatan ini merupakan suatu terobosan, karena  tim-tim ditempatkan langsung wilayah-wilayah terpencil di mana  suatu sistem  kegiatan bisnis akan dikembangkan  di Puskesmas terpencil  tersebut. </a:t>
            </a:r>
            <a:endParaRPr lang="en-US" altLang="id-ID" smtClean="0"/>
          </a:p>
        </p:txBody>
      </p:sp>
      <p:sp>
        <p:nvSpPr>
          <p:cNvPr id="7066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AD19CCA-2FDC-4B80-B0E1-4C447782AC1F}" type="slidenum">
              <a:rPr lang="en-US" altLang="id-ID">
                <a:solidFill>
                  <a:srgbClr val="000000"/>
                </a:solidFill>
                <a:latin typeface="Calibri" panose="020F0502020204030204" pitchFamily="34" charset="0"/>
                <a:ea typeface="MS PGothic" panose="020B0600070205080204" pitchFamily="34" charset="-128"/>
              </a:rPr>
              <a:pPr eaLnBrk="1" hangingPunct="1"/>
              <a:t>18</a:t>
            </a:fld>
            <a:endParaRPr lang="en-US" altLang="id-ID">
              <a:solidFill>
                <a:srgbClr val="000000"/>
              </a:solidFill>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18192295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id-ID" altLang="id-ID" smtClean="0"/>
              <a:t>Apa yang menjadi  tujuan utama dari program berbasis tim ini pada intinya adalah terwujudnya  layanan kesehatan primer yang dapat dijangkau oleh setiap anggota masyarakat, terutama oleh mereka yang berada di wilayah-wilayah terpencil di berbagai pelosok Nusantara</a:t>
            </a:r>
          </a:p>
          <a:p>
            <a:pPr eaLnBrk="1" hangingPunct="1">
              <a:spcBef>
                <a:spcPct val="0"/>
              </a:spcBef>
            </a:pPr>
            <a:endParaRPr lang="id-ID" altLang="id-ID" smtClean="0"/>
          </a:p>
        </p:txBody>
      </p:sp>
      <p:sp>
        <p:nvSpPr>
          <p:cNvPr id="716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9553E28-F529-432B-800B-1EEB0A9DE2D7}" type="slidenum">
              <a:rPr lang="en-US" altLang="id-ID">
                <a:solidFill>
                  <a:srgbClr val="000000"/>
                </a:solidFill>
                <a:latin typeface="Calibri" panose="020F0502020204030204" pitchFamily="34" charset="0"/>
                <a:ea typeface="MS PGothic" panose="020B0600070205080204" pitchFamily="34" charset="-128"/>
              </a:rPr>
              <a:pPr eaLnBrk="1" hangingPunct="1"/>
              <a:t>20</a:t>
            </a:fld>
            <a:endParaRPr lang="en-US" altLang="id-ID">
              <a:solidFill>
                <a:srgbClr val="000000"/>
              </a:solidFill>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1208407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D6E9854-9061-4552-A700-DA9DAA1FAA26}" type="slidenum">
              <a:rPr lang="id-ID" altLang="id-ID">
                <a:solidFill>
                  <a:srgbClr val="000000"/>
                </a:solidFill>
                <a:latin typeface="Calibri" panose="020F0502020204030204" pitchFamily="34" charset="0"/>
                <a:ea typeface="MS PGothic" panose="020B0600070205080204" pitchFamily="34" charset="-128"/>
              </a:rPr>
              <a:pPr eaLnBrk="1" hangingPunct="1"/>
              <a:t>21</a:t>
            </a:fld>
            <a:endParaRPr lang="id-ID" altLang="id-ID">
              <a:solidFill>
                <a:srgbClr val="000000"/>
              </a:solidFill>
              <a:latin typeface="Calibri" panose="020F0502020204030204" pitchFamily="34" charset="0"/>
              <a:ea typeface="MS PGothic" panose="020B0600070205080204" pitchFamily="34" charset="-128"/>
            </a:endParaRPr>
          </a:p>
        </p:txBody>
      </p:sp>
      <p:sp>
        <p:nvSpPr>
          <p:cNvPr id="81924" name="Notes Placeholder 1"/>
          <p:cNvSpPr>
            <a:spLocks noGrp="1"/>
          </p:cNvSpPr>
          <p:nvPr/>
        </p:nvSpPr>
        <p:spPr bwMode="auto">
          <a:xfrm>
            <a:off x="995363" y="3255963"/>
            <a:ext cx="7956550" cy="308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833" tIns="45917" rIns="91833" bIns="45917"/>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30000"/>
              </a:spcBef>
            </a:pPr>
            <a:endParaRPr lang="id-ID" altLang="id-ID" sz="1200">
              <a:solidFill>
                <a:srgbClr val="000000"/>
              </a:solidFill>
              <a:latin typeface="Calibri" panose="020F0502020204030204" pitchFamily="34" charset="0"/>
            </a:endParaRPr>
          </a:p>
        </p:txBody>
      </p:sp>
    </p:spTree>
    <p:extLst>
      <p:ext uri="{BB962C8B-B14F-4D97-AF65-F5344CB8AC3E}">
        <p14:creationId xmlns:p14="http://schemas.microsoft.com/office/powerpoint/2010/main" val="19590558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80000"/>
              </a:lnSpc>
              <a:spcBef>
                <a:spcPct val="0"/>
              </a:spcBef>
            </a:pPr>
            <a:endParaRPr lang="id-ID" sz="800" smtClean="0"/>
          </a:p>
        </p:txBody>
      </p:sp>
      <p:sp>
        <p:nvSpPr>
          <p:cNvPr id="34820"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8CDAE29A-D080-4E2A-B3E4-B44FEB32B70D}" type="slidenum">
              <a:rPr lang="en-US" smtClean="0">
                <a:latin typeface="Calibri" pitchFamily="34" charset="0"/>
                <a:ea typeface="ＭＳ Ｐゴシック" pitchFamily="34" charset="-128"/>
              </a:rPr>
              <a:pPr fontAlgn="base">
                <a:spcBef>
                  <a:spcPct val="0"/>
                </a:spcBef>
                <a:spcAft>
                  <a:spcPct val="0"/>
                </a:spcAft>
                <a:defRPr/>
              </a:pPr>
              <a:t>22</a:t>
            </a:fld>
            <a:endParaRPr lang="en-US" smtClean="0">
              <a:latin typeface="Calibri" pitchFamily="34" charset="0"/>
              <a:ea typeface="ＭＳ Ｐゴシック" pitchFamily="34" charset="-128"/>
            </a:endParaRPr>
          </a:p>
        </p:txBody>
      </p:sp>
    </p:spTree>
    <p:extLst>
      <p:ext uri="{BB962C8B-B14F-4D97-AF65-F5344CB8AC3E}">
        <p14:creationId xmlns:p14="http://schemas.microsoft.com/office/powerpoint/2010/main" val="39231395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E22DBE09-0405-4FE4-BFAA-FAD2F43FC76C}" type="slidenum">
              <a:rPr lang="id-ID" smtClean="0"/>
              <a:t>24</a:t>
            </a:fld>
            <a:endParaRPr lang="id-ID"/>
          </a:p>
        </p:txBody>
      </p:sp>
    </p:spTree>
    <p:extLst>
      <p:ext uri="{BB962C8B-B14F-4D97-AF65-F5344CB8AC3E}">
        <p14:creationId xmlns:p14="http://schemas.microsoft.com/office/powerpoint/2010/main" val="3724479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698B6CC-7F6E-4AA2-BF33-82F5482B6FDF}" type="slidenum">
              <a:rPr lang="id-ID" altLang="id-ID">
                <a:solidFill>
                  <a:srgbClr val="000000"/>
                </a:solidFill>
                <a:latin typeface="Calibri" panose="020F0502020204030204" pitchFamily="34" charset="0"/>
              </a:rPr>
              <a:pPr eaLnBrk="1" hangingPunct="1"/>
              <a:t>25</a:t>
            </a:fld>
            <a:endParaRPr lang="id-ID" altLang="id-ID">
              <a:solidFill>
                <a:srgbClr val="000000"/>
              </a:solidFill>
              <a:latin typeface="Calibri" panose="020F0502020204030204" pitchFamily="34" charset="0"/>
            </a:endParaRPr>
          </a:p>
        </p:txBody>
      </p:sp>
      <p:sp>
        <p:nvSpPr>
          <p:cNvPr id="82948" name="Notes Placeholder 1"/>
          <p:cNvSpPr>
            <a:spLocks noGrp="1"/>
          </p:cNvSpPr>
          <p:nvPr/>
        </p:nvSpPr>
        <p:spPr bwMode="auto">
          <a:xfrm>
            <a:off x="995363" y="3255963"/>
            <a:ext cx="7956550" cy="308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833" tIns="45917" rIns="91833" bIns="45917"/>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30000"/>
              </a:spcBef>
            </a:pPr>
            <a:endParaRPr lang="id-ID" altLang="id-ID" sz="1200">
              <a:latin typeface="Calibri" panose="020F0502020204030204" pitchFamily="34" charset="0"/>
            </a:endParaRPr>
          </a:p>
        </p:txBody>
      </p:sp>
      <p:sp>
        <p:nvSpPr>
          <p:cNvPr id="82949" name="Notes Placeholder 1"/>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id-ID" altLang="id-ID" smtClean="0"/>
              <a:t>Untuk implementasi di tingkat Kabupaten, program ini mensyaratkan beberapa hal utama, antara lain adanya kesiapan  fasilitas layanan kesehatan, termasuk sarana/prasaran</a:t>
            </a:r>
            <a:r>
              <a:rPr lang="en-US" altLang="id-ID" smtClean="0"/>
              <a:t>a</a:t>
            </a:r>
            <a:r>
              <a:rPr lang="id-ID" altLang="id-ID" smtClean="0"/>
              <a:t>, alat dan manajemen dan  ketersediaan sumber daya manusia, serta program yang dirancang dengan baik sehingga menghasilkan layanan yang berkualitas.</a:t>
            </a:r>
          </a:p>
          <a:p>
            <a:pPr eaLnBrk="1" hangingPunct="1">
              <a:spcBef>
                <a:spcPct val="0"/>
              </a:spcBef>
            </a:pPr>
            <a:endParaRPr lang="en-US" altLang="id-ID" smtClean="0"/>
          </a:p>
        </p:txBody>
      </p:sp>
    </p:spTree>
    <p:extLst>
      <p:ext uri="{BB962C8B-B14F-4D97-AF65-F5344CB8AC3E}">
        <p14:creationId xmlns:p14="http://schemas.microsoft.com/office/powerpoint/2010/main" val="21101359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411BA38-C3D2-490D-8138-D1A2DAB23397}" type="slidenum">
              <a:rPr lang="id-ID" altLang="id-ID">
                <a:solidFill>
                  <a:srgbClr val="000000"/>
                </a:solidFill>
                <a:latin typeface="Times New Roman" panose="02020603050405020304" pitchFamily="18" charset="0"/>
                <a:ea typeface="MS PGothic" panose="020B0600070205080204" pitchFamily="34" charset="-128"/>
              </a:rPr>
              <a:pPr/>
              <a:t>26</a:t>
            </a:fld>
            <a:endParaRPr lang="id-ID" altLang="id-ID">
              <a:solidFill>
                <a:srgbClr val="000000"/>
              </a:solidFill>
              <a:latin typeface="Times New Roman" panose="02020603050405020304" pitchFamily="18" charset="0"/>
              <a:ea typeface="MS PGothic" panose="020B0600070205080204" pitchFamily="34" charset="-128"/>
            </a:endParaRPr>
          </a:p>
        </p:txBody>
      </p:sp>
      <p:sp>
        <p:nvSpPr>
          <p:cNvPr id="86020" name="Notes Placeholder 1"/>
          <p:cNvSpPr>
            <a:spLocks noGrp="1"/>
          </p:cNvSpPr>
          <p:nvPr/>
        </p:nvSpPr>
        <p:spPr bwMode="auto">
          <a:xfrm>
            <a:off x="995363" y="3255963"/>
            <a:ext cx="7956550" cy="308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833" tIns="45917" rIns="91833" bIns="45917"/>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30000"/>
              </a:spcBef>
            </a:pPr>
            <a:endParaRPr lang="id-ID" altLang="id-ID" sz="1200">
              <a:latin typeface="Calibri" panose="020F0502020204030204" pitchFamily="34" charset="0"/>
            </a:endParaRPr>
          </a:p>
        </p:txBody>
      </p:sp>
      <p:sp>
        <p:nvSpPr>
          <p:cNvPr id="86021" name="Notes Placeholder 1"/>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d-ID" altLang="id-ID" smtClean="0"/>
          </a:p>
        </p:txBody>
      </p:sp>
    </p:spTree>
    <p:extLst>
      <p:ext uri="{BB962C8B-B14F-4D97-AF65-F5344CB8AC3E}">
        <p14:creationId xmlns:p14="http://schemas.microsoft.com/office/powerpoint/2010/main" val="1831454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E22DBE09-0405-4FE4-BFAA-FAD2F43FC76C}" type="slidenum">
              <a:rPr lang="id-ID" smtClean="0"/>
              <a:t>27</a:t>
            </a:fld>
            <a:endParaRPr lang="id-ID"/>
          </a:p>
        </p:txBody>
      </p:sp>
    </p:spTree>
    <p:extLst>
      <p:ext uri="{BB962C8B-B14F-4D97-AF65-F5344CB8AC3E}">
        <p14:creationId xmlns:p14="http://schemas.microsoft.com/office/powerpoint/2010/main" val="2304359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47A73C13-047B-4776-B13A-370780245DAD}" type="slidenum">
              <a:rPr lang="id-ID">
                <a:latin typeface="Calibri" pitchFamily="34" charset="0"/>
              </a:rPr>
              <a:pPr/>
              <a:t>3</a:t>
            </a:fld>
            <a:endParaRPr lang="id-ID">
              <a:latin typeface="Calibri" pitchFamily="34" charset="0"/>
            </a:endParaRPr>
          </a:p>
        </p:txBody>
      </p:sp>
    </p:spTree>
    <p:extLst>
      <p:ext uri="{BB962C8B-B14F-4D97-AF65-F5344CB8AC3E}">
        <p14:creationId xmlns:p14="http://schemas.microsoft.com/office/powerpoint/2010/main" val="40038800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9678C0F-147E-4E73-A89D-12E36EC48DE9}" type="slidenum">
              <a:rPr lang="id-ID" altLang="id-ID">
                <a:solidFill>
                  <a:srgbClr val="000000"/>
                </a:solidFill>
                <a:latin typeface="Calibri" panose="020F0502020204030204" pitchFamily="34" charset="0"/>
                <a:ea typeface="MS PGothic" panose="020B0600070205080204" pitchFamily="34" charset="-128"/>
              </a:rPr>
              <a:pPr eaLnBrk="1" hangingPunct="1"/>
              <a:t>28</a:t>
            </a:fld>
            <a:endParaRPr lang="id-ID" altLang="id-ID">
              <a:solidFill>
                <a:srgbClr val="000000"/>
              </a:solidFill>
              <a:latin typeface="Calibri" panose="020F0502020204030204" pitchFamily="34" charset="0"/>
              <a:ea typeface="MS PGothic" panose="020B0600070205080204" pitchFamily="34" charset="-128"/>
            </a:endParaRPr>
          </a:p>
        </p:txBody>
      </p:sp>
      <p:sp>
        <p:nvSpPr>
          <p:cNvPr id="88068" name="Notes Placeholder 1"/>
          <p:cNvSpPr>
            <a:spLocks noGrp="1"/>
          </p:cNvSpPr>
          <p:nvPr/>
        </p:nvSpPr>
        <p:spPr bwMode="auto">
          <a:xfrm>
            <a:off x="995363" y="3255963"/>
            <a:ext cx="7956550" cy="308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833" tIns="45917" rIns="91833" bIns="45917"/>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30000"/>
              </a:spcBef>
            </a:pPr>
            <a:endParaRPr lang="id-ID" altLang="id-ID" sz="1200">
              <a:latin typeface="Calibri" panose="020F0502020204030204" pitchFamily="34" charset="0"/>
            </a:endParaRPr>
          </a:p>
        </p:txBody>
      </p:sp>
    </p:spTree>
    <p:extLst>
      <p:ext uri="{BB962C8B-B14F-4D97-AF65-F5344CB8AC3E}">
        <p14:creationId xmlns:p14="http://schemas.microsoft.com/office/powerpoint/2010/main" val="3834330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xfrm>
            <a:off x="2190750" y="436563"/>
            <a:ext cx="4821238" cy="27130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8850" eaLnBrk="0" hangingPunct="0">
              <a:defRPr>
                <a:solidFill>
                  <a:schemeClr val="tx1"/>
                </a:solidFill>
                <a:latin typeface="Arial" panose="020B0604020202020204" pitchFamily="34" charset="0"/>
                <a:cs typeface="Arial" panose="020B0604020202020204" pitchFamily="34" charset="0"/>
              </a:defRPr>
            </a:lvl1pPr>
            <a:lvl2pPr marL="742950" indent="-285750" defTabSz="958850" eaLnBrk="0" hangingPunct="0">
              <a:defRPr>
                <a:solidFill>
                  <a:schemeClr val="tx1"/>
                </a:solidFill>
                <a:latin typeface="Arial" panose="020B0604020202020204" pitchFamily="34" charset="0"/>
                <a:cs typeface="Arial" panose="020B0604020202020204" pitchFamily="34" charset="0"/>
              </a:defRPr>
            </a:lvl2pPr>
            <a:lvl3pPr marL="1143000" indent="-228600" defTabSz="958850" eaLnBrk="0" hangingPunct="0">
              <a:defRPr>
                <a:solidFill>
                  <a:schemeClr val="tx1"/>
                </a:solidFill>
                <a:latin typeface="Arial" panose="020B0604020202020204" pitchFamily="34" charset="0"/>
                <a:cs typeface="Arial" panose="020B0604020202020204" pitchFamily="34" charset="0"/>
              </a:defRPr>
            </a:lvl3pPr>
            <a:lvl4pPr marL="1600200" indent="-228600" defTabSz="958850" eaLnBrk="0" hangingPunct="0">
              <a:defRPr>
                <a:solidFill>
                  <a:schemeClr val="tx1"/>
                </a:solidFill>
                <a:latin typeface="Arial" panose="020B0604020202020204" pitchFamily="34" charset="0"/>
                <a:cs typeface="Arial" panose="020B0604020202020204" pitchFamily="34" charset="0"/>
              </a:defRPr>
            </a:lvl4pPr>
            <a:lvl5pPr marL="2057400" indent="-228600" defTabSz="958850" eaLnBrk="0" hangingPunct="0">
              <a:defRPr>
                <a:solidFill>
                  <a:schemeClr val="tx1"/>
                </a:solidFill>
                <a:latin typeface="Arial" panose="020B0604020202020204" pitchFamily="34" charset="0"/>
                <a:cs typeface="Arial" panose="020B0604020202020204" pitchFamily="34" charset="0"/>
              </a:defRPr>
            </a:lvl5pPr>
            <a:lvl6pPr marL="2514600" indent="-228600" defTabSz="9588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588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588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5885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4AE916B-74B3-4853-A62A-3833C53F88BF}" type="slidenum">
              <a:rPr lang="id-ID" altLang="id-ID">
                <a:latin typeface="Times New Roman" panose="02020603050405020304" pitchFamily="18" charset="0"/>
                <a:ea typeface="MS PGothic" panose="020B0600070205080204" pitchFamily="34" charset="-128"/>
              </a:rPr>
              <a:pPr eaLnBrk="1" hangingPunct="1"/>
              <a:t>29</a:t>
            </a:fld>
            <a:endParaRPr lang="id-ID" altLang="id-ID">
              <a:latin typeface="Times New Roman" panose="02020603050405020304" pitchFamily="18" charset="0"/>
              <a:ea typeface="MS PGothic" panose="020B0600070205080204" pitchFamily="34" charset="-128"/>
            </a:endParaRPr>
          </a:p>
        </p:txBody>
      </p:sp>
      <p:sp>
        <p:nvSpPr>
          <p:cNvPr id="87044" name="Notes Placeholder 1"/>
          <p:cNvSpPr>
            <a:spLocks noGrp="1"/>
          </p:cNvSpPr>
          <p:nvPr/>
        </p:nvSpPr>
        <p:spPr bwMode="auto">
          <a:xfrm>
            <a:off x="995363" y="3255963"/>
            <a:ext cx="7956550" cy="308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833" tIns="45917" rIns="91833" bIns="45917"/>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30000"/>
              </a:spcBef>
            </a:pPr>
            <a:endParaRPr lang="id-ID" altLang="id-ID" sz="1200">
              <a:latin typeface="Calibri" panose="020F0502020204030204" pitchFamily="34" charset="0"/>
            </a:endParaRPr>
          </a:p>
        </p:txBody>
      </p:sp>
    </p:spTree>
    <p:extLst>
      <p:ext uri="{BB962C8B-B14F-4D97-AF65-F5344CB8AC3E}">
        <p14:creationId xmlns:p14="http://schemas.microsoft.com/office/powerpoint/2010/main" val="3115305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id-ID" smtClean="0"/>
              <a:t>Sebentar lagi kita akan menyelesaikan pentahapan RPJPN ke 2 Dan akan memasuki RPJPN ke 3. Untuk mewujudkan tujuan pembangunan kesehatan diperlukan dukungan SDM kesehatan yang cukup baik jumlah dan jenisnya, kompeten dan terdistribusi dengan baik. Karenannya pengembangan SDM kesehatan yang berkualitas sejalan dengan yang diamanatkan dalam pentahapan RPJPN</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fld id="{180CFB59-69C8-452C-94A4-B93CDE2A4E75}" type="slidenum">
              <a:rPr lang="id-ID">
                <a:latin typeface="Calibri" pitchFamily="34" charset="0"/>
              </a:rPr>
              <a:pPr/>
              <a:t>4</a:t>
            </a:fld>
            <a:endParaRPr lang="id-ID">
              <a:latin typeface="Calibri" pitchFamily="34" charset="0"/>
            </a:endParaRPr>
          </a:p>
        </p:txBody>
      </p:sp>
    </p:spTree>
    <p:extLst>
      <p:ext uri="{BB962C8B-B14F-4D97-AF65-F5344CB8AC3E}">
        <p14:creationId xmlns:p14="http://schemas.microsoft.com/office/powerpoint/2010/main" val="3009341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lnSpc>
                <a:spcPts val="1625"/>
              </a:lnSpc>
              <a:spcBef>
                <a:spcPts val="600"/>
              </a:spcBef>
            </a:pPr>
            <a:r>
              <a:rPr lang="en-US" altLang="id-ID" b="1" smtClean="0">
                <a:latin typeface="Arial" panose="020B0604020202020204" pitchFamily="34" charset="0"/>
                <a:cs typeface="Arial" panose="020B0604020202020204" pitchFamily="34" charset="0"/>
              </a:rPr>
              <a:t>Saudara-saudara,</a:t>
            </a:r>
          </a:p>
          <a:p>
            <a:pPr algn="just" eaLnBrk="1" hangingPunct="1">
              <a:lnSpc>
                <a:spcPts val="1625"/>
              </a:lnSpc>
              <a:spcBef>
                <a:spcPts val="600"/>
              </a:spcBef>
            </a:pPr>
            <a:r>
              <a:rPr lang="en-US" altLang="id-ID" smtClean="0">
                <a:latin typeface="Arial" panose="020B0604020202020204" pitchFamily="34" charset="0"/>
                <a:cs typeface="Arial" panose="020B0604020202020204" pitchFamily="34" charset="0"/>
              </a:rPr>
              <a:t>Pembangunan kesehatan diselenggarakan dengan mengacu pada visi misi Presiden. Visi Presiden adalah "Terwujudnya Indonesia yang Berdaulat, Mandiri dan Berkepribadian Berlandaskan Gotong-royong". Upaya untuk mewujudkan visi ini dilakukan melalui 7 misi pembangunan, dimana pada misi ke-4 adalah mewujudkan kualitas hidup manusia lndonesia yang tinggi, maju dan sejahtera. </a:t>
            </a:r>
          </a:p>
          <a:p>
            <a:pPr algn="just" eaLnBrk="1" hangingPunct="1">
              <a:lnSpc>
                <a:spcPts val="1625"/>
              </a:lnSpc>
              <a:spcBef>
                <a:spcPts val="600"/>
              </a:spcBef>
            </a:pPr>
            <a:r>
              <a:rPr lang="en-US" altLang="id-ID" smtClean="0">
                <a:latin typeface="Arial" panose="020B0604020202020204" pitchFamily="34" charset="0"/>
                <a:cs typeface="Arial" panose="020B0604020202020204" pitchFamily="34" charset="0"/>
              </a:rPr>
              <a:t>Dalam pembangunan nasional 2015-2019 kita juga ingin membangun kemandirian di bidang ekonomi, berdaulat di bidang politik dan berkepribadian dalam budaya yang dikenal dengan TRISAKTI.  Untuk mewujudkan TRISAKTI tersebut maka ditetapkan 9 agenda prioritas (NAWACITA), dimana  pada agenda ke-5 dimaksudkan untuk meningkatkan kualitas hidup manusia Indonesia yang  akan dicapai melalui program Indonesia pintar, program Indonesia sehat dan program Indonesia kerja dan program Indonesia sejahtera.</a:t>
            </a:r>
          </a:p>
          <a:p>
            <a:pPr algn="just" eaLnBrk="1" hangingPunct="1">
              <a:lnSpc>
                <a:spcPts val="1625"/>
              </a:lnSpc>
              <a:spcBef>
                <a:spcPts val="600"/>
              </a:spcBef>
            </a:pPr>
            <a:r>
              <a:rPr lang="en-US" altLang="id-ID" smtClean="0">
                <a:latin typeface="Arial" panose="020B0604020202020204" pitchFamily="34" charset="0"/>
                <a:cs typeface="Arial" panose="020B0604020202020204" pitchFamily="34" charset="0"/>
              </a:rPr>
              <a:t>Program Indonesia sehat terdapat 3 komponen yang akan kita lakukan yaitu: 1) Mewujudkan paradigma sehat; 2) Penguatan Pelayanan Kesehatan; dan 3) Jaminan Kesehatan Nasional.  Dalam rangka penguatan pelayanan kesehatan di daerah terpencil dan perbatasan maka Kemenkes akan menempatkan tenaga kesehatan secara tim yang kita namakan program </a:t>
            </a:r>
            <a:r>
              <a:rPr lang="ja-JP" altLang="en-US" smtClean="0">
                <a:latin typeface="Arial" panose="020B0604020202020204" pitchFamily="34" charset="0"/>
                <a:cs typeface="Arial" panose="020B0604020202020204" pitchFamily="34" charset="0"/>
              </a:rPr>
              <a:t>“</a:t>
            </a:r>
            <a:r>
              <a:rPr lang="en-US" altLang="ja-JP" smtClean="0">
                <a:latin typeface="Arial" panose="020B0604020202020204" pitchFamily="34" charset="0"/>
                <a:cs typeface="Arial" panose="020B0604020202020204" pitchFamily="34" charset="0"/>
              </a:rPr>
              <a:t>nusantara sehat</a:t>
            </a:r>
            <a:r>
              <a:rPr lang="ja-JP" altLang="en-US" smtClean="0">
                <a:latin typeface="Arial" panose="020B0604020202020204" pitchFamily="34" charset="0"/>
                <a:cs typeface="Arial" panose="020B0604020202020204" pitchFamily="34" charset="0"/>
              </a:rPr>
              <a:t>”</a:t>
            </a:r>
            <a:r>
              <a:rPr lang="en-US" altLang="ja-JP" smtClean="0">
                <a:latin typeface="Arial" panose="020B0604020202020204" pitchFamily="34" charset="0"/>
                <a:cs typeface="Arial" panose="020B0604020202020204" pitchFamily="34" charset="0"/>
              </a:rPr>
              <a:t>. </a:t>
            </a:r>
          </a:p>
          <a:p>
            <a:pPr algn="just" eaLnBrk="1" hangingPunct="1">
              <a:lnSpc>
                <a:spcPts val="1625"/>
              </a:lnSpc>
              <a:spcBef>
                <a:spcPts val="600"/>
              </a:spcBef>
            </a:pPr>
            <a:endParaRPr lang="id-ID" altLang="id-ID" smtClean="0">
              <a:latin typeface="Arial" panose="020B0604020202020204" pitchFamily="34" charset="0"/>
              <a:cs typeface="Arial" panose="020B0604020202020204" pitchFamily="34" charset="0"/>
            </a:endParaRPr>
          </a:p>
          <a:p>
            <a:pPr eaLnBrk="1" hangingPunct="1">
              <a:spcBef>
                <a:spcPct val="0"/>
              </a:spcBef>
            </a:pPr>
            <a:endParaRPr lang="id-ID" altLang="id-ID" smtClean="0"/>
          </a:p>
        </p:txBody>
      </p:sp>
      <p:sp>
        <p:nvSpPr>
          <p:cNvPr id="6554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81DDF20-D370-401F-BA28-A86838494EE9}" type="slidenum">
              <a:rPr lang="id-ID" altLang="id-ID">
                <a:latin typeface="Calibri" panose="020F0502020204030204" pitchFamily="34" charset="0"/>
              </a:rPr>
              <a:pPr eaLnBrk="1" hangingPunct="1"/>
              <a:t>5</a:t>
            </a:fld>
            <a:endParaRPr lang="id-ID" altLang="id-ID">
              <a:latin typeface="Calibri" panose="020F0502020204030204" pitchFamily="34" charset="0"/>
            </a:endParaRPr>
          </a:p>
        </p:txBody>
      </p:sp>
    </p:spTree>
    <p:extLst>
      <p:ext uri="{BB962C8B-B14F-4D97-AF65-F5344CB8AC3E}">
        <p14:creationId xmlns:p14="http://schemas.microsoft.com/office/powerpoint/2010/main" val="2399765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xfrm>
            <a:off x="655638" y="3605213"/>
            <a:ext cx="8636000" cy="4240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lvl="1" defTabSz="933450" eaLnBrk="1" hangingPunct="1">
              <a:spcBef>
                <a:spcPct val="0"/>
              </a:spcBef>
            </a:pPr>
            <a:endParaRPr lang="id-ID" altLang="id-ID" i="1" smtClean="0"/>
          </a:p>
          <a:p>
            <a:pPr marL="0" lvl="1" defTabSz="933450" eaLnBrk="1" hangingPunct="1">
              <a:spcBef>
                <a:spcPct val="0"/>
              </a:spcBef>
            </a:pPr>
            <a:endParaRPr lang="id-ID" altLang="id-ID" i="1" smtClean="0"/>
          </a:p>
          <a:p>
            <a:pPr marL="0" lvl="1" defTabSz="933450" eaLnBrk="1" hangingPunct="1">
              <a:spcBef>
                <a:spcPct val="0"/>
              </a:spcBef>
            </a:pPr>
            <a:endParaRPr lang="id-ID" altLang="id-ID" i="1" smtClean="0"/>
          </a:p>
          <a:p>
            <a:pPr marL="0" lvl="1" defTabSz="933450" eaLnBrk="1" hangingPunct="1">
              <a:spcBef>
                <a:spcPct val="0"/>
              </a:spcBef>
            </a:pPr>
            <a:endParaRPr lang="id-ID" altLang="id-ID" i="1" smtClean="0"/>
          </a:p>
          <a:p>
            <a:pPr marL="0" lvl="1" defTabSz="933450" eaLnBrk="1" hangingPunct="1">
              <a:spcBef>
                <a:spcPct val="0"/>
              </a:spcBef>
            </a:pPr>
            <a:endParaRPr lang="id-ID" altLang="id-ID" i="1" smtClean="0"/>
          </a:p>
          <a:p>
            <a:pPr marL="0" lvl="1" defTabSz="933450" eaLnBrk="1" hangingPunct="1">
              <a:spcBef>
                <a:spcPct val="0"/>
              </a:spcBef>
            </a:pPr>
            <a:endParaRPr lang="id-ID" altLang="id-ID" smtClean="0"/>
          </a:p>
          <a:p>
            <a:pPr marL="0" lvl="1" defTabSz="933450" eaLnBrk="1" hangingPunct="1">
              <a:spcBef>
                <a:spcPct val="0"/>
              </a:spcBef>
            </a:pPr>
            <a:endParaRPr lang="en-US" altLang="id-ID" smtClean="0"/>
          </a:p>
          <a:p>
            <a:pPr defTabSz="933450" eaLnBrk="1" hangingPunct="1">
              <a:spcBef>
                <a:spcPct val="0"/>
              </a:spcBef>
            </a:pPr>
            <a:endParaRPr lang="id-ID" altLang="id-ID" smtClean="0"/>
          </a:p>
        </p:txBody>
      </p:sp>
      <p:sp>
        <p:nvSpPr>
          <p:cNvPr id="6656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D6F21AB-8C52-40B3-94FB-393327D06740}" type="slidenum">
              <a:rPr lang="id-ID" altLang="id-ID">
                <a:latin typeface="Calibri" panose="020F0502020204030204" pitchFamily="34" charset="0"/>
              </a:rPr>
              <a:pPr eaLnBrk="1" hangingPunct="1"/>
              <a:t>6</a:t>
            </a:fld>
            <a:endParaRPr lang="id-ID" altLang="id-ID">
              <a:latin typeface="Calibri" panose="020F0502020204030204" pitchFamily="34" charset="0"/>
            </a:endParaRPr>
          </a:p>
        </p:txBody>
      </p:sp>
    </p:spTree>
    <p:extLst>
      <p:ext uri="{BB962C8B-B14F-4D97-AF65-F5344CB8AC3E}">
        <p14:creationId xmlns:p14="http://schemas.microsoft.com/office/powerpoint/2010/main" val="1903078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a:xfrm>
            <a:off x="560388" y="3257550"/>
            <a:ext cx="8826500" cy="3086100"/>
          </a:xfrm>
        </p:spPr>
        <p:txBody>
          <a:bodyPr>
            <a:noAutofit/>
          </a:bodyPr>
          <a:lstStyle/>
          <a:p>
            <a:pPr eaLnBrk="1" fontAlgn="auto" hangingPunct="1">
              <a:spcBef>
                <a:spcPts val="0"/>
              </a:spcBef>
              <a:spcAft>
                <a:spcPts val="0"/>
              </a:spcAft>
              <a:defRPr/>
            </a:pPr>
            <a:r>
              <a:rPr lang="id-ID" sz="1400" dirty="0">
                <a:ea typeface="MS PGothic" pitchFamily="34" charset="-128"/>
              </a:rPr>
              <a:t>Penguatan Pelayanan Kesehatan</a:t>
            </a:r>
            <a:r>
              <a:rPr lang="en-US" sz="1400" dirty="0">
                <a:ea typeface="MS PGothic" pitchFamily="34" charset="-128"/>
              </a:rPr>
              <a:t>, yang </a:t>
            </a:r>
            <a:r>
              <a:rPr lang="en-US" sz="1400" dirty="0" err="1">
                <a:ea typeface="MS PGothic" pitchFamily="34" charset="-128"/>
              </a:rPr>
              <a:t>dilaksanakan</a:t>
            </a:r>
            <a:r>
              <a:rPr lang="en-US" sz="1400" dirty="0">
                <a:ea typeface="MS PGothic" pitchFamily="34" charset="-128"/>
              </a:rPr>
              <a:t> </a:t>
            </a:r>
            <a:endParaRPr lang="id-ID" sz="1400" dirty="0">
              <a:ea typeface="MS PGothic" pitchFamily="34" charset="-128"/>
            </a:endParaRPr>
          </a:p>
          <a:p>
            <a:pPr eaLnBrk="1" fontAlgn="auto" hangingPunct="1">
              <a:spcBef>
                <a:spcPts val="0"/>
              </a:spcBef>
              <a:spcAft>
                <a:spcPts val="0"/>
              </a:spcAft>
              <a:defRPr/>
            </a:pPr>
            <a:r>
              <a:rPr lang="id-ID" sz="1400" dirty="0">
                <a:solidFill>
                  <a:srgbClr val="000000"/>
                </a:solidFill>
                <a:ea typeface="MS PGothic" pitchFamily="34" charset="-128"/>
                <a:cs typeface="Arial Narrow"/>
              </a:rPr>
              <a:t>Terdiri dari 5 Program :</a:t>
            </a:r>
          </a:p>
          <a:p>
            <a:pPr marL="271543" indent="-271543" eaLnBrk="1" fontAlgn="auto" hangingPunct="1">
              <a:spcBef>
                <a:spcPts val="0"/>
              </a:spcBef>
              <a:spcAft>
                <a:spcPts val="0"/>
              </a:spcAft>
              <a:buFont typeface="+mj-lt"/>
              <a:buAutoNum type="arabicParenR"/>
              <a:defRPr/>
            </a:pPr>
            <a:r>
              <a:rPr lang="en-US" sz="1400" dirty="0" err="1">
                <a:ea typeface="MS PGothic" pitchFamily="34" charset="-128"/>
                <a:cs typeface="Arial Narrow"/>
              </a:rPr>
              <a:t>Peningkatan</a:t>
            </a:r>
            <a:r>
              <a:rPr lang="en-US" sz="1400" dirty="0">
                <a:ea typeface="MS PGothic" pitchFamily="34" charset="-128"/>
                <a:cs typeface="Arial Narrow"/>
              </a:rPr>
              <a:t> </a:t>
            </a:r>
            <a:r>
              <a:rPr lang="en-US" sz="1400" dirty="0" err="1">
                <a:ea typeface="MS PGothic" pitchFamily="34" charset="-128"/>
                <a:cs typeface="Arial Narrow"/>
              </a:rPr>
              <a:t>akses</a:t>
            </a:r>
            <a:r>
              <a:rPr lang="id-ID" sz="1400" dirty="0">
                <a:ea typeface="MS PGothic" pitchFamily="34" charset="-128"/>
                <a:cs typeface="Arial Narrow"/>
              </a:rPr>
              <a:t> berupa :: a) </a:t>
            </a:r>
            <a:r>
              <a:rPr lang="en-US" sz="1400" dirty="0" err="1">
                <a:ea typeface="MS PGothic" pitchFamily="34" charset="-128"/>
                <a:cs typeface="Arial Narrow"/>
              </a:rPr>
              <a:t>Pemenuhan</a:t>
            </a:r>
            <a:r>
              <a:rPr lang="en-US" sz="1400" dirty="0">
                <a:ea typeface="MS PGothic" pitchFamily="34" charset="-128"/>
                <a:cs typeface="Arial Narrow"/>
              </a:rPr>
              <a:t> </a:t>
            </a:r>
            <a:r>
              <a:rPr lang="en-US" sz="1400" dirty="0" err="1">
                <a:ea typeface="MS PGothic" pitchFamily="34" charset="-128"/>
                <a:cs typeface="Arial Narrow"/>
              </a:rPr>
              <a:t>tenaga</a:t>
            </a:r>
            <a:r>
              <a:rPr lang="en-US" sz="1400" dirty="0">
                <a:ea typeface="MS PGothic" pitchFamily="34" charset="-128"/>
                <a:cs typeface="Arial Narrow"/>
              </a:rPr>
              <a:t> </a:t>
            </a:r>
            <a:r>
              <a:rPr lang="id-ID" sz="1400" dirty="0">
                <a:ea typeface="MS PGothic" pitchFamily="34" charset="-128"/>
                <a:cs typeface="Arial Narrow"/>
              </a:rPr>
              <a:t>; b) </a:t>
            </a:r>
            <a:r>
              <a:rPr lang="en-US" sz="1400" dirty="0" err="1">
                <a:ea typeface="MS PGothic" pitchFamily="34" charset="-128"/>
                <a:cs typeface="Arial Narrow"/>
              </a:rPr>
              <a:t>Meningkatkan</a:t>
            </a:r>
            <a:r>
              <a:rPr lang="en-US" sz="1400" dirty="0">
                <a:ea typeface="MS PGothic" pitchFamily="34" charset="-128"/>
                <a:cs typeface="Arial Narrow"/>
              </a:rPr>
              <a:t> </a:t>
            </a:r>
            <a:r>
              <a:rPr lang="en-US" sz="1400" dirty="0" err="1">
                <a:ea typeface="MS PGothic" pitchFamily="34" charset="-128"/>
                <a:cs typeface="Arial Narrow"/>
              </a:rPr>
              <a:t>sarana</a:t>
            </a:r>
            <a:r>
              <a:rPr lang="en-US" sz="1400" dirty="0">
                <a:ea typeface="MS PGothic" pitchFamily="34" charset="-128"/>
                <a:cs typeface="Arial Narrow"/>
              </a:rPr>
              <a:t> </a:t>
            </a:r>
            <a:r>
              <a:rPr lang="en-US" sz="1400" dirty="0" err="1">
                <a:ea typeface="MS PGothic" pitchFamily="34" charset="-128"/>
                <a:cs typeface="Arial Narrow"/>
              </a:rPr>
              <a:t>pelayanan</a:t>
            </a:r>
            <a:r>
              <a:rPr lang="en-US" sz="1400" dirty="0">
                <a:ea typeface="MS PGothic" pitchFamily="34" charset="-128"/>
                <a:cs typeface="Arial Narrow"/>
              </a:rPr>
              <a:t> primer (</a:t>
            </a:r>
            <a:r>
              <a:rPr lang="en-US" sz="1400" dirty="0" err="1">
                <a:ea typeface="MS PGothic" pitchFamily="34" charset="-128"/>
                <a:cs typeface="Arial Narrow"/>
              </a:rPr>
              <a:t>Puskesmas</a:t>
            </a:r>
            <a:r>
              <a:rPr lang="en-US" sz="1400" dirty="0">
                <a:ea typeface="MS PGothic" pitchFamily="34" charset="-128"/>
                <a:cs typeface="Arial Narrow"/>
              </a:rPr>
              <a:t>, </a:t>
            </a:r>
            <a:r>
              <a:rPr lang="en-US" sz="1400" dirty="0" err="1">
                <a:ea typeface="MS PGothic" pitchFamily="34" charset="-128"/>
                <a:cs typeface="Arial Narrow"/>
              </a:rPr>
              <a:t>Klinik</a:t>
            </a:r>
            <a:r>
              <a:rPr lang="en-US" sz="1400" dirty="0">
                <a:ea typeface="MS PGothic" pitchFamily="34" charset="-128"/>
                <a:cs typeface="Arial Narrow"/>
              </a:rPr>
              <a:t> </a:t>
            </a:r>
            <a:r>
              <a:rPr lang="en-US" sz="1400" dirty="0" err="1">
                <a:ea typeface="MS PGothic" pitchFamily="34" charset="-128"/>
                <a:cs typeface="Arial Narrow"/>
              </a:rPr>
              <a:t>Pratama</a:t>
            </a:r>
            <a:r>
              <a:rPr lang="en-US" sz="1400" dirty="0">
                <a:ea typeface="MS PGothic" pitchFamily="34" charset="-128"/>
                <a:cs typeface="Arial Narrow"/>
              </a:rPr>
              <a:t>, </a:t>
            </a:r>
            <a:r>
              <a:rPr lang="en-US" sz="1400" dirty="0" err="1">
                <a:ea typeface="MS PGothic" pitchFamily="34" charset="-128"/>
                <a:cs typeface="Arial Narrow"/>
              </a:rPr>
              <a:t>Dokter</a:t>
            </a:r>
            <a:r>
              <a:rPr lang="en-US" sz="1400" dirty="0">
                <a:ea typeface="MS PGothic" pitchFamily="34" charset="-128"/>
                <a:cs typeface="Arial Narrow"/>
              </a:rPr>
              <a:t> </a:t>
            </a:r>
            <a:r>
              <a:rPr lang="en-US" sz="1400" dirty="0" err="1">
                <a:ea typeface="MS PGothic" pitchFamily="34" charset="-128"/>
                <a:cs typeface="Arial Narrow"/>
              </a:rPr>
              <a:t>Praktek</a:t>
            </a:r>
            <a:r>
              <a:rPr lang="en-US" sz="1400" dirty="0">
                <a:ea typeface="MS PGothic" pitchFamily="34" charset="-128"/>
                <a:cs typeface="Arial Narrow"/>
              </a:rPr>
              <a:t> </a:t>
            </a:r>
            <a:r>
              <a:rPr lang="en-US" sz="1400" dirty="0" err="1">
                <a:ea typeface="MS PGothic" pitchFamily="34" charset="-128"/>
                <a:cs typeface="Arial Narrow"/>
              </a:rPr>
              <a:t>Mandiri</a:t>
            </a:r>
            <a:r>
              <a:rPr lang="en-US" sz="1400" dirty="0">
                <a:ea typeface="MS PGothic" pitchFamily="34" charset="-128"/>
                <a:cs typeface="Arial Narrow"/>
              </a:rPr>
              <a:t>).</a:t>
            </a:r>
            <a:r>
              <a:rPr lang="id-ID" sz="1400" dirty="0">
                <a:ea typeface="MS PGothic" pitchFamily="34" charset="-128"/>
                <a:cs typeface="Arial Narrow"/>
              </a:rPr>
              <a:t>; c) </a:t>
            </a:r>
            <a:r>
              <a:rPr lang="en-US" sz="1400" dirty="0" err="1">
                <a:ea typeface="MS PGothic" pitchFamily="34" charset="-128"/>
                <a:cs typeface="Arial Narrow"/>
              </a:rPr>
              <a:t>Pemenuhan</a:t>
            </a:r>
            <a:r>
              <a:rPr lang="en-US" sz="1400" dirty="0">
                <a:ea typeface="MS PGothic" pitchFamily="34" charset="-128"/>
                <a:cs typeface="Arial Narrow"/>
              </a:rPr>
              <a:t> </a:t>
            </a:r>
            <a:r>
              <a:rPr lang="en-US" sz="1400" dirty="0" err="1">
                <a:ea typeface="MS PGothic" pitchFamily="34" charset="-128"/>
                <a:cs typeface="Arial Narrow"/>
              </a:rPr>
              <a:t>prasarana</a:t>
            </a:r>
            <a:r>
              <a:rPr lang="en-US" sz="1400" dirty="0">
                <a:ea typeface="MS PGothic" pitchFamily="34" charset="-128"/>
                <a:cs typeface="Arial Narrow"/>
              </a:rPr>
              <a:t> </a:t>
            </a:r>
            <a:r>
              <a:rPr lang="en-US" sz="1400" dirty="0" err="1">
                <a:ea typeface="MS PGothic" pitchFamily="34" charset="-128"/>
                <a:cs typeface="Arial Narrow"/>
              </a:rPr>
              <a:t>pendukung</a:t>
            </a:r>
            <a:r>
              <a:rPr lang="en-US" sz="1400" dirty="0">
                <a:ea typeface="MS PGothic" pitchFamily="34" charset="-128"/>
                <a:cs typeface="Arial Narrow"/>
              </a:rPr>
              <a:t> (</a:t>
            </a:r>
            <a:r>
              <a:rPr lang="en-US" sz="1400" dirty="0" err="1">
                <a:ea typeface="MS PGothic" pitchFamily="34" charset="-128"/>
                <a:cs typeface="Arial Narrow"/>
              </a:rPr>
              <a:t>alkes</a:t>
            </a:r>
            <a:r>
              <a:rPr lang="en-US" sz="1400" dirty="0">
                <a:ea typeface="MS PGothic" pitchFamily="34" charset="-128"/>
                <a:cs typeface="Arial Narrow"/>
              </a:rPr>
              <a:t>, </a:t>
            </a:r>
            <a:r>
              <a:rPr lang="en-US" sz="1400" dirty="0" err="1">
                <a:ea typeface="MS PGothic" pitchFamily="34" charset="-128"/>
                <a:cs typeface="Arial Narrow"/>
              </a:rPr>
              <a:t>obat</a:t>
            </a:r>
            <a:r>
              <a:rPr lang="en-US" sz="1400" dirty="0">
                <a:ea typeface="MS PGothic" pitchFamily="34" charset="-128"/>
                <a:cs typeface="Arial Narrow"/>
              </a:rPr>
              <a:t>, BHP, </a:t>
            </a:r>
            <a:r>
              <a:rPr lang="en-US" sz="1400" dirty="0" err="1">
                <a:ea typeface="MS PGothic" pitchFamily="34" charset="-128"/>
                <a:cs typeface="Arial Narrow"/>
              </a:rPr>
              <a:t>dll</a:t>
            </a:r>
            <a:r>
              <a:rPr lang="en-US" sz="1400" dirty="0">
                <a:ea typeface="MS PGothic" pitchFamily="34" charset="-128"/>
                <a:cs typeface="Arial Narrow"/>
              </a:rPr>
              <a:t>)</a:t>
            </a:r>
            <a:r>
              <a:rPr lang="id-ID" sz="1400" dirty="0">
                <a:ea typeface="MS PGothic" pitchFamily="34" charset="-128"/>
                <a:cs typeface="Arial Narrow"/>
              </a:rPr>
              <a:t>; d)</a:t>
            </a:r>
            <a:r>
              <a:rPr lang="en-US" sz="1400" dirty="0" err="1">
                <a:ea typeface="MS PGothic" pitchFamily="34" charset="-128"/>
                <a:cs typeface="Arial Narrow"/>
              </a:rPr>
              <a:t>Inovasi</a:t>
            </a:r>
            <a:r>
              <a:rPr lang="en-US" sz="1400" dirty="0">
                <a:ea typeface="MS PGothic" pitchFamily="34" charset="-128"/>
                <a:cs typeface="Arial Narrow"/>
              </a:rPr>
              <a:t> </a:t>
            </a:r>
            <a:r>
              <a:rPr lang="en-US" sz="1400" dirty="0" err="1">
                <a:ea typeface="MS PGothic" pitchFamily="34" charset="-128"/>
                <a:cs typeface="Arial Narrow"/>
              </a:rPr>
              <a:t>untuk</a:t>
            </a:r>
            <a:r>
              <a:rPr lang="en-US" sz="1400" dirty="0">
                <a:ea typeface="MS PGothic" pitchFamily="34" charset="-128"/>
                <a:cs typeface="Arial Narrow"/>
              </a:rPr>
              <a:t> </a:t>
            </a:r>
            <a:r>
              <a:rPr lang="en-US" sz="1400" dirty="0" err="1">
                <a:ea typeface="MS PGothic" pitchFamily="34" charset="-128"/>
                <a:cs typeface="Arial Narrow"/>
              </a:rPr>
              <a:t>pelayanan</a:t>
            </a:r>
            <a:r>
              <a:rPr lang="en-US" sz="1400" dirty="0">
                <a:ea typeface="MS PGothic" pitchFamily="34" charset="-128"/>
                <a:cs typeface="Arial Narrow"/>
              </a:rPr>
              <a:t> </a:t>
            </a:r>
            <a:r>
              <a:rPr lang="en-US" sz="1400" dirty="0" err="1">
                <a:ea typeface="MS PGothic" pitchFamily="34" charset="-128"/>
                <a:cs typeface="Arial Narrow"/>
              </a:rPr>
              <a:t>didaerah</a:t>
            </a:r>
            <a:r>
              <a:rPr lang="en-US" sz="1400" dirty="0">
                <a:ea typeface="MS PGothic" pitchFamily="34" charset="-128"/>
                <a:cs typeface="Arial Narrow"/>
              </a:rPr>
              <a:t> </a:t>
            </a:r>
            <a:r>
              <a:rPr lang="en-US" sz="1400" dirty="0" err="1">
                <a:ea typeface="MS PGothic" pitchFamily="34" charset="-128"/>
                <a:cs typeface="Arial Narrow"/>
              </a:rPr>
              <a:t>terpencil</a:t>
            </a:r>
            <a:r>
              <a:rPr lang="en-US" sz="1400" dirty="0">
                <a:ea typeface="MS PGothic" pitchFamily="34" charset="-128"/>
                <a:cs typeface="Arial Narrow"/>
              </a:rPr>
              <a:t> </a:t>
            </a:r>
            <a:r>
              <a:rPr lang="en-US" sz="1400" dirty="0" err="1">
                <a:ea typeface="MS PGothic" pitchFamily="34" charset="-128"/>
                <a:cs typeface="Arial Narrow"/>
              </a:rPr>
              <a:t>dan</a:t>
            </a:r>
            <a:r>
              <a:rPr lang="en-US" sz="1400" dirty="0">
                <a:ea typeface="MS PGothic" pitchFamily="34" charset="-128"/>
                <a:cs typeface="Arial Narrow"/>
              </a:rPr>
              <a:t> </a:t>
            </a:r>
            <a:r>
              <a:rPr lang="en-US" sz="1400" dirty="0" err="1">
                <a:ea typeface="MS PGothic" pitchFamily="34" charset="-128"/>
                <a:cs typeface="Arial Narrow"/>
              </a:rPr>
              <a:t>sangat</a:t>
            </a:r>
            <a:r>
              <a:rPr lang="en-US" sz="1400" dirty="0">
                <a:ea typeface="MS PGothic" pitchFamily="34" charset="-128"/>
                <a:cs typeface="Arial Narrow"/>
              </a:rPr>
              <a:t> </a:t>
            </a:r>
            <a:r>
              <a:rPr lang="en-US" sz="1400" dirty="0" err="1">
                <a:ea typeface="MS PGothic" pitchFamily="34" charset="-128"/>
                <a:cs typeface="Arial Narrow"/>
              </a:rPr>
              <a:t>terpencil</a:t>
            </a:r>
            <a:r>
              <a:rPr lang="en-US" sz="1400" dirty="0">
                <a:ea typeface="MS PGothic" pitchFamily="34" charset="-128"/>
                <a:cs typeface="Arial Narrow"/>
              </a:rPr>
              <a:t>, </a:t>
            </a:r>
            <a:r>
              <a:rPr lang="en-US" sz="1400" dirty="0" err="1">
                <a:ea typeface="MS PGothic" pitchFamily="34" charset="-128"/>
                <a:cs typeface="Arial Narrow"/>
              </a:rPr>
              <a:t>dengan</a:t>
            </a:r>
            <a:r>
              <a:rPr lang="en-US" sz="1400" dirty="0">
                <a:ea typeface="MS PGothic" pitchFamily="34" charset="-128"/>
                <a:cs typeface="Arial Narrow"/>
              </a:rPr>
              <a:t> </a:t>
            </a:r>
            <a:r>
              <a:rPr lang="en-US" sz="1400" dirty="0" err="1">
                <a:ea typeface="MS PGothic" pitchFamily="34" charset="-128"/>
                <a:cs typeface="Arial Narrow"/>
              </a:rPr>
              <a:t>pendekatan</a:t>
            </a:r>
            <a:r>
              <a:rPr lang="en-US" sz="1400" dirty="0">
                <a:ea typeface="MS PGothic" pitchFamily="34" charset="-128"/>
                <a:cs typeface="Arial Narrow"/>
              </a:rPr>
              <a:t> </a:t>
            </a:r>
            <a:r>
              <a:rPr lang="en-US" sz="1400" dirty="0" err="1">
                <a:ea typeface="MS PGothic" pitchFamily="34" charset="-128"/>
                <a:cs typeface="Arial Narrow"/>
              </a:rPr>
              <a:t>pelayanan</a:t>
            </a:r>
            <a:r>
              <a:rPr lang="en-US" sz="1400" dirty="0">
                <a:ea typeface="MS PGothic" pitchFamily="34" charset="-128"/>
                <a:cs typeface="Arial Narrow"/>
              </a:rPr>
              <a:t> </a:t>
            </a:r>
            <a:r>
              <a:rPr lang="en-US" sz="1400" dirty="0" err="1">
                <a:ea typeface="MS PGothic" pitchFamily="34" charset="-128"/>
                <a:cs typeface="Arial Narrow"/>
              </a:rPr>
              <a:t>kesehatan</a:t>
            </a:r>
            <a:r>
              <a:rPr lang="en-US" sz="1400" dirty="0">
                <a:ea typeface="MS PGothic" pitchFamily="34" charset="-128"/>
                <a:cs typeface="Arial Narrow"/>
              </a:rPr>
              <a:t> </a:t>
            </a:r>
            <a:r>
              <a:rPr lang="en-US" sz="1400" dirty="0" err="1">
                <a:ea typeface="MS PGothic" pitchFamily="34" charset="-128"/>
                <a:cs typeface="Arial Narrow"/>
              </a:rPr>
              <a:t>bergerak</a:t>
            </a:r>
            <a:r>
              <a:rPr lang="en-US" sz="1400" dirty="0">
                <a:ea typeface="MS PGothic" pitchFamily="34" charset="-128"/>
                <a:cs typeface="Arial Narrow"/>
              </a:rPr>
              <a:t>, </a:t>
            </a:r>
            <a:r>
              <a:rPr lang="en-US" sz="1400" dirty="0" err="1">
                <a:ea typeface="MS PGothic" pitchFamily="34" charset="-128"/>
                <a:cs typeface="Arial Narrow"/>
              </a:rPr>
              <a:t>gugus</a:t>
            </a:r>
            <a:r>
              <a:rPr lang="en-US" sz="1400" dirty="0">
                <a:ea typeface="MS PGothic" pitchFamily="34" charset="-128"/>
                <a:cs typeface="Arial Narrow"/>
              </a:rPr>
              <a:t> </a:t>
            </a:r>
            <a:r>
              <a:rPr lang="en-US" sz="1400" dirty="0" err="1">
                <a:ea typeface="MS PGothic" pitchFamily="34" charset="-128"/>
                <a:cs typeface="Arial Narrow"/>
              </a:rPr>
              <a:t>pulau</a:t>
            </a:r>
            <a:r>
              <a:rPr lang="en-US" sz="1400" dirty="0">
                <a:ea typeface="MS PGothic" pitchFamily="34" charset="-128"/>
                <a:cs typeface="Arial Narrow"/>
              </a:rPr>
              <a:t>, </a:t>
            </a:r>
            <a:r>
              <a:rPr lang="en-US" sz="1400" i="1" dirty="0">
                <a:ea typeface="MS PGothic" pitchFamily="34" charset="-128"/>
                <a:cs typeface="Arial Narrow"/>
              </a:rPr>
              <a:t>telemedicine</a:t>
            </a:r>
            <a:r>
              <a:rPr lang="en-US" sz="1400" dirty="0">
                <a:ea typeface="MS PGothic" pitchFamily="34" charset="-128"/>
                <a:cs typeface="Arial Narrow"/>
              </a:rPr>
              <a:t>. </a:t>
            </a:r>
          </a:p>
          <a:p>
            <a:pPr marL="271543" indent="-271543" eaLnBrk="1" fontAlgn="auto" hangingPunct="1">
              <a:spcBef>
                <a:spcPts val="0"/>
              </a:spcBef>
              <a:spcAft>
                <a:spcPts val="0"/>
              </a:spcAft>
              <a:buFont typeface="+mj-lt"/>
              <a:buAutoNum type="arabicParenR"/>
              <a:defRPr/>
            </a:pPr>
            <a:r>
              <a:rPr lang="en-US" sz="1400" dirty="0" err="1">
                <a:ea typeface="MS PGothic" pitchFamily="34" charset="-128"/>
                <a:cs typeface="Arial Narrow"/>
              </a:rPr>
              <a:t>Peningkatan</a:t>
            </a:r>
            <a:r>
              <a:rPr lang="en-US" sz="1400" dirty="0">
                <a:ea typeface="MS PGothic" pitchFamily="34" charset="-128"/>
                <a:cs typeface="Arial Narrow"/>
              </a:rPr>
              <a:t> </a:t>
            </a:r>
            <a:r>
              <a:rPr lang="en-US" sz="1400" dirty="0" err="1">
                <a:ea typeface="MS PGothic" pitchFamily="34" charset="-128"/>
                <a:cs typeface="Arial Narrow"/>
              </a:rPr>
              <a:t>mutu</a:t>
            </a:r>
            <a:r>
              <a:rPr lang="id-ID" sz="1400" dirty="0">
                <a:ea typeface="MS PGothic" pitchFamily="34" charset="-128"/>
                <a:cs typeface="Arial Narrow"/>
              </a:rPr>
              <a:t> berupa : a) </a:t>
            </a:r>
            <a:r>
              <a:rPr lang="en-US" sz="1400" dirty="0" err="1">
                <a:ea typeface="MS PGothic" pitchFamily="34" charset="-128"/>
                <a:cs typeface="Arial Narrow"/>
              </a:rPr>
              <a:t>Penyediaan</a:t>
            </a:r>
            <a:r>
              <a:rPr lang="en-US" sz="1400" dirty="0">
                <a:ea typeface="MS PGothic" pitchFamily="34" charset="-128"/>
                <a:cs typeface="Arial Narrow"/>
              </a:rPr>
              <a:t> NSPK/SOP</a:t>
            </a:r>
            <a:r>
              <a:rPr lang="id-ID" sz="1400" dirty="0">
                <a:ea typeface="MS PGothic" pitchFamily="34" charset="-128"/>
                <a:cs typeface="Arial Narrow"/>
              </a:rPr>
              <a:t>; b) </a:t>
            </a:r>
            <a:r>
              <a:rPr lang="en-US" sz="1400" dirty="0" err="1">
                <a:ea typeface="MS PGothic" pitchFamily="34" charset="-128"/>
                <a:cs typeface="Arial Narrow"/>
              </a:rPr>
              <a:t>Peningkatan</a:t>
            </a:r>
            <a:r>
              <a:rPr lang="en-US" sz="1400" dirty="0">
                <a:ea typeface="MS PGothic" pitchFamily="34" charset="-128"/>
                <a:cs typeface="Arial Narrow"/>
              </a:rPr>
              <a:t> </a:t>
            </a:r>
            <a:r>
              <a:rPr lang="en-US" sz="1400" dirty="0" err="1">
                <a:ea typeface="MS PGothic" pitchFamily="34" charset="-128"/>
                <a:cs typeface="Arial Narrow"/>
              </a:rPr>
              <a:t>kemampuan</a:t>
            </a:r>
            <a:r>
              <a:rPr lang="en-US" sz="1400" dirty="0">
                <a:ea typeface="MS PGothic" pitchFamily="34" charset="-128"/>
                <a:cs typeface="Arial Narrow"/>
              </a:rPr>
              <a:t> </a:t>
            </a:r>
            <a:r>
              <a:rPr lang="en-US" sz="1400" dirty="0" err="1">
                <a:ea typeface="MS PGothic" pitchFamily="34" charset="-128"/>
                <a:cs typeface="Arial Narrow"/>
              </a:rPr>
              <a:t>tenaga</a:t>
            </a:r>
            <a:r>
              <a:rPr lang="en-US" sz="1400" dirty="0">
                <a:ea typeface="MS PGothic" pitchFamily="34" charset="-128"/>
                <a:cs typeface="Arial Narrow"/>
              </a:rPr>
              <a:t> </a:t>
            </a:r>
            <a:r>
              <a:rPr lang="en-US" sz="1400" dirty="0" err="1">
                <a:ea typeface="MS PGothic" pitchFamily="34" charset="-128"/>
                <a:cs typeface="Arial Narrow"/>
              </a:rPr>
              <a:t>kesehatan</a:t>
            </a:r>
            <a:r>
              <a:rPr lang="id-ID" sz="1400" dirty="0">
                <a:ea typeface="MS PGothic" pitchFamily="34" charset="-128"/>
                <a:cs typeface="Arial Narrow"/>
              </a:rPr>
              <a:t>; c) </a:t>
            </a:r>
            <a:r>
              <a:rPr lang="en-US" sz="1400" dirty="0">
                <a:ea typeface="MS PGothic" pitchFamily="34" charset="-128"/>
                <a:cs typeface="Arial Narrow"/>
              </a:rPr>
              <a:t>Program </a:t>
            </a:r>
            <a:r>
              <a:rPr lang="en-US" sz="1400" dirty="0" err="1">
                <a:ea typeface="MS PGothic" pitchFamily="34" charset="-128"/>
                <a:cs typeface="Arial Narrow"/>
              </a:rPr>
              <a:t>Dokter</a:t>
            </a:r>
            <a:r>
              <a:rPr lang="en-US" sz="1400" dirty="0">
                <a:ea typeface="MS PGothic" pitchFamily="34" charset="-128"/>
                <a:cs typeface="Arial Narrow"/>
              </a:rPr>
              <a:t> </a:t>
            </a:r>
            <a:r>
              <a:rPr lang="en-US" sz="1400" dirty="0" err="1">
                <a:ea typeface="MS PGothic" pitchFamily="34" charset="-128"/>
                <a:cs typeface="Arial Narrow"/>
              </a:rPr>
              <a:t>Layanan</a:t>
            </a:r>
            <a:r>
              <a:rPr lang="en-US" sz="1400" dirty="0">
                <a:ea typeface="MS PGothic" pitchFamily="34" charset="-128"/>
                <a:cs typeface="Arial Narrow"/>
              </a:rPr>
              <a:t> Primer</a:t>
            </a:r>
            <a:r>
              <a:rPr lang="id-ID" sz="1400" dirty="0">
                <a:ea typeface="MS PGothic" pitchFamily="34" charset="-128"/>
                <a:cs typeface="Arial Narrow"/>
              </a:rPr>
              <a:t>; d) </a:t>
            </a:r>
            <a:r>
              <a:rPr lang="en-US" sz="1400" dirty="0">
                <a:ea typeface="MS PGothic" pitchFamily="34" charset="-128"/>
                <a:cs typeface="Arial Narrow"/>
              </a:rPr>
              <a:t>Program </a:t>
            </a:r>
            <a:r>
              <a:rPr lang="en-US" sz="1400" dirty="0" err="1">
                <a:ea typeface="MS PGothic" pitchFamily="34" charset="-128"/>
                <a:cs typeface="Arial Narrow"/>
              </a:rPr>
              <a:t>Akreditasi</a:t>
            </a:r>
            <a:r>
              <a:rPr lang="en-US" sz="1400" dirty="0">
                <a:ea typeface="MS PGothic" pitchFamily="34" charset="-128"/>
                <a:cs typeface="Arial Narrow"/>
              </a:rPr>
              <a:t> FKTP</a:t>
            </a:r>
          </a:p>
          <a:p>
            <a:pPr marL="271543" indent="-271543" eaLnBrk="1" fontAlgn="auto" hangingPunct="1">
              <a:spcBef>
                <a:spcPts val="0"/>
              </a:spcBef>
              <a:spcAft>
                <a:spcPts val="0"/>
              </a:spcAft>
              <a:buFont typeface="+mj-lt"/>
              <a:buAutoNum type="arabicParenR" startAt="3"/>
              <a:tabLst>
                <a:tab pos="271543" algn="l"/>
              </a:tabLst>
              <a:defRPr/>
            </a:pPr>
            <a:r>
              <a:rPr lang="en-US" sz="1400" dirty="0" err="1">
                <a:ea typeface="MS PGothic" pitchFamily="34" charset="-128"/>
                <a:cs typeface="Arial Narrow"/>
              </a:rPr>
              <a:t>Regionalisasi</a:t>
            </a:r>
            <a:r>
              <a:rPr lang="en-US" sz="1400" dirty="0">
                <a:ea typeface="MS PGothic" pitchFamily="34" charset="-128"/>
                <a:cs typeface="Arial Narrow"/>
              </a:rPr>
              <a:t> </a:t>
            </a:r>
            <a:r>
              <a:rPr lang="en-US" sz="1400" dirty="0" err="1">
                <a:ea typeface="MS PGothic" pitchFamily="34" charset="-128"/>
                <a:cs typeface="Arial Narrow"/>
              </a:rPr>
              <a:t>rujukan</a:t>
            </a:r>
            <a:r>
              <a:rPr lang="id-ID" sz="1400" dirty="0">
                <a:ea typeface="MS PGothic" pitchFamily="34" charset="-128"/>
                <a:cs typeface="Arial Narrow"/>
              </a:rPr>
              <a:t> berupa :a) </a:t>
            </a:r>
            <a:r>
              <a:rPr lang="en-US" sz="1400" dirty="0" err="1">
                <a:ea typeface="MS PGothic" pitchFamily="34" charset="-128"/>
                <a:cs typeface="Arial Narrow"/>
              </a:rPr>
              <a:t>Sistem</a:t>
            </a:r>
            <a:r>
              <a:rPr lang="en-US" sz="1400" dirty="0">
                <a:ea typeface="MS PGothic" pitchFamily="34" charset="-128"/>
                <a:cs typeface="Arial Narrow"/>
              </a:rPr>
              <a:t> </a:t>
            </a:r>
            <a:r>
              <a:rPr lang="en-US" sz="1400" dirty="0" err="1">
                <a:ea typeface="MS PGothic" pitchFamily="34" charset="-128"/>
                <a:cs typeface="Arial Narrow"/>
              </a:rPr>
              <a:t>Rujukan</a:t>
            </a:r>
            <a:r>
              <a:rPr lang="en-US" sz="1400" dirty="0">
                <a:ea typeface="MS PGothic" pitchFamily="34" charset="-128"/>
                <a:cs typeface="Arial Narrow"/>
              </a:rPr>
              <a:t> </a:t>
            </a:r>
            <a:r>
              <a:rPr lang="id-ID" sz="1400" dirty="0">
                <a:ea typeface="MS PGothic" pitchFamily="34" charset="-128"/>
                <a:cs typeface="Arial Narrow"/>
              </a:rPr>
              <a:t>T</a:t>
            </a:r>
            <a:r>
              <a:rPr lang="en-US" sz="1400" dirty="0" err="1">
                <a:ea typeface="MS PGothic" pitchFamily="34" charset="-128"/>
                <a:cs typeface="Arial Narrow"/>
              </a:rPr>
              <a:t>ingkat</a:t>
            </a:r>
            <a:r>
              <a:rPr lang="en-US" sz="1400" dirty="0">
                <a:ea typeface="MS PGothic" pitchFamily="34" charset="-128"/>
                <a:cs typeface="Arial Narrow"/>
              </a:rPr>
              <a:t> </a:t>
            </a:r>
            <a:r>
              <a:rPr lang="en-US" sz="1400" dirty="0" err="1">
                <a:ea typeface="MS PGothic" pitchFamily="34" charset="-128"/>
                <a:cs typeface="Arial Narrow"/>
              </a:rPr>
              <a:t>kabupaten</a:t>
            </a:r>
            <a:r>
              <a:rPr lang="id-ID" sz="1400" dirty="0">
                <a:ea typeface="MS PGothic" pitchFamily="34" charset="-128"/>
                <a:cs typeface="Arial Narrow"/>
              </a:rPr>
              <a:t>; b) </a:t>
            </a:r>
            <a:r>
              <a:rPr lang="en-US" sz="1400" dirty="0" err="1">
                <a:ea typeface="MS PGothic" pitchFamily="34" charset="-128"/>
                <a:cs typeface="Arial Narrow"/>
              </a:rPr>
              <a:t>Sistem</a:t>
            </a:r>
            <a:r>
              <a:rPr lang="en-US" sz="1400" dirty="0">
                <a:ea typeface="MS PGothic" pitchFamily="34" charset="-128"/>
                <a:cs typeface="Arial Narrow"/>
              </a:rPr>
              <a:t> </a:t>
            </a:r>
            <a:r>
              <a:rPr lang="en-US" sz="1400" dirty="0" err="1">
                <a:ea typeface="MS PGothic" pitchFamily="34" charset="-128"/>
                <a:cs typeface="Arial Narrow"/>
              </a:rPr>
              <a:t>Rujukan</a:t>
            </a:r>
            <a:r>
              <a:rPr lang="en-US" sz="1400" dirty="0">
                <a:ea typeface="MS PGothic" pitchFamily="34" charset="-128"/>
                <a:cs typeface="Arial Narrow"/>
              </a:rPr>
              <a:t> </a:t>
            </a:r>
            <a:r>
              <a:rPr lang="id-ID" sz="1400" dirty="0">
                <a:ea typeface="MS PGothic" pitchFamily="34" charset="-128"/>
                <a:cs typeface="Arial Narrow"/>
              </a:rPr>
              <a:t>R</a:t>
            </a:r>
            <a:r>
              <a:rPr lang="en-US" sz="1400" dirty="0" err="1">
                <a:ea typeface="MS PGothic" pitchFamily="34" charset="-128"/>
                <a:cs typeface="Arial Narrow"/>
              </a:rPr>
              <a:t>egional</a:t>
            </a:r>
            <a:r>
              <a:rPr lang="id-ID" sz="1400" dirty="0">
                <a:ea typeface="MS PGothic" pitchFamily="34" charset="-128"/>
                <a:cs typeface="Arial Narrow"/>
              </a:rPr>
              <a:t>, c)</a:t>
            </a:r>
            <a:r>
              <a:rPr lang="en-US" sz="1400" dirty="0" err="1">
                <a:ea typeface="MS PGothic" pitchFamily="34" charset="-128"/>
                <a:cs typeface="Arial Narrow"/>
              </a:rPr>
              <a:t>Sistem</a:t>
            </a:r>
            <a:r>
              <a:rPr lang="en-US" sz="1400" dirty="0">
                <a:ea typeface="MS PGothic" pitchFamily="34" charset="-128"/>
                <a:cs typeface="Arial Narrow"/>
              </a:rPr>
              <a:t> </a:t>
            </a:r>
            <a:r>
              <a:rPr lang="en-US" sz="1400" dirty="0" err="1">
                <a:ea typeface="MS PGothic" pitchFamily="34" charset="-128"/>
                <a:cs typeface="Arial Narrow"/>
              </a:rPr>
              <a:t>Rujukan</a:t>
            </a:r>
            <a:r>
              <a:rPr lang="en-US" sz="1400" dirty="0">
                <a:ea typeface="MS PGothic" pitchFamily="34" charset="-128"/>
                <a:cs typeface="Arial Narrow"/>
              </a:rPr>
              <a:t> </a:t>
            </a:r>
            <a:r>
              <a:rPr lang="en-US" sz="1400" dirty="0" err="1">
                <a:ea typeface="MS PGothic" pitchFamily="34" charset="-128"/>
                <a:cs typeface="Arial Narrow"/>
              </a:rPr>
              <a:t>Nasional</a:t>
            </a:r>
            <a:endParaRPr lang="en-US" sz="1400" dirty="0">
              <a:ea typeface="MS PGothic" pitchFamily="34" charset="-128"/>
              <a:cs typeface="Arial Narrow"/>
            </a:endParaRPr>
          </a:p>
          <a:p>
            <a:pPr marL="271543" indent="-271543" eaLnBrk="1" fontAlgn="auto" hangingPunct="1">
              <a:spcBef>
                <a:spcPts val="0"/>
              </a:spcBef>
              <a:spcAft>
                <a:spcPts val="0"/>
              </a:spcAft>
              <a:buFont typeface="+mj-lt"/>
              <a:buAutoNum type="arabicParenR" startAt="3"/>
              <a:defRPr/>
            </a:pPr>
            <a:r>
              <a:rPr lang="en-US" sz="1400" dirty="0" err="1">
                <a:ea typeface="MS PGothic" pitchFamily="34" charset="-128"/>
                <a:cs typeface="Arial Narrow"/>
              </a:rPr>
              <a:t>Penguatan</a:t>
            </a:r>
            <a:r>
              <a:rPr lang="en-US" sz="1400" dirty="0">
                <a:ea typeface="MS PGothic" pitchFamily="34" charset="-128"/>
                <a:cs typeface="Arial Narrow"/>
              </a:rPr>
              <a:t> </a:t>
            </a:r>
            <a:r>
              <a:rPr lang="en-US" sz="1400" dirty="0" err="1">
                <a:ea typeface="MS PGothic" pitchFamily="34" charset="-128"/>
                <a:cs typeface="Arial Narrow"/>
              </a:rPr>
              <a:t>Dinas</a:t>
            </a:r>
            <a:r>
              <a:rPr lang="en-US" sz="1400" dirty="0">
                <a:ea typeface="MS PGothic" pitchFamily="34" charset="-128"/>
                <a:cs typeface="Arial Narrow"/>
              </a:rPr>
              <a:t> </a:t>
            </a:r>
            <a:r>
              <a:rPr lang="en-US" sz="1400" dirty="0" err="1">
                <a:ea typeface="MS PGothic" pitchFamily="34" charset="-128"/>
                <a:cs typeface="Arial Narrow"/>
              </a:rPr>
              <a:t>Kesehatan</a:t>
            </a:r>
            <a:r>
              <a:rPr lang="en-US" sz="1400" dirty="0">
                <a:ea typeface="MS PGothic" pitchFamily="34" charset="-128"/>
                <a:cs typeface="Arial Narrow"/>
              </a:rPr>
              <a:t> </a:t>
            </a:r>
            <a:r>
              <a:rPr lang="en-US" sz="1400" dirty="0" err="1">
                <a:ea typeface="MS PGothic" pitchFamily="34" charset="-128"/>
                <a:cs typeface="Arial Narrow"/>
              </a:rPr>
              <a:t>Kab</a:t>
            </a:r>
            <a:r>
              <a:rPr lang="en-US" sz="1400" dirty="0">
                <a:ea typeface="MS PGothic" pitchFamily="34" charset="-128"/>
                <a:cs typeface="Arial Narrow"/>
              </a:rPr>
              <a:t>/Kota </a:t>
            </a:r>
            <a:r>
              <a:rPr lang="en-US" sz="1400" dirty="0" err="1">
                <a:ea typeface="MS PGothic" pitchFamily="34" charset="-128"/>
                <a:cs typeface="Arial Narrow"/>
              </a:rPr>
              <a:t>dan</a:t>
            </a:r>
            <a:r>
              <a:rPr lang="en-US" sz="1400" dirty="0">
                <a:ea typeface="MS PGothic" pitchFamily="34" charset="-128"/>
                <a:cs typeface="Arial Narrow"/>
              </a:rPr>
              <a:t> </a:t>
            </a:r>
            <a:r>
              <a:rPr lang="en-US" sz="1400" dirty="0" err="1">
                <a:ea typeface="MS PGothic" pitchFamily="34" charset="-128"/>
                <a:cs typeface="Arial Narrow"/>
              </a:rPr>
              <a:t>Provinsi</a:t>
            </a:r>
            <a:r>
              <a:rPr lang="id-ID" sz="1400" dirty="0">
                <a:ea typeface="MS PGothic" pitchFamily="34" charset="-128"/>
                <a:cs typeface="Arial Narrow"/>
              </a:rPr>
              <a:t> berupa : a) </a:t>
            </a:r>
            <a:r>
              <a:rPr lang="en-US" sz="1400" dirty="0" err="1">
                <a:ea typeface="MS PGothic" pitchFamily="34" charset="-128"/>
                <a:cs typeface="Arial Narrow"/>
              </a:rPr>
              <a:t>Sosialisasi</a:t>
            </a:r>
            <a:r>
              <a:rPr lang="id-ID" sz="1400" dirty="0">
                <a:ea typeface="MS PGothic" pitchFamily="34" charset="-128"/>
                <a:cs typeface="Arial Narrow"/>
              </a:rPr>
              <a:t>; b) </a:t>
            </a:r>
            <a:r>
              <a:rPr lang="en-US" sz="1400" dirty="0" err="1">
                <a:ea typeface="MS PGothic" pitchFamily="34" charset="-128"/>
                <a:cs typeface="Arial Narrow"/>
              </a:rPr>
              <a:t>advokasi</a:t>
            </a:r>
            <a:r>
              <a:rPr lang="id-ID" sz="1400" dirty="0">
                <a:ea typeface="MS PGothic" pitchFamily="34" charset="-128"/>
                <a:cs typeface="Arial Narrow"/>
              </a:rPr>
              <a:t>; c) </a:t>
            </a:r>
            <a:r>
              <a:rPr lang="en-US" sz="1400" dirty="0" err="1">
                <a:ea typeface="MS PGothic" pitchFamily="34" charset="-128"/>
                <a:cs typeface="Arial Narrow"/>
              </a:rPr>
              <a:t>Peningkatan Kapasitas Dukungan</a:t>
            </a:r>
            <a:r>
              <a:rPr lang="en-US" sz="1400" dirty="0">
                <a:ea typeface="MS PGothic" pitchFamily="34" charset="-128"/>
                <a:cs typeface="Arial Narrow"/>
              </a:rPr>
              <a:t> </a:t>
            </a:r>
            <a:r>
              <a:rPr lang="en-US" sz="1400" dirty="0" err="1">
                <a:ea typeface="MS PGothic" pitchFamily="34" charset="-128"/>
                <a:cs typeface="Arial Narrow"/>
              </a:rPr>
              <a:t>lintas</a:t>
            </a:r>
            <a:r>
              <a:rPr lang="en-US" sz="1400" dirty="0">
                <a:ea typeface="MS PGothic" pitchFamily="34" charset="-128"/>
                <a:cs typeface="Arial Narrow"/>
              </a:rPr>
              <a:t> </a:t>
            </a:r>
            <a:r>
              <a:rPr lang="en-US" sz="1400" dirty="0" err="1">
                <a:ea typeface="MS PGothic" pitchFamily="34" charset="-128"/>
                <a:cs typeface="Arial Narrow"/>
              </a:rPr>
              <a:t>sektor</a:t>
            </a:r>
            <a:r>
              <a:rPr lang="en-US" sz="1400" dirty="0">
                <a:ea typeface="MS PGothic" pitchFamily="34" charset="-128"/>
                <a:cs typeface="Arial Narrow"/>
              </a:rPr>
              <a:t> </a:t>
            </a:r>
            <a:r>
              <a:rPr lang="en-US" sz="1400" dirty="0" err="1">
                <a:ea typeface="MS PGothic" pitchFamily="34" charset="-128"/>
                <a:cs typeface="Arial Narrow"/>
              </a:rPr>
              <a:t>terkait</a:t>
            </a:r>
            <a:r>
              <a:rPr lang="id-ID" sz="1400" dirty="0">
                <a:ea typeface="MS PGothic" pitchFamily="34" charset="-128"/>
                <a:cs typeface="Arial Narrow"/>
              </a:rPr>
              <a:t> berupa :a) </a:t>
            </a:r>
            <a:r>
              <a:rPr lang="en-US" sz="1400" dirty="0" err="1">
                <a:ea typeface="MS PGothic" pitchFamily="34" charset="-128"/>
                <a:cs typeface="Arial Narrow"/>
              </a:rPr>
              <a:t>Dukungan</a:t>
            </a:r>
            <a:r>
              <a:rPr lang="en-US" sz="1400" dirty="0">
                <a:ea typeface="MS PGothic" pitchFamily="34" charset="-128"/>
                <a:cs typeface="Arial Narrow"/>
              </a:rPr>
              <a:t> </a:t>
            </a:r>
            <a:r>
              <a:rPr lang="en-US" sz="1400" dirty="0" err="1">
                <a:ea typeface="MS PGothic" pitchFamily="34" charset="-128"/>
                <a:cs typeface="Arial Narrow"/>
              </a:rPr>
              <a:t>regulasi</a:t>
            </a:r>
            <a:r>
              <a:rPr lang="en-US" sz="1400" dirty="0">
                <a:ea typeface="MS PGothic" pitchFamily="34" charset="-128"/>
                <a:cs typeface="Arial Narrow"/>
              </a:rPr>
              <a:t> (</a:t>
            </a:r>
            <a:r>
              <a:rPr lang="en-US" sz="1400" dirty="0" err="1">
                <a:ea typeface="MS PGothic" pitchFamily="34" charset="-128"/>
                <a:cs typeface="Arial Narrow"/>
              </a:rPr>
              <a:t>Kemendagri</a:t>
            </a:r>
            <a:r>
              <a:rPr lang="en-US" sz="1400" dirty="0">
                <a:ea typeface="MS PGothic" pitchFamily="34" charset="-128"/>
                <a:cs typeface="Arial Narrow"/>
              </a:rPr>
              <a:t>, </a:t>
            </a:r>
            <a:r>
              <a:rPr lang="en-US" sz="1400" dirty="0" err="1">
                <a:ea typeface="MS PGothic" pitchFamily="34" charset="-128"/>
                <a:cs typeface="Arial Narrow"/>
              </a:rPr>
              <a:t>Kemenpan</a:t>
            </a:r>
            <a:r>
              <a:rPr lang="en-US" sz="1400" dirty="0">
                <a:ea typeface="MS PGothic" pitchFamily="34" charset="-128"/>
                <a:cs typeface="Arial Narrow"/>
              </a:rPr>
              <a:t>-RB, </a:t>
            </a:r>
            <a:r>
              <a:rPr lang="en-US" sz="1400" dirty="0" err="1">
                <a:ea typeface="MS PGothic" pitchFamily="34" charset="-128"/>
                <a:cs typeface="Arial Narrow"/>
              </a:rPr>
              <a:t>Kemenkeu</a:t>
            </a:r>
            <a:r>
              <a:rPr lang="en-US" sz="1400" dirty="0">
                <a:ea typeface="MS PGothic" pitchFamily="34" charset="-128"/>
                <a:cs typeface="Arial Narrow"/>
              </a:rPr>
              <a:t>, </a:t>
            </a:r>
            <a:r>
              <a:rPr lang="en-US" sz="1400" dirty="0" err="1">
                <a:ea typeface="MS PGothic" pitchFamily="34" charset="-128"/>
                <a:cs typeface="Arial Narrow"/>
              </a:rPr>
              <a:t>Kemen</a:t>
            </a:r>
            <a:r>
              <a:rPr lang="en-US" sz="1400" dirty="0">
                <a:ea typeface="MS PGothic" pitchFamily="34" charset="-128"/>
                <a:cs typeface="Arial Narrow"/>
              </a:rPr>
              <a:t>-PU, </a:t>
            </a:r>
            <a:r>
              <a:rPr lang="en-US" sz="1400" dirty="0" err="1">
                <a:ea typeface="MS PGothic" pitchFamily="34" charset="-128"/>
                <a:cs typeface="Arial Narrow"/>
              </a:rPr>
              <a:t>Kementerian</a:t>
            </a:r>
            <a:r>
              <a:rPr lang="en-US" sz="1400" dirty="0">
                <a:ea typeface="MS PGothic" pitchFamily="34" charset="-128"/>
                <a:cs typeface="Arial Narrow"/>
              </a:rPr>
              <a:t> </a:t>
            </a:r>
            <a:r>
              <a:rPr lang="en-US" sz="1400" dirty="0" err="1">
                <a:ea typeface="MS PGothic" pitchFamily="34" charset="-128"/>
                <a:cs typeface="Arial Narrow"/>
              </a:rPr>
              <a:t>Kebudayaan</a:t>
            </a:r>
            <a:r>
              <a:rPr lang="en-US" sz="1400" dirty="0">
                <a:ea typeface="MS PGothic" pitchFamily="34" charset="-128"/>
                <a:cs typeface="Arial Narrow"/>
              </a:rPr>
              <a:t> </a:t>
            </a:r>
            <a:r>
              <a:rPr lang="en-US" sz="1400" dirty="0" err="1">
                <a:ea typeface="MS PGothic" pitchFamily="34" charset="-128"/>
                <a:cs typeface="Arial Narrow"/>
              </a:rPr>
              <a:t>dan</a:t>
            </a:r>
            <a:r>
              <a:rPr lang="en-US" sz="1400" dirty="0">
                <a:ea typeface="MS PGothic" pitchFamily="34" charset="-128"/>
                <a:cs typeface="Arial Narrow"/>
              </a:rPr>
              <a:t> </a:t>
            </a:r>
            <a:r>
              <a:rPr lang="en-US" sz="1400" dirty="0" err="1">
                <a:ea typeface="MS PGothic" pitchFamily="34" charset="-128"/>
                <a:cs typeface="Arial Narrow"/>
              </a:rPr>
              <a:t>Pendidikan</a:t>
            </a:r>
            <a:r>
              <a:rPr lang="en-US" sz="1400" dirty="0">
                <a:ea typeface="MS PGothic" pitchFamily="34" charset="-128"/>
                <a:cs typeface="Arial Narrow"/>
              </a:rPr>
              <a:t> </a:t>
            </a:r>
            <a:r>
              <a:rPr lang="en-US" sz="1400" dirty="0" err="1">
                <a:ea typeface="MS PGothic" pitchFamily="34" charset="-128"/>
                <a:cs typeface="Arial Narrow"/>
              </a:rPr>
              <a:t>Dasar</a:t>
            </a:r>
            <a:r>
              <a:rPr lang="en-US" sz="1400" dirty="0">
                <a:ea typeface="MS PGothic" pitchFamily="34" charset="-128"/>
                <a:cs typeface="Arial Narrow"/>
              </a:rPr>
              <a:t> </a:t>
            </a:r>
            <a:r>
              <a:rPr lang="en-US" sz="1400" dirty="0" err="1">
                <a:ea typeface="MS PGothic" pitchFamily="34" charset="-128"/>
                <a:cs typeface="Arial Narrow"/>
              </a:rPr>
              <a:t>dan</a:t>
            </a:r>
            <a:r>
              <a:rPr lang="en-US" sz="1400" dirty="0">
                <a:ea typeface="MS PGothic" pitchFamily="34" charset="-128"/>
                <a:cs typeface="Arial Narrow"/>
              </a:rPr>
              <a:t> </a:t>
            </a:r>
            <a:r>
              <a:rPr lang="en-US" sz="1400" dirty="0" err="1">
                <a:ea typeface="MS PGothic" pitchFamily="34" charset="-128"/>
                <a:cs typeface="Arial Narrow"/>
              </a:rPr>
              <a:t>Menengah</a:t>
            </a:r>
            <a:r>
              <a:rPr lang="en-US" sz="1400" dirty="0">
                <a:ea typeface="MS PGothic" pitchFamily="34" charset="-128"/>
                <a:cs typeface="Arial Narrow"/>
              </a:rPr>
              <a:t>, </a:t>
            </a:r>
            <a:r>
              <a:rPr lang="en-US" sz="1400" dirty="0" err="1">
                <a:ea typeface="MS PGothic" pitchFamily="34" charset="-128"/>
                <a:cs typeface="Arial Narrow"/>
              </a:rPr>
              <a:t>Kemenristek</a:t>
            </a:r>
            <a:r>
              <a:rPr lang="en-US" sz="1400" dirty="0">
                <a:ea typeface="MS PGothic" pitchFamily="34" charset="-128"/>
                <a:cs typeface="Arial Narrow"/>
              </a:rPr>
              <a:t> </a:t>
            </a:r>
            <a:r>
              <a:rPr lang="en-US" sz="1400" dirty="0" err="1">
                <a:ea typeface="MS PGothic" pitchFamily="34" charset="-128"/>
                <a:cs typeface="Arial Narrow"/>
              </a:rPr>
              <a:t>dan</a:t>
            </a:r>
            <a:r>
              <a:rPr lang="en-US" sz="1400" dirty="0">
                <a:ea typeface="MS PGothic" pitchFamily="34" charset="-128"/>
                <a:cs typeface="Arial Narrow"/>
              </a:rPr>
              <a:t> </a:t>
            </a:r>
            <a:r>
              <a:rPr lang="en-US" sz="1400" dirty="0" err="1">
                <a:ea typeface="MS PGothic" pitchFamily="34" charset="-128"/>
                <a:cs typeface="Arial Narrow"/>
              </a:rPr>
              <a:t>Dikti</a:t>
            </a:r>
            <a:r>
              <a:rPr lang="en-US" sz="1400" dirty="0">
                <a:ea typeface="MS PGothic" pitchFamily="34" charset="-128"/>
                <a:cs typeface="Arial Narrow"/>
              </a:rPr>
              <a:t>, </a:t>
            </a:r>
            <a:r>
              <a:rPr lang="en-US" sz="1400" dirty="0" err="1">
                <a:ea typeface="MS PGothic" pitchFamily="34" charset="-128"/>
                <a:cs typeface="Arial Narrow"/>
              </a:rPr>
              <a:t>dll</a:t>
            </a:r>
            <a:r>
              <a:rPr lang="en-US" sz="1400" dirty="0">
                <a:ea typeface="MS PGothic" pitchFamily="34" charset="-128"/>
                <a:cs typeface="Arial Narrow"/>
              </a:rPr>
              <a:t>).</a:t>
            </a:r>
            <a:r>
              <a:rPr lang="id-ID" sz="1400" dirty="0">
                <a:ea typeface="MS PGothic" pitchFamily="34" charset="-128"/>
                <a:cs typeface="Arial Narrow"/>
              </a:rPr>
              <a:t>; b)</a:t>
            </a:r>
            <a:r>
              <a:rPr lang="en-US" sz="1400" dirty="0" err="1">
                <a:ea typeface="MS PGothic" pitchFamily="34" charset="-128"/>
                <a:cs typeface="Arial Narrow"/>
              </a:rPr>
              <a:t>Dukungan</a:t>
            </a:r>
            <a:r>
              <a:rPr lang="en-US" sz="1400" dirty="0">
                <a:ea typeface="MS PGothic" pitchFamily="34" charset="-128"/>
                <a:cs typeface="Arial Narrow"/>
              </a:rPr>
              <a:t> </a:t>
            </a:r>
            <a:r>
              <a:rPr lang="en-US" sz="1400" dirty="0" err="1">
                <a:ea typeface="MS PGothic" pitchFamily="34" charset="-128"/>
                <a:cs typeface="Arial Narrow"/>
              </a:rPr>
              <a:t>infrastruktur</a:t>
            </a:r>
            <a:r>
              <a:rPr lang="en-US" sz="1400" dirty="0">
                <a:ea typeface="MS PGothic" pitchFamily="34" charset="-128"/>
                <a:cs typeface="Arial Narrow"/>
              </a:rPr>
              <a:t> (</a:t>
            </a:r>
            <a:r>
              <a:rPr lang="en-US" sz="1400" dirty="0" err="1">
                <a:ea typeface="MS PGothic" pitchFamily="34" charset="-128"/>
                <a:cs typeface="Arial Narrow"/>
              </a:rPr>
              <a:t>transportasi</a:t>
            </a:r>
            <a:r>
              <a:rPr lang="en-US" sz="1400" dirty="0">
                <a:ea typeface="MS PGothic" pitchFamily="34" charset="-128"/>
                <a:cs typeface="Arial Narrow"/>
              </a:rPr>
              <a:t>, </a:t>
            </a:r>
            <a:r>
              <a:rPr lang="en-US" sz="1400" dirty="0" err="1">
                <a:ea typeface="MS PGothic" pitchFamily="34" charset="-128"/>
                <a:cs typeface="Arial Narrow"/>
              </a:rPr>
              <a:t>listrik</a:t>
            </a:r>
            <a:r>
              <a:rPr lang="en-US" sz="1400" dirty="0">
                <a:ea typeface="MS PGothic" pitchFamily="34" charset="-128"/>
                <a:cs typeface="Arial Narrow"/>
              </a:rPr>
              <a:t>, air, </a:t>
            </a:r>
            <a:r>
              <a:rPr lang="en-US" sz="1400" dirty="0" err="1">
                <a:ea typeface="MS PGothic" pitchFamily="34" charset="-128"/>
                <a:cs typeface="Arial Narrow"/>
              </a:rPr>
              <a:t>komunikasi</a:t>
            </a:r>
            <a:r>
              <a:rPr lang="en-US" sz="1400" dirty="0">
                <a:ea typeface="MS PGothic" pitchFamily="34" charset="-128"/>
                <a:cs typeface="Arial Narrow"/>
              </a:rPr>
              <a:t>)</a:t>
            </a:r>
            <a:r>
              <a:rPr lang="id-ID" sz="1400" dirty="0">
                <a:ea typeface="MS PGothic" pitchFamily="34" charset="-128"/>
                <a:cs typeface="Arial Narrow"/>
              </a:rPr>
              <a:t>; c) </a:t>
            </a:r>
            <a:r>
              <a:rPr lang="en-US" sz="1400" dirty="0" err="1">
                <a:ea typeface="MS PGothic" pitchFamily="34" charset="-128"/>
                <a:cs typeface="Arial Narrow"/>
              </a:rPr>
              <a:t>Dukungan</a:t>
            </a:r>
            <a:r>
              <a:rPr lang="en-US" sz="1400" dirty="0">
                <a:ea typeface="MS PGothic" pitchFamily="34" charset="-128"/>
                <a:cs typeface="Arial Narrow"/>
              </a:rPr>
              <a:t> </a:t>
            </a:r>
            <a:r>
              <a:rPr lang="en-US" sz="1400" dirty="0" err="1">
                <a:ea typeface="MS PGothic" pitchFamily="34" charset="-128"/>
                <a:cs typeface="Arial Narrow"/>
              </a:rPr>
              <a:t>pendanaan</a:t>
            </a:r>
            <a:r>
              <a:rPr lang="en-US" sz="1400" dirty="0">
                <a:ea typeface="MS PGothic" pitchFamily="34" charset="-128"/>
                <a:cs typeface="Arial Narrow"/>
              </a:rPr>
              <a:t> </a:t>
            </a:r>
          </a:p>
          <a:p>
            <a:pPr marL="1076183" lvl="1" indent="-388621" eaLnBrk="1" fontAlgn="auto" hangingPunct="1">
              <a:spcBef>
                <a:spcPts val="0"/>
              </a:spcBef>
              <a:spcAft>
                <a:spcPts val="0"/>
              </a:spcAft>
              <a:defRPr/>
            </a:pPr>
            <a:endParaRPr lang="en-US" sz="1400" dirty="0">
              <a:solidFill>
                <a:srgbClr val="000000"/>
              </a:solidFill>
              <a:latin typeface="Arial Narrow"/>
              <a:ea typeface="MS PGothic" pitchFamily="34" charset="-128"/>
              <a:cs typeface="Arial Narrow"/>
            </a:endParaRPr>
          </a:p>
          <a:p>
            <a:pPr eaLnBrk="1" fontAlgn="auto" hangingPunct="1">
              <a:spcBef>
                <a:spcPts val="0"/>
              </a:spcBef>
              <a:spcAft>
                <a:spcPts val="0"/>
              </a:spcAft>
              <a:defRPr/>
            </a:pPr>
            <a:endParaRPr lang="en-US" sz="1400" dirty="0">
              <a:ea typeface="MS PGothic" pitchFamily="34" charset="-128"/>
            </a:endParaRP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0785929-182C-46C3-8631-12AF597E6A72}" type="slidenum">
              <a:rPr lang="id-ID" altLang="id-ID">
                <a:latin typeface="Calibri" panose="020F0502020204030204" pitchFamily="34" charset="0"/>
                <a:ea typeface="MS PGothic" panose="020B0600070205080204" pitchFamily="34" charset="-128"/>
              </a:rPr>
              <a:pPr eaLnBrk="1" hangingPunct="1"/>
              <a:t>7</a:t>
            </a:fld>
            <a:endParaRPr lang="id-ID" altLang="id-ID">
              <a:latin typeface="Calibri" panose="020F0502020204030204" pitchFamily="34" charset="0"/>
              <a:ea typeface="MS PGothic" panose="020B0600070205080204" pitchFamily="34" charset="-128"/>
            </a:endParaRPr>
          </a:p>
        </p:txBody>
      </p:sp>
    </p:spTree>
    <p:extLst>
      <p:ext uri="{BB962C8B-B14F-4D97-AF65-F5344CB8AC3E}">
        <p14:creationId xmlns:p14="http://schemas.microsoft.com/office/powerpoint/2010/main" val="3761593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id-ID" smtClean="0"/>
              <a:t>Per 30 September 2014, data jumlah dokter spesialis menurut rekapitulasi STR di KKI adalah 26.011 orang, dengan demikian rasio keadaan dokter spesialis pada 30 September 2014 adalah 10,3 per 100.000 penduduk. Angka ini sudah mencapai target Rencana Pengembangan Tenaga Kesehatan Tahun 2011-2025 sebesar 10 per 100.000 penduduk. Namun demikian terdapat disparitas yang cukup besar antar provinsi di Indonesia sebagaimana ditunjukkan pada gambar.</a:t>
            </a:r>
          </a:p>
          <a:p>
            <a:r>
              <a:rPr lang="id-ID" smtClean="0"/>
              <a:t>Rasio dokter spesialis terendah ada di Provinsi Nusa Tenggara Timur dengan rasio 1,8 per 100.000, sedangkan rasio dokter spesialis tertinggi ada di provinsi DKI Jakarta dengan rasio 54,2 per 100.000 penduduk. Ketidakseimbangan distribusi juga terjadi antar kabupaten di dalam wilayah provinsi.</a:t>
            </a:r>
          </a:p>
          <a:p>
            <a:endParaRPr lang="id-ID" smtClean="0"/>
          </a:p>
          <a:p>
            <a:r>
              <a:rPr lang="id-ID" smtClean="0"/>
              <a:t>Kelemahan Angka ratio sangat bergantung dengan jumlah penduduk. Bila jumlah penduduk sedikit maka angka ratio akan menjadi tinggi dan kurang mempertimbangkan geografi atau luas wilayah daerah</a:t>
            </a:r>
          </a:p>
          <a:p>
            <a:endParaRPr lang="id-ID"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defRPr>
            </a:lvl9pPr>
          </a:lstStyle>
          <a:p>
            <a:pPr eaLnBrk="1" hangingPunct="1"/>
            <a:fld id="{20073766-135D-4165-B7E5-D7C2D319923E}" type="slidenum">
              <a:rPr lang="id-ID" smtClean="0"/>
              <a:pPr eaLnBrk="1" hangingPunct="1"/>
              <a:t>10</a:t>
            </a:fld>
            <a:endParaRPr lang="id-ID" smtClean="0"/>
          </a:p>
        </p:txBody>
      </p:sp>
    </p:spTree>
    <p:extLst>
      <p:ext uri="{BB962C8B-B14F-4D97-AF65-F5344CB8AC3E}">
        <p14:creationId xmlns:p14="http://schemas.microsoft.com/office/powerpoint/2010/main" val="3813249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xfrm>
            <a:off x="990600" y="4724956"/>
            <a:ext cx="4800600" cy="447627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a:r>
              <a:rPr lang="id-ID" altLang="en-US" sz="1400" smtClean="0"/>
              <a:t>Jumlah dokter di Indonesia per 30 September 2014 menurut data STR KKI adalah 99.514 orang, dengan demikian rasio keadaan dokter pada 30 September 2014 adalah 39,5 per 100.000 penduduk. </a:t>
            </a:r>
          </a:p>
          <a:p>
            <a:pPr algn="just"/>
            <a:r>
              <a:rPr lang="id-ID" altLang="en-US" sz="1400" smtClean="0"/>
              <a:t>Angka ini hampir mencapai target tetapi (kemungkinan tercapai di tahun 2015) sesuai Rencana Pengembangan Tenaga Kesehatan Tahun 2011-2025 sebesar 40 per 100.000 penduduk. Namun demikian tetap kita mengalami kendala masalah distribusi tenaga dokter terutama pada wilayah-wilayah timur yang jauh dari target pemenuhan tenaga kesehatan</a:t>
            </a:r>
          </a:p>
          <a:p>
            <a:pPr algn="just"/>
            <a:r>
              <a:rPr lang="id-ID" altLang="en-US" sz="1400" smtClean="0"/>
              <a:t>Rasio dokter terendah ada di Provinsi Sulawesi Barat dengan rasio 9,1 per 100.000, sedangkan rasio dokter tertinggi ada di Provinsi DKI Jakarta dengan rasio 157,5 per 100.000 penduduk. Ketidakseimbangan distribusi juga terjadi antar kabupaten di dalam wilayah provinsi.</a:t>
            </a:r>
          </a:p>
          <a:p>
            <a:pPr algn="just"/>
            <a:endParaRPr lang="id-ID" altLang="en-US" sz="1400" smtClean="0"/>
          </a:p>
        </p:txBody>
      </p:sp>
      <p:sp>
        <p:nvSpPr>
          <p:cNvPr id="55300" name="Slide Number Placeholder 3"/>
          <p:cNvSpPr>
            <a:spLocks noGrp="1"/>
          </p:cNvSpPr>
          <p:nvPr>
            <p:ph type="sldNum" sz="quarter" idx="5"/>
          </p:nvPr>
        </p:nvSpPr>
        <p:spPr bwMode="auto">
          <a:xfrm>
            <a:off x="3657601" y="8952549"/>
            <a:ext cx="2219325" cy="4990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defRPr>
            </a:lvl9pPr>
          </a:lstStyle>
          <a:p>
            <a:pPr eaLnBrk="1" hangingPunct="1"/>
            <a:fld id="{37BE07C8-4400-4060-91DF-E63A3A26B795}" type="slidenum">
              <a:rPr lang="en-US" altLang="id-ID" smtClean="0">
                <a:ea typeface="MS PGothic" pitchFamily="34" charset="-128"/>
                <a:cs typeface="Arial" pitchFamily="34" charset="0"/>
              </a:rPr>
              <a:pPr eaLnBrk="1" hangingPunct="1"/>
              <a:t>11</a:t>
            </a:fld>
            <a:endParaRPr lang="en-US" altLang="id-ID" smtClean="0">
              <a:ea typeface="MS PGothic" pitchFamily="34" charset="-128"/>
              <a:cs typeface="Arial" pitchFamily="34" charset="0"/>
            </a:endParaRPr>
          </a:p>
        </p:txBody>
      </p:sp>
    </p:spTree>
    <p:extLst>
      <p:ext uri="{BB962C8B-B14F-4D97-AF65-F5344CB8AC3E}">
        <p14:creationId xmlns:p14="http://schemas.microsoft.com/office/powerpoint/2010/main" val="109052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id-ID" smtClean="0"/>
              <a:t>Jumlah dokter gigi yang memiliki STR menurut data KKI per 30 September 2014 adalah 25.373 orang, dengan demikian rasio keadaan dokter gigi pada 30 September 2014 adalah 10,1 per 100.000 penduduk. Angka ini belum mencapai target Rencana Pengembangan Tenaga Kesehatan 2011-2025 sebesar 12 per 100.000 penduduk. Namun demikian terdapat disparitas yang cukup besar antar provinsi di Indonesia sebagaimana ditunjukkan pada gambar</a:t>
            </a:r>
          </a:p>
          <a:p>
            <a:r>
              <a:rPr lang="id-ID" smtClean="0"/>
              <a:t>Rasio dokter gigi terendah ada di Provinsi Papua dengan rasio 2,9 per 100.000, sedangkan rasio dokter gigi tertinggi ada di Provinsi DKI Jakarta dengan rasio 51,8 per 100.000 penduduk.</a:t>
            </a:r>
          </a:p>
          <a:p>
            <a:r>
              <a:rPr lang="id-ID" smtClean="0"/>
              <a:t>Kelemahan Angka ratio sangat bergantung dengan jumlah penduduk. Bila jumlah penduduk sedikit maka angka ratio akan menjadi tinggi dan kurang mempertimbangkan geografi atau luas wilayah daerah</a:t>
            </a:r>
          </a:p>
          <a:p>
            <a:endParaRPr lang="id-ID"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defRPr>
            </a:lvl9pPr>
          </a:lstStyle>
          <a:p>
            <a:pPr eaLnBrk="1" hangingPunct="1"/>
            <a:fld id="{0E3EA925-77B4-402B-AD65-AE763DB99828}" type="slidenum">
              <a:rPr lang="id-ID" smtClean="0"/>
              <a:pPr eaLnBrk="1" hangingPunct="1"/>
              <a:t>12</a:t>
            </a:fld>
            <a:endParaRPr lang="id-ID" smtClean="0"/>
          </a:p>
        </p:txBody>
      </p:sp>
    </p:spTree>
    <p:extLst>
      <p:ext uri="{BB962C8B-B14F-4D97-AF65-F5344CB8AC3E}">
        <p14:creationId xmlns:p14="http://schemas.microsoft.com/office/powerpoint/2010/main" val="3522210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AEB9EFC-3042-4383-987B-55D0C0E27E2A}" type="datetimeFigureOut">
              <a:rPr lang="en-US" smtClean="0"/>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D4940F-8B47-441F-975E-376F4D0892CB}" type="slidenum">
              <a:rPr lang="en-US" smtClean="0"/>
              <a:t>‹#›</a:t>
            </a:fld>
            <a:endParaRPr lang="en-US"/>
          </a:p>
        </p:txBody>
      </p:sp>
    </p:spTree>
    <p:extLst>
      <p:ext uri="{BB962C8B-B14F-4D97-AF65-F5344CB8AC3E}">
        <p14:creationId xmlns:p14="http://schemas.microsoft.com/office/powerpoint/2010/main" val="2112681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EB9EFC-3042-4383-987B-55D0C0E27E2A}" type="datetimeFigureOut">
              <a:rPr lang="en-US" smtClean="0"/>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D4940F-8B47-441F-975E-376F4D0892CB}" type="slidenum">
              <a:rPr lang="en-US" smtClean="0"/>
              <a:t>‹#›</a:t>
            </a:fld>
            <a:endParaRPr lang="en-US"/>
          </a:p>
        </p:txBody>
      </p:sp>
    </p:spTree>
    <p:extLst>
      <p:ext uri="{BB962C8B-B14F-4D97-AF65-F5344CB8AC3E}">
        <p14:creationId xmlns:p14="http://schemas.microsoft.com/office/powerpoint/2010/main" val="1136019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EB9EFC-3042-4383-987B-55D0C0E27E2A}" type="datetimeFigureOut">
              <a:rPr lang="en-US" smtClean="0"/>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D4940F-8B47-441F-975E-376F4D0892CB}" type="slidenum">
              <a:rPr lang="en-US" smtClean="0"/>
              <a:t>‹#›</a:t>
            </a:fld>
            <a:endParaRPr lang="en-US"/>
          </a:p>
        </p:txBody>
      </p:sp>
    </p:spTree>
    <p:extLst>
      <p:ext uri="{BB962C8B-B14F-4D97-AF65-F5344CB8AC3E}">
        <p14:creationId xmlns:p14="http://schemas.microsoft.com/office/powerpoint/2010/main" val="804742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5523402"/>
      </p:ext>
    </p:extLst>
  </p:cSld>
  <p:clrMapOvr>
    <a:masterClrMapping/>
  </p:clrMapOvr>
  <p:transitio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13520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4" name="Rectangle 2"/>
          <p:cNvSpPr>
            <a:spLocks noGrp="1"/>
          </p:cNvSpPr>
          <p:nvPr>
            <p:ph type="title"/>
          </p:nvPr>
        </p:nvSpPr>
        <p:spPr/>
        <p:txBody>
          <a:bodyPr/>
          <a:lstStyle/>
          <a:p>
            <a:r>
              <a:rPr lang="en-US" noProof="1" smtClean="0"/>
              <a:t>Click to edit Master title style</a:t>
            </a:r>
            <a:endParaRPr lang="en-US" dirty="0"/>
          </a:p>
        </p:txBody>
      </p:sp>
      <p:sp>
        <p:nvSpPr>
          <p:cNvPr id="12" name="Rectangle 3"/>
          <p:cNvSpPr>
            <a:spLocks noGrp="1"/>
          </p:cNvSpPr>
          <p:nvPr>
            <p:ph type="body" idx="1"/>
          </p:nvPr>
        </p:nvSpPr>
        <p:spPr/>
        <p:txBody>
          <a:body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4" name="Date Placeholder 3"/>
          <p:cNvSpPr>
            <a:spLocks noGrp="1"/>
          </p:cNvSpPr>
          <p:nvPr>
            <p:ph type="dt" sz="half" idx="10"/>
          </p:nvPr>
        </p:nvSpPr>
        <p:spPr/>
        <p:txBody>
          <a:bodyPr/>
          <a:lstStyle>
            <a:lvl1pPr>
              <a:defRPr>
                <a:solidFill>
                  <a:schemeClr val="tx1">
                    <a:tint val="75000"/>
                  </a:schemeClr>
                </a:solidFill>
              </a:defRPr>
            </a:lvl1pPr>
          </a:lstStyle>
          <a:p>
            <a:pPr>
              <a:defRPr/>
            </a:pPr>
            <a:fld id="{EAC94489-5EE0-4D3F-BABD-F062938ECC5C}" type="datetime1">
              <a:rPr lang="en-US" altLang="id-ID"/>
              <a:pPr>
                <a:defRPr/>
              </a:pPr>
              <a:t>4/16/2015</a:t>
            </a:fld>
            <a:endParaRPr lang="en-US" altLang="id-ID"/>
          </a:p>
        </p:txBody>
      </p:sp>
      <p:sp>
        <p:nvSpPr>
          <p:cNvPr id="5" name="Footer Placeholder 4"/>
          <p:cNvSpPr>
            <a:spLocks noGrp="1"/>
          </p:cNvSpPr>
          <p:nvPr>
            <p:ph type="ftr" sz="quarter" idx="11"/>
          </p:nvPr>
        </p:nvSpPr>
        <p:spPr/>
        <p:txBody>
          <a:bodyPr/>
          <a:lstStyle>
            <a:lvl1pPr>
              <a:defRPr>
                <a:solidFill>
                  <a:schemeClr val="tx1">
                    <a:tint val="75000"/>
                  </a:schemeClr>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2EE5DE9-1001-497F-9488-A1FAF85755D9}" type="slidenum">
              <a:rPr lang="en-US" altLang="id-ID"/>
              <a:pPr/>
              <a:t>‹#›</a:t>
            </a:fld>
            <a:endParaRPr lang="en-US" altLang="id-ID"/>
          </a:p>
        </p:txBody>
      </p:sp>
    </p:spTree>
    <p:extLst>
      <p:ext uri="{BB962C8B-B14F-4D97-AF65-F5344CB8AC3E}">
        <p14:creationId xmlns:p14="http://schemas.microsoft.com/office/powerpoint/2010/main" val="2680782923"/>
      </p:ext>
    </p:extLst>
  </p:cSld>
  <p:clrMapOvr>
    <a:masterClrMapping/>
  </p:clrMapOvr>
  <p:transitio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3" name="Picture 6" descr="G:\cover depan edit.jpg"/>
          <p:cNvPicPr>
            <a:picLocks noChangeAspect="1" noChangeArrowheads="1"/>
          </p:cNvPicPr>
          <p:nvPr userDrawn="1"/>
        </p:nvPicPr>
        <p:blipFill>
          <a:blip r:embed="rId2">
            <a:lum bright="24000" contrast="-12000"/>
            <a:extLst>
              <a:ext uri="{28A0092B-C50C-407E-A947-70E740481C1C}">
                <a14:useLocalDpi xmlns:a14="http://schemas.microsoft.com/office/drawing/2010/main" val="0"/>
              </a:ext>
            </a:extLst>
          </a:blip>
          <a:srcRect/>
          <a:stretch>
            <a:fillRect/>
          </a:stretch>
        </p:blipFill>
        <p:spPr bwMode="auto">
          <a:xfrm>
            <a:off x="0" y="14288"/>
            <a:ext cx="1219200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8"/>
          <p:cNvGrpSpPr>
            <a:grpSpLocks/>
          </p:cNvGrpSpPr>
          <p:nvPr userDrawn="1"/>
        </p:nvGrpSpPr>
        <p:grpSpPr bwMode="auto">
          <a:xfrm>
            <a:off x="1" y="71439"/>
            <a:ext cx="1428751" cy="1000125"/>
            <a:chOff x="1927" y="210"/>
            <a:chExt cx="1406" cy="1111"/>
          </a:xfrm>
        </p:grpSpPr>
        <p:pic>
          <p:nvPicPr>
            <p:cNvPr id="5" name="Picture 8" descr="brggaru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8" y="210"/>
              <a:ext cx="784" cy="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6"/>
            <p:cNvSpPr txBox="1">
              <a:spLocks noChangeArrowheads="1"/>
            </p:cNvSpPr>
            <p:nvPr/>
          </p:nvSpPr>
          <p:spPr bwMode="auto">
            <a:xfrm>
              <a:off x="1927" y="981"/>
              <a:ext cx="1406" cy="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sz="700" b="1" smtClean="0">
                  <a:solidFill>
                    <a:srgbClr val="0D0D0D"/>
                  </a:solidFill>
                  <a:latin typeface="Arial Narrow" charset="0"/>
                </a:rPr>
                <a:t>MENTERI KESEHATAN</a:t>
              </a:r>
            </a:p>
            <a:p>
              <a:pPr algn="ctr" eaLnBrk="1" hangingPunct="1">
                <a:defRPr/>
              </a:pPr>
              <a:r>
                <a:rPr lang="en-US" sz="700" b="1" smtClean="0">
                  <a:solidFill>
                    <a:srgbClr val="0D0D0D"/>
                  </a:solidFill>
                  <a:latin typeface="Arial Narrow" charset="0"/>
                </a:rPr>
                <a:t>REPUBLIK INDONESIA</a:t>
              </a:r>
            </a:p>
          </p:txBody>
        </p:sp>
      </p:grpSp>
      <p:sp>
        <p:nvSpPr>
          <p:cNvPr id="2" name="Title 1"/>
          <p:cNvSpPr>
            <a:spLocks noGrp="1"/>
          </p:cNvSpPr>
          <p:nvPr>
            <p:ph type="title"/>
          </p:nvPr>
        </p:nvSpPr>
        <p:spPr>
          <a:xfrm>
            <a:off x="609600" y="274638"/>
            <a:ext cx="10972800" cy="706090"/>
          </a:xfrm>
        </p:spPr>
        <p:txBody>
          <a:bodyPr/>
          <a:lstStyle>
            <a:lvl1pPr algn="l">
              <a:defRPr/>
            </a:lvl1pPr>
          </a:lstStyle>
          <a:p>
            <a:r>
              <a:rPr lang="en-US" smtClean="0"/>
              <a:t>Click to edit Master title style</a:t>
            </a:r>
            <a:endParaRPr lang="id-ID"/>
          </a:p>
        </p:txBody>
      </p:sp>
    </p:spTree>
    <p:extLst>
      <p:ext uri="{BB962C8B-B14F-4D97-AF65-F5344CB8AC3E}">
        <p14:creationId xmlns:p14="http://schemas.microsoft.com/office/powerpoint/2010/main" val="709111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EB9EFC-3042-4383-987B-55D0C0E27E2A}" type="datetimeFigureOut">
              <a:rPr lang="en-US" smtClean="0"/>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D4940F-8B47-441F-975E-376F4D0892CB}" type="slidenum">
              <a:rPr lang="en-US" smtClean="0"/>
              <a:t>‹#›</a:t>
            </a:fld>
            <a:endParaRPr lang="en-US"/>
          </a:p>
        </p:txBody>
      </p:sp>
    </p:spTree>
    <p:extLst>
      <p:ext uri="{BB962C8B-B14F-4D97-AF65-F5344CB8AC3E}">
        <p14:creationId xmlns:p14="http://schemas.microsoft.com/office/powerpoint/2010/main" val="2955040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EB9EFC-3042-4383-987B-55D0C0E27E2A}" type="datetimeFigureOut">
              <a:rPr lang="en-US" smtClean="0"/>
              <a:t>4/16/2015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D4940F-8B47-441F-975E-376F4D0892CB}" type="slidenum">
              <a:rPr lang="en-US" smtClean="0"/>
              <a:t>‹#›</a:t>
            </a:fld>
            <a:endParaRPr lang="en-US"/>
          </a:p>
        </p:txBody>
      </p:sp>
    </p:spTree>
    <p:extLst>
      <p:ext uri="{BB962C8B-B14F-4D97-AF65-F5344CB8AC3E}">
        <p14:creationId xmlns:p14="http://schemas.microsoft.com/office/powerpoint/2010/main" val="4188507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EB9EFC-3042-4383-987B-55D0C0E27E2A}" type="datetimeFigureOut">
              <a:rPr lang="en-US" smtClean="0"/>
              <a:t>4/16/2015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D4940F-8B47-441F-975E-376F4D0892CB}" type="slidenum">
              <a:rPr lang="en-US" smtClean="0"/>
              <a:t>‹#›</a:t>
            </a:fld>
            <a:endParaRPr lang="en-US"/>
          </a:p>
        </p:txBody>
      </p:sp>
    </p:spTree>
    <p:extLst>
      <p:ext uri="{BB962C8B-B14F-4D97-AF65-F5344CB8AC3E}">
        <p14:creationId xmlns:p14="http://schemas.microsoft.com/office/powerpoint/2010/main" val="395614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AEB9EFC-3042-4383-987B-55D0C0E27E2A}" type="datetimeFigureOut">
              <a:rPr lang="en-US" smtClean="0"/>
              <a:t>4/16/2015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D4940F-8B47-441F-975E-376F4D0892CB}" type="slidenum">
              <a:rPr lang="en-US" smtClean="0"/>
              <a:t>‹#›</a:t>
            </a:fld>
            <a:endParaRPr lang="en-US"/>
          </a:p>
        </p:txBody>
      </p:sp>
    </p:spTree>
    <p:extLst>
      <p:ext uri="{BB962C8B-B14F-4D97-AF65-F5344CB8AC3E}">
        <p14:creationId xmlns:p14="http://schemas.microsoft.com/office/powerpoint/2010/main" val="4158801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EB9EFC-3042-4383-987B-55D0C0E27E2A}" type="datetimeFigureOut">
              <a:rPr lang="en-US" smtClean="0"/>
              <a:t>4/16/2015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D4940F-8B47-441F-975E-376F4D0892CB}" type="slidenum">
              <a:rPr lang="en-US" smtClean="0"/>
              <a:t>‹#›</a:t>
            </a:fld>
            <a:endParaRPr lang="en-US"/>
          </a:p>
        </p:txBody>
      </p:sp>
    </p:spTree>
    <p:extLst>
      <p:ext uri="{BB962C8B-B14F-4D97-AF65-F5344CB8AC3E}">
        <p14:creationId xmlns:p14="http://schemas.microsoft.com/office/powerpoint/2010/main" val="2592195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EB9EFC-3042-4383-987B-55D0C0E27E2A}" type="datetimeFigureOut">
              <a:rPr lang="en-US" smtClean="0"/>
              <a:t>4/16/2015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D4940F-8B47-441F-975E-376F4D0892CB}" type="slidenum">
              <a:rPr lang="en-US" smtClean="0"/>
              <a:t>‹#›</a:t>
            </a:fld>
            <a:endParaRPr lang="en-US"/>
          </a:p>
        </p:txBody>
      </p:sp>
    </p:spTree>
    <p:extLst>
      <p:ext uri="{BB962C8B-B14F-4D97-AF65-F5344CB8AC3E}">
        <p14:creationId xmlns:p14="http://schemas.microsoft.com/office/powerpoint/2010/main" val="2709903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EB9EFC-3042-4383-987B-55D0C0E27E2A}" type="datetimeFigureOut">
              <a:rPr lang="en-US" smtClean="0"/>
              <a:t>4/16/2015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D4940F-8B47-441F-975E-376F4D0892CB}" type="slidenum">
              <a:rPr lang="en-US" smtClean="0"/>
              <a:t>‹#›</a:t>
            </a:fld>
            <a:endParaRPr lang="en-US"/>
          </a:p>
        </p:txBody>
      </p:sp>
    </p:spTree>
    <p:extLst>
      <p:ext uri="{BB962C8B-B14F-4D97-AF65-F5344CB8AC3E}">
        <p14:creationId xmlns:p14="http://schemas.microsoft.com/office/powerpoint/2010/main" val="4024813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EB9EFC-3042-4383-987B-55D0C0E27E2A}" type="datetimeFigureOut">
              <a:rPr lang="en-US" smtClean="0"/>
              <a:t>4/16/2015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D4940F-8B47-441F-975E-376F4D0892CB}" type="slidenum">
              <a:rPr lang="en-US" smtClean="0"/>
              <a:t>‹#›</a:t>
            </a:fld>
            <a:endParaRPr lang="en-US"/>
          </a:p>
        </p:txBody>
      </p:sp>
    </p:spTree>
    <p:extLst>
      <p:ext uri="{BB962C8B-B14F-4D97-AF65-F5344CB8AC3E}">
        <p14:creationId xmlns:p14="http://schemas.microsoft.com/office/powerpoint/2010/main" val="3750933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EB9EFC-3042-4383-987B-55D0C0E27E2A}" type="datetimeFigureOut">
              <a:rPr lang="en-US" smtClean="0"/>
              <a:t>4/16/2015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D4940F-8B47-441F-975E-376F4D0892CB}" type="slidenum">
              <a:rPr lang="en-US" smtClean="0"/>
              <a:t>‹#›</a:t>
            </a:fld>
            <a:endParaRPr lang="en-US"/>
          </a:p>
        </p:txBody>
      </p:sp>
    </p:spTree>
    <p:extLst>
      <p:ext uri="{BB962C8B-B14F-4D97-AF65-F5344CB8AC3E}">
        <p14:creationId xmlns:p14="http://schemas.microsoft.com/office/powerpoint/2010/main" val="15372958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17.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image" Target="../media/image32.png"/><Relationship Id="rId5" Type="http://schemas.openxmlformats.org/officeDocument/2006/relationships/diagramQuickStyle" Target="../diagrams/quickStyle3.xml"/><Relationship Id="rId10" Type="http://schemas.openxmlformats.org/officeDocument/2006/relationships/image" Target="../media/image31.png"/><Relationship Id="rId4" Type="http://schemas.openxmlformats.org/officeDocument/2006/relationships/diagramLayout" Target="../diagrams/layout3.xml"/><Relationship Id="rId9" Type="http://schemas.openxmlformats.org/officeDocument/2006/relationships/image" Target="../media/image30.jpeg"/></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chart" Target="../charts/chart1.xml"/><Relationship Id="rId5" Type="http://schemas.openxmlformats.org/officeDocument/2006/relationships/image" Target="../media/image9.emf"/><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29000" y="2895601"/>
            <a:ext cx="5429050" cy="830997"/>
          </a:xfrm>
          <a:prstGeom prst="rect">
            <a:avLst/>
          </a:prstGeom>
          <a:noFill/>
        </p:spPr>
        <p:txBody>
          <a:bodyPr wrap="none">
            <a:spAutoFit/>
          </a:bodyPr>
          <a:lstStyle/>
          <a:p>
            <a:pPr>
              <a:defRPr/>
            </a:pPr>
            <a:r>
              <a:rPr lang="en-US" sz="4800" b="1" dirty="0">
                <a:ln>
                  <a:solidFill>
                    <a:schemeClr val="bg1"/>
                  </a:solidFill>
                </a:ln>
                <a:solidFill>
                  <a:schemeClr val="accent5">
                    <a:lumMod val="75000"/>
                  </a:schemeClr>
                </a:solidFill>
                <a:effectLst>
                  <a:outerShdw blurRad="38100" dist="38100" dir="2700000" algn="tl">
                    <a:srgbClr val="000000">
                      <a:alpha val="43137"/>
                    </a:srgbClr>
                  </a:outerShdw>
                </a:effectLst>
                <a:latin typeface="Lucida Calligraphy" pitchFamily="66" charset="0"/>
              </a:rPr>
              <a:t>N</a:t>
            </a:r>
            <a:r>
              <a:rPr lang="en-US" sz="4000" b="1" dirty="0">
                <a:ln>
                  <a:solidFill>
                    <a:schemeClr val="bg1"/>
                  </a:solidFill>
                </a:ln>
                <a:solidFill>
                  <a:schemeClr val="accent5">
                    <a:lumMod val="75000"/>
                  </a:schemeClr>
                </a:solidFill>
                <a:effectLst>
                  <a:outerShdw blurRad="38100" dist="38100" dir="2700000" algn="tl">
                    <a:srgbClr val="000000">
                      <a:alpha val="43137"/>
                    </a:srgbClr>
                  </a:outerShdw>
                </a:effectLst>
                <a:latin typeface="Lucida Sans" pitchFamily="34" charset="0"/>
              </a:rPr>
              <a:t>USANTARA </a:t>
            </a:r>
            <a:r>
              <a:rPr lang="en-US" sz="4800" b="1" dirty="0">
                <a:ln>
                  <a:solidFill>
                    <a:schemeClr val="bg1"/>
                  </a:solidFill>
                </a:ln>
                <a:solidFill>
                  <a:schemeClr val="accent5">
                    <a:lumMod val="75000"/>
                  </a:schemeClr>
                </a:solidFill>
                <a:effectLst>
                  <a:outerShdw blurRad="38100" dist="38100" dir="2700000" algn="tl">
                    <a:srgbClr val="000000">
                      <a:alpha val="43137"/>
                    </a:srgbClr>
                  </a:outerShdw>
                </a:effectLst>
                <a:latin typeface="Lucida Calligraphy" pitchFamily="66" charset="0"/>
              </a:rPr>
              <a:t>S</a:t>
            </a:r>
            <a:r>
              <a:rPr lang="en-US" sz="4000" b="1" dirty="0">
                <a:ln>
                  <a:solidFill>
                    <a:schemeClr val="bg1"/>
                  </a:solidFill>
                </a:ln>
                <a:solidFill>
                  <a:schemeClr val="accent5">
                    <a:lumMod val="75000"/>
                  </a:schemeClr>
                </a:solidFill>
                <a:effectLst>
                  <a:outerShdw blurRad="38100" dist="38100" dir="2700000" algn="tl">
                    <a:srgbClr val="000000">
                      <a:alpha val="43137"/>
                    </a:srgbClr>
                  </a:outerShdw>
                </a:effectLst>
                <a:latin typeface="Lucida Sans" pitchFamily="34" charset="0"/>
              </a:rPr>
              <a:t>EHAT</a:t>
            </a:r>
          </a:p>
        </p:txBody>
      </p:sp>
      <p:sp>
        <p:nvSpPr>
          <p:cNvPr id="8" name="Rectangle 11"/>
          <p:cNvSpPr>
            <a:spLocks noChangeArrowheads="1"/>
          </p:cNvSpPr>
          <p:nvPr/>
        </p:nvSpPr>
        <p:spPr bwMode="auto">
          <a:xfrm>
            <a:off x="2355850" y="4038600"/>
            <a:ext cx="7543800" cy="1143000"/>
          </a:xfrm>
          <a:prstGeom prst="rect">
            <a:avLst/>
          </a:prstGeom>
          <a:noFill/>
          <a:ln>
            <a:noFill/>
          </a:ln>
          <a:extLst/>
        </p:spPr>
        <p:txBody>
          <a:bodyPr anchor="ctr"/>
          <a:lstStyle/>
          <a:p>
            <a:pPr algn="ctr">
              <a:defRPr/>
            </a:pPr>
            <a:r>
              <a:rPr lang="sv-SE" altLang="id-ID" sz="2000" b="1" kern="0" dirty="0" smtClean="0">
                <a:cs typeface="Gill Sans" charset="0"/>
              </a:rPr>
              <a:t>Kepala Badan Pengembangan dan Pemberdayaan SDM Kesehatan</a:t>
            </a:r>
            <a:endParaRPr lang="sv-SE" altLang="id-ID" sz="2000" b="1" kern="0" dirty="0">
              <a:cs typeface="Gill Sans" charset="0"/>
            </a:endParaRPr>
          </a:p>
        </p:txBody>
      </p:sp>
      <p:pic>
        <p:nvPicPr>
          <p:cNvPr id="7" name="Picture 2" descr="logo 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4" y="258764"/>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51250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752600" y="0"/>
            <a:ext cx="8686800" cy="533400"/>
          </a:xfrm>
        </p:spPr>
        <p:txBody>
          <a:bodyPr/>
          <a:lstStyle/>
          <a:p>
            <a:pPr algn="r"/>
            <a:r>
              <a:rPr lang="id-ID" sz="2400" dirty="0">
                <a:latin typeface="Calibri" pitchFamily="34" charset="0"/>
              </a:rPr>
              <a:t>          RASIO DOKTER SPESIALIS PER 100.000 PENDUDUK</a:t>
            </a:r>
          </a:p>
        </p:txBody>
      </p:sp>
      <p:pic>
        <p:nvPicPr>
          <p:cNvPr id="9219" name="Picture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647700"/>
            <a:ext cx="8305800" cy="537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4"/>
          <p:cNvSpPr txBox="1">
            <a:spLocks noChangeArrowheads="1"/>
          </p:cNvSpPr>
          <p:nvPr/>
        </p:nvSpPr>
        <p:spPr bwMode="auto">
          <a:xfrm>
            <a:off x="1905000" y="6324601"/>
            <a:ext cx="6934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defRPr>
            </a:lvl9pPr>
          </a:lstStyle>
          <a:p>
            <a:pPr eaLnBrk="1" hangingPunct="1"/>
            <a:r>
              <a:rPr lang="id-ID" sz="1200" b="0"/>
              <a:t>Sumber : Konsil Kedokteran Indonesia, 1 Oktober 2014</a:t>
            </a:r>
          </a:p>
        </p:txBody>
      </p:sp>
      <p:cxnSp>
        <p:nvCxnSpPr>
          <p:cNvPr id="14" name="Straight Connector 13"/>
          <p:cNvCxnSpPr/>
          <p:nvPr/>
        </p:nvCxnSpPr>
        <p:spPr bwMode="auto">
          <a:xfrm>
            <a:off x="4419600" y="4038600"/>
            <a:ext cx="5638800" cy="76200"/>
          </a:xfrm>
          <a:prstGeom prst="line">
            <a:avLst/>
          </a:prstGeom>
          <a:solidFill>
            <a:schemeClr val="accent1"/>
          </a:solidFill>
          <a:ln w="9525" cap="flat" cmpd="sng" algn="ctr">
            <a:solidFill>
              <a:srgbClr val="FF0000"/>
            </a:solidFill>
            <a:prstDash val="solid"/>
            <a:round/>
            <a:headEnd type="none" w="med" len="med"/>
            <a:tailEnd type="none" w="med" len="med"/>
          </a:ln>
          <a:effectLst>
            <a:outerShdw dist="17961" dir="2700000" algn="ctr" rotWithShape="0">
              <a:schemeClr val="tx1">
                <a:gamma/>
                <a:shade val="60000"/>
                <a:invGamma/>
              </a:schemeClr>
            </a:outerShdw>
          </a:effectLst>
        </p:spPr>
      </p:cxnSp>
      <p:pic>
        <p:nvPicPr>
          <p:cNvPr id="6" name="Picture 2" descr="logo 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3950"/>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4570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863752" y="228601"/>
            <a:ext cx="5889848" cy="550863"/>
          </a:xfrm>
        </p:spPr>
        <p:txBody>
          <a:bodyPr>
            <a:normAutofit fontScale="90000"/>
          </a:bodyPr>
          <a:lstStyle/>
          <a:p>
            <a:pPr algn="r">
              <a:defRPr/>
            </a:pPr>
            <a:r>
              <a:rPr lang="id-ID" sz="3200" dirty="0">
                <a:latin typeface="Calibri" pitchFamily="34" charset="0"/>
              </a:rPr>
              <a:t> Rasio Dokter Per 100.000 Penduduk</a:t>
            </a:r>
            <a:endParaRPr lang="id-ID" sz="3200" dirty="0"/>
          </a:p>
        </p:txBody>
      </p:sp>
      <p:pic>
        <p:nvPicPr>
          <p:cNvPr id="10243" name="Picture 3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046163"/>
            <a:ext cx="7086600"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TextBox 4"/>
          <p:cNvSpPr txBox="1">
            <a:spLocks noChangeArrowheads="1"/>
          </p:cNvSpPr>
          <p:nvPr/>
        </p:nvSpPr>
        <p:spPr bwMode="auto">
          <a:xfrm>
            <a:off x="1905000" y="6324601"/>
            <a:ext cx="6934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defRPr>
            </a:lvl9pPr>
          </a:lstStyle>
          <a:p>
            <a:pPr eaLnBrk="1" hangingPunct="1"/>
            <a:r>
              <a:rPr lang="id-ID" altLang="en-US" sz="1200"/>
              <a:t>Sumber : Konsil Kedokteran Indonesia, 1 Oktober 2014</a:t>
            </a:r>
          </a:p>
        </p:txBody>
      </p:sp>
      <p:cxnSp>
        <p:nvCxnSpPr>
          <p:cNvPr id="8" name="Straight Connector 7"/>
          <p:cNvCxnSpPr/>
          <p:nvPr/>
        </p:nvCxnSpPr>
        <p:spPr bwMode="auto">
          <a:xfrm flipH="1" flipV="1">
            <a:off x="3733800" y="4135438"/>
            <a:ext cx="5715000" cy="55562"/>
          </a:xfrm>
          <a:prstGeom prst="line">
            <a:avLst/>
          </a:prstGeom>
          <a:ln>
            <a:solidFill>
              <a:srgbClr val="FF0000"/>
            </a:solidFill>
            <a:headEnd type="none" w="med" len="med"/>
            <a:tailEnd type="none" w="med" len="med"/>
          </a:ln>
        </p:spPr>
        <p:style>
          <a:lnRef idx="2">
            <a:schemeClr val="dk1"/>
          </a:lnRef>
          <a:fillRef idx="0">
            <a:schemeClr val="dk1"/>
          </a:fillRef>
          <a:effectRef idx="1">
            <a:schemeClr val="dk1"/>
          </a:effectRef>
          <a:fontRef idx="minor">
            <a:schemeClr val="tx1"/>
          </a:fontRef>
        </p:style>
      </p:cxnSp>
      <p:pic>
        <p:nvPicPr>
          <p:cNvPr id="6" name="Picture 2" descr="logo 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59" y="138113"/>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58096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359696" y="228600"/>
            <a:ext cx="6774904" cy="685800"/>
          </a:xfrm>
        </p:spPr>
        <p:txBody>
          <a:bodyPr>
            <a:normAutofit fontScale="90000"/>
          </a:bodyPr>
          <a:lstStyle/>
          <a:p>
            <a:pPr marL="1339850" indent="-1339850"/>
            <a:r>
              <a:rPr lang="id-ID" sz="2800" dirty="0">
                <a:latin typeface="Calibri" pitchFamily="34" charset="0"/>
              </a:rPr>
              <a:t>                   RASIO DOKTER GIGI </a:t>
            </a:r>
            <a:br>
              <a:rPr lang="id-ID" sz="2800" dirty="0">
                <a:latin typeface="Calibri" pitchFamily="34" charset="0"/>
              </a:rPr>
            </a:br>
            <a:r>
              <a:rPr lang="id-ID" sz="2800" dirty="0">
                <a:latin typeface="Calibri" pitchFamily="34" charset="0"/>
              </a:rPr>
              <a:t>PER 100.000 PENDUDUK</a:t>
            </a:r>
          </a:p>
        </p:txBody>
      </p:sp>
      <p:pic>
        <p:nvPicPr>
          <p:cNvPr id="11267" name="Picture 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914400"/>
            <a:ext cx="83058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TextBox 4"/>
          <p:cNvSpPr txBox="1">
            <a:spLocks noChangeArrowheads="1"/>
          </p:cNvSpPr>
          <p:nvPr/>
        </p:nvSpPr>
        <p:spPr bwMode="auto">
          <a:xfrm>
            <a:off x="1828800" y="6400801"/>
            <a:ext cx="6934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defRPr>
            </a:lvl9pPr>
          </a:lstStyle>
          <a:p>
            <a:pPr eaLnBrk="1" hangingPunct="1"/>
            <a:r>
              <a:rPr lang="id-ID" sz="1200" b="0"/>
              <a:t>Sumber : Konsil Kedokteran Indonesia, 1 Oktober 2014</a:t>
            </a:r>
          </a:p>
        </p:txBody>
      </p:sp>
      <p:cxnSp>
        <p:nvCxnSpPr>
          <p:cNvPr id="9" name="Straight Connector 8"/>
          <p:cNvCxnSpPr/>
          <p:nvPr/>
        </p:nvCxnSpPr>
        <p:spPr bwMode="auto">
          <a:xfrm>
            <a:off x="4191000" y="4191000"/>
            <a:ext cx="5791200" cy="76200"/>
          </a:xfrm>
          <a:prstGeom prst="line">
            <a:avLst/>
          </a:prstGeom>
          <a:solidFill>
            <a:schemeClr val="accent1"/>
          </a:solidFill>
          <a:ln w="9525" cap="flat" cmpd="sng" algn="ctr">
            <a:solidFill>
              <a:srgbClr val="FF0000"/>
            </a:solidFill>
            <a:prstDash val="solid"/>
            <a:round/>
            <a:headEnd type="none" w="med" len="med"/>
            <a:tailEnd type="none" w="med" len="med"/>
          </a:ln>
          <a:effectLst>
            <a:outerShdw dist="17961" dir="2700000" algn="ctr" rotWithShape="0">
              <a:schemeClr val="tx1">
                <a:gamma/>
                <a:shade val="60000"/>
                <a:invGamma/>
              </a:schemeClr>
            </a:outerShdw>
          </a:effectLst>
        </p:spPr>
      </p:cxnSp>
      <p:pic>
        <p:nvPicPr>
          <p:cNvPr id="6" name="Picture 2" descr="logo 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130" y="0"/>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53370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ctrTitle"/>
          </p:nvPr>
        </p:nvSpPr>
        <p:spPr>
          <a:xfrm>
            <a:off x="2873376" y="-19050"/>
            <a:ext cx="7794625" cy="638175"/>
          </a:xfrm>
        </p:spPr>
        <p:txBody>
          <a:bodyPr>
            <a:normAutofit/>
          </a:bodyPr>
          <a:lstStyle/>
          <a:p>
            <a:pPr algn="ctr"/>
            <a:r>
              <a:rPr lang="id-ID" sz="3200"/>
              <a:t>STANDAR KETENAGAAN DI RS TIPE C</a:t>
            </a:r>
          </a:p>
        </p:txBody>
      </p:sp>
      <p:sp>
        <p:nvSpPr>
          <p:cNvPr id="20484" name="Slide Number Placeholder 11"/>
          <p:cNvSpPr>
            <a:spLocks noGrp="1"/>
          </p:cNvSpPr>
          <p:nvPr>
            <p:ph type="sldNum" sz="quarter" idx="11"/>
          </p:nvPr>
        </p:nvSpPr>
        <p:spPr>
          <a:noFill/>
        </p:spPr>
        <p:txBody>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buFont typeface="Arial" charset="0"/>
              <a:defRPr b="1">
                <a:solidFill>
                  <a:schemeClr val="tx1"/>
                </a:solidFill>
                <a:latin typeface="Arial" charset="0"/>
              </a:defRPr>
            </a:lvl6pPr>
            <a:lvl7pPr marL="2971800" indent="-228600" eaLnBrk="0" fontAlgn="base" hangingPunct="0">
              <a:spcBef>
                <a:spcPct val="0"/>
              </a:spcBef>
              <a:spcAft>
                <a:spcPct val="0"/>
              </a:spcAft>
              <a:buFont typeface="Arial" charset="0"/>
              <a:defRPr b="1">
                <a:solidFill>
                  <a:schemeClr val="tx1"/>
                </a:solidFill>
                <a:latin typeface="Arial" charset="0"/>
              </a:defRPr>
            </a:lvl7pPr>
            <a:lvl8pPr marL="3429000" indent="-228600" eaLnBrk="0" fontAlgn="base" hangingPunct="0">
              <a:spcBef>
                <a:spcPct val="0"/>
              </a:spcBef>
              <a:spcAft>
                <a:spcPct val="0"/>
              </a:spcAft>
              <a:buFont typeface="Arial" charset="0"/>
              <a:defRPr b="1">
                <a:solidFill>
                  <a:schemeClr val="tx1"/>
                </a:solidFill>
                <a:latin typeface="Arial" charset="0"/>
              </a:defRPr>
            </a:lvl8pPr>
            <a:lvl9pPr marL="3886200" indent="-228600" eaLnBrk="0" fontAlgn="base" hangingPunct="0">
              <a:spcBef>
                <a:spcPct val="0"/>
              </a:spcBef>
              <a:spcAft>
                <a:spcPct val="0"/>
              </a:spcAft>
              <a:buFont typeface="Arial" charset="0"/>
              <a:defRPr b="1">
                <a:solidFill>
                  <a:schemeClr val="tx1"/>
                </a:solidFill>
                <a:latin typeface="Arial" charset="0"/>
              </a:defRPr>
            </a:lvl9pPr>
          </a:lstStyle>
          <a:p>
            <a:pPr eaLnBrk="1" hangingPunct="1">
              <a:buFont typeface="Arial" charset="0"/>
              <a:buNone/>
            </a:pPr>
            <a:fld id="{8B81BB80-C6E9-46AA-BA2C-A32254D9A38B}" type="slidenum">
              <a:rPr lang="id-ID" b="0" smtClean="0">
                <a:solidFill>
                  <a:srgbClr val="FFFFFF"/>
                </a:solidFill>
                <a:latin typeface="Century Gothic" pitchFamily="34" charset="0"/>
              </a:rPr>
              <a:pPr eaLnBrk="1" hangingPunct="1">
                <a:buFont typeface="Arial" charset="0"/>
                <a:buNone/>
              </a:pPr>
              <a:t>13</a:t>
            </a:fld>
            <a:endParaRPr lang="id-ID" b="0" smtClean="0">
              <a:solidFill>
                <a:srgbClr val="FFFFFF"/>
              </a:solidFill>
              <a:latin typeface="Century Gothic" pitchFamily="34" charset="0"/>
            </a:endParaRPr>
          </a:p>
        </p:txBody>
      </p:sp>
      <p:sp>
        <p:nvSpPr>
          <p:cNvPr id="28675" name="TextBox 9"/>
          <p:cNvSpPr txBox="1">
            <a:spLocks noChangeArrowheads="1"/>
          </p:cNvSpPr>
          <p:nvPr/>
        </p:nvSpPr>
        <p:spPr bwMode="auto">
          <a:xfrm>
            <a:off x="3381376" y="533400"/>
            <a:ext cx="67532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itchFamily="34" charset="0"/>
              </a:defRPr>
            </a:lvl1pPr>
            <a:lvl2pPr marL="742950" indent="-285750">
              <a:defRPr>
                <a:solidFill>
                  <a:schemeClr val="tx1"/>
                </a:solidFill>
                <a:latin typeface="Century Gothic" pitchFamily="34" charset="0"/>
              </a:defRPr>
            </a:lvl2pPr>
            <a:lvl3pPr marL="1143000" indent="-228600">
              <a:defRPr>
                <a:solidFill>
                  <a:schemeClr val="tx1"/>
                </a:solidFill>
                <a:latin typeface="Century Gothic" pitchFamily="34" charset="0"/>
              </a:defRPr>
            </a:lvl3pPr>
            <a:lvl4pPr marL="1600200" indent="-228600">
              <a:defRPr>
                <a:solidFill>
                  <a:schemeClr val="tx1"/>
                </a:solidFill>
                <a:latin typeface="Century Gothic" pitchFamily="34" charset="0"/>
              </a:defRPr>
            </a:lvl4pPr>
            <a:lvl5pPr marL="2057400" indent="-228600">
              <a:defRPr>
                <a:solidFill>
                  <a:schemeClr val="tx1"/>
                </a:solidFill>
                <a:latin typeface="Century Gothic" pitchFamily="34" charset="0"/>
              </a:defRPr>
            </a:lvl5pPr>
            <a:lvl6pPr marL="2514600" indent="-228600" defTabSz="457200" eaLnBrk="0" fontAlgn="base" hangingPunct="0">
              <a:spcBef>
                <a:spcPct val="0"/>
              </a:spcBef>
              <a:spcAft>
                <a:spcPct val="0"/>
              </a:spcAft>
              <a:defRPr>
                <a:solidFill>
                  <a:schemeClr val="tx1"/>
                </a:solidFill>
                <a:latin typeface="Century Gothic" pitchFamily="34" charset="0"/>
              </a:defRPr>
            </a:lvl6pPr>
            <a:lvl7pPr marL="2971800" indent="-228600" defTabSz="457200" eaLnBrk="0" fontAlgn="base" hangingPunct="0">
              <a:spcBef>
                <a:spcPct val="0"/>
              </a:spcBef>
              <a:spcAft>
                <a:spcPct val="0"/>
              </a:spcAft>
              <a:defRPr>
                <a:solidFill>
                  <a:schemeClr val="tx1"/>
                </a:solidFill>
                <a:latin typeface="Century Gothic" pitchFamily="34" charset="0"/>
              </a:defRPr>
            </a:lvl7pPr>
            <a:lvl8pPr marL="3429000" indent="-228600" defTabSz="457200" eaLnBrk="0" fontAlgn="base" hangingPunct="0">
              <a:spcBef>
                <a:spcPct val="0"/>
              </a:spcBef>
              <a:spcAft>
                <a:spcPct val="0"/>
              </a:spcAft>
              <a:defRPr>
                <a:solidFill>
                  <a:schemeClr val="tx1"/>
                </a:solidFill>
                <a:latin typeface="Century Gothic" pitchFamily="34" charset="0"/>
              </a:defRPr>
            </a:lvl8pPr>
            <a:lvl9pPr marL="3886200" indent="-228600" defTabSz="457200" eaLnBrk="0" fontAlgn="base" hangingPunct="0">
              <a:spcBef>
                <a:spcPct val="0"/>
              </a:spcBef>
              <a:spcAft>
                <a:spcPct val="0"/>
              </a:spcAft>
              <a:defRPr>
                <a:solidFill>
                  <a:schemeClr val="tx1"/>
                </a:solidFill>
                <a:latin typeface="Century Gothic" pitchFamily="34" charset="0"/>
              </a:defRPr>
            </a:lvl9pPr>
          </a:lstStyle>
          <a:p>
            <a:pPr algn="ctr">
              <a:defRPr/>
            </a:pPr>
            <a:r>
              <a:rPr lang="id-ID" sz="1600" dirty="0">
                <a:solidFill>
                  <a:schemeClr val="accent1">
                    <a:lumMod val="20000"/>
                    <a:lumOff val="80000"/>
                  </a:schemeClr>
                </a:solidFill>
                <a:latin typeface="Arial" pitchFamily="34" charset="0"/>
                <a:cs typeface="Arial" pitchFamily="34" charset="0"/>
              </a:rPr>
              <a:t> Permenkes No. 56 Tahun 2014 Tentang Klasifikasi dan Perizinan RS</a:t>
            </a:r>
          </a:p>
        </p:txBody>
      </p:sp>
      <p:sp>
        <p:nvSpPr>
          <p:cNvPr id="20485" name="Rectangle 5"/>
          <p:cNvSpPr>
            <a:spLocks noChangeArrowheads="1"/>
          </p:cNvSpPr>
          <p:nvPr/>
        </p:nvSpPr>
        <p:spPr bwMode="auto">
          <a:xfrm>
            <a:off x="1774825" y="1949450"/>
            <a:ext cx="30607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d-ID" sz="1600"/>
              <a:t>SDM RS Kelas C, </a:t>
            </a:r>
            <a:r>
              <a:rPr lang="pt-BR" sz="1600"/>
              <a:t>terdiri atas: </a:t>
            </a:r>
          </a:p>
          <a:p>
            <a:r>
              <a:rPr lang="id-ID" sz="1600"/>
              <a:t>a. tenaga medis; </a:t>
            </a:r>
          </a:p>
          <a:p>
            <a:r>
              <a:rPr lang="id-ID" sz="1600"/>
              <a:t>b. tenaga kefarmasian; </a:t>
            </a:r>
          </a:p>
          <a:p>
            <a:r>
              <a:rPr lang="id-ID" sz="1600"/>
              <a:t>c. tenaga keperawatan; </a:t>
            </a:r>
          </a:p>
          <a:p>
            <a:r>
              <a:rPr lang="id-ID" sz="1600"/>
              <a:t>d. tenaga kesehatan lain; </a:t>
            </a:r>
          </a:p>
          <a:p>
            <a:r>
              <a:rPr lang="id-ID" sz="1600"/>
              <a:t>e. tenaga nonkesehatan. </a:t>
            </a:r>
          </a:p>
        </p:txBody>
      </p:sp>
      <p:sp>
        <p:nvSpPr>
          <p:cNvPr id="7" name="Rectangle 6"/>
          <p:cNvSpPr/>
          <p:nvPr/>
        </p:nvSpPr>
        <p:spPr>
          <a:xfrm>
            <a:off x="5351463" y="1393826"/>
            <a:ext cx="5181600" cy="2031325"/>
          </a:xfrm>
          <a:prstGeom prst="rect">
            <a:avLst/>
          </a:prstGeom>
          <a:solidFill>
            <a:schemeClr val="accent5">
              <a:lumMod val="20000"/>
              <a:lumOff val="80000"/>
            </a:schemeClr>
          </a:solidFill>
        </p:spPr>
        <p:txBody>
          <a:bodyPr>
            <a:spAutoFit/>
          </a:bodyPr>
          <a:lstStyle/>
          <a:p>
            <a:pPr>
              <a:defRPr/>
            </a:pPr>
            <a:r>
              <a:rPr lang="id-ID" sz="1400" dirty="0">
                <a:solidFill>
                  <a:schemeClr val="bg1"/>
                </a:solidFill>
              </a:rPr>
              <a:t>Tenaga medis paling sedikit terdiri atas: </a:t>
            </a:r>
          </a:p>
          <a:p>
            <a:pPr marL="342900" indent="-342900">
              <a:buFont typeface="+mj-lt"/>
              <a:buAutoNum type="alphaLcPeriod"/>
              <a:defRPr/>
            </a:pPr>
            <a:r>
              <a:rPr lang="id-ID" sz="1400" dirty="0">
                <a:solidFill>
                  <a:schemeClr val="bg1"/>
                </a:solidFill>
              </a:rPr>
              <a:t>9 (sembilan) dokter umum untuk pelayanan medik dasar;</a:t>
            </a:r>
          </a:p>
          <a:p>
            <a:pPr marL="342900" indent="-342900">
              <a:buFont typeface="+mj-lt"/>
              <a:buAutoNum type="alphaLcPeriod"/>
              <a:defRPr/>
            </a:pPr>
            <a:r>
              <a:rPr lang="id-ID" sz="1400" dirty="0">
                <a:solidFill>
                  <a:schemeClr val="bg1"/>
                </a:solidFill>
              </a:rPr>
              <a:t>2 (dua) dokter gigi umum untuk pelayanan medik gigi mulut; </a:t>
            </a:r>
          </a:p>
          <a:p>
            <a:pPr marL="342900" indent="-342900">
              <a:buFont typeface="+mj-lt"/>
              <a:buAutoNum type="alphaLcPeriod"/>
              <a:defRPr/>
            </a:pPr>
            <a:r>
              <a:rPr lang="id-ID" sz="1400" dirty="0">
                <a:solidFill>
                  <a:schemeClr val="bg1"/>
                </a:solidFill>
              </a:rPr>
              <a:t>2  dua) dokter spesialis untuk setiap jenis pelayanan medik spesialis dasar; </a:t>
            </a:r>
          </a:p>
          <a:p>
            <a:pPr marL="342900" indent="-342900">
              <a:buFont typeface="+mj-lt"/>
              <a:buAutoNum type="alphaLcPeriod"/>
              <a:defRPr/>
            </a:pPr>
            <a:r>
              <a:rPr lang="id-ID" sz="1400" dirty="0">
                <a:solidFill>
                  <a:schemeClr val="bg1"/>
                </a:solidFill>
              </a:rPr>
              <a:t>1 (satu) dokter spesialis untuk setiap jenis pelayanan medik spesialis penunjang; dan </a:t>
            </a:r>
          </a:p>
          <a:p>
            <a:pPr marL="342900" indent="-342900">
              <a:buFont typeface="+mj-lt"/>
              <a:buAutoNum type="alphaLcPeriod"/>
              <a:defRPr/>
            </a:pPr>
            <a:r>
              <a:rPr lang="id-ID" sz="1400" dirty="0">
                <a:solidFill>
                  <a:schemeClr val="bg1"/>
                </a:solidFill>
              </a:rPr>
              <a:t>1 (satu) dokter gigi spesialis untuk setiap jenis pelayanan medik spesialis gigi mulut.</a:t>
            </a:r>
          </a:p>
        </p:txBody>
      </p:sp>
      <p:sp>
        <p:nvSpPr>
          <p:cNvPr id="13" name="Right Arrow 12"/>
          <p:cNvSpPr/>
          <p:nvPr/>
        </p:nvSpPr>
        <p:spPr>
          <a:xfrm>
            <a:off x="4249738" y="2116138"/>
            <a:ext cx="1008062" cy="1008062"/>
          </a:xfrm>
          <a:prstGeom prst="rightArrow">
            <a:avLst/>
          </a:prstGeom>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id-ID"/>
          </a:p>
        </p:txBody>
      </p:sp>
      <p:sp>
        <p:nvSpPr>
          <p:cNvPr id="15" name="Rectangle 14"/>
          <p:cNvSpPr/>
          <p:nvPr/>
        </p:nvSpPr>
        <p:spPr>
          <a:xfrm>
            <a:off x="1524000" y="4849813"/>
            <a:ext cx="9144000" cy="1815882"/>
          </a:xfrm>
          <a:prstGeom prst="rect">
            <a:avLst/>
          </a:prstGeom>
          <a:solidFill>
            <a:schemeClr val="bg1">
              <a:lumMod val="75000"/>
            </a:schemeClr>
          </a:solidFill>
        </p:spPr>
        <p:txBody>
          <a:bodyPr>
            <a:spAutoFit/>
          </a:bodyPr>
          <a:lstStyle/>
          <a:p>
            <a:pPr>
              <a:defRPr/>
            </a:pPr>
            <a:r>
              <a:rPr lang="id-ID" sz="1400" dirty="0"/>
              <a:t>Tenaga kefarmasian paling sedikit terdiri atas: </a:t>
            </a:r>
          </a:p>
          <a:p>
            <a:pPr marL="228600" indent="-228600">
              <a:buFont typeface="+mj-lt"/>
              <a:buAutoNum type="alphaLcPeriod"/>
              <a:defRPr/>
            </a:pPr>
            <a:r>
              <a:rPr lang="id-ID" sz="1400" dirty="0"/>
              <a:t>1 (satu) orang apoteker sebagai kepala instalasi farmasi Rumah Sakit; </a:t>
            </a:r>
          </a:p>
          <a:p>
            <a:pPr marL="228600" indent="-228600">
              <a:buFont typeface="+mj-lt"/>
              <a:buAutoNum type="alphaLcPeriod"/>
              <a:defRPr/>
            </a:pPr>
            <a:r>
              <a:rPr lang="sv-SE" sz="1400" dirty="0"/>
              <a:t>2 (dua) apoteker yang bertugas di rawat jalan yang dibantu oleh paling sedikit 4 (empat) orang tenaga teknis kefarmasian; </a:t>
            </a:r>
            <a:endParaRPr lang="id-ID" sz="1400" dirty="0"/>
          </a:p>
          <a:p>
            <a:pPr marL="228600" indent="-228600">
              <a:buFont typeface="+mj-lt"/>
              <a:buAutoNum type="alphaLcPeriod"/>
              <a:defRPr/>
            </a:pPr>
            <a:r>
              <a:rPr lang="id-ID" sz="1400" dirty="0"/>
              <a:t>4 (empat) orang apoteker di rawat inap yang dibantu oleh paling sedikit 8 (delapan) orang tenaga teknis kefarmasian; </a:t>
            </a:r>
          </a:p>
          <a:p>
            <a:pPr marL="228600" indent="-228600">
              <a:buFont typeface="+mj-lt"/>
              <a:buAutoNum type="alphaLcPeriod"/>
              <a:defRPr/>
            </a:pPr>
            <a:r>
              <a:rPr lang="id-ID" sz="1400" dirty="0"/>
              <a:t>1 (satu) orang apoteker sebagai koordinator penerimaan, distribusi dan produksi yang dapat merangkap melakukan pelayanan farmasi klinik di rawat inap atau rawat jalan dan dibantu oleh tenaga teknis kefarmasian yang jumlahnya disesuaikan dengan beban kerja pelayanan kefarmasian Rumah Sakit. </a:t>
            </a:r>
          </a:p>
        </p:txBody>
      </p:sp>
      <p:sp>
        <p:nvSpPr>
          <p:cNvPr id="16" name="Rectangle 15"/>
          <p:cNvSpPr/>
          <p:nvPr/>
        </p:nvSpPr>
        <p:spPr>
          <a:xfrm>
            <a:off x="1524000" y="4402139"/>
            <a:ext cx="9144000" cy="307975"/>
          </a:xfrm>
          <a:prstGeom prst="rect">
            <a:avLst/>
          </a:prstGeom>
          <a:ln/>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id-ID" sz="1400" dirty="0">
                <a:solidFill>
                  <a:schemeClr val="bg1"/>
                </a:solidFill>
              </a:rPr>
              <a:t>Jumlah kebutuhan tenaga keperawatan dengan perbandingan 2 (dua) perawat untuk 3 (tiga) tempat tidur. </a:t>
            </a:r>
          </a:p>
        </p:txBody>
      </p:sp>
      <p:pic>
        <p:nvPicPr>
          <p:cNvPr id="10" name="Picture 2" descr="logo 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89" y="89647"/>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90471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352800" y="1588"/>
            <a:ext cx="7138988" cy="1293812"/>
          </a:xfrm>
        </p:spPr>
        <p:txBody>
          <a:bodyPr>
            <a:normAutofit/>
          </a:bodyPr>
          <a:lstStyle/>
          <a:p>
            <a:pPr algn="ctr" eaLnBrk="1" hangingPunct="1"/>
            <a:r>
              <a:rPr lang="id-ID" sz="3200"/>
              <a:t>Ketersediaan, Kebutuhan, Kelebihan, dan Kekurangan Tenaga Medis di RS</a:t>
            </a:r>
          </a:p>
        </p:txBody>
      </p:sp>
      <p:graphicFrame>
        <p:nvGraphicFramePr>
          <p:cNvPr id="5" name="Table 4"/>
          <p:cNvGraphicFramePr>
            <a:graphicFrameLocks noGrp="1"/>
          </p:cNvGraphicFramePr>
          <p:nvPr>
            <p:extLst/>
          </p:nvPr>
        </p:nvGraphicFramePr>
        <p:xfrm>
          <a:off x="1828800" y="1670050"/>
          <a:ext cx="8659688" cy="4730742"/>
        </p:xfrm>
        <a:graphic>
          <a:graphicData uri="http://schemas.openxmlformats.org/drawingml/2006/table">
            <a:tbl>
              <a:tblPr firstRow="1" firstCol="1" bandRow="1">
                <a:tableStyleId>{5C22544A-7EE6-4342-B048-85BDC9FD1C3A}</a:tableStyleId>
              </a:tblPr>
              <a:tblGrid>
                <a:gridCol w="451820"/>
                <a:gridCol w="2626991"/>
                <a:gridCol w="1362923"/>
                <a:gridCol w="1362923"/>
                <a:gridCol w="1362923"/>
                <a:gridCol w="1492108"/>
              </a:tblGrid>
              <a:tr h="473076">
                <a:tc>
                  <a:txBody>
                    <a:bodyPr/>
                    <a:lstStyle/>
                    <a:p>
                      <a:pPr algn="ctr">
                        <a:lnSpc>
                          <a:spcPct val="105000"/>
                        </a:lnSpc>
                        <a:spcAft>
                          <a:spcPts val="0"/>
                        </a:spcAft>
                      </a:pPr>
                      <a:r>
                        <a:rPr lang="id-ID" sz="1100" dirty="0">
                          <a:effectLst/>
                        </a:rPr>
                        <a:t>NO</a:t>
                      </a:r>
                      <a:endParaRPr lang="id-ID" sz="11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nchor="ctr">
                    <a:solidFill>
                      <a:schemeClr val="bg1">
                        <a:lumMod val="75000"/>
                      </a:schemeClr>
                    </a:solidFill>
                  </a:tcPr>
                </a:tc>
                <a:tc>
                  <a:txBody>
                    <a:bodyPr/>
                    <a:lstStyle/>
                    <a:p>
                      <a:pPr algn="ctr">
                        <a:lnSpc>
                          <a:spcPct val="105000"/>
                        </a:lnSpc>
                        <a:spcAft>
                          <a:spcPts val="0"/>
                        </a:spcAft>
                      </a:pPr>
                      <a:r>
                        <a:rPr lang="id-ID" sz="1400" dirty="0">
                          <a:effectLst/>
                        </a:rPr>
                        <a:t>TENAGA KESEHATAN</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nchor="ctr">
                    <a:solidFill>
                      <a:schemeClr val="bg1">
                        <a:lumMod val="75000"/>
                      </a:schemeClr>
                    </a:solidFill>
                  </a:tcPr>
                </a:tc>
                <a:tc>
                  <a:txBody>
                    <a:bodyPr/>
                    <a:lstStyle/>
                    <a:p>
                      <a:pPr algn="ctr">
                        <a:lnSpc>
                          <a:spcPct val="105000"/>
                        </a:lnSpc>
                        <a:spcAft>
                          <a:spcPts val="0"/>
                        </a:spcAft>
                      </a:pPr>
                      <a:r>
                        <a:rPr lang="id-ID" sz="1400" dirty="0">
                          <a:effectLst/>
                        </a:rPr>
                        <a:t>KEADAAN</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nchor="ctr">
                    <a:solidFill>
                      <a:schemeClr val="bg1">
                        <a:lumMod val="75000"/>
                      </a:schemeClr>
                    </a:solidFill>
                  </a:tcPr>
                </a:tc>
                <a:tc>
                  <a:txBody>
                    <a:bodyPr/>
                    <a:lstStyle/>
                    <a:p>
                      <a:pPr algn="ctr">
                        <a:lnSpc>
                          <a:spcPct val="105000"/>
                        </a:lnSpc>
                        <a:spcAft>
                          <a:spcPts val="0"/>
                        </a:spcAft>
                      </a:pPr>
                      <a:r>
                        <a:rPr lang="id-ID" sz="1400" dirty="0">
                          <a:effectLst/>
                        </a:rPr>
                        <a:t>KEBUTUHAN STANDAR</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nchor="ctr">
                    <a:solidFill>
                      <a:schemeClr val="bg1">
                        <a:lumMod val="75000"/>
                      </a:schemeClr>
                    </a:solidFill>
                  </a:tcPr>
                </a:tc>
                <a:tc>
                  <a:txBody>
                    <a:bodyPr/>
                    <a:lstStyle/>
                    <a:p>
                      <a:pPr algn="ctr">
                        <a:lnSpc>
                          <a:spcPct val="105000"/>
                        </a:lnSpc>
                        <a:spcAft>
                          <a:spcPts val="0"/>
                        </a:spcAft>
                      </a:pPr>
                      <a:r>
                        <a:rPr lang="id-ID" sz="1400" dirty="0">
                          <a:effectLst/>
                        </a:rPr>
                        <a:t>KELEBIHAN</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nchor="ctr">
                    <a:solidFill>
                      <a:schemeClr val="bg1">
                        <a:lumMod val="75000"/>
                      </a:schemeClr>
                    </a:solidFill>
                  </a:tcPr>
                </a:tc>
                <a:tc>
                  <a:txBody>
                    <a:bodyPr/>
                    <a:lstStyle/>
                    <a:p>
                      <a:pPr algn="ctr">
                        <a:lnSpc>
                          <a:spcPct val="105000"/>
                        </a:lnSpc>
                        <a:spcAft>
                          <a:spcPts val="0"/>
                        </a:spcAft>
                      </a:pPr>
                      <a:r>
                        <a:rPr lang="id-ID" sz="1400" dirty="0">
                          <a:effectLst/>
                        </a:rPr>
                        <a:t>KEKURANGAN</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nchor="ctr">
                    <a:solidFill>
                      <a:schemeClr val="bg1">
                        <a:lumMod val="75000"/>
                      </a:schemeClr>
                    </a:solidFill>
                  </a:tcPr>
                </a:tc>
              </a:tr>
              <a:tr h="236537">
                <a:tc>
                  <a:txBody>
                    <a:bodyPr/>
                    <a:lstStyle/>
                    <a:p>
                      <a:pPr algn="ctr">
                        <a:lnSpc>
                          <a:spcPct val="105000"/>
                        </a:lnSpc>
                        <a:spcAft>
                          <a:spcPts val="0"/>
                        </a:spcAft>
                      </a:pPr>
                      <a:r>
                        <a:rPr lang="id-ID" sz="1100">
                          <a:effectLst/>
                        </a:rPr>
                        <a:t>1</a:t>
                      </a:r>
                      <a:endParaRPr lang="id-ID" sz="11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SP ANAK</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5.250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3.469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2.555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774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dirty="0">
                          <a:effectLst/>
                        </a:rPr>
                        <a:t>2</a:t>
                      </a:r>
                      <a:endParaRPr lang="id-ID" sz="11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SP OBGYN</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gn="ctr" fontAlgn="b"/>
                      <a:r>
                        <a:rPr lang="id-ID" sz="1400" u="none" strike="noStrike" dirty="0"/>
                        <a:t>        </a:t>
                      </a:r>
                      <a:r>
                        <a:rPr lang="id-ID" sz="1400" u="none" strike="noStrike" dirty="0" smtClean="0"/>
                        <a:t>  </a:t>
                      </a:r>
                      <a:r>
                        <a:rPr lang="id-ID" sz="1400" u="none" strike="noStrike" dirty="0"/>
                        <a:t>6.251 </a:t>
                      </a:r>
                      <a:endParaRPr lang="id-ID" sz="1400" b="0" i="0" u="none" strike="noStrike" dirty="0">
                        <a:solidFill>
                          <a:srgbClr val="000000"/>
                        </a:solidFill>
                        <a:latin typeface="Calibri"/>
                      </a:endParaRPr>
                    </a:p>
                  </a:txBody>
                  <a:tcPr marL="0" marR="0" marT="0" marB="0" anchor="b"/>
                </a:tc>
                <a:tc>
                  <a:txBody>
                    <a:bodyPr/>
                    <a:lstStyle/>
                    <a:p>
                      <a:pPr algn="ctr" fontAlgn="b"/>
                      <a:r>
                        <a:rPr lang="id-ID" sz="1400" u="none" strike="noStrike" dirty="0"/>
                        <a:t>         </a:t>
                      </a:r>
                      <a:r>
                        <a:rPr lang="id-ID" sz="1400" u="none" strike="noStrike" dirty="0" smtClean="0"/>
                        <a:t>3.479 </a:t>
                      </a:r>
                      <a:endParaRPr lang="id-ID" sz="1400" b="0" i="0" u="none" strike="noStrike" dirty="0">
                        <a:solidFill>
                          <a:srgbClr val="000000"/>
                        </a:solidFill>
                        <a:latin typeface="Calibri"/>
                      </a:endParaRPr>
                    </a:p>
                  </a:txBody>
                  <a:tcPr marL="0" marR="0" marT="0" marB="0" anchor="b"/>
                </a:tc>
                <a:tc>
                  <a:txBody>
                    <a:bodyPr/>
                    <a:lstStyle/>
                    <a:p>
                      <a:pPr algn="ctr" fontAlgn="b"/>
                      <a:r>
                        <a:rPr lang="id-ID" sz="1400" u="none" strike="noStrike" dirty="0"/>
                        <a:t>         </a:t>
                      </a:r>
                      <a:r>
                        <a:rPr lang="id-ID" sz="1400" u="none" strike="noStrike" dirty="0" smtClean="0"/>
                        <a:t>3.438 </a:t>
                      </a:r>
                      <a:endParaRPr lang="id-ID" sz="1400" b="0" i="0" u="none" strike="noStrike" dirty="0">
                        <a:solidFill>
                          <a:srgbClr val="000000"/>
                        </a:solidFill>
                        <a:latin typeface="Calibri"/>
                      </a:endParaRPr>
                    </a:p>
                  </a:txBody>
                  <a:tcPr marL="0" marR="0" marT="0" marB="0" anchor="b"/>
                </a:tc>
                <a:tc>
                  <a:txBody>
                    <a:bodyPr/>
                    <a:lstStyle/>
                    <a:p>
                      <a:pPr algn="ctr" fontAlgn="b"/>
                      <a:r>
                        <a:rPr lang="id-ID" sz="1400" u="none" strike="noStrike"/>
                        <a:t>             </a:t>
                      </a:r>
                      <a:r>
                        <a:rPr lang="id-ID" sz="1400" u="none" strike="noStrike" smtClean="0"/>
                        <a:t>666 </a:t>
                      </a:r>
                      <a:endParaRPr lang="id-ID" sz="1400" b="0" i="0" u="none" strike="noStrike" dirty="0">
                        <a:solidFill>
                          <a:srgbClr val="000000"/>
                        </a:solidFill>
                        <a:latin typeface="Calibri"/>
                      </a:endParaRPr>
                    </a:p>
                  </a:txBody>
                  <a:tcPr marL="0" marR="0" marT="0" marB="0" anchor="b"/>
                </a:tc>
              </a:tr>
              <a:tr h="236537">
                <a:tc>
                  <a:txBody>
                    <a:bodyPr/>
                    <a:lstStyle/>
                    <a:p>
                      <a:pPr algn="ctr">
                        <a:lnSpc>
                          <a:spcPct val="105000"/>
                        </a:lnSpc>
                        <a:spcAft>
                          <a:spcPts val="0"/>
                        </a:spcAft>
                      </a:pPr>
                      <a:r>
                        <a:rPr lang="id-ID" sz="1100">
                          <a:effectLst/>
                        </a:rPr>
                        <a:t>3</a:t>
                      </a:r>
                      <a:endParaRPr lang="id-ID" sz="11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SP PENYAKIT DALAM</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4.877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3.376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2.245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744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dirty="0">
                          <a:effectLst/>
                        </a:rPr>
                        <a:t>4</a:t>
                      </a:r>
                      <a:endParaRPr lang="id-ID" sz="11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a:effectLst/>
                        </a:rPr>
                        <a:t>DR SP BEDAH</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4.239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3.364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1.781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906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a:effectLst/>
                        </a:rPr>
                        <a:t>5</a:t>
                      </a:r>
                      <a:endParaRPr lang="id-ID" sz="11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SP RADIOLOGI</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2.108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2.422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678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992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a:effectLst/>
                        </a:rPr>
                        <a:t>6</a:t>
                      </a:r>
                      <a:endParaRPr lang="id-ID" sz="11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SP REHAB MEDIK</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725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738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424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437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a:effectLst/>
                        </a:rPr>
                        <a:t>7</a:t>
                      </a:r>
                      <a:endParaRPr lang="id-ID" sz="11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SP ANASTESI</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3.362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1.689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2.091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418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a:effectLst/>
                        </a:rPr>
                        <a:t>8</a:t>
                      </a:r>
                      <a:endParaRPr lang="id-ID" sz="11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SP JANTUNG PD</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1.181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571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929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319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a:effectLst/>
                        </a:rPr>
                        <a:t>9</a:t>
                      </a:r>
                      <a:endParaRPr lang="id-ID" sz="11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a:effectLst/>
                        </a:rPr>
                        <a:t>DR SP SYARAF</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1.826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381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1.520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a:t>
                      </a:r>
                      <a:r>
                        <a:rPr lang="id-ID" sz="1400" dirty="0" smtClean="0">
                          <a:effectLst/>
                        </a:rPr>
                        <a:t>            </a:t>
                      </a:r>
                      <a:r>
                        <a:rPr lang="id-ID" sz="1400" dirty="0">
                          <a:effectLst/>
                        </a:rPr>
                        <a:t>75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a:effectLst/>
                        </a:rPr>
                        <a:t>10</a:t>
                      </a:r>
                      <a:endParaRPr lang="id-ID" sz="11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SP PARU</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1.095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440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843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188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dirty="0">
                          <a:effectLst/>
                        </a:rPr>
                        <a:t>11</a:t>
                      </a:r>
                      <a:endParaRPr lang="id-ID" sz="11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SP MATA</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2.434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483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1.998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a:t>
                      </a:r>
                      <a:r>
                        <a:rPr lang="id-ID" sz="1400" dirty="0" smtClean="0">
                          <a:effectLst/>
                        </a:rPr>
                        <a:t>            </a:t>
                      </a:r>
                      <a:r>
                        <a:rPr lang="id-ID" sz="1400" dirty="0">
                          <a:effectLst/>
                        </a:rPr>
                        <a:t>47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dirty="0">
                          <a:effectLst/>
                        </a:rPr>
                        <a:t>12</a:t>
                      </a:r>
                      <a:endParaRPr lang="id-ID" sz="11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SP THT</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2.295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338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1.986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a:t>
                      </a:r>
                      <a:r>
                        <a:rPr lang="id-ID" sz="1400" dirty="0" smtClean="0">
                          <a:effectLst/>
                        </a:rPr>
                        <a:t>            </a:t>
                      </a:r>
                      <a:r>
                        <a:rPr lang="id-ID" sz="1400" dirty="0">
                          <a:effectLst/>
                        </a:rPr>
                        <a:t>29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a:effectLst/>
                        </a:rPr>
                        <a:t>13</a:t>
                      </a:r>
                      <a:endParaRPr lang="id-ID" sz="11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SP PATOLOGI KLINIK</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1.010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a:effectLst/>
                        </a:rPr>
                        <a:t>                 1.277 </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383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650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dirty="0">
                          <a:effectLst/>
                        </a:rPr>
                        <a:t>14</a:t>
                      </a:r>
                      <a:endParaRPr lang="id-ID" sz="11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a:effectLst/>
                        </a:rPr>
                        <a:t>DR SP KESEHATAN JIWA</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917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496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595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174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a:effectLst/>
                        </a:rPr>
                        <a:t>15</a:t>
                      </a:r>
                      <a:endParaRPr lang="id-ID" sz="11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a:effectLst/>
                        </a:rPr>
                        <a:t>DR SP PATOLOGI ANATOMI</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467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701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256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490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dirty="0">
                          <a:effectLst/>
                        </a:rPr>
                        <a:t>16</a:t>
                      </a:r>
                      <a:endParaRPr lang="id-ID" sz="11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a:effectLst/>
                        </a:rPr>
                        <a:t>DR UMUM</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22.755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13.008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11.132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1.385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dirty="0">
                          <a:effectLst/>
                        </a:rPr>
                        <a:t>17</a:t>
                      </a:r>
                      <a:endParaRPr lang="id-ID" sz="11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a:effectLst/>
                        </a:rPr>
                        <a:t>DR GIGI</a:t>
                      </a:r>
                      <a:endParaRPr lang="id-ID" sz="140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4.714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3.103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2.267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656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r h="236537">
                <a:tc>
                  <a:txBody>
                    <a:bodyPr/>
                    <a:lstStyle/>
                    <a:p>
                      <a:pPr algn="ctr">
                        <a:lnSpc>
                          <a:spcPct val="105000"/>
                        </a:lnSpc>
                        <a:spcAft>
                          <a:spcPts val="0"/>
                        </a:spcAft>
                      </a:pPr>
                      <a:r>
                        <a:rPr lang="id-ID" sz="1100" dirty="0">
                          <a:effectLst/>
                        </a:rPr>
                        <a:t>18</a:t>
                      </a:r>
                      <a:endParaRPr lang="id-ID" sz="11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solidFill>
                      <a:schemeClr val="bg1">
                        <a:lumMod val="75000"/>
                      </a:schemeClr>
                    </a:solidFill>
                  </a:tcPr>
                </a:tc>
                <a:tc>
                  <a:txBody>
                    <a:bodyPr/>
                    <a:lstStyle/>
                    <a:p>
                      <a:pPr>
                        <a:lnSpc>
                          <a:spcPct val="105000"/>
                        </a:lnSpc>
                        <a:spcAft>
                          <a:spcPts val="0"/>
                        </a:spcAft>
                      </a:pPr>
                      <a:r>
                        <a:rPr lang="id-ID" sz="1400" dirty="0">
                          <a:effectLst/>
                        </a:rPr>
                        <a:t>DR GIGI SP</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798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5.176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306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c>
                  <a:txBody>
                    <a:bodyPr/>
                    <a:lstStyle/>
                    <a:p>
                      <a:pPr>
                        <a:lnSpc>
                          <a:spcPct val="105000"/>
                        </a:lnSpc>
                        <a:spcAft>
                          <a:spcPts val="0"/>
                        </a:spcAft>
                      </a:pPr>
                      <a:r>
                        <a:rPr lang="id-ID" sz="1400" dirty="0">
                          <a:effectLst/>
                        </a:rPr>
                        <a:t>                 4.684 </a:t>
                      </a:r>
                      <a:endParaRPr lang="id-ID" sz="1400" dirty="0">
                        <a:solidFill>
                          <a:srgbClr val="892D4D"/>
                        </a:solidFill>
                        <a:effectLst/>
                        <a:latin typeface="Corbel" panose="020B0503020204020204" pitchFamily="34" charset="0"/>
                        <a:ea typeface="Times New Roman" panose="02020603050405020304" pitchFamily="18" charset="0"/>
                        <a:cs typeface="Times New Roman" panose="02020603050405020304" pitchFamily="18" charset="0"/>
                      </a:endParaRPr>
                    </a:p>
                  </a:txBody>
                  <a:tcPr marL="33739" marR="33739" marT="0" marB="0"/>
                </a:tc>
              </a:tr>
            </a:tbl>
          </a:graphicData>
        </a:graphic>
      </p:graphicFrame>
      <p:sp>
        <p:nvSpPr>
          <p:cNvPr id="21649" name="TextBox 6"/>
          <p:cNvSpPr txBox="1">
            <a:spLocks noChangeArrowheads="1"/>
          </p:cNvSpPr>
          <p:nvPr/>
        </p:nvSpPr>
        <p:spPr bwMode="auto">
          <a:xfrm flipH="1">
            <a:off x="2032001" y="6530976"/>
            <a:ext cx="59737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buFont typeface="Arial" charset="0"/>
              <a:defRPr b="1">
                <a:solidFill>
                  <a:schemeClr val="tx1"/>
                </a:solidFill>
                <a:latin typeface="Arial" charset="0"/>
              </a:defRPr>
            </a:lvl6pPr>
            <a:lvl7pPr marL="2971800" indent="-228600" eaLnBrk="0" fontAlgn="base" hangingPunct="0">
              <a:spcBef>
                <a:spcPct val="0"/>
              </a:spcBef>
              <a:spcAft>
                <a:spcPct val="0"/>
              </a:spcAft>
              <a:buFont typeface="Arial" charset="0"/>
              <a:defRPr b="1">
                <a:solidFill>
                  <a:schemeClr val="tx1"/>
                </a:solidFill>
                <a:latin typeface="Arial" charset="0"/>
              </a:defRPr>
            </a:lvl7pPr>
            <a:lvl8pPr marL="3429000" indent="-228600" eaLnBrk="0" fontAlgn="base" hangingPunct="0">
              <a:spcBef>
                <a:spcPct val="0"/>
              </a:spcBef>
              <a:spcAft>
                <a:spcPct val="0"/>
              </a:spcAft>
              <a:buFont typeface="Arial" charset="0"/>
              <a:defRPr b="1">
                <a:solidFill>
                  <a:schemeClr val="tx1"/>
                </a:solidFill>
                <a:latin typeface="Arial" charset="0"/>
              </a:defRPr>
            </a:lvl8pPr>
            <a:lvl9pPr marL="3886200" indent="-228600" eaLnBrk="0" fontAlgn="base" hangingPunct="0">
              <a:spcBef>
                <a:spcPct val="0"/>
              </a:spcBef>
              <a:spcAft>
                <a:spcPct val="0"/>
              </a:spcAft>
              <a:buFont typeface="Arial" charset="0"/>
              <a:defRPr b="1">
                <a:solidFill>
                  <a:schemeClr val="tx1"/>
                </a:solidFill>
                <a:latin typeface="Arial" charset="0"/>
              </a:defRPr>
            </a:lvl9pPr>
          </a:lstStyle>
          <a:p>
            <a:pPr eaLnBrk="1" hangingPunct="1"/>
            <a:r>
              <a:rPr lang="id-ID" sz="1400">
                <a:latin typeface="Calibri" pitchFamily="34" charset="0"/>
                <a:cs typeface="Arial" charset="0"/>
              </a:rPr>
              <a:t>Sumber : Badan PPSDMK, 1 </a:t>
            </a:r>
            <a:r>
              <a:rPr lang="en-US" sz="1400">
                <a:latin typeface="Calibri" pitchFamily="34" charset="0"/>
                <a:cs typeface="Arial" charset="0"/>
              </a:rPr>
              <a:t>Oktober </a:t>
            </a:r>
            <a:r>
              <a:rPr lang="id-ID" sz="1400">
                <a:latin typeface="Calibri" pitchFamily="34" charset="0"/>
                <a:cs typeface="Arial" charset="0"/>
              </a:rPr>
              <a:t>2014 </a:t>
            </a:r>
          </a:p>
        </p:txBody>
      </p:sp>
      <p:pic>
        <p:nvPicPr>
          <p:cNvPr id="6" name="Picture 2" descr="logo 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873" y="97399"/>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27349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151784" y="228600"/>
            <a:ext cx="5792316" cy="990600"/>
          </a:xfrm>
        </p:spPr>
        <p:txBody>
          <a:bodyPr>
            <a:normAutofit fontScale="90000"/>
          </a:bodyPr>
          <a:lstStyle/>
          <a:p>
            <a:pPr algn="r">
              <a:defRPr/>
            </a:pPr>
            <a:r>
              <a:rPr lang="id-ID" sz="3600" dirty="0"/>
              <a:t>Keadaan Tenaga Kesehatan di Puskesmas Tahun 2015</a:t>
            </a:r>
          </a:p>
        </p:txBody>
      </p:sp>
      <p:sp>
        <p:nvSpPr>
          <p:cNvPr id="26627" name="Slide Number Placeholder 3"/>
          <p:cNvSpPr>
            <a:spLocks noGrp="1"/>
          </p:cNvSpPr>
          <p:nvPr>
            <p:ph type="sldNum" sz="quarter" idx="12"/>
          </p:nvPr>
        </p:nvSpPr>
        <p:spPr/>
        <p:txBody>
          <a:bodyPr>
            <a:norm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pPr>
              <a:defRPr/>
            </a:pPr>
            <a:fld id="{BCC901DF-8F28-4B60-A998-84CFF04B3476}" type="slidenum">
              <a:rPr lang="en-US" altLang="en-US" smtClean="0"/>
              <a:pPr>
                <a:defRPr/>
              </a:pPr>
              <a:t>15</a:t>
            </a:fld>
            <a:endParaRPr lang="en-US" altLang="en-US" smtClean="0"/>
          </a:p>
        </p:txBody>
      </p:sp>
      <p:graphicFrame>
        <p:nvGraphicFramePr>
          <p:cNvPr id="9" name="Content Placeholder 8"/>
          <p:cNvGraphicFramePr>
            <a:graphicFrameLocks noGrp="1"/>
          </p:cNvGraphicFramePr>
          <p:nvPr>
            <p:ph idx="4294967295"/>
          </p:nvPr>
        </p:nvGraphicFramePr>
        <p:xfrm>
          <a:off x="1631950" y="1628775"/>
          <a:ext cx="3778250" cy="3992570"/>
        </p:xfrm>
        <a:graphic>
          <a:graphicData uri="http://schemas.openxmlformats.org/drawingml/2006/table">
            <a:tbl>
              <a:tblPr firstRow="1" bandRow="1">
                <a:tableStyleId>{5C22544A-7EE6-4342-B048-85BDC9FD1C3A}</a:tableStyleId>
              </a:tblPr>
              <a:tblGrid>
                <a:gridCol w="551493"/>
                <a:gridCol w="1779002"/>
                <a:gridCol w="1447755"/>
              </a:tblGrid>
              <a:tr h="914216">
                <a:tc>
                  <a:txBody>
                    <a:bodyPr/>
                    <a:lstStyle/>
                    <a:p>
                      <a:pPr algn="ctr"/>
                      <a:r>
                        <a:rPr lang="id-ID" sz="1600" dirty="0" smtClean="0"/>
                        <a:t>No</a:t>
                      </a:r>
                      <a:endParaRPr lang="id-ID" sz="1600" dirty="0"/>
                    </a:p>
                  </a:txBody>
                  <a:tcPr marL="91429" marR="91429" marT="45693" marB="45693">
                    <a:solidFill>
                      <a:schemeClr val="bg1">
                        <a:lumMod val="50000"/>
                      </a:schemeClr>
                    </a:solidFill>
                  </a:tcPr>
                </a:tc>
                <a:tc>
                  <a:txBody>
                    <a:bodyPr/>
                    <a:lstStyle/>
                    <a:p>
                      <a:pPr algn="ctr"/>
                      <a:r>
                        <a:rPr lang="id-ID" sz="1600" dirty="0" smtClean="0"/>
                        <a:t>Kondisi</a:t>
                      </a:r>
                      <a:r>
                        <a:rPr lang="id-ID" sz="1600" baseline="0" dirty="0" smtClean="0"/>
                        <a:t> Ketenagaan</a:t>
                      </a:r>
                      <a:endParaRPr lang="id-ID" sz="1600" dirty="0"/>
                    </a:p>
                  </a:txBody>
                  <a:tcPr marL="91429" marR="91429" marT="45693" marB="45693">
                    <a:solidFill>
                      <a:schemeClr val="bg1">
                        <a:lumMod val="50000"/>
                      </a:schemeClr>
                    </a:solidFill>
                  </a:tcPr>
                </a:tc>
                <a:tc>
                  <a:txBody>
                    <a:bodyPr/>
                    <a:lstStyle/>
                    <a:p>
                      <a:pPr algn="ctr"/>
                      <a:r>
                        <a:rPr lang="id-ID" sz="1600" dirty="0" smtClean="0"/>
                        <a:t>Jumlah Puskesmas</a:t>
                      </a:r>
                      <a:endParaRPr lang="id-ID" sz="1600" dirty="0"/>
                    </a:p>
                  </a:txBody>
                  <a:tcPr marL="91429" marR="91429" marT="45693" marB="45693">
                    <a:solidFill>
                      <a:schemeClr val="bg1">
                        <a:lumMod val="50000"/>
                      </a:schemeClr>
                    </a:solidFill>
                  </a:tcPr>
                </a:tc>
              </a:tr>
              <a:tr h="1188658">
                <a:tc>
                  <a:txBody>
                    <a:bodyPr/>
                    <a:lstStyle/>
                    <a:p>
                      <a:pPr algn="ctr"/>
                      <a:r>
                        <a:rPr lang="id-ID" sz="1800" dirty="0" smtClean="0"/>
                        <a:t>1</a:t>
                      </a:r>
                      <a:endParaRPr lang="id-ID" sz="1800" dirty="0"/>
                    </a:p>
                  </a:txBody>
                  <a:tcPr marL="91429" marR="91429" marT="45693" marB="45693"/>
                </a:tc>
                <a:tc>
                  <a:txBody>
                    <a:bodyPr/>
                    <a:lstStyle/>
                    <a:p>
                      <a:r>
                        <a:rPr lang="id-ID" sz="1800" dirty="0" smtClean="0"/>
                        <a:t>Puskesmas yang</a:t>
                      </a:r>
                      <a:r>
                        <a:rPr lang="id-ID" sz="1800" baseline="0" dirty="0" smtClean="0"/>
                        <a:t> memiliki tenaga sesuai standar</a:t>
                      </a:r>
                      <a:endParaRPr lang="id-ID" sz="1800" dirty="0"/>
                    </a:p>
                  </a:txBody>
                  <a:tcPr marL="91429" marR="91429" marT="45693" marB="45693"/>
                </a:tc>
                <a:tc>
                  <a:txBody>
                    <a:bodyPr/>
                    <a:lstStyle/>
                    <a:p>
                      <a:pPr algn="ctr"/>
                      <a:r>
                        <a:rPr lang="id-ID" sz="1800" dirty="0" smtClean="0"/>
                        <a:t>1.015</a:t>
                      </a:r>
                      <a:endParaRPr lang="id-ID" sz="1800" dirty="0"/>
                    </a:p>
                  </a:txBody>
                  <a:tcPr marL="91429" marR="91429" marT="45693" marB="45693"/>
                </a:tc>
              </a:tr>
              <a:tr h="1188658">
                <a:tc>
                  <a:txBody>
                    <a:bodyPr/>
                    <a:lstStyle/>
                    <a:p>
                      <a:pPr algn="ctr"/>
                      <a:r>
                        <a:rPr lang="id-ID" sz="1800" dirty="0" smtClean="0"/>
                        <a:t>2</a:t>
                      </a:r>
                      <a:endParaRPr lang="id-ID" sz="1800" dirty="0"/>
                    </a:p>
                  </a:txBody>
                  <a:tcPr marL="91429" marR="91429" marT="45693" marB="45693"/>
                </a:tc>
                <a:tc>
                  <a:txBody>
                    <a:bodyPr/>
                    <a:lstStyle/>
                    <a:p>
                      <a:r>
                        <a:rPr lang="id-ID" sz="1800" dirty="0" smtClean="0"/>
                        <a:t>Puskesmas belum memiliki tenaga sesuai standar</a:t>
                      </a:r>
                      <a:endParaRPr lang="id-ID" sz="1800" dirty="0"/>
                    </a:p>
                  </a:txBody>
                  <a:tcPr marL="91429" marR="91429" marT="45693" marB="45693"/>
                </a:tc>
                <a:tc>
                  <a:txBody>
                    <a:bodyPr/>
                    <a:lstStyle/>
                    <a:p>
                      <a:pPr algn="ctr"/>
                      <a:r>
                        <a:rPr lang="id-ID" sz="1800" dirty="0" smtClean="0"/>
                        <a:t>8.640</a:t>
                      </a:r>
                      <a:endParaRPr lang="id-ID" sz="1800" dirty="0"/>
                    </a:p>
                  </a:txBody>
                  <a:tcPr marL="91429" marR="91429" marT="45693" marB="45693"/>
                </a:tc>
              </a:tr>
              <a:tr h="701030">
                <a:tc gridSpan="2">
                  <a:txBody>
                    <a:bodyPr/>
                    <a:lstStyle/>
                    <a:p>
                      <a:pPr algn="ctr"/>
                      <a:r>
                        <a:rPr lang="id-ID" sz="2400" dirty="0" smtClean="0"/>
                        <a:t>TOTAL</a:t>
                      </a:r>
                      <a:endParaRPr lang="id-ID" sz="2400" b="1" dirty="0"/>
                    </a:p>
                  </a:txBody>
                  <a:tcPr marL="91429" marR="91429" marT="45693" marB="45693"/>
                </a:tc>
                <a:tc hMerge="1">
                  <a:txBody>
                    <a:bodyPr/>
                    <a:lstStyle/>
                    <a:p>
                      <a:endParaRPr lang="id-ID" dirty="0"/>
                    </a:p>
                  </a:txBody>
                  <a:tcPr/>
                </a:tc>
                <a:tc>
                  <a:txBody>
                    <a:bodyPr/>
                    <a:lstStyle/>
                    <a:p>
                      <a:pPr algn="ctr"/>
                      <a:r>
                        <a:rPr lang="id-ID" sz="2400" dirty="0" smtClean="0"/>
                        <a:t>9.655</a:t>
                      </a:r>
                      <a:endParaRPr lang="id-ID" sz="2400" b="1" dirty="0"/>
                    </a:p>
                  </a:txBody>
                  <a:tcPr marL="91429" marR="91429" marT="45693" marB="45693"/>
                </a:tc>
              </a:tr>
            </a:tbl>
          </a:graphicData>
        </a:graphic>
      </p:graphicFrame>
      <p:graphicFrame>
        <p:nvGraphicFramePr>
          <p:cNvPr id="5" name="Table 4"/>
          <p:cNvGraphicFramePr>
            <a:graphicFrameLocks noGrp="1"/>
          </p:cNvGraphicFramePr>
          <p:nvPr>
            <p:extLst/>
          </p:nvPr>
        </p:nvGraphicFramePr>
        <p:xfrm>
          <a:off x="6600826" y="1600201"/>
          <a:ext cx="3914775" cy="4511345"/>
        </p:xfrm>
        <a:graphic>
          <a:graphicData uri="http://schemas.openxmlformats.org/drawingml/2006/table">
            <a:tbl>
              <a:tblPr firstRow="1" bandRow="1">
                <a:tableStyleId>{21E4AEA4-8DFA-4A89-87EB-49C32662AFE0}</a:tableStyleId>
              </a:tblPr>
              <a:tblGrid>
                <a:gridCol w="2359364"/>
                <a:gridCol w="1555411"/>
              </a:tblGrid>
              <a:tr h="579139">
                <a:tc>
                  <a:txBody>
                    <a:bodyPr/>
                    <a:lstStyle/>
                    <a:p>
                      <a:pPr algn="ctr"/>
                      <a:r>
                        <a:rPr lang="en-US" sz="1600" dirty="0" err="1" smtClean="0"/>
                        <a:t>Jenis</a:t>
                      </a:r>
                      <a:r>
                        <a:rPr lang="en-US" sz="1600" dirty="0" smtClean="0"/>
                        <a:t> </a:t>
                      </a:r>
                      <a:r>
                        <a:rPr lang="en-US" sz="1600" dirty="0" err="1" smtClean="0"/>
                        <a:t>Nakes</a:t>
                      </a:r>
                      <a:endParaRPr lang="en-US" sz="1600" dirty="0"/>
                    </a:p>
                  </a:txBody>
                  <a:tcPr marL="91443" marR="91443" marT="45728" marB="45728" anchor="ctr"/>
                </a:tc>
                <a:tc>
                  <a:txBody>
                    <a:bodyPr/>
                    <a:lstStyle/>
                    <a:p>
                      <a:pPr algn="ctr"/>
                      <a:r>
                        <a:rPr lang="en-US" sz="1600" dirty="0" err="1" smtClean="0"/>
                        <a:t>Kekurangan</a:t>
                      </a:r>
                      <a:endParaRPr lang="id-ID" sz="1600" dirty="0" smtClean="0"/>
                    </a:p>
                    <a:p>
                      <a:pPr algn="ctr"/>
                      <a:r>
                        <a:rPr lang="id-ID" sz="1600" dirty="0" smtClean="0"/>
                        <a:t>TH</a:t>
                      </a:r>
                      <a:r>
                        <a:rPr lang="id-ID" sz="1600" baseline="0" dirty="0" smtClean="0"/>
                        <a:t> 2014</a:t>
                      </a:r>
                      <a:endParaRPr lang="en-US" sz="1600" dirty="0"/>
                    </a:p>
                  </a:txBody>
                  <a:tcPr marL="91443" marR="91443" marT="45728" marB="45728" anchor="ctr"/>
                </a:tc>
              </a:tr>
              <a:tr h="365790">
                <a:tc>
                  <a:txBody>
                    <a:bodyPr/>
                    <a:lstStyle/>
                    <a:p>
                      <a:r>
                        <a:rPr lang="en-US" sz="1800" dirty="0" err="1" smtClean="0"/>
                        <a:t>Dokter</a:t>
                      </a:r>
                      <a:r>
                        <a:rPr lang="en-US" sz="1800" dirty="0" smtClean="0"/>
                        <a:t> </a:t>
                      </a:r>
                      <a:r>
                        <a:rPr lang="en-US" sz="1800" dirty="0" err="1" smtClean="0"/>
                        <a:t>Umum</a:t>
                      </a:r>
                      <a:endParaRPr lang="en-US" sz="1800" dirty="0"/>
                    </a:p>
                  </a:txBody>
                  <a:tcPr marL="91443" marR="91443" marT="45728" marB="45728" anchor="ctr"/>
                </a:tc>
                <a:tc>
                  <a:txBody>
                    <a:bodyPr/>
                    <a:lstStyle/>
                    <a:p>
                      <a:pPr algn="ctr"/>
                      <a:r>
                        <a:rPr lang="en-US" sz="1800" dirty="0" smtClean="0"/>
                        <a:t>2.513</a:t>
                      </a:r>
                      <a:endParaRPr lang="en-US" sz="1800" dirty="0"/>
                    </a:p>
                  </a:txBody>
                  <a:tcPr marL="91443" marR="91443" marT="45728" marB="45728" anchor="ctr"/>
                </a:tc>
              </a:tr>
              <a:tr h="365790">
                <a:tc>
                  <a:txBody>
                    <a:bodyPr/>
                    <a:lstStyle/>
                    <a:p>
                      <a:r>
                        <a:rPr lang="en-US" sz="1800" dirty="0" err="1" smtClean="0"/>
                        <a:t>Dokter</a:t>
                      </a:r>
                      <a:r>
                        <a:rPr lang="en-US" sz="1800" dirty="0" smtClean="0"/>
                        <a:t> Gigi</a:t>
                      </a:r>
                      <a:endParaRPr lang="en-US" sz="1800" dirty="0"/>
                    </a:p>
                  </a:txBody>
                  <a:tcPr marL="91443" marR="91443" marT="45728" marB="45728" anchor="ctr"/>
                </a:tc>
                <a:tc>
                  <a:txBody>
                    <a:bodyPr/>
                    <a:lstStyle/>
                    <a:p>
                      <a:pPr algn="ctr"/>
                      <a:r>
                        <a:rPr lang="en-US" sz="1800" dirty="0" smtClean="0"/>
                        <a:t>4.526</a:t>
                      </a:r>
                      <a:endParaRPr lang="en-US" sz="1800" dirty="0"/>
                    </a:p>
                  </a:txBody>
                  <a:tcPr marL="91443" marR="91443" marT="45728" marB="45728" anchor="ctr"/>
                </a:tc>
              </a:tr>
              <a:tr h="365790">
                <a:tc>
                  <a:txBody>
                    <a:bodyPr/>
                    <a:lstStyle/>
                    <a:p>
                      <a:r>
                        <a:rPr lang="en-US" sz="1800" dirty="0" err="1" smtClean="0"/>
                        <a:t>Perawat</a:t>
                      </a:r>
                      <a:endParaRPr lang="en-US" sz="1800" dirty="0"/>
                    </a:p>
                  </a:txBody>
                  <a:tcPr marL="91443" marR="91443" marT="45728" marB="45728" anchor="ctr"/>
                </a:tc>
                <a:tc>
                  <a:txBody>
                    <a:bodyPr/>
                    <a:lstStyle/>
                    <a:p>
                      <a:pPr algn="ctr"/>
                      <a:r>
                        <a:rPr lang="en-US" sz="1800" dirty="0" smtClean="0"/>
                        <a:t>7.901</a:t>
                      </a:r>
                      <a:endParaRPr lang="en-US" sz="1800" dirty="0"/>
                    </a:p>
                  </a:txBody>
                  <a:tcPr marL="91443" marR="91443" marT="45728" marB="45728" anchor="ctr"/>
                </a:tc>
              </a:tr>
              <a:tr h="365790">
                <a:tc>
                  <a:txBody>
                    <a:bodyPr/>
                    <a:lstStyle/>
                    <a:p>
                      <a:r>
                        <a:rPr lang="en-US" sz="1800" dirty="0" err="1" smtClean="0"/>
                        <a:t>Bidan</a:t>
                      </a:r>
                      <a:endParaRPr lang="en-US" sz="1800" dirty="0"/>
                    </a:p>
                  </a:txBody>
                  <a:tcPr marL="91443" marR="91443" marT="45728" marB="45728" anchor="ctr"/>
                </a:tc>
                <a:tc>
                  <a:txBody>
                    <a:bodyPr/>
                    <a:lstStyle/>
                    <a:p>
                      <a:pPr algn="ctr"/>
                      <a:r>
                        <a:rPr lang="en-US" sz="1800" dirty="0" smtClean="0"/>
                        <a:t>6.861</a:t>
                      </a:r>
                      <a:endParaRPr lang="en-US" sz="1800" dirty="0"/>
                    </a:p>
                  </a:txBody>
                  <a:tcPr marL="91443" marR="91443" marT="45728" marB="45728" anchor="ctr"/>
                </a:tc>
              </a:tr>
              <a:tr h="365790">
                <a:tc>
                  <a:txBody>
                    <a:bodyPr/>
                    <a:lstStyle/>
                    <a:p>
                      <a:r>
                        <a:rPr lang="en-US" sz="1800" dirty="0" err="1" smtClean="0"/>
                        <a:t>Tenaga</a:t>
                      </a:r>
                      <a:r>
                        <a:rPr lang="en-US" sz="1800" dirty="0" smtClean="0"/>
                        <a:t> </a:t>
                      </a:r>
                      <a:r>
                        <a:rPr lang="en-US" sz="1800" dirty="0" err="1" smtClean="0"/>
                        <a:t>farmasi</a:t>
                      </a:r>
                      <a:endParaRPr lang="en-US" sz="1800" dirty="0"/>
                    </a:p>
                  </a:txBody>
                  <a:tcPr marL="91443" marR="91443" marT="45728" marB="45728" anchor="ctr"/>
                </a:tc>
                <a:tc>
                  <a:txBody>
                    <a:bodyPr/>
                    <a:lstStyle/>
                    <a:p>
                      <a:pPr algn="ctr"/>
                      <a:r>
                        <a:rPr lang="en-US" sz="1800" dirty="0" smtClean="0"/>
                        <a:t>4.086</a:t>
                      </a:r>
                      <a:endParaRPr lang="en-US" sz="1800" dirty="0"/>
                    </a:p>
                  </a:txBody>
                  <a:tcPr marL="91443" marR="91443" marT="45728" marB="45728" anchor="ctr"/>
                </a:tc>
              </a:tr>
              <a:tr h="365790">
                <a:tc>
                  <a:txBody>
                    <a:bodyPr/>
                    <a:lstStyle/>
                    <a:p>
                      <a:r>
                        <a:rPr lang="en-US" sz="1800" dirty="0" err="1" smtClean="0"/>
                        <a:t>Kesmas</a:t>
                      </a:r>
                      <a:endParaRPr lang="en-US" sz="1800" dirty="0"/>
                    </a:p>
                  </a:txBody>
                  <a:tcPr marL="91443" marR="91443" marT="45728" marB="45728" anchor="ctr"/>
                </a:tc>
                <a:tc>
                  <a:txBody>
                    <a:bodyPr/>
                    <a:lstStyle/>
                    <a:p>
                      <a:pPr algn="ctr"/>
                      <a:r>
                        <a:rPr lang="en-US" sz="1800" dirty="0" smtClean="0"/>
                        <a:t>3.180</a:t>
                      </a:r>
                      <a:endParaRPr lang="en-US" sz="1800" dirty="0"/>
                    </a:p>
                  </a:txBody>
                  <a:tcPr marL="91443" marR="91443" marT="45728" marB="45728" anchor="ctr"/>
                </a:tc>
              </a:tr>
              <a:tr h="365790">
                <a:tc>
                  <a:txBody>
                    <a:bodyPr/>
                    <a:lstStyle/>
                    <a:p>
                      <a:r>
                        <a:rPr lang="en-US" sz="1800" dirty="0" smtClean="0"/>
                        <a:t>Sanitarian</a:t>
                      </a:r>
                      <a:endParaRPr lang="en-US" sz="1800" dirty="0"/>
                    </a:p>
                  </a:txBody>
                  <a:tcPr marL="91443" marR="91443" marT="45728" marB="45728" anchor="ctr"/>
                </a:tc>
                <a:tc>
                  <a:txBody>
                    <a:bodyPr/>
                    <a:lstStyle/>
                    <a:p>
                      <a:pPr algn="ctr"/>
                      <a:r>
                        <a:rPr lang="en-US" sz="1800" dirty="0" smtClean="0"/>
                        <a:t>3.367</a:t>
                      </a:r>
                      <a:endParaRPr lang="en-US" sz="1800" dirty="0"/>
                    </a:p>
                  </a:txBody>
                  <a:tcPr marL="91443" marR="91443" marT="45728" marB="45728" anchor="ctr"/>
                </a:tc>
              </a:tr>
              <a:tr h="365790">
                <a:tc>
                  <a:txBody>
                    <a:bodyPr/>
                    <a:lstStyle/>
                    <a:p>
                      <a:r>
                        <a:rPr lang="en-US" sz="1800" dirty="0" err="1" smtClean="0"/>
                        <a:t>Gizi</a:t>
                      </a:r>
                      <a:endParaRPr lang="en-US" sz="1800" dirty="0"/>
                    </a:p>
                  </a:txBody>
                  <a:tcPr marL="91443" marR="91443" marT="45728" marB="45728" anchor="ctr"/>
                </a:tc>
                <a:tc>
                  <a:txBody>
                    <a:bodyPr/>
                    <a:lstStyle/>
                    <a:p>
                      <a:pPr algn="ctr"/>
                      <a:r>
                        <a:rPr lang="en-US" sz="1800" dirty="0" smtClean="0"/>
                        <a:t>5.721</a:t>
                      </a:r>
                      <a:endParaRPr lang="en-US" sz="1800" dirty="0"/>
                    </a:p>
                  </a:txBody>
                  <a:tcPr marL="91443" marR="91443" marT="45728" marB="45728" anchor="ctr"/>
                </a:tc>
              </a:tr>
              <a:tr h="365790">
                <a:tc>
                  <a:txBody>
                    <a:bodyPr/>
                    <a:lstStyle/>
                    <a:p>
                      <a:r>
                        <a:rPr lang="en-US" sz="1800" dirty="0" smtClean="0"/>
                        <a:t>A</a:t>
                      </a:r>
                      <a:r>
                        <a:rPr lang="id-ID" sz="1800" dirty="0" smtClean="0"/>
                        <a:t>hli</a:t>
                      </a:r>
                      <a:r>
                        <a:rPr lang="id-ID" sz="1800" baseline="0" dirty="0" smtClean="0"/>
                        <a:t> tehnologi lab medik</a:t>
                      </a:r>
                      <a:endParaRPr lang="en-US" sz="1800" dirty="0"/>
                    </a:p>
                  </a:txBody>
                  <a:tcPr marL="91443" marR="91443" marT="45728" marB="45728" anchor="ctr"/>
                </a:tc>
                <a:tc>
                  <a:txBody>
                    <a:bodyPr/>
                    <a:lstStyle/>
                    <a:p>
                      <a:pPr algn="ctr"/>
                      <a:r>
                        <a:rPr lang="en-US" sz="1800" dirty="0" smtClean="0"/>
                        <a:t>5.701</a:t>
                      </a:r>
                      <a:endParaRPr lang="en-US" sz="1800" dirty="0"/>
                    </a:p>
                  </a:txBody>
                  <a:tcPr marL="91443" marR="91443" marT="45728" marB="45728" anchor="ctr"/>
                </a:tc>
              </a:tr>
              <a:tr h="365790">
                <a:tc>
                  <a:txBody>
                    <a:bodyPr/>
                    <a:lstStyle/>
                    <a:p>
                      <a:r>
                        <a:rPr lang="en-US" sz="1800" dirty="0" smtClean="0"/>
                        <a:t>T  O  T  A  L</a:t>
                      </a:r>
                      <a:endParaRPr lang="en-US" sz="1800" b="1" dirty="0"/>
                    </a:p>
                  </a:txBody>
                  <a:tcPr marL="91443" marR="91443" marT="45728" marB="45728" anchor="ctr"/>
                </a:tc>
                <a:tc>
                  <a:txBody>
                    <a:bodyPr/>
                    <a:lstStyle/>
                    <a:p>
                      <a:pPr algn="ctr"/>
                      <a:r>
                        <a:rPr lang="en-US" sz="1800" dirty="0" smtClean="0"/>
                        <a:t>43.856</a:t>
                      </a:r>
                      <a:endParaRPr lang="en-US" sz="1800" b="1" dirty="0"/>
                    </a:p>
                  </a:txBody>
                  <a:tcPr marL="91443" marR="91443" marT="45728" marB="45728" anchor="ctr"/>
                </a:tc>
              </a:tr>
            </a:tbl>
          </a:graphicData>
        </a:graphic>
      </p:graphicFrame>
      <p:sp>
        <p:nvSpPr>
          <p:cNvPr id="6" name="Right Arrow 5"/>
          <p:cNvSpPr/>
          <p:nvPr/>
        </p:nvSpPr>
        <p:spPr>
          <a:xfrm>
            <a:off x="5562600" y="3581400"/>
            <a:ext cx="928688" cy="642938"/>
          </a:xfrm>
          <a:prstGeom prst="rightArrow">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id-ID"/>
          </a:p>
        </p:txBody>
      </p:sp>
      <p:sp>
        <p:nvSpPr>
          <p:cNvPr id="13376" name="TextBox 6"/>
          <p:cNvSpPr txBox="1">
            <a:spLocks noChangeArrowheads="1"/>
          </p:cNvSpPr>
          <p:nvPr/>
        </p:nvSpPr>
        <p:spPr bwMode="auto">
          <a:xfrm>
            <a:off x="1600200" y="5732464"/>
            <a:ext cx="47894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defRPr>
            </a:lvl1pPr>
            <a:lvl2pPr marL="742950" indent="-285750" eaLnBrk="0" hangingPunct="0">
              <a:defRPr b="1">
                <a:solidFill>
                  <a:schemeClr val="tx1"/>
                </a:solidFill>
                <a:latin typeface="Arial" pitchFamily="34" charset="0"/>
              </a:defRPr>
            </a:lvl2pPr>
            <a:lvl3pPr marL="1143000" indent="-228600" eaLnBrk="0" hangingPunct="0">
              <a:defRPr b="1">
                <a:solidFill>
                  <a:schemeClr val="tx1"/>
                </a:solidFill>
                <a:latin typeface="Arial" pitchFamily="34" charset="0"/>
              </a:defRPr>
            </a:lvl3pPr>
            <a:lvl4pPr marL="1600200" indent="-228600" eaLnBrk="0" hangingPunct="0">
              <a:defRPr b="1">
                <a:solidFill>
                  <a:schemeClr val="tx1"/>
                </a:solidFill>
                <a:latin typeface="Arial" pitchFamily="34" charset="0"/>
              </a:defRPr>
            </a:lvl4pPr>
            <a:lvl5pPr marL="2057400" indent="-228600" eaLnBrk="0" hangingPunct="0">
              <a:defRPr b="1">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defRPr>
            </a:lvl9pPr>
          </a:lstStyle>
          <a:p>
            <a:pPr eaLnBrk="1" hangingPunct="1"/>
            <a:r>
              <a:rPr lang="id-ID" altLang="en-US" sz="1200"/>
              <a:t>Standar ketenagaan di Puskesmas berdasarkan Permenkes 75/2014 tentang Pusat Kesehatan Masyarakat</a:t>
            </a:r>
          </a:p>
          <a:p>
            <a:pPr eaLnBrk="1" hangingPunct="1"/>
            <a:endParaRPr lang="id-ID" altLang="en-US" sz="1400"/>
          </a:p>
          <a:p>
            <a:pPr eaLnBrk="1" hangingPunct="1"/>
            <a:r>
              <a:rPr lang="id-ID" altLang="en-US" sz="1400"/>
              <a:t>Sumber data : Badan PPSDMK, 1 Oktober 2014</a:t>
            </a:r>
          </a:p>
        </p:txBody>
      </p:sp>
      <p:pic>
        <p:nvPicPr>
          <p:cNvPr id="8" name="Picture 2" descr="logo 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6862" y="71430"/>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3233211"/>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1524000" y="1600200"/>
          <a:ext cx="67056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6"/>
          <p:cNvSpPr>
            <a:spLocks noGrp="1"/>
          </p:cNvSpPr>
          <p:nvPr>
            <p:ph type="sldNum" sz="quarter" idx="12"/>
          </p:nvPr>
        </p:nvSpPr>
        <p:spPr/>
        <p:txBody>
          <a:bodyPr/>
          <a:lstStyle/>
          <a:p>
            <a:fld id="{DC13D458-F1FF-46E6-870B-3F8F6BFE681E}" type="slidenum">
              <a:rPr lang="id-ID" smtClean="0"/>
              <a:pPr/>
              <a:t>16</a:t>
            </a:fld>
            <a:endParaRPr lang="id-ID"/>
          </a:p>
        </p:txBody>
      </p:sp>
      <p:sp>
        <p:nvSpPr>
          <p:cNvPr id="3" name="Title 2"/>
          <p:cNvSpPr>
            <a:spLocks noGrp="1"/>
          </p:cNvSpPr>
          <p:nvPr>
            <p:ph type="title"/>
          </p:nvPr>
        </p:nvSpPr>
        <p:spPr>
          <a:xfrm>
            <a:off x="1524000" y="0"/>
            <a:ext cx="9144000" cy="908720"/>
          </a:xfrm>
          <a:solidFill>
            <a:schemeClr val="accent6">
              <a:lumMod val="60000"/>
              <a:lumOff val="40000"/>
            </a:schemeClr>
          </a:solidFill>
        </p:spPr>
        <p:txBody>
          <a:bodyPr>
            <a:normAutofit/>
          </a:bodyPr>
          <a:lstStyle/>
          <a:p>
            <a:pPr algn="ctr"/>
            <a:r>
              <a:rPr lang="id-ID" sz="3200" b="1" dirty="0"/>
              <a:t>TANTANGAN PEMBANGUNAN KESEHATAN</a:t>
            </a:r>
          </a:p>
        </p:txBody>
      </p:sp>
      <p:sp>
        <p:nvSpPr>
          <p:cNvPr id="6" name="Rectangle 5"/>
          <p:cNvSpPr/>
          <p:nvPr/>
        </p:nvSpPr>
        <p:spPr>
          <a:xfrm>
            <a:off x="7848600" y="2286000"/>
            <a:ext cx="2514600" cy="3505200"/>
          </a:xfrm>
          <a:prstGeom prst="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id-ID" sz="3200" dirty="0"/>
              <a:t>Derajat kesehatan rakyat yg setinggi-tingginya</a:t>
            </a:r>
          </a:p>
        </p:txBody>
      </p:sp>
      <p:pic>
        <p:nvPicPr>
          <p:cNvPr id="8" name="Picture 2" descr="logo N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3449" y="88441"/>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3836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4"/>
          <p:cNvSpPr>
            <a:spLocks noGrp="1" noChangeArrowheads="1"/>
          </p:cNvSpPr>
          <p:nvPr>
            <p:ph type="title" idx="4294967295"/>
          </p:nvPr>
        </p:nvSpPr>
        <p:spPr>
          <a:xfrm>
            <a:off x="3173414" y="152400"/>
            <a:ext cx="7494587" cy="1143000"/>
          </a:xfrm>
        </p:spPr>
        <p:txBody>
          <a:bodyPr>
            <a:normAutofit fontScale="90000"/>
          </a:bodyPr>
          <a:lstStyle/>
          <a:p>
            <a:pPr algn="ctr" eaLnBrk="1" hangingPunct="1">
              <a:defRPr/>
            </a:pPr>
            <a:r>
              <a:rPr lang="id-ID" dirty="0">
                <a:effectLst>
                  <a:outerShdw blurRad="38100" dist="38100" dir="2700000" algn="tl">
                    <a:srgbClr val="000000"/>
                  </a:outerShdw>
                </a:effectLst>
                <a:ea typeface="SimSun" pitchFamily="2" charset="-122"/>
              </a:rPr>
              <a:t>Permasalahan </a:t>
            </a:r>
            <a:br>
              <a:rPr lang="id-ID" dirty="0">
                <a:effectLst>
                  <a:outerShdw blurRad="38100" dist="38100" dir="2700000" algn="tl">
                    <a:srgbClr val="000000"/>
                  </a:outerShdw>
                </a:effectLst>
                <a:ea typeface="SimSun" pitchFamily="2" charset="-122"/>
              </a:rPr>
            </a:br>
            <a:r>
              <a:rPr lang="id-ID" dirty="0">
                <a:effectLst>
                  <a:outerShdw blurRad="38100" dist="38100" dir="2700000" algn="tl">
                    <a:srgbClr val="000000"/>
                  </a:outerShdw>
                </a:effectLst>
                <a:ea typeface="SimSun" pitchFamily="2" charset="-122"/>
              </a:rPr>
              <a:t>Tenaga Kesehatan</a:t>
            </a:r>
            <a:endParaRPr lang="en-US" dirty="0">
              <a:effectLst>
                <a:outerShdw blurRad="38100" dist="38100" dir="2700000" algn="tl">
                  <a:srgbClr val="000000"/>
                </a:outerShdw>
              </a:effectLst>
              <a:ea typeface="SimSun" pitchFamily="2" charset="-122"/>
            </a:endParaRPr>
          </a:p>
        </p:txBody>
      </p:sp>
      <p:sp>
        <p:nvSpPr>
          <p:cNvPr id="9219" name="Line 83"/>
          <p:cNvSpPr>
            <a:spLocks noChangeShapeType="1"/>
          </p:cNvSpPr>
          <p:nvPr/>
        </p:nvSpPr>
        <p:spPr bwMode="auto">
          <a:xfrm>
            <a:off x="4495800" y="2398713"/>
            <a:ext cx="4800600" cy="0"/>
          </a:xfrm>
          <a:prstGeom prst="line">
            <a:avLst/>
          </a:prstGeom>
          <a:noFill/>
          <a:ln w="2857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id-ID"/>
          </a:p>
        </p:txBody>
      </p:sp>
      <p:sp>
        <p:nvSpPr>
          <p:cNvPr id="9220" name="Rectangle 84"/>
          <p:cNvSpPr>
            <a:spLocks noChangeArrowheads="1"/>
          </p:cNvSpPr>
          <p:nvPr/>
        </p:nvSpPr>
        <p:spPr bwMode="auto">
          <a:xfrm>
            <a:off x="5029200" y="2017714"/>
            <a:ext cx="5029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id-ID">
                <a:ea typeface="SimSun" pitchFamily="2" charset="-122"/>
              </a:rPr>
              <a:t>Jumlah Tenaga Kesehatan masih kurang</a:t>
            </a:r>
            <a:endParaRPr lang="en-US">
              <a:ea typeface="SimSun" pitchFamily="2" charset="-122"/>
            </a:endParaRPr>
          </a:p>
        </p:txBody>
      </p:sp>
      <p:sp>
        <p:nvSpPr>
          <p:cNvPr id="9221" name="Line 85"/>
          <p:cNvSpPr>
            <a:spLocks noChangeShapeType="1"/>
          </p:cNvSpPr>
          <p:nvPr/>
        </p:nvSpPr>
        <p:spPr bwMode="auto">
          <a:xfrm>
            <a:off x="4986338" y="3429000"/>
            <a:ext cx="4800600" cy="0"/>
          </a:xfrm>
          <a:prstGeom prst="line">
            <a:avLst/>
          </a:prstGeom>
          <a:noFill/>
          <a:ln w="2857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id-ID"/>
          </a:p>
        </p:txBody>
      </p:sp>
      <p:sp>
        <p:nvSpPr>
          <p:cNvPr id="9222" name="Rectangle 86"/>
          <p:cNvSpPr>
            <a:spLocks noChangeArrowheads="1"/>
          </p:cNvSpPr>
          <p:nvPr/>
        </p:nvSpPr>
        <p:spPr bwMode="auto">
          <a:xfrm>
            <a:off x="5486400" y="2706688"/>
            <a:ext cx="4343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id-ID">
                <a:ea typeface="SimSun" pitchFamily="2" charset="-122"/>
              </a:rPr>
              <a:t>Distribusi Tenaga Kesehatan yang tidak merata</a:t>
            </a:r>
            <a:endParaRPr lang="en-US">
              <a:ea typeface="SimSun" pitchFamily="2" charset="-122"/>
            </a:endParaRPr>
          </a:p>
        </p:txBody>
      </p:sp>
      <p:sp>
        <p:nvSpPr>
          <p:cNvPr id="9223" name="Line 89"/>
          <p:cNvSpPr>
            <a:spLocks noChangeShapeType="1"/>
          </p:cNvSpPr>
          <p:nvPr/>
        </p:nvSpPr>
        <p:spPr bwMode="auto">
          <a:xfrm>
            <a:off x="4800600" y="5105400"/>
            <a:ext cx="4800600" cy="0"/>
          </a:xfrm>
          <a:prstGeom prst="line">
            <a:avLst/>
          </a:prstGeom>
          <a:noFill/>
          <a:ln w="2857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id-ID"/>
          </a:p>
        </p:txBody>
      </p:sp>
      <p:sp>
        <p:nvSpPr>
          <p:cNvPr id="9224" name="Rectangle 90"/>
          <p:cNvSpPr>
            <a:spLocks noChangeArrowheads="1"/>
          </p:cNvSpPr>
          <p:nvPr/>
        </p:nvSpPr>
        <p:spPr bwMode="auto">
          <a:xfrm>
            <a:off x="5105400" y="4495801"/>
            <a:ext cx="4953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id-ID">
                <a:ea typeface="SimSun" pitchFamily="2" charset="-122"/>
              </a:rPr>
              <a:t>Kualifikasi  Tenaga Kesehatan masih banyak yang belum D III</a:t>
            </a:r>
          </a:p>
        </p:txBody>
      </p:sp>
      <p:grpSp>
        <p:nvGrpSpPr>
          <p:cNvPr id="9225" name="Group 13"/>
          <p:cNvGrpSpPr>
            <a:grpSpLocks/>
          </p:cNvGrpSpPr>
          <p:nvPr/>
        </p:nvGrpSpPr>
        <p:grpSpPr bwMode="auto">
          <a:xfrm>
            <a:off x="4314825" y="2017713"/>
            <a:ext cx="393700" cy="393700"/>
            <a:chOff x="0" y="0"/>
            <a:chExt cx="416" cy="416"/>
          </a:xfrm>
        </p:grpSpPr>
        <p:sp>
          <p:nvSpPr>
            <p:cNvPr id="9255" name="Oval 92"/>
            <p:cNvSpPr>
              <a:spLocks noChangeArrowheads="1"/>
            </p:cNvSpPr>
            <p:nvPr/>
          </p:nvSpPr>
          <p:spPr bwMode="auto">
            <a:xfrm>
              <a:off x="0" y="0"/>
              <a:ext cx="416" cy="416"/>
            </a:xfrm>
            <a:prstGeom prst="ellipse">
              <a:avLst/>
            </a:prstGeom>
            <a:gradFill rotWithShape="1">
              <a:gsLst>
                <a:gs pos="0">
                  <a:srgbClr val="FFFFFF"/>
                </a:gs>
                <a:gs pos="50000">
                  <a:srgbClr val="8A8A8A"/>
                </a:gs>
                <a:gs pos="100000">
                  <a:srgbClr val="FFFFFF"/>
                </a:gs>
              </a:gsLst>
              <a:lin ang="2700000" scaled="1"/>
            </a:gradFill>
            <a:ln w="9525">
              <a:solidFill>
                <a:srgbClr val="DDDDDD"/>
              </a:solidFill>
              <a:round/>
              <a:headEnd/>
              <a:tailEnd/>
            </a:ln>
            <a:effectLst>
              <a:outerShdw dist="35921" dir="2700000" algn="ctr" rotWithShape="0">
                <a:schemeClr val="bg2">
                  <a:alpha val="50000"/>
                </a:schemeClr>
              </a:outerShdw>
            </a:effectLst>
          </p:spPr>
          <p:txBody>
            <a:bodyPr wrap="none" anchor="ctr"/>
            <a:lstStyle/>
            <a:p>
              <a:endParaRPr lang="zh-CN" altLang="en-US">
                <a:ea typeface="SimSun" pitchFamily="2" charset="-122"/>
              </a:endParaRPr>
            </a:p>
          </p:txBody>
        </p:sp>
        <p:grpSp>
          <p:nvGrpSpPr>
            <p:cNvPr id="9256" name="Group 15"/>
            <p:cNvGrpSpPr>
              <a:grpSpLocks/>
            </p:cNvGrpSpPr>
            <p:nvPr/>
          </p:nvGrpSpPr>
          <p:grpSpPr bwMode="auto">
            <a:xfrm rot="-2288454">
              <a:off x="35" y="28"/>
              <a:ext cx="348" cy="356"/>
              <a:chOff x="0" y="0"/>
              <a:chExt cx="433" cy="422"/>
            </a:xfrm>
          </p:grpSpPr>
          <p:pic>
            <p:nvPicPr>
              <p:cNvPr id="9258" name="Picture 94" descr="circuler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30"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1" name="Oval 95"/>
              <p:cNvSpPr>
                <a:spLocks noChangeArrowheads="1"/>
              </p:cNvSpPr>
              <p:nvPr/>
            </p:nvSpPr>
            <p:spPr bwMode="auto">
              <a:xfrm>
                <a:off x="0" y="0"/>
                <a:ext cx="432" cy="422"/>
              </a:xfrm>
              <a:prstGeom prst="ellipse">
                <a:avLst/>
              </a:prstGeom>
              <a:gradFill rotWithShape="1">
                <a:gsLst>
                  <a:gs pos="0">
                    <a:schemeClr val="accent1">
                      <a:alpha val="75000"/>
                    </a:schemeClr>
                  </a:gs>
                  <a:gs pos="50000">
                    <a:srgbClr val="093543">
                      <a:alpha val="89999"/>
                    </a:srgbClr>
                  </a:gs>
                  <a:gs pos="100000">
                    <a:schemeClr val="accent1">
                      <a:alpha val="75000"/>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a:ea typeface="SimSun" pitchFamily="2" charset="-122"/>
                </a:endParaRPr>
              </a:p>
            </p:txBody>
          </p:sp>
          <p:pic>
            <p:nvPicPr>
              <p:cNvPr id="9260" name="Picture 96"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 y="4"/>
                <a:ext cx="345"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257" name="Picture 97"/>
            <p:cNvPicPr>
              <a:picLocks noChangeAspect="1" noChangeArrowheads="1"/>
            </p:cNvPicPr>
            <p:nvPr/>
          </p:nvPicPr>
          <p:blipFill>
            <a:blip r:embed="rId4">
              <a:extLst>
                <a:ext uri="{28A0092B-C50C-407E-A947-70E740481C1C}">
                  <a14:useLocalDpi xmlns:a14="http://schemas.microsoft.com/office/drawing/2010/main" val="0"/>
                </a:ext>
              </a:extLst>
            </a:blip>
            <a:srcRect l="12015" t="9302" r="12404" b="12598"/>
            <a:stretch>
              <a:fillRect/>
            </a:stretch>
          </p:blipFill>
          <p:spPr bwMode="auto">
            <a:xfrm>
              <a:off x="27" y="14"/>
              <a:ext cx="359"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226" name="Group 20"/>
          <p:cNvGrpSpPr>
            <a:grpSpLocks/>
          </p:cNvGrpSpPr>
          <p:nvPr/>
        </p:nvGrpSpPr>
        <p:grpSpPr bwMode="auto">
          <a:xfrm>
            <a:off x="4849813" y="2959100"/>
            <a:ext cx="393700" cy="393700"/>
            <a:chOff x="0" y="0"/>
            <a:chExt cx="416" cy="416"/>
          </a:xfrm>
        </p:grpSpPr>
        <p:sp>
          <p:nvSpPr>
            <p:cNvPr id="9249" name="Oval 99"/>
            <p:cNvSpPr>
              <a:spLocks noChangeArrowheads="1"/>
            </p:cNvSpPr>
            <p:nvPr/>
          </p:nvSpPr>
          <p:spPr bwMode="auto">
            <a:xfrm>
              <a:off x="0" y="0"/>
              <a:ext cx="416" cy="416"/>
            </a:xfrm>
            <a:prstGeom prst="ellipse">
              <a:avLst/>
            </a:prstGeom>
            <a:gradFill rotWithShape="1">
              <a:gsLst>
                <a:gs pos="0">
                  <a:srgbClr val="FFFFFF"/>
                </a:gs>
                <a:gs pos="50000">
                  <a:srgbClr val="8A8A8A"/>
                </a:gs>
                <a:gs pos="100000">
                  <a:srgbClr val="FFFFFF"/>
                </a:gs>
              </a:gsLst>
              <a:lin ang="2700000" scaled="1"/>
            </a:gradFill>
            <a:ln w="9525">
              <a:solidFill>
                <a:srgbClr val="DDDDDD"/>
              </a:solidFill>
              <a:round/>
              <a:headEnd/>
              <a:tailEnd/>
            </a:ln>
            <a:effectLst>
              <a:outerShdw dist="35921" dir="2700000" algn="ctr" rotWithShape="0">
                <a:schemeClr val="bg2">
                  <a:alpha val="50000"/>
                </a:schemeClr>
              </a:outerShdw>
            </a:effectLst>
          </p:spPr>
          <p:txBody>
            <a:bodyPr wrap="none" anchor="ctr"/>
            <a:lstStyle/>
            <a:p>
              <a:endParaRPr lang="zh-CN" altLang="en-US">
                <a:ea typeface="SimSun" pitchFamily="2" charset="-122"/>
              </a:endParaRPr>
            </a:p>
          </p:txBody>
        </p:sp>
        <p:grpSp>
          <p:nvGrpSpPr>
            <p:cNvPr id="9250" name="Group 22"/>
            <p:cNvGrpSpPr>
              <a:grpSpLocks/>
            </p:cNvGrpSpPr>
            <p:nvPr/>
          </p:nvGrpSpPr>
          <p:grpSpPr bwMode="auto">
            <a:xfrm rot="-2288454">
              <a:off x="35" y="28"/>
              <a:ext cx="348" cy="356"/>
              <a:chOff x="0" y="0"/>
              <a:chExt cx="433" cy="422"/>
            </a:xfrm>
          </p:grpSpPr>
          <p:pic>
            <p:nvPicPr>
              <p:cNvPr id="9252" name="Picture 101" descr="circuler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30"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8" name="Oval 102"/>
              <p:cNvSpPr>
                <a:spLocks noChangeArrowheads="1"/>
              </p:cNvSpPr>
              <p:nvPr/>
            </p:nvSpPr>
            <p:spPr bwMode="auto">
              <a:xfrm>
                <a:off x="0" y="0"/>
                <a:ext cx="432" cy="422"/>
              </a:xfrm>
              <a:prstGeom prst="ellipse">
                <a:avLst/>
              </a:prstGeom>
              <a:gradFill rotWithShape="1">
                <a:gsLst>
                  <a:gs pos="0">
                    <a:schemeClr val="accent2">
                      <a:alpha val="75000"/>
                    </a:schemeClr>
                  </a:gs>
                  <a:gs pos="50000">
                    <a:srgbClr val="3F2604">
                      <a:alpha val="89999"/>
                    </a:srgbClr>
                  </a:gs>
                  <a:gs pos="100000">
                    <a:schemeClr val="accent2">
                      <a:alpha val="75000"/>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a:ea typeface="SimSun" pitchFamily="2" charset="-122"/>
                </a:endParaRPr>
              </a:p>
            </p:txBody>
          </p:sp>
          <p:pic>
            <p:nvPicPr>
              <p:cNvPr id="9254" name="Picture 103"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 y="4"/>
                <a:ext cx="345"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251" name="Picture 104"/>
            <p:cNvPicPr>
              <a:picLocks noChangeAspect="1" noChangeArrowheads="1"/>
            </p:cNvPicPr>
            <p:nvPr/>
          </p:nvPicPr>
          <p:blipFill>
            <a:blip r:embed="rId4">
              <a:extLst>
                <a:ext uri="{28A0092B-C50C-407E-A947-70E740481C1C}">
                  <a14:useLocalDpi xmlns:a14="http://schemas.microsoft.com/office/drawing/2010/main" val="0"/>
                </a:ext>
              </a:extLst>
            </a:blip>
            <a:srcRect l="12015" t="9302" r="12404" b="12598"/>
            <a:stretch>
              <a:fillRect/>
            </a:stretch>
          </p:blipFill>
          <p:spPr bwMode="auto">
            <a:xfrm>
              <a:off x="27" y="14"/>
              <a:ext cx="359"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227" name="Group 34"/>
          <p:cNvGrpSpPr>
            <a:grpSpLocks/>
          </p:cNvGrpSpPr>
          <p:nvPr/>
        </p:nvGrpSpPr>
        <p:grpSpPr bwMode="auto">
          <a:xfrm>
            <a:off x="4495800" y="4711700"/>
            <a:ext cx="393700" cy="393700"/>
            <a:chOff x="0" y="0"/>
            <a:chExt cx="416" cy="416"/>
          </a:xfrm>
        </p:grpSpPr>
        <p:sp>
          <p:nvSpPr>
            <p:cNvPr id="9243" name="Oval 113"/>
            <p:cNvSpPr>
              <a:spLocks noChangeArrowheads="1"/>
            </p:cNvSpPr>
            <p:nvPr/>
          </p:nvSpPr>
          <p:spPr bwMode="auto">
            <a:xfrm>
              <a:off x="0" y="0"/>
              <a:ext cx="416" cy="416"/>
            </a:xfrm>
            <a:prstGeom prst="ellipse">
              <a:avLst/>
            </a:prstGeom>
            <a:gradFill rotWithShape="1">
              <a:gsLst>
                <a:gs pos="0">
                  <a:srgbClr val="FFFFFF"/>
                </a:gs>
                <a:gs pos="50000">
                  <a:srgbClr val="8A8A8A"/>
                </a:gs>
                <a:gs pos="100000">
                  <a:srgbClr val="FFFFFF"/>
                </a:gs>
              </a:gsLst>
              <a:lin ang="2700000" scaled="1"/>
            </a:gradFill>
            <a:ln w="9525">
              <a:solidFill>
                <a:srgbClr val="DDDDDD"/>
              </a:solidFill>
              <a:round/>
              <a:headEnd/>
              <a:tailEnd/>
            </a:ln>
            <a:effectLst>
              <a:outerShdw dist="35921" dir="2700000" algn="ctr" rotWithShape="0">
                <a:schemeClr val="bg2">
                  <a:alpha val="50000"/>
                </a:schemeClr>
              </a:outerShdw>
            </a:effectLst>
          </p:spPr>
          <p:txBody>
            <a:bodyPr wrap="none" anchor="ctr"/>
            <a:lstStyle/>
            <a:p>
              <a:endParaRPr lang="zh-CN" altLang="en-US">
                <a:ea typeface="SimSun" pitchFamily="2" charset="-122"/>
              </a:endParaRPr>
            </a:p>
          </p:txBody>
        </p:sp>
        <p:grpSp>
          <p:nvGrpSpPr>
            <p:cNvPr id="9244" name="Group 36"/>
            <p:cNvGrpSpPr>
              <a:grpSpLocks/>
            </p:cNvGrpSpPr>
            <p:nvPr/>
          </p:nvGrpSpPr>
          <p:grpSpPr bwMode="auto">
            <a:xfrm rot="-2288454">
              <a:off x="35" y="28"/>
              <a:ext cx="348" cy="356"/>
              <a:chOff x="0" y="0"/>
              <a:chExt cx="433" cy="422"/>
            </a:xfrm>
          </p:grpSpPr>
          <p:pic>
            <p:nvPicPr>
              <p:cNvPr id="9246" name="Picture 115" descr="circuler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30"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82" name="Oval 116"/>
              <p:cNvSpPr>
                <a:spLocks noChangeArrowheads="1"/>
              </p:cNvSpPr>
              <p:nvPr/>
            </p:nvSpPr>
            <p:spPr bwMode="auto">
              <a:xfrm>
                <a:off x="0" y="0"/>
                <a:ext cx="432" cy="422"/>
              </a:xfrm>
              <a:prstGeom prst="ellipse">
                <a:avLst/>
              </a:prstGeom>
              <a:gradFill rotWithShape="1">
                <a:gsLst>
                  <a:gs pos="0">
                    <a:schemeClr val="folHlink">
                      <a:alpha val="75000"/>
                    </a:schemeClr>
                  </a:gs>
                  <a:gs pos="50000">
                    <a:srgbClr val="083728">
                      <a:alpha val="89999"/>
                    </a:srgbClr>
                  </a:gs>
                  <a:gs pos="100000">
                    <a:schemeClr val="folHlink">
                      <a:alpha val="75000"/>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a:ea typeface="SimSun" pitchFamily="2" charset="-122"/>
                </a:endParaRPr>
              </a:p>
            </p:txBody>
          </p:sp>
          <p:pic>
            <p:nvPicPr>
              <p:cNvPr id="9248" name="Picture 117"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 y="4"/>
                <a:ext cx="345"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245" name="Picture 118"/>
            <p:cNvPicPr>
              <a:picLocks noChangeAspect="1" noChangeArrowheads="1"/>
            </p:cNvPicPr>
            <p:nvPr/>
          </p:nvPicPr>
          <p:blipFill>
            <a:blip r:embed="rId4">
              <a:extLst>
                <a:ext uri="{28A0092B-C50C-407E-A947-70E740481C1C}">
                  <a14:useLocalDpi xmlns:a14="http://schemas.microsoft.com/office/drawing/2010/main" val="0"/>
                </a:ext>
              </a:extLst>
            </a:blip>
            <a:srcRect l="12015" t="9302" r="12404" b="12598"/>
            <a:stretch>
              <a:fillRect/>
            </a:stretch>
          </p:blipFill>
          <p:spPr bwMode="auto">
            <a:xfrm>
              <a:off x="27" y="14"/>
              <a:ext cx="359"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28" name="Rectangle 128"/>
          <p:cNvSpPr>
            <a:spLocks noChangeArrowheads="1"/>
          </p:cNvSpPr>
          <p:nvPr/>
        </p:nvSpPr>
        <p:spPr bwMode="auto">
          <a:xfrm>
            <a:off x="1524000" y="6640513"/>
            <a:ext cx="9144000" cy="228600"/>
          </a:xfrm>
          <a:prstGeom prst="rect">
            <a:avLst/>
          </a:prstGeom>
          <a:solidFill>
            <a:schemeClr val="accent1">
              <a:alpha val="7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SimSun" pitchFamily="2" charset="-122"/>
            </a:endParaRPr>
          </a:p>
        </p:txBody>
      </p:sp>
      <p:sp>
        <p:nvSpPr>
          <p:cNvPr id="9229" name="Rectangle 129"/>
          <p:cNvSpPr>
            <a:spLocks noChangeArrowheads="1"/>
          </p:cNvSpPr>
          <p:nvPr/>
        </p:nvSpPr>
        <p:spPr bwMode="auto">
          <a:xfrm>
            <a:off x="1524000" y="6640513"/>
            <a:ext cx="9067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800">
                <a:ea typeface="SimSun" pitchFamily="2" charset="-122"/>
              </a:rPr>
              <a:t>[Image Info]         - Note to customers : This image has been licensed to be used within this PowerPoint template only.  You may not extract the image for any other use. </a:t>
            </a:r>
          </a:p>
        </p:txBody>
      </p:sp>
      <p:pic>
        <p:nvPicPr>
          <p:cNvPr id="2662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29656" t="28487" r="34713" b="22578"/>
          <a:stretch/>
        </p:blipFill>
        <p:spPr bwMode="auto">
          <a:xfrm>
            <a:off x="1828913" y="2411413"/>
            <a:ext cx="2792485" cy="2383410"/>
          </a:xfrm>
          <a:prstGeom prst="ellipse">
            <a:avLst/>
          </a:prstGeom>
          <a:ln w="9525" cmpd="sng">
            <a:solidFill>
              <a:schemeClr val="tx1"/>
            </a:solidFill>
            <a:miter lim="800000"/>
            <a:headEnd/>
            <a:tailEn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9232" name="Line 85"/>
          <p:cNvSpPr>
            <a:spLocks noChangeShapeType="1"/>
          </p:cNvSpPr>
          <p:nvPr/>
        </p:nvSpPr>
        <p:spPr bwMode="auto">
          <a:xfrm>
            <a:off x="5062538" y="4267200"/>
            <a:ext cx="4800600" cy="0"/>
          </a:xfrm>
          <a:prstGeom prst="line">
            <a:avLst/>
          </a:prstGeom>
          <a:noFill/>
          <a:ln w="28575" cap="rnd">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id-ID"/>
          </a:p>
        </p:txBody>
      </p:sp>
      <p:sp>
        <p:nvSpPr>
          <p:cNvPr id="9233" name="Rectangle 86"/>
          <p:cNvSpPr>
            <a:spLocks noChangeArrowheads="1"/>
          </p:cNvSpPr>
          <p:nvPr/>
        </p:nvSpPr>
        <p:spPr bwMode="auto">
          <a:xfrm>
            <a:off x="5562600" y="3544888"/>
            <a:ext cx="434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id-ID">
                <a:ea typeface="SimSun" pitchFamily="2" charset="-122"/>
              </a:rPr>
              <a:t>Mutu atau kualitas yang belum memadai</a:t>
            </a:r>
            <a:endParaRPr lang="en-US">
              <a:ea typeface="SimSun" pitchFamily="2" charset="-122"/>
            </a:endParaRPr>
          </a:p>
        </p:txBody>
      </p:sp>
      <p:grpSp>
        <p:nvGrpSpPr>
          <p:cNvPr id="9234" name="Group 20"/>
          <p:cNvGrpSpPr>
            <a:grpSpLocks/>
          </p:cNvGrpSpPr>
          <p:nvPr/>
        </p:nvGrpSpPr>
        <p:grpSpPr bwMode="auto">
          <a:xfrm>
            <a:off x="4926013" y="3797300"/>
            <a:ext cx="393700" cy="393700"/>
            <a:chOff x="0" y="0"/>
            <a:chExt cx="416" cy="416"/>
          </a:xfrm>
        </p:grpSpPr>
        <p:sp>
          <p:nvSpPr>
            <p:cNvPr id="9235" name="Oval 99"/>
            <p:cNvSpPr>
              <a:spLocks noChangeArrowheads="1"/>
            </p:cNvSpPr>
            <p:nvPr/>
          </p:nvSpPr>
          <p:spPr bwMode="auto">
            <a:xfrm>
              <a:off x="0" y="0"/>
              <a:ext cx="416" cy="416"/>
            </a:xfrm>
            <a:prstGeom prst="ellipse">
              <a:avLst/>
            </a:prstGeom>
            <a:gradFill rotWithShape="1">
              <a:gsLst>
                <a:gs pos="0">
                  <a:srgbClr val="FFFFFF"/>
                </a:gs>
                <a:gs pos="50000">
                  <a:srgbClr val="8A8A8A"/>
                </a:gs>
                <a:gs pos="100000">
                  <a:srgbClr val="FFFFFF"/>
                </a:gs>
              </a:gsLst>
              <a:lin ang="2700000" scaled="1"/>
            </a:gradFill>
            <a:ln w="9525">
              <a:solidFill>
                <a:srgbClr val="DDDDDD"/>
              </a:solidFill>
              <a:round/>
              <a:headEnd/>
              <a:tailEnd/>
            </a:ln>
            <a:effectLst>
              <a:outerShdw dist="35921" dir="2700000" algn="ctr" rotWithShape="0">
                <a:schemeClr val="bg2">
                  <a:alpha val="50000"/>
                </a:schemeClr>
              </a:outerShdw>
            </a:effectLst>
          </p:spPr>
          <p:txBody>
            <a:bodyPr wrap="none" anchor="ctr"/>
            <a:lstStyle/>
            <a:p>
              <a:endParaRPr lang="zh-CN" altLang="en-US">
                <a:ea typeface="SimSun" pitchFamily="2" charset="-122"/>
              </a:endParaRPr>
            </a:p>
          </p:txBody>
        </p:sp>
        <p:grpSp>
          <p:nvGrpSpPr>
            <p:cNvPr id="9236" name="Group 22"/>
            <p:cNvGrpSpPr>
              <a:grpSpLocks/>
            </p:cNvGrpSpPr>
            <p:nvPr/>
          </p:nvGrpSpPr>
          <p:grpSpPr bwMode="auto">
            <a:xfrm rot="-2288454">
              <a:off x="35" y="28"/>
              <a:ext cx="348" cy="356"/>
              <a:chOff x="0" y="0"/>
              <a:chExt cx="433" cy="422"/>
            </a:xfrm>
          </p:grpSpPr>
          <p:pic>
            <p:nvPicPr>
              <p:cNvPr id="9238" name="Picture 101" descr="circuler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30"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Oval 102"/>
              <p:cNvSpPr>
                <a:spLocks noChangeArrowheads="1"/>
              </p:cNvSpPr>
              <p:nvPr/>
            </p:nvSpPr>
            <p:spPr bwMode="auto">
              <a:xfrm>
                <a:off x="0" y="0"/>
                <a:ext cx="432" cy="422"/>
              </a:xfrm>
              <a:prstGeom prst="ellipse">
                <a:avLst/>
              </a:prstGeom>
              <a:gradFill rotWithShape="1">
                <a:gsLst>
                  <a:gs pos="0">
                    <a:schemeClr val="accent2">
                      <a:alpha val="75000"/>
                    </a:schemeClr>
                  </a:gs>
                  <a:gs pos="50000">
                    <a:srgbClr val="3F2604">
                      <a:alpha val="89999"/>
                    </a:srgbClr>
                  </a:gs>
                  <a:gs pos="100000">
                    <a:schemeClr val="accent2">
                      <a:alpha val="75000"/>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a:ea typeface="SimSun" pitchFamily="2" charset="-122"/>
                </a:endParaRPr>
              </a:p>
            </p:txBody>
          </p:sp>
          <p:pic>
            <p:nvPicPr>
              <p:cNvPr id="9240" name="Picture 103"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 y="4"/>
                <a:ext cx="345"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237" name="Picture 104"/>
            <p:cNvPicPr>
              <a:picLocks noChangeAspect="1" noChangeArrowheads="1"/>
            </p:cNvPicPr>
            <p:nvPr/>
          </p:nvPicPr>
          <p:blipFill>
            <a:blip r:embed="rId4">
              <a:extLst>
                <a:ext uri="{28A0092B-C50C-407E-A947-70E740481C1C}">
                  <a14:useLocalDpi xmlns:a14="http://schemas.microsoft.com/office/drawing/2010/main" val="0"/>
                </a:ext>
              </a:extLst>
            </a:blip>
            <a:srcRect l="12015" t="9302" r="12404" b="12598"/>
            <a:stretch>
              <a:fillRect/>
            </a:stretch>
          </p:blipFill>
          <p:spPr bwMode="auto">
            <a:xfrm>
              <a:off x="27" y="14"/>
              <a:ext cx="359" cy="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2" name="Picture 2" descr="logo N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9661" y="0"/>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97422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Number Placeholder 6"/>
          <p:cNvSpPr>
            <a:spLocks noGrp="1"/>
          </p:cNvSpPr>
          <p:nvPr>
            <p:ph type="sldNum" sz="quarter" idx="12"/>
          </p:nvPr>
        </p:nvSpPr>
        <p:spPr bwMode="auto">
          <a:xfrm>
            <a:off x="7983120" y="6035676"/>
            <a:ext cx="2133600" cy="365125"/>
          </a:xfrm>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80000"/>
              </a:lnSpc>
            </a:pPr>
            <a:fld id="{A5B2FAF9-AF52-4D01-B440-CF46C86D22E7}" type="slidenum">
              <a:rPr lang="en-US" altLang="id-ID">
                <a:solidFill>
                  <a:srgbClr val="FFFFFF"/>
                </a:solidFill>
                <a:latin typeface="Tw Cen MT" pitchFamily="34" charset="0"/>
                <a:ea typeface="MS PGothic" panose="020B0600070205080204" pitchFamily="34" charset="-128"/>
              </a:rPr>
              <a:pPr eaLnBrk="1" hangingPunct="1">
                <a:lnSpc>
                  <a:spcPct val="80000"/>
                </a:lnSpc>
              </a:pPr>
              <a:t>18</a:t>
            </a:fld>
            <a:endParaRPr lang="en-US" altLang="id-ID">
              <a:solidFill>
                <a:srgbClr val="FFFFFF"/>
              </a:solidFill>
              <a:latin typeface="Tw Cen MT" pitchFamily="34" charset="0"/>
              <a:ea typeface="MS PGothic" panose="020B0600070205080204" pitchFamily="34" charset="-128"/>
            </a:endParaRPr>
          </a:p>
        </p:txBody>
      </p:sp>
      <p:sp>
        <p:nvSpPr>
          <p:cNvPr id="9" name="Oval 8"/>
          <p:cNvSpPr>
            <a:spLocks noChangeArrowheads="1"/>
          </p:cNvSpPr>
          <p:nvPr/>
        </p:nvSpPr>
        <p:spPr bwMode="auto">
          <a:xfrm>
            <a:off x="7035800" y="3823800"/>
            <a:ext cx="3149600" cy="2444750"/>
          </a:xfrm>
          <a:prstGeom prst="ellipse">
            <a:avLst/>
          </a:prstGeom>
          <a:solidFill>
            <a:srgbClr val="948A54"/>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nchor="ctr"/>
          <a:lstStyle/>
          <a:p>
            <a:pPr algn="ctr">
              <a:defRPr/>
            </a:pPr>
            <a:r>
              <a:rPr lang="id-ID" sz="2800" dirty="0">
                <a:solidFill>
                  <a:prstClr val="white"/>
                </a:solidFill>
                <a:latin typeface="Cambria"/>
                <a:cs typeface="MS PGothic" charset="0"/>
              </a:rPr>
              <a:t>Terpencil</a:t>
            </a:r>
            <a:r>
              <a:rPr lang="en-US" sz="2800" dirty="0">
                <a:solidFill>
                  <a:prstClr val="white"/>
                </a:solidFill>
                <a:latin typeface="Cambria"/>
                <a:cs typeface="MS PGothic" charset="0"/>
              </a:rPr>
              <a:t>, </a:t>
            </a:r>
            <a:endParaRPr lang="id-ID" sz="2800" dirty="0">
              <a:solidFill>
                <a:prstClr val="white"/>
              </a:solidFill>
              <a:latin typeface="Cambria"/>
              <a:cs typeface="MS PGothic" charset="0"/>
            </a:endParaRPr>
          </a:p>
          <a:p>
            <a:pPr algn="ctr">
              <a:defRPr/>
            </a:pPr>
            <a:r>
              <a:rPr lang="id-ID" sz="2800" dirty="0">
                <a:solidFill>
                  <a:prstClr val="white"/>
                </a:solidFill>
                <a:latin typeface="Cambria"/>
                <a:cs typeface="MS PGothic" charset="0"/>
              </a:rPr>
              <a:t>perbatasan dan kepulauan</a:t>
            </a:r>
            <a:endParaRPr lang="en-US" sz="2800" dirty="0">
              <a:solidFill>
                <a:prstClr val="white"/>
              </a:solidFill>
              <a:latin typeface="Cambria"/>
              <a:cs typeface="MS PGothic" charset="0"/>
            </a:endParaRPr>
          </a:p>
        </p:txBody>
      </p:sp>
      <p:sp>
        <p:nvSpPr>
          <p:cNvPr id="105476" name="TextBox 10"/>
          <p:cNvSpPr txBox="1">
            <a:spLocks noChangeArrowheads="1"/>
          </p:cNvSpPr>
          <p:nvPr/>
        </p:nvSpPr>
        <p:spPr bwMode="auto">
          <a:xfrm>
            <a:off x="1955800" y="4031763"/>
            <a:ext cx="4038600" cy="1815882"/>
          </a:xfrm>
          <a:prstGeom prst="rect">
            <a:avLst/>
          </a:prstGeom>
          <a:solidFill>
            <a:srgbClr val="948A54"/>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spAutoFit/>
          </a:bodyPr>
          <a:lstStyle>
            <a:lvl1pPr>
              <a:defRPr sz="2400">
                <a:solidFill>
                  <a:schemeClr val="bg1"/>
                </a:solidFill>
                <a:latin typeface="Gill Sans" charset="0"/>
                <a:ea typeface="MS PGothic" pitchFamily="34" charset="-128"/>
                <a:cs typeface="Gill Sans" charset="0"/>
              </a:defRPr>
            </a:lvl1pPr>
            <a:lvl2pPr>
              <a:defRPr sz="2400">
                <a:solidFill>
                  <a:schemeClr val="bg1"/>
                </a:solidFill>
                <a:latin typeface="Gill Sans" charset="0"/>
                <a:ea typeface="MS PGothic" pitchFamily="34" charset="-128"/>
                <a:cs typeface="Gill Sans" charset="0"/>
              </a:defRPr>
            </a:lvl2pPr>
            <a:lvl3pPr>
              <a:defRPr sz="2400">
                <a:solidFill>
                  <a:schemeClr val="bg1"/>
                </a:solidFill>
                <a:latin typeface="Gill Sans" charset="0"/>
                <a:ea typeface="MS PGothic" pitchFamily="34" charset="-128"/>
                <a:cs typeface="Gill Sans" charset="0"/>
              </a:defRPr>
            </a:lvl3pPr>
            <a:lvl4pPr>
              <a:defRPr sz="2400">
                <a:solidFill>
                  <a:schemeClr val="bg1"/>
                </a:solidFill>
                <a:latin typeface="Gill Sans" charset="0"/>
                <a:ea typeface="MS PGothic" pitchFamily="34" charset="-128"/>
                <a:cs typeface="Gill Sans" charset="0"/>
              </a:defRPr>
            </a:lvl4pPr>
            <a:lvl5pPr>
              <a:defRPr sz="2400">
                <a:solidFill>
                  <a:schemeClr val="bg1"/>
                </a:solidFill>
                <a:latin typeface="Gill Sans" charset="0"/>
                <a:ea typeface="MS PGothic" pitchFamily="34" charset="-128"/>
                <a:cs typeface="Gill Sans" charset="0"/>
              </a:defRPr>
            </a:lvl5pPr>
            <a:lvl6pPr eaLnBrk="0" fontAlgn="base" hangingPunct="0">
              <a:spcAft>
                <a:spcPct val="0"/>
              </a:spcAft>
              <a:buFont typeface="Arial" pitchFamily="34" charset="0"/>
              <a:buChar char="»"/>
              <a:defRPr sz="2400">
                <a:solidFill>
                  <a:schemeClr val="bg1"/>
                </a:solidFill>
                <a:latin typeface="Gill Sans" charset="0"/>
                <a:ea typeface="MS PGothic" pitchFamily="34" charset="-128"/>
                <a:cs typeface="Gill Sans" charset="0"/>
              </a:defRPr>
            </a:lvl6pPr>
            <a:lvl7pPr eaLnBrk="0" fontAlgn="base" hangingPunct="0">
              <a:spcAft>
                <a:spcPct val="0"/>
              </a:spcAft>
              <a:buFont typeface="Arial" pitchFamily="34" charset="0"/>
              <a:buChar char="»"/>
              <a:defRPr sz="2400">
                <a:solidFill>
                  <a:schemeClr val="bg1"/>
                </a:solidFill>
                <a:latin typeface="Gill Sans" charset="0"/>
                <a:ea typeface="MS PGothic" pitchFamily="34" charset="-128"/>
                <a:cs typeface="Gill Sans" charset="0"/>
              </a:defRPr>
            </a:lvl7pPr>
            <a:lvl8pPr eaLnBrk="0" fontAlgn="base" hangingPunct="0">
              <a:spcAft>
                <a:spcPct val="0"/>
              </a:spcAft>
              <a:buFont typeface="Arial" pitchFamily="34" charset="0"/>
              <a:buChar char="»"/>
              <a:defRPr sz="2400">
                <a:solidFill>
                  <a:schemeClr val="bg1"/>
                </a:solidFill>
                <a:latin typeface="Gill Sans" charset="0"/>
                <a:ea typeface="MS PGothic" pitchFamily="34" charset="-128"/>
                <a:cs typeface="Gill Sans" charset="0"/>
              </a:defRPr>
            </a:lvl8pPr>
            <a:lvl9pPr eaLnBrk="0" fontAlgn="base" hangingPunct="0">
              <a:spcAft>
                <a:spcPct val="0"/>
              </a:spcAft>
              <a:buFont typeface="Arial" pitchFamily="34" charset="0"/>
              <a:buChar char="»"/>
              <a:defRPr sz="2400">
                <a:solidFill>
                  <a:schemeClr val="bg1"/>
                </a:solidFill>
                <a:latin typeface="Gill Sans" charset="0"/>
                <a:ea typeface="MS PGothic" pitchFamily="34" charset="-128"/>
                <a:cs typeface="Gill Sans" charset="0"/>
              </a:defRPr>
            </a:lvl9pPr>
          </a:lstStyle>
          <a:p>
            <a:pPr algn="ctr">
              <a:defRPr/>
            </a:pPr>
            <a:r>
              <a:rPr lang="en-US" altLang="en-US" sz="2800" i="1" u="sng" dirty="0">
                <a:solidFill>
                  <a:srgbClr val="FFFFFF"/>
                </a:solidFill>
                <a:latin typeface="Calibri" pitchFamily="34" charset="0"/>
              </a:rPr>
              <a:t>“</a:t>
            </a:r>
            <a:r>
              <a:rPr lang="en-US" altLang="ja-JP" sz="2800" i="1" u="sng" dirty="0">
                <a:solidFill>
                  <a:srgbClr val="FFFFFF"/>
                </a:solidFill>
                <a:latin typeface="Calibri" pitchFamily="34" charset="0"/>
              </a:rPr>
              <a:t>Nusantara </a:t>
            </a:r>
            <a:r>
              <a:rPr lang="en-US" altLang="ja-JP" sz="2800" i="1" u="sng" dirty="0" err="1">
                <a:solidFill>
                  <a:srgbClr val="FFFFFF"/>
                </a:solidFill>
                <a:latin typeface="Calibri" pitchFamily="34" charset="0"/>
              </a:rPr>
              <a:t>Sehat</a:t>
            </a:r>
            <a:r>
              <a:rPr lang="en-US" altLang="en-US" sz="2800" i="1" u="sng" dirty="0">
                <a:solidFill>
                  <a:srgbClr val="FFFFFF"/>
                </a:solidFill>
                <a:latin typeface="Calibri" pitchFamily="34" charset="0"/>
              </a:rPr>
              <a:t>”</a:t>
            </a:r>
            <a:endParaRPr lang="en-US" altLang="ja-JP" sz="2800" u="sng" dirty="0">
              <a:solidFill>
                <a:srgbClr val="FFFFFF"/>
              </a:solidFill>
              <a:latin typeface="Calibri" pitchFamily="34" charset="0"/>
            </a:endParaRPr>
          </a:p>
          <a:p>
            <a:pPr algn="ctr">
              <a:buFont typeface="Arial" pitchFamily="34" charset="0"/>
              <a:buChar char="•"/>
              <a:defRPr/>
            </a:pPr>
            <a:r>
              <a:rPr lang="id-ID" altLang="id-ID" sz="2800" dirty="0">
                <a:solidFill>
                  <a:srgbClr val="FFFFFF"/>
                </a:solidFill>
                <a:latin typeface="Calibri" pitchFamily="34" charset="0"/>
              </a:rPr>
              <a:t> Intervensi berbasis-tim</a:t>
            </a:r>
            <a:r>
              <a:rPr lang="en-US" altLang="id-ID" sz="2800" dirty="0">
                <a:solidFill>
                  <a:srgbClr val="FFFFFF"/>
                </a:solidFill>
                <a:latin typeface="Calibri" pitchFamily="34" charset="0"/>
              </a:rPr>
              <a:t> </a:t>
            </a:r>
            <a:r>
              <a:rPr lang="id-ID" altLang="id-ID" sz="2800" dirty="0">
                <a:solidFill>
                  <a:srgbClr val="FFFFFF"/>
                </a:solidFill>
                <a:latin typeface="Calibri" pitchFamily="34" charset="0"/>
              </a:rPr>
              <a:t>di layanan kesehatan primer</a:t>
            </a:r>
            <a:endParaRPr lang="en-US" altLang="id-ID" sz="2800" dirty="0">
              <a:solidFill>
                <a:srgbClr val="FFFFFF"/>
              </a:solidFill>
              <a:latin typeface="Calibri" pitchFamily="34" charset="0"/>
            </a:endParaRPr>
          </a:p>
        </p:txBody>
      </p:sp>
      <p:pic>
        <p:nvPicPr>
          <p:cNvPr id="61451"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228600"/>
            <a:ext cx="7010400" cy="345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ight Arrow 3"/>
          <p:cNvSpPr>
            <a:spLocks noChangeArrowheads="1"/>
          </p:cNvSpPr>
          <p:nvPr/>
        </p:nvSpPr>
        <p:spPr bwMode="auto">
          <a:xfrm>
            <a:off x="6019800" y="4636600"/>
            <a:ext cx="1143000" cy="889000"/>
          </a:xfrm>
          <a:prstGeom prst="rightArrow">
            <a:avLst>
              <a:gd name="adj1" fmla="val 50000"/>
              <a:gd name="adj2" fmla="val 50002"/>
            </a:avLst>
          </a:prstGeom>
          <a:solidFill>
            <a:srgbClr val="E46C0A"/>
          </a:solidFill>
          <a:ln w="9525">
            <a:noFill/>
            <a:miter lim="800000"/>
            <a:headEnd/>
            <a:tailEnd/>
          </a:ln>
          <a:effectLst/>
          <a:scene3d>
            <a:camera prst="orthographicFront">
              <a:rot lat="0" lon="0" rev="0"/>
            </a:camera>
            <a:lightRig rig="contrasting" dir="t">
              <a:rot lat="0" lon="0" rev="7800000"/>
            </a:lightRig>
          </a:scene3d>
          <a:sp3d>
            <a:bevelT w="139700" h="139700"/>
          </a:sp3d>
        </p:spPr>
        <p:txBody>
          <a:bodyPr anchor="ctr"/>
          <a:lstStyle/>
          <a:p>
            <a:pPr algn="ctr">
              <a:defRPr/>
            </a:pPr>
            <a:endParaRPr lang="en-US">
              <a:solidFill>
                <a:prstClr val="white"/>
              </a:solidFill>
              <a:latin typeface="Cambria"/>
              <a:cs typeface="MS PGothic" charset="0"/>
            </a:endParaRPr>
          </a:p>
        </p:txBody>
      </p:sp>
    </p:spTree>
    <p:extLst>
      <p:ext uri="{BB962C8B-B14F-4D97-AF65-F5344CB8AC3E}">
        <p14:creationId xmlns:p14="http://schemas.microsoft.com/office/powerpoint/2010/main" val="3583926182"/>
      </p:ext>
    </p:extLst>
  </p:cSld>
  <p:clrMapOvr>
    <a:masterClrMapping/>
  </p:clrMapOvr>
  <p:transition spd="slow"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062"/>
            <a:ext cx="10515600" cy="1325563"/>
          </a:xfrm>
        </p:spPr>
        <p:txBody>
          <a:bodyPr>
            <a:noAutofit/>
          </a:bodyPr>
          <a:lstStyle/>
          <a:p>
            <a:r>
              <a:rPr lang="id-ID" sz="3600" dirty="0">
                <a:latin typeface="AR CARTER" pitchFamily="2" charset="0"/>
              </a:rPr>
              <a:t>Apa itu Penugasan Khusus Tenaga Kesehatan Melalui </a:t>
            </a:r>
            <a:r>
              <a:rPr lang="id-ID" sz="3600" i="1" dirty="0">
                <a:latin typeface="AR CARTER" pitchFamily="2" charset="0"/>
              </a:rPr>
              <a:t>Team Based </a:t>
            </a:r>
            <a:r>
              <a:rPr lang="id-ID" sz="3600" dirty="0">
                <a:latin typeface="AR CARTER" pitchFamily="2" charset="0"/>
              </a:rPr>
              <a:t>(Tim Nusantara Sehat)</a:t>
            </a:r>
            <a:endParaRPr lang="id-ID" sz="3600" dirty="0"/>
          </a:p>
        </p:txBody>
      </p:sp>
      <p:sp>
        <p:nvSpPr>
          <p:cNvPr id="3" name="Content Placeholder 2"/>
          <p:cNvSpPr>
            <a:spLocks noGrp="1"/>
          </p:cNvSpPr>
          <p:nvPr>
            <p:ph idx="1"/>
          </p:nvPr>
        </p:nvSpPr>
        <p:spPr/>
        <p:txBody>
          <a:bodyPr/>
          <a:lstStyle/>
          <a:p>
            <a:r>
              <a:rPr lang="id-ID" dirty="0">
                <a:latin typeface="Andalus" pitchFamily="18" charset="-78"/>
                <a:cs typeface="Andalus" pitchFamily="18" charset="-78"/>
              </a:rPr>
              <a:t>Pendayagunaan secara khusus Tenaga Kesehatan berbasis tim  dalam kurun waktu tertentu dengan jumlah dan jenis tertentu  guna meningkatkan akses dan mutu pelayanan kesehatan pada Fasilitas Pelayanan Kesehatan di Daerah Tertinggal, Perbatasan, dan </a:t>
            </a:r>
            <a:r>
              <a:rPr lang="id-ID" dirty="0" smtClean="0">
                <a:latin typeface="Andalus" pitchFamily="18" charset="-78"/>
                <a:cs typeface="Andalus" pitchFamily="18" charset="-78"/>
              </a:rPr>
              <a:t>Kepulauan dan  </a:t>
            </a:r>
            <a:r>
              <a:rPr lang="id-ID" dirty="0">
                <a:latin typeface="Andalus" pitchFamily="18" charset="-78"/>
                <a:cs typeface="Andalus" pitchFamily="18" charset="-78"/>
              </a:rPr>
              <a:t>Daerah Bermasalah Kesehatan, </a:t>
            </a:r>
          </a:p>
          <a:p>
            <a:endParaRPr lang="id-ID" dirty="0"/>
          </a:p>
        </p:txBody>
      </p:sp>
      <p:pic>
        <p:nvPicPr>
          <p:cNvPr id="4" name="Picture 2" descr="logo 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94"/>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8616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3505201" y="2682876"/>
            <a:ext cx="5305425" cy="3306763"/>
          </a:xfrm>
          <a:prstGeom prst="rect">
            <a:avLst/>
          </a:prstGeom>
          <a:ln>
            <a:solidFill>
              <a:schemeClr val="bg1">
                <a:lumMod val="50000"/>
              </a:schemeClr>
            </a:solidFill>
          </a:ln>
        </p:spPr>
      </p:pic>
      <p:sp>
        <p:nvSpPr>
          <p:cNvPr id="57347" name="TextBox 2"/>
          <p:cNvSpPr txBox="1">
            <a:spLocks noChangeArrowheads="1"/>
          </p:cNvSpPr>
          <p:nvPr/>
        </p:nvSpPr>
        <p:spPr bwMode="auto">
          <a:xfrm>
            <a:off x="5602288" y="5845176"/>
            <a:ext cx="1223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id-ID" sz="4000" b="1">
                <a:solidFill>
                  <a:srgbClr val="C00000"/>
                </a:solidFill>
                <a:latin typeface="Calibri" panose="020F0502020204030204" pitchFamily="34" charset="0"/>
                <a:ea typeface="MS PGothic" panose="020B0600070205080204" pitchFamily="34" charset="-128"/>
                <a:cs typeface="Gill Sans" charset="0"/>
              </a:rPr>
              <a:t>2015</a:t>
            </a:r>
          </a:p>
        </p:txBody>
      </p:sp>
      <p:cxnSp>
        <p:nvCxnSpPr>
          <p:cNvPr id="4" name="Straight Arrow Connector 3"/>
          <p:cNvCxnSpPr>
            <a:cxnSpLocks noChangeShapeType="1"/>
          </p:cNvCxnSpPr>
          <p:nvPr/>
        </p:nvCxnSpPr>
        <p:spPr bwMode="auto">
          <a:xfrm flipV="1">
            <a:off x="1936750" y="6224589"/>
            <a:ext cx="3632200" cy="14287"/>
          </a:xfrm>
          <a:prstGeom prst="straightConnector1">
            <a:avLst/>
          </a:prstGeom>
          <a:noFill/>
          <a:ln w="57150">
            <a:solidFill>
              <a:srgbClr val="FF0000"/>
            </a:solidFill>
            <a:round/>
            <a:headEnd type="triangle" w="med" len="med"/>
            <a:tailEnd/>
          </a:ln>
          <a:effectLst>
            <a:outerShdw blurRad="63500" dist="20000" dir="5400000" rotWithShape="0">
              <a:srgbClr val="000000">
                <a:alpha val="37999"/>
              </a:srgbClr>
            </a:outerShdw>
          </a:effectLst>
          <a:extLst/>
        </p:spPr>
      </p:cxnSp>
      <p:sp>
        <p:nvSpPr>
          <p:cNvPr id="57349" name="TextBox 4"/>
          <p:cNvSpPr txBox="1">
            <a:spLocks noChangeArrowheads="1"/>
          </p:cNvSpPr>
          <p:nvPr/>
        </p:nvSpPr>
        <p:spPr bwMode="auto">
          <a:xfrm>
            <a:off x="2057401" y="5635626"/>
            <a:ext cx="14636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id-ID" sz="4000">
                <a:solidFill>
                  <a:srgbClr val="000000"/>
                </a:solidFill>
                <a:latin typeface="Calibri" panose="020F0502020204030204" pitchFamily="34" charset="0"/>
                <a:ea typeface="MS PGothic" panose="020B0600070205080204" pitchFamily="34" charset="-128"/>
                <a:cs typeface="Gill Sans" charset="0"/>
              </a:rPr>
              <a:t>MDGs</a:t>
            </a:r>
          </a:p>
        </p:txBody>
      </p:sp>
      <p:cxnSp>
        <p:nvCxnSpPr>
          <p:cNvPr id="6" name="Straight Arrow Connector 5"/>
          <p:cNvCxnSpPr>
            <a:cxnSpLocks noChangeShapeType="1"/>
          </p:cNvCxnSpPr>
          <p:nvPr/>
        </p:nvCxnSpPr>
        <p:spPr bwMode="auto">
          <a:xfrm flipH="1" flipV="1">
            <a:off x="6826250" y="6207126"/>
            <a:ext cx="3633788" cy="15875"/>
          </a:xfrm>
          <a:prstGeom prst="straightConnector1">
            <a:avLst/>
          </a:prstGeom>
          <a:noFill/>
          <a:ln w="57150">
            <a:solidFill>
              <a:srgbClr val="FF0000"/>
            </a:solidFill>
            <a:round/>
            <a:headEnd type="triangle" w="med" len="med"/>
            <a:tailEnd/>
          </a:ln>
          <a:effectLst>
            <a:outerShdw blurRad="63500" dist="20000" dir="5400000" rotWithShape="0">
              <a:srgbClr val="000000">
                <a:alpha val="37999"/>
              </a:srgbClr>
            </a:outerShdw>
          </a:effectLst>
          <a:extLst/>
        </p:spPr>
      </p:cxnSp>
      <p:sp>
        <p:nvSpPr>
          <p:cNvPr id="57351" name="TextBox 6"/>
          <p:cNvSpPr txBox="1">
            <a:spLocks noChangeArrowheads="1"/>
          </p:cNvSpPr>
          <p:nvPr/>
        </p:nvSpPr>
        <p:spPr bwMode="auto">
          <a:xfrm>
            <a:off x="8218488" y="5559425"/>
            <a:ext cx="2195512" cy="615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id-ID" sz="4000">
                <a:solidFill>
                  <a:srgbClr val="000000"/>
                </a:solidFill>
                <a:latin typeface="Calibri" panose="020F0502020204030204" pitchFamily="34" charset="0"/>
                <a:ea typeface="MS PGothic" panose="020B0600070205080204" pitchFamily="34" charset="-128"/>
                <a:cs typeface="Gill Sans" charset="0"/>
              </a:rPr>
              <a:t>Pasca2015</a:t>
            </a:r>
          </a:p>
        </p:txBody>
      </p:sp>
      <p:sp>
        <p:nvSpPr>
          <p:cNvPr id="57352" name="Rectangle 8"/>
          <p:cNvSpPr>
            <a:spLocks noChangeArrowheads="1"/>
          </p:cNvSpPr>
          <p:nvPr/>
        </p:nvSpPr>
        <p:spPr bwMode="auto">
          <a:xfrm>
            <a:off x="8810626" y="3478214"/>
            <a:ext cx="1857375" cy="177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110000"/>
              </a:lnSpc>
            </a:pPr>
            <a:r>
              <a:rPr lang="en-US" altLang="id-ID" sz="2000">
                <a:solidFill>
                  <a:srgbClr val="000000"/>
                </a:solidFill>
                <a:latin typeface="Calibri" panose="020F0502020204030204" pitchFamily="34" charset="0"/>
              </a:rPr>
              <a:t>Tidak satupun orang miskin yang tertinggal</a:t>
            </a:r>
          </a:p>
          <a:p>
            <a:pPr eaLnBrk="1" hangingPunct="1">
              <a:lnSpc>
                <a:spcPct val="110000"/>
              </a:lnSpc>
            </a:pPr>
            <a:endParaRPr lang="en-US" altLang="id-ID" sz="2000">
              <a:solidFill>
                <a:srgbClr val="000000"/>
              </a:solidFill>
              <a:latin typeface="Calibri" panose="020F0502020204030204" pitchFamily="34" charset="0"/>
            </a:endParaRPr>
          </a:p>
          <a:p>
            <a:pPr eaLnBrk="1" hangingPunct="1"/>
            <a:endParaRPr lang="en-US" altLang="id-ID" sz="2000">
              <a:solidFill>
                <a:srgbClr val="000000"/>
              </a:solidFill>
              <a:latin typeface="Calibri" panose="020F0502020204030204" pitchFamily="34" charset="0"/>
            </a:endParaRPr>
          </a:p>
        </p:txBody>
      </p:sp>
      <p:sp>
        <p:nvSpPr>
          <p:cNvPr id="57353" name="Rectangle 9"/>
          <p:cNvSpPr>
            <a:spLocks noChangeArrowheads="1"/>
          </p:cNvSpPr>
          <p:nvPr/>
        </p:nvSpPr>
        <p:spPr bwMode="auto">
          <a:xfrm>
            <a:off x="1936750" y="3146426"/>
            <a:ext cx="19177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id-ID" sz="2000">
                <a:solidFill>
                  <a:srgbClr val="000000"/>
                </a:solidFill>
                <a:latin typeface="Calibri" panose="020F0502020204030204" pitchFamily="34" charset="0"/>
              </a:rPr>
              <a:t>Prestasi MDG:</a:t>
            </a:r>
          </a:p>
          <a:p>
            <a:pPr eaLnBrk="1" hangingPunct="1"/>
            <a:r>
              <a:rPr lang="en-US" altLang="id-ID" sz="2000">
                <a:solidFill>
                  <a:srgbClr val="000000"/>
                </a:solidFill>
                <a:latin typeface="Calibri" panose="020F0502020204030204" pitchFamily="34" charset="0"/>
              </a:rPr>
              <a:t>Komitmen global menurunkan jumlah penduduk miskin</a:t>
            </a:r>
          </a:p>
        </p:txBody>
      </p:sp>
      <p:sp>
        <p:nvSpPr>
          <p:cNvPr id="57354" name="Rectangle 11"/>
          <p:cNvSpPr>
            <a:spLocks noChangeArrowheads="1"/>
          </p:cNvSpPr>
          <p:nvPr/>
        </p:nvSpPr>
        <p:spPr bwMode="auto">
          <a:xfrm>
            <a:off x="3121026" y="1855788"/>
            <a:ext cx="62531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3600" b="1" i="1">
                <a:solidFill>
                  <a:srgbClr val="F79646"/>
                </a:solidFill>
                <a:latin typeface="Calibri" panose="020F0502020204030204" pitchFamily="34" charset="0"/>
              </a:rPr>
              <a:t>‘</a:t>
            </a:r>
            <a:r>
              <a:rPr lang="en-US" altLang="ja-JP" sz="3600" b="1" i="1">
                <a:solidFill>
                  <a:srgbClr val="F79646"/>
                </a:solidFill>
                <a:latin typeface="Calibri" panose="020F0502020204030204" pitchFamily="34" charset="0"/>
                <a:cs typeface="Gill Sans" charset="0"/>
              </a:rPr>
              <a:t>Memanusiakan manusia</a:t>
            </a:r>
            <a:r>
              <a:rPr lang="en-US" altLang="en-US" sz="3600" b="1" i="1">
                <a:solidFill>
                  <a:srgbClr val="F79646"/>
                </a:solidFill>
                <a:latin typeface="Calibri" panose="020F0502020204030204" pitchFamily="34" charset="0"/>
              </a:rPr>
              <a:t>’</a:t>
            </a:r>
            <a:endParaRPr lang="en-US" altLang="id-ID" sz="3600" b="1" i="1">
              <a:solidFill>
                <a:srgbClr val="F79646"/>
              </a:solidFill>
              <a:latin typeface="Calibri" panose="020F0502020204030204" pitchFamily="34" charset="0"/>
            </a:endParaRPr>
          </a:p>
        </p:txBody>
      </p:sp>
      <p:sp>
        <p:nvSpPr>
          <p:cNvPr id="12" name="Text Box 5"/>
          <p:cNvSpPr txBox="1">
            <a:spLocks noChangeAspect="1" noChangeArrowheads="1"/>
          </p:cNvSpPr>
          <p:nvPr/>
        </p:nvSpPr>
        <p:spPr bwMode="auto">
          <a:xfrm>
            <a:off x="1524000" y="406401"/>
            <a:ext cx="9144000" cy="1089529"/>
          </a:xfrm>
          <a:prstGeom prst="rect">
            <a:avLst/>
          </a:prstGeom>
          <a:solidFill>
            <a:srgbClr val="00B050"/>
          </a:solidFill>
          <a:ln w="9525">
            <a:noFill/>
            <a:miter lim="800000"/>
            <a:headEnd/>
            <a:tailEnd/>
          </a:ln>
        </p:spPr>
        <p:style>
          <a:lnRef idx="0">
            <a:schemeClr val="accent3"/>
          </a:lnRef>
          <a:fillRef idx="3">
            <a:schemeClr val="accent3"/>
          </a:fillRef>
          <a:effectRef idx="3">
            <a:schemeClr val="accent3"/>
          </a:effectRef>
          <a:fontRef idx="minor">
            <a:schemeClr val="lt1"/>
          </a:fontRef>
        </p:style>
        <p:txBody>
          <a:bodyPr anchor="ctr">
            <a:spAutoFit/>
          </a:bodyP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algn="ctr">
              <a:lnSpc>
                <a:spcPct val="80000"/>
              </a:lnSpc>
              <a:defRPr/>
            </a:pPr>
            <a:r>
              <a:rPr lang="en-US" sz="4000" dirty="0" err="1">
                <a:solidFill>
                  <a:prstClr val="black"/>
                </a:solidFill>
              </a:rPr>
              <a:t>Kepedulian</a:t>
            </a:r>
            <a:r>
              <a:rPr lang="en-US" sz="4000" dirty="0">
                <a:solidFill>
                  <a:prstClr val="black"/>
                </a:solidFill>
              </a:rPr>
              <a:t> </a:t>
            </a:r>
            <a:r>
              <a:rPr lang="en-US" sz="4000" dirty="0" err="1">
                <a:solidFill>
                  <a:prstClr val="black"/>
                </a:solidFill>
              </a:rPr>
              <a:t>pembangunan</a:t>
            </a:r>
            <a:r>
              <a:rPr lang="en-US" sz="4000" dirty="0">
                <a:solidFill>
                  <a:prstClr val="black"/>
                </a:solidFill>
              </a:rPr>
              <a:t> </a:t>
            </a:r>
            <a:r>
              <a:rPr lang="en-US" sz="4000" dirty="0" err="1">
                <a:solidFill>
                  <a:prstClr val="black"/>
                </a:solidFill>
              </a:rPr>
              <a:t>manusia</a:t>
            </a:r>
            <a:r>
              <a:rPr lang="en-US" sz="4000" dirty="0">
                <a:solidFill>
                  <a:prstClr val="black"/>
                </a:solidFill>
              </a:rPr>
              <a:t> Indonesia </a:t>
            </a:r>
            <a:r>
              <a:rPr lang="en-US" sz="4000" dirty="0" err="1">
                <a:solidFill>
                  <a:prstClr val="black"/>
                </a:solidFill>
              </a:rPr>
              <a:t>ke</a:t>
            </a:r>
            <a:r>
              <a:rPr lang="en-US" sz="4000" dirty="0">
                <a:solidFill>
                  <a:prstClr val="black"/>
                </a:solidFill>
              </a:rPr>
              <a:t> </a:t>
            </a:r>
            <a:r>
              <a:rPr lang="en-US" sz="4000" dirty="0" err="1">
                <a:solidFill>
                  <a:prstClr val="black"/>
                </a:solidFill>
              </a:rPr>
              <a:t>depan</a:t>
            </a:r>
            <a:r>
              <a:rPr lang="en-US" sz="4000" dirty="0">
                <a:solidFill>
                  <a:prstClr val="black"/>
                </a:solidFill>
              </a:rPr>
              <a:t> ? </a:t>
            </a:r>
          </a:p>
        </p:txBody>
      </p:sp>
      <p:sp>
        <p:nvSpPr>
          <p:cNvPr id="57358" name="Slide Number Placeholder 1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33410CE-BF13-4213-894A-423C86EBA766}" type="slidenum">
              <a:rPr lang="en-US" altLang="id-ID">
                <a:solidFill>
                  <a:srgbClr val="898989"/>
                </a:solidFill>
                <a:latin typeface="Calibri" panose="020F0502020204030204" pitchFamily="34" charset="0"/>
                <a:ea typeface="MS PGothic" panose="020B0600070205080204" pitchFamily="34" charset="-128"/>
                <a:cs typeface="Gill Sans" charset="0"/>
              </a:rPr>
              <a:pPr eaLnBrk="1" hangingPunct="1"/>
              <a:t>2</a:t>
            </a:fld>
            <a:endParaRPr lang="en-US" altLang="id-ID">
              <a:solidFill>
                <a:srgbClr val="898989"/>
              </a:solidFill>
              <a:latin typeface="Calibri" panose="020F0502020204030204" pitchFamily="34" charset="0"/>
              <a:ea typeface="MS PGothic" panose="020B0600070205080204" pitchFamily="34" charset="-128"/>
              <a:cs typeface="Gill Sans" charset="0"/>
            </a:endParaRPr>
          </a:p>
        </p:txBody>
      </p:sp>
    </p:spTree>
    <p:extLst>
      <p:ext uri="{BB962C8B-B14F-4D97-AF65-F5344CB8AC3E}">
        <p14:creationId xmlns:p14="http://schemas.microsoft.com/office/powerpoint/2010/main" val="3199932871"/>
      </p:ext>
    </p:extLst>
  </p:cSld>
  <p:clrMapOvr>
    <a:masterClrMapping/>
  </p:clrMapOvr>
  <p:transition spd="slow"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reeform 3"/>
          <p:cNvSpPr>
            <a:spLocks/>
          </p:cNvSpPr>
          <p:nvPr/>
        </p:nvSpPr>
        <p:spPr bwMode="gray">
          <a:xfrm>
            <a:off x="2173288" y="5486400"/>
            <a:ext cx="1016000" cy="1155700"/>
          </a:xfrm>
          <a:custGeom>
            <a:avLst/>
            <a:gdLst>
              <a:gd name="T0" fmla="*/ 2147483647 w 1104"/>
              <a:gd name="T1" fmla="*/ 2147483647 h 1256"/>
              <a:gd name="T2" fmla="*/ 2147483647 w 1104"/>
              <a:gd name="T3" fmla="*/ 0 h 1256"/>
              <a:gd name="T4" fmla="*/ 0 w 1104"/>
              <a:gd name="T5" fmla="*/ 0 h 1256"/>
              <a:gd name="T6" fmla="*/ 0 w 1104"/>
              <a:gd name="T7" fmla="*/ 2147483647 h 1256"/>
              <a:gd name="T8" fmla="*/ 2147483647 w 1104"/>
              <a:gd name="T9" fmla="*/ 2147483647 h 1256"/>
              <a:gd name="T10" fmla="*/ 2147483647 w 1104"/>
              <a:gd name="T11" fmla="*/ 2147483647 h 1256"/>
              <a:gd name="T12" fmla="*/ 2147483647 w 1104"/>
              <a:gd name="T13" fmla="*/ 2147483647 h 1256"/>
              <a:gd name="T14" fmla="*/ 0 60000 65536"/>
              <a:gd name="T15" fmla="*/ 0 60000 65536"/>
              <a:gd name="T16" fmla="*/ 0 60000 65536"/>
              <a:gd name="T17" fmla="*/ 0 60000 65536"/>
              <a:gd name="T18" fmla="*/ 0 60000 65536"/>
              <a:gd name="T19" fmla="*/ 0 60000 65536"/>
              <a:gd name="T20" fmla="*/ 0 60000 65536"/>
              <a:gd name="T21" fmla="*/ 0 w 1104"/>
              <a:gd name="T22" fmla="*/ 0 h 1256"/>
              <a:gd name="T23" fmla="*/ 1104 w 1104"/>
              <a:gd name="T24" fmla="*/ 1256 h 12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4" h="1256">
                <a:moveTo>
                  <a:pt x="88" y="1160"/>
                </a:moveTo>
                <a:lnTo>
                  <a:pt x="88" y="0"/>
                </a:lnTo>
                <a:lnTo>
                  <a:pt x="0" y="0"/>
                </a:lnTo>
                <a:lnTo>
                  <a:pt x="0" y="1256"/>
                </a:lnTo>
                <a:lnTo>
                  <a:pt x="1104" y="1256"/>
                </a:lnTo>
                <a:lnTo>
                  <a:pt x="1104" y="1160"/>
                </a:lnTo>
                <a:lnTo>
                  <a:pt x="88" y="1160"/>
                </a:lnTo>
                <a:close/>
              </a:path>
            </a:pathLst>
          </a:custGeom>
          <a:solidFill>
            <a:srgbClr val="91B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467" name="Freeform 4"/>
          <p:cNvSpPr>
            <a:spLocks/>
          </p:cNvSpPr>
          <p:nvPr/>
        </p:nvSpPr>
        <p:spPr bwMode="gray">
          <a:xfrm rot="10800000">
            <a:off x="5173663" y="1430338"/>
            <a:ext cx="1016000" cy="1155700"/>
          </a:xfrm>
          <a:custGeom>
            <a:avLst/>
            <a:gdLst>
              <a:gd name="T0" fmla="*/ 2147483647 w 1104"/>
              <a:gd name="T1" fmla="*/ 2147483647 h 1256"/>
              <a:gd name="T2" fmla="*/ 2147483647 w 1104"/>
              <a:gd name="T3" fmla="*/ 0 h 1256"/>
              <a:gd name="T4" fmla="*/ 0 w 1104"/>
              <a:gd name="T5" fmla="*/ 0 h 1256"/>
              <a:gd name="T6" fmla="*/ 0 w 1104"/>
              <a:gd name="T7" fmla="*/ 2147483647 h 1256"/>
              <a:gd name="T8" fmla="*/ 2147483647 w 1104"/>
              <a:gd name="T9" fmla="*/ 2147483647 h 1256"/>
              <a:gd name="T10" fmla="*/ 2147483647 w 1104"/>
              <a:gd name="T11" fmla="*/ 2147483647 h 1256"/>
              <a:gd name="T12" fmla="*/ 2147483647 w 1104"/>
              <a:gd name="T13" fmla="*/ 2147483647 h 1256"/>
              <a:gd name="T14" fmla="*/ 0 60000 65536"/>
              <a:gd name="T15" fmla="*/ 0 60000 65536"/>
              <a:gd name="T16" fmla="*/ 0 60000 65536"/>
              <a:gd name="T17" fmla="*/ 0 60000 65536"/>
              <a:gd name="T18" fmla="*/ 0 60000 65536"/>
              <a:gd name="T19" fmla="*/ 0 60000 65536"/>
              <a:gd name="T20" fmla="*/ 0 60000 65536"/>
              <a:gd name="T21" fmla="*/ 0 w 1104"/>
              <a:gd name="T22" fmla="*/ 0 h 1256"/>
              <a:gd name="T23" fmla="*/ 1104 w 1104"/>
              <a:gd name="T24" fmla="*/ 1256 h 12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4" h="1256">
                <a:moveTo>
                  <a:pt x="88" y="1160"/>
                </a:moveTo>
                <a:lnTo>
                  <a:pt x="88" y="0"/>
                </a:lnTo>
                <a:lnTo>
                  <a:pt x="0" y="0"/>
                </a:lnTo>
                <a:lnTo>
                  <a:pt x="0" y="1256"/>
                </a:lnTo>
                <a:lnTo>
                  <a:pt x="1104" y="1256"/>
                </a:lnTo>
                <a:lnTo>
                  <a:pt x="1104" y="1160"/>
                </a:lnTo>
                <a:lnTo>
                  <a:pt x="88" y="1160"/>
                </a:lnTo>
                <a:close/>
              </a:path>
            </a:pathLst>
          </a:custGeom>
          <a:solidFill>
            <a:srgbClr val="91BF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3492" name="Rectangle 5"/>
          <p:cNvSpPr>
            <a:spLocks noChangeArrowheads="1"/>
          </p:cNvSpPr>
          <p:nvPr/>
        </p:nvSpPr>
        <p:spPr bwMode="gray">
          <a:xfrm>
            <a:off x="2287589" y="1570038"/>
            <a:ext cx="3760787" cy="4932362"/>
          </a:xfrm>
          <a:prstGeom prst="rect">
            <a:avLst/>
          </a:prstGeom>
          <a:solidFill>
            <a:schemeClr val="accent3">
              <a:lumMod val="50000"/>
            </a:schemeClr>
          </a:solidFill>
          <a:ln w="9525">
            <a:solidFill>
              <a:srgbClr val="FFFFFF"/>
            </a:solidFill>
            <a:miter lim="800000"/>
            <a:headEnd/>
            <a:tailEnd/>
          </a:ln>
        </p:spPr>
        <p:txBody>
          <a:bodyPr anchor="ctr"/>
          <a:lstStyle/>
          <a:p>
            <a:pPr marL="304800" indent="-304800">
              <a:buClr>
                <a:prstClr val="black"/>
              </a:buClr>
              <a:buSzPct val="100000"/>
              <a:buFont typeface="Wingdings" charset="0"/>
              <a:buChar char="Ø"/>
              <a:defRPr/>
            </a:pPr>
            <a:r>
              <a:rPr lang="id-ID" sz="2000">
                <a:solidFill>
                  <a:prstClr val="white"/>
                </a:solidFill>
                <a:latin typeface="Arial" charset="0"/>
                <a:ea typeface="MS PGothic" charset="0"/>
                <a:cs typeface="Arial" charset="0"/>
              </a:rPr>
              <a:t>M</a:t>
            </a:r>
            <a:r>
              <a:rPr lang="en-US" sz="2000">
                <a:solidFill>
                  <a:prstClr val="white"/>
                </a:solidFill>
                <a:latin typeface="Arial" charset="0"/>
                <a:ea typeface="MS PGothic" charset="0"/>
                <a:cs typeface="Arial" charset="0"/>
              </a:rPr>
              <a:t>emberikan pelayanan kesehatan untuk menjangkau remote area </a:t>
            </a:r>
            <a:endParaRPr lang="id-ID" sz="2000">
              <a:solidFill>
                <a:prstClr val="white"/>
              </a:solidFill>
              <a:latin typeface="Arial" charset="0"/>
              <a:ea typeface="MS PGothic" charset="0"/>
              <a:cs typeface="Arial" charset="0"/>
            </a:endParaRPr>
          </a:p>
          <a:p>
            <a:pPr marL="304800" indent="-304800">
              <a:buClr>
                <a:prstClr val="black"/>
              </a:buClr>
              <a:buSzPct val="100000"/>
              <a:buFont typeface="Wingdings" charset="0"/>
              <a:buChar char="Ø"/>
              <a:defRPr/>
            </a:pPr>
            <a:r>
              <a:rPr lang="id-ID" sz="2000">
                <a:solidFill>
                  <a:prstClr val="white"/>
                </a:solidFill>
                <a:latin typeface="Arial" charset="0"/>
                <a:ea typeface="MS PGothic" charset="0"/>
                <a:cs typeface="Arial" charset="0"/>
              </a:rPr>
              <a:t>M</a:t>
            </a:r>
            <a:r>
              <a:rPr lang="en-US" sz="2000">
                <a:solidFill>
                  <a:prstClr val="white"/>
                </a:solidFill>
                <a:latin typeface="Arial" charset="0"/>
                <a:ea typeface="MS PGothic" charset="0"/>
                <a:cs typeface="Arial" charset="0"/>
              </a:rPr>
              <a:t>enjaga keberlangsungan pelayanan kesehatan</a:t>
            </a:r>
            <a:endParaRPr lang="id-ID" sz="2000">
              <a:solidFill>
                <a:prstClr val="white"/>
              </a:solidFill>
              <a:latin typeface="Arial" charset="0"/>
              <a:ea typeface="MS PGothic" charset="0"/>
              <a:cs typeface="Arial" charset="0"/>
            </a:endParaRPr>
          </a:p>
          <a:p>
            <a:pPr marL="304800" indent="-304800">
              <a:buClr>
                <a:prstClr val="black"/>
              </a:buClr>
              <a:buSzPct val="100000"/>
              <a:buFont typeface="Wingdings" charset="0"/>
              <a:buChar char="Ø"/>
              <a:defRPr/>
            </a:pPr>
            <a:r>
              <a:rPr lang="id-ID" sz="2000">
                <a:solidFill>
                  <a:prstClr val="white"/>
                </a:solidFill>
                <a:latin typeface="Arial" charset="0"/>
                <a:ea typeface="MS PGothic" charset="0"/>
                <a:cs typeface="Arial" charset="0"/>
              </a:rPr>
              <a:t>Menangani masalah kesehatan sesuai kebutuhan daerah</a:t>
            </a:r>
          </a:p>
          <a:p>
            <a:pPr marL="304800" indent="-304800">
              <a:buClr>
                <a:prstClr val="black"/>
              </a:buClr>
              <a:buSzPct val="100000"/>
              <a:buFont typeface="Wingdings" charset="0"/>
              <a:buChar char="Ø"/>
              <a:defRPr/>
            </a:pPr>
            <a:r>
              <a:rPr lang="id-ID" sz="2000">
                <a:solidFill>
                  <a:prstClr val="white"/>
                </a:solidFill>
                <a:latin typeface="Arial" charset="0"/>
                <a:ea typeface="MS PGothic" charset="0"/>
                <a:cs typeface="Arial" charset="0"/>
              </a:rPr>
              <a:t>M</a:t>
            </a:r>
            <a:r>
              <a:rPr lang="en-US" sz="2000">
                <a:solidFill>
                  <a:prstClr val="white"/>
                </a:solidFill>
                <a:latin typeface="Arial" charset="0"/>
                <a:ea typeface="MS PGothic" charset="0"/>
                <a:cs typeface="Arial" charset="0"/>
              </a:rPr>
              <a:t>eningkatkan retensi nakes yg bertugas</a:t>
            </a:r>
            <a:endParaRPr lang="id-ID" sz="2000">
              <a:solidFill>
                <a:prstClr val="white"/>
              </a:solidFill>
              <a:latin typeface="Arial" charset="0"/>
              <a:ea typeface="MS PGothic" charset="0"/>
              <a:cs typeface="Arial" charset="0"/>
            </a:endParaRPr>
          </a:p>
          <a:p>
            <a:pPr marL="304800" indent="-304800">
              <a:buClr>
                <a:prstClr val="black"/>
              </a:buClr>
              <a:buSzPct val="100000"/>
              <a:buFont typeface="Wingdings" charset="0"/>
              <a:buChar char="Ø"/>
              <a:defRPr/>
            </a:pPr>
            <a:r>
              <a:rPr lang="en-US" sz="2000">
                <a:solidFill>
                  <a:prstClr val="white"/>
                </a:solidFill>
                <a:latin typeface="Arial" charset="0"/>
                <a:ea typeface="MS PGothic" charset="0"/>
                <a:cs typeface="Arial" charset="0"/>
              </a:rPr>
              <a:t>Penggerakkan pemberdayaan masyarakat</a:t>
            </a:r>
            <a:endParaRPr lang="id-ID" sz="2000">
              <a:solidFill>
                <a:prstClr val="white"/>
              </a:solidFill>
              <a:latin typeface="Arial" charset="0"/>
              <a:ea typeface="MS PGothic" charset="0"/>
              <a:cs typeface="Arial" charset="0"/>
            </a:endParaRPr>
          </a:p>
          <a:p>
            <a:pPr marL="304800" indent="-304800">
              <a:buClr>
                <a:prstClr val="black"/>
              </a:buClr>
              <a:buSzPct val="100000"/>
              <a:buFont typeface="Wingdings" charset="0"/>
              <a:buChar char="Ø"/>
              <a:defRPr/>
            </a:pPr>
            <a:r>
              <a:rPr lang="en-US" sz="2000">
                <a:solidFill>
                  <a:prstClr val="white"/>
                </a:solidFill>
                <a:latin typeface="Arial" charset="0"/>
                <a:ea typeface="MS PGothic" charset="0"/>
                <a:cs typeface="Arial" charset="0"/>
              </a:rPr>
              <a:t>Pelayanan terintegrasi</a:t>
            </a:r>
            <a:endParaRPr lang="id-ID" sz="2000">
              <a:solidFill>
                <a:prstClr val="white"/>
              </a:solidFill>
              <a:latin typeface="Arial" charset="0"/>
              <a:ea typeface="MS PGothic" charset="0"/>
              <a:cs typeface="Arial" charset="0"/>
            </a:endParaRPr>
          </a:p>
          <a:p>
            <a:pPr marL="304800" indent="-304800">
              <a:buClr>
                <a:prstClr val="black"/>
              </a:buClr>
              <a:buSzPct val="100000"/>
              <a:buFont typeface="Wingdings" charset="0"/>
              <a:buChar char="Ø"/>
              <a:defRPr/>
            </a:pPr>
            <a:r>
              <a:rPr lang="en-US" sz="2000">
                <a:solidFill>
                  <a:prstClr val="white"/>
                </a:solidFill>
                <a:latin typeface="Arial" charset="0"/>
                <a:ea typeface="MS PGothic" charset="0"/>
                <a:cs typeface="Arial" charset="0"/>
              </a:rPr>
              <a:t>Peningkatan </a:t>
            </a:r>
            <a:r>
              <a:rPr lang="id-ID" sz="2000">
                <a:solidFill>
                  <a:prstClr val="white"/>
                </a:solidFill>
                <a:latin typeface="Arial" charset="0"/>
                <a:ea typeface="MS PGothic" charset="0"/>
                <a:cs typeface="Arial" charset="0"/>
              </a:rPr>
              <a:t>&amp; </a:t>
            </a:r>
            <a:r>
              <a:rPr lang="en-US" sz="2000">
                <a:solidFill>
                  <a:prstClr val="white"/>
                </a:solidFill>
                <a:latin typeface="Arial" charset="0"/>
                <a:ea typeface="MS PGothic" charset="0"/>
                <a:cs typeface="Arial" charset="0"/>
              </a:rPr>
              <a:t>pemerataan pelayanan</a:t>
            </a:r>
          </a:p>
        </p:txBody>
      </p:sp>
      <p:sp>
        <p:nvSpPr>
          <p:cNvPr id="62469" name="Freeform 6"/>
          <p:cNvSpPr>
            <a:spLocks/>
          </p:cNvSpPr>
          <p:nvPr/>
        </p:nvSpPr>
        <p:spPr bwMode="gray">
          <a:xfrm>
            <a:off x="6618288" y="4810125"/>
            <a:ext cx="1016000" cy="1155700"/>
          </a:xfrm>
          <a:custGeom>
            <a:avLst/>
            <a:gdLst>
              <a:gd name="T0" fmla="*/ 2147483647 w 1104"/>
              <a:gd name="T1" fmla="*/ 2147483647 h 1256"/>
              <a:gd name="T2" fmla="*/ 2147483647 w 1104"/>
              <a:gd name="T3" fmla="*/ 0 h 1256"/>
              <a:gd name="T4" fmla="*/ 0 w 1104"/>
              <a:gd name="T5" fmla="*/ 0 h 1256"/>
              <a:gd name="T6" fmla="*/ 0 w 1104"/>
              <a:gd name="T7" fmla="*/ 2147483647 h 1256"/>
              <a:gd name="T8" fmla="*/ 2147483647 w 1104"/>
              <a:gd name="T9" fmla="*/ 2147483647 h 1256"/>
              <a:gd name="T10" fmla="*/ 2147483647 w 1104"/>
              <a:gd name="T11" fmla="*/ 2147483647 h 1256"/>
              <a:gd name="T12" fmla="*/ 2147483647 w 1104"/>
              <a:gd name="T13" fmla="*/ 2147483647 h 1256"/>
              <a:gd name="T14" fmla="*/ 0 60000 65536"/>
              <a:gd name="T15" fmla="*/ 0 60000 65536"/>
              <a:gd name="T16" fmla="*/ 0 60000 65536"/>
              <a:gd name="T17" fmla="*/ 0 60000 65536"/>
              <a:gd name="T18" fmla="*/ 0 60000 65536"/>
              <a:gd name="T19" fmla="*/ 0 60000 65536"/>
              <a:gd name="T20" fmla="*/ 0 60000 65536"/>
              <a:gd name="T21" fmla="*/ 0 w 1104"/>
              <a:gd name="T22" fmla="*/ 0 h 1256"/>
              <a:gd name="T23" fmla="*/ 1104 w 1104"/>
              <a:gd name="T24" fmla="*/ 1256 h 12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4" h="1256">
                <a:moveTo>
                  <a:pt x="88" y="1160"/>
                </a:moveTo>
                <a:lnTo>
                  <a:pt x="88" y="0"/>
                </a:lnTo>
                <a:lnTo>
                  <a:pt x="0" y="0"/>
                </a:lnTo>
                <a:lnTo>
                  <a:pt x="0" y="1256"/>
                </a:lnTo>
                <a:lnTo>
                  <a:pt x="1104" y="1256"/>
                </a:lnTo>
                <a:lnTo>
                  <a:pt x="1104" y="1160"/>
                </a:lnTo>
                <a:lnTo>
                  <a:pt x="88" y="1160"/>
                </a:lnTo>
                <a:close/>
              </a:path>
            </a:pathLst>
          </a:custGeom>
          <a:solidFill>
            <a:srgbClr val="717E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2470" name="Freeform 7"/>
          <p:cNvSpPr>
            <a:spLocks/>
          </p:cNvSpPr>
          <p:nvPr/>
        </p:nvSpPr>
        <p:spPr bwMode="gray">
          <a:xfrm rot="10800000">
            <a:off x="9077325" y="2012950"/>
            <a:ext cx="1016000" cy="1155700"/>
          </a:xfrm>
          <a:custGeom>
            <a:avLst/>
            <a:gdLst>
              <a:gd name="T0" fmla="*/ 2147483647 w 1104"/>
              <a:gd name="T1" fmla="*/ 2147483647 h 1256"/>
              <a:gd name="T2" fmla="*/ 2147483647 w 1104"/>
              <a:gd name="T3" fmla="*/ 0 h 1256"/>
              <a:gd name="T4" fmla="*/ 0 w 1104"/>
              <a:gd name="T5" fmla="*/ 0 h 1256"/>
              <a:gd name="T6" fmla="*/ 0 w 1104"/>
              <a:gd name="T7" fmla="*/ 2147483647 h 1256"/>
              <a:gd name="T8" fmla="*/ 2147483647 w 1104"/>
              <a:gd name="T9" fmla="*/ 2147483647 h 1256"/>
              <a:gd name="T10" fmla="*/ 2147483647 w 1104"/>
              <a:gd name="T11" fmla="*/ 2147483647 h 1256"/>
              <a:gd name="T12" fmla="*/ 2147483647 w 1104"/>
              <a:gd name="T13" fmla="*/ 2147483647 h 1256"/>
              <a:gd name="T14" fmla="*/ 0 60000 65536"/>
              <a:gd name="T15" fmla="*/ 0 60000 65536"/>
              <a:gd name="T16" fmla="*/ 0 60000 65536"/>
              <a:gd name="T17" fmla="*/ 0 60000 65536"/>
              <a:gd name="T18" fmla="*/ 0 60000 65536"/>
              <a:gd name="T19" fmla="*/ 0 60000 65536"/>
              <a:gd name="T20" fmla="*/ 0 60000 65536"/>
              <a:gd name="T21" fmla="*/ 0 w 1104"/>
              <a:gd name="T22" fmla="*/ 0 h 1256"/>
              <a:gd name="T23" fmla="*/ 1104 w 1104"/>
              <a:gd name="T24" fmla="*/ 1256 h 12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4" h="1256">
                <a:moveTo>
                  <a:pt x="88" y="1160"/>
                </a:moveTo>
                <a:lnTo>
                  <a:pt x="88" y="0"/>
                </a:lnTo>
                <a:lnTo>
                  <a:pt x="0" y="0"/>
                </a:lnTo>
                <a:lnTo>
                  <a:pt x="0" y="1256"/>
                </a:lnTo>
                <a:lnTo>
                  <a:pt x="1104" y="1256"/>
                </a:lnTo>
                <a:lnTo>
                  <a:pt x="1104" y="1160"/>
                </a:lnTo>
                <a:lnTo>
                  <a:pt x="88" y="1160"/>
                </a:lnTo>
                <a:close/>
              </a:path>
            </a:pathLst>
          </a:custGeom>
          <a:solidFill>
            <a:srgbClr val="717EF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3495" name="Rectangle 8"/>
          <p:cNvSpPr>
            <a:spLocks noChangeArrowheads="1"/>
          </p:cNvSpPr>
          <p:nvPr/>
        </p:nvSpPr>
        <p:spPr bwMode="gray">
          <a:xfrm>
            <a:off x="6751638" y="2155825"/>
            <a:ext cx="3200400" cy="3657600"/>
          </a:xfrm>
          <a:prstGeom prst="rect">
            <a:avLst/>
          </a:prstGeom>
          <a:solidFill>
            <a:schemeClr val="accent4">
              <a:lumMod val="50000"/>
            </a:schemeClr>
          </a:solidFill>
          <a:ln w="9525">
            <a:solidFill>
              <a:srgbClr val="FFFFFF"/>
            </a:solidFill>
            <a:miter lim="800000"/>
            <a:headEnd/>
            <a:tailEnd/>
          </a:ln>
        </p:spPr>
        <p:txBody>
          <a:bodyPr anchor="ctr"/>
          <a:lstStyle/>
          <a:p>
            <a:pPr marL="304800" indent="-304800">
              <a:spcBef>
                <a:spcPct val="20000"/>
              </a:spcBef>
              <a:buFont typeface="Arial" charset="0"/>
              <a:buChar char="•"/>
              <a:defRPr/>
            </a:pPr>
            <a:r>
              <a:rPr lang="en-US" sz="2400">
                <a:solidFill>
                  <a:srgbClr val="FFFFFF"/>
                </a:solidFill>
                <a:latin typeface="Arial" charset="0"/>
                <a:ea typeface="MS PGothic" charset="0"/>
                <a:cs typeface="Arial" charset="0"/>
              </a:rPr>
              <a:t>Penyelenggaraan UKM tingkat pertama</a:t>
            </a:r>
          </a:p>
          <a:p>
            <a:pPr marL="304800" indent="-304800">
              <a:spcBef>
                <a:spcPct val="20000"/>
              </a:spcBef>
              <a:buFont typeface="Arial" charset="0"/>
              <a:buChar char="•"/>
              <a:defRPr/>
            </a:pPr>
            <a:r>
              <a:rPr lang="en-US" sz="2400">
                <a:solidFill>
                  <a:srgbClr val="FFFFFF"/>
                </a:solidFill>
                <a:latin typeface="Arial" charset="0"/>
                <a:ea typeface="MS PGothic" charset="0"/>
                <a:cs typeface="Arial" charset="0"/>
              </a:rPr>
              <a:t>Penyelenggaraan UKP tingkat pertama</a:t>
            </a:r>
          </a:p>
          <a:p>
            <a:pPr marL="304800" indent="-304800" algn="ctr">
              <a:defRPr/>
            </a:pPr>
            <a:r>
              <a:rPr lang="en-US" sz="2400" b="1">
                <a:solidFill>
                  <a:srgbClr val="FFFFCC"/>
                </a:solidFill>
                <a:latin typeface="Arial" charset="0"/>
                <a:ea typeface="MS PGothic" charset="0"/>
                <a:cs typeface="Arial" charset="0"/>
              </a:rPr>
              <a:t> </a:t>
            </a:r>
            <a:endParaRPr lang="en-US" sz="2400">
              <a:solidFill>
                <a:srgbClr val="FFFFFF"/>
              </a:solidFill>
              <a:latin typeface="Arial" charset="0"/>
              <a:ea typeface="MS PGothic" charset="0"/>
              <a:cs typeface="Arial" charset="0"/>
            </a:endParaRPr>
          </a:p>
        </p:txBody>
      </p:sp>
      <p:sp>
        <p:nvSpPr>
          <p:cNvPr id="10" name="Right Arrow 9"/>
          <p:cNvSpPr/>
          <p:nvPr/>
        </p:nvSpPr>
        <p:spPr>
          <a:xfrm>
            <a:off x="6161088" y="3168651"/>
            <a:ext cx="457200" cy="140176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62473" name="Slide Number Placeholder 1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FABED2C-B720-49AC-BE21-EE97F18E534E}" type="slidenum">
              <a:rPr lang="en-US" altLang="id-ID">
                <a:solidFill>
                  <a:srgbClr val="898989"/>
                </a:solidFill>
                <a:latin typeface="Calibri" panose="020F0502020204030204" pitchFamily="34" charset="0"/>
                <a:ea typeface="MS PGothic" panose="020B0600070205080204" pitchFamily="34" charset="-128"/>
                <a:cs typeface="Gill Sans" charset="0"/>
              </a:rPr>
              <a:pPr eaLnBrk="1" hangingPunct="1"/>
              <a:t>20</a:t>
            </a:fld>
            <a:endParaRPr lang="en-US" altLang="id-ID">
              <a:solidFill>
                <a:srgbClr val="898989"/>
              </a:solidFill>
              <a:latin typeface="Calibri" panose="020F0502020204030204" pitchFamily="34" charset="0"/>
              <a:ea typeface="MS PGothic" panose="020B0600070205080204" pitchFamily="34" charset="-128"/>
              <a:cs typeface="Gill Sans" charset="0"/>
            </a:endParaRPr>
          </a:p>
        </p:txBody>
      </p:sp>
      <p:pic>
        <p:nvPicPr>
          <p:cNvPr id="624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68855" b="20682"/>
          <a:stretch>
            <a:fillRect/>
          </a:stretch>
        </p:blipFill>
        <p:spPr bwMode="auto">
          <a:xfrm>
            <a:off x="0" y="0"/>
            <a:ext cx="1692275" cy="72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5" name="Text Placeholder 5"/>
          <p:cNvSpPr txBox="1">
            <a:spLocks/>
          </p:cNvSpPr>
          <p:nvPr/>
        </p:nvSpPr>
        <p:spPr bwMode="auto">
          <a:xfrm>
            <a:off x="2089150" y="663576"/>
            <a:ext cx="5545138"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Font typeface="Wingdings 2" panose="05020102010507070707" pitchFamily="18" charset="2"/>
              <a:buNone/>
            </a:pPr>
            <a:r>
              <a:rPr lang="en-US" altLang="id-ID" sz="3200">
                <a:solidFill>
                  <a:srgbClr val="000000"/>
                </a:solidFill>
                <a:latin typeface="Gill Sans" charset="0"/>
                <a:ea typeface="MS PGothic" panose="020B0600070205080204" pitchFamily="34" charset="-128"/>
                <a:cs typeface="Gill Sans" charset="0"/>
              </a:rPr>
              <a:t>Tujuan </a:t>
            </a:r>
            <a:r>
              <a:rPr lang="id-ID" altLang="id-ID" sz="3200">
                <a:solidFill>
                  <a:srgbClr val="000000"/>
                </a:solidFill>
                <a:latin typeface="Gill Sans" charset="0"/>
                <a:ea typeface="MS PGothic" panose="020B0600070205080204" pitchFamily="34" charset="-128"/>
                <a:cs typeface="Gill Sans" charset="0"/>
              </a:rPr>
              <a:t>Nusantara Sehat</a:t>
            </a:r>
            <a:endParaRPr lang="en-US" altLang="id-ID" sz="3200">
              <a:solidFill>
                <a:srgbClr val="000000"/>
              </a:solidFill>
              <a:latin typeface="Gill Sans" charset="0"/>
              <a:ea typeface="MS PGothic" panose="020B0600070205080204" pitchFamily="34" charset="-128"/>
              <a:cs typeface="Gill Sans" charset="0"/>
            </a:endParaRPr>
          </a:p>
        </p:txBody>
      </p:sp>
      <p:sp>
        <p:nvSpPr>
          <p:cNvPr id="15" name="Text Placeholder 6"/>
          <p:cNvSpPr txBox="1">
            <a:spLocks/>
          </p:cNvSpPr>
          <p:nvPr/>
        </p:nvSpPr>
        <p:spPr bwMode="auto">
          <a:xfrm>
            <a:off x="6451601" y="1382713"/>
            <a:ext cx="4041775" cy="639762"/>
          </a:xfrm>
          <a:prstGeom prst="rect">
            <a:avLst/>
          </a:prstGeom>
          <a:noFill/>
          <a:ln>
            <a:noFill/>
          </a:ln>
          <a:extLst/>
        </p:spPr>
        <p:txBody>
          <a:bodyPr>
            <a:normAutofit/>
          </a:bodyPr>
          <a:lstStyle>
            <a:lvl1pPr marL="342900" indent="-342900" algn="l" defTabSz="457200" rtl="0" eaLnBrk="0" fontAlgn="base" hangingPunct="0">
              <a:spcBef>
                <a:spcPct val="20000"/>
              </a:spcBef>
              <a:spcAft>
                <a:spcPct val="0"/>
              </a:spcAft>
              <a:buFont typeface="Arial" panose="020B0604020202020204" pitchFamily="34" charset="0"/>
              <a:buChar char="•"/>
              <a:defRPr sz="2400" kern="1200">
                <a:solidFill>
                  <a:schemeClr val="bg1"/>
                </a:solidFill>
                <a:latin typeface="Gill Sans"/>
                <a:ea typeface="MS PGothic" panose="020B0600070205080204" pitchFamily="34" charset="-128"/>
                <a:cs typeface="Gill Sans"/>
              </a:defRPr>
            </a:lvl1pPr>
            <a:lvl2pPr marL="742950" indent="-285750" algn="l" defTabSz="457200" rtl="0" eaLnBrk="0" fontAlgn="base" hangingPunct="0">
              <a:spcBef>
                <a:spcPct val="20000"/>
              </a:spcBef>
              <a:spcAft>
                <a:spcPct val="0"/>
              </a:spcAft>
              <a:buFont typeface="Arial" panose="020B0604020202020204" pitchFamily="34" charset="0"/>
              <a:buChar char="–"/>
              <a:defRPr sz="2400" kern="1200">
                <a:solidFill>
                  <a:schemeClr val="bg1"/>
                </a:solidFill>
                <a:latin typeface="Gill Sans"/>
                <a:ea typeface="MS PGothic" panose="020B0600070205080204" pitchFamily="34" charset="-128"/>
                <a:cs typeface="Gill San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bg1"/>
                </a:solidFill>
                <a:latin typeface="Gill Sans"/>
                <a:ea typeface="MS PGothic" panose="020B0600070205080204" pitchFamily="34" charset="-128"/>
                <a:cs typeface="Gill Sans"/>
              </a:defRPr>
            </a:lvl3pPr>
            <a:lvl4pPr marL="1600200" indent="-228600" algn="l" defTabSz="457200" rtl="0" eaLnBrk="0" fontAlgn="base" hangingPunct="0">
              <a:spcBef>
                <a:spcPct val="20000"/>
              </a:spcBef>
              <a:spcAft>
                <a:spcPct val="0"/>
              </a:spcAft>
              <a:buFont typeface="Arial" panose="020B0604020202020204" pitchFamily="34" charset="0"/>
              <a:buChar char="–"/>
              <a:defRPr sz="2400" kern="1200">
                <a:solidFill>
                  <a:schemeClr val="bg1"/>
                </a:solidFill>
                <a:latin typeface="Gill Sans"/>
                <a:ea typeface="MS PGothic" panose="020B0600070205080204" pitchFamily="34" charset="-128"/>
                <a:cs typeface="Gill Sans"/>
              </a:defRPr>
            </a:lvl4pPr>
            <a:lvl5pPr marL="2057400" indent="-228600" algn="l" defTabSz="457200" rtl="0" eaLnBrk="0" fontAlgn="base" hangingPunct="0">
              <a:spcBef>
                <a:spcPct val="20000"/>
              </a:spcBef>
              <a:spcAft>
                <a:spcPct val="0"/>
              </a:spcAft>
              <a:buFont typeface="Arial" panose="020B0604020202020204" pitchFamily="34" charset="0"/>
              <a:buChar char="»"/>
              <a:defRPr sz="2400" kern="1200">
                <a:solidFill>
                  <a:schemeClr val="bg1"/>
                </a:solidFill>
                <a:latin typeface="Gill Sans"/>
                <a:ea typeface="MS PGothic" panose="020B0600070205080204" pitchFamily="34" charset="-128"/>
                <a:cs typeface="Gill San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fontAlgn="auto" hangingPunct="1">
              <a:buNone/>
              <a:defRPr/>
            </a:pPr>
            <a:r>
              <a:rPr lang="en-US" sz="3200" dirty="0" err="1">
                <a:solidFill>
                  <a:prstClr val="black"/>
                </a:solidFill>
                <a:cs typeface="+mn-cs"/>
              </a:rPr>
              <a:t>Fungsi</a:t>
            </a:r>
            <a:r>
              <a:rPr lang="en-US" sz="3200" dirty="0">
                <a:solidFill>
                  <a:prstClr val="black"/>
                </a:solidFill>
                <a:cs typeface="+mn-cs"/>
              </a:rPr>
              <a:t> </a:t>
            </a:r>
            <a:r>
              <a:rPr lang="en-US" sz="3200" dirty="0" err="1">
                <a:solidFill>
                  <a:prstClr val="black"/>
                </a:solidFill>
                <a:cs typeface="+mn-cs"/>
              </a:rPr>
              <a:t>Puskesmas</a:t>
            </a:r>
            <a:endParaRPr lang="en-US" sz="3200" dirty="0">
              <a:solidFill>
                <a:prstClr val="black"/>
              </a:solidFill>
              <a:cs typeface="+mn-cs"/>
            </a:endParaRPr>
          </a:p>
        </p:txBody>
      </p:sp>
    </p:spTree>
    <p:extLst>
      <p:ext uri="{BB962C8B-B14F-4D97-AF65-F5344CB8AC3E}">
        <p14:creationId xmlns:p14="http://schemas.microsoft.com/office/powerpoint/2010/main" val="4187192983"/>
      </p:ext>
    </p:extLst>
  </p:cSld>
  <p:clrMapOvr>
    <a:masterClrMapping/>
  </p:clrMapOvr>
  <p:transition spd="slow"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Content Placeholder 2"/>
          <p:cNvSpPr>
            <a:spLocks noGrp="1"/>
          </p:cNvSpPr>
          <p:nvPr>
            <p:ph idx="1"/>
          </p:nvPr>
        </p:nvSpPr>
        <p:spPr>
          <a:xfrm>
            <a:off x="1704976" y="1458914"/>
            <a:ext cx="8804275" cy="5240337"/>
          </a:xfrm>
          <a:solidFill>
            <a:schemeClr val="accent1">
              <a:lumMod val="20000"/>
              <a:lumOff val="80000"/>
            </a:schemeClr>
          </a:solidFill>
        </p:spPr>
        <p:txBody>
          <a:bodyPr>
            <a:normAutofit/>
          </a:bodyPr>
          <a:lstStyle/>
          <a:p>
            <a:pPr marL="914400" lvl="1" indent="-457200">
              <a:buClr>
                <a:schemeClr val="tx1"/>
              </a:buClr>
              <a:buSzPct val="100000"/>
              <a:buFont typeface="Calibri" panose="020F0502020204030204" pitchFamily="34" charset="0"/>
              <a:buAutoNum type="arabicPeriod"/>
              <a:defRPr/>
            </a:pPr>
            <a:endParaRPr lang="id-ID" dirty="0" smtClean="0">
              <a:solidFill>
                <a:schemeClr val="tx1"/>
              </a:solidFill>
            </a:endParaRPr>
          </a:p>
          <a:p>
            <a:pPr marL="914400" lvl="1" indent="-457200">
              <a:buClr>
                <a:schemeClr val="tx1"/>
              </a:buClr>
              <a:buSzPct val="100000"/>
              <a:buFont typeface="Calibri" panose="020F0502020204030204" pitchFamily="34" charset="0"/>
              <a:buAutoNum type="arabicPeriod"/>
              <a:defRPr/>
            </a:pPr>
            <a:r>
              <a:rPr lang="en-US" dirty="0" err="1" smtClean="0">
                <a:solidFill>
                  <a:schemeClr val="tx1"/>
                </a:solidFill>
              </a:rPr>
              <a:t>Dokter</a:t>
            </a:r>
            <a:r>
              <a:rPr lang="en-US" dirty="0" smtClean="0">
                <a:solidFill>
                  <a:schemeClr val="tx1"/>
                </a:solidFill>
              </a:rPr>
              <a:t> </a:t>
            </a:r>
            <a:endParaRPr lang="id-ID" dirty="0" smtClean="0">
              <a:solidFill>
                <a:schemeClr val="tx1"/>
              </a:solidFill>
            </a:endParaRPr>
          </a:p>
          <a:p>
            <a:pPr marL="914400" lvl="1" indent="-457200">
              <a:buClr>
                <a:schemeClr val="tx1"/>
              </a:buClr>
              <a:buSzPct val="100000"/>
              <a:buFont typeface="Calibri" panose="020F0502020204030204" pitchFamily="34" charset="0"/>
              <a:buAutoNum type="arabicPeriod"/>
              <a:defRPr/>
            </a:pPr>
            <a:r>
              <a:rPr lang="en-US" dirty="0" err="1" smtClean="0">
                <a:solidFill>
                  <a:schemeClr val="tx1"/>
                </a:solidFill>
              </a:rPr>
              <a:t>Perawat</a:t>
            </a:r>
            <a:endParaRPr lang="en-US" dirty="0" smtClean="0">
              <a:solidFill>
                <a:schemeClr val="tx1"/>
              </a:solidFill>
            </a:endParaRPr>
          </a:p>
          <a:p>
            <a:pPr marL="914400" lvl="1" indent="-457200">
              <a:buClr>
                <a:schemeClr val="tx1"/>
              </a:buClr>
              <a:buSzPct val="100000"/>
              <a:buFont typeface="Calibri" panose="020F0502020204030204" pitchFamily="34" charset="0"/>
              <a:buAutoNum type="arabicPeriod"/>
              <a:defRPr/>
            </a:pPr>
            <a:r>
              <a:rPr lang="en-US" dirty="0" err="1" smtClean="0">
                <a:solidFill>
                  <a:schemeClr val="tx1"/>
                </a:solidFill>
              </a:rPr>
              <a:t>Bidan</a:t>
            </a:r>
            <a:r>
              <a:rPr lang="en-US" dirty="0" smtClean="0">
                <a:solidFill>
                  <a:schemeClr val="tx1"/>
                </a:solidFill>
              </a:rPr>
              <a:t> </a:t>
            </a:r>
          </a:p>
          <a:p>
            <a:pPr marL="914400" lvl="1" indent="-457200">
              <a:buClr>
                <a:schemeClr val="tx1"/>
              </a:buClr>
              <a:buSzPct val="100000"/>
              <a:buFont typeface="Calibri" panose="020F0502020204030204" pitchFamily="34" charset="0"/>
              <a:buAutoNum type="arabicPeriod"/>
              <a:defRPr/>
            </a:pPr>
            <a:r>
              <a:rPr lang="en-US" dirty="0" err="1" smtClean="0">
                <a:solidFill>
                  <a:schemeClr val="tx1"/>
                </a:solidFill>
              </a:rPr>
              <a:t>Tenaga</a:t>
            </a:r>
            <a:r>
              <a:rPr lang="en-US" dirty="0" smtClean="0">
                <a:solidFill>
                  <a:schemeClr val="tx1"/>
                </a:solidFill>
              </a:rPr>
              <a:t> </a:t>
            </a:r>
            <a:r>
              <a:rPr lang="en-US" dirty="0" err="1" smtClean="0">
                <a:solidFill>
                  <a:schemeClr val="tx1"/>
                </a:solidFill>
              </a:rPr>
              <a:t>Kesehatan</a:t>
            </a:r>
            <a:r>
              <a:rPr lang="en-US" dirty="0" smtClean="0">
                <a:solidFill>
                  <a:schemeClr val="tx1"/>
                </a:solidFill>
              </a:rPr>
              <a:t> </a:t>
            </a:r>
            <a:r>
              <a:rPr lang="en-US" dirty="0" err="1" smtClean="0">
                <a:solidFill>
                  <a:schemeClr val="tx1"/>
                </a:solidFill>
              </a:rPr>
              <a:t>Masyarakat</a:t>
            </a:r>
            <a:endParaRPr lang="en-US" dirty="0" smtClean="0">
              <a:solidFill>
                <a:schemeClr val="tx1"/>
              </a:solidFill>
            </a:endParaRPr>
          </a:p>
          <a:p>
            <a:pPr marL="914400" lvl="1" indent="-457200">
              <a:buClr>
                <a:schemeClr val="tx1"/>
              </a:buClr>
              <a:buSzPct val="100000"/>
              <a:buFont typeface="Calibri" panose="020F0502020204030204" pitchFamily="34" charset="0"/>
              <a:buAutoNum type="arabicPeriod"/>
              <a:defRPr/>
            </a:pPr>
            <a:r>
              <a:rPr lang="en-US" dirty="0" err="1" smtClean="0">
                <a:solidFill>
                  <a:schemeClr val="tx1"/>
                </a:solidFill>
              </a:rPr>
              <a:t>Tenaga</a:t>
            </a:r>
            <a:r>
              <a:rPr lang="en-US" dirty="0" smtClean="0">
                <a:solidFill>
                  <a:schemeClr val="tx1"/>
                </a:solidFill>
              </a:rPr>
              <a:t> </a:t>
            </a:r>
            <a:r>
              <a:rPr lang="en-US" dirty="0" err="1" smtClean="0">
                <a:solidFill>
                  <a:schemeClr val="tx1"/>
                </a:solidFill>
              </a:rPr>
              <a:t>Kesehatan</a:t>
            </a:r>
            <a:r>
              <a:rPr lang="en-US" dirty="0" smtClean="0">
                <a:solidFill>
                  <a:schemeClr val="tx1"/>
                </a:solidFill>
              </a:rPr>
              <a:t> </a:t>
            </a:r>
            <a:r>
              <a:rPr lang="en-US" dirty="0" err="1" smtClean="0">
                <a:solidFill>
                  <a:schemeClr val="tx1"/>
                </a:solidFill>
              </a:rPr>
              <a:t>Lingkungan</a:t>
            </a:r>
            <a:endParaRPr lang="en-US" dirty="0" smtClean="0">
              <a:solidFill>
                <a:schemeClr val="tx1"/>
              </a:solidFill>
            </a:endParaRPr>
          </a:p>
          <a:p>
            <a:pPr marL="914400" lvl="1" indent="-457200">
              <a:buClr>
                <a:schemeClr val="tx1"/>
              </a:buClr>
              <a:buSzPct val="100000"/>
              <a:buFont typeface="Calibri" panose="020F0502020204030204" pitchFamily="34" charset="0"/>
              <a:buAutoNum type="arabicPeriod"/>
              <a:defRPr/>
            </a:pPr>
            <a:r>
              <a:rPr lang="en-US" dirty="0" err="1" smtClean="0">
                <a:solidFill>
                  <a:schemeClr val="tx1"/>
                </a:solidFill>
              </a:rPr>
              <a:t>Ahli</a:t>
            </a:r>
            <a:r>
              <a:rPr lang="en-US" dirty="0" smtClean="0">
                <a:solidFill>
                  <a:schemeClr val="tx1"/>
                </a:solidFill>
              </a:rPr>
              <a:t> </a:t>
            </a:r>
            <a:r>
              <a:rPr lang="en-US" dirty="0" err="1" smtClean="0">
                <a:solidFill>
                  <a:schemeClr val="tx1"/>
                </a:solidFill>
              </a:rPr>
              <a:t>Teknologi</a:t>
            </a:r>
            <a:r>
              <a:rPr lang="en-US" dirty="0" smtClean="0">
                <a:solidFill>
                  <a:schemeClr val="tx1"/>
                </a:solidFill>
              </a:rPr>
              <a:t> </a:t>
            </a:r>
            <a:r>
              <a:rPr lang="en-US" dirty="0" err="1" smtClean="0">
                <a:solidFill>
                  <a:schemeClr val="tx1"/>
                </a:solidFill>
              </a:rPr>
              <a:t>Laboratorium</a:t>
            </a:r>
            <a:r>
              <a:rPr lang="en-US" dirty="0" smtClean="0">
                <a:solidFill>
                  <a:schemeClr val="tx1"/>
                </a:solidFill>
              </a:rPr>
              <a:t> </a:t>
            </a:r>
            <a:r>
              <a:rPr lang="en-US" dirty="0" err="1" smtClean="0">
                <a:solidFill>
                  <a:schemeClr val="tx1"/>
                </a:solidFill>
              </a:rPr>
              <a:t>Medik</a:t>
            </a:r>
            <a:endParaRPr lang="en-US" dirty="0" smtClean="0">
              <a:solidFill>
                <a:schemeClr val="tx1"/>
              </a:solidFill>
            </a:endParaRPr>
          </a:p>
          <a:p>
            <a:pPr marL="914400" lvl="1" indent="-457200">
              <a:buClr>
                <a:schemeClr val="tx1"/>
              </a:buClr>
              <a:buSzPct val="100000"/>
              <a:buFont typeface="Calibri" panose="020F0502020204030204" pitchFamily="34" charset="0"/>
              <a:buAutoNum type="arabicPeriod"/>
              <a:defRPr/>
            </a:pPr>
            <a:r>
              <a:rPr lang="en-US" dirty="0" err="1" smtClean="0">
                <a:solidFill>
                  <a:schemeClr val="tx1"/>
                </a:solidFill>
              </a:rPr>
              <a:t>Tenaga</a:t>
            </a:r>
            <a:r>
              <a:rPr lang="en-US" dirty="0" smtClean="0">
                <a:solidFill>
                  <a:schemeClr val="tx1"/>
                </a:solidFill>
              </a:rPr>
              <a:t> </a:t>
            </a:r>
            <a:r>
              <a:rPr lang="en-US" dirty="0" err="1" smtClean="0">
                <a:solidFill>
                  <a:schemeClr val="tx1"/>
                </a:solidFill>
              </a:rPr>
              <a:t>Gizi</a:t>
            </a:r>
            <a:r>
              <a:rPr lang="en-US" dirty="0" smtClean="0">
                <a:solidFill>
                  <a:schemeClr val="tx1"/>
                </a:solidFill>
              </a:rPr>
              <a:t>, </a:t>
            </a:r>
            <a:endParaRPr lang="id-ID" smtClean="0">
              <a:solidFill>
                <a:schemeClr val="tx1"/>
              </a:solidFill>
            </a:endParaRPr>
          </a:p>
          <a:p>
            <a:pPr marL="914400" lvl="1" indent="-457200">
              <a:buClr>
                <a:schemeClr val="tx1"/>
              </a:buClr>
              <a:buSzPct val="100000"/>
              <a:buFont typeface="Calibri" panose="020F0502020204030204" pitchFamily="34" charset="0"/>
              <a:buAutoNum type="arabicPeriod"/>
              <a:defRPr/>
            </a:pPr>
            <a:r>
              <a:rPr lang="en-US" smtClean="0">
                <a:solidFill>
                  <a:schemeClr val="tx1"/>
                </a:solidFill>
              </a:rPr>
              <a:t>Tenaga</a:t>
            </a:r>
            <a:r>
              <a:rPr lang="en-US" dirty="0" smtClean="0">
                <a:solidFill>
                  <a:schemeClr val="tx1"/>
                </a:solidFill>
              </a:rPr>
              <a:t> </a:t>
            </a:r>
            <a:r>
              <a:rPr lang="en-US" dirty="0" err="1" smtClean="0">
                <a:solidFill>
                  <a:schemeClr val="tx1"/>
                </a:solidFill>
              </a:rPr>
              <a:t>Kefarmasian</a:t>
            </a:r>
            <a:endParaRPr lang="id-ID" dirty="0" smtClean="0">
              <a:solidFill>
                <a:schemeClr val="tx1"/>
              </a:solidFill>
            </a:endParaRPr>
          </a:p>
        </p:txBody>
      </p:sp>
      <p:sp>
        <p:nvSpPr>
          <p:cNvPr id="5" name="Title 1"/>
          <p:cNvSpPr txBox="1">
            <a:spLocks/>
          </p:cNvSpPr>
          <p:nvPr/>
        </p:nvSpPr>
        <p:spPr>
          <a:xfrm>
            <a:off x="1524000" y="152400"/>
            <a:ext cx="9144000" cy="914400"/>
          </a:xfrm>
          <a:prstGeom prst="rect">
            <a:avLst/>
          </a:prstGeom>
          <a:solidFill>
            <a:srgbClr val="00B050"/>
          </a:solidFill>
          <a:ln w="9525">
            <a:noFill/>
            <a:miter lim="800000"/>
            <a:headEnd/>
            <a:tailEnd/>
          </a:ln>
        </p:spPr>
        <p:style>
          <a:lnRef idx="0">
            <a:schemeClr val="accent3"/>
          </a:lnRef>
          <a:fillRef idx="3">
            <a:schemeClr val="accent3"/>
          </a:fillRef>
          <a:effectRef idx="3">
            <a:schemeClr val="accent3"/>
          </a:effectRef>
          <a:fontRef idx="minor">
            <a:schemeClr val="lt1"/>
          </a:fontRef>
        </p:style>
        <p:txBody>
          <a:bodyPr anchor="ctr"/>
          <a:lstStyle/>
          <a:p>
            <a:pPr algn="ctr">
              <a:defRPr/>
            </a:pPr>
            <a:r>
              <a:rPr lang="en-US" sz="3600" b="1" dirty="0">
                <a:solidFill>
                  <a:prstClr val="black"/>
                </a:solidFill>
              </a:rPr>
              <a:t> </a:t>
            </a:r>
            <a:r>
              <a:rPr lang="id-ID" sz="3600" b="1" dirty="0">
                <a:solidFill>
                  <a:prstClr val="black"/>
                </a:solidFill>
              </a:rPr>
              <a:t>Tim Nusantara Sehat</a:t>
            </a:r>
            <a:endParaRPr lang="id-ID" sz="2800" b="1" dirty="0">
              <a:solidFill>
                <a:prstClr val="black"/>
              </a:solidFill>
              <a:cs typeface="Gill Sans" charset="0"/>
            </a:endParaRPr>
          </a:p>
        </p:txBody>
      </p:sp>
      <p:sp>
        <p:nvSpPr>
          <p:cNvPr id="6349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72520EE-F9F8-47E1-A4A4-82A78CB87CDA}" type="slidenum">
              <a:rPr lang="en-US" altLang="id-ID">
                <a:solidFill>
                  <a:srgbClr val="898989"/>
                </a:solidFill>
                <a:latin typeface="Calibri" panose="020F0502020204030204" pitchFamily="34" charset="0"/>
                <a:ea typeface="MS PGothic" panose="020B0600070205080204" pitchFamily="34" charset="-128"/>
                <a:cs typeface="Gill Sans" charset="0"/>
              </a:rPr>
              <a:pPr eaLnBrk="1" hangingPunct="1"/>
              <a:t>21</a:t>
            </a:fld>
            <a:endParaRPr lang="en-US" altLang="id-ID">
              <a:solidFill>
                <a:srgbClr val="898989"/>
              </a:solidFill>
              <a:latin typeface="Calibri" panose="020F0502020204030204" pitchFamily="34" charset="0"/>
              <a:ea typeface="MS PGothic" panose="020B0600070205080204" pitchFamily="34" charset="-128"/>
              <a:cs typeface="Gill Sans" charset="0"/>
            </a:endParaRPr>
          </a:p>
        </p:txBody>
      </p:sp>
      <p:grpSp>
        <p:nvGrpSpPr>
          <p:cNvPr id="63495" name="Group 7"/>
          <p:cNvGrpSpPr>
            <a:grpSpLocks/>
          </p:cNvGrpSpPr>
          <p:nvPr/>
        </p:nvGrpSpPr>
        <p:grpSpPr bwMode="auto">
          <a:xfrm>
            <a:off x="6705600" y="5029201"/>
            <a:ext cx="3302000" cy="1609725"/>
            <a:chOff x="2051720" y="1725711"/>
            <a:chExt cx="2957342" cy="1380530"/>
          </a:xfrm>
        </p:grpSpPr>
        <p:pic>
          <p:nvPicPr>
            <p:cNvPr id="63497" name="Picture 9"/>
            <p:cNvPicPr>
              <a:picLocks noChangeAspect="1"/>
            </p:cNvPicPr>
            <p:nvPr/>
          </p:nvPicPr>
          <p:blipFill>
            <a:blip r:embed="rId3">
              <a:extLst>
                <a:ext uri="{28A0092B-C50C-407E-A947-70E740481C1C}">
                  <a14:useLocalDpi xmlns:a14="http://schemas.microsoft.com/office/drawing/2010/main" val="0"/>
                </a:ext>
              </a:extLst>
            </a:blip>
            <a:srcRect l="43904" t="35941" r="44669" b="40256"/>
            <a:stretch>
              <a:fillRect/>
            </a:stretch>
          </p:blipFill>
          <p:spPr bwMode="auto">
            <a:xfrm>
              <a:off x="2051720" y="1772816"/>
              <a:ext cx="449824" cy="1192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8" name="Picture 10"/>
            <p:cNvPicPr>
              <a:picLocks noChangeAspect="1"/>
            </p:cNvPicPr>
            <p:nvPr/>
          </p:nvPicPr>
          <p:blipFill>
            <a:blip r:embed="rId4">
              <a:extLst>
                <a:ext uri="{28A0092B-C50C-407E-A947-70E740481C1C}">
                  <a14:useLocalDpi xmlns:a14="http://schemas.microsoft.com/office/drawing/2010/main" val="0"/>
                </a:ext>
              </a:extLst>
            </a:blip>
            <a:srcRect l="57664" t="34175" r="13448" b="47644"/>
            <a:stretch>
              <a:fillRect/>
            </a:stretch>
          </p:blipFill>
          <p:spPr bwMode="auto">
            <a:xfrm rot="2983986">
              <a:off x="2381264" y="1964069"/>
              <a:ext cx="1126624" cy="901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9" name="Picture 11"/>
            <p:cNvPicPr>
              <a:picLocks noChangeAspect="1"/>
            </p:cNvPicPr>
            <p:nvPr/>
          </p:nvPicPr>
          <p:blipFill>
            <a:blip r:embed="rId5">
              <a:extLst>
                <a:ext uri="{28A0092B-C50C-407E-A947-70E740481C1C}">
                  <a14:useLocalDpi xmlns:a14="http://schemas.microsoft.com/office/drawing/2010/main" val="0"/>
                </a:ext>
              </a:extLst>
            </a:blip>
            <a:srcRect l="57304" t="20766" r="10204" b="66168"/>
            <a:stretch>
              <a:fillRect/>
            </a:stretch>
          </p:blipFill>
          <p:spPr bwMode="auto">
            <a:xfrm rot="5937876">
              <a:off x="3541989" y="2041080"/>
              <a:ext cx="1290222" cy="65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0" name="Picture 12"/>
            <p:cNvPicPr>
              <a:picLocks noChangeAspect="1"/>
            </p:cNvPicPr>
            <p:nvPr/>
          </p:nvPicPr>
          <p:blipFill>
            <a:blip r:embed="rId6">
              <a:extLst>
                <a:ext uri="{28A0092B-C50C-407E-A947-70E740481C1C}">
                  <a14:useLocalDpi xmlns:a14="http://schemas.microsoft.com/office/drawing/2010/main" val="0"/>
                </a:ext>
              </a:extLst>
            </a:blip>
            <a:srcRect l="27277" t="1395" r="51073" b="75874"/>
            <a:stretch>
              <a:fillRect/>
            </a:stretch>
          </p:blipFill>
          <p:spPr bwMode="auto">
            <a:xfrm rot="-9242732">
              <a:off x="3144281" y="1862107"/>
              <a:ext cx="884893" cy="118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1" name="Picture 13"/>
            <p:cNvPicPr>
              <a:picLocks noChangeAspect="1"/>
            </p:cNvPicPr>
            <p:nvPr/>
          </p:nvPicPr>
          <p:blipFill>
            <a:blip r:embed="rId7">
              <a:extLst>
                <a:ext uri="{28A0092B-C50C-407E-A947-70E740481C1C}">
                  <a14:useLocalDpi xmlns:a14="http://schemas.microsoft.com/office/drawing/2010/main" val="0"/>
                </a:ext>
              </a:extLst>
            </a:blip>
            <a:srcRect l="5978" t="18446" r="59544" b="66444"/>
            <a:stretch>
              <a:fillRect/>
            </a:stretch>
          </p:blipFill>
          <p:spPr bwMode="auto">
            <a:xfrm rot="-5849175">
              <a:off x="3998880" y="2096058"/>
              <a:ext cx="1297608" cy="722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3496" name="Picture 14"/>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038975" y="4233864"/>
            <a:ext cx="2566988"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logo N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6214" y="139668"/>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9886104"/>
      </p:ext>
    </p:extLst>
  </p:cSld>
  <p:clrMapOvr>
    <a:masterClrMapping/>
  </p:clrMapOvr>
  <p:transition spd="slow"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371600"/>
            <a:ext cx="8686800" cy="5257800"/>
          </a:xfrm>
          <a:prstGeom prst="rect">
            <a:avLst/>
          </a:prstGeom>
          <a:gradFill rotWithShape="1">
            <a:gsLst>
              <a:gs pos="0">
                <a:srgbClr val="F5FFE6"/>
              </a:gs>
              <a:gs pos="64999">
                <a:srgbClr val="E4FDC2"/>
              </a:gs>
              <a:gs pos="100000">
                <a:srgbClr val="DAFDA7"/>
              </a:gs>
            </a:gsLst>
            <a:lin ang="5400000" scaled="1"/>
          </a:gradFill>
          <a:ln>
            <a:noFill/>
          </a:ln>
          <a:effectLst>
            <a:outerShdw dist="20000" dir="5400000" rotWithShape="0">
              <a:srgbClr val="DBEEF4">
                <a:alpha val="37999"/>
              </a:srgbClr>
            </a:outerShdw>
          </a:effectLst>
          <a:extLst>
            <a:ext uri="{91240B29-F687-4F45-9708-019B960494DF}">
              <a14:hiddenLine xmlns:a14="http://schemas.microsoft.com/office/drawing/2010/main" w="9525">
                <a:solidFill>
                  <a:srgbClr val="000000"/>
                </a:solidFill>
                <a:miter lim="800000"/>
                <a:headEnd/>
                <a:tailEnd/>
              </a14:hiddenLine>
            </a:ext>
          </a:extLst>
        </p:spPr>
      </p:pic>
      <p:grpSp>
        <p:nvGrpSpPr>
          <p:cNvPr id="14339" name="Group 79"/>
          <p:cNvGrpSpPr>
            <a:grpSpLocks/>
          </p:cNvGrpSpPr>
          <p:nvPr/>
        </p:nvGrpSpPr>
        <p:grpSpPr bwMode="auto">
          <a:xfrm>
            <a:off x="1631951" y="142875"/>
            <a:ext cx="8721725" cy="6230938"/>
            <a:chOff x="107756" y="142852"/>
            <a:chExt cx="8721919" cy="6230961"/>
          </a:xfrm>
        </p:grpSpPr>
        <p:grpSp>
          <p:nvGrpSpPr>
            <p:cNvPr id="14344" name="Group 73"/>
            <p:cNvGrpSpPr>
              <a:grpSpLocks/>
            </p:cNvGrpSpPr>
            <p:nvPr/>
          </p:nvGrpSpPr>
          <p:grpSpPr bwMode="auto">
            <a:xfrm>
              <a:off x="107756" y="1676383"/>
              <a:ext cx="7848775" cy="4697430"/>
              <a:chOff x="83692" y="1676383"/>
              <a:chExt cx="7848775" cy="4697430"/>
            </a:xfrm>
          </p:grpSpPr>
          <p:sp>
            <p:nvSpPr>
              <p:cNvPr id="41" name="Rectangular Callout 40"/>
              <p:cNvSpPr>
                <a:spLocks noChangeArrowheads="1"/>
              </p:cNvSpPr>
              <p:nvPr/>
            </p:nvSpPr>
            <p:spPr bwMode="auto">
              <a:xfrm>
                <a:off x="532965" y="2000234"/>
                <a:ext cx="871556" cy="357189"/>
              </a:xfrm>
              <a:prstGeom prst="wedgeRectCallout">
                <a:avLst>
                  <a:gd name="adj1" fmla="val -69111"/>
                  <a:gd name="adj2" fmla="val 53157"/>
                </a:avLst>
              </a:prstGeom>
              <a:solidFill>
                <a:srgbClr val="92D050"/>
              </a:solidFill>
              <a:ln>
                <a:headEnd/>
                <a:tailEnd/>
              </a:ln>
            </p:spPr>
            <p:style>
              <a:lnRef idx="3">
                <a:schemeClr val="lt1"/>
              </a:lnRef>
              <a:fillRef idx="1">
                <a:schemeClr val="accent3"/>
              </a:fillRef>
              <a:effectRef idx="1">
                <a:schemeClr val="accent3"/>
              </a:effectRef>
              <a:fontRef idx="minor">
                <a:schemeClr val="lt1"/>
              </a:fontRef>
            </p:style>
            <p:txBody>
              <a:bodyPr anchor="ctr"/>
              <a:lstStyle/>
              <a:p>
                <a:pPr algn="ctr">
                  <a:defRPr/>
                </a:pPr>
                <a:r>
                  <a:rPr lang="id-ID" sz="800" b="1" dirty="0">
                    <a:solidFill>
                      <a:schemeClr val="accent1">
                        <a:lumMod val="50000"/>
                      </a:schemeClr>
                    </a:solidFill>
                  </a:rPr>
                  <a:t>1</a:t>
                </a:r>
                <a:r>
                  <a:rPr lang="en-US" sz="800" b="1" dirty="0">
                    <a:solidFill>
                      <a:schemeClr val="accent1">
                        <a:lumMod val="50000"/>
                      </a:schemeClr>
                    </a:solidFill>
                  </a:rPr>
                  <a:t> </a:t>
                </a:r>
                <a:r>
                  <a:rPr lang="en-US" sz="800" b="1" dirty="0" err="1">
                    <a:solidFill>
                      <a:schemeClr val="accent1">
                        <a:lumMod val="50000"/>
                      </a:schemeClr>
                    </a:solidFill>
                  </a:rPr>
                  <a:t>Kab</a:t>
                </a:r>
                <a:r>
                  <a:rPr lang="en-US" sz="800" b="1" dirty="0">
                    <a:solidFill>
                      <a:schemeClr val="accent1">
                        <a:lumMod val="50000"/>
                      </a:schemeClr>
                    </a:solidFill>
                  </a:rPr>
                  <a:t>,</a:t>
                </a:r>
              </a:p>
              <a:p>
                <a:pPr algn="ctr">
                  <a:defRPr/>
                </a:pPr>
                <a:r>
                  <a:rPr lang="id-ID" sz="800" b="1" dirty="0">
                    <a:solidFill>
                      <a:schemeClr val="accent1">
                        <a:lumMod val="50000"/>
                      </a:schemeClr>
                    </a:solidFill>
                  </a:rPr>
                  <a:t>2</a:t>
                </a:r>
                <a:r>
                  <a:rPr lang="en-US" sz="800" b="1" dirty="0">
                    <a:solidFill>
                      <a:schemeClr val="accent1">
                        <a:lumMod val="50000"/>
                      </a:schemeClr>
                    </a:solidFill>
                  </a:rPr>
                  <a:t> PKM</a:t>
                </a:r>
              </a:p>
            </p:txBody>
          </p:sp>
          <p:sp>
            <p:nvSpPr>
              <p:cNvPr id="45" name="Rectangular Callout 44"/>
              <p:cNvSpPr>
                <a:spLocks noChangeArrowheads="1"/>
              </p:cNvSpPr>
              <p:nvPr/>
            </p:nvSpPr>
            <p:spPr bwMode="auto">
              <a:xfrm>
                <a:off x="1883957" y="2420924"/>
                <a:ext cx="1079524" cy="431802"/>
              </a:xfrm>
              <a:prstGeom prst="wedgeRectCallout">
                <a:avLst>
                  <a:gd name="adj1" fmla="val -31530"/>
                  <a:gd name="adj2" fmla="val 140756"/>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3</a:t>
                </a:r>
                <a:r>
                  <a:rPr lang="en-US" sz="800" b="1" dirty="0">
                    <a:solidFill>
                      <a:schemeClr val="accent1">
                        <a:lumMod val="50000"/>
                      </a:schemeClr>
                    </a:solidFill>
                  </a:rPr>
                  <a:t> </a:t>
                </a:r>
                <a:r>
                  <a:rPr lang="en-US" sz="800" b="1" dirty="0" err="1">
                    <a:solidFill>
                      <a:schemeClr val="accent1">
                        <a:lumMod val="50000"/>
                      </a:schemeClr>
                    </a:solidFill>
                  </a:rPr>
                  <a:t>Kab</a:t>
                </a:r>
                <a:endParaRPr lang="en-US" sz="800" b="1" dirty="0">
                  <a:solidFill>
                    <a:schemeClr val="accent1">
                      <a:lumMod val="50000"/>
                    </a:schemeClr>
                  </a:solidFill>
                </a:endParaRPr>
              </a:p>
              <a:p>
                <a:pPr algn="ctr">
                  <a:defRPr/>
                </a:pPr>
                <a:r>
                  <a:rPr lang="id-ID" sz="800" b="1" dirty="0">
                    <a:solidFill>
                      <a:schemeClr val="accent1">
                        <a:lumMod val="50000"/>
                      </a:schemeClr>
                    </a:solidFill>
                  </a:rPr>
                  <a:t>5</a:t>
                </a:r>
                <a:r>
                  <a:rPr lang="en-US" sz="800" b="1" dirty="0">
                    <a:solidFill>
                      <a:schemeClr val="accent1">
                        <a:lumMod val="50000"/>
                      </a:schemeClr>
                    </a:solidFill>
                  </a:rPr>
                  <a:t> PKM</a:t>
                </a:r>
              </a:p>
            </p:txBody>
          </p:sp>
          <p:sp>
            <p:nvSpPr>
              <p:cNvPr id="54" name="Rectangular Callout 53"/>
              <p:cNvSpPr>
                <a:spLocks noChangeArrowheads="1"/>
              </p:cNvSpPr>
              <p:nvPr/>
            </p:nvSpPr>
            <p:spPr bwMode="auto">
              <a:xfrm>
                <a:off x="4800260" y="2057384"/>
                <a:ext cx="857269" cy="338139"/>
              </a:xfrm>
              <a:prstGeom prst="wedgeRectCallout">
                <a:avLst>
                  <a:gd name="adj1" fmla="val -92583"/>
                  <a:gd name="adj2" fmla="val 251861"/>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en-US" sz="800" b="1" dirty="0">
                    <a:solidFill>
                      <a:schemeClr val="accent1">
                        <a:lumMod val="50000"/>
                      </a:schemeClr>
                    </a:solidFill>
                  </a:rPr>
                  <a:t>3 </a:t>
                </a:r>
                <a:r>
                  <a:rPr lang="en-US" sz="800" b="1" dirty="0" err="1">
                    <a:solidFill>
                      <a:schemeClr val="accent1">
                        <a:lumMod val="50000"/>
                      </a:schemeClr>
                    </a:solidFill>
                  </a:rPr>
                  <a:t>kab</a:t>
                </a:r>
                <a:endParaRPr lang="en-US" sz="800" b="1" dirty="0">
                  <a:solidFill>
                    <a:schemeClr val="accent1">
                      <a:lumMod val="50000"/>
                    </a:schemeClr>
                  </a:solidFill>
                </a:endParaRPr>
              </a:p>
              <a:p>
                <a:pPr algn="ctr">
                  <a:defRPr/>
                </a:pPr>
                <a:r>
                  <a:rPr lang="id-ID" sz="800" b="1" dirty="0">
                    <a:solidFill>
                      <a:schemeClr val="accent1">
                        <a:lumMod val="50000"/>
                      </a:schemeClr>
                    </a:solidFill>
                  </a:rPr>
                  <a:t>4</a:t>
                </a:r>
                <a:r>
                  <a:rPr lang="en-US" sz="800" b="1" dirty="0">
                    <a:solidFill>
                      <a:schemeClr val="accent1">
                        <a:lumMod val="50000"/>
                      </a:schemeClr>
                    </a:solidFill>
                  </a:rPr>
                  <a:t> PKM</a:t>
                </a:r>
              </a:p>
            </p:txBody>
          </p:sp>
          <p:sp>
            <p:nvSpPr>
              <p:cNvPr id="55" name="Rectangular Callout 54"/>
              <p:cNvSpPr>
                <a:spLocks noChangeArrowheads="1"/>
              </p:cNvSpPr>
              <p:nvPr/>
            </p:nvSpPr>
            <p:spPr bwMode="auto">
              <a:xfrm>
                <a:off x="5779769" y="2371711"/>
                <a:ext cx="857269" cy="336551"/>
              </a:xfrm>
              <a:prstGeom prst="wedgeRectCallout">
                <a:avLst>
                  <a:gd name="adj1" fmla="val -126106"/>
                  <a:gd name="adj2" fmla="val 368023"/>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1</a:t>
                </a:r>
                <a:r>
                  <a:rPr lang="en-US" sz="800" b="1" dirty="0">
                    <a:solidFill>
                      <a:schemeClr val="accent1">
                        <a:lumMod val="50000"/>
                      </a:schemeClr>
                    </a:solidFill>
                  </a:rPr>
                  <a:t> </a:t>
                </a:r>
                <a:r>
                  <a:rPr lang="en-US" sz="800" b="1" dirty="0" err="1">
                    <a:solidFill>
                      <a:schemeClr val="accent1">
                        <a:lumMod val="50000"/>
                      </a:schemeClr>
                    </a:solidFill>
                  </a:rPr>
                  <a:t>kab</a:t>
                </a:r>
                <a:endParaRPr lang="en-US" sz="800" b="1" dirty="0">
                  <a:solidFill>
                    <a:schemeClr val="accent1">
                      <a:lumMod val="50000"/>
                    </a:schemeClr>
                  </a:solidFill>
                </a:endParaRPr>
              </a:p>
              <a:p>
                <a:pPr algn="ctr">
                  <a:defRPr/>
                </a:pPr>
                <a:r>
                  <a:rPr lang="id-ID" sz="800" b="1" dirty="0">
                    <a:solidFill>
                      <a:schemeClr val="accent1">
                        <a:lumMod val="50000"/>
                      </a:schemeClr>
                    </a:solidFill>
                  </a:rPr>
                  <a:t>1</a:t>
                </a:r>
                <a:r>
                  <a:rPr lang="en-US" sz="800" b="1" dirty="0">
                    <a:solidFill>
                      <a:schemeClr val="accent1">
                        <a:lumMod val="50000"/>
                      </a:schemeClr>
                    </a:solidFill>
                  </a:rPr>
                  <a:t> PKM</a:t>
                </a:r>
              </a:p>
            </p:txBody>
          </p:sp>
          <p:sp>
            <p:nvSpPr>
              <p:cNvPr id="57" name="Rectangular Callout 56"/>
              <p:cNvSpPr>
                <a:spLocks noChangeArrowheads="1"/>
              </p:cNvSpPr>
              <p:nvPr/>
            </p:nvSpPr>
            <p:spPr bwMode="auto">
              <a:xfrm>
                <a:off x="7075198" y="1989122"/>
                <a:ext cx="857269" cy="338138"/>
              </a:xfrm>
              <a:prstGeom prst="wedgeRectCallout">
                <a:avLst>
                  <a:gd name="adj1" fmla="val -182889"/>
                  <a:gd name="adj2" fmla="val 321389"/>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en-US" sz="800" b="1" dirty="0">
                    <a:solidFill>
                      <a:schemeClr val="accent1">
                        <a:lumMod val="50000"/>
                      </a:schemeClr>
                    </a:solidFill>
                  </a:rPr>
                  <a:t>4 </a:t>
                </a:r>
                <a:r>
                  <a:rPr lang="en-US" sz="800" b="1" dirty="0" err="1">
                    <a:solidFill>
                      <a:schemeClr val="accent1">
                        <a:lumMod val="50000"/>
                      </a:schemeClr>
                    </a:solidFill>
                  </a:rPr>
                  <a:t>kab</a:t>
                </a:r>
                <a:endParaRPr lang="en-US" sz="800" b="1" dirty="0">
                  <a:solidFill>
                    <a:schemeClr val="accent1">
                      <a:lumMod val="50000"/>
                    </a:schemeClr>
                  </a:solidFill>
                </a:endParaRPr>
              </a:p>
              <a:p>
                <a:pPr algn="ctr">
                  <a:defRPr/>
                </a:pPr>
                <a:r>
                  <a:rPr lang="id-ID" sz="800" b="1" dirty="0">
                    <a:solidFill>
                      <a:schemeClr val="accent1">
                        <a:lumMod val="50000"/>
                      </a:schemeClr>
                    </a:solidFill>
                  </a:rPr>
                  <a:t>9</a:t>
                </a:r>
                <a:r>
                  <a:rPr lang="en-US" sz="800" b="1" dirty="0">
                    <a:solidFill>
                      <a:schemeClr val="accent1">
                        <a:lumMod val="50000"/>
                      </a:schemeClr>
                    </a:solidFill>
                  </a:rPr>
                  <a:t> PKM</a:t>
                </a:r>
              </a:p>
            </p:txBody>
          </p:sp>
          <p:sp>
            <p:nvSpPr>
              <p:cNvPr id="60" name="Rectangular Callout 59"/>
              <p:cNvSpPr>
                <a:spLocks noChangeArrowheads="1"/>
              </p:cNvSpPr>
              <p:nvPr/>
            </p:nvSpPr>
            <p:spPr bwMode="auto">
              <a:xfrm>
                <a:off x="6348107" y="6035674"/>
                <a:ext cx="857269" cy="338139"/>
              </a:xfrm>
              <a:prstGeom prst="wedgeRectCallout">
                <a:avLst>
                  <a:gd name="adj1" fmla="val -137736"/>
                  <a:gd name="adj2" fmla="val -208968"/>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en-US" sz="800" b="1" dirty="0">
                    <a:solidFill>
                      <a:schemeClr val="accent1">
                        <a:lumMod val="50000"/>
                      </a:schemeClr>
                    </a:solidFill>
                  </a:rPr>
                  <a:t>6 </a:t>
                </a:r>
                <a:r>
                  <a:rPr lang="en-US" sz="800" b="1" dirty="0" err="1">
                    <a:solidFill>
                      <a:schemeClr val="accent1">
                        <a:lumMod val="50000"/>
                      </a:schemeClr>
                    </a:solidFill>
                  </a:rPr>
                  <a:t>kab</a:t>
                </a:r>
                <a:endParaRPr lang="en-US" sz="800" b="1" dirty="0">
                  <a:solidFill>
                    <a:schemeClr val="accent1">
                      <a:lumMod val="50000"/>
                    </a:schemeClr>
                  </a:solidFill>
                </a:endParaRPr>
              </a:p>
              <a:p>
                <a:pPr algn="ctr">
                  <a:defRPr/>
                </a:pPr>
                <a:r>
                  <a:rPr lang="id-ID" sz="800" b="1" dirty="0">
                    <a:solidFill>
                      <a:schemeClr val="accent1">
                        <a:lumMod val="50000"/>
                      </a:schemeClr>
                    </a:solidFill>
                  </a:rPr>
                  <a:t>24</a:t>
                </a:r>
                <a:r>
                  <a:rPr lang="en-US" sz="800" b="1" dirty="0">
                    <a:solidFill>
                      <a:schemeClr val="accent1">
                        <a:lumMod val="50000"/>
                      </a:schemeClr>
                    </a:solidFill>
                  </a:rPr>
                  <a:t> PKM</a:t>
                </a:r>
              </a:p>
            </p:txBody>
          </p:sp>
          <p:sp>
            <p:nvSpPr>
              <p:cNvPr id="62" name="Rectangular Callout 61"/>
              <p:cNvSpPr>
                <a:spLocks noChangeArrowheads="1"/>
              </p:cNvSpPr>
              <p:nvPr/>
            </p:nvSpPr>
            <p:spPr bwMode="auto">
              <a:xfrm>
                <a:off x="128143" y="4429118"/>
                <a:ext cx="919183" cy="327026"/>
              </a:xfrm>
              <a:prstGeom prst="wedgeRectCallout">
                <a:avLst>
                  <a:gd name="adj1" fmla="val 112963"/>
                  <a:gd name="adj2" fmla="val -98884"/>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1</a:t>
                </a:r>
                <a:r>
                  <a:rPr lang="en-US" sz="800" b="1" dirty="0">
                    <a:solidFill>
                      <a:schemeClr val="accent1">
                        <a:lumMod val="50000"/>
                      </a:schemeClr>
                    </a:solidFill>
                  </a:rPr>
                  <a:t> </a:t>
                </a:r>
                <a:r>
                  <a:rPr lang="en-US" sz="800" b="1" dirty="0" err="1">
                    <a:solidFill>
                      <a:schemeClr val="accent1">
                        <a:lumMod val="50000"/>
                      </a:schemeClr>
                    </a:solidFill>
                  </a:rPr>
                  <a:t>Kab</a:t>
                </a:r>
                <a:endParaRPr lang="en-US" sz="800" b="1" dirty="0">
                  <a:solidFill>
                    <a:schemeClr val="accent1">
                      <a:lumMod val="50000"/>
                    </a:schemeClr>
                  </a:solidFill>
                </a:endParaRPr>
              </a:p>
              <a:p>
                <a:pPr algn="ctr">
                  <a:defRPr/>
                </a:pPr>
                <a:r>
                  <a:rPr lang="id-ID" sz="800" b="1" dirty="0">
                    <a:solidFill>
                      <a:schemeClr val="accent1">
                        <a:lumMod val="50000"/>
                      </a:schemeClr>
                    </a:solidFill>
                  </a:rPr>
                  <a:t>1</a:t>
                </a:r>
                <a:r>
                  <a:rPr lang="en-US" sz="800" b="1" dirty="0">
                    <a:solidFill>
                      <a:schemeClr val="accent1">
                        <a:lumMod val="50000"/>
                      </a:schemeClr>
                    </a:solidFill>
                  </a:rPr>
                  <a:t> PKM</a:t>
                </a:r>
              </a:p>
            </p:txBody>
          </p:sp>
          <p:sp>
            <p:nvSpPr>
              <p:cNvPr id="64" name="Rectangular Callout 63"/>
              <p:cNvSpPr>
                <a:spLocks noChangeArrowheads="1"/>
              </p:cNvSpPr>
              <p:nvPr/>
            </p:nvSpPr>
            <p:spPr bwMode="auto">
              <a:xfrm>
                <a:off x="2747576" y="1989122"/>
                <a:ext cx="857269" cy="336551"/>
              </a:xfrm>
              <a:prstGeom prst="wedgeRectCallout">
                <a:avLst>
                  <a:gd name="adj1" fmla="val 24780"/>
                  <a:gd name="adj2" fmla="val 370958"/>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5</a:t>
                </a:r>
                <a:r>
                  <a:rPr lang="en-US" sz="800" b="1" dirty="0">
                    <a:solidFill>
                      <a:schemeClr val="accent1">
                        <a:lumMod val="50000"/>
                      </a:schemeClr>
                    </a:solidFill>
                  </a:rPr>
                  <a:t> </a:t>
                </a:r>
                <a:r>
                  <a:rPr lang="en-US" sz="800" b="1" dirty="0" err="1">
                    <a:solidFill>
                      <a:schemeClr val="accent1">
                        <a:lumMod val="50000"/>
                      </a:schemeClr>
                    </a:solidFill>
                  </a:rPr>
                  <a:t>kab</a:t>
                </a:r>
                <a:endParaRPr lang="en-US" sz="800" b="1" dirty="0">
                  <a:solidFill>
                    <a:schemeClr val="accent1">
                      <a:lumMod val="50000"/>
                    </a:schemeClr>
                  </a:solidFill>
                </a:endParaRPr>
              </a:p>
              <a:p>
                <a:pPr algn="ctr">
                  <a:defRPr/>
                </a:pPr>
                <a:r>
                  <a:rPr lang="en-US" sz="800" b="1" dirty="0">
                    <a:solidFill>
                      <a:schemeClr val="accent1">
                        <a:lumMod val="50000"/>
                      </a:schemeClr>
                    </a:solidFill>
                  </a:rPr>
                  <a:t>1</a:t>
                </a:r>
                <a:r>
                  <a:rPr lang="id-ID" sz="800" b="1" dirty="0">
                    <a:solidFill>
                      <a:schemeClr val="accent1">
                        <a:lumMod val="50000"/>
                      </a:schemeClr>
                    </a:solidFill>
                  </a:rPr>
                  <a:t>4</a:t>
                </a:r>
                <a:r>
                  <a:rPr lang="en-US" sz="800" b="1" dirty="0">
                    <a:solidFill>
                      <a:schemeClr val="accent1">
                        <a:lumMod val="50000"/>
                      </a:schemeClr>
                    </a:solidFill>
                  </a:rPr>
                  <a:t> PKM</a:t>
                </a:r>
              </a:p>
            </p:txBody>
          </p:sp>
          <p:sp>
            <p:nvSpPr>
              <p:cNvPr id="67" name="Rectangular Callout 66"/>
              <p:cNvSpPr>
                <a:spLocks noChangeArrowheads="1"/>
              </p:cNvSpPr>
              <p:nvPr/>
            </p:nvSpPr>
            <p:spPr bwMode="auto">
              <a:xfrm>
                <a:off x="228158" y="3933816"/>
                <a:ext cx="857269" cy="336551"/>
              </a:xfrm>
              <a:prstGeom prst="wedgeRectCallout">
                <a:avLst>
                  <a:gd name="adj1" fmla="val 69130"/>
                  <a:gd name="adj2" fmla="val -128561"/>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1</a:t>
                </a:r>
                <a:r>
                  <a:rPr lang="en-US" sz="800" b="1" dirty="0">
                    <a:solidFill>
                      <a:schemeClr val="accent1">
                        <a:lumMod val="50000"/>
                      </a:schemeClr>
                    </a:solidFill>
                  </a:rPr>
                  <a:t> </a:t>
                </a:r>
                <a:r>
                  <a:rPr lang="en-US" sz="800" b="1" dirty="0" err="1">
                    <a:solidFill>
                      <a:schemeClr val="accent1">
                        <a:lumMod val="50000"/>
                      </a:schemeClr>
                    </a:solidFill>
                  </a:rPr>
                  <a:t>Kab</a:t>
                </a:r>
                <a:r>
                  <a:rPr lang="en-US" sz="800" b="1" dirty="0">
                    <a:solidFill>
                      <a:schemeClr val="accent1">
                        <a:lumMod val="50000"/>
                      </a:schemeClr>
                    </a:solidFill>
                  </a:rPr>
                  <a:t>,</a:t>
                </a:r>
              </a:p>
              <a:p>
                <a:pPr algn="ctr">
                  <a:defRPr/>
                </a:pPr>
                <a:r>
                  <a:rPr lang="en-US" sz="800" b="1" dirty="0">
                    <a:solidFill>
                      <a:schemeClr val="accent1">
                        <a:lumMod val="50000"/>
                      </a:schemeClr>
                    </a:solidFill>
                  </a:rPr>
                  <a:t>1 PKM</a:t>
                </a:r>
              </a:p>
            </p:txBody>
          </p:sp>
          <p:sp>
            <p:nvSpPr>
              <p:cNvPr id="68" name="Rectangular Callout 67"/>
              <p:cNvSpPr>
                <a:spLocks noChangeArrowheads="1"/>
              </p:cNvSpPr>
              <p:nvPr/>
            </p:nvSpPr>
            <p:spPr bwMode="auto">
              <a:xfrm>
                <a:off x="83692" y="3357552"/>
                <a:ext cx="857269" cy="338138"/>
              </a:xfrm>
              <a:prstGeom prst="wedgeRectCallout">
                <a:avLst>
                  <a:gd name="adj1" fmla="val 103600"/>
                  <a:gd name="adj2" fmla="val -37650"/>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4</a:t>
                </a:r>
                <a:r>
                  <a:rPr lang="en-US" sz="800" b="1" dirty="0">
                    <a:solidFill>
                      <a:schemeClr val="accent1">
                        <a:lumMod val="50000"/>
                      </a:schemeClr>
                    </a:solidFill>
                  </a:rPr>
                  <a:t> </a:t>
                </a:r>
                <a:r>
                  <a:rPr lang="en-US" sz="800" b="1" dirty="0" err="1">
                    <a:solidFill>
                      <a:schemeClr val="accent1">
                        <a:lumMod val="50000"/>
                      </a:schemeClr>
                    </a:solidFill>
                  </a:rPr>
                  <a:t>Kab</a:t>
                </a:r>
                <a:endParaRPr lang="en-US" sz="800" b="1" dirty="0">
                  <a:solidFill>
                    <a:schemeClr val="accent1">
                      <a:lumMod val="50000"/>
                    </a:schemeClr>
                  </a:solidFill>
                </a:endParaRPr>
              </a:p>
              <a:p>
                <a:pPr algn="ctr">
                  <a:defRPr/>
                </a:pPr>
                <a:r>
                  <a:rPr lang="id-ID" sz="800" b="1" dirty="0">
                    <a:solidFill>
                      <a:schemeClr val="accent1">
                        <a:lumMod val="50000"/>
                      </a:schemeClr>
                    </a:solidFill>
                  </a:rPr>
                  <a:t>5</a:t>
                </a:r>
                <a:r>
                  <a:rPr lang="en-US" sz="800" b="1" dirty="0">
                    <a:solidFill>
                      <a:schemeClr val="accent1">
                        <a:lumMod val="50000"/>
                      </a:schemeClr>
                    </a:solidFill>
                  </a:rPr>
                  <a:t> PKM</a:t>
                </a:r>
              </a:p>
            </p:txBody>
          </p:sp>
          <p:sp>
            <p:nvSpPr>
              <p:cNvPr id="77" name="Rectangular Callout 76"/>
              <p:cNvSpPr>
                <a:spLocks noChangeArrowheads="1"/>
              </p:cNvSpPr>
              <p:nvPr/>
            </p:nvSpPr>
            <p:spPr bwMode="auto">
              <a:xfrm>
                <a:off x="6857706" y="4419593"/>
                <a:ext cx="857269" cy="338139"/>
              </a:xfrm>
              <a:prstGeom prst="wedgeRectCallout">
                <a:avLst>
                  <a:gd name="adj1" fmla="val -64880"/>
                  <a:gd name="adj2" fmla="val -105940"/>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3</a:t>
                </a:r>
                <a:r>
                  <a:rPr lang="en-US" sz="800" b="1" dirty="0">
                    <a:solidFill>
                      <a:schemeClr val="accent1">
                        <a:lumMod val="50000"/>
                      </a:schemeClr>
                    </a:solidFill>
                  </a:rPr>
                  <a:t> </a:t>
                </a:r>
                <a:r>
                  <a:rPr lang="en-US" sz="800" b="1" dirty="0" err="1">
                    <a:solidFill>
                      <a:schemeClr val="accent1">
                        <a:lumMod val="50000"/>
                      </a:schemeClr>
                    </a:solidFill>
                  </a:rPr>
                  <a:t>kab</a:t>
                </a:r>
                <a:r>
                  <a:rPr lang="en-US" sz="800" b="1" dirty="0">
                    <a:solidFill>
                      <a:schemeClr val="accent1">
                        <a:lumMod val="50000"/>
                      </a:schemeClr>
                    </a:solidFill>
                  </a:rPr>
                  <a:t>, </a:t>
                </a:r>
              </a:p>
              <a:p>
                <a:pPr algn="ctr">
                  <a:defRPr/>
                </a:pPr>
                <a:r>
                  <a:rPr lang="id-ID" sz="800" b="1" dirty="0">
                    <a:solidFill>
                      <a:schemeClr val="accent1">
                        <a:lumMod val="50000"/>
                      </a:schemeClr>
                    </a:solidFill>
                  </a:rPr>
                  <a:t>12</a:t>
                </a:r>
                <a:r>
                  <a:rPr lang="en-US" sz="800" b="1" dirty="0">
                    <a:solidFill>
                      <a:schemeClr val="accent1">
                        <a:lumMod val="50000"/>
                      </a:schemeClr>
                    </a:solidFill>
                  </a:rPr>
                  <a:t> PKM</a:t>
                </a:r>
              </a:p>
            </p:txBody>
          </p:sp>
          <p:sp>
            <p:nvSpPr>
              <p:cNvPr id="79" name="Rectangular Callout 78"/>
              <p:cNvSpPr>
                <a:spLocks noChangeArrowheads="1"/>
              </p:cNvSpPr>
              <p:nvPr/>
            </p:nvSpPr>
            <p:spPr bwMode="auto">
              <a:xfrm>
                <a:off x="6762454" y="2819387"/>
                <a:ext cx="857269" cy="338139"/>
              </a:xfrm>
              <a:prstGeom prst="wedgeRectCallout">
                <a:avLst>
                  <a:gd name="adj1" fmla="val -103634"/>
                  <a:gd name="adj2" fmla="val 63125"/>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1</a:t>
                </a:r>
                <a:r>
                  <a:rPr lang="en-US" sz="800" b="1" dirty="0">
                    <a:solidFill>
                      <a:schemeClr val="accent1">
                        <a:lumMod val="50000"/>
                      </a:schemeClr>
                    </a:solidFill>
                  </a:rPr>
                  <a:t> </a:t>
                </a:r>
                <a:r>
                  <a:rPr lang="en-US" sz="800" b="1" dirty="0" err="1">
                    <a:solidFill>
                      <a:schemeClr val="accent1">
                        <a:lumMod val="50000"/>
                      </a:schemeClr>
                    </a:solidFill>
                  </a:rPr>
                  <a:t>kab</a:t>
                </a:r>
                <a:r>
                  <a:rPr lang="en-US" sz="800" b="1" dirty="0">
                    <a:solidFill>
                      <a:schemeClr val="accent1">
                        <a:lumMod val="50000"/>
                      </a:schemeClr>
                    </a:solidFill>
                  </a:rPr>
                  <a:t>,</a:t>
                </a:r>
              </a:p>
              <a:p>
                <a:pPr algn="ctr">
                  <a:defRPr/>
                </a:pPr>
                <a:r>
                  <a:rPr lang="id-ID" sz="800" b="1" dirty="0">
                    <a:solidFill>
                      <a:schemeClr val="accent1">
                        <a:lumMod val="50000"/>
                      </a:schemeClr>
                    </a:solidFill>
                  </a:rPr>
                  <a:t>3</a:t>
                </a:r>
                <a:r>
                  <a:rPr lang="en-US" sz="800" b="1" dirty="0">
                    <a:solidFill>
                      <a:schemeClr val="accent1">
                        <a:lumMod val="50000"/>
                      </a:schemeClr>
                    </a:solidFill>
                  </a:rPr>
                  <a:t> PKM</a:t>
                </a:r>
              </a:p>
            </p:txBody>
          </p:sp>
          <p:sp>
            <p:nvSpPr>
              <p:cNvPr id="44" name="Rectangular Callout 43"/>
              <p:cNvSpPr>
                <a:spLocks noChangeArrowheads="1"/>
              </p:cNvSpPr>
              <p:nvPr/>
            </p:nvSpPr>
            <p:spPr bwMode="auto">
              <a:xfrm>
                <a:off x="4038243" y="1676383"/>
                <a:ext cx="857269" cy="338139"/>
              </a:xfrm>
              <a:prstGeom prst="wedgeRectCallout">
                <a:avLst>
                  <a:gd name="adj1" fmla="val -21005"/>
                  <a:gd name="adj2" fmla="val 216278"/>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1</a:t>
                </a:r>
                <a:r>
                  <a:rPr lang="en-US" sz="800" b="1" dirty="0">
                    <a:solidFill>
                      <a:schemeClr val="accent1">
                        <a:lumMod val="50000"/>
                      </a:schemeClr>
                    </a:solidFill>
                  </a:rPr>
                  <a:t> </a:t>
                </a:r>
                <a:r>
                  <a:rPr lang="en-US" sz="800" b="1" dirty="0" err="1">
                    <a:solidFill>
                      <a:schemeClr val="accent1">
                        <a:lumMod val="50000"/>
                      </a:schemeClr>
                    </a:solidFill>
                  </a:rPr>
                  <a:t>kab</a:t>
                </a:r>
                <a:endParaRPr lang="en-US" sz="800" b="1" dirty="0">
                  <a:solidFill>
                    <a:schemeClr val="accent1">
                      <a:lumMod val="50000"/>
                    </a:schemeClr>
                  </a:solidFill>
                </a:endParaRPr>
              </a:p>
              <a:p>
                <a:pPr algn="ctr">
                  <a:defRPr/>
                </a:pPr>
                <a:r>
                  <a:rPr lang="en-US" sz="800" b="1" dirty="0">
                    <a:solidFill>
                      <a:schemeClr val="accent1">
                        <a:lumMod val="50000"/>
                      </a:schemeClr>
                    </a:solidFill>
                  </a:rPr>
                  <a:t> </a:t>
                </a:r>
                <a:r>
                  <a:rPr lang="id-ID" sz="800" b="1" dirty="0">
                    <a:solidFill>
                      <a:schemeClr val="accent1">
                        <a:lumMod val="50000"/>
                      </a:schemeClr>
                    </a:solidFill>
                  </a:rPr>
                  <a:t>12 </a:t>
                </a:r>
                <a:r>
                  <a:rPr lang="en-US" sz="800" b="1" dirty="0">
                    <a:solidFill>
                      <a:schemeClr val="accent1">
                        <a:lumMod val="50000"/>
                      </a:schemeClr>
                    </a:solidFill>
                  </a:rPr>
                  <a:t>PKM</a:t>
                </a:r>
              </a:p>
            </p:txBody>
          </p:sp>
        </p:grpSp>
        <p:sp>
          <p:nvSpPr>
            <p:cNvPr id="36" name="Rectangle 2"/>
            <p:cNvSpPr txBox="1">
              <a:spLocks noChangeArrowheads="1"/>
            </p:cNvSpPr>
            <p:nvPr/>
          </p:nvSpPr>
          <p:spPr bwMode="auto">
            <a:xfrm>
              <a:off x="2123579" y="142852"/>
              <a:ext cx="6706096" cy="865191"/>
            </a:xfrm>
            <a:prstGeom prst="rect">
              <a:avLst/>
            </a:prstGeom>
            <a:solidFill>
              <a:schemeClr val="bg2">
                <a:lumMod val="90000"/>
              </a:schemeClr>
            </a:solidFill>
            <a:ln w="9525">
              <a:solidFill>
                <a:schemeClr val="tx1"/>
              </a:solidFill>
              <a:miter lim="800000"/>
              <a:headEnd/>
              <a:tailEnd/>
            </a:ln>
          </p:spPr>
          <p:txBody>
            <a:bodyPr anchor="ctr">
              <a:normAutofit/>
            </a:bodyPr>
            <a:lstStyle/>
            <a:p>
              <a:pPr algn="r">
                <a:defRPr/>
              </a:pPr>
              <a:r>
                <a:rPr lang="en-US" sz="2000" b="1" dirty="0">
                  <a:solidFill>
                    <a:schemeClr val="tx1">
                      <a:lumMod val="95000"/>
                      <a:lumOff val="5000"/>
                    </a:schemeClr>
                  </a:solidFill>
                  <a:latin typeface="Arial" charset="0"/>
                  <a:cs typeface="Arial" charset="0"/>
                </a:rPr>
                <a:t>SEBARAN 120 PUSKESMAS</a:t>
              </a:r>
              <a:r>
                <a:rPr lang="id-ID" sz="2000" b="1" dirty="0">
                  <a:solidFill>
                    <a:schemeClr val="tx1">
                      <a:lumMod val="95000"/>
                      <a:lumOff val="5000"/>
                    </a:schemeClr>
                  </a:solidFill>
                  <a:latin typeface="Arial" charset="0"/>
                  <a:cs typeface="Arial" charset="0"/>
                </a:rPr>
                <a:t> PERBATASAN DAN PULAU TERLUAR LOKASI TIM NUSANTARA SEHAT </a:t>
              </a:r>
              <a:endParaRPr lang="en-US" sz="2000" b="1" dirty="0">
                <a:solidFill>
                  <a:schemeClr val="tx1">
                    <a:lumMod val="95000"/>
                    <a:lumOff val="5000"/>
                  </a:schemeClr>
                </a:solidFill>
                <a:latin typeface="Arial" charset="0"/>
                <a:cs typeface="Arial" charset="0"/>
              </a:endParaRPr>
            </a:p>
          </p:txBody>
        </p:sp>
        <p:sp>
          <p:nvSpPr>
            <p:cNvPr id="14346" name="Text Box 4"/>
            <p:cNvSpPr txBox="1">
              <a:spLocks noChangeArrowheads="1"/>
            </p:cNvSpPr>
            <p:nvPr/>
          </p:nvSpPr>
          <p:spPr bwMode="auto">
            <a:xfrm>
              <a:off x="292100" y="1128713"/>
              <a:ext cx="8496300" cy="369333"/>
            </a:xfrm>
            <a:prstGeom prst="rect">
              <a:avLst/>
            </a:prstGeom>
            <a:solidFill>
              <a:schemeClr val="tx2"/>
            </a:solidFill>
            <a:ln w="9525">
              <a:solidFill>
                <a:schemeClr val="bg2"/>
              </a:solidFill>
              <a:miter lim="800000"/>
              <a:headEnd/>
              <a:tailEnd/>
            </a:ln>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solidFill>
                    <a:schemeClr val="bg1"/>
                  </a:solidFill>
                  <a:latin typeface="Gill Sans MT" pitchFamily="34" charset="0"/>
                </a:rPr>
                <a:t>1</a:t>
              </a:r>
              <a:r>
                <a:rPr lang="id-ID">
                  <a:solidFill>
                    <a:schemeClr val="bg1"/>
                  </a:solidFill>
                  <a:latin typeface="Gill Sans MT" pitchFamily="34" charset="0"/>
                </a:rPr>
                <a:t>5</a:t>
              </a:r>
              <a:r>
                <a:rPr lang="en-US">
                  <a:solidFill>
                    <a:schemeClr val="bg1"/>
                  </a:solidFill>
                  <a:latin typeface="Gill Sans MT" pitchFamily="34" charset="0"/>
                </a:rPr>
                <a:t> PROPINSI, 4</a:t>
              </a:r>
              <a:r>
                <a:rPr lang="id-ID">
                  <a:solidFill>
                    <a:schemeClr val="bg1"/>
                  </a:solidFill>
                  <a:latin typeface="Gill Sans MT" pitchFamily="34" charset="0"/>
                </a:rPr>
                <a:t>4</a:t>
              </a:r>
              <a:r>
                <a:rPr lang="en-US">
                  <a:solidFill>
                    <a:schemeClr val="bg1"/>
                  </a:solidFill>
                  <a:latin typeface="Gill Sans MT" pitchFamily="34" charset="0"/>
                </a:rPr>
                <a:t> KABUPATEN/KOTA</a:t>
              </a:r>
            </a:p>
          </p:txBody>
        </p:sp>
      </p:grpSp>
      <p:sp>
        <p:nvSpPr>
          <p:cNvPr id="14340" name="TextBox 73"/>
          <p:cNvSpPr txBox="1">
            <a:spLocks noChangeArrowheads="1"/>
          </p:cNvSpPr>
          <p:nvPr/>
        </p:nvSpPr>
        <p:spPr bwMode="auto">
          <a:xfrm>
            <a:off x="5410200" y="2554288"/>
            <a:ext cx="8001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800" b="1">
                <a:latin typeface="Bookman Old Style" pitchFamily="18" charset="0"/>
              </a:rPr>
              <a:t>KALTARA</a:t>
            </a:r>
          </a:p>
        </p:txBody>
      </p:sp>
      <p:sp>
        <p:nvSpPr>
          <p:cNvPr id="34" name="Rectangular Callout 33"/>
          <p:cNvSpPr>
            <a:spLocks noChangeArrowheads="1"/>
          </p:cNvSpPr>
          <p:nvPr/>
        </p:nvSpPr>
        <p:spPr bwMode="auto">
          <a:xfrm>
            <a:off x="9525000" y="3162300"/>
            <a:ext cx="857250" cy="338138"/>
          </a:xfrm>
          <a:prstGeom prst="wedgeRectCallout">
            <a:avLst>
              <a:gd name="adj1" fmla="val -11681"/>
              <a:gd name="adj2" fmla="val 282259"/>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7</a:t>
            </a:r>
            <a:r>
              <a:rPr lang="en-US" sz="800" b="1" dirty="0">
                <a:solidFill>
                  <a:schemeClr val="accent1">
                    <a:lumMod val="50000"/>
                  </a:schemeClr>
                </a:solidFill>
              </a:rPr>
              <a:t> </a:t>
            </a:r>
            <a:r>
              <a:rPr lang="en-US" sz="800" b="1" dirty="0" err="1">
                <a:solidFill>
                  <a:schemeClr val="accent1">
                    <a:lumMod val="50000"/>
                  </a:schemeClr>
                </a:solidFill>
              </a:rPr>
              <a:t>kab</a:t>
            </a:r>
            <a:r>
              <a:rPr lang="id-ID" sz="800" b="1" dirty="0">
                <a:solidFill>
                  <a:schemeClr val="accent1">
                    <a:lumMod val="50000"/>
                  </a:schemeClr>
                </a:solidFill>
              </a:rPr>
              <a:t>/kota</a:t>
            </a:r>
            <a:endParaRPr lang="en-US" sz="800" b="1" dirty="0">
              <a:solidFill>
                <a:schemeClr val="accent1">
                  <a:lumMod val="50000"/>
                </a:schemeClr>
              </a:solidFill>
            </a:endParaRPr>
          </a:p>
          <a:p>
            <a:pPr algn="ctr">
              <a:defRPr/>
            </a:pPr>
            <a:r>
              <a:rPr lang="id-ID" sz="800" b="1" dirty="0">
                <a:solidFill>
                  <a:schemeClr val="accent1">
                    <a:lumMod val="50000"/>
                  </a:schemeClr>
                </a:solidFill>
              </a:rPr>
              <a:t>20</a:t>
            </a:r>
            <a:r>
              <a:rPr lang="en-US" sz="800" b="1" dirty="0">
                <a:solidFill>
                  <a:schemeClr val="accent1">
                    <a:lumMod val="50000"/>
                  </a:schemeClr>
                </a:solidFill>
              </a:rPr>
              <a:t> PKM</a:t>
            </a:r>
          </a:p>
        </p:txBody>
      </p:sp>
      <p:sp>
        <p:nvSpPr>
          <p:cNvPr id="37" name="Rectangular Callout 36"/>
          <p:cNvSpPr>
            <a:spLocks noChangeArrowheads="1"/>
          </p:cNvSpPr>
          <p:nvPr/>
        </p:nvSpPr>
        <p:spPr bwMode="auto">
          <a:xfrm>
            <a:off x="9480550" y="2565400"/>
            <a:ext cx="857250" cy="338138"/>
          </a:xfrm>
          <a:prstGeom prst="wedgeRectCallout">
            <a:avLst>
              <a:gd name="adj1" fmla="val -127717"/>
              <a:gd name="adj2" fmla="val 256114"/>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1</a:t>
            </a:r>
            <a:r>
              <a:rPr lang="en-US" sz="800" b="1" dirty="0">
                <a:solidFill>
                  <a:schemeClr val="accent1">
                    <a:lumMod val="50000"/>
                  </a:schemeClr>
                </a:solidFill>
              </a:rPr>
              <a:t> </a:t>
            </a:r>
            <a:r>
              <a:rPr lang="en-US" sz="800" b="1" dirty="0" err="1">
                <a:solidFill>
                  <a:schemeClr val="accent1">
                    <a:lumMod val="50000"/>
                  </a:schemeClr>
                </a:solidFill>
              </a:rPr>
              <a:t>kab</a:t>
            </a:r>
            <a:r>
              <a:rPr lang="en-US" sz="800" b="1" dirty="0">
                <a:solidFill>
                  <a:schemeClr val="accent1">
                    <a:lumMod val="50000"/>
                  </a:schemeClr>
                </a:solidFill>
              </a:rPr>
              <a:t>,</a:t>
            </a:r>
          </a:p>
          <a:p>
            <a:pPr algn="ctr">
              <a:defRPr/>
            </a:pPr>
            <a:r>
              <a:rPr lang="id-ID" sz="800" b="1" dirty="0">
                <a:solidFill>
                  <a:schemeClr val="accent1">
                    <a:lumMod val="50000"/>
                  </a:schemeClr>
                </a:solidFill>
              </a:rPr>
              <a:t>1</a:t>
            </a:r>
            <a:r>
              <a:rPr lang="en-US" sz="800" b="1" dirty="0">
                <a:solidFill>
                  <a:schemeClr val="accent1">
                    <a:lumMod val="50000"/>
                  </a:schemeClr>
                </a:solidFill>
              </a:rPr>
              <a:t> PKM</a:t>
            </a:r>
          </a:p>
        </p:txBody>
      </p:sp>
      <p:sp>
        <p:nvSpPr>
          <p:cNvPr id="38" name="Rectangular Callout 37"/>
          <p:cNvSpPr>
            <a:spLocks noChangeArrowheads="1"/>
          </p:cNvSpPr>
          <p:nvPr/>
        </p:nvSpPr>
        <p:spPr bwMode="auto">
          <a:xfrm>
            <a:off x="3000375" y="1916114"/>
            <a:ext cx="857250" cy="338137"/>
          </a:xfrm>
          <a:prstGeom prst="wedgeRectCallout">
            <a:avLst>
              <a:gd name="adj1" fmla="val -82147"/>
              <a:gd name="adj2" fmla="val 246759"/>
            </a:avLst>
          </a:prstGeom>
          <a:solidFill>
            <a:srgbClr val="92D050"/>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a:defRPr/>
            </a:pPr>
            <a:r>
              <a:rPr lang="id-ID" sz="800" b="1" dirty="0">
                <a:solidFill>
                  <a:schemeClr val="accent1">
                    <a:lumMod val="50000"/>
                  </a:schemeClr>
                </a:solidFill>
              </a:rPr>
              <a:t>1</a:t>
            </a:r>
            <a:r>
              <a:rPr lang="en-US" sz="800" b="1" dirty="0">
                <a:solidFill>
                  <a:schemeClr val="accent1">
                    <a:lumMod val="50000"/>
                  </a:schemeClr>
                </a:solidFill>
              </a:rPr>
              <a:t> </a:t>
            </a:r>
            <a:r>
              <a:rPr lang="en-US" sz="800" b="1" dirty="0" err="1">
                <a:solidFill>
                  <a:schemeClr val="accent1">
                    <a:lumMod val="50000"/>
                  </a:schemeClr>
                </a:solidFill>
              </a:rPr>
              <a:t>Kab</a:t>
            </a:r>
            <a:endParaRPr lang="en-US" sz="800" b="1" dirty="0">
              <a:solidFill>
                <a:schemeClr val="accent1">
                  <a:lumMod val="50000"/>
                </a:schemeClr>
              </a:solidFill>
            </a:endParaRPr>
          </a:p>
          <a:p>
            <a:pPr algn="ctr">
              <a:defRPr/>
            </a:pPr>
            <a:r>
              <a:rPr lang="id-ID" sz="800" b="1" dirty="0">
                <a:solidFill>
                  <a:schemeClr val="accent1">
                    <a:lumMod val="50000"/>
                  </a:schemeClr>
                </a:solidFill>
              </a:rPr>
              <a:t>1</a:t>
            </a:r>
            <a:r>
              <a:rPr lang="en-US" sz="800" b="1" dirty="0">
                <a:solidFill>
                  <a:schemeClr val="accent1">
                    <a:lumMod val="50000"/>
                  </a:schemeClr>
                </a:solidFill>
              </a:rPr>
              <a:t> PKM</a:t>
            </a:r>
          </a:p>
        </p:txBody>
      </p:sp>
      <p:pic>
        <p:nvPicPr>
          <p:cNvPr id="24" name="Picture 2" descr="logo 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65922" y="133998"/>
            <a:ext cx="2081806"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67536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1524000" y="670718"/>
            <a:ext cx="9144000" cy="838200"/>
          </a:xfrm>
        </p:spPr>
        <p:txBody>
          <a:bodyPr anchor="t"/>
          <a:lstStyle/>
          <a:p>
            <a:pPr algn="ctr" eaLnBrk="1" hangingPunct="1"/>
            <a:r>
              <a:rPr lang="en-US" altLang="id-ID" b="1" dirty="0" err="1" smtClean="0">
                <a:ea typeface="MS PGothic" panose="020B0600070205080204" pitchFamily="34" charset="-128"/>
              </a:rPr>
              <a:t>Tahapan</a:t>
            </a:r>
            <a:r>
              <a:rPr lang="en-US" altLang="id-ID" b="1" dirty="0" smtClean="0">
                <a:ea typeface="MS PGothic" panose="020B0600070205080204" pitchFamily="34" charset="-128"/>
              </a:rPr>
              <a:t> </a:t>
            </a:r>
            <a:r>
              <a:rPr lang="en-US" altLang="id-ID" b="1" dirty="0" err="1" smtClean="0">
                <a:ea typeface="MS PGothic" panose="020B0600070205080204" pitchFamily="34" charset="-128"/>
              </a:rPr>
              <a:t>Implementasi</a:t>
            </a:r>
            <a:r>
              <a:rPr lang="id-ID" altLang="id-ID" b="1" dirty="0" smtClean="0">
                <a:ea typeface="MS PGothic" panose="020B0600070205080204" pitchFamily="34" charset="-128"/>
              </a:rPr>
              <a:t> Nusantara Sehat</a:t>
            </a:r>
            <a:r>
              <a:rPr lang="en-US" altLang="id-ID" b="1" dirty="0" smtClean="0">
                <a:ea typeface="MS PGothic" panose="020B0600070205080204" pitchFamily="34" charset="-128"/>
              </a:rPr>
              <a:t> </a:t>
            </a:r>
          </a:p>
        </p:txBody>
      </p:sp>
      <p:pic>
        <p:nvPicPr>
          <p:cNvPr id="64515" name="Content Placeholder 5"/>
          <p:cNvPicPr>
            <a:picLocks noGrp="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914525" y="1212851"/>
            <a:ext cx="8356600" cy="4975225"/>
          </a:xfrm>
        </p:spPr>
      </p:pic>
      <p:pic>
        <p:nvPicPr>
          <p:cNvPr id="4" name="Picture 2" descr="logo 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1119"/>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88891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6200" y="274638"/>
            <a:ext cx="6324600" cy="850106"/>
          </a:xfrm>
          <a:solidFill>
            <a:schemeClr val="accent3">
              <a:lumMod val="60000"/>
              <a:lumOff val="40000"/>
            </a:schemeClr>
          </a:solidFill>
        </p:spPr>
        <p:txBody>
          <a:bodyPr>
            <a:noAutofit/>
          </a:bodyPr>
          <a:lstStyle/>
          <a:p>
            <a:r>
              <a:rPr lang="en-US" altLang="id-ID" sz="2800" b="1" dirty="0" err="1">
                <a:solidFill>
                  <a:schemeClr val="bg1"/>
                </a:solidFill>
                <a:ea typeface="MS PGothic" pitchFamily="34" charset="-128"/>
              </a:rPr>
              <a:t>Tahapan</a:t>
            </a:r>
            <a:r>
              <a:rPr lang="en-US" altLang="id-ID" sz="2800" b="1" dirty="0">
                <a:solidFill>
                  <a:schemeClr val="bg1"/>
                </a:solidFill>
                <a:ea typeface="MS PGothic" pitchFamily="34" charset="-128"/>
              </a:rPr>
              <a:t> </a:t>
            </a:r>
            <a:r>
              <a:rPr lang="en-US" altLang="id-ID" sz="2800" b="1" dirty="0" err="1">
                <a:solidFill>
                  <a:schemeClr val="bg1"/>
                </a:solidFill>
                <a:ea typeface="MS PGothic" pitchFamily="34" charset="-128"/>
              </a:rPr>
              <a:t>Implementasi</a:t>
            </a:r>
            <a:r>
              <a:rPr lang="id-ID" altLang="id-ID" sz="2800" b="1" dirty="0">
                <a:solidFill>
                  <a:schemeClr val="bg1"/>
                </a:solidFill>
                <a:ea typeface="MS PGothic" pitchFamily="34" charset="-128"/>
              </a:rPr>
              <a:t> Nusantara Sehat</a:t>
            </a:r>
            <a:r>
              <a:rPr lang="en-US" altLang="id-ID" sz="2800" b="1" dirty="0">
                <a:solidFill>
                  <a:schemeClr val="bg1"/>
                </a:solidFill>
                <a:ea typeface="MS PGothic" pitchFamily="34" charset="-128"/>
              </a:rPr>
              <a:t> </a:t>
            </a:r>
            <a:r>
              <a:rPr lang="id-ID" altLang="id-ID" sz="2800" b="1" dirty="0">
                <a:solidFill>
                  <a:schemeClr val="bg1"/>
                </a:solidFill>
                <a:ea typeface="MS PGothic" pitchFamily="34" charset="-128"/>
              </a:rPr>
              <a:t>Periode 1</a:t>
            </a:r>
            <a:endParaRPr lang="id-ID" sz="2800" dirty="0">
              <a:solidFill>
                <a:schemeClr val="bg1"/>
              </a:solidFill>
            </a:endParaRPr>
          </a:p>
        </p:txBody>
      </p:sp>
      <p:sp>
        <p:nvSpPr>
          <p:cNvPr id="4" name="Right Arrow 3"/>
          <p:cNvSpPr/>
          <p:nvPr/>
        </p:nvSpPr>
        <p:spPr>
          <a:xfrm>
            <a:off x="1703512" y="1772816"/>
            <a:ext cx="6624736" cy="35283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3071664" y="3043053"/>
            <a:ext cx="1440160" cy="50405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bg1"/>
                </a:solidFill>
              </a:rPr>
              <a:t>Rekrutmen </a:t>
            </a:r>
          </a:p>
          <a:p>
            <a:pPr algn="ctr"/>
            <a:r>
              <a:rPr lang="id-ID" sz="1200" dirty="0">
                <a:solidFill>
                  <a:schemeClr val="bg1"/>
                </a:solidFill>
              </a:rPr>
              <a:t>4 sd 21 Feb 2015</a:t>
            </a:r>
          </a:p>
        </p:txBody>
      </p:sp>
      <p:sp>
        <p:nvSpPr>
          <p:cNvPr id="7" name="Rectangle 6"/>
          <p:cNvSpPr/>
          <p:nvPr/>
        </p:nvSpPr>
        <p:spPr>
          <a:xfrm>
            <a:off x="6960096" y="3219316"/>
            <a:ext cx="1008112" cy="655586"/>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100" dirty="0">
                <a:solidFill>
                  <a:schemeClr val="bg1"/>
                </a:solidFill>
              </a:rPr>
              <a:t>Pembekalan</a:t>
            </a:r>
          </a:p>
          <a:p>
            <a:pPr algn="ctr"/>
            <a:r>
              <a:rPr lang="id-ID" sz="1100" dirty="0">
                <a:solidFill>
                  <a:schemeClr val="bg1"/>
                </a:solidFill>
              </a:rPr>
              <a:t>29 Maret-</a:t>
            </a:r>
          </a:p>
          <a:p>
            <a:pPr algn="ctr"/>
            <a:r>
              <a:rPr lang="id-ID" sz="1100" dirty="0">
                <a:solidFill>
                  <a:schemeClr val="bg1"/>
                </a:solidFill>
              </a:rPr>
              <a:t>27 Apr 2015</a:t>
            </a:r>
          </a:p>
        </p:txBody>
      </p:sp>
      <p:sp>
        <p:nvSpPr>
          <p:cNvPr id="9" name="Rectangle 8"/>
          <p:cNvSpPr/>
          <p:nvPr/>
        </p:nvSpPr>
        <p:spPr>
          <a:xfrm>
            <a:off x="1847528" y="3219317"/>
            <a:ext cx="1152128" cy="692035"/>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tx1"/>
                </a:solidFill>
              </a:rPr>
              <a:t>Survey &amp; penentuan lokasi</a:t>
            </a:r>
          </a:p>
        </p:txBody>
      </p:sp>
      <p:sp>
        <p:nvSpPr>
          <p:cNvPr id="10" name="Rectangle 9"/>
          <p:cNvSpPr/>
          <p:nvPr/>
        </p:nvSpPr>
        <p:spPr>
          <a:xfrm>
            <a:off x="8347985" y="3089909"/>
            <a:ext cx="1204399" cy="9144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bg1"/>
                </a:solidFill>
              </a:rPr>
              <a:t>Penempatan </a:t>
            </a:r>
          </a:p>
          <a:p>
            <a:pPr algn="ctr"/>
            <a:r>
              <a:rPr lang="id-ID" sz="1200" dirty="0">
                <a:solidFill>
                  <a:schemeClr val="bg1"/>
                </a:solidFill>
              </a:rPr>
              <a:t>29 April 2015</a:t>
            </a:r>
          </a:p>
          <a:p>
            <a:pPr algn="ctr"/>
            <a:r>
              <a:rPr lang="id-ID" sz="1200" dirty="0">
                <a:solidFill>
                  <a:schemeClr val="bg1"/>
                </a:solidFill>
              </a:rPr>
              <a:t>143 orang</a:t>
            </a:r>
          </a:p>
        </p:txBody>
      </p:sp>
      <p:sp>
        <p:nvSpPr>
          <p:cNvPr id="11" name="Rectangle 10"/>
          <p:cNvSpPr/>
          <p:nvPr/>
        </p:nvSpPr>
        <p:spPr>
          <a:xfrm>
            <a:off x="4583832" y="3045776"/>
            <a:ext cx="1080120" cy="506024"/>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schemeClr val="tx1"/>
              </a:solidFill>
            </a:endParaRPr>
          </a:p>
          <a:p>
            <a:pPr algn="ctr"/>
            <a:r>
              <a:rPr lang="id-ID" sz="1400" dirty="0">
                <a:solidFill>
                  <a:schemeClr val="bg1"/>
                </a:solidFill>
              </a:rPr>
              <a:t>Seleksi I</a:t>
            </a:r>
          </a:p>
          <a:p>
            <a:pPr algn="ctr"/>
            <a:endParaRPr lang="id-ID" dirty="0">
              <a:solidFill>
                <a:schemeClr val="tx1"/>
              </a:solidFill>
            </a:endParaRPr>
          </a:p>
        </p:txBody>
      </p:sp>
      <p:sp>
        <p:nvSpPr>
          <p:cNvPr id="12" name="Rectangle 11"/>
          <p:cNvSpPr/>
          <p:nvPr/>
        </p:nvSpPr>
        <p:spPr>
          <a:xfrm>
            <a:off x="3071664" y="3547237"/>
            <a:ext cx="1440160" cy="50405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solidFill>
                  <a:schemeClr val="bg1"/>
                </a:solidFill>
              </a:rPr>
              <a:t> </a:t>
            </a:r>
            <a:r>
              <a:rPr lang="id-ID" sz="1200" dirty="0">
                <a:solidFill>
                  <a:schemeClr val="bg1"/>
                </a:solidFill>
              </a:rPr>
              <a:t>6.671 orang</a:t>
            </a:r>
          </a:p>
        </p:txBody>
      </p:sp>
      <p:sp>
        <p:nvSpPr>
          <p:cNvPr id="14" name="Rectangle 13"/>
          <p:cNvSpPr/>
          <p:nvPr/>
        </p:nvSpPr>
        <p:spPr>
          <a:xfrm>
            <a:off x="4588764" y="3547238"/>
            <a:ext cx="1075189" cy="506024"/>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schemeClr val="tx1"/>
              </a:solidFill>
            </a:endParaRPr>
          </a:p>
          <a:p>
            <a:pPr algn="ctr"/>
            <a:r>
              <a:rPr lang="id-ID" sz="1400" dirty="0">
                <a:solidFill>
                  <a:schemeClr val="bg1"/>
                </a:solidFill>
              </a:rPr>
              <a:t>630 orang</a:t>
            </a:r>
          </a:p>
          <a:p>
            <a:pPr algn="ctr"/>
            <a:endParaRPr lang="id-ID" dirty="0">
              <a:solidFill>
                <a:schemeClr val="tx1"/>
              </a:solidFill>
            </a:endParaRPr>
          </a:p>
        </p:txBody>
      </p:sp>
      <p:sp>
        <p:nvSpPr>
          <p:cNvPr id="15" name="Rectangle 14"/>
          <p:cNvSpPr/>
          <p:nvPr/>
        </p:nvSpPr>
        <p:spPr>
          <a:xfrm>
            <a:off x="5807968" y="3041085"/>
            <a:ext cx="1008112" cy="50602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schemeClr val="tx1"/>
              </a:solidFill>
            </a:endParaRPr>
          </a:p>
          <a:p>
            <a:pPr algn="ctr"/>
            <a:r>
              <a:rPr lang="id-ID" sz="1400" dirty="0">
                <a:solidFill>
                  <a:schemeClr val="bg1"/>
                </a:solidFill>
              </a:rPr>
              <a:t>Seleksi II</a:t>
            </a:r>
          </a:p>
          <a:p>
            <a:pPr algn="ctr"/>
            <a:endParaRPr lang="id-ID" dirty="0">
              <a:solidFill>
                <a:schemeClr val="tx1"/>
              </a:solidFill>
            </a:endParaRPr>
          </a:p>
        </p:txBody>
      </p:sp>
      <p:sp>
        <p:nvSpPr>
          <p:cNvPr id="16" name="Rectangle 15"/>
          <p:cNvSpPr/>
          <p:nvPr/>
        </p:nvSpPr>
        <p:spPr>
          <a:xfrm>
            <a:off x="5807968" y="3551800"/>
            <a:ext cx="1008112" cy="506024"/>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schemeClr val="tx1"/>
              </a:solidFill>
            </a:endParaRPr>
          </a:p>
          <a:p>
            <a:pPr algn="ctr"/>
            <a:r>
              <a:rPr lang="id-ID" sz="1400" dirty="0">
                <a:solidFill>
                  <a:schemeClr val="bg1"/>
                </a:solidFill>
              </a:rPr>
              <a:t>284 orang</a:t>
            </a:r>
          </a:p>
          <a:p>
            <a:pPr algn="ctr"/>
            <a:endParaRPr lang="id-ID" dirty="0">
              <a:solidFill>
                <a:schemeClr val="tx1"/>
              </a:solidFill>
            </a:endParaRPr>
          </a:p>
        </p:txBody>
      </p:sp>
      <p:sp>
        <p:nvSpPr>
          <p:cNvPr id="17" name="Rectangle 16"/>
          <p:cNvSpPr/>
          <p:nvPr/>
        </p:nvSpPr>
        <p:spPr>
          <a:xfrm>
            <a:off x="9632776" y="3086631"/>
            <a:ext cx="864096" cy="9144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bg1"/>
                </a:solidFill>
              </a:rPr>
              <a:t>Monev</a:t>
            </a:r>
          </a:p>
        </p:txBody>
      </p:sp>
      <p:pic>
        <p:nvPicPr>
          <p:cNvPr id="18" name="Picture 2" descr="logo 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684" y="46038"/>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36957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4896788" y="2023673"/>
          <a:ext cx="5216576" cy="44820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5539" name="Picture 3" descr="C:\Users\User\AppData\Local\Microsoft\Windows\Temporary Internet Files\Content.IE5\SH34CWL0\image[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41888" y="3613150"/>
            <a:ext cx="10795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0" name="Picture 4" descr="C:\Users\User\AppData\Local\Microsoft\Windows\Temporary Internet Files\Content.IE5\AUXODKPV\Millenium-development-goals[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968875" y="5141913"/>
            <a:ext cx="1157288" cy="136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1" name="Picture 7" descr="C:\Users\User\AppData\Local\Microsoft\Windows\Temporary Internet Files\Content.IE5\KBV24Z04\medical-clinic[1].gif"/>
          <p:cNvPicPr>
            <a:picLocks noChangeAspect="1" noChangeArrowheads="1"/>
          </p:cNvPicPr>
          <p:nvPr/>
        </p:nvPicPr>
        <p:blipFill>
          <a:blip r:embed="rId10" cstate="print">
            <a:extLst>
              <a:ext uri="{28A0092B-C50C-407E-A947-70E740481C1C}">
                <a14:useLocalDpi xmlns:a14="http://schemas.microsoft.com/office/drawing/2010/main" val="0"/>
              </a:ext>
            </a:extLst>
          </a:blip>
          <a:srcRect l="18742" t="20110" r="17213" b="12569"/>
          <a:stretch>
            <a:fillRect/>
          </a:stretch>
        </p:blipFill>
        <p:spPr bwMode="auto">
          <a:xfrm>
            <a:off x="4956176" y="2112963"/>
            <a:ext cx="1230313"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2" name="TextBox 13"/>
          <p:cNvSpPr txBox="1">
            <a:spLocks noChangeArrowheads="1"/>
          </p:cNvSpPr>
          <p:nvPr/>
        </p:nvSpPr>
        <p:spPr bwMode="auto">
          <a:xfrm>
            <a:off x="5032375" y="2308226"/>
            <a:ext cx="973138" cy="277813"/>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id-ID" sz="1200" b="1">
                <a:solidFill>
                  <a:srgbClr val="000000"/>
                </a:solidFill>
                <a:latin typeface="Calibri" panose="020F0502020204030204" pitchFamily="34" charset="0"/>
              </a:rPr>
              <a:t>Puskesmas</a:t>
            </a:r>
            <a:endParaRPr lang="id-ID" altLang="id-ID" sz="1200" b="1">
              <a:solidFill>
                <a:srgbClr val="000000"/>
              </a:solidFill>
              <a:latin typeface="Calibri" panose="020F0502020204030204" pitchFamily="34" charset="0"/>
            </a:endParaRPr>
          </a:p>
        </p:txBody>
      </p:sp>
      <p:sp>
        <p:nvSpPr>
          <p:cNvPr id="15" name="Rounded Rectangle 14"/>
          <p:cNvSpPr/>
          <p:nvPr/>
        </p:nvSpPr>
        <p:spPr>
          <a:xfrm>
            <a:off x="1725707" y="3013972"/>
            <a:ext cx="2106779" cy="2081212"/>
          </a:xfrm>
          <a:prstGeom prst="roundRect">
            <a:avLst/>
          </a:prstGeom>
          <a:solidFill>
            <a:srgbClr val="FFC000"/>
          </a:solidFill>
          <a:ln/>
        </p:spPr>
        <p:style>
          <a:lnRef idx="0">
            <a:schemeClr val="accent4"/>
          </a:lnRef>
          <a:fillRef idx="3">
            <a:schemeClr val="accent4"/>
          </a:fillRef>
          <a:effectRef idx="3">
            <a:schemeClr val="accent4"/>
          </a:effectRef>
          <a:fontRef idx="minor">
            <a:schemeClr val="lt1"/>
          </a:fontRef>
        </p:style>
        <p:txBody>
          <a:bodyPr anchor="ct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algn="ctr" eaLnBrk="1" hangingPunct="1">
              <a:defRPr/>
            </a:pPr>
            <a:endParaRPr lang="en-US" altLang="id-ID" sz="1800" b="1" dirty="0"/>
          </a:p>
          <a:p>
            <a:pPr algn="ctr" eaLnBrk="1" hangingPunct="1">
              <a:defRPr/>
            </a:pPr>
            <a:r>
              <a:rPr lang="en-US" altLang="id-ID" sz="1800" b="1" dirty="0"/>
              <a:t>LOKUS</a:t>
            </a:r>
          </a:p>
          <a:p>
            <a:pPr algn="ctr" eaLnBrk="1" hangingPunct="1">
              <a:defRPr/>
            </a:pPr>
            <a:r>
              <a:rPr lang="en-US" altLang="id-ID" sz="1800" b="1" dirty="0"/>
              <a:t>4</a:t>
            </a:r>
            <a:r>
              <a:rPr lang="id-ID" altLang="id-ID" sz="1800" b="1" dirty="0"/>
              <a:t>8</a:t>
            </a:r>
            <a:r>
              <a:rPr lang="en-US" altLang="id-ID" sz="1800" b="1" dirty="0"/>
              <a:t> </a:t>
            </a:r>
            <a:r>
              <a:rPr lang="en-US" altLang="id-ID" sz="1800" b="1" dirty="0" err="1"/>
              <a:t>Kab</a:t>
            </a:r>
            <a:r>
              <a:rPr lang="id-ID" altLang="id-ID" sz="1800" b="1" dirty="0"/>
              <a:t>/Kota</a:t>
            </a:r>
            <a:r>
              <a:rPr lang="en-US" altLang="id-ID" sz="1800" b="1" dirty="0">
                <a:sym typeface="Wingdings" pitchFamily="2" charset="2"/>
              </a:rPr>
              <a:t> </a:t>
            </a:r>
            <a:r>
              <a:rPr lang="id-ID" altLang="id-ID" sz="1800" b="1" dirty="0">
                <a:sym typeface="Wingdings" pitchFamily="2" charset="2"/>
              </a:rPr>
              <a:t>(Intervensi 120 Puskesmas di 44 Kab) Prioritas</a:t>
            </a:r>
            <a:endParaRPr lang="en-US" altLang="id-ID" sz="1800" b="1" dirty="0"/>
          </a:p>
          <a:p>
            <a:pPr algn="ctr" eaLnBrk="1" hangingPunct="1">
              <a:defRPr/>
            </a:pPr>
            <a:endParaRPr lang="en-US" altLang="id-ID" sz="1800" b="1" dirty="0"/>
          </a:p>
          <a:p>
            <a:pPr algn="ctr" eaLnBrk="1" hangingPunct="1">
              <a:defRPr/>
            </a:pPr>
            <a:endParaRPr lang="en-US" altLang="id-ID" sz="1800" b="1" dirty="0"/>
          </a:p>
        </p:txBody>
      </p:sp>
      <p:sp>
        <p:nvSpPr>
          <p:cNvPr id="16" name="Right Arrow 15"/>
          <p:cNvSpPr/>
          <p:nvPr/>
        </p:nvSpPr>
        <p:spPr>
          <a:xfrm>
            <a:off x="3937000" y="2233613"/>
            <a:ext cx="795338" cy="3643312"/>
          </a:xfrm>
          <a:prstGeom prst="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schemeClr val="tx1"/>
              </a:solidFill>
            </a:endParaRPr>
          </a:p>
        </p:txBody>
      </p:sp>
      <p:sp>
        <p:nvSpPr>
          <p:cNvPr id="11" name="Title 1"/>
          <p:cNvSpPr txBox="1">
            <a:spLocks/>
          </p:cNvSpPr>
          <p:nvPr/>
        </p:nvSpPr>
        <p:spPr>
          <a:xfrm>
            <a:off x="1524000" y="383382"/>
            <a:ext cx="9144000" cy="746919"/>
          </a:xfrm>
          <a:prstGeom prst="rect">
            <a:avLst/>
          </a:prstGeom>
          <a:solidFill>
            <a:srgbClr val="00B050"/>
          </a:solidFill>
          <a:ln w="9525">
            <a:noFill/>
            <a:miter lim="800000"/>
            <a:headEnd/>
            <a:tailEnd/>
          </a:ln>
        </p:spPr>
        <p:style>
          <a:lnRef idx="0">
            <a:schemeClr val="accent3"/>
          </a:lnRef>
          <a:fillRef idx="3">
            <a:schemeClr val="accent3"/>
          </a:fillRef>
          <a:effectRef idx="3">
            <a:schemeClr val="accent3"/>
          </a:effectRef>
          <a:fontRef idx="minor">
            <a:schemeClr val="lt1"/>
          </a:fontRef>
        </p:style>
        <p:txBody>
          <a:bodyPr anchor="ctr"/>
          <a:lstStyle/>
          <a:p>
            <a:pPr algn="ctr">
              <a:defRPr/>
            </a:pPr>
            <a:r>
              <a:rPr lang="en-US" sz="3600" b="1" dirty="0">
                <a:solidFill>
                  <a:schemeClr val="tx1"/>
                </a:solidFill>
              </a:rPr>
              <a:t>IMPLEMENTASI DI KABUPATEN</a:t>
            </a:r>
            <a:endParaRPr lang="id-ID" sz="3600" b="1" dirty="0">
              <a:solidFill>
                <a:schemeClr val="tx1"/>
              </a:solidFill>
              <a:cs typeface="Gill Sans" charset="0"/>
            </a:endParaRPr>
          </a:p>
        </p:txBody>
      </p:sp>
      <p:sp>
        <p:nvSpPr>
          <p:cNvPr id="65550" name="Slide Number Placeholder 9"/>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3BA48A0-D14E-4568-8FA0-C9CE9C4820A2}" type="slidenum">
              <a:rPr lang="en-US" altLang="id-ID">
                <a:solidFill>
                  <a:srgbClr val="898989"/>
                </a:solidFill>
                <a:latin typeface="Calibri" panose="020F0502020204030204" pitchFamily="34" charset="0"/>
              </a:rPr>
              <a:pPr eaLnBrk="1" hangingPunct="1"/>
              <a:t>25</a:t>
            </a:fld>
            <a:endParaRPr lang="en-US" altLang="id-ID">
              <a:solidFill>
                <a:srgbClr val="898989"/>
              </a:solidFill>
              <a:latin typeface="Calibri" panose="020F0502020204030204" pitchFamily="34" charset="0"/>
            </a:endParaRPr>
          </a:p>
        </p:txBody>
      </p:sp>
      <p:pic>
        <p:nvPicPr>
          <p:cNvPr id="65551" name="Picture 11"/>
          <p:cNvPicPr>
            <a:picLocks noChangeAspect="1"/>
          </p:cNvPicPr>
          <p:nvPr/>
        </p:nvPicPr>
        <p:blipFill>
          <a:blip r:embed="rId11">
            <a:extLst>
              <a:ext uri="{28A0092B-C50C-407E-A947-70E740481C1C}">
                <a14:useLocalDpi xmlns:a14="http://schemas.microsoft.com/office/drawing/2010/main" val="0"/>
              </a:ext>
            </a:extLst>
          </a:blip>
          <a:srcRect l="27988" t="21001" r="6709" b="62199"/>
          <a:stretch>
            <a:fillRect/>
          </a:stretch>
        </p:blipFill>
        <p:spPr bwMode="auto">
          <a:xfrm>
            <a:off x="2636838" y="1816101"/>
            <a:ext cx="20955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52" name="TextBox 1"/>
          <p:cNvSpPr txBox="1">
            <a:spLocks noChangeArrowheads="1"/>
          </p:cNvSpPr>
          <p:nvPr/>
        </p:nvSpPr>
        <p:spPr bwMode="auto">
          <a:xfrm>
            <a:off x="6324600" y="1371601"/>
            <a:ext cx="2667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ltLang="id-ID" sz="2400" b="1"/>
              <a:t>PERAN DAERAH</a:t>
            </a:r>
          </a:p>
        </p:txBody>
      </p:sp>
      <p:pic>
        <p:nvPicPr>
          <p:cNvPr id="13" name="Picture 2" descr="logo NS"/>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2767" y="25004"/>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8699605"/>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a:xfrm>
            <a:off x="1524000" y="167938"/>
            <a:ext cx="9144000" cy="646331"/>
          </a:xfrm>
          <a:solidFill>
            <a:srgbClr val="00B050"/>
          </a:solidFill>
          <a:ln>
            <a:miter lim="800000"/>
            <a:headEnd/>
            <a:tailEnd/>
          </a:ln>
          <a:extLst>
            <a:ext uri="{FAA26D3D-D897-4be2-8F04-BA451C77F1D7}"/>
          </a:extLst>
        </p:spPr>
        <p:style>
          <a:lnRef idx="0">
            <a:schemeClr val="accent3"/>
          </a:lnRef>
          <a:fillRef idx="3">
            <a:schemeClr val="accent3"/>
          </a:fillRef>
          <a:effectRef idx="3">
            <a:schemeClr val="accent3"/>
          </a:effectRef>
          <a:fontRef idx="minor">
            <a:schemeClr val="lt1"/>
          </a:fontRef>
        </p:style>
        <p:txBody>
          <a:bodyPr>
            <a:spAutoFit/>
          </a:bodyPr>
          <a:lstStyle/>
          <a:p>
            <a:pPr algn="ctr" eaLnBrk="1" hangingPunct="1">
              <a:defRPr/>
            </a:pPr>
            <a:r>
              <a:rPr lang="id-ID" altLang="en-US" sz="4000" b="1" dirty="0">
                <a:solidFill>
                  <a:srgbClr val="FFFF00"/>
                </a:solidFill>
              </a:rPr>
              <a:t> </a:t>
            </a:r>
            <a:r>
              <a:rPr lang="id-ID" altLang="en-US" sz="4000" b="1" dirty="0">
                <a:solidFill>
                  <a:schemeClr val="tx1"/>
                </a:solidFill>
              </a:rPr>
              <a:t>DUKUNGAN DARI KAB/KOTA</a:t>
            </a:r>
          </a:p>
        </p:txBody>
      </p:sp>
      <p:sp>
        <p:nvSpPr>
          <p:cNvPr id="71685" name="Content Placeholder 2"/>
          <p:cNvSpPr>
            <a:spLocks noGrp="1"/>
          </p:cNvSpPr>
          <p:nvPr>
            <p:ph type="body" idx="1"/>
          </p:nvPr>
        </p:nvSpPr>
        <p:spPr>
          <a:xfrm>
            <a:off x="1763714" y="1309688"/>
            <a:ext cx="8447087" cy="5014912"/>
          </a:xfrm>
        </p:spPr>
        <p:txBody>
          <a:bodyPr/>
          <a:lstStyle/>
          <a:p>
            <a:pPr algn="just">
              <a:lnSpc>
                <a:spcPct val="120000"/>
              </a:lnSpc>
              <a:spcBef>
                <a:spcPts val="600"/>
              </a:spcBef>
              <a:spcAft>
                <a:spcPts val="600"/>
              </a:spcAft>
              <a:buSzPct val="120000"/>
            </a:pPr>
            <a:r>
              <a:rPr lang="id-ID" altLang="id-ID" sz="2400">
                <a:latin typeface="Arial" panose="020B0604020202020204" pitchFamily="34" charset="0"/>
                <a:cs typeface="Arial" panose="020B0604020202020204" pitchFamily="34" charset="0"/>
              </a:rPr>
              <a:t>Menjamin keselamatan dan keamanan tenaga kesehatan penugasan khusus berbasis tim (</a:t>
            </a:r>
            <a:r>
              <a:rPr lang="id-ID" altLang="id-ID" sz="2400" i="1">
                <a:latin typeface="Arial" panose="020B0604020202020204" pitchFamily="34" charset="0"/>
                <a:cs typeface="Arial" panose="020B0604020202020204" pitchFamily="34" charset="0"/>
              </a:rPr>
              <a:t>team based</a:t>
            </a:r>
            <a:r>
              <a:rPr lang="id-ID" altLang="id-ID" sz="2400">
                <a:latin typeface="Arial" panose="020B0604020202020204" pitchFamily="34" charset="0"/>
                <a:cs typeface="Arial" panose="020B0604020202020204" pitchFamily="34" charset="0"/>
              </a:rPr>
              <a:t>) dalam mendukung program nusantara sehat dalam melaksanakan tugas</a:t>
            </a:r>
          </a:p>
          <a:p>
            <a:pPr algn="just">
              <a:lnSpc>
                <a:spcPct val="120000"/>
              </a:lnSpc>
              <a:spcBef>
                <a:spcPts val="600"/>
              </a:spcBef>
              <a:spcAft>
                <a:spcPts val="600"/>
              </a:spcAft>
              <a:buSzPct val="120000"/>
            </a:pPr>
            <a:r>
              <a:rPr lang="id-ID" altLang="id-ID" sz="2400">
                <a:latin typeface="Arial" panose="020B0604020202020204" pitchFamily="34" charset="0"/>
                <a:cs typeface="Arial" panose="020B0604020202020204" pitchFamily="34" charset="0"/>
                <a:sym typeface="Wingdings" panose="05000000000000000000" pitchFamily="2" charset="2"/>
              </a:rPr>
              <a:t>Menyediakan sarana, prasarana, dan fasilitas tempat tinggal yang layak untuk menunjang pelaksanaan tugas</a:t>
            </a:r>
          </a:p>
          <a:p>
            <a:pPr algn="just">
              <a:lnSpc>
                <a:spcPct val="120000"/>
              </a:lnSpc>
              <a:spcBef>
                <a:spcPts val="600"/>
              </a:spcBef>
              <a:spcAft>
                <a:spcPts val="600"/>
              </a:spcAft>
              <a:buSzPct val="120000"/>
            </a:pPr>
            <a:r>
              <a:rPr lang="id-ID" altLang="id-ID" sz="2400">
                <a:latin typeface="Arial" panose="020B0604020202020204" pitchFamily="34" charset="0"/>
                <a:cs typeface="Arial" panose="020B0604020202020204" pitchFamily="34" charset="0"/>
                <a:sym typeface="Wingdings" panose="05000000000000000000" pitchFamily="2" charset="2"/>
              </a:rPr>
              <a:t>Menerbitkan Surat Izin Praktik (SIP) untuk tenaga kesehatan penugasan khusus berbasis tim (</a:t>
            </a:r>
            <a:r>
              <a:rPr lang="id-ID" altLang="id-ID" sz="2400" i="1">
                <a:latin typeface="Arial" panose="020B0604020202020204" pitchFamily="34" charset="0"/>
                <a:cs typeface="Arial" panose="020B0604020202020204" pitchFamily="34" charset="0"/>
                <a:sym typeface="Wingdings" panose="05000000000000000000" pitchFamily="2" charset="2"/>
              </a:rPr>
              <a:t>team based</a:t>
            </a:r>
            <a:r>
              <a:rPr lang="id-ID" altLang="id-ID" sz="2400">
                <a:latin typeface="Arial" panose="020B0604020202020204" pitchFamily="34" charset="0"/>
                <a:cs typeface="Arial" panose="020B0604020202020204" pitchFamily="34" charset="0"/>
                <a:sym typeface="Wingdings" panose="05000000000000000000" pitchFamily="2" charset="2"/>
              </a:rPr>
              <a:t>) dalam mendukung program nusantara sehat sesuai ketentuan peraturan perundang-undangan </a:t>
            </a:r>
            <a:endParaRPr lang="en-US" altLang="id-ID" sz="2400">
              <a:latin typeface="Arial" panose="020B0604020202020204" pitchFamily="34" charset="0"/>
              <a:cs typeface="Arial" panose="020B0604020202020204" pitchFamily="34" charset="0"/>
              <a:sym typeface="Wingdings" panose="05000000000000000000" pitchFamily="2" charset="2"/>
            </a:endParaRPr>
          </a:p>
        </p:txBody>
      </p:sp>
      <p:sp>
        <p:nvSpPr>
          <p:cNvPr id="7168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E6EE7AA-7DFD-4D95-AB8D-FBBFAB5F4907}" type="slidenum">
              <a:rPr lang="id-ID" altLang="id-ID">
                <a:solidFill>
                  <a:srgbClr val="898989"/>
                </a:solidFill>
                <a:latin typeface="Calibri" panose="020F0502020204030204" pitchFamily="34" charset="0"/>
                <a:ea typeface="MS PGothic" panose="020B0600070205080204" pitchFamily="34" charset="-128"/>
                <a:cs typeface="Gill Sans" charset="0"/>
              </a:rPr>
              <a:pPr eaLnBrk="1" hangingPunct="1"/>
              <a:t>26</a:t>
            </a:fld>
            <a:endParaRPr lang="id-ID" altLang="id-ID">
              <a:solidFill>
                <a:srgbClr val="898989"/>
              </a:solidFill>
              <a:latin typeface="Calibri" panose="020F0502020204030204" pitchFamily="34" charset="0"/>
              <a:ea typeface="MS PGothic" panose="020B0600070205080204" pitchFamily="34" charset="-128"/>
              <a:cs typeface="Gill Sans" charset="0"/>
            </a:endParaRPr>
          </a:p>
        </p:txBody>
      </p:sp>
      <p:pic>
        <p:nvPicPr>
          <p:cNvPr id="5" name="Picture 2" descr="logo 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430"/>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9467921"/>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ounded Rectangle 68"/>
          <p:cNvSpPr/>
          <p:nvPr/>
        </p:nvSpPr>
        <p:spPr>
          <a:xfrm>
            <a:off x="2209800" y="5143500"/>
            <a:ext cx="3810000" cy="1714500"/>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id-ID"/>
          </a:p>
        </p:txBody>
      </p:sp>
      <p:sp>
        <p:nvSpPr>
          <p:cNvPr id="61" name="Rounded Rectangle 60"/>
          <p:cNvSpPr/>
          <p:nvPr/>
        </p:nvSpPr>
        <p:spPr>
          <a:xfrm>
            <a:off x="4876800" y="1143000"/>
            <a:ext cx="5791200" cy="220980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id-ID"/>
          </a:p>
        </p:txBody>
      </p:sp>
      <p:sp>
        <p:nvSpPr>
          <p:cNvPr id="51" name="Rounded Rectangle 50"/>
          <p:cNvSpPr/>
          <p:nvPr/>
        </p:nvSpPr>
        <p:spPr>
          <a:xfrm>
            <a:off x="1576388" y="1143000"/>
            <a:ext cx="3300412" cy="1714500"/>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id-ID"/>
          </a:p>
        </p:txBody>
      </p:sp>
      <p:cxnSp>
        <p:nvCxnSpPr>
          <p:cNvPr id="17" name="Straight Arrow Connector 16"/>
          <p:cNvCxnSpPr/>
          <p:nvPr/>
        </p:nvCxnSpPr>
        <p:spPr>
          <a:xfrm rot="5400000" flipH="1" flipV="1">
            <a:off x="2631282" y="3178969"/>
            <a:ext cx="1216025"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2" name="Straight Arrow Connector 41"/>
          <p:cNvCxnSpPr>
            <a:endCxn id="48" idx="2"/>
          </p:cNvCxnSpPr>
          <p:nvPr/>
        </p:nvCxnSpPr>
        <p:spPr>
          <a:xfrm flipH="1" flipV="1">
            <a:off x="2905126" y="1785938"/>
            <a:ext cx="47625" cy="156686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a:xfrm>
            <a:off x="3524251" y="195264"/>
            <a:ext cx="6886575" cy="642937"/>
          </a:xfrm>
          <a:solidFill>
            <a:schemeClr val="accent3">
              <a:lumMod val="60000"/>
              <a:lumOff val="40000"/>
            </a:schemeClr>
          </a:solidFill>
        </p:spPr>
        <p:style>
          <a:lnRef idx="3">
            <a:schemeClr val="lt1"/>
          </a:lnRef>
          <a:fillRef idx="1">
            <a:schemeClr val="accent4"/>
          </a:fillRef>
          <a:effectRef idx="1">
            <a:schemeClr val="accent4"/>
          </a:effectRef>
          <a:fontRef idx="minor">
            <a:schemeClr val="lt1"/>
          </a:fontRef>
        </p:style>
        <p:txBody>
          <a:bodyPr rtlCol="0">
            <a:normAutofit/>
          </a:bodyPr>
          <a:lstStyle/>
          <a:p>
            <a:pPr algn="r">
              <a:defRPr/>
            </a:pPr>
            <a:r>
              <a:rPr lang="id-ID" sz="2800" dirty="0">
                <a:solidFill>
                  <a:schemeClr val="tx1"/>
                </a:solidFill>
              </a:rPr>
              <a:t>Siklus Pelaksanaan  Nusantara Sehat </a:t>
            </a:r>
          </a:p>
        </p:txBody>
      </p:sp>
      <p:sp>
        <p:nvSpPr>
          <p:cNvPr id="4" name="Right Arrow 3"/>
          <p:cNvSpPr/>
          <p:nvPr/>
        </p:nvSpPr>
        <p:spPr>
          <a:xfrm>
            <a:off x="1809750" y="2895600"/>
            <a:ext cx="8858250" cy="2819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10" name="Rounded Rectangle 9"/>
          <p:cNvSpPr/>
          <p:nvPr/>
        </p:nvSpPr>
        <p:spPr>
          <a:xfrm>
            <a:off x="2024064" y="3857625"/>
            <a:ext cx="4643437" cy="5715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3200" dirty="0"/>
              <a:t>2015</a:t>
            </a:r>
          </a:p>
        </p:txBody>
      </p:sp>
      <p:sp>
        <p:nvSpPr>
          <p:cNvPr id="11" name="Rounded Rectangle 10"/>
          <p:cNvSpPr/>
          <p:nvPr/>
        </p:nvSpPr>
        <p:spPr>
          <a:xfrm>
            <a:off x="7381876" y="3857625"/>
            <a:ext cx="1643063" cy="5715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3200" dirty="0"/>
              <a:t>2016</a:t>
            </a:r>
          </a:p>
        </p:txBody>
      </p:sp>
      <p:cxnSp>
        <p:nvCxnSpPr>
          <p:cNvPr id="13" name="Straight Arrow Connector 12"/>
          <p:cNvCxnSpPr/>
          <p:nvPr/>
        </p:nvCxnSpPr>
        <p:spPr>
          <a:xfrm rot="5400000" flipH="1" flipV="1">
            <a:off x="1522413" y="3214688"/>
            <a:ext cx="1001713"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5" name="Rectangle 14"/>
          <p:cNvSpPr/>
          <p:nvPr/>
        </p:nvSpPr>
        <p:spPr>
          <a:xfrm>
            <a:off x="1524001" y="2133601"/>
            <a:ext cx="1285875" cy="581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t>Rekrutmen &amp; Seleksi</a:t>
            </a:r>
          </a:p>
        </p:txBody>
      </p:sp>
      <p:sp>
        <p:nvSpPr>
          <p:cNvPr id="20" name="Rectangle 19"/>
          <p:cNvSpPr/>
          <p:nvPr/>
        </p:nvSpPr>
        <p:spPr>
          <a:xfrm>
            <a:off x="3095626" y="2057400"/>
            <a:ext cx="1323975"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t>Penempatan</a:t>
            </a:r>
          </a:p>
        </p:txBody>
      </p:sp>
      <p:sp>
        <p:nvSpPr>
          <p:cNvPr id="24" name="Rectangle 23"/>
          <p:cNvSpPr/>
          <p:nvPr/>
        </p:nvSpPr>
        <p:spPr>
          <a:xfrm>
            <a:off x="5867400" y="1143000"/>
            <a:ext cx="1428750" cy="6429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t>Rekrutmen &amp; Seleksi</a:t>
            </a:r>
          </a:p>
        </p:txBody>
      </p:sp>
      <p:sp>
        <p:nvSpPr>
          <p:cNvPr id="29" name="Rectangle 28"/>
          <p:cNvSpPr/>
          <p:nvPr/>
        </p:nvSpPr>
        <p:spPr>
          <a:xfrm>
            <a:off x="8024814" y="1143000"/>
            <a:ext cx="1500187" cy="6429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dirty="0"/>
              <a:t>Penempatan </a:t>
            </a:r>
          </a:p>
        </p:txBody>
      </p:sp>
      <p:graphicFrame>
        <p:nvGraphicFramePr>
          <p:cNvPr id="37" name="Table 36"/>
          <p:cNvGraphicFramePr>
            <a:graphicFrameLocks noGrp="1"/>
          </p:cNvGraphicFramePr>
          <p:nvPr/>
        </p:nvGraphicFramePr>
        <p:xfrm>
          <a:off x="1881188" y="3357564"/>
          <a:ext cx="4857750" cy="371475"/>
        </p:xfrm>
        <a:graphic>
          <a:graphicData uri="http://schemas.openxmlformats.org/drawingml/2006/table">
            <a:tbl>
              <a:tblPr firstRow="1" bandRow="1">
                <a:tableStyleId>{5C22544A-7EE6-4342-B048-85BDC9FD1C3A}</a:tableStyleId>
              </a:tblPr>
              <a:tblGrid>
                <a:gridCol w="404812"/>
                <a:gridCol w="320214"/>
                <a:gridCol w="435024"/>
                <a:gridCol w="348019"/>
                <a:gridCol w="362533"/>
                <a:gridCol w="391521"/>
                <a:gridCol w="238190"/>
                <a:gridCol w="464806"/>
                <a:gridCol w="384562"/>
                <a:gridCol w="498666"/>
                <a:gridCol w="442636"/>
                <a:gridCol w="566767"/>
              </a:tblGrid>
              <a:tr h="371475">
                <a:tc>
                  <a:txBody>
                    <a:bodyPr/>
                    <a:lstStyle/>
                    <a:p>
                      <a:r>
                        <a:rPr lang="id-ID" sz="1400" dirty="0" smtClean="0"/>
                        <a:t>1</a:t>
                      </a:r>
                      <a:endParaRPr lang="id-ID" sz="1400" dirty="0"/>
                    </a:p>
                  </a:txBody>
                  <a:tcPr marL="91439" marR="91439" marT="45798" marB="45798"/>
                </a:tc>
                <a:tc>
                  <a:txBody>
                    <a:bodyPr/>
                    <a:lstStyle/>
                    <a:p>
                      <a:r>
                        <a:rPr lang="id-ID" sz="1400" dirty="0" smtClean="0"/>
                        <a:t>2</a:t>
                      </a:r>
                      <a:endParaRPr lang="id-ID" sz="1400" dirty="0"/>
                    </a:p>
                  </a:txBody>
                  <a:tcPr marL="91439" marR="91439" marT="45798" marB="45798"/>
                </a:tc>
                <a:tc>
                  <a:txBody>
                    <a:bodyPr/>
                    <a:lstStyle/>
                    <a:p>
                      <a:r>
                        <a:rPr lang="id-ID" sz="1400" dirty="0" smtClean="0"/>
                        <a:t>3</a:t>
                      </a:r>
                      <a:endParaRPr lang="id-ID" sz="1400" dirty="0"/>
                    </a:p>
                  </a:txBody>
                  <a:tcPr marL="91439" marR="91439" marT="45798" marB="45798"/>
                </a:tc>
                <a:tc>
                  <a:txBody>
                    <a:bodyPr/>
                    <a:lstStyle/>
                    <a:p>
                      <a:r>
                        <a:rPr lang="id-ID" sz="1400" dirty="0" smtClean="0"/>
                        <a:t>4</a:t>
                      </a:r>
                      <a:endParaRPr lang="id-ID" sz="1400" dirty="0"/>
                    </a:p>
                  </a:txBody>
                  <a:tcPr marL="91439" marR="91439" marT="45798" marB="45798"/>
                </a:tc>
                <a:tc>
                  <a:txBody>
                    <a:bodyPr/>
                    <a:lstStyle/>
                    <a:p>
                      <a:r>
                        <a:rPr lang="id-ID" sz="1400" dirty="0" smtClean="0"/>
                        <a:t>5</a:t>
                      </a:r>
                      <a:endParaRPr lang="id-ID" sz="1400" dirty="0"/>
                    </a:p>
                  </a:txBody>
                  <a:tcPr marL="91439" marR="91439" marT="45798" marB="45798"/>
                </a:tc>
                <a:tc>
                  <a:txBody>
                    <a:bodyPr/>
                    <a:lstStyle/>
                    <a:p>
                      <a:r>
                        <a:rPr lang="id-ID" sz="1400" dirty="0" smtClean="0"/>
                        <a:t>6</a:t>
                      </a:r>
                      <a:endParaRPr lang="id-ID" sz="1400" dirty="0"/>
                    </a:p>
                  </a:txBody>
                  <a:tcPr marL="91439" marR="91439" marT="45798" marB="45798"/>
                </a:tc>
                <a:tc>
                  <a:txBody>
                    <a:bodyPr/>
                    <a:lstStyle/>
                    <a:p>
                      <a:r>
                        <a:rPr lang="id-ID" sz="1400" dirty="0" smtClean="0"/>
                        <a:t>7</a:t>
                      </a:r>
                      <a:endParaRPr lang="id-ID" sz="1400" dirty="0"/>
                    </a:p>
                  </a:txBody>
                  <a:tcPr marL="91439" marR="91439" marT="45798" marB="45798"/>
                </a:tc>
                <a:tc>
                  <a:txBody>
                    <a:bodyPr/>
                    <a:lstStyle/>
                    <a:p>
                      <a:r>
                        <a:rPr lang="id-ID" sz="1400" dirty="0" smtClean="0"/>
                        <a:t>8</a:t>
                      </a:r>
                      <a:endParaRPr lang="id-ID" sz="1400" dirty="0"/>
                    </a:p>
                  </a:txBody>
                  <a:tcPr marL="91439" marR="91439" marT="45798" marB="45798"/>
                </a:tc>
                <a:tc>
                  <a:txBody>
                    <a:bodyPr/>
                    <a:lstStyle/>
                    <a:p>
                      <a:r>
                        <a:rPr lang="id-ID" sz="1400" dirty="0" smtClean="0"/>
                        <a:t>9</a:t>
                      </a:r>
                      <a:endParaRPr lang="id-ID" sz="1400" dirty="0"/>
                    </a:p>
                  </a:txBody>
                  <a:tcPr marL="91439" marR="91439" marT="45798" marB="45798"/>
                </a:tc>
                <a:tc>
                  <a:txBody>
                    <a:bodyPr/>
                    <a:lstStyle/>
                    <a:p>
                      <a:r>
                        <a:rPr lang="id-ID" sz="1400" dirty="0" smtClean="0"/>
                        <a:t>10</a:t>
                      </a:r>
                      <a:endParaRPr lang="id-ID" sz="1400" dirty="0"/>
                    </a:p>
                  </a:txBody>
                  <a:tcPr marL="91439" marR="91439" marT="45798" marB="45798"/>
                </a:tc>
                <a:tc>
                  <a:txBody>
                    <a:bodyPr/>
                    <a:lstStyle/>
                    <a:p>
                      <a:r>
                        <a:rPr lang="id-ID" sz="1400" dirty="0" smtClean="0"/>
                        <a:t>11</a:t>
                      </a:r>
                      <a:endParaRPr lang="id-ID" sz="1400" dirty="0"/>
                    </a:p>
                  </a:txBody>
                  <a:tcPr marL="91439" marR="91439" marT="45798" marB="45798"/>
                </a:tc>
                <a:tc>
                  <a:txBody>
                    <a:bodyPr/>
                    <a:lstStyle/>
                    <a:p>
                      <a:r>
                        <a:rPr lang="id-ID" sz="1400" dirty="0" smtClean="0"/>
                        <a:t>12</a:t>
                      </a:r>
                      <a:endParaRPr lang="id-ID" sz="1400" dirty="0"/>
                    </a:p>
                  </a:txBody>
                  <a:tcPr marL="91439" marR="91439" marT="45798" marB="45798"/>
                </a:tc>
              </a:tr>
            </a:tbl>
          </a:graphicData>
        </a:graphic>
      </p:graphicFrame>
      <p:sp>
        <p:nvSpPr>
          <p:cNvPr id="48" name="Rectangle 47"/>
          <p:cNvSpPr/>
          <p:nvPr/>
        </p:nvSpPr>
        <p:spPr>
          <a:xfrm>
            <a:off x="2286000" y="1447800"/>
            <a:ext cx="1238250" cy="338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400" dirty="0"/>
              <a:t>Pembekalan</a:t>
            </a:r>
          </a:p>
        </p:txBody>
      </p:sp>
      <p:graphicFrame>
        <p:nvGraphicFramePr>
          <p:cNvPr id="50" name="Table 49"/>
          <p:cNvGraphicFramePr>
            <a:graphicFrameLocks noGrp="1"/>
          </p:cNvGraphicFramePr>
          <p:nvPr/>
        </p:nvGraphicFramePr>
        <p:xfrm>
          <a:off x="6810376" y="3357564"/>
          <a:ext cx="4010023" cy="452437"/>
        </p:xfrm>
        <a:graphic>
          <a:graphicData uri="http://schemas.openxmlformats.org/drawingml/2006/table">
            <a:tbl>
              <a:tblPr firstRow="1" bandRow="1">
                <a:tableStyleId>{5C22544A-7EE6-4342-B048-85BDC9FD1C3A}</a:tableStyleId>
              </a:tblPr>
              <a:tblGrid>
                <a:gridCol w="276223"/>
                <a:gridCol w="381000"/>
                <a:gridCol w="457200"/>
                <a:gridCol w="304800"/>
                <a:gridCol w="228600"/>
                <a:gridCol w="212015"/>
                <a:gridCol w="309973"/>
                <a:gridCol w="309973"/>
                <a:gridCol w="309973"/>
                <a:gridCol w="402281"/>
                <a:gridCol w="402281"/>
                <a:gridCol w="415704"/>
              </a:tblGrid>
              <a:tr h="452437">
                <a:tc>
                  <a:txBody>
                    <a:bodyPr/>
                    <a:lstStyle/>
                    <a:p>
                      <a:r>
                        <a:rPr lang="id-ID" sz="1400" dirty="0" smtClean="0"/>
                        <a:t>1</a:t>
                      </a:r>
                      <a:endParaRPr lang="id-ID" sz="1400" dirty="0"/>
                    </a:p>
                  </a:txBody>
                  <a:tcPr marL="91438" marR="91438"/>
                </a:tc>
                <a:tc>
                  <a:txBody>
                    <a:bodyPr/>
                    <a:lstStyle/>
                    <a:p>
                      <a:r>
                        <a:rPr lang="id-ID" sz="1400" dirty="0" smtClean="0"/>
                        <a:t>2</a:t>
                      </a:r>
                      <a:endParaRPr lang="id-ID" sz="1400" dirty="0"/>
                    </a:p>
                  </a:txBody>
                  <a:tcPr marL="91438" marR="91438"/>
                </a:tc>
                <a:tc>
                  <a:txBody>
                    <a:bodyPr/>
                    <a:lstStyle/>
                    <a:p>
                      <a:r>
                        <a:rPr lang="id-ID" sz="1400" dirty="0" smtClean="0"/>
                        <a:t>3</a:t>
                      </a:r>
                      <a:endParaRPr lang="id-ID" sz="1400" dirty="0"/>
                    </a:p>
                  </a:txBody>
                  <a:tcPr marL="91438" marR="91438"/>
                </a:tc>
                <a:tc>
                  <a:txBody>
                    <a:bodyPr/>
                    <a:lstStyle/>
                    <a:p>
                      <a:r>
                        <a:rPr lang="id-ID" sz="1400" dirty="0" smtClean="0"/>
                        <a:t>4</a:t>
                      </a:r>
                      <a:endParaRPr lang="id-ID" sz="1400" dirty="0"/>
                    </a:p>
                  </a:txBody>
                  <a:tcPr marL="91438" marR="91438"/>
                </a:tc>
                <a:tc>
                  <a:txBody>
                    <a:bodyPr/>
                    <a:lstStyle/>
                    <a:p>
                      <a:r>
                        <a:rPr lang="id-ID" sz="1400" dirty="0" smtClean="0"/>
                        <a:t>5</a:t>
                      </a:r>
                      <a:endParaRPr lang="id-ID" sz="1400" dirty="0"/>
                    </a:p>
                  </a:txBody>
                  <a:tcPr marL="91438" marR="91438"/>
                </a:tc>
                <a:tc>
                  <a:txBody>
                    <a:bodyPr/>
                    <a:lstStyle/>
                    <a:p>
                      <a:r>
                        <a:rPr lang="id-ID" sz="1400" dirty="0" smtClean="0"/>
                        <a:t>6</a:t>
                      </a:r>
                      <a:endParaRPr lang="id-ID" sz="1400" dirty="0"/>
                    </a:p>
                  </a:txBody>
                  <a:tcPr marL="91438" marR="91438"/>
                </a:tc>
                <a:tc>
                  <a:txBody>
                    <a:bodyPr/>
                    <a:lstStyle/>
                    <a:p>
                      <a:r>
                        <a:rPr lang="id-ID" sz="1400" dirty="0" smtClean="0"/>
                        <a:t>7</a:t>
                      </a:r>
                      <a:endParaRPr lang="id-ID" sz="1400" dirty="0"/>
                    </a:p>
                  </a:txBody>
                  <a:tcPr marL="91438" marR="91438"/>
                </a:tc>
                <a:tc>
                  <a:txBody>
                    <a:bodyPr/>
                    <a:lstStyle/>
                    <a:p>
                      <a:r>
                        <a:rPr lang="id-ID" sz="1400" dirty="0" smtClean="0"/>
                        <a:t>8</a:t>
                      </a:r>
                      <a:endParaRPr lang="id-ID" sz="1400" dirty="0"/>
                    </a:p>
                  </a:txBody>
                  <a:tcPr marL="91438" marR="91438"/>
                </a:tc>
                <a:tc>
                  <a:txBody>
                    <a:bodyPr/>
                    <a:lstStyle/>
                    <a:p>
                      <a:r>
                        <a:rPr lang="id-ID" sz="1400" dirty="0" smtClean="0"/>
                        <a:t>9</a:t>
                      </a:r>
                      <a:endParaRPr lang="id-ID" sz="1400" dirty="0"/>
                    </a:p>
                  </a:txBody>
                  <a:tcPr marL="91438" marR="91438"/>
                </a:tc>
                <a:tc>
                  <a:txBody>
                    <a:bodyPr/>
                    <a:lstStyle/>
                    <a:p>
                      <a:r>
                        <a:rPr lang="id-ID" sz="1400" dirty="0" smtClean="0"/>
                        <a:t>10</a:t>
                      </a:r>
                      <a:endParaRPr lang="id-ID" sz="1400" dirty="0"/>
                    </a:p>
                  </a:txBody>
                  <a:tcPr marL="91438" marR="91438"/>
                </a:tc>
                <a:tc>
                  <a:txBody>
                    <a:bodyPr/>
                    <a:lstStyle/>
                    <a:p>
                      <a:r>
                        <a:rPr lang="id-ID" sz="1400" dirty="0" smtClean="0"/>
                        <a:t>11</a:t>
                      </a:r>
                      <a:endParaRPr lang="id-ID" sz="1400" dirty="0"/>
                    </a:p>
                  </a:txBody>
                  <a:tcPr marL="91438" marR="91438"/>
                </a:tc>
                <a:tc>
                  <a:txBody>
                    <a:bodyPr/>
                    <a:lstStyle/>
                    <a:p>
                      <a:r>
                        <a:rPr lang="id-ID" sz="1400" dirty="0" smtClean="0"/>
                        <a:t>12</a:t>
                      </a:r>
                      <a:endParaRPr lang="id-ID" sz="1400" dirty="0"/>
                    </a:p>
                  </a:txBody>
                  <a:tcPr marL="91438" marR="91438"/>
                </a:tc>
              </a:tr>
            </a:tbl>
          </a:graphicData>
        </a:graphic>
      </p:graphicFrame>
      <p:sp>
        <p:nvSpPr>
          <p:cNvPr id="40009" name="TextBox 51"/>
          <p:cNvSpPr txBox="1">
            <a:spLocks noChangeArrowheads="1"/>
          </p:cNvSpPr>
          <p:nvPr/>
        </p:nvSpPr>
        <p:spPr bwMode="auto">
          <a:xfrm>
            <a:off x="3505200" y="1219200"/>
            <a:ext cx="1524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id-ID" altLang="en-US" sz="1700" b="1">
                <a:latin typeface="Calibri" pitchFamily="34" charset="0"/>
              </a:rPr>
              <a:t>BATCH I </a:t>
            </a:r>
            <a:endParaRPr lang="en-US" altLang="en-US" sz="1700" b="1">
              <a:latin typeface="Calibri" pitchFamily="34" charset="0"/>
            </a:endParaRPr>
          </a:p>
          <a:p>
            <a:pPr eaLnBrk="1" hangingPunct="1"/>
            <a:r>
              <a:rPr lang="id-ID" altLang="en-US" sz="1700" b="1">
                <a:latin typeface="Calibri" pitchFamily="34" charset="0"/>
              </a:rPr>
              <a:t>60 Puskesmas</a:t>
            </a:r>
          </a:p>
        </p:txBody>
      </p:sp>
      <p:graphicFrame>
        <p:nvGraphicFramePr>
          <p:cNvPr id="53" name="Table 52"/>
          <p:cNvGraphicFramePr>
            <a:graphicFrameLocks noGrp="1"/>
          </p:cNvGraphicFramePr>
          <p:nvPr/>
        </p:nvGraphicFramePr>
        <p:xfrm>
          <a:off x="1881188" y="4643439"/>
          <a:ext cx="4857750" cy="371475"/>
        </p:xfrm>
        <a:graphic>
          <a:graphicData uri="http://schemas.openxmlformats.org/drawingml/2006/table">
            <a:tbl>
              <a:tblPr firstRow="1" bandRow="1">
                <a:tableStyleId>{5C22544A-7EE6-4342-B048-85BDC9FD1C3A}</a:tableStyleId>
              </a:tblPr>
              <a:tblGrid>
                <a:gridCol w="404812"/>
                <a:gridCol w="320214"/>
                <a:gridCol w="435024"/>
                <a:gridCol w="348019"/>
                <a:gridCol w="362533"/>
                <a:gridCol w="391521"/>
                <a:gridCol w="238190"/>
                <a:gridCol w="464806"/>
                <a:gridCol w="384562"/>
                <a:gridCol w="498666"/>
                <a:gridCol w="442636"/>
                <a:gridCol w="566767"/>
              </a:tblGrid>
              <a:tr h="371475">
                <a:tc>
                  <a:txBody>
                    <a:bodyPr/>
                    <a:lstStyle/>
                    <a:p>
                      <a:r>
                        <a:rPr lang="id-ID" sz="1400" dirty="0" smtClean="0"/>
                        <a:t>1</a:t>
                      </a:r>
                      <a:endParaRPr lang="id-ID" sz="1400" dirty="0"/>
                    </a:p>
                  </a:txBody>
                  <a:tcPr marL="91439" marR="91439" marT="45798" marB="45798"/>
                </a:tc>
                <a:tc>
                  <a:txBody>
                    <a:bodyPr/>
                    <a:lstStyle/>
                    <a:p>
                      <a:r>
                        <a:rPr lang="id-ID" sz="1400" dirty="0" smtClean="0"/>
                        <a:t>2</a:t>
                      </a:r>
                      <a:endParaRPr lang="id-ID" sz="1400" dirty="0"/>
                    </a:p>
                  </a:txBody>
                  <a:tcPr marL="91439" marR="91439" marT="45798" marB="45798"/>
                </a:tc>
                <a:tc>
                  <a:txBody>
                    <a:bodyPr/>
                    <a:lstStyle/>
                    <a:p>
                      <a:r>
                        <a:rPr lang="id-ID" sz="1400" dirty="0" smtClean="0"/>
                        <a:t>3</a:t>
                      </a:r>
                      <a:endParaRPr lang="id-ID" sz="1400" dirty="0"/>
                    </a:p>
                  </a:txBody>
                  <a:tcPr marL="91439" marR="91439" marT="45798" marB="45798"/>
                </a:tc>
                <a:tc>
                  <a:txBody>
                    <a:bodyPr/>
                    <a:lstStyle/>
                    <a:p>
                      <a:r>
                        <a:rPr lang="id-ID" sz="1400" dirty="0" smtClean="0"/>
                        <a:t>4</a:t>
                      </a:r>
                      <a:endParaRPr lang="id-ID" sz="1400" dirty="0"/>
                    </a:p>
                  </a:txBody>
                  <a:tcPr marL="91439" marR="91439" marT="45798" marB="45798"/>
                </a:tc>
                <a:tc>
                  <a:txBody>
                    <a:bodyPr/>
                    <a:lstStyle/>
                    <a:p>
                      <a:r>
                        <a:rPr lang="id-ID" sz="1400" dirty="0" smtClean="0"/>
                        <a:t>5</a:t>
                      </a:r>
                      <a:endParaRPr lang="id-ID" sz="1400" dirty="0"/>
                    </a:p>
                  </a:txBody>
                  <a:tcPr marL="91439" marR="91439" marT="45798" marB="45798"/>
                </a:tc>
                <a:tc>
                  <a:txBody>
                    <a:bodyPr/>
                    <a:lstStyle/>
                    <a:p>
                      <a:r>
                        <a:rPr lang="id-ID" sz="1400" dirty="0" smtClean="0"/>
                        <a:t>6</a:t>
                      </a:r>
                      <a:endParaRPr lang="id-ID" sz="1400" dirty="0"/>
                    </a:p>
                  </a:txBody>
                  <a:tcPr marL="91439" marR="91439" marT="45798" marB="45798"/>
                </a:tc>
                <a:tc>
                  <a:txBody>
                    <a:bodyPr/>
                    <a:lstStyle/>
                    <a:p>
                      <a:r>
                        <a:rPr lang="id-ID" sz="1400" dirty="0" smtClean="0"/>
                        <a:t>7</a:t>
                      </a:r>
                      <a:endParaRPr lang="id-ID" sz="1400" dirty="0"/>
                    </a:p>
                  </a:txBody>
                  <a:tcPr marL="91439" marR="91439" marT="45798" marB="45798"/>
                </a:tc>
                <a:tc>
                  <a:txBody>
                    <a:bodyPr/>
                    <a:lstStyle/>
                    <a:p>
                      <a:r>
                        <a:rPr lang="id-ID" sz="1400" dirty="0" smtClean="0"/>
                        <a:t>8</a:t>
                      </a:r>
                      <a:endParaRPr lang="id-ID" sz="1400" dirty="0"/>
                    </a:p>
                  </a:txBody>
                  <a:tcPr marL="91439" marR="91439" marT="45798" marB="45798"/>
                </a:tc>
                <a:tc>
                  <a:txBody>
                    <a:bodyPr/>
                    <a:lstStyle/>
                    <a:p>
                      <a:r>
                        <a:rPr lang="id-ID" sz="1400" dirty="0" smtClean="0"/>
                        <a:t>9</a:t>
                      </a:r>
                      <a:endParaRPr lang="id-ID" sz="1400" dirty="0"/>
                    </a:p>
                  </a:txBody>
                  <a:tcPr marL="91439" marR="91439" marT="45798" marB="45798"/>
                </a:tc>
                <a:tc>
                  <a:txBody>
                    <a:bodyPr/>
                    <a:lstStyle/>
                    <a:p>
                      <a:r>
                        <a:rPr lang="id-ID" sz="1400" dirty="0" smtClean="0"/>
                        <a:t>10</a:t>
                      </a:r>
                      <a:endParaRPr lang="id-ID" sz="1400" dirty="0"/>
                    </a:p>
                  </a:txBody>
                  <a:tcPr marL="91439" marR="91439" marT="45798" marB="45798"/>
                </a:tc>
                <a:tc>
                  <a:txBody>
                    <a:bodyPr/>
                    <a:lstStyle/>
                    <a:p>
                      <a:r>
                        <a:rPr lang="id-ID" sz="1400" dirty="0" smtClean="0"/>
                        <a:t>11</a:t>
                      </a:r>
                      <a:endParaRPr lang="id-ID" sz="1400" dirty="0"/>
                    </a:p>
                  </a:txBody>
                  <a:tcPr marL="91439" marR="91439" marT="45798" marB="45798"/>
                </a:tc>
                <a:tc>
                  <a:txBody>
                    <a:bodyPr/>
                    <a:lstStyle/>
                    <a:p>
                      <a:r>
                        <a:rPr lang="id-ID" sz="1400" dirty="0" smtClean="0"/>
                        <a:t>12</a:t>
                      </a:r>
                      <a:endParaRPr lang="id-ID" sz="1400" dirty="0"/>
                    </a:p>
                  </a:txBody>
                  <a:tcPr marL="91439" marR="91439" marT="45798" marB="45798"/>
                </a:tc>
              </a:tr>
            </a:tbl>
          </a:graphicData>
        </a:graphic>
      </p:graphicFrame>
      <p:sp>
        <p:nvSpPr>
          <p:cNvPr id="56" name="Rectangle 55"/>
          <p:cNvSpPr/>
          <p:nvPr/>
        </p:nvSpPr>
        <p:spPr>
          <a:xfrm>
            <a:off x="6859589" y="1905001"/>
            <a:ext cx="1343025" cy="500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400" dirty="0"/>
              <a:t>Pembekalan</a:t>
            </a:r>
          </a:p>
        </p:txBody>
      </p:sp>
      <p:cxnSp>
        <p:nvCxnSpPr>
          <p:cNvPr id="36" name="Straight Arrow Connector 35"/>
          <p:cNvCxnSpPr/>
          <p:nvPr/>
        </p:nvCxnSpPr>
        <p:spPr>
          <a:xfrm rot="5400000">
            <a:off x="3429001" y="5181601"/>
            <a:ext cx="303212"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8" name="Rectangle 37"/>
          <p:cNvSpPr/>
          <p:nvPr/>
        </p:nvSpPr>
        <p:spPr>
          <a:xfrm>
            <a:off x="2438401" y="5314950"/>
            <a:ext cx="1285875" cy="857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t>Rekrutmen &amp; Seleksi</a:t>
            </a:r>
          </a:p>
        </p:txBody>
      </p:sp>
      <p:sp>
        <p:nvSpPr>
          <p:cNvPr id="39" name="Rectangle 38"/>
          <p:cNvSpPr/>
          <p:nvPr/>
        </p:nvSpPr>
        <p:spPr>
          <a:xfrm>
            <a:off x="3095626" y="6248401"/>
            <a:ext cx="1247775" cy="500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400" dirty="0"/>
              <a:t>Pembekalan</a:t>
            </a:r>
          </a:p>
        </p:txBody>
      </p:sp>
      <p:cxnSp>
        <p:nvCxnSpPr>
          <p:cNvPr id="45" name="Straight Arrow Connector 44"/>
          <p:cNvCxnSpPr/>
          <p:nvPr/>
        </p:nvCxnSpPr>
        <p:spPr>
          <a:xfrm rot="5400000">
            <a:off x="3353594" y="5638006"/>
            <a:ext cx="1219200" cy="1588"/>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rot="5400000" flipH="1" flipV="1">
            <a:off x="6096794" y="2590006"/>
            <a:ext cx="15240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7" name="Straight Arrow Connector 56"/>
          <p:cNvCxnSpPr/>
          <p:nvPr/>
        </p:nvCxnSpPr>
        <p:spPr>
          <a:xfrm rot="5400000" flipH="1" flipV="1">
            <a:off x="7145339" y="2878139"/>
            <a:ext cx="947737"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3" name="Straight Arrow Connector 62"/>
          <p:cNvCxnSpPr/>
          <p:nvPr/>
        </p:nvCxnSpPr>
        <p:spPr>
          <a:xfrm rot="5400000" flipH="1" flipV="1">
            <a:off x="7298531" y="2531269"/>
            <a:ext cx="1557338"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66" name="Rectangle 65"/>
          <p:cNvSpPr/>
          <p:nvPr/>
        </p:nvSpPr>
        <p:spPr>
          <a:xfrm>
            <a:off x="4114801" y="5486400"/>
            <a:ext cx="1323975"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t>Penempatan</a:t>
            </a:r>
          </a:p>
        </p:txBody>
      </p:sp>
      <p:cxnSp>
        <p:nvCxnSpPr>
          <p:cNvPr id="67" name="Straight Arrow Connector 66"/>
          <p:cNvCxnSpPr/>
          <p:nvPr/>
        </p:nvCxnSpPr>
        <p:spPr>
          <a:xfrm rot="5400000">
            <a:off x="4039394" y="5257006"/>
            <a:ext cx="4572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0048" name="TextBox 51"/>
          <p:cNvSpPr txBox="1">
            <a:spLocks noChangeArrowheads="1"/>
          </p:cNvSpPr>
          <p:nvPr/>
        </p:nvSpPr>
        <p:spPr bwMode="auto">
          <a:xfrm>
            <a:off x="4419600" y="6019800"/>
            <a:ext cx="1524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id-ID" altLang="en-US" sz="1700" b="1">
                <a:latin typeface="Calibri" pitchFamily="34" charset="0"/>
              </a:rPr>
              <a:t>BATCH I I</a:t>
            </a:r>
            <a:endParaRPr lang="en-US" altLang="en-US" sz="1700" b="1">
              <a:latin typeface="Calibri" pitchFamily="34" charset="0"/>
            </a:endParaRPr>
          </a:p>
          <a:p>
            <a:pPr eaLnBrk="1" hangingPunct="1"/>
            <a:r>
              <a:rPr lang="id-ID" altLang="en-US" sz="1700" b="1">
                <a:latin typeface="Calibri" pitchFamily="34" charset="0"/>
              </a:rPr>
              <a:t>60 Puskesmas</a:t>
            </a:r>
          </a:p>
        </p:txBody>
      </p:sp>
      <p:sp>
        <p:nvSpPr>
          <p:cNvPr id="40049" name="TextBox 51"/>
          <p:cNvSpPr txBox="1">
            <a:spLocks noChangeArrowheads="1"/>
          </p:cNvSpPr>
          <p:nvPr/>
        </p:nvSpPr>
        <p:spPr bwMode="auto">
          <a:xfrm>
            <a:off x="4953000" y="1746250"/>
            <a:ext cx="1524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id-ID" altLang="en-US" sz="1700" b="1">
                <a:latin typeface="Calibri" pitchFamily="34" charset="0"/>
              </a:rPr>
              <a:t>BATCH III</a:t>
            </a:r>
            <a:endParaRPr lang="en-US" altLang="en-US" sz="1700" b="1">
              <a:latin typeface="Calibri" pitchFamily="34" charset="0"/>
            </a:endParaRPr>
          </a:p>
          <a:p>
            <a:pPr eaLnBrk="1" hangingPunct="1"/>
            <a:r>
              <a:rPr lang="id-ID" altLang="en-US" sz="1700" b="1">
                <a:latin typeface="Calibri" pitchFamily="34" charset="0"/>
              </a:rPr>
              <a:t>70 Puskesmas</a:t>
            </a:r>
          </a:p>
        </p:txBody>
      </p:sp>
      <p:sp>
        <p:nvSpPr>
          <p:cNvPr id="73" name="Rounded Rectangle 72"/>
          <p:cNvSpPr/>
          <p:nvPr/>
        </p:nvSpPr>
        <p:spPr>
          <a:xfrm>
            <a:off x="6096000" y="5143500"/>
            <a:ext cx="4572000" cy="1714500"/>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id-ID"/>
          </a:p>
        </p:txBody>
      </p:sp>
      <p:cxnSp>
        <p:nvCxnSpPr>
          <p:cNvPr id="74" name="Straight Arrow Connector 73"/>
          <p:cNvCxnSpPr/>
          <p:nvPr/>
        </p:nvCxnSpPr>
        <p:spPr>
          <a:xfrm rot="5400000">
            <a:off x="8458201" y="5181601"/>
            <a:ext cx="303212"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5" name="Rectangle 74"/>
          <p:cNvSpPr/>
          <p:nvPr/>
        </p:nvSpPr>
        <p:spPr>
          <a:xfrm>
            <a:off x="7167564" y="5410200"/>
            <a:ext cx="1285875" cy="857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t>Rekrutmen &amp; Seleksi</a:t>
            </a:r>
          </a:p>
        </p:txBody>
      </p:sp>
      <p:sp>
        <p:nvSpPr>
          <p:cNvPr id="76" name="Rectangle 75"/>
          <p:cNvSpPr/>
          <p:nvPr/>
        </p:nvSpPr>
        <p:spPr>
          <a:xfrm>
            <a:off x="8202614" y="6248401"/>
            <a:ext cx="1169987" cy="5000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400" dirty="0"/>
              <a:t>Pembekalan</a:t>
            </a:r>
          </a:p>
        </p:txBody>
      </p:sp>
      <p:cxnSp>
        <p:nvCxnSpPr>
          <p:cNvPr id="77" name="Straight Arrow Connector 76"/>
          <p:cNvCxnSpPr/>
          <p:nvPr/>
        </p:nvCxnSpPr>
        <p:spPr>
          <a:xfrm rot="5400000">
            <a:off x="8000207" y="5638007"/>
            <a:ext cx="1219200" cy="1587"/>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8763001" y="5657850"/>
            <a:ext cx="1323975"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1600" dirty="0"/>
              <a:t>Penempatan</a:t>
            </a:r>
          </a:p>
        </p:txBody>
      </p:sp>
      <p:cxnSp>
        <p:nvCxnSpPr>
          <p:cNvPr id="79" name="Straight Arrow Connector 78"/>
          <p:cNvCxnSpPr/>
          <p:nvPr/>
        </p:nvCxnSpPr>
        <p:spPr>
          <a:xfrm rot="5400000">
            <a:off x="8535194" y="5333206"/>
            <a:ext cx="6096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0057" name="TextBox 51"/>
          <p:cNvSpPr txBox="1">
            <a:spLocks noChangeArrowheads="1"/>
          </p:cNvSpPr>
          <p:nvPr/>
        </p:nvSpPr>
        <p:spPr bwMode="auto">
          <a:xfrm>
            <a:off x="6324600" y="6242050"/>
            <a:ext cx="1524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id-ID" altLang="en-US" sz="1700" b="1">
                <a:latin typeface="Calibri" pitchFamily="34" charset="0"/>
              </a:rPr>
              <a:t>BATCH IV</a:t>
            </a:r>
            <a:endParaRPr lang="en-US" altLang="en-US" sz="1700" b="1">
              <a:latin typeface="Calibri" pitchFamily="34" charset="0"/>
            </a:endParaRPr>
          </a:p>
          <a:p>
            <a:pPr eaLnBrk="1" hangingPunct="1"/>
            <a:r>
              <a:rPr lang="id-ID" altLang="en-US" sz="1700" b="1">
                <a:latin typeface="Calibri" pitchFamily="34" charset="0"/>
              </a:rPr>
              <a:t>60 Puskesmas</a:t>
            </a:r>
          </a:p>
        </p:txBody>
      </p:sp>
      <p:graphicFrame>
        <p:nvGraphicFramePr>
          <p:cNvPr id="85" name="Table 84"/>
          <p:cNvGraphicFramePr>
            <a:graphicFrameLocks noGrp="1"/>
          </p:cNvGraphicFramePr>
          <p:nvPr/>
        </p:nvGraphicFramePr>
        <p:xfrm>
          <a:off x="6781801" y="4652964"/>
          <a:ext cx="4010023" cy="452437"/>
        </p:xfrm>
        <a:graphic>
          <a:graphicData uri="http://schemas.openxmlformats.org/drawingml/2006/table">
            <a:tbl>
              <a:tblPr firstRow="1" bandRow="1">
                <a:tableStyleId>{5C22544A-7EE6-4342-B048-85BDC9FD1C3A}</a:tableStyleId>
              </a:tblPr>
              <a:tblGrid>
                <a:gridCol w="276223"/>
                <a:gridCol w="381000"/>
                <a:gridCol w="457200"/>
                <a:gridCol w="304800"/>
                <a:gridCol w="228600"/>
                <a:gridCol w="212015"/>
                <a:gridCol w="309973"/>
                <a:gridCol w="309973"/>
                <a:gridCol w="309973"/>
                <a:gridCol w="402281"/>
                <a:gridCol w="402281"/>
                <a:gridCol w="415704"/>
              </a:tblGrid>
              <a:tr h="452437">
                <a:tc>
                  <a:txBody>
                    <a:bodyPr/>
                    <a:lstStyle/>
                    <a:p>
                      <a:r>
                        <a:rPr lang="id-ID" sz="1400" dirty="0" smtClean="0"/>
                        <a:t>1</a:t>
                      </a:r>
                      <a:endParaRPr lang="id-ID" sz="1400" dirty="0"/>
                    </a:p>
                  </a:txBody>
                  <a:tcPr marL="91438" marR="91438"/>
                </a:tc>
                <a:tc>
                  <a:txBody>
                    <a:bodyPr/>
                    <a:lstStyle/>
                    <a:p>
                      <a:r>
                        <a:rPr lang="id-ID" sz="1400" dirty="0" smtClean="0"/>
                        <a:t>2</a:t>
                      </a:r>
                      <a:endParaRPr lang="id-ID" sz="1400" dirty="0"/>
                    </a:p>
                  </a:txBody>
                  <a:tcPr marL="91438" marR="91438"/>
                </a:tc>
                <a:tc>
                  <a:txBody>
                    <a:bodyPr/>
                    <a:lstStyle/>
                    <a:p>
                      <a:r>
                        <a:rPr lang="id-ID" sz="1400" dirty="0" smtClean="0"/>
                        <a:t>3</a:t>
                      </a:r>
                      <a:endParaRPr lang="id-ID" sz="1400" dirty="0"/>
                    </a:p>
                  </a:txBody>
                  <a:tcPr marL="91438" marR="91438"/>
                </a:tc>
                <a:tc>
                  <a:txBody>
                    <a:bodyPr/>
                    <a:lstStyle/>
                    <a:p>
                      <a:r>
                        <a:rPr lang="id-ID" sz="1400" dirty="0" smtClean="0"/>
                        <a:t>4</a:t>
                      </a:r>
                      <a:endParaRPr lang="id-ID" sz="1400" dirty="0"/>
                    </a:p>
                  </a:txBody>
                  <a:tcPr marL="91438" marR="91438"/>
                </a:tc>
                <a:tc>
                  <a:txBody>
                    <a:bodyPr/>
                    <a:lstStyle/>
                    <a:p>
                      <a:r>
                        <a:rPr lang="id-ID" sz="1400" dirty="0" smtClean="0"/>
                        <a:t>5</a:t>
                      </a:r>
                      <a:endParaRPr lang="id-ID" sz="1400" dirty="0"/>
                    </a:p>
                  </a:txBody>
                  <a:tcPr marL="91438" marR="91438"/>
                </a:tc>
                <a:tc>
                  <a:txBody>
                    <a:bodyPr/>
                    <a:lstStyle/>
                    <a:p>
                      <a:r>
                        <a:rPr lang="id-ID" sz="1400" dirty="0" smtClean="0"/>
                        <a:t>6</a:t>
                      </a:r>
                      <a:endParaRPr lang="id-ID" sz="1400" dirty="0"/>
                    </a:p>
                  </a:txBody>
                  <a:tcPr marL="91438" marR="91438"/>
                </a:tc>
                <a:tc>
                  <a:txBody>
                    <a:bodyPr/>
                    <a:lstStyle/>
                    <a:p>
                      <a:r>
                        <a:rPr lang="id-ID" sz="1400" dirty="0" smtClean="0"/>
                        <a:t>7</a:t>
                      </a:r>
                      <a:endParaRPr lang="id-ID" sz="1400" dirty="0"/>
                    </a:p>
                  </a:txBody>
                  <a:tcPr marL="91438" marR="91438"/>
                </a:tc>
                <a:tc>
                  <a:txBody>
                    <a:bodyPr/>
                    <a:lstStyle/>
                    <a:p>
                      <a:r>
                        <a:rPr lang="id-ID" sz="1400" dirty="0" smtClean="0"/>
                        <a:t>8</a:t>
                      </a:r>
                      <a:endParaRPr lang="id-ID" sz="1400" dirty="0"/>
                    </a:p>
                  </a:txBody>
                  <a:tcPr marL="91438" marR="91438"/>
                </a:tc>
                <a:tc>
                  <a:txBody>
                    <a:bodyPr/>
                    <a:lstStyle/>
                    <a:p>
                      <a:r>
                        <a:rPr lang="id-ID" sz="1400" dirty="0" smtClean="0"/>
                        <a:t>9</a:t>
                      </a:r>
                      <a:endParaRPr lang="id-ID" sz="1400" dirty="0"/>
                    </a:p>
                  </a:txBody>
                  <a:tcPr marL="91438" marR="91438"/>
                </a:tc>
                <a:tc>
                  <a:txBody>
                    <a:bodyPr/>
                    <a:lstStyle/>
                    <a:p>
                      <a:r>
                        <a:rPr lang="id-ID" sz="1400" dirty="0" smtClean="0"/>
                        <a:t>10</a:t>
                      </a:r>
                      <a:endParaRPr lang="id-ID" sz="1400" dirty="0"/>
                    </a:p>
                  </a:txBody>
                  <a:tcPr marL="91438" marR="91438"/>
                </a:tc>
                <a:tc>
                  <a:txBody>
                    <a:bodyPr/>
                    <a:lstStyle/>
                    <a:p>
                      <a:r>
                        <a:rPr lang="id-ID" sz="1400" dirty="0" smtClean="0"/>
                        <a:t>11</a:t>
                      </a:r>
                      <a:endParaRPr lang="id-ID" sz="1400" dirty="0"/>
                    </a:p>
                  </a:txBody>
                  <a:tcPr marL="91438" marR="91438"/>
                </a:tc>
                <a:tc>
                  <a:txBody>
                    <a:bodyPr/>
                    <a:lstStyle/>
                    <a:p>
                      <a:r>
                        <a:rPr lang="id-ID" sz="1400" dirty="0" smtClean="0"/>
                        <a:t>12</a:t>
                      </a:r>
                      <a:endParaRPr lang="id-ID" sz="1400" dirty="0"/>
                    </a:p>
                  </a:txBody>
                  <a:tcPr marL="91438" marR="91438"/>
                </a:tc>
              </a:tr>
            </a:tbl>
          </a:graphicData>
        </a:graphic>
      </p:graphicFrame>
      <p:cxnSp>
        <p:nvCxnSpPr>
          <p:cNvPr id="86" name="Straight Arrow Connector 85"/>
          <p:cNvCxnSpPr/>
          <p:nvPr/>
        </p:nvCxnSpPr>
        <p:spPr>
          <a:xfrm rot="5400000">
            <a:off x="8152607" y="5257007"/>
            <a:ext cx="304800" cy="15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40087" name="Picture 2" descr="logo 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4650" y="50800"/>
            <a:ext cx="2317750"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69724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Content Placeholder 1"/>
          <p:cNvSpPr>
            <a:spLocks noGrp="1"/>
          </p:cNvSpPr>
          <p:nvPr>
            <p:ph idx="1"/>
          </p:nvPr>
        </p:nvSpPr>
        <p:spPr>
          <a:xfrm>
            <a:off x="2105025" y="2227263"/>
            <a:ext cx="7989888" cy="3632200"/>
          </a:xfrm>
        </p:spPr>
        <p:txBody>
          <a:bodyPr/>
          <a:lstStyle/>
          <a:p>
            <a:pPr eaLnBrk="1" hangingPunct="1"/>
            <a:endParaRPr lang="id-ID" altLang="id-ID" smtClean="0">
              <a:latin typeface="Gill Sans" charset="0"/>
              <a:ea typeface="Gill Sans" charset="0"/>
              <a:cs typeface="Gill Sans" charset="0"/>
            </a:endParaRPr>
          </a:p>
        </p:txBody>
      </p:sp>
      <p:graphicFrame>
        <p:nvGraphicFramePr>
          <p:cNvPr id="5" name="Table 4"/>
          <p:cNvGraphicFramePr>
            <a:graphicFrameLocks noGrp="1"/>
          </p:cNvGraphicFramePr>
          <p:nvPr/>
        </p:nvGraphicFramePr>
        <p:xfrm>
          <a:off x="1801814" y="1857376"/>
          <a:ext cx="8588375" cy="4684710"/>
        </p:xfrm>
        <a:graphic>
          <a:graphicData uri="http://schemas.openxmlformats.org/drawingml/2006/table">
            <a:tbl>
              <a:tblPr firstRow="1" bandRow="1">
                <a:tableStyleId>{21E4AEA4-8DFA-4A89-87EB-49C32662AFE0}</a:tableStyleId>
              </a:tblPr>
              <a:tblGrid>
                <a:gridCol w="1849911"/>
                <a:gridCol w="1520930"/>
                <a:gridCol w="1527083"/>
                <a:gridCol w="1781597"/>
                <a:gridCol w="1908854"/>
              </a:tblGrid>
              <a:tr h="780785">
                <a:tc>
                  <a:txBody>
                    <a:bodyPr/>
                    <a:lstStyle/>
                    <a:p>
                      <a:pPr algn="ctr" fontAlgn="b"/>
                      <a:r>
                        <a:rPr lang="id-ID" sz="2200" u="none" strike="noStrike" dirty="0">
                          <a:solidFill>
                            <a:schemeClr val="tx1"/>
                          </a:solidFill>
                        </a:rPr>
                        <a:t>Tahun</a:t>
                      </a:r>
                      <a:endParaRPr lang="id-ID" sz="2200" b="0" i="0" u="none" strike="noStrike" dirty="0">
                        <a:solidFill>
                          <a:schemeClr val="tx1"/>
                        </a:solidFill>
                        <a:latin typeface="Calibri"/>
                      </a:endParaRPr>
                    </a:p>
                  </a:txBody>
                  <a:tcPr marL="6386" marR="6386" marT="6386" marB="0" anchor="ctr"/>
                </a:tc>
                <a:tc>
                  <a:txBody>
                    <a:bodyPr/>
                    <a:lstStyle/>
                    <a:p>
                      <a:pPr algn="ctr" fontAlgn="b"/>
                      <a:r>
                        <a:rPr lang="id-ID" sz="2200" u="none" strike="noStrike" dirty="0" smtClean="0">
                          <a:solidFill>
                            <a:schemeClr val="tx1"/>
                          </a:solidFill>
                        </a:rPr>
                        <a:t>Jml </a:t>
                      </a:r>
                    </a:p>
                    <a:p>
                      <a:pPr algn="ctr" fontAlgn="b"/>
                      <a:r>
                        <a:rPr lang="id-ID" sz="2200" u="none" strike="noStrike" dirty="0" smtClean="0">
                          <a:solidFill>
                            <a:schemeClr val="tx1"/>
                          </a:solidFill>
                        </a:rPr>
                        <a:t>Prov</a:t>
                      </a:r>
                      <a:endParaRPr lang="id-ID" sz="2200" b="0" i="0" u="none" strike="noStrike" dirty="0">
                        <a:solidFill>
                          <a:schemeClr val="tx1"/>
                        </a:solidFill>
                        <a:latin typeface="Calibri"/>
                      </a:endParaRPr>
                    </a:p>
                  </a:txBody>
                  <a:tcPr marL="6386" marR="6386" marT="6386" marB="0" anchor="ctr"/>
                </a:tc>
                <a:tc>
                  <a:txBody>
                    <a:bodyPr/>
                    <a:lstStyle/>
                    <a:p>
                      <a:pPr algn="ctr" fontAlgn="b"/>
                      <a:r>
                        <a:rPr lang="id-ID" sz="2200" u="none" strike="noStrike" dirty="0" smtClean="0">
                          <a:solidFill>
                            <a:schemeClr val="tx1"/>
                          </a:solidFill>
                        </a:rPr>
                        <a:t>Jml</a:t>
                      </a:r>
                      <a:r>
                        <a:rPr lang="id-ID" sz="2200" u="none" strike="noStrike" baseline="0" dirty="0" smtClean="0">
                          <a:solidFill>
                            <a:schemeClr val="tx1"/>
                          </a:solidFill>
                        </a:rPr>
                        <a:t> </a:t>
                      </a:r>
                      <a:r>
                        <a:rPr lang="id-ID" sz="2200" u="none" strike="noStrike" dirty="0" smtClean="0">
                          <a:solidFill>
                            <a:schemeClr val="tx1"/>
                          </a:solidFill>
                        </a:rPr>
                        <a:t>Kab/</a:t>
                      </a:r>
                    </a:p>
                    <a:p>
                      <a:pPr algn="ctr" fontAlgn="b"/>
                      <a:r>
                        <a:rPr lang="id-ID" sz="2200" u="none" strike="noStrike" dirty="0" smtClean="0">
                          <a:solidFill>
                            <a:schemeClr val="tx1"/>
                          </a:solidFill>
                        </a:rPr>
                        <a:t>Kota</a:t>
                      </a:r>
                      <a:endParaRPr lang="id-ID" sz="2200" b="0" i="0" u="none" strike="noStrike" dirty="0">
                        <a:solidFill>
                          <a:schemeClr val="tx1"/>
                        </a:solidFill>
                        <a:latin typeface="Calibri"/>
                      </a:endParaRPr>
                    </a:p>
                  </a:txBody>
                  <a:tcPr marL="6386" marR="6386" marT="6386" marB="0" anchor="ctr"/>
                </a:tc>
                <a:tc>
                  <a:txBody>
                    <a:bodyPr/>
                    <a:lstStyle/>
                    <a:p>
                      <a:pPr algn="ctr" fontAlgn="b"/>
                      <a:r>
                        <a:rPr lang="id-ID" sz="2200" u="none" strike="noStrike" dirty="0" smtClean="0">
                          <a:solidFill>
                            <a:schemeClr val="tx1"/>
                          </a:solidFill>
                        </a:rPr>
                        <a:t>Jml Puskes-</a:t>
                      </a:r>
                    </a:p>
                    <a:p>
                      <a:pPr algn="ctr" fontAlgn="b"/>
                      <a:r>
                        <a:rPr lang="id-ID" sz="2200" u="none" strike="noStrike" dirty="0" smtClean="0">
                          <a:solidFill>
                            <a:schemeClr val="tx1"/>
                          </a:solidFill>
                        </a:rPr>
                        <a:t>mas</a:t>
                      </a:r>
                      <a:endParaRPr lang="id-ID" sz="2200" b="0" i="0" u="none" strike="noStrike" dirty="0">
                        <a:solidFill>
                          <a:schemeClr val="tx1"/>
                        </a:solidFill>
                        <a:latin typeface="Calibri"/>
                      </a:endParaRPr>
                    </a:p>
                  </a:txBody>
                  <a:tcPr marL="6386" marR="6386" marT="6386" marB="0" anchor="ctr"/>
                </a:tc>
                <a:tc>
                  <a:txBody>
                    <a:bodyPr/>
                    <a:lstStyle/>
                    <a:p>
                      <a:pPr algn="ctr" fontAlgn="b"/>
                      <a:r>
                        <a:rPr lang="id-ID" sz="2200" u="none" strike="noStrike" dirty="0" smtClean="0">
                          <a:solidFill>
                            <a:schemeClr val="tx1"/>
                          </a:solidFill>
                        </a:rPr>
                        <a:t>Jml </a:t>
                      </a:r>
                      <a:r>
                        <a:rPr lang="id-ID" sz="2200" u="none" strike="noStrike" dirty="0">
                          <a:solidFill>
                            <a:schemeClr val="tx1"/>
                          </a:solidFill>
                        </a:rPr>
                        <a:t>Nakes </a:t>
                      </a:r>
                      <a:endParaRPr lang="id-ID" sz="2200" u="none" strike="noStrike" dirty="0" smtClean="0">
                        <a:solidFill>
                          <a:schemeClr val="tx1"/>
                        </a:solidFill>
                      </a:endParaRPr>
                    </a:p>
                    <a:p>
                      <a:pPr algn="ctr" fontAlgn="b"/>
                      <a:r>
                        <a:rPr lang="id-ID" sz="2200" u="none" strike="noStrike" dirty="0" smtClean="0">
                          <a:solidFill>
                            <a:schemeClr val="tx1"/>
                          </a:solidFill>
                        </a:rPr>
                        <a:t>(</a:t>
                      </a:r>
                      <a:r>
                        <a:rPr lang="id-ID" sz="2200" u="none" strike="noStrike" dirty="0">
                          <a:solidFill>
                            <a:schemeClr val="tx1"/>
                          </a:solidFill>
                        </a:rPr>
                        <a:t>K)</a:t>
                      </a:r>
                      <a:endParaRPr lang="id-ID" sz="2200" b="0" i="0" u="none" strike="noStrike" dirty="0">
                        <a:solidFill>
                          <a:schemeClr val="tx1"/>
                        </a:solidFill>
                        <a:latin typeface="Calibri"/>
                      </a:endParaRPr>
                    </a:p>
                  </a:txBody>
                  <a:tcPr marL="6386" marR="6386" marT="6386" marB="0" anchor="ctr"/>
                </a:tc>
              </a:tr>
              <a:tr h="780785">
                <a:tc>
                  <a:txBody>
                    <a:bodyPr/>
                    <a:lstStyle/>
                    <a:p>
                      <a:pPr algn="ctr" fontAlgn="b"/>
                      <a:r>
                        <a:rPr lang="id-ID" sz="2200" u="none" strike="noStrike" dirty="0"/>
                        <a:t>2015</a:t>
                      </a:r>
                      <a:endParaRPr lang="id-ID" sz="2200" b="0" i="0" u="none" strike="noStrike" dirty="0">
                        <a:solidFill>
                          <a:srgbClr val="000000"/>
                        </a:solidFill>
                        <a:latin typeface="Calibri"/>
                      </a:endParaRPr>
                    </a:p>
                  </a:txBody>
                  <a:tcPr marL="6386" marR="6386" marT="6386" marB="0" anchor="ctr"/>
                </a:tc>
                <a:tc>
                  <a:txBody>
                    <a:bodyPr/>
                    <a:lstStyle/>
                    <a:p>
                      <a:pPr algn="ctr" fontAlgn="b"/>
                      <a:r>
                        <a:rPr lang="id-ID" sz="2200" u="none" strike="noStrike" dirty="0"/>
                        <a:t>16</a:t>
                      </a:r>
                      <a:endParaRPr lang="id-ID" sz="2200" b="0" i="0" u="none" strike="noStrike" dirty="0">
                        <a:solidFill>
                          <a:srgbClr val="000000"/>
                        </a:solidFill>
                        <a:latin typeface="Calibri"/>
                      </a:endParaRPr>
                    </a:p>
                  </a:txBody>
                  <a:tcPr marL="6386" marR="6386" marT="6386" marB="0" anchor="ctr"/>
                </a:tc>
                <a:tc>
                  <a:txBody>
                    <a:bodyPr/>
                    <a:lstStyle/>
                    <a:p>
                      <a:pPr algn="ctr" fontAlgn="b"/>
                      <a:r>
                        <a:rPr lang="id-ID" sz="2200" u="none" strike="noStrike" dirty="0" smtClean="0"/>
                        <a:t>4</a:t>
                      </a:r>
                      <a:r>
                        <a:rPr lang="en-US" sz="2200" u="none" strike="noStrike" dirty="0" smtClean="0"/>
                        <a:t>4</a:t>
                      </a:r>
                      <a:endParaRPr lang="id-ID" sz="2200" b="0" i="0" u="none" strike="noStrike" dirty="0">
                        <a:solidFill>
                          <a:srgbClr val="000000"/>
                        </a:solidFill>
                        <a:latin typeface="Calibri"/>
                      </a:endParaRPr>
                    </a:p>
                  </a:txBody>
                  <a:tcPr marL="6386" marR="6386" marT="6386" marB="0" anchor="ctr"/>
                </a:tc>
                <a:tc>
                  <a:txBody>
                    <a:bodyPr/>
                    <a:lstStyle/>
                    <a:p>
                      <a:pPr algn="ctr" fontAlgn="b"/>
                      <a:r>
                        <a:rPr lang="id-ID" sz="2200" u="none" strike="noStrike" dirty="0"/>
                        <a:t>120</a:t>
                      </a:r>
                      <a:endParaRPr lang="id-ID" sz="2200" b="0" i="0" u="none" strike="noStrike" dirty="0">
                        <a:solidFill>
                          <a:srgbClr val="000000"/>
                        </a:solidFill>
                        <a:latin typeface="Calibri"/>
                      </a:endParaRPr>
                    </a:p>
                  </a:txBody>
                  <a:tcPr marL="6386" marR="6386" marT="6386" marB="0" anchor="ctr"/>
                </a:tc>
                <a:tc>
                  <a:txBody>
                    <a:bodyPr/>
                    <a:lstStyle/>
                    <a:p>
                      <a:pPr algn="ctr" fontAlgn="b"/>
                      <a:r>
                        <a:rPr lang="id-ID" sz="2200" u="none" strike="noStrike" dirty="0"/>
                        <a:t>600</a:t>
                      </a:r>
                      <a:endParaRPr lang="id-ID" sz="2200" b="0" i="0" u="none" strike="noStrike" dirty="0">
                        <a:solidFill>
                          <a:srgbClr val="000000"/>
                        </a:solidFill>
                        <a:latin typeface="Calibri"/>
                      </a:endParaRPr>
                    </a:p>
                  </a:txBody>
                  <a:tcPr marL="6386" marR="6386" marT="6386" marB="0" anchor="ctr"/>
                </a:tc>
              </a:tr>
              <a:tr h="780785">
                <a:tc>
                  <a:txBody>
                    <a:bodyPr/>
                    <a:lstStyle/>
                    <a:p>
                      <a:pPr algn="ctr" fontAlgn="b"/>
                      <a:r>
                        <a:rPr lang="id-ID" sz="2200" u="none" strike="noStrike"/>
                        <a:t>2016</a:t>
                      </a:r>
                      <a:endParaRPr lang="id-ID" sz="2200" b="0" i="0" u="none" strike="noStrike">
                        <a:solidFill>
                          <a:srgbClr val="000000"/>
                        </a:solidFill>
                        <a:latin typeface="Calibri"/>
                      </a:endParaRPr>
                    </a:p>
                  </a:txBody>
                  <a:tcPr marL="6386" marR="6386" marT="6386" marB="0" anchor="ctr"/>
                </a:tc>
                <a:tc>
                  <a:txBody>
                    <a:bodyPr/>
                    <a:lstStyle/>
                    <a:p>
                      <a:pPr algn="ctr" fontAlgn="b"/>
                      <a:r>
                        <a:rPr lang="id-ID" sz="2200" u="none" strike="noStrike" dirty="0"/>
                        <a:t>17</a:t>
                      </a:r>
                      <a:endParaRPr lang="id-ID" sz="2200" b="0" i="0" u="none" strike="noStrike" dirty="0">
                        <a:solidFill>
                          <a:srgbClr val="000000"/>
                        </a:solidFill>
                        <a:latin typeface="Calibri"/>
                      </a:endParaRPr>
                    </a:p>
                  </a:txBody>
                  <a:tcPr marL="6386" marR="6386" marT="6386" marB="0" anchor="ctr"/>
                </a:tc>
                <a:tc>
                  <a:txBody>
                    <a:bodyPr/>
                    <a:lstStyle/>
                    <a:p>
                      <a:pPr algn="ctr" fontAlgn="b"/>
                      <a:r>
                        <a:rPr lang="id-ID" sz="2200" u="none" strike="noStrike" dirty="0"/>
                        <a:t>54</a:t>
                      </a:r>
                      <a:endParaRPr lang="id-ID" sz="2200" b="0" i="0" u="none" strike="noStrike" dirty="0">
                        <a:solidFill>
                          <a:srgbClr val="000000"/>
                        </a:solidFill>
                        <a:latin typeface="Calibri"/>
                      </a:endParaRPr>
                    </a:p>
                  </a:txBody>
                  <a:tcPr marL="6386" marR="6386" marT="6386" marB="0" anchor="ctr"/>
                </a:tc>
                <a:tc>
                  <a:txBody>
                    <a:bodyPr/>
                    <a:lstStyle/>
                    <a:p>
                      <a:pPr algn="ctr" fontAlgn="b"/>
                      <a:r>
                        <a:rPr lang="id-ID" sz="2200" u="none" strike="noStrike" dirty="0"/>
                        <a:t>130</a:t>
                      </a:r>
                      <a:endParaRPr lang="id-ID" sz="2200" b="0" i="0" u="none" strike="noStrike" dirty="0">
                        <a:solidFill>
                          <a:srgbClr val="000000"/>
                        </a:solidFill>
                        <a:latin typeface="Calibri"/>
                      </a:endParaRPr>
                    </a:p>
                  </a:txBody>
                  <a:tcPr marL="6386" marR="6386" marT="6386" marB="0" anchor="ctr"/>
                </a:tc>
                <a:tc>
                  <a:txBody>
                    <a:bodyPr/>
                    <a:lstStyle/>
                    <a:p>
                      <a:pPr algn="ctr" fontAlgn="b"/>
                      <a:r>
                        <a:rPr lang="id-ID" sz="2200" u="none" strike="noStrike"/>
                        <a:t>650</a:t>
                      </a:r>
                      <a:endParaRPr lang="id-ID" sz="2200" b="0" i="0" u="none" strike="noStrike">
                        <a:solidFill>
                          <a:srgbClr val="000000"/>
                        </a:solidFill>
                        <a:latin typeface="Calibri"/>
                      </a:endParaRPr>
                    </a:p>
                  </a:txBody>
                  <a:tcPr marL="6386" marR="6386" marT="6386" marB="0" anchor="ctr"/>
                </a:tc>
              </a:tr>
              <a:tr h="780785">
                <a:tc>
                  <a:txBody>
                    <a:bodyPr/>
                    <a:lstStyle/>
                    <a:p>
                      <a:pPr algn="ctr" fontAlgn="b"/>
                      <a:r>
                        <a:rPr lang="id-ID" sz="2200" u="none" strike="noStrike"/>
                        <a:t>2017</a:t>
                      </a:r>
                      <a:endParaRPr lang="id-ID" sz="2200" b="0" i="0" u="none" strike="noStrike">
                        <a:solidFill>
                          <a:srgbClr val="000000"/>
                        </a:solidFill>
                        <a:latin typeface="Calibri"/>
                      </a:endParaRPr>
                    </a:p>
                  </a:txBody>
                  <a:tcPr marL="6386" marR="6386" marT="6386" marB="0" anchor="ctr"/>
                </a:tc>
                <a:tc>
                  <a:txBody>
                    <a:bodyPr/>
                    <a:lstStyle/>
                    <a:p>
                      <a:pPr algn="ctr" fontAlgn="b"/>
                      <a:r>
                        <a:rPr lang="id-ID" sz="2200" u="none" strike="noStrike"/>
                        <a:t>18</a:t>
                      </a:r>
                      <a:endParaRPr lang="id-ID" sz="2200" b="0" i="0" u="none" strike="noStrike">
                        <a:solidFill>
                          <a:srgbClr val="000000"/>
                        </a:solidFill>
                        <a:latin typeface="Calibri"/>
                      </a:endParaRPr>
                    </a:p>
                  </a:txBody>
                  <a:tcPr marL="6386" marR="6386" marT="6386" marB="0" anchor="ctr"/>
                </a:tc>
                <a:tc>
                  <a:txBody>
                    <a:bodyPr/>
                    <a:lstStyle/>
                    <a:p>
                      <a:pPr algn="ctr" fontAlgn="b"/>
                      <a:r>
                        <a:rPr lang="id-ID" sz="2200" u="none" strike="noStrike"/>
                        <a:t>59</a:t>
                      </a:r>
                      <a:endParaRPr lang="id-ID" sz="2200" b="0" i="0" u="none" strike="noStrike">
                        <a:solidFill>
                          <a:srgbClr val="000000"/>
                        </a:solidFill>
                        <a:latin typeface="Calibri"/>
                      </a:endParaRPr>
                    </a:p>
                  </a:txBody>
                  <a:tcPr marL="6386" marR="6386" marT="6386" marB="0" anchor="ctr"/>
                </a:tc>
                <a:tc>
                  <a:txBody>
                    <a:bodyPr/>
                    <a:lstStyle/>
                    <a:p>
                      <a:pPr algn="ctr" fontAlgn="b"/>
                      <a:r>
                        <a:rPr lang="id-ID" sz="2200" u="none" strike="noStrike" dirty="0"/>
                        <a:t>140</a:t>
                      </a:r>
                      <a:endParaRPr lang="id-ID" sz="2200" b="0" i="0" u="none" strike="noStrike" dirty="0">
                        <a:solidFill>
                          <a:srgbClr val="000000"/>
                        </a:solidFill>
                        <a:latin typeface="Calibri"/>
                      </a:endParaRPr>
                    </a:p>
                  </a:txBody>
                  <a:tcPr marL="6386" marR="6386" marT="6386" marB="0" anchor="ctr"/>
                </a:tc>
                <a:tc>
                  <a:txBody>
                    <a:bodyPr/>
                    <a:lstStyle/>
                    <a:p>
                      <a:pPr algn="ctr" fontAlgn="b"/>
                      <a:r>
                        <a:rPr lang="id-ID" sz="2200" u="none" strike="noStrike" dirty="0"/>
                        <a:t>700</a:t>
                      </a:r>
                      <a:endParaRPr lang="id-ID" sz="2200" b="0" i="0" u="none" strike="noStrike" dirty="0">
                        <a:solidFill>
                          <a:srgbClr val="000000"/>
                        </a:solidFill>
                        <a:latin typeface="Calibri"/>
                      </a:endParaRPr>
                    </a:p>
                  </a:txBody>
                  <a:tcPr marL="6386" marR="6386" marT="6386" marB="0" anchor="ctr"/>
                </a:tc>
              </a:tr>
              <a:tr h="780785">
                <a:tc>
                  <a:txBody>
                    <a:bodyPr/>
                    <a:lstStyle/>
                    <a:p>
                      <a:pPr algn="ctr" fontAlgn="b"/>
                      <a:r>
                        <a:rPr lang="id-ID" sz="2200" u="none" strike="noStrike"/>
                        <a:t>2018</a:t>
                      </a:r>
                      <a:endParaRPr lang="id-ID" sz="2200" b="0" i="0" u="none" strike="noStrike">
                        <a:solidFill>
                          <a:srgbClr val="000000"/>
                        </a:solidFill>
                        <a:latin typeface="Calibri"/>
                      </a:endParaRPr>
                    </a:p>
                  </a:txBody>
                  <a:tcPr marL="6386" marR="6386" marT="6386" marB="0" anchor="ctr"/>
                </a:tc>
                <a:tc>
                  <a:txBody>
                    <a:bodyPr/>
                    <a:lstStyle/>
                    <a:p>
                      <a:pPr algn="ctr" fontAlgn="b"/>
                      <a:r>
                        <a:rPr lang="id-ID" sz="2200" u="none" strike="noStrike"/>
                        <a:t>19</a:t>
                      </a:r>
                      <a:endParaRPr lang="id-ID" sz="2200" b="0" i="0" u="none" strike="noStrike">
                        <a:solidFill>
                          <a:srgbClr val="000000"/>
                        </a:solidFill>
                        <a:latin typeface="Calibri"/>
                      </a:endParaRPr>
                    </a:p>
                  </a:txBody>
                  <a:tcPr marL="6386" marR="6386" marT="6386" marB="0" anchor="ctr"/>
                </a:tc>
                <a:tc>
                  <a:txBody>
                    <a:bodyPr/>
                    <a:lstStyle/>
                    <a:p>
                      <a:pPr algn="ctr" fontAlgn="b"/>
                      <a:r>
                        <a:rPr lang="id-ID" sz="2200" u="none" strike="noStrike"/>
                        <a:t>64</a:t>
                      </a:r>
                      <a:endParaRPr lang="id-ID" sz="2200" b="0" i="0" u="none" strike="noStrike">
                        <a:solidFill>
                          <a:srgbClr val="000000"/>
                        </a:solidFill>
                        <a:latin typeface="Calibri"/>
                      </a:endParaRPr>
                    </a:p>
                  </a:txBody>
                  <a:tcPr marL="6386" marR="6386" marT="6386" marB="0" anchor="ctr"/>
                </a:tc>
                <a:tc>
                  <a:txBody>
                    <a:bodyPr/>
                    <a:lstStyle/>
                    <a:p>
                      <a:pPr algn="ctr" fontAlgn="b"/>
                      <a:r>
                        <a:rPr lang="id-ID" sz="2200" u="none" strike="noStrike"/>
                        <a:t>150</a:t>
                      </a:r>
                      <a:endParaRPr lang="id-ID" sz="2200" b="0" i="0" u="none" strike="noStrike">
                        <a:solidFill>
                          <a:srgbClr val="000000"/>
                        </a:solidFill>
                        <a:latin typeface="Calibri"/>
                      </a:endParaRPr>
                    </a:p>
                  </a:txBody>
                  <a:tcPr marL="6386" marR="6386" marT="6386" marB="0" anchor="ctr"/>
                </a:tc>
                <a:tc>
                  <a:txBody>
                    <a:bodyPr/>
                    <a:lstStyle/>
                    <a:p>
                      <a:pPr algn="ctr" fontAlgn="b"/>
                      <a:r>
                        <a:rPr lang="id-ID" sz="2200" u="none" strike="noStrike"/>
                        <a:t>750</a:t>
                      </a:r>
                      <a:endParaRPr lang="id-ID" sz="2200" b="0" i="0" u="none" strike="noStrike">
                        <a:solidFill>
                          <a:srgbClr val="000000"/>
                        </a:solidFill>
                        <a:latin typeface="Calibri"/>
                      </a:endParaRPr>
                    </a:p>
                  </a:txBody>
                  <a:tcPr marL="6386" marR="6386" marT="6386" marB="0" anchor="ctr"/>
                </a:tc>
              </a:tr>
              <a:tr h="780785">
                <a:tc>
                  <a:txBody>
                    <a:bodyPr/>
                    <a:lstStyle/>
                    <a:p>
                      <a:pPr algn="ctr" fontAlgn="b"/>
                      <a:r>
                        <a:rPr lang="id-ID" sz="2200" u="none" strike="noStrike"/>
                        <a:t>2019</a:t>
                      </a:r>
                      <a:endParaRPr lang="id-ID" sz="2200" b="0" i="0" u="none" strike="noStrike">
                        <a:solidFill>
                          <a:srgbClr val="000000"/>
                        </a:solidFill>
                        <a:latin typeface="Calibri"/>
                      </a:endParaRPr>
                    </a:p>
                  </a:txBody>
                  <a:tcPr marL="6386" marR="6386" marT="6386" marB="0" anchor="ctr"/>
                </a:tc>
                <a:tc>
                  <a:txBody>
                    <a:bodyPr/>
                    <a:lstStyle/>
                    <a:p>
                      <a:pPr algn="ctr" fontAlgn="b"/>
                      <a:r>
                        <a:rPr lang="id-ID" sz="2200" u="none" strike="noStrike" dirty="0"/>
                        <a:t>20</a:t>
                      </a:r>
                      <a:endParaRPr lang="id-ID" sz="2200" b="0" i="0" u="none" strike="noStrike" dirty="0">
                        <a:solidFill>
                          <a:srgbClr val="000000"/>
                        </a:solidFill>
                        <a:latin typeface="Calibri"/>
                      </a:endParaRPr>
                    </a:p>
                  </a:txBody>
                  <a:tcPr marL="6386" marR="6386" marT="6386" marB="0" anchor="ctr"/>
                </a:tc>
                <a:tc>
                  <a:txBody>
                    <a:bodyPr/>
                    <a:lstStyle/>
                    <a:p>
                      <a:pPr algn="ctr" fontAlgn="b"/>
                      <a:r>
                        <a:rPr lang="id-ID" sz="2200" u="none" strike="noStrike"/>
                        <a:t>69</a:t>
                      </a:r>
                      <a:endParaRPr lang="id-ID" sz="2200" b="0" i="0" u="none" strike="noStrike">
                        <a:solidFill>
                          <a:srgbClr val="000000"/>
                        </a:solidFill>
                        <a:latin typeface="Calibri"/>
                      </a:endParaRPr>
                    </a:p>
                  </a:txBody>
                  <a:tcPr marL="6386" marR="6386" marT="6386" marB="0" anchor="ctr"/>
                </a:tc>
                <a:tc>
                  <a:txBody>
                    <a:bodyPr/>
                    <a:lstStyle/>
                    <a:p>
                      <a:pPr algn="ctr" fontAlgn="b"/>
                      <a:r>
                        <a:rPr lang="id-ID" sz="2200" u="none" strike="noStrike"/>
                        <a:t>160</a:t>
                      </a:r>
                      <a:endParaRPr lang="id-ID" sz="2200" b="0" i="0" u="none" strike="noStrike">
                        <a:solidFill>
                          <a:srgbClr val="000000"/>
                        </a:solidFill>
                        <a:latin typeface="Calibri"/>
                      </a:endParaRPr>
                    </a:p>
                  </a:txBody>
                  <a:tcPr marL="6386" marR="6386" marT="6386" marB="0" anchor="ctr"/>
                </a:tc>
                <a:tc>
                  <a:txBody>
                    <a:bodyPr/>
                    <a:lstStyle/>
                    <a:p>
                      <a:pPr algn="ctr" fontAlgn="b"/>
                      <a:r>
                        <a:rPr lang="id-ID" sz="2200" u="none" strike="noStrike" dirty="0"/>
                        <a:t>800</a:t>
                      </a:r>
                      <a:endParaRPr lang="id-ID" sz="2200" b="0" i="0" u="none" strike="noStrike" dirty="0">
                        <a:solidFill>
                          <a:srgbClr val="000000"/>
                        </a:solidFill>
                        <a:latin typeface="Calibri"/>
                      </a:endParaRPr>
                    </a:p>
                  </a:txBody>
                  <a:tcPr marL="6386" marR="6386" marT="6386" marB="0" anchor="ctr"/>
                </a:tc>
              </a:tr>
            </a:tbl>
          </a:graphicData>
        </a:graphic>
      </p:graphicFrame>
      <p:sp>
        <p:nvSpPr>
          <p:cNvPr id="6" name="Title 1"/>
          <p:cNvSpPr txBox="1">
            <a:spLocks/>
          </p:cNvSpPr>
          <p:nvPr/>
        </p:nvSpPr>
        <p:spPr>
          <a:xfrm>
            <a:off x="1524000" y="564775"/>
            <a:ext cx="9144000" cy="1060825"/>
          </a:xfrm>
          <a:prstGeom prst="rect">
            <a:avLst/>
          </a:prstGeom>
          <a:solidFill>
            <a:srgbClr val="00B050"/>
          </a:solidFill>
        </p:spPr>
        <p:style>
          <a:lnRef idx="0">
            <a:schemeClr val="accent2"/>
          </a:lnRef>
          <a:fillRef idx="3">
            <a:schemeClr val="accent2"/>
          </a:fillRef>
          <a:effectRef idx="3">
            <a:schemeClr val="accent2"/>
          </a:effectRef>
          <a:fontRef idx="minor">
            <a:schemeClr val="lt1"/>
          </a:fontRef>
        </p:style>
        <p:txBody>
          <a:bodyPr anchor="ctr"/>
          <a:lstStyle>
            <a:lvl1pPr algn="l" defTabSz="457200" rtl="0" eaLnBrk="0" fontAlgn="base" hangingPunct="0">
              <a:spcBef>
                <a:spcPct val="0"/>
              </a:spcBef>
              <a:spcAft>
                <a:spcPct val="0"/>
              </a:spcAft>
              <a:defRPr sz="2800" kern="1200" cap="all">
                <a:solidFill>
                  <a:schemeClr val="bg1"/>
                </a:solidFill>
                <a:latin typeface="+mj-lt"/>
                <a:ea typeface="MS PGothic" pitchFamily="34" charset="-128"/>
                <a:cs typeface="MS PGothic" pitchFamily="34" charset="-128"/>
              </a:defRPr>
            </a:lvl1pPr>
            <a:lvl2pPr algn="l" defTabSz="457200" rtl="0" eaLnBrk="0" fontAlgn="base" hangingPunct="0">
              <a:spcBef>
                <a:spcPct val="0"/>
              </a:spcBef>
              <a:spcAft>
                <a:spcPct val="0"/>
              </a:spcAft>
              <a:defRPr sz="2800">
                <a:solidFill>
                  <a:schemeClr val="bg1"/>
                </a:solidFill>
                <a:latin typeface="Calibri" charset="0"/>
                <a:ea typeface="MS PGothic" pitchFamily="34" charset="-128"/>
                <a:cs typeface="MS PGothic" pitchFamily="34" charset="-128"/>
              </a:defRPr>
            </a:lvl2pPr>
            <a:lvl3pPr algn="l" defTabSz="457200" rtl="0" eaLnBrk="0" fontAlgn="base" hangingPunct="0">
              <a:spcBef>
                <a:spcPct val="0"/>
              </a:spcBef>
              <a:spcAft>
                <a:spcPct val="0"/>
              </a:spcAft>
              <a:defRPr sz="2800">
                <a:solidFill>
                  <a:schemeClr val="bg1"/>
                </a:solidFill>
                <a:latin typeface="Calibri" charset="0"/>
                <a:ea typeface="MS PGothic" pitchFamily="34" charset="-128"/>
                <a:cs typeface="MS PGothic" pitchFamily="34" charset="-128"/>
              </a:defRPr>
            </a:lvl3pPr>
            <a:lvl4pPr algn="l" defTabSz="457200" rtl="0" eaLnBrk="0" fontAlgn="base" hangingPunct="0">
              <a:spcBef>
                <a:spcPct val="0"/>
              </a:spcBef>
              <a:spcAft>
                <a:spcPct val="0"/>
              </a:spcAft>
              <a:defRPr sz="2800">
                <a:solidFill>
                  <a:schemeClr val="bg1"/>
                </a:solidFill>
                <a:latin typeface="Calibri" charset="0"/>
                <a:ea typeface="MS PGothic" pitchFamily="34" charset="-128"/>
                <a:cs typeface="MS PGothic" pitchFamily="34" charset="-128"/>
              </a:defRPr>
            </a:lvl4pPr>
            <a:lvl5pPr algn="l" defTabSz="457200" rtl="0" eaLnBrk="0" fontAlgn="base" hangingPunct="0">
              <a:spcBef>
                <a:spcPct val="0"/>
              </a:spcBef>
              <a:spcAft>
                <a:spcPct val="0"/>
              </a:spcAft>
              <a:defRPr sz="2800">
                <a:solidFill>
                  <a:schemeClr val="bg1"/>
                </a:solidFill>
                <a:latin typeface="Calibri" charset="0"/>
                <a:ea typeface="MS PGothic" pitchFamily="34" charset="-128"/>
                <a:cs typeface="MS PGothic" pitchFamily="34" charset="-128"/>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eaLnBrk="1" fontAlgn="auto" hangingPunct="1">
              <a:spcAft>
                <a:spcPts val="0"/>
              </a:spcAft>
              <a:defRPr/>
            </a:pPr>
            <a:r>
              <a:rPr lang="id-ID" sz="3200" b="1" dirty="0">
                <a:solidFill>
                  <a:schemeClr val="tx1"/>
                </a:solidFill>
                <a:latin typeface="Arial" panose="020B0604020202020204" pitchFamily="34" charset="0"/>
                <a:cs typeface="Arial" panose="020B0604020202020204" pitchFamily="34" charset="0"/>
              </a:rPr>
              <a:t>RENCANA </a:t>
            </a:r>
            <a:r>
              <a:rPr lang="en-US" sz="3200" b="1" dirty="0">
                <a:solidFill>
                  <a:schemeClr val="tx1"/>
                </a:solidFill>
                <a:latin typeface="Arial" panose="020B0604020202020204" pitchFamily="34" charset="0"/>
                <a:cs typeface="Arial" panose="020B0604020202020204" pitchFamily="34" charset="0"/>
              </a:rPr>
              <a:t> </a:t>
            </a:r>
            <a:r>
              <a:rPr lang="id-ID" sz="3200" b="1" dirty="0" smtClean="0">
                <a:solidFill>
                  <a:schemeClr val="tx1"/>
                </a:solidFill>
                <a:latin typeface="Arial" panose="020B0604020202020204" pitchFamily="34" charset="0"/>
                <a:cs typeface="Arial" panose="020B0604020202020204" pitchFamily="34" charset="0"/>
              </a:rPr>
              <a:t>PENEMPATAN</a:t>
            </a:r>
            <a:r>
              <a:rPr lang="en-US" sz="3200" b="1" dirty="0" smtClean="0">
                <a:solidFill>
                  <a:schemeClr val="tx1"/>
                </a:solidFill>
                <a:latin typeface="Arial" panose="020B0604020202020204" pitchFamily="34" charset="0"/>
                <a:cs typeface="Arial" panose="020B0604020202020204" pitchFamily="34" charset="0"/>
              </a:rPr>
              <a:t> TIM NUSANTARA SEHAT </a:t>
            </a:r>
            <a:r>
              <a:rPr lang="id-ID" sz="3200" b="1" dirty="0" smtClean="0">
                <a:solidFill>
                  <a:schemeClr val="tx1"/>
                </a:solidFill>
                <a:latin typeface="Arial" panose="020B0604020202020204" pitchFamily="34" charset="0"/>
                <a:ea typeface="+mj-ea"/>
                <a:cs typeface="Arial" panose="020B0604020202020204" pitchFamily="34" charset="0"/>
              </a:rPr>
              <a:t>TAHUN </a:t>
            </a:r>
            <a:r>
              <a:rPr lang="id-ID" sz="3200" b="1" dirty="0">
                <a:solidFill>
                  <a:schemeClr val="tx1"/>
                </a:solidFill>
                <a:latin typeface="Arial" panose="020B0604020202020204" pitchFamily="34" charset="0"/>
                <a:ea typeface="+mj-ea"/>
                <a:cs typeface="Arial" panose="020B0604020202020204" pitchFamily="34" charset="0"/>
              </a:rPr>
              <a:t>2015 - 2019</a:t>
            </a:r>
            <a:endParaRPr lang="id-ID" sz="3200" b="1" dirty="0">
              <a:solidFill>
                <a:schemeClr val="tx1"/>
              </a:solidFill>
              <a:ea typeface="+mj-ea"/>
              <a:cs typeface="+mj-cs"/>
            </a:endParaRPr>
          </a:p>
        </p:txBody>
      </p:sp>
      <p:sp>
        <p:nvSpPr>
          <p:cNvPr id="73778"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9B00FE9-B621-4FB7-A55B-EC049A56ED0D}" type="slidenum">
              <a:rPr lang="en-US" altLang="id-ID">
                <a:solidFill>
                  <a:srgbClr val="898989"/>
                </a:solidFill>
                <a:latin typeface="Calibri" panose="020F0502020204030204" pitchFamily="34" charset="0"/>
                <a:ea typeface="MS PGothic" panose="020B0600070205080204" pitchFamily="34" charset="-128"/>
                <a:cs typeface="Gill Sans" charset="0"/>
              </a:rPr>
              <a:pPr eaLnBrk="1" hangingPunct="1"/>
              <a:t>28</a:t>
            </a:fld>
            <a:endParaRPr lang="en-US" altLang="id-ID">
              <a:solidFill>
                <a:srgbClr val="898989"/>
              </a:solidFill>
              <a:latin typeface="Calibri" panose="020F0502020204030204" pitchFamily="34" charset="0"/>
              <a:ea typeface="MS PGothic" panose="020B0600070205080204" pitchFamily="34" charset="-128"/>
              <a:cs typeface="Gill Sans" charset="0"/>
            </a:endParaRPr>
          </a:p>
        </p:txBody>
      </p:sp>
      <p:pic>
        <p:nvPicPr>
          <p:cNvPr id="7" name="Picture 2" descr="logo 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7470"/>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15151"/>
      </p:ext>
    </p:extLst>
  </p:cSld>
  <p:clrMapOvr>
    <a:masterClrMapping/>
  </p:clrMapOvr>
  <p:transition spd="slow"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4" descr="http://1.bp.blogspot.com/-PJvq2_ALMko/Ud5kGVki03I/AAAAAAAAALE/QQoQnEO-aes/s16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524000" y="1371601"/>
            <a:ext cx="9144000" cy="1323439"/>
          </a:xfrm>
          <a:prstGeom prst="rect">
            <a:avLst/>
          </a:prstGeom>
          <a:solidFill>
            <a:srgbClr val="002060">
              <a:alpha val="50000"/>
            </a:srgbClr>
          </a:solidFill>
        </p:spPr>
        <p:txBody>
          <a:bodyPr>
            <a:spAutoFit/>
          </a:bodyPr>
          <a:lstStyle/>
          <a:p>
            <a:pPr algn="ctr">
              <a:defRPr/>
            </a:pPr>
            <a:r>
              <a:rPr lang="id-ID" sz="8000" b="1" dirty="0">
                <a:ln w="17780" cmpd="dbl">
                  <a:solidFill>
                    <a:schemeClr val="tx1">
                      <a:lumMod val="95000"/>
                      <a:lumOff val="5000"/>
                      <a:alpha val="0"/>
                    </a:schemeClr>
                  </a:solidFill>
                  <a:prstDash val="dash"/>
                  <a:miter lim="800000"/>
                </a:ln>
                <a:solidFill>
                  <a:schemeClr val="bg1">
                    <a:lumMod val="95000"/>
                  </a:schemeClr>
                </a:solidFill>
                <a:effectLst>
                  <a:outerShdw blurRad="38100" dist="38100" dir="2700000" algn="tl">
                    <a:srgbClr val="000000">
                      <a:alpha val="43137"/>
                    </a:srgbClr>
                  </a:outerShdw>
                </a:effectLst>
                <a:latin typeface="Segoe Script" pitchFamily="34" charset="0"/>
              </a:rPr>
              <a:t>Terima Kasih</a:t>
            </a:r>
          </a:p>
        </p:txBody>
      </p:sp>
      <p:sp>
        <p:nvSpPr>
          <p:cNvPr id="727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4A28665-141C-4939-975F-29AA4D6CFFD1}" type="slidenum">
              <a:rPr lang="en-US" altLang="id-ID">
                <a:solidFill>
                  <a:srgbClr val="898989"/>
                </a:solidFill>
                <a:latin typeface="Calibri" panose="020F0502020204030204" pitchFamily="34" charset="0"/>
                <a:ea typeface="MS PGothic" panose="020B0600070205080204" pitchFamily="34" charset="-128"/>
                <a:cs typeface="Gill Sans" charset="0"/>
              </a:rPr>
              <a:pPr eaLnBrk="1" hangingPunct="1"/>
              <a:t>29</a:t>
            </a:fld>
            <a:endParaRPr lang="en-US" altLang="id-ID">
              <a:solidFill>
                <a:srgbClr val="898989"/>
              </a:solidFill>
              <a:latin typeface="Calibri" panose="020F0502020204030204" pitchFamily="34" charset="0"/>
              <a:ea typeface="MS PGothic" panose="020B0600070205080204" pitchFamily="34" charset="-128"/>
              <a:cs typeface="Gill Sans" charset="0"/>
            </a:endParaRPr>
          </a:p>
        </p:txBody>
      </p:sp>
    </p:spTree>
    <p:extLst>
      <p:ext uri="{BB962C8B-B14F-4D97-AF65-F5344CB8AC3E}">
        <p14:creationId xmlns:p14="http://schemas.microsoft.com/office/powerpoint/2010/main" val="2834561854"/>
      </p:ext>
    </p:extLst>
  </p:cSld>
  <p:clrMapOvr>
    <a:masterClrMapping/>
  </p:clrMapOvr>
  <p:transition spd="slow"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536700" y="230188"/>
            <a:ext cx="9144000" cy="792162"/>
          </a:xfrm>
          <a:solidFill>
            <a:schemeClr val="tx2">
              <a:lumMod val="60000"/>
              <a:lumOff val="40000"/>
            </a:schemeClr>
          </a:solidFill>
        </p:spPr>
        <p:txBody>
          <a:bodyPr rtlCol="0">
            <a:normAutofit/>
          </a:bodyPr>
          <a:lstStyle/>
          <a:p>
            <a:pPr>
              <a:defRPr/>
            </a:pPr>
            <a:r>
              <a:rPr lang="en-US" altLang="en-US" sz="3200" dirty="0">
                <a:solidFill>
                  <a:schemeClr val="bg1"/>
                </a:solidFill>
                <a:latin typeface="Arial Rounded MT Bold" pitchFamily="34" charset="0"/>
                <a:cs typeface="Aharoni" pitchFamily="2" charset="-79"/>
              </a:rPr>
              <a:t>                        </a:t>
            </a:r>
            <a:r>
              <a:rPr lang="id-ID" altLang="en-US" sz="2700" dirty="0">
                <a:solidFill>
                  <a:schemeClr val="bg1"/>
                </a:solidFill>
                <a:latin typeface="Arial Rounded MT Bold" pitchFamily="34" charset="0"/>
                <a:cs typeface="Aharoni" pitchFamily="2" charset="-79"/>
              </a:rPr>
              <a:t>ARAH PEMBANGUNAN KESEHATAN</a:t>
            </a:r>
            <a:endParaRPr lang="en-US" altLang="en-US" sz="2700" dirty="0">
              <a:solidFill>
                <a:schemeClr val="bg1"/>
              </a:solidFill>
              <a:latin typeface="Arial Rounded MT Bold" pitchFamily="34" charset="0"/>
            </a:endParaRPr>
          </a:p>
        </p:txBody>
      </p:sp>
      <p:sp>
        <p:nvSpPr>
          <p:cNvPr id="5123" name="AutoShape 7"/>
          <p:cNvSpPr>
            <a:spLocks noChangeArrowheads="1"/>
          </p:cNvSpPr>
          <p:nvPr/>
        </p:nvSpPr>
        <p:spPr bwMode="auto">
          <a:xfrm rot="10800000" flipH="1">
            <a:off x="1771651" y="2084389"/>
            <a:ext cx="7940675" cy="3849687"/>
          </a:xfrm>
          <a:prstGeom prst="rtTriangle">
            <a:avLst/>
          </a:prstGeom>
          <a:solidFill>
            <a:schemeClr val="tx2">
              <a:lumMod val="60000"/>
              <a:lumOff val="40000"/>
            </a:schemeClr>
          </a:solidFill>
          <a:ln w="9525">
            <a:solidFill>
              <a:srgbClr val="FFFF00"/>
            </a:solidFill>
            <a:miter lim="800000"/>
            <a:headEnd/>
            <a:tailEnd/>
          </a:ln>
        </p:spPr>
        <p:txBody>
          <a:bodyPr rot="10800000" wrap="none" anchor="ctr"/>
          <a:lstStyle/>
          <a:p>
            <a:pPr eaLnBrk="1" hangingPunct="1">
              <a:defRPr/>
            </a:pPr>
            <a:endParaRPr lang="en-US" altLang="en-US" sz="2400">
              <a:latin typeface="Arial Narrow" pitchFamily="34" charset="0"/>
            </a:endParaRPr>
          </a:p>
        </p:txBody>
      </p:sp>
      <p:sp>
        <p:nvSpPr>
          <p:cNvPr id="4" name="AutoShape 7"/>
          <p:cNvSpPr>
            <a:spLocks noChangeArrowheads="1"/>
          </p:cNvSpPr>
          <p:nvPr/>
        </p:nvSpPr>
        <p:spPr bwMode="auto">
          <a:xfrm flipH="1">
            <a:off x="1752601" y="2133600"/>
            <a:ext cx="7940675" cy="3810000"/>
          </a:xfrm>
          <a:prstGeom prst="rtTriangle">
            <a:avLst/>
          </a:prstGeom>
          <a:solidFill>
            <a:schemeClr val="accent6">
              <a:lumMod val="75000"/>
            </a:schemeClr>
          </a:solidFill>
          <a:ln w="9525">
            <a:solidFill>
              <a:srgbClr val="FFFF00"/>
            </a:solidFill>
            <a:miter lim="800000"/>
            <a:headEnd/>
            <a:tailEnd/>
          </a:ln>
        </p:spPr>
        <p:txBody>
          <a:bodyPr rot="10800000" wrap="none" anchor="ctr"/>
          <a:lstStyle/>
          <a:p>
            <a:pPr>
              <a:defRPr/>
            </a:pPr>
            <a:endParaRPr lang="en-US" sz="2400">
              <a:latin typeface="Arial Narrow" pitchFamily="34" charset="0"/>
            </a:endParaRPr>
          </a:p>
        </p:txBody>
      </p:sp>
      <p:sp>
        <p:nvSpPr>
          <p:cNvPr id="9221" name="Text Box 16"/>
          <p:cNvSpPr txBox="1">
            <a:spLocks noChangeArrowheads="1"/>
          </p:cNvSpPr>
          <p:nvPr/>
        </p:nvSpPr>
        <p:spPr bwMode="auto">
          <a:xfrm>
            <a:off x="1992314" y="2133601"/>
            <a:ext cx="1514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b="1">
                <a:latin typeface="Arial Narrow" pitchFamily="34" charset="0"/>
              </a:rPr>
              <a:t>RPJMN I</a:t>
            </a:r>
          </a:p>
          <a:p>
            <a:pPr algn="ctr" eaLnBrk="1" hangingPunct="1"/>
            <a:r>
              <a:rPr lang="en-US" altLang="en-US" b="1">
                <a:latin typeface="Arial Narrow" pitchFamily="34" charset="0"/>
              </a:rPr>
              <a:t>2005 -2009</a:t>
            </a:r>
          </a:p>
        </p:txBody>
      </p:sp>
      <p:sp>
        <p:nvSpPr>
          <p:cNvPr id="9222" name="Line 9"/>
          <p:cNvSpPr>
            <a:spLocks noChangeShapeType="1"/>
          </p:cNvSpPr>
          <p:nvPr/>
        </p:nvSpPr>
        <p:spPr bwMode="auto">
          <a:xfrm>
            <a:off x="3148014" y="3938588"/>
            <a:ext cx="4829175" cy="0"/>
          </a:xfrm>
          <a:prstGeom prst="line">
            <a:avLst/>
          </a:prstGeom>
          <a:noFill/>
          <a:ln w="76200">
            <a:solidFill>
              <a:srgbClr val="FFFF00"/>
            </a:solidFill>
            <a:round/>
            <a:headEnd/>
            <a:tailEnd type="triangle" w="med" len="med"/>
          </a:ln>
          <a:extLst>
            <a:ext uri="{909E8E84-426E-40DD-AFC4-6F175D3DCCD1}">
              <a14:hiddenFill xmlns:a14="http://schemas.microsoft.com/office/drawing/2010/main">
                <a:noFill/>
              </a14:hiddenFill>
            </a:ext>
          </a:extLst>
        </p:spPr>
        <p:txBody>
          <a:bodyPr/>
          <a:lstStyle/>
          <a:p>
            <a:endParaRPr lang="id-ID"/>
          </a:p>
        </p:txBody>
      </p:sp>
      <p:sp>
        <p:nvSpPr>
          <p:cNvPr id="9223" name="Text Box 11"/>
          <p:cNvSpPr txBox="1">
            <a:spLocks noChangeArrowheads="1"/>
          </p:cNvSpPr>
          <p:nvPr/>
        </p:nvSpPr>
        <p:spPr bwMode="auto">
          <a:xfrm>
            <a:off x="3351213" y="2982914"/>
            <a:ext cx="47434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US" altLang="en-US" sz="2400" b="1">
                <a:solidFill>
                  <a:srgbClr val="FF0000"/>
                </a:solidFill>
                <a:latin typeface="Arial Narrow" pitchFamily="34" charset="0"/>
              </a:rPr>
              <a:t>UPAYA P</a:t>
            </a:r>
            <a:r>
              <a:rPr lang="id-ID" altLang="en-US" sz="2400" b="1">
                <a:solidFill>
                  <a:srgbClr val="FF0000"/>
                </a:solidFill>
                <a:latin typeface="Arial Narrow" pitchFamily="34" charset="0"/>
              </a:rPr>
              <a:t>ROMOTIF, P</a:t>
            </a:r>
            <a:r>
              <a:rPr lang="en-US" altLang="en-US" sz="2400" b="1">
                <a:solidFill>
                  <a:srgbClr val="FF0000"/>
                </a:solidFill>
                <a:latin typeface="Arial Narrow" pitchFamily="34" charset="0"/>
              </a:rPr>
              <a:t>REVENTIF</a:t>
            </a:r>
          </a:p>
        </p:txBody>
      </p:sp>
      <p:sp>
        <p:nvSpPr>
          <p:cNvPr id="9224" name="Text Box 23"/>
          <p:cNvSpPr txBox="1">
            <a:spLocks noChangeArrowheads="1"/>
          </p:cNvSpPr>
          <p:nvPr/>
        </p:nvSpPr>
        <p:spPr bwMode="auto">
          <a:xfrm>
            <a:off x="1855788" y="4367213"/>
            <a:ext cx="7772400"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spcBef>
                <a:spcPct val="50000"/>
              </a:spcBef>
            </a:pPr>
            <a:r>
              <a:rPr lang="en-US" altLang="en-US" sz="2000" b="1">
                <a:latin typeface="Arial Narrow" pitchFamily="34" charset="0"/>
              </a:rPr>
              <a:t>Arah pengembangan upaya kesehatan, dari kuratif bergerak ke arah  promotif, preventif sesuai kondisi dan kebutuhan</a:t>
            </a:r>
            <a:endParaRPr lang="id-ID" altLang="en-US" sz="2000" b="1">
              <a:latin typeface="Arial Narrow" pitchFamily="34" charset="0"/>
            </a:endParaRPr>
          </a:p>
          <a:p>
            <a:pPr algn="ctr" eaLnBrk="1" hangingPunct="1">
              <a:spcBef>
                <a:spcPct val="50000"/>
              </a:spcBef>
            </a:pPr>
            <a:r>
              <a:rPr lang="id-ID" altLang="en-US" sz="2000" b="1">
                <a:latin typeface="Arial Narrow" pitchFamily="34" charset="0"/>
                <a:sym typeface="Wingdings" pitchFamily="2" charset="2"/>
              </a:rPr>
              <a:t></a:t>
            </a:r>
            <a:r>
              <a:rPr lang="id-ID" altLang="en-US" sz="2400" b="1">
                <a:latin typeface="Arial Narrow" pitchFamily="34" charset="0"/>
                <a:sym typeface="Wingdings" pitchFamily="2" charset="2"/>
              </a:rPr>
              <a:t>Penyiapan SDMK mengikuti pengembangan upaya kesehatan</a:t>
            </a:r>
            <a:endParaRPr lang="en-US" altLang="en-US" sz="2400" b="1">
              <a:latin typeface="Arial Narrow" pitchFamily="34" charset="0"/>
            </a:endParaRPr>
          </a:p>
        </p:txBody>
      </p:sp>
      <p:sp>
        <p:nvSpPr>
          <p:cNvPr id="9225" name="Line 12"/>
          <p:cNvSpPr>
            <a:spLocks noChangeShapeType="1"/>
          </p:cNvSpPr>
          <p:nvPr/>
        </p:nvSpPr>
        <p:spPr bwMode="auto">
          <a:xfrm>
            <a:off x="3657600" y="1931988"/>
            <a:ext cx="0" cy="4011612"/>
          </a:xfrm>
          <a:prstGeom prst="line">
            <a:avLst/>
          </a:prstGeom>
          <a:noFill/>
          <a:ln w="9525">
            <a:solidFill>
              <a:schemeClr val="bg1"/>
            </a:solidFill>
            <a:prstDash val="dashDot"/>
            <a:round/>
            <a:headEnd/>
            <a:tailEnd/>
          </a:ln>
          <a:extLst>
            <a:ext uri="{909E8E84-426E-40DD-AFC4-6F175D3DCCD1}">
              <a14:hiddenFill xmlns:a14="http://schemas.microsoft.com/office/drawing/2010/main">
                <a:noFill/>
              </a14:hiddenFill>
            </a:ext>
          </a:extLst>
        </p:spPr>
        <p:txBody>
          <a:bodyPr/>
          <a:lstStyle/>
          <a:p>
            <a:endParaRPr lang="id-ID"/>
          </a:p>
        </p:txBody>
      </p:sp>
      <p:sp>
        <p:nvSpPr>
          <p:cNvPr id="9226" name="Line 12"/>
          <p:cNvSpPr>
            <a:spLocks noChangeShapeType="1"/>
          </p:cNvSpPr>
          <p:nvPr/>
        </p:nvSpPr>
        <p:spPr bwMode="auto">
          <a:xfrm>
            <a:off x="5562600" y="2084388"/>
            <a:ext cx="0" cy="4011612"/>
          </a:xfrm>
          <a:prstGeom prst="line">
            <a:avLst/>
          </a:prstGeom>
          <a:noFill/>
          <a:ln w="9525">
            <a:solidFill>
              <a:schemeClr val="bg1"/>
            </a:solidFill>
            <a:prstDash val="dashDot"/>
            <a:round/>
            <a:headEnd/>
            <a:tailEnd/>
          </a:ln>
          <a:extLst>
            <a:ext uri="{909E8E84-426E-40DD-AFC4-6F175D3DCCD1}">
              <a14:hiddenFill xmlns:a14="http://schemas.microsoft.com/office/drawing/2010/main">
                <a:noFill/>
              </a14:hiddenFill>
            </a:ext>
          </a:extLst>
        </p:spPr>
        <p:txBody>
          <a:bodyPr/>
          <a:lstStyle/>
          <a:p>
            <a:endParaRPr lang="id-ID"/>
          </a:p>
        </p:txBody>
      </p:sp>
      <p:sp>
        <p:nvSpPr>
          <p:cNvPr id="9227" name="Line 12"/>
          <p:cNvSpPr>
            <a:spLocks noChangeShapeType="1"/>
          </p:cNvSpPr>
          <p:nvPr/>
        </p:nvSpPr>
        <p:spPr bwMode="auto">
          <a:xfrm>
            <a:off x="7543800" y="2133601"/>
            <a:ext cx="0" cy="4011613"/>
          </a:xfrm>
          <a:prstGeom prst="line">
            <a:avLst/>
          </a:prstGeom>
          <a:noFill/>
          <a:ln w="9525">
            <a:solidFill>
              <a:schemeClr val="bg1"/>
            </a:solidFill>
            <a:prstDash val="dashDot"/>
            <a:round/>
            <a:headEnd/>
            <a:tailEnd/>
          </a:ln>
          <a:extLst>
            <a:ext uri="{909E8E84-426E-40DD-AFC4-6F175D3DCCD1}">
              <a14:hiddenFill xmlns:a14="http://schemas.microsoft.com/office/drawing/2010/main">
                <a:noFill/>
              </a14:hiddenFill>
            </a:ext>
          </a:extLst>
        </p:spPr>
        <p:txBody>
          <a:bodyPr/>
          <a:lstStyle/>
          <a:p>
            <a:endParaRPr lang="id-ID"/>
          </a:p>
        </p:txBody>
      </p:sp>
      <p:sp>
        <p:nvSpPr>
          <p:cNvPr id="9228" name="Text Box 16"/>
          <p:cNvSpPr txBox="1">
            <a:spLocks noChangeArrowheads="1"/>
          </p:cNvSpPr>
          <p:nvPr/>
        </p:nvSpPr>
        <p:spPr bwMode="auto">
          <a:xfrm>
            <a:off x="3935414" y="2146301"/>
            <a:ext cx="1514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b="1">
                <a:latin typeface="Arial Narrow" pitchFamily="34" charset="0"/>
              </a:rPr>
              <a:t>RPJMN II</a:t>
            </a:r>
          </a:p>
          <a:p>
            <a:pPr algn="ctr" eaLnBrk="1" hangingPunct="1"/>
            <a:r>
              <a:rPr lang="en-US" altLang="en-US" b="1">
                <a:latin typeface="Arial Narrow" pitchFamily="34" charset="0"/>
              </a:rPr>
              <a:t>20010-2014</a:t>
            </a:r>
          </a:p>
        </p:txBody>
      </p:sp>
      <p:sp>
        <p:nvSpPr>
          <p:cNvPr id="9229" name="Text Box 16"/>
          <p:cNvSpPr txBox="1">
            <a:spLocks noChangeArrowheads="1"/>
          </p:cNvSpPr>
          <p:nvPr/>
        </p:nvSpPr>
        <p:spPr bwMode="auto">
          <a:xfrm>
            <a:off x="5821364" y="2146301"/>
            <a:ext cx="1514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b="1">
                <a:latin typeface="Arial Narrow" pitchFamily="34" charset="0"/>
              </a:rPr>
              <a:t>RPJMN III</a:t>
            </a:r>
          </a:p>
          <a:p>
            <a:pPr algn="ctr" eaLnBrk="1" hangingPunct="1"/>
            <a:r>
              <a:rPr lang="en-US" altLang="en-US" b="1">
                <a:latin typeface="Arial Narrow" pitchFamily="34" charset="0"/>
              </a:rPr>
              <a:t>2015 -2019</a:t>
            </a:r>
          </a:p>
        </p:txBody>
      </p:sp>
      <p:sp>
        <p:nvSpPr>
          <p:cNvPr id="9230" name="Text Box 16"/>
          <p:cNvSpPr txBox="1">
            <a:spLocks noChangeArrowheads="1"/>
          </p:cNvSpPr>
          <p:nvPr/>
        </p:nvSpPr>
        <p:spPr bwMode="auto">
          <a:xfrm>
            <a:off x="7696201" y="2146301"/>
            <a:ext cx="15144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b="1">
                <a:latin typeface="Arial Narrow" pitchFamily="34" charset="0"/>
              </a:rPr>
              <a:t>RPJMN IV</a:t>
            </a:r>
          </a:p>
          <a:p>
            <a:pPr algn="ctr" eaLnBrk="1" hangingPunct="1"/>
            <a:r>
              <a:rPr lang="en-US" altLang="en-US" b="1">
                <a:latin typeface="Arial Narrow" pitchFamily="34" charset="0"/>
              </a:rPr>
              <a:t>2020 -2024</a:t>
            </a:r>
          </a:p>
        </p:txBody>
      </p:sp>
      <p:sp>
        <p:nvSpPr>
          <p:cNvPr id="20" name="Pentagon 19"/>
          <p:cNvSpPr/>
          <p:nvPr/>
        </p:nvSpPr>
        <p:spPr>
          <a:xfrm>
            <a:off x="9210676" y="2994026"/>
            <a:ext cx="1457325" cy="2290763"/>
          </a:xfrm>
          <a:prstGeom prst="homePlat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00100">
              <a:defRPr/>
            </a:pPr>
            <a:r>
              <a:rPr lang="en-US" sz="1400" b="1" dirty="0">
                <a:solidFill>
                  <a:srgbClr val="FF0000"/>
                </a:solidFill>
              </a:rPr>
              <a:t>VISI</a:t>
            </a:r>
            <a:r>
              <a:rPr lang="en-US" sz="1100" b="1" dirty="0">
                <a:solidFill>
                  <a:srgbClr val="FF0000"/>
                </a:solidFill>
              </a:rPr>
              <a:t>:</a:t>
            </a:r>
          </a:p>
          <a:p>
            <a:pPr algn="ctr" defTabSz="800100">
              <a:defRPr/>
            </a:pPr>
            <a:r>
              <a:rPr lang="id-ID" sz="1100" b="1" dirty="0">
                <a:solidFill>
                  <a:srgbClr val="FF0000"/>
                </a:solidFill>
              </a:rPr>
              <a:t>MASYARAKAT </a:t>
            </a:r>
          </a:p>
          <a:p>
            <a:pPr algn="ctr" defTabSz="800100">
              <a:defRPr/>
            </a:pPr>
            <a:r>
              <a:rPr lang="id-ID" sz="1100" b="1" dirty="0">
                <a:solidFill>
                  <a:srgbClr val="FF0000"/>
                </a:solidFill>
              </a:rPr>
              <a:t>SEHAT </a:t>
            </a:r>
            <a:endParaRPr lang="en-US" sz="1100" b="1" dirty="0">
              <a:solidFill>
                <a:srgbClr val="FF0000"/>
              </a:solidFill>
            </a:endParaRPr>
          </a:p>
          <a:p>
            <a:pPr algn="ctr" defTabSz="800100">
              <a:defRPr/>
            </a:pPr>
            <a:r>
              <a:rPr lang="id-ID" sz="1100" b="1" dirty="0">
                <a:solidFill>
                  <a:srgbClr val="FF0000"/>
                </a:solidFill>
              </a:rPr>
              <a:t>YANG MANDIRI</a:t>
            </a:r>
          </a:p>
          <a:p>
            <a:pPr algn="ctr" defTabSz="800100">
              <a:defRPr/>
            </a:pPr>
            <a:r>
              <a:rPr lang="id-ID" sz="1100" b="1" dirty="0">
                <a:solidFill>
                  <a:srgbClr val="FF0000"/>
                </a:solidFill>
              </a:rPr>
              <a:t>DAN</a:t>
            </a:r>
          </a:p>
          <a:p>
            <a:pPr algn="ctr" defTabSz="800100">
              <a:defRPr/>
            </a:pPr>
            <a:r>
              <a:rPr lang="id-ID" sz="1100" b="1" dirty="0">
                <a:solidFill>
                  <a:srgbClr val="FF0000"/>
                </a:solidFill>
              </a:rPr>
              <a:t>BERKEA DILAN</a:t>
            </a:r>
            <a:endParaRPr lang="en-US" sz="1100" b="1" dirty="0">
              <a:solidFill>
                <a:srgbClr val="FF0000"/>
              </a:solidFill>
            </a:endParaRPr>
          </a:p>
          <a:p>
            <a:pPr algn="ctr">
              <a:defRPr/>
            </a:pPr>
            <a:endParaRPr lang="id-ID" sz="1100" dirty="0"/>
          </a:p>
        </p:txBody>
      </p:sp>
      <p:sp>
        <p:nvSpPr>
          <p:cNvPr id="3" name="Rectangle 2"/>
          <p:cNvSpPr/>
          <p:nvPr/>
        </p:nvSpPr>
        <p:spPr>
          <a:xfrm>
            <a:off x="1771651" y="1268414"/>
            <a:ext cx="7921625" cy="81597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d-ID" sz="4000" b="1" dirty="0"/>
              <a:t>PENTAHAPAN RPJPK</a:t>
            </a:r>
          </a:p>
        </p:txBody>
      </p:sp>
      <p:pic>
        <p:nvPicPr>
          <p:cNvPr id="9233" name="Picture 2" descr="logo 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814" y="258764"/>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3159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p:cNvGrpSpPr>
            <a:grpSpLocks/>
          </p:cNvGrpSpPr>
          <p:nvPr/>
        </p:nvGrpSpPr>
        <p:grpSpPr bwMode="auto">
          <a:xfrm>
            <a:off x="3383606" y="1641726"/>
            <a:ext cx="1689100" cy="729457"/>
            <a:chOff x="4633587" y="714474"/>
            <a:chExt cx="1337177" cy="797391"/>
          </a:xfrm>
          <a:noFill/>
        </p:grpSpPr>
        <p:sp>
          <p:nvSpPr>
            <p:cNvPr id="12" name="Rounded Rectangle 11"/>
            <p:cNvSpPr/>
            <p:nvPr/>
          </p:nvSpPr>
          <p:spPr>
            <a:xfrm>
              <a:off x="4633587" y="783068"/>
              <a:ext cx="1337177" cy="728797"/>
            </a:xfrm>
            <a:prstGeom prst="roundRect">
              <a:avLst>
                <a:gd name="adj" fmla="val 10000"/>
              </a:avLst>
            </a:prstGeom>
            <a:grpFill/>
            <a:ln>
              <a:solidFill>
                <a:schemeClr val="tx1"/>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 name="Rounded Rectangle 8"/>
            <p:cNvSpPr/>
            <p:nvPr/>
          </p:nvSpPr>
          <p:spPr>
            <a:xfrm>
              <a:off x="4633587" y="714474"/>
              <a:ext cx="1337177" cy="554988"/>
            </a:xfrm>
            <a:prstGeom prst="rect">
              <a:avLst/>
            </a:prstGeom>
            <a:grpFill/>
            <a:ln>
              <a:noFill/>
            </a:ln>
          </p:spPr>
          <p:style>
            <a:lnRef idx="0">
              <a:scrgbClr r="0" g="0" b="0"/>
            </a:lnRef>
            <a:fillRef idx="0">
              <a:scrgbClr r="0" g="0" b="0"/>
            </a:fillRef>
            <a:effectRef idx="0">
              <a:scrgbClr r="0" g="0" b="0"/>
            </a:effectRef>
            <a:fontRef idx="minor">
              <a:schemeClr val="lt1"/>
            </a:fontRef>
          </p:style>
          <p:txBody>
            <a:bodyPr lIns="99568" tIns="99568" rIns="99568" bIns="53340" spcCol="1270"/>
            <a:lstStyle/>
            <a:p>
              <a:pPr defTabSz="622300">
                <a:lnSpc>
                  <a:spcPct val="90000"/>
                </a:lnSpc>
                <a:spcAft>
                  <a:spcPct val="35000"/>
                </a:spcAft>
                <a:defRPr/>
              </a:pPr>
              <a:r>
                <a:rPr lang="id-ID" sz="2000" b="1" dirty="0">
                  <a:solidFill>
                    <a:schemeClr val="tx1"/>
                  </a:solidFill>
                  <a:latin typeface="Palatino Linotype"/>
                </a:rPr>
                <a:t>RPJM</a:t>
              </a:r>
              <a:r>
                <a:rPr lang="en-US" sz="2000" b="1" dirty="0">
                  <a:solidFill>
                    <a:schemeClr val="tx1"/>
                  </a:solidFill>
                  <a:latin typeface="Palatino Linotype"/>
                </a:rPr>
                <a:t>N</a:t>
              </a:r>
              <a:r>
                <a:rPr lang="id-ID" sz="2000" b="1" dirty="0">
                  <a:solidFill>
                    <a:schemeClr val="tx1"/>
                  </a:solidFill>
                  <a:latin typeface="Palatino Linotype"/>
                </a:rPr>
                <a:t> 3</a:t>
              </a:r>
            </a:p>
            <a:p>
              <a:pPr defTabSz="622300">
                <a:lnSpc>
                  <a:spcPct val="90000"/>
                </a:lnSpc>
                <a:spcAft>
                  <a:spcPct val="35000"/>
                </a:spcAft>
                <a:defRPr/>
              </a:pPr>
              <a:r>
                <a:rPr lang="id-ID" sz="2000" b="1" dirty="0">
                  <a:solidFill>
                    <a:schemeClr val="tx1"/>
                  </a:solidFill>
                  <a:latin typeface="Palatino Linotype"/>
                </a:rPr>
                <a:t>(2015– 2019)</a:t>
              </a:r>
              <a:endParaRPr lang="en-US" sz="2000" dirty="0">
                <a:solidFill>
                  <a:schemeClr val="tx1"/>
                </a:solidFill>
              </a:endParaRPr>
            </a:p>
          </p:txBody>
        </p:sp>
      </p:grpSp>
      <p:grpSp>
        <p:nvGrpSpPr>
          <p:cNvPr id="21" name="Group 28"/>
          <p:cNvGrpSpPr>
            <a:grpSpLocks/>
          </p:cNvGrpSpPr>
          <p:nvPr/>
        </p:nvGrpSpPr>
        <p:grpSpPr bwMode="auto">
          <a:xfrm>
            <a:off x="3075904" y="2309810"/>
            <a:ext cx="3043881" cy="4046540"/>
            <a:chOff x="4602228" y="2281837"/>
            <a:chExt cx="1864035" cy="1417500"/>
          </a:xfrm>
          <a:solidFill>
            <a:schemeClr val="accent3">
              <a:lumMod val="40000"/>
              <a:lumOff val="60000"/>
            </a:schemeClr>
          </a:solidFill>
        </p:grpSpPr>
        <p:sp>
          <p:nvSpPr>
            <p:cNvPr id="33" name="Rounded Rectangle 32"/>
            <p:cNvSpPr/>
            <p:nvPr/>
          </p:nvSpPr>
          <p:spPr>
            <a:xfrm>
              <a:off x="4602228" y="2281837"/>
              <a:ext cx="1864035" cy="1417500"/>
            </a:xfrm>
            <a:prstGeom prst="roundRect">
              <a:avLst>
                <a:gd name="adj" fmla="val 10000"/>
              </a:avLst>
            </a:prstGeom>
            <a:noFill/>
            <a:ln>
              <a:no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4" name="Rounded Rectangle 8"/>
            <p:cNvSpPr/>
            <p:nvPr/>
          </p:nvSpPr>
          <p:spPr>
            <a:xfrm>
              <a:off x="4629471" y="2348925"/>
              <a:ext cx="1345677" cy="1125956"/>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78232" tIns="78232" rIns="78232" bIns="78232" spcCol="1270"/>
            <a:lstStyle/>
            <a:p>
              <a:pPr marL="0" lvl="1" defTabSz="488950">
                <a:lnSpc>
                  <a:spcPct val="90000"/>
                </a:lnSpc>
                <a:spcAft>
                  <a:spcPct val="15000"/>
                </a:spcAft>
                <a:defRPr/>
              </a:pPr>
              <a:r>
                <a:rPr lang="id-ID" b="1" dirty="0">
                  <a:solidFill>
                    <a:schemeClr val="tx1"/>
                  </a:solidFill>
                </a:rPr>
                <a:t>Memantapkan pembangunan secara menyeluruh dengan menekankan pembangunan keunggulan kompetitif perekonomian yang berbasis SDA yang tersedia, </a:t>
              </a:r>
              <a:r>
                <a:rPr lang="id-ID" b="1" dirty="0">
                  <a:solidFill>
                    <a:srgbClr val="FF0000"/>
                  </a:solidFill>
                </a:rPr>
                <a:t>SDM yang berkualitas</a:t>
              </a:r>
              <a:r>
                <a:rPr lang="id-ID" b="1" dirty="0">
                  <a:solidFill>
                    <a:schemeClr val="tx1"/>
                  </a:solidFill>
                </a:rPr>
                <a:t>, serta kemampuan IPTEK</a:t>
              </a:r>
              <a:endParaRPr lang="en-US" b="1" dirty="0">
                <a:solidFill>
                  <a:schemeClr val="tx1"/>
                </a:solidFill>
              </a:endParaRPr>
            </a:p>
          </p:txBody>
        </p:sp>
      </p:grpSp>
      <p:sp>
        <p:nvSpPr>
          <p:cNvPr id="39" name="Title 1"/>
          <p:cNvSpPr txBox="1">
            <a:spLocks/>
          </p:cNvSpPr>
          <p:nvPr/>
        </p:nvSpPr>
        <p:spPr>
          <a:xfrm>
            <a:off x="1524000" y="0"/>
            <a:ext cx="9144000" cy="1079500"/>
          </a:xfrm>
          <a:prstGeom prst="rect">
            <a:avLst/>
          </a:prstGeom>
          <a:solidFill>
            <a:schemeClr val="tx2">
              <a:lumMod val="60000"/>
              <a:lumOff val="40000"/>
            </a:schemeClr>
          </a:solidFill>
        </p:spPr>
        <p:txBody>
          <a:bodyPr/>
          <a:lstStyle/>
          <a:p>
            <a:pPr algn="r">
              <a:defRPr/>
            </a:pPr>
            <a:r>
              <a:rPr lang="en-US" sz="3200" b="1" dirty="0">
                <a:solidFill>
                  <a:schemeClr val="bg1"/>
                </a:solidFill>
                <a:effectLst>
                  <a:outerShdw blurRad="38100" dist="38100" dir="2700000" algn="tl">
                    <a:srgbClr val="C0C0C0"/>
                  </a:outerShdw>
                </a:effectLst>
                <a:cs typeface="+mj-cs"/>
              </a:rPr>
              <a:t>PENTAHAPAN PEMBANGUNAN</a:t>
            </a:r>
            <a:r>
              <a:rPr lang="id-ID" sz="3200" b="1" dirty="0">
                <a:solidFill>
                  <a:schemeClr val="bg1"/>
                </a:solidFill>
                <a:effectLst>
                  <a:outerShdw blurRad="38100" dist="38100" dir="2700000" algn="tl">
                    <a:srgbClr val="C0C0C0"/>
                  </a:outerShdw>
                </a:effectLst>
                <a:cs typeface="+mj-cs"/>
              </a:rPr>
              <a:t/>
            </a:r>
            <a:br>
              <a:rPr lang="id-ID" sz="3200" b="1" dirty="0">
                <a:solidFill>
                  <a:schemeClr val="bg1"/>
                </a:solidFill>
                <a:effectLst>
                  <a:outerShdw blurRad="38100" dist="38100" dir="2700000" algn="tl">
                    <a:srgbClr val="C0C0C0"/>
                  </a:outerShdw>
                </a:effectLst>
                <a:cs typeface="+mj-cs"/>
              </a:rPr>
            </a:br>
            <a:r>
              <a:rPr lang="en-US" sz="3200" b="1" dirty="0">
                <a:solidFill>
                  <a:schemeClr val="bg1"/>
                </a:solidFill>
                <a:effectLst>
                  <a:outerShdw blurRad="38100" dist="38100" dir="2700000" algn="tl">
                    <a:srgbClr val="C0C0C0"/>
                  </a:outerShdw>
                </a:effectLst>
                <a:cs typeface="+mj-cs"/>
              </a:rPr>
              <a:t>RPJPN 2005-2025 (UU 17/2005)</a:t>
            </a:r>
            <a:endParaRPr lang="id-ID" sz="3200" dirty="0">
              <a:solidFill>
                <a:schemeClr val="bg1"/>
              </a:solidFill>
              <a:cs typeface="+mj-cs"/>
            </a:endParaRPr>
          </a:p>
        </p:txBody>
      </p:sp>
      <p:sp>
        <p:nvSpPr>
          <p:cNvPr id="44" name="Rounded Rectangle 43"/>
          <p:cNvSpPr/>
          <p:nvPr/>
        </p:nvSpPr>
        <p:spPr>
          <a:xfrm>
            <a:off x="2855914" y="1641476"/>
            <a:ext cx="3671887" cy="4398963"/>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46" name="Slide Number Placeholder 3"/>
          <p:cNvSpPr txBox="1">
            <a:spLocks/>
          </p:cNvSpPr>
          <p:nvPr/>
        </p:nvSpPr>
        <p:spPr bwMode="auto">
          <a:xfrm>
            <a:off x="8281988"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7690FCB7-2653-48E3-A096-83A9B7C4FD24}" type="slidenum">
              <a:rPr lang="id-ID" sz="1200">
                <a:solidFill>
                  <a:srgbClr val="898989"/>
                </a:solidFill>
                <a:latin typeface="Calibri" pitchFamily="34" charset="0"/>
                <a:ea typeface="MS PGothic" pitchFamily="34" charset="-128"/>
              </a:rPr>
              <a:pPr algn="r" eaLnBrk="1" hangingPunct="1"/>
              <a:t>4</a:t>
            </a:fld>
            <a:endParaRPr lang="id-ID" sz="1200">
              <a:solidFill>
                <a:srgbClr val="898989"/>
              </a:solidFill>
              <a:latin typeface="Calibri" pitchFamily="34" charset="0"/>
              <a:ea typeface="MS PGothic" pitchFamily="34" charset="-128"/>
            </a:endParaRPr>
          </a:p>
        </p:txBody>
      </p:sp>
      <p:sp>
        <p:nvSpPr>
          <p:cNvPr id="5" name="Oval 4"/>
          <p:cNvSpPr/>
          <p:nvPr/>
        </p:nvSpPr>
        <p:spPr>
          <a:xfrm>
            <a:off x="7489826" y="2038351"/>
            <a:ext cx="2925763" cy="3135313"/>
          </a:xfrm>
          <a:prstGeom prst="ellipse">
            <a:avLst/>
          </a:prstGeom>
          <a:solidFill>
            <a:schemeClr val="tx2">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d-ID" b="1" dirty="0">
                <a:solidFill>
                  <a:schemeClr val="bg1"/>
                </a:solidFill>
              </a:rPr>
              <a:t>PENGEMBANGAN SDM KESEHATAN YANG BERKUALITAS !!!</a:t>
            </a:r>
          </a:p>
        </p:txBody>
      </p:sp>
      <p:sp>
        <p:nvSpPr>
          <p:cNvPr id="9" name="Right Arrow 8"/>
          <p:cNvSpPr/>
          <p:nvPr/>
        </p:nvSpPr>
        <p:spPr>
          <a:xfrm>
            <a:off x="6605589" y="3319464"/>
            <a:ext cx="884237" cy="8096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id-ID"/>
          </a:p>
        </p:txBody>
      </p:sp>
      <p:pic>
        <p:nvPicPr>
          <p:cNvPr id="10249" name="Picture 2" descr="logo 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38101"/>
            <a:ext cx="26511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89179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7"/>
          <p:cNvSpPr>
            <a:spLocks noChangeArrowheads="1"/>
          </p:cNvSpPr>
          <p:nvPr/>
        </p:nvSpPr>
        <p:spPr bwMode="auto">
          <a:xfrm>
            <a:off x="3890037" y="276294"/>
            <a:ext cx="4759655" cy="562630"/>
          </a:xfrm>
          <a:prstGeom prst="ellipse">
            <a:avLst/>
          </a:prstGeom>
          <a:solidFill>
            <a:srgbClr val="FF0000"/>
          </a:solidFill>
          <a:ln w="28575" cap="sq">
            <a:noFill/>
            <a:round/>
            <a:headEnd type="none" w="sm" len="sm"/>
            <a:tailEnd type="none" w="sm" len="sm"/>
          </a:ln>
          <a:effectLst>
            <a:glow rad="139700">
              <a:schemeClr val="accent1">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prst="angle"/>
          </a:sp3d>
        </p:spPr>
        <p:txBody>
          <a:bodyPr>
            <a:spAutoFit/>
          </a:bodyPr>
          <a:lstStyle/>
          <a:p>
            <a:pPr algn="ctr">
              <a:defRPr/>
            </a:pPr>
            <a:r>
              <a:rPr lang="en-US" sz="2000" b="1" dirty="0">
                <a:solidFill>
                  <a:srgbClr val="FFFF00"/>
                </a:solidFill>
                <a:latin typeface="Aharoni" pitchFamily="2" charset="-79"/>
                <a:cs typeface="Aharoni" pitchFamily="2" charset="-79"/>
              </a:rPr>
              <a:t>VISI DAN MISI PRESIDEN </a:t>
            </a:r>
          </a:p>
        </p:txBody>
      </p:sp>
      <p:sp>
        <p:nvSpPr>
          <p:cNvPr id="3" name="Rectangle 2"/>
          <p:cNvSpPr/>
          <p:nvPr/>
        </p:nvSpPr>
        <p:spPr>
          <a:xfrm>
            <a:off x="4054612" y="2506597"/>
            <a:ext cx="4400550" cy="945138"/>
          </a:xfrm>
          <a:prstGeom prst="rect">
            <a:avLst/>
          </a:prstGeom>
          <a:solidFill>
            <a:srgbClr val="00B050"/>
          </a:solidFill>
        </p:spPr>
        <p:style>
          <a:lnRef idx="0">
            <a:schemeClr val="accent3"/>
          </a:lnRef>
          <a:fillRef idx="3">
            <a:schemeClr val="accent3"/>
          </a:fillRef>
          <a:effectRef idx="3">
            <a:schemeClr val="accent3"/>
          </a:effectRef>
          <a:fontRef idx="minor">
            <a:schemeClr val="lt1"/>
          </a:fontRef>
        </p:style>
        <p:txBody>
          <a:bodyPr anchor="ctr"/>
          <a:lstStyle/>
          <a:p>
            <a:pPr algn="ctr">
              <a:defRPr/>
            </a:pPr>
            <a:r>
              <a:rPr lang="en-US" b="1" dirty="0">
                <a:solidFill>
                  <a:schemeClr val="bg1"/>
                </a:solidFill>
                <a:cs typeface="Calibri" pitchFamily="34" charset="0"/>
              </a:rPr>
              <a:t>9 AGENDA PRIORITAS (NAWA CITA)</a:t>
            </a:r>
          </a:p>
          <a:p>
            <a:pPr algn="ctr">
              <a:defRPr/>
            </a:pPr>
            <a:r>
              <a:rPr lang="en-US" b="1" dirty="0">
                <a:solidFill>
                  <a:schemeClr val="tx1"/>
                </a:solidFill>
                <a:cs typeface="Calibri" pitchFamily="34" charset="0"/>
              </a:rPr>
              <a:t>Agenda </a:t>
            </a:r>
            <a:r>
              <a:rPr lang="en-US" b="1" dirty="0" err="1">
                <a:solidFill>
                  <a:schemeClr val="tx1"/>
                </a:solidFill>
                <a:cs typeface="Calibri" pitchFamily="34" charset="0"/>
              </a:rPr>
              <a:t>ke</a:t>
            </a:r>
            <a:r>
              <a:rPr lang="en-US" b="1" dirty="0">
                <a:solidFill>
                  <a:schemeClr val="tx1"/>
                </a:solidFill>
                <a:cs typeface="Calibri" pitchFamily="34" charset="0"/>
              </a:rPr>
              <a:t> 5: </a:t>
            </a:r>
            <a:r>
              <a:rPr lang="en-US" b="1" dirty="0" err="1">
                <a:solidFill>
                  <a:schemeClr val="tx1"/>
                </a:solidFill>
                <a:cs typeface="Calibri" pitchFamily="34" charset="0"/>
              </a:rPr>
              <a:t>Meningkatkan</a:t>
            </a:r>
            <a:r>
              <a:rPr lang="en-US" b="1" dirty="0">
                <a:solidFill>
                  <a:schemeClr val="tx1"/>
                </a:solidFill>
                <a:cs typeface="Calibri" pitchFamily="34" charset="0"/>
              </a:rPr>
              <a:t> </a:t>
            </a:r>
            <a:r>
              <a:rPr lang="en-US" b="1" dirty="0" err="1">
                <a:solidFill>
                  <a:schemeClr val="tx1"/>
                </a:solidFill>
                <a:cs typeface="Calibri" pitchFamily="34" charset="0"/>
              </a:rPr>
              <a:t>kualitas</a:t>
            </a:r>
            <a:r>
              <a:rPr lang="en-US" b="1" dirty="0">
                <a:solidFill>
                  <a:schemeClr val="tx1"/>
                </a:solidFill>
                <a:cs typeface="Calibri" pitchFamily="34" charset="0"/>
              </a:rPr>
              <a:t> </a:t>
            </a:r>
            <a:r>
              <a:rPr lang="en-US" b="1" dirty="0" err="1">
                <a:solidFill>
                  <a:schemeClr val="tx1"/>
                </a:solidFill>
                <a:cs typeface="Calibri" pitchFamily="34" charset="0"/>
              </a:rPr>
              <a:t>Hidup</a:t>
            </a:r>
            <a:r>
              <a:rPr lang="en-US" b="1" dirty="0">
                <a:solidFill>
                  <a:schemeClr val="tx1"/>
                </a:solidFill>
                <a:cs typeface="Calibri" pitchFamily="34" charset="0"/>
              </a:rPr>
              <a:t> </a:t>
            </a:r>
            <a:r>
              <a:rPr lang="en-US" b="1" dirty="0" err="1">
                <a:solidFill>
                  <a:schemeClr val="tx1"/>
                </a:solidFill>
                <a:cs typeface="Calibri" pitchFamily="34" charset="0"/>
              </a:rPr>
              <a:t>Manusia</a:t>
            </a:r>
            <a:r>
              <a:rPr lang="en-US" b="1" dirty="0">
                <a:solidFill>
                  <a:schemeClr val="tx1"/>
                </a:solidFill>
                <a:cs typeface="Calibri" pitchFamily="34" charset="0"/>
              </a:rPr>
              <a:t> Indonesia</a:t>
            </a:r>
            <a:endParaRPr lang="id-ID" b="1" dirty="0">
              <a:solidFill>
                <a:schemeClr val="tx1"/>
              </a:solidFill>
              <a:cs typeface="Calibri" pitchFamily="34" charset="0"/>
            </a:endParaRPr>
          </a:p>
        </p:txBody>
      </p:sp>
      <p:sp>
        <p:nvSpPr>
          <p:cNvPr id="4" name="Rectangle 3"/>
          <p:cNvSpPr/>
          <p:nvPr/>
        </p:nvSpPr>
        <p:spPr>
          <a:xfrm>
            <a:off x="3329978" y="1161996"/>
            <a:ext cx="5881688" cy="1057154"/>
          </a:xfrm>
          <a:prstGeom prst="rect">
            <a:avLst/>
          </a:prstGeom>
          <a:solidFill>
            <a:schemeClr val="accent1">
              <a:lumMod val="75000"/>
            </a:schemeClr>
          </a:solidFill>
        </p:spPr>
        <p:style>
          <a:lnRef idx="0">
            <a:schemeClr val="accent4"/>
          </a:lnRef>
          <a:fillRef idx="3">
            <a:schemeClr val="accent4"/>
          </a:fillRef>
          <a:effectRef idx="3">
            <a:schemeClr val="accent4"/>
          </a:effectRef>
          <a:fontRef idx="minor">
            <a:schemeClr val="lt1"/>
          </a:fontRef>
        </p:style>
        <p:txBody>
          <a:bodyPr anchor="ctr"/>
          <a:lstStyle/>
          <a:p>
            <a:pPr algn="ctr">
              <a:defRPr/>
            </a:pPr>
            <a:r>
              <a:rPr lang="id-ID" sz="2000" b="1" dirty="0">
                <a:solidFill>
                  <a:srgbClr val="FFFF00"/>
                </a:solidFill>
                <a:cs typeface="Calibri" pitchFamily="34" charset="0"/>
              </a:rPr>
              <a:t>TRISAKTI:</a:t>
            </a:r>
            <a:endParaRPr lang="id-ID" sz="1600" b="1" dirty="0">
              <a:solidFill>
                <a:srgbClr val="FFFF00"/>
              </a:solidFill>
              <a:cs typeface="Calibri" pitchFamily="34" charset="0"/>
            </a:endParaRPr>
          </a:p>
          <a:p>
            <a:pPr algn="ctr">
              <a:defRPr/>
            </a:pPr>
            <a:r>
              <a:rPr lang="id-ID" sz="2000" dirty="0">
                <a:solidFill>
                  <a:srgbClr val="FFFF00"/>
                </a:solidFill>
                <a:cs typeface="Calibri" pitchFamily="34" charset="0"/>
              </a:rPr>
              <a:t>Mandiri di bidang ekonomi</a:t>
            </a:r>
            <a:r>
              <a:rPr lang="en-US" sz="2000" dirty="0">
                <a:solidFill>
                  <a:srgbClr val="FFFF00"/>
                </a:solidFill>
                <a:cs typeface="Calibri" pitchFamily="34" charset="0"/>
              </a:rPr>
              <a:t>; </a:t>
            </a:r>
            <a:r>
              <a:rPr lang="id-ID" sz="2000" dirty="0">
                <a:solidFill>
                  <a:srgbClr val="FFFF00"/>
                </a:solidFill>
                <a:cs typeface="Calibri" pitchFamily="34" charset="0"/>
              </a:rPr>
              <a:t>Berdaulat di bidang politik</a:t>
            </a:r>
            <a:r>
              <a:rPr lang="en-US" sz="2000" dirty="0">
                <a:solidFill>
                  <a:srgbClr val="FFFF00"/>
                </a:solidFill>
                <a:cs typeface="Calibri" pitchFamily="34" charset="0"/>
              </a:rPr>
              <a:t>; </a:t>
            </a:r>
            <a:r>
              <a:rPr lang="id-ID" sz="2000" dirty="0">
                <a:solidFill>
                  <a:srgbClr val="FFFF00"/>
                </a:solidFill>
                <a:cs typeface="Calibri" pitchFamily="34" charset="0"/>
              </a:rPr>
              <a:t>Berkepribadian dlm budaya</a:t>
            </a:r>
          </a:p>
        </p:txBody>
      </p:sp>
      <p:sp>
        <p:nvSpPr>
          <p:cNvPr id="5" name="Rectangle 4"/>
          <p:cNvSpPr/>
          <p:nvPr/>
        </p:nvSpPr>
        <p:spPr>
          <a:xfrm>
            <a:off x="5236194" y="3821787"/>
            <a:ext cx="2000251" cy="649332"/>
          </a:xfrm>
          <a:prstGeom prst="rect">
            <a:avLst/>
          </a:prstGeom>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sz="1400" b="1" dirty="0">
                <a:solidFill>
                  <a:schemeClr val="tx1">
                    <a:lumMod val="95000"/>
                    <a:lumOff val="5000"/>
                  </a:schemeClr>
                </a:solidFill>
                <a:cs typeface="Calibri" pitchFamily="34" charset="0"/>
              </a:rPr>
              <a:t>PROGRAM INDONESIA SEHAT</a:t>
            </a:r>
          </a:p>
        </p:txBody>
      </p:sp>
      <p:sp>
        <p:nvSpPr>
          <p:cNvPr id="6" name="Rectangle 5"/>
          <p:cNvSpPr/>
          <p:nvPr/>
        </p:nvSpPr>
        <p:spPr>
          <a:xfrm>
            <a:off x="2740644" y="3827401"/>
            <a:ext cx="1963140" cy="630070"/>
          </a:xfrm>
          <a:prstGeom prst="rec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sz="1400" b="1" dirty="0">
                <a:solidFill>
                  <a:schemeClr val="tx1"/>
                </a:solidFill>
                <a:cs typeface="Calibri" pitchFamily="34" charset="0"/>
              </a:rPr>
              <a:t>PROGRAM INDONESIA PINTAR </a:t>
            </a:r>
          </a:p>
        </p:txBody>
      </p:sp>
      <p:sp>
        <p:nvSpPr>
          <p:cNvPr id="7" name="Rectangle 6"/>
          <p:cNvSpPr/>
          <p:nvPr/>
        </p:nvSpPr>
        <p:spPr>
          <a:xfrm>
            <a:off x="7707236" y="3826977"/>
            <a:ext cx="2100959" cy="630494"/>
          </a:xfrm>
          <a:prstGeom prst="rec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sz="1100" b="1" dirty="0">
                <a:solidFill>
                  <a:schemeClr val="tx1"/>
                </a:solidFill>
                <a:cs typeface="Calibri" pitchFamily="34" charset="0"/>
              </a:rPr>
              <a:t>PROGRAM INDONESIA KERJA </a:t>
            </a:r>
          </a:p>
          <a:p>
            <a:pPr algn="ctr">
              <a:defRPr/>
            </a:pPr>
            <a:r>
              <a:rPr lang="en-US" sz="1100" b="1" dirty="0">
                <a:solidFill>
                  <a:schemeClr val="tx1"/>
                </a:solidFill>
                <a:cs typeface="Calibri" pitchFamily="34" charset="0"/>
              </a:rPr>
              <a:t>PROGRAM INDONESIA SEJAHTERA </a:t>
            </a:r>
          </a:p>
        </p:txBody>
      </p:sp>
      <p:sp>
        <p:nvSpPr>
          <p:cNvPr id="8" name="Rectangle 7"/>
          <p:cNvSpPr/>
          <p:nvPr/>
        </p:nvSpPr>
        <p:spPr>
          <a:xfrm>
            <a:off x="5192634" y="4832953"/>
            <a:ext cx="2043809" cy="622848"/>
          </a:xfrm>
          <a:prstGeom prst="rect">
            <a:avLst/>
          </a:prstGeom>
          <a:solidFill>
            <a:srgbClr val="FFC000"/>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b="1" dirty="0">
                <a:solidFill>
                  <a:schemeClr val="tx1"/>
                </a:solidFill>
                <a:cs typeface="Calibri" pitchFamily="34" charset="0"/>
              </a:rPr>
              <a:t>PENGUATAN YANKES</a:t>
            </a:r>
          </a:p>
        </p:txBody>
      </p:sp>
      <p:sp>
        <p:nvSpPr>
          <p:cNvPr id="9" name="Rectangle 8"/>
          <p:cNvSpPr/>
          <p:nvPr/>
        </p:nvSpPr>
        <p:spPr>
          <a:xfrm>
            <a:off x="2740645" y="4852002"/>
            <a:ext cx="2013843" cy="611798"/>
          </a:xfrm>
          <a:prstGeom prst="rect">
            <a:avLst/>
          </a:prstGeom>
          <a:solidFill>
            <a:srgbClr val="FFC000"/>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b="1" dirty="0">
                <a:solidFill>
                  <a:schemeClr val="tx1"/>
                </a:solidFill>
                <a:cs typeface="Calibri" pitchFamily="34" charset="0"/>
              </a:rPr>
              <a:t>PARADIGMA SEHAT</a:t>
            </a:r>
          </a:p>
        </p:txBody>
      </p:sp>
      <p:sp>
        <p:nvSpPr>
          <p:cNvPr id="10" name="Rectangle 9"/>
          <p:cNvSpPr/>
          <p:nvPr/>
        </p:nvSpPr>
        <p:spPr>
          <a:xfrm>
            <a:off x="7707236" y="4882776"/>
            <a:ext cx="2100959" cy="581024"/>
          </a:xfrm>
          <a:prstGeom prst="rect">
            <a:avLst/>
          </a:prstGeom>
          <a:solidFill>
            <a:srgbClr val="FFC000"/>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sz="2000" b="1" dirty="0">
                <a:solidFill>
                  <a:schemeClr val="tx1"/>
                </a:solidFill>
                <a:cs typeface="Calibri" pitchFamily="34" charset="0"/>
              </a:rPr>
              <a:t>JKN</a:t>
            </a:r>
          </a:p>
        </p:txBody>
      </p:sp>
      <p:sp>
        <p:nvSpPr>
          <p:cNvPr id="12" name="Down Arrow 11"/>
          <p:cNvSpPr/>
          <p:nvPr/>
        </p:nvSpPr>
        <p:spPr>
          <a:xfrm>
            <a:off x="5232400" y="898526"/>
            <a:ext cx="2078038" cy="23971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Down Arrow 12"/>
          <p:cNvSpPr/>
          <p:nvPr/>
        </p:nvSpPr>
        <p:spPr>
          <a:xfrm>
            <a:off x="5232400" y="2232025"/>
            <a:ext cx="2078038" cy="2413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Down Arrow 13"/>
          <p:cNvSpPr/>
          <p:nvPr/>
        </p:nvSpPr>
        <p:spPr>
          <a:xfrm>
            <a:off x="5232400" y="3517901"/>
            <a:ext cx="2078038" cy="23971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le 14"/>
          <p:cNvSpPr/>
          <p:nvPr/>
        </p:nvSpPr>
        <p:spPr>
          <a:xfrm>
            <a:off x="2606675" y="3816351"/>
            <a:ext cx="7334250" cy="6826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Connector 16"/>
          <p:cNvCxnSpPr/>
          <p:nvPr/>
        </p:nvCxnSpPr>
        <p:spPr>
          <a:xfrm>
            <a:off x="4972050" y="3811589"/>
            <a:ext cx="0" cy="6873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7516813" y="3811589"/>
            <a:ext cx="0" cy="687387"/>
          </a:xfrm>
          <a:prstGeom prst="line">
            <a:avLst/>
          </a:prstGeom>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606675" y="4794250"/>
            <a:ext cx="7334250" cy="97313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Down Arrow 21"/>
          <p:cNvSpPr/>
          <p:nvPr/>
        </p:nvSpPr>
        <p:spPr>
          <a:xfrm>
            <a:off x="5216525" y="4498976"/>
            <a:ext cx="2078038" cy="23971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TextBox 28"/>
          <p:cNvSpPr txBox="1">
            <a:spLocks noChangeArrowheads="1"/>
          </p:cNvSpPr>
          <p:nvPr/>
        </p:nvSpPr>
        <p:spPr bwMode="auto">
          <a:xfrm rot="-5400000">
            <a:off x="-1144587" y="3040063"/>
            <a:ext cx="5899150" cy="523875"/>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blurRad="63500" dist="20000" dir="5400000" rotWithShape="0">
              <a:srgbClr val="000000">
                <a:alpha val="37999"/>
              </a:srgbClr>
            </a:outerShdw>
          </a:effectLst>
        </p:spPr>
        <p:txBody>
          <a:bodyPr>
            <a:spAutoFit/>
          </a:bodyPr>
          <a:lstStyle/>
          <a:p>
            <a:pPr algn="ctr">
              <a:defRPr/>
            </a:pPr>
            <a:r>
              <a:rPr lang="en-US" sz="1400" b="1" dirty="0">
                <a:solidFill>
                  <a:srgbClr val="000000"/>
                </a:solidFill>
                <a:latin typeface="Cambria" pitchFamily="18" charset="0"/>
              </a:rPr>
              <a:t>3 </a:t>
            </a:r>
            <a:r>
              <a:rPr lang="id-ID" sz="1400" b="1" dirty="0">
                <a:solidFill>
                  <a:srgbClr val="000000"/>
                </a:solidFill>
                <a:latin typeface="Cambria" pitchFamily="18" charset="0"/>
              </a:rPr>
              <a:t>DIMENSI PEMBANGUNAN</a:t>
            </a:r>
            <a:r>
              <a:rPr lang="en-US" sz="1400" b="1" dirty="0">
                <a:solidFill>
                  <a:srgbClr val="000000"/>
                </a:solidFill>
                <a:latin typeface="Cambria" pitchFamily="18" charset="0"/>
              </a:rPr>
              <a:t>: PEMBANGUNAN MANUSIA, SEKTOR UNGGULAN, PEMERATAAN DAN KEWILAYAHAN</a:t>
            </a:r>
          </a:p>
        </p:txBody>
      </p:sp>
      <p:sp>
        <p:nvSpPr>
          <p:cNvPr id="30" name="TextBox 29"/>
          <p:cNvSpPr txBox="1">
            <a:spLocks noChangeArrowheads="1"/>
          </p:cNvSpPr>
          <p:nvPr/>
        </p:nvSpPr>
        <p:spPr bwMode="auto">
          <a:xfrm rot="5400000">
            <a:off x="7441407" y="3093245"/>
            <a:ext cx="5897563" cy="307975"/>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blurRad="63500" dist="20000" dir="5400000" rotWithShape="0">
              <a:srgbClr val="000000">
                <a:alpha val="37999"/>
              </a:srgbClr>
            </a:outerShdw>
          </a:effectLst>
        </p:spPr>
        <p:txBody>
          <a:bodyPr>
            <a:spAutoFit/>
          </a:bodyPr>
          <a:lstStyle>
            <a:defPPr>
              <a:defRPr lang="en-US"/>
            </a:defPPr>
            <a:lvl1pPr algn="ctr" eaLnBrk="1" hangingPunct="1">
              <a:defRPr sz="1400" b="1">
                <a:solidFill>
                  <a:srgbClr val="000000"/>
                </a:solidFill>
                <a:latin typeface="Cambria" pitchFamily="18" charset="0"/>
                <a:cs typeface="Arial" pitchFamily="34" charset="0"/>
              </a:defRPr>
            </a:lvl1pPr>
          </a:lstStyle>
          <a:p>
            <a:pPr>
              <a:defRPr/>
            </a:pPr>
            <a:r>
              <a:rPr lang="id-ID" dirty="0"/>
              <a:t>NORMA</a:t>
            </a:r>
            <a:r>
              <a:rPr lang="en-US" dirty="0"/>
              <a:t> PEMBANGUNAN KABINET KERJA</a:t>
            </a:r>
          </a:p>
        </p:txBody>
      </p:sp>
      <p:sp>
        <p:nvSpPr>
          <p:cNvPr id="32" name="Right Arrow 31"/>
          <p:cNvSpPr/>
          <p:nvPr/>
        </p:nvSpPr>
        <p:spPr>
          <a:xfrm>
            <a:off x="2066925" y="1604963"/>
            <a:ext cx="285750" cy="3052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Right Arrow 32"/>
          <p:cNvSpPr/>
          <p:nvPr/>
        </p:nvSpPr>
        <p:spPr>
          <a:xfrm flipH="1">
            <a:off x="9988551" y="1584326"/>
            <a:ext cx="276225" cy="30527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58409"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0513" y="6280150"/>
            <a:ext cx="1801812" cy="425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7" name="Rectangle 36"/>
          <p:cNvSpPr/>
          <p:nvPr/>
        </p:nvSpPr>
        <p:spPr>
          <a:xfrm>
            <a:off x="5628637" y="5651208"/>
            <a:ext cx="1291565" cy="413093"/>
          </a:xfrm>
          <a:prstGeom prst="rect">
            <a:avLst/>
          </a:prstGeom>
          <a:solidFill>
            <a:schemeClr val="accent2"/>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b="1" dirty="0">
                <a:solidFill>
                  <a:schemeClr val="bg1"/>
                </a:solidFill>
                <a:cs typeface="Calibri" pitchFamily="34" charset="0"/>
              </a:rPr>
              <a:t>DTPK</a:t>
            </a:r>
          </a:p>
        </p:txBody>
      </p:sp>
      <p:cxnSp>
        <p:nvCxnSpPr>
          <p:cNvPr id="41" name="Straight Connector 40"/>
          <p:cNvCxnSpPr/>
          <p:nvPr/>
        </p:nvCxnSpPr>
        <p:spPr>
          <a:xfrm>
            <a:off x="4054475" y="2851150"/>
            <a:ext cx="44005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987925" y="4802188"/>
            <a:ext cx="0" cy="965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7516813" y="4827588"/>
            <a:ext cx="0" cy="939800"/>
          </a:xfrm>
          <a:prstGeom prst="line">
            <a:avLst/>
          </a:prstGeom>
        </p:spPr>
        <p:style>
          <a:lnRef idx="1">
            <a:schemeClr val="accent1"/>
          </a:lnRef>
          <a:fillRef idx="0">
            <a:schemeClr val="accent1"/>
          </a:fillRef>
          <a:effectRef idx="0">
            <a:schemeClr val="accent1"/>
          </a:effectRef>
          <a:fontRef idx="minor">
            <a:schemeClr val="tx1"/>
          </a:fontRef>
        </p:style>
      </p:cxnSp>
      <p:sp>
        <p:nvSpPr>
          <p:cNvPr id="48" name="Down Arrow 47"/>
          <p:cNvSpPr/>
          <p:nvPr/>
        </p:nvSpPr>
        <p:spPr>
          <a:xfrm>
            <a:off x="5499100" y="5511801"/>
            <a:ext cx="1550988" cy="14446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Down Arrow 30"/>
          <p:cNvSpPr/>
          <p:nvPr/>
        </p:nvSpPr>
        <p:spPr>
          <a:xfrm>
            <a:off x="5946776" y="6075364"/>
            <a:ext cx="619125" cy="268287"/>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4" name="Picture 2" descr="logo 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41" y="-13494"/>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485303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6"/>
          <p:cNvGraphicFramePr>
            <a:graphicFrameLocks/>
          </p:cNvGraphicFramePr>
          <p:nvPr/>
        </p:nvGraphicFramePr>
        <p:xfrm>
          <a:off x="1747584" y="1534327"/>
          <a:ext cx="8858280" cy="53578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9395" name="Group 11"/>
          <p:cNvGrpSpPr>
            <a:grpSpLocks/>
          </p:cNvGrpSpPr>
          <p:nvPr/>
        </p:nvGrpSpPr>
        <p:grpSpPr bwMode="auto">
          <a:xfrm>
            <a:off x="2998789" y="1231901"/>
            <a:ext cx="6029325" cy="460375"/>
            <a:chOff x="2491012" y="642918"/>
            <a:chExt cx="5054490" cy="459725"/>
          </a:xfrm>
        </p:grpSpPr>
        <p:cxnSp>
          <p:nvCxnSpPr>
            <p:cNvPr id="59404" name="Straight Arrow Connector 5"/>
            <p:cNvCxnSpPr>
              <a:cxnSpLocks noChangeShapeType="1"/>
            </p:cNvCxnSpPr>
            <p:nvPr/>
          </p:nvCxnSpPr>
          <p:spPr bwMode="auto">
            <a:xfrm flipH="1">
              <a:off x="2491012" y="642918"/>
              <a:ext cx="2560516" cy="454970"/>
            </a:xfrm>
            <a:prstGeom prst="straightConnector1">
              <a:avLst/>
            </a:prstGeom>
            <a:noFill/>
            <a:ln w="57150" cap="rnd">
              <a:solidFill>
                <a:srgbClr val="E6B9B8"/>
              </a:solidFill>
              <a:round/>
              <a:headEnd/>
              <a:tailEnd type="triangle" w="med" len="med"/>
            </a:ln>
            <a:effectLst>
              <a:outerShdw dist="25400" dir="5400000" rotWithShape="0">
                <a:srgbClr val="808080">
                  <a:alpha val="54999"/>
                </a:srgbClr>
              </a:outerShdw>
            </a:effectLst>
            <a:extLst>
              <a:ext uri="{909E8E84-426E-40DD-AFC4-6F175D3DCCD1}">
                <a14:hiddenFill xmlns:a14="http://schemas.microsoft.com/office/drawing/2010/main">
                  <a:noFill/>
                </a14:hiddenFill>
              </a:ext>
            </a:extLst>
          </p:spPr>
        </p:cxnSp>
        <p:cxnSp>
          <p:nvCxnSpPr>
            <p:cNvPr id="59405" name="Straight Arrow Connector 6"/>
            <p:cNvCxnSpPr>
              <a:cxnSpLocks noChangeShapeType="1"/>
            </p:cNvCxnSpPr>
            <p:nvPr/>
          </p:nvCxnSpPr>
          <p:spPr bwMode="auto">
            <a:xfrm>
              <a:off x="5051528" y="642918"/>
              <a:ext cx="2493974" cy="459725"/>
            </a:xfrm>
            <a:prstGeom prst="straightConnector1">
              <a:avLst/>
            </a:prstGeom>
            <a:noFill/>
            <a:ln w="57150" cap="rnd">
              <a:solidFill>
                <a:srgbClr val="E6B9B8"/>
              </a:solidFill>
              <a:round/>
              <a:headEnd/>
              <a:tailEnd type="triangle" w="med" len="med"/>
            </a:ln>
            <a:effectLst>
              <a:outerShdw dist="25400" dir="5400000" rotWithShape="0">
                <a:srgbClr val="808080">
                  <a:alpha val="54999"/>
                </a:srgbClr>
              </a:outerShdw>
            </a:effectLst>
            <a:extLst>
              <a:ext uri="{909E8E84-426E-40DD-AFC4-6F175D3DCCD1}">
                <a14:hiddenFill xmlns:a14="http://schemas.microsoft.com/office/drawing/2010/main">
                  <a:noFill/>
                </a14:hiddenFill>
              </a:ext>
            </a:extLst>
          </p:spPr>
        </p:cxnSp>
        <p:cxnSp>
          <p:nvCxnSpPr>
            <p:cNvPr id="59406" name="Straight Arrow Connector 7"/>
            <p:cNvCxnSpPr>
              <a:cxnSpLocks noChangeShapeType="1"/>
            </p:cNvCxnSpPr>
            <p:nvPr/>
          </p:nvCxnSpPr>
          <p:spPr bwMode="auto">
            <a:xfrm>
              <a:off x="5051528" y="642918"/>
              <a:ext cx="0" cy="454970"/>
            </a:xfrm>
            <a:prstGeom prst="straightConnector1">
              <a:avLst/>
            </a:prstGeom>
            <a:noFill/>
            <a:ln w="57150" cap="rnd">
              <a:solidFill>
                <a:srgbClr val="E6B9B8"/>
              </a:solidFill>
              <a:round/>
              <a:headEnd/>
              <a:tailEnd type="triangle" w="med" len="med"/>
            </a:ln>
            <a:effectLst>
              <a:outerShdw dist="25400" dir="5400000" rotWithShape="0">
                <a:srgbClr val="808080">
                  <a:alpha val="54999"/>
                </a:srgbClr>
              </a:outerShdw>
            </a:effectLst>
            <a:extLst>
              <a:ext uri="{909E8E84-426E-40DD-AFC4-6F175D3DCCD1}">
                <a14:hiddenFill xmlns:a14="http://schemas.microsoft.com/office/drawing/2010/main">
                  <a:noFill/>
                </a14:hiddenFill>
              </a:ext>
            </a:extLst>
          </p:spPr>
        </p:cxnSp>
      </p:grpSp>
      <p:sp>
        <p:nvSpPr>
          <p:cNvPr id="9" name="Right Arrow 8"/>
          <p:cNvSpPr/>
          <p:nvPr/>
        </p:nvSpPr>
        <p:spPr>
          <a:xfrm rot="1730305">
            <a:off x="8410575" y="5194300"/>
            <a:ext cx="554038" cy="406400"/>
          </a:xfrm>
          <a:prstGeom prst="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solidFill>
                <a:prstClr val="white"/>
              </a:solidFill>
              <a:latin typeface="Arial Narrow"/>
              <a:cs typeface="Arial Narrow"/>
            </a:endParaRPr>
          </a:p>
        </p:txBody>
      </p:sp>
      <p:sp>
        <p:nvSpPr>
          <p:cNvPr id="5" name="Title 4"/>
          <p:cNvSpPr>
            <a:spLocks noGrp="1"/>
          </p:cNvSpPr>
          <p:nvPr>
            <p:ph type="title" idx="4294967295"/>
          </p:nvPr>
        </p:nvSpPr>
        <p:spPr>
          <a:xfrm>
            <a:off x="1524002" y="600680"/>
            <a:ext cx="9082088" cy="590931"/>
          </a:xfrm>
          <a:solidFill>
            <a:srgbClr val="92D050"/>
          </a:solidFill>
          <a:extLst>
            <a:ext uri="{FAA26D3D-D897-4be2-8F04-BA451C77F1D7}"/>
          </a:extLst>
        </p:spPr>
        <p:style>
          <a:lnRef idx="0">
            <a:schemeClr val="accent2"/>
          </a:lnRef>
          <a:fillRef idx="3">
            <a:schemeClr val="accent2"/>
          </a:fillRef>
          <a:effectRef idx="3">
            <a:schemeClr val="accent2"/>
          </a:effectRef>
          <a:fontRef idx="minor">
            <a:schemeClr val="lt1"/>
          </a:fontRef>
        </p:style>
        <p:txBody>
          <a:bodyPr>
            <a:spAutoFit/>
          </a:bodyPr>
          <a:lstStyle/>
          <a:p>
            <a:pPr eaLnBrk="1" hangingPunct="1">
              <a:defRPr/>
            </a:pPr>
            <a:r>
              <a:rPr lang="en-US" altLang="id-ID" sz="3600" b="1" dirty="0">
                <a:solidFill>
                  <a:schemeClr val="tx1"/>
                </a:solidFill>
              </a:rPr>
              <a:t>PROGRAM INDONESIA SEHAT</a:t>
            </a:r>
            <a:endParaRPr lang="id-ID" altLang="en-US" sz="3600" b="1" dirty="0">
              <a:solidFill>
                <a:schemeClr val="tx1"/>
              </a:solidFill>
            </a:endParaRPr>
          </a:p>
        </p:txBody>
      </p:sp>
      <p:sp>
        <p:nvSpPr>
          <p:cNvPr id="10" name="Rounded Rectangle 9"/>
          <p:cNvSpPr/>
          <p:nvPr/>
        </p:nvSpPr>
        <p:spPr>
          <a:xfrm>
            <a:off x="4868864" y="4635500"/>
            <a:ext cx="2644775" cy="762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en-US" sz="1700" b="1" dirty="0" err="1">
                <a:solidFill>
                  <a:schemeClr val="tx1"/>
                </a:solidFill>
                <a:latin typeface="Arial" panose="020B0604020202020204" pitchFamily="34" charset="0"/>
                <a:cs typeface="Arial" panose="020B0604020202020204" pitchFamily="34" charset="0"/>
              </a:rPr>
              <a:t>Penerapan</a:t>
            </a:r>
            <a:r>
              <a:rPr lang="en-US" altLang="en-US" sz="1700" b="1" dirty="0">
                <a:solidFill>
                  <a:schemeClr val="tx1"/>
                </a:solidFill>
                <a:latin typeface="Arial" panose="020B0604020202020204" pitchFamily="34" charset="0"/>
                <a:cs typeface="Arial" panose="020B0604020202020204" pitchFamily="34" charset="0"/>
              </a:rPr>
              <a:t> </a:t>
            </a:r>
            <a:r>
              <a:rPr lang="en-US" altLang="en-US" sz="1700" b="1" dirty="0" err="1">
                <a:solidFill>
                  <a:schemeClr val="tx1"/>
                </a:solidFill>
                <a:latin typeface="Arial" panose="020B0604020202020204" pitchFamily="34" charset="0"/>
                <a:cs typeface="Arial" panose="020B0604020202020204" pitchFamily="34" charset="0"/>
              </a:rPr>
              <a:t>pendekatan</a:t>
            </a:r>
            <a:r>
              <a:rPr lang="id-ID" altLang="en-US" sz="1700" b="1" dirty="0">
                <a:solidFill>
                  <a:schemeClr val="tx1"/>
                </a:solidFill>
                <a:latin typeface="Arial" panose="020B0604020202020204" pitchFamily="34" charset="0"/>
                <a:cs typeface="Arial" panose="020B0604020202020204" pitchFamily="34" charset="0"/>
              </a:rPr>
              <a:t> </a:t>
            </a:r>
            <a:r>
              <a:rPr lang="en-US" altLang="en-US" sz="1700" b="1" i="1" dirty="0">
                <a:solidFill>
                  <a:schemeClr val="tx1"/>
                </a:solidFill>
                <a:latin typeface="Arial" panose="020B0604020202020204" pitchFamily="34" charset="0"/>
                <a:cs typeface="Arial" panose="020B0604020202020204" pitchFamily="34" charset="0"/>
              </a:rPr>
              <a:t>continuum of care</a:t>
            </a:r>
            <a:endParaRPr lang="en-US" altLang="en-US" sz="1700" b="1" dirty="0">
              <a:solidFill>
                <a:schemeClr val="tx1"/>
              </a:solidFill>
              <a:latin typeface="Arial" panose="020B0604020202020204" pitchFamily="34" charset="0"/>
              <a:cs typeface="Arial" panose="020B0604020202020204" pitchFamily="34" charset="0"/>
            </a:endParaRPr>
          </a:p>
        </p:txBody>
      </p:sp>
      <p:sp>
        <p:nvSpPr>
          <p:cNvPr id="11" name="Rounded Rectangle 10"/>
          <p:cNvSpPr/>
          <p:nvPr/>
        </p:nvSpPr>
        <p:spPr>
          <a:xfrm>
            <a:off x="4840289" y="5668963"/>
            <a:ext cx="2657475" cy="74771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en-US" sz="1700" b="1" dirty="0" err="1">
                <a:solidFill>
                  <a:schemeClr val="tx1"/>
                </a:solidFill>
                <a:latin typeface="Arial" panose="020B0604020202020204" pitchFamily="34" charset="0"/>
                <a:cs typeface="Arial" panose="020B0604020202020204" pitchFamily="34" charset="0"/>
              </a:rPr>
              <a:t>Intervensi</a:t>
            </a:r>
            <a:r>
              <a:rPr lang="en-US" altLang="en-US" sz="1700" b="1" dirty="0">
                <a:solidFill>
                  <a:schemeClr val="tx1"/>
                </a:solidFill>
                <a:latin typeface="Arial" panose="020B0604020202020204" pitchFamily="34" charset="0"/>
                <a:cs typeface="Arial" panose="020B0604020202020204" pitchFamily="34" charset="0"/>
              </a:rPr>
              <a:t> </a:t>
            </a:r>
            <a:r>
              <a:rPr lang="en-US" altLang="en-US" sz="1700" b="1" dirty="0" err="1">
                <a:solidFill>
                  <a:schemeClr val="tx1"/>
                </a:solidFill>
                <a:latin typeface="Arial" panose="020B0604020202020204" pitchFamily="34" charset="0"/>
                <a:cs typeface="Arial" panose="020B0604020202020204" pitchFamily="34" charset="0"/>
              </a:rPr>
              <a:t>berbasis</a:t>
            </a:r>
            <a:r>
              <a:rPr lang="en-US" altLang="en-US" sz="1700" b="1" dirty="0">
                <a:solidFill>
                  <a:schemeClr val="tx1"/>
                </a:solidFill>
                <a:latin typeface="Arial" panose="020B0604020202020204" pitchFamily="34" charset="0"/>
                <a:cs typeface="Arial" panose="020B0604020202020204" pitchFamily="34" charset="0"/>
              </a:rPr>
              <a:t> </a:t>
            </a:r>
            <a:r>
              <a:rPr lang="en-US" altLang="en-US" sz="1700" b="1" dirty="0" err="1">
                <a:solidFill>
                  <a:schemeClr val="tx1"/>
                </a:solidFill>
                <a:latin typeface="Arial" panose="020B0604020202020204" pitchFamily="34" charset="0"/>
                <a:cs typeface="Arial" panose="020B0604020202020204" pitchFamily="34" charset="0"/>
              </a:rPr>
              <a:t>resiko</a:t>
            </a:r>
            <a:r>
              <a:rPr lang="en-US" altLang="en-US" sz="1700" b="1" dirty="0">
                <a:solidFill>
                  <a:schemeClr val="tx1"/>
                </a:solidFill>
                <a:latin typeface="Arial" panose="020B0604020202020204" pitchFamily="34" charset="0"/>
                <a:cs typeface="Arial" panose="020B0604020202020204" pitchFamily="34" charset="0"/>
              </a:rPr>
              <a:t> </a:t>
            </a:r>
            <a:r>
              <a:rPr lang="en-US" altLang="en-US" sz="1700" b="1" dirty="0" err="1">
                <a:solidFill>
                  <a:schemeClr val="tx1"/>
                </a:solidFill>
                <a:latin typeface="Arial" panose="020B0604020202020204" pitchFamily="34" charset="0"/>
                <a:cs typeface="Arial" panose="020B0604020202020204" pitchFamily="34" charset="0"/>
              </a:rPr>
              <a:t>kesehatan</a:t>
            </a:r>
            <a:r>
              <a:rPr lang="en-US" altLang="en-US" sz="1700" b="1" dirty="0">
                <a:solidFill>
                  <a:schemeClr val="tx1"/>
                </a:solidFill>
                <a:latin typeface="Arial" panose="020B0604020202020204" pitchFamily="34" charset="0"/>
                <a:cs typeface="Arial" panose="020B0604020202020204" pitchFamily="34" charset="0"/>
              </a:rPr>
              <a:t> (</a:t>
            </a:r>
            <a:r>
              <a:rPr lang="en-US" altLang="en-US" sz="1700" b="1" i="1" dirty="0">
                <a:solidFill>
                  <a:schemeClr val="tx1"/>
                </a:solidFill>
                <a:latin typeface="Arial" panose="020B0604020202020204" pitchFamily="34" charset="0"/>
                <a:cs typeface="Arial" panose="020B0604020202020204" pitchFamily="34" charset="0"/>
              </a:rPr>
              <a:t>health risk</a:t>
            </a:r>
            <a:r>
              <a:rPr lang="en-US" altLang="en-US" sz="1700" b="1" dirty="0">
                <a:solidFill>
                  <a:schemeClr val="tx1"/>
                </a:solidFill>
                <a:latin typeface="Arial" panose="020B0604020202020204" pitchFamily="34" charset="0"/>
                <a:cs typeface="Arial" panose="020B0604020202020204" pitchFamily="34" charset="0"/>
              </a:rPr>
              <a:t>)</a:t>
            </a:r>
            <a:endParaRPr lang="id-ID" altLang="en-US" sz="1700" b="1" dirty="0">
              <a:solidFill>
                <a:schemeClr val="tx1"/>
              </a:solidFill>
              <a:latin typeface="Arial" panose="020B0604020202020204" pitchFamily="34" charset="0"/>
              <a:cs typeface="Arial" panose="020B0604020202020204" pitchFamily="34" charset="0"/>
            </a:endParaRPr>
          </a:p>
        </p:txBody>
      </p:sp>
      <p:sp>
        <p:nvSpPr>
          <p:cNvPr id="59402" name="Slide Number Placeholder 1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72F14C0-64C1-4B19-895A-ED8857EAFA55}" type="slidenum">
              <a:rPr lang="en-US" altLang="id-ID">
                <a:solidFill>
                  <a:srgbClr val="898989"/>
                </a:solidFill>
                <a:latin typeface="Calibri" panose="020F0502020204030204" pitchFamily="34" charset="0"/>
              </a:rPr>
              <a:pPr eaLnBrk="1" hangingPunct="1"/>
              <a:t>6</a:t>
            </a:fld>
            <a:endParaRPr lang="en-US" altLang="id-ID">
              <a:solidFill>
                <a:srgbClr val="898989"/>
              </a:solidFill>
              <a:latin typeface="Calibri" panose="020F0502020204030204" pitchFamily="34" charset="0"/>
            </a:endParaRPr>
          </a:p>
        </p:txBody>
      </p:sp>
      <p:pic>
        <p:nvPicPr>
          <p:cNvPr id="59403" name="Picture 34" descr="pasted-image.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524001" y="0"/>
            <a:ext cx="665163"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descr="logo N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3547251"/>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3"/>
          <p:cNvSpPr>
            <a:spLocks noGrp="1"/>
          </p:cNvSpPr>
          <p:nvPr>
            <p:ph type="sldNum" sz="quarter" idx="4294967295"/>
          </p:nvPr>
        </p:nvSpPr>
        <p:spPr bwMode="auto">
          <a:xfrm>
            <a:off x="8534400" y="6356351"/>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C98C11F-A539-461D-8E8F-F3433FCA0A44}" type="slidenum">
              <a:rPr lang="id-ID" altLang="en-US">
                <a:solidFill>
                  <a:srgbClr val="898989"/>
                </a:solidFill>
                <a:latin typeface="Calibri" panose="020F0502020204030204" pitchFamily="34" charset="0"/>
                <a:ea typeface="MS PGothic" panose="020B0600070205080204" pitchFamily="34" charset="-128"/>
              </a:rPr>
              <a:pPr eaLnBrk="1" hangingPunct="1"/>
              <a:t>7</a:t>
            </a:fld>
            <a:endParaRPr lang="id-ID" altLang="en-US">
              <a:solidFill>
                <a:srgbClr val="898989"/>
              </a:solidFill>
              <a:latin typeface="Calibri" panose="020F0502020204030204" pitchFamily="34" charset="0"/>
              <a:ea typeface="MS PGothic" panose="020B0600070205080204" pitchFamily="34" charset="-128"/>
            </a:endParaRPr>
          </a:p>
        </p:txBody>
      </p:sp>
      <p:sp>
        <p:nvSpPr>
          <p:cNvPr id="6" name="Rectangle 5"/>
          <p:cNvSpPr/>
          <p:nvPr/>
        </p:nvSpPr>
        <p:spPr>
          <a:xfrm>
            <a:off x="3595688" y="428626"/>
            <a:ext cx="5072062" cy="714375"/>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PENGUATAN PELAYANAN KESEHATAN PRIMER</a:t>
            </a:r>
          </a:p>
        </p:txBody>
      </p:sp>
      <p:sp>
        <p:nvSpPr>
          <p:cNvPr id="9" name="Rectangle 8"/>
          <p:cNvSpPr/>
          <p:nvPr/>
        </p:nvSpPr>
        <p:spPr>
          <a:xfrm>
            <a:off x="1611314" y="3357563"/>
            <a:ext cx="1817687" cy="335756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31775" indent="-231775" algn="just">
              <a:buFont typeface="+mj-lt"/>
              <a:buAutoNum type="alphaLcParenR"/>
              <a:defRPr/>
            </a:pPr>
            <a:r>
              <a:rPr lang="en-US" sz="1600" dirty="0" err="1">
                <a:solidFill>
                  <a:schemeClr val="tx1"/>
                </a:solidFill>
              </a:rPr>
              <a:t>Pemenuhan</a:t>
            </a:r>
            <a:r>
              <a:rPr lang="en-US" sz="1600" dirty="0">
                <a:solidFill>
                  <a:schemeClr val="tx1"/>
                </a:solidFill>
              </a:rPr>
              <a:t> </a:t>
            </a:r>
            <a:r>
              <a:rPr lang="en-US" sz="1600" dirty="0" err="1">
                <a:solidFill>
                  <a:schemeClr val="tx1"/>
                </a:solidFill>
              </a:rPr>
              <a:t>tenaga</a:t>
            </a:r>
            <a:endParaRPr lang="en-US" sz="1600" dirty="0">
              <a:solidFill>
                <a:schemeClr val="tx1"/>
              </a:solidFill>
            </a:endParaRPr>
          </a:p>
          <a:p>
            <a:pPr marL="231775" indent="-231775" algn="just">
              <a:buFont typeface="+mj-lt"/>
              <a:buAutoNum type="alphaLcParenR"/>
              <a:defRPr/>
            </a:pPr>
            <a:r>
              <a:rPr lang="en-US" sz="1600" dirty="0" err="1">
                <a:solidFill>
                  <a:schemeClr val="tx1"/>
                </a:solidFill>
              </a:rPr>
              <a:t>Meningkatkan</a:t>
            </a:r>
            <a:r>
              <a:rPr lang="en-US" sz="1600" dirty="0">
                <a:solidFill>
                  <a:schemeClr val="tx1"/>
                </a:solidFill>
              </a:rPr>
              <a:t> </a:t>
            </a:r>
            <a:r>
              <a:rPr lang="en-US" sz="1600" dirty="0" err="1">
                <a:solidFill>
                  <a:schemeClr val="tx1"/>
                </a:solidFill>
              </a:rPr>
              <a:t>sarana</a:t>
            </a:r>
            <a:r>
              <a:rPr lang="en-US" sz="1600" dirty="0">
                <a:solidFill>
                  <a:schemeClr val="tx1"/>
                </a:solidFill>
              </a:rPr>
              <a:t> </a:t>
            </a:r>
            <a:r>
              <a:rPr lang="en-US" sz="1600" dirty="0" err="1">
                <a:solidFill>
                  <a:schemeClr val="tx1"/>
                </a:solidFill>
              </a:rPr>
              <a:t>pelayanan</a:t>
            </a:r>
            <a:r>
              <a:rPr lang="en-US" sz="1600" dirty="0">
                <a:solidFill>
                  <a:schemeClr val="tx1"/>
                </a:solidFill>
              </a:rPr>
              <a:t> primer</a:t>
            </a:r>
          </a:p>
          <a:p>
            <a:pPr marL="231775" indent="-231775" algn="just">
              <a:buFont typeface="+mj-lt"/>
              <a:buAutoNum type="alphaLcParenR"/>
              <a:defRPr/>
            </a:pPr>
            <a:r>
              <a:rPr lang="en-US" sz="1600" dirty="0" err="1">
                <a:solidFill>
                  <a:schemeClr val="tx1"/>
                </a:solidFill>
              </a:rPr>
              <a:t>Pemenuhan</a:t>
            </a:r>
            <a:r>
              <a:rPr lang="en-US" sz="1600" dirty="0">
                <a:solidFill>
                  <a:schemeClr val="tx1"/>
                </a:solidFill>
              </a:rPr>
              <a:t> </a:t>
            </a:r>
            <a:r>
              <a:rPr lang="en-US" sz="1600" dirty="0" err="1">
                <a:solidFill>
                  <a:schemeClr val="tx1"/>
                </a:solidFill>
              </a:rPr>
              <a:t>prasana</a:t>
            </a:r>
            <a:r>
              <a:rPr lang="en-US" sz="1600" dirty="0">
                <a:solidFill>
                  <a:schemeClr val="tx1"/>
                </a:solidFill>
              </a:rPr>
              <a:t> </a:t>
            </a:r>
            <a:r>
              <a:rPr lang="en-US" sz="1600" dirty="0" err="1">
                <a:solidFill>
                  <a:schemeClr val="tx1"/>
                </a:solidFill>
              </a:rPr>
              <a:t>pendukung</a:t>
            </a:r>
            <a:endParaRPr lang="en-US" sz="1600" dirty="0">
              <a:solidFill>
                <a:schemeClr val="tx1"/>
              </a:solidFill>
            </a:endParaRPr>
          </a:p>
          <a:p>
            <a:pPr marL="231775" indent="-231775" algn="just">
              <a:buFont typeface="+mj-lt"/>
              <a:buAutoNum type="alphaLcParenR"/>
              <a:defRPr/>
            </a:pPr>
            <a:r>
              <a:rPr lang="en-US" sz="1600" dirty="0" err="1">
                <a:solidFill>
                  <a:schemeClr val="tx1"/>
                </a:solidFill>
              </a:rPr>
              <a:t>Inovasi</a:t>
            </a:r>
            <a:r>
              <a:rPr lang="en-US" sz="1600" dirty="0">
                <a:solidFill>
                  <a:schemeClr val="tx1"/>
                </a:solidFill>
              </a:rPr>
              <a:t> </a:t>
            </a:r>
            <a:r>
              <a:rPr lang="en-US" sz="1600" dirty="0" err="1">
                <a:solidFill>
                  <a:schemeClr val="tx1"/>
                </a:solidFill>
              </a:rPr>
              <a:t>pelayanan</a:t>
            </a:r>
            <a:r>
              <a:rPr lang="en-US" sz="1600" dirty="0">
                <a:solidFill>
                  <a:schemeClr val="tx1"/>
                </a:solidFill>
              </a:rPr>
              <a:t> </a:t>
            </a:r>
            <a:r>
              <a:rPr lang="en-US" sz="1600" dirty="0" err="1">
                <a:solidFill>
                  <a:schemeClr val="tx1"/>
                </a:solidFill>
              </a:rPr>
              <a:t>di</a:t>
            </a:r>
            <a:r>
              <a:rPr lang="en-US" sz="1600" dirty="0">
                <a:solidFill>
                  <a:schemeClr val="tx1"/>
                </a:solidFill>
              </a:rPr>
              <a:t> </a:t>
            </a:r>
            <a:r>
              <a:rPr lang="en-US" sz="1600" dirty="0" err="1">
                <a:solidFill>
                  <a:schemeClr val="tx1"/>
                </a:solidFill>
              </a:rPr>
              <a:t>Terpencil</a:t>
            </a:r>
            <a:r>
              <a:rPr lang="en-US" sz="1600" dirty="0">
                <a:solidFill>
                  <a:schemeClr val="tx1"/>
                </a:solidFill>
              </a:rPr>
              <a:t> </a:t>
            </a:r>
            <a:r>
              <a:rPr lang="en-US" sz="1600" dirty="0" err="1">
                <a:solidFill>
                  <a:schemeClr val="tx1"/>
                </a:solidFill>
              </a:rPr>
              <a:t>dan</a:t>
            </a:r>
            <a:r>
              <a:rPr lang="en-US" sz="1600" dirty="0">
                <a:solidFill>
                  <a:schemeClr val="tx1"/>
                </a:solidFill>
              </a:rPr>
              <a:t> </a:t>
            </a:r>
            <a:r>
              <a:rPr lang="en-US" sz="1600" dirty="0" err="1">
                <a:solidFill>
                  <a:schemeClr val="tx1"/>
                </a:solidFill>
              </a:rPr>
              <a:t>sangat</a:t>
            </a:r>
            <a:r>
              <a:rPr lang="en-US" sz="1600" dirty="0">
                <a:solidFill>
                  <a:schemeClr val="tx1"/>
                </a:solidFill>
              </a:rPr>
              <a:t> </a:t>
            </a:r>
            <a:r>
              <a:rPr lang="en-US" sz="1600" dirty="0" err="1">
                <a:solidFill>
                  <a:schemeClr val="tx1"/>
                </a:solidFill>
              </a:rPr>
              <a:t>Terpencil</a:t>
            </a:r>
            <a:endParaRPr lang="en-US" sz="1600" dirty="0">
              <a:solidFill>
                <a:schemeClr val="tx1"/>
              </a:solidFill>
            </a:endParaRPr>
          </a:p>
        </p:txBody>
      </p:sp>
      <p:sp>
        <p:nvSpPr>
          <p:cNvPr id="12" name="Rounded Rectangle 11"/>
          <p:cNvSpPr/>
          <p:nvPr/>
        </p:nvSpPr>
        <p:spPr>
          <a:xfrm>
            <a:off x="1611313" y="1857376"/>
            <a:ext cx="1714500" cy="12858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latin typeface="Arial" pitchFamily="34" charset="0"/>
                <a:cs typeface="Arial" pitchFamily="34" charset="0"/>
              </a:rPr>
              <a:t>PENINGKATAN AKSES</a:t>
            </a:r>
          </a:p>
        </p:txBody>
      </p:sp>
      <p:sp>
        <p:nvSpPr>
          <p:cNvPr id="13" name="Rounded Rectangle 12"/>
          <p:cNvSpPr/>
          <p:nvPr/>
        </p:nvSpPr>
        <p:spPr>
          <a:xfrm>
            <a:off x="3457575" y="1857375"/>
            <a:ext cx="1714500" cy="1214438"/>
          </a:xfrm>
          <a:prstGeom prst="roundRect">
            <a:avLst>
              <a:gd name="adj" fmla="val 16667"/>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latin typeface="Arial" pitchFamily="34" charset="0"/>
                <a:cs typeface="Arial" pitchFamily="34" charset="0"/>
              </a:rPr>
              <a:t>PENINGKATAN MUTU</a:t>
            </a:r>
          </a:p>
        </p:txBody>
      </p:sp>
      <p:sp>
        <p:nvSpPr>
          <p:cNvPr id="14" name="Rounded Rectangle 13"/>
          <p:cNvSpPr/>
          <p:nvPr/>
        </p:nvSpPr>
        <p:spPr>
          <a:xfrm>
            <a:off x="5305425" y="1857375"/>
            <a:ext cx="1779588" cy="1214438"/>
          </a:xfrm>
          <a:prstGeom prst="roundRect">
            <a:avLst>
              <a:gd name="adj" fmla="val 16667"/>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latin typeface="Arial" pitchFamily="34" charset="0"/>
                <a:cs typeface="Arial" pitchFamily="34" charset="0"/>
              </a:rPr>
              <a:t>REGIONALISASI RUJUKAN</a:t>
            </a:r>
          </a:p>
        </p:txBody>
      </p:sp>
      <p:sp>
        <p:nvSpPr>
          <p:cNvPr id="15" name="Rounded Rectangle 14"/>
          <p:cNvSpPr/>
          <p:nvPr/>
        </p:nvSpPr>
        <p:spPr>
          <a:xfrm>
            <a:off x="7216775" y="1857376"/>
            <a:ext cx="1582738" cy="1285875"/>
          </a:xfrm>
          <a:prstGeom prst="roundRect">
            <a:avLst>
              <a:gd name="adj" fmla="val 16667"/>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chemeClr val="tx1"/>
                </a:solidFill>
                <a:latin typeface="Arial" pitchFamily="34" charset="0"/>
                <a:cs typeface="Arial" pitchFamily="34" charset="0"/>
              </a:rPr>
              <a:t>PENGUATAN DINKES KAB/KOTA, PROVINSI</a:t>
            </a:r>
          </a:p>
        </p:txBody>
      </p:sp>
      <p:sp>
        <p:nvSpPr>
          <p:cNvPr id="16" name="Rounded Rectangle 15"/>
          <p:cNvSpPr/>
          <p:nvPr/>
        </p:nvSpPr>
        <p:spPr>
          <a:xfrm>
            <a:off x="8997951" y="1857375"/>
            <a:ext cx="1450975" cy="1214438"/>
          </a:xfrm>
          <a:prstGeom prst="roundRect">
            <a:avLst>
              <a:gd name="adj" fmla="val 16667"/>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latin typeface="Arial" pitchFamily="34" charset="0"/>
                <a:cs typeface="Arial" pitchFamily="34" charset="0"/>
              </a:rPr>
              <a:t>DUKUNGAN LINTAS SEKTOR</a:t>
            </a:r>
          </a:p>
        </p:txBody>
      </p:sp>
      <p:sp>
        <p:nvSpPr>
          <p:cNvPr id="17" name="Rectangle 16"/>
          <p:cNvSpPr/>
          <p:nvPr/>
        </p:nvSpPr>
        <p:spPr>
          <a:xfrm>
            <a:off x="3581400" y="3357563"/>
            <a:ext cx="1600200" cy="3357562"/>
          </a:xfrm>
          <a:prstGeom prst="rect">
            <a:avLst/>
          </a:prstGeom>
          <a:noFill/>
          <a:ln w="38100">
            <a:solidFill>
              <a:srgbClr val="1E863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39725" indent="-339725" algn="just">
              <a:buFont typeface="+mj-lt"/>
              <a:buAutoNum type="alphaLcParenR"/>
              <a:defRPr/>
            </a:pPr>
            <a:r>
              <a:rPr lang="en-US" sz="1600" dirty="0" err="1">
                <a:solidFill>
                  <a:schemeClr val="tx1"/>
                </a:solidFill>
              </a:rPr>
              <a:t>Penyediaan</a:t>
            </a:r>
            <a:r>
              <a:rPr lang="en-US" sz="1600" dirty="0">
                <a:solidFill>
                  <a:schemeClr val="tx1"/>
                </a:solidFill>
              </a:rPr>
              <a:t> NSPK/SOP</a:t>
            </a:r>
          </a:p>
          <a:p>
            <a:pPr marL="339725" indent="-339725" algn="just">
              <a:buFont typeface="+mj-lt"/>
              <a:buAutoNum type="alphaLcParenR"/>
              <a:defRPr/>
            </a:pPr>
            <a:r>
              <a:rPr lang="en-US" sz="1600" dirty="0" err="1">
                <a:solidFill>
                  <a:schemeClr val="tx1"/>
                </a:solidFill>
              </a:rPr>
              <a:t>Peningkatan</a:t>
            </a:r>
            <a:r>
              <a:rPr lang="en-US" sz="1600" dirty="0">
                <a:solidFill>
                  <a:schemeClr val="tx1"/>
                </a:solidFill>
              </a:rPr>
              <a:t> </a:t>
            </a:r>
            <a:r>
              <a:rPr lang="en-US" sz="1600" dirty="0" err="1">
                <a:solidFill>
                  <a:schemeClr val="tx1"/>
                </a:solidFill>
              </a:rPr>
              <a:t>kemampuan</a:t>
            </a:r>
            <a:r>
              <a:rPr lang="en-US" sz="1600" dirty="0">
                <a:solidFill>
                  <a:schemeClr val="tx1"/>
                </a:solidFill>
              </a:rPr>
              <a:t> </a:t>
            </a:r>
            <a:r>
              <a:rPr lang="en-US" sz="1600" dirty="0" err="1">
                <a:solidFill>
                  <a:schemeClr val="tx1"/>
                </a:solidFill>
              </a:rPr>
              <a:t>tenaga</a:t>
            </a:r>
            <a:r>
              <a:rPr lang="en-US" sz="1600" dirty="0">
                <a:solidFill>
                  <a:schemeClr val="tx1"/>
                </a:solidFill>
              </a:rPr>
              <a:t> </a:t>
            </a:r>
            <a:r>
              <a:rPr lang="en-US" sz="1600" dirty="0" err="1">
                <a:solidFill>
                  <a:schemeClr val="tx1"/>
                </a:solidFill>
              </a:rPr>
              <a:t>kesehatan</a:t>
            </a:r>
            <a:endParaRPr lang="en-US" sz="1600" dirty="0">
              <a:solidFill>
                <a:schemeClr val="tx1"/>
              </a:solidFill>
            </a:endParaRPr>
          </a:p>
          <a:p>
            <a:pPr marL="339725" indent="-339725" algn="just">
              <a:buFont typeface="+mj-lt"/>
              <a:buAutoNum type="alphaLcParenR"/>
              <a:defRPr/>
            </a:pPr>
            <a:r>
              <a:rPr lang="en-US" sz="1600" dirty="0">
                <a:solidFill>
                  <a:schemeClr val="tx1"/>
                </a:solidFill>
              </a:rPr>
              <a:t>Program </a:t>
            </a:r>
            <a:r>
              <a:rPr lang="en-US" sz="1600" dirty="0" err="1">
                <a:solidFill>
                  <a:schemeClr val="tx1"/>
                </a:solidFill>
              </a:rPr>
              <a:t>Dokter</a:t>
            </a:r>
            <a:r>
              <a:rPr lang="en-US" sz="1600" dirty="0">
                <a:solidFill>
                  <a:schemeClr val="tx1"/>
                </a:solidFill>
              </a:rPr>
              <a:t> </a:t>
            </a:r>
            <a:r>
              <a:rPr lang="en-US" sz="1600" dirty="0" err="1">
                <a:solidFill>
                  <a:schemeClr val="tx1"/>
                </a:solidFill>
              </a:rPr>
              <a:t>Layanan</a:t>
            </a:r>
            <a:r>
              <a:rPr lang="en-US" sz="1600" dirty="0">
                <a:solidFill>
                  <a:schemeClr val="tx1"/>
                </a:solidFill>
              </a:rPr>
              <a:t> Primer</a:t>
            </a:r>
          </a:p>
          <a:p>
            <a:pPr marL="339725" indent="-339725" algn="just">
              <a:buFont typeface="+mj-lt"/>
              <a:buAutoNum type="alphaLcParenR"/>
              <a:defRPr/>
            </a:pPr>
            <a:r>
              <a:rPr lang="en-US" sz="1600" dirty="0">
                <a:solidFill>
                  <a:schemeClr val="tx1"/>
                </a:solidFill>
              </a:rPr>
              <a:t>Program </a:t>
            </a:r>
            <a:r>
              <a:rPr lang="en-US" sz="1600" dirty="0" err="1">
                <a:solidFill>
                  <a:schemeClr val="tx1"/>
                </a:solidFill>
              </a:rPr>
              <a:t>Akreditasi</a:t>
            </a:r>
            <a:r>
              <a:rPr lang="en-US" sz="1600" dirty="0">
                <a:solidFill>
                  <a:schemeClr val="tx1"/>
                </a:solidFill>
              </a:rPr>
              <a:t> FKTP</a:t>
            </a:r>
          </a:p>
        </p:txBody>
      </p:sp>
      <p:sp>
        <p:nvSpPr>
          <p:cNvPr id="18" name="Rectangle 17"/>
          <p:cNvSpPr/>
          <p:nvPr/>
        </p:nvSpPr>
        <p:spPr>
          <a:xfrm>
            <a:off x="5370513" y="3357564"/>
            <a:ext cx="1714500" cy="3286125"/>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39725" indent="-339725" algn="just">
              <a:buFont typeface="+mj-lt"/>
              <a:buAutoNum type="alphaLcParenR"/>
              <a:defRPr/>
            </a:pPr>
            <a:r>
              <a:rPr lang="en-US" sz="1600" dirty="0" err="1">
                <a:solidFill>
                  <a:schemeClr val="tx1"/>
                </a:solidFill>
              </a:rPr>
              <a:t>Sistem</a:t>
            </a:r>
            <a:r>
              <a:rPr lang="en-US" sz="1600" dirty="0">
                <a:solidFill>
                  <a:schemeClr val="tx1"/>
                </a:solidFill>
              </a:rPr>
              <a:t> </a:t>
            </a:r>
            <a:r>
              <a:rPr lang="en-US" sz="1600" dirty="0" err="1">
                <a:solidFill>
                  <a:schemeClr val="tx1"/>
                </a:solidFill>
              </a:rPr>
              <a:t>Rujukan</a:t>
            </a:r>
            <a:r>
              <a:rPr lang="en-US" sz="1600" dirty="0">
                <a:solidFill>
                  <a:schemeClr val="tx1"/>
                </a:solidFill>
              </a:rPr>
              <a:t> Tingkat </a:t>
            </a:r>
            <a:r>
              <a:rPr lang="en-US" sz="1600" dirty="0" err="1">
                <a:solidFill>
                  <a:schemeClr val="tx1"/>
                </a:solidFill>
              </a:rPr>
              <a:t>Kabupaten</a:t>
            </a:r>
            <a:endParaRPr lang="en-US" sz="1600" dirty="0">
              <a:solidFill>
                <a:schemeClr val="tx1"/>
              </a:solidFill>
            </a:endParaRPr>
          </a:p>
          <a:p>
            <a:pPr marL="339725" indent="-339725" algn="just">
              <a:buFont typeface="+mj-lt"/>
              <a:buAutoNum type="alphaLcParenR"/>
              <a:defRPr/>
            </a:pPr>
            <a:r>
              <a:rPr lang="en-US" sz="1600" dirty="0" err="1">
                <a:solidFill>
                  <a:schemeClr val="tx1"/>
                </a:solidFill>
              </a:rPr>
              <a:t>Sistem</a:t>
            </a:r>
            <a:r>
              <a:rPr lang="en-US" sz="1600" dirty="0">
                <a:solidFill>
                  <a:schemeClr val="tx1"/>
                </a:solidFill>
              </a:rPr>
              <a:t> </a:t>
            </a:r>
            <a:r>
              <a:rPr lang="en-US" sz="1600" dirty="0" err="1">
                <a:solidFill>
                  <a:schemeClr val="tx1"/>
                </a:solidFill>
              </a:rPr>
              <a:t>Rujukan</a:t>
            </a:r>
            <a:r>
              <a:rPr lang="en-US" sz="1600" dirty="0">
                <a:solidFill>
                  <a:schemeClr val="tx1"/>
                </a:solidFill>
              </a:rPr>
              <a:t> Regional</a:t>
            </a:r>
          </a:p>
          <a:p>
            <a:pPr marL="339725" indent="-339725" algn="just">
              <a:buFont typeface="+mj-lt"/>
              <a:buAutoNum type="alphaLcParenR"/>
              <a:defRPr/>
            </a:pPr>
            <a:r>
              <a:rPr lang="en-US" sz="1600" dirty="0" err="1">
                <a:solidFill>
                  <a:schemeClr val="tx1"/>
                </a:solidFill>
              </a:rPr>
              <a:t>Sistem</a:t>
            </a:r>
            <a:r>
              <a:rPr lang="en-US" sz="1600" dirty="0">
                <a:solidFill>
                  <a:schemeClr val="tx1"/>
                </a:solidFill>
              </a:rPr>
              <a:t> </a:t>
            </a:r>
            <a:r>
              <a:rPr lang="en-US" sz="1600" dirty="0" err="1">
                <a:solidFill>
                  <a:schemeClr val="tx1"/>
                </a:solidFill>
              </a:rPr>
              <a:t>Rujukan</a:t>
            </a:r>
            <a:r>
              <a:rPr lang="en-US" sz="1600" dirty="0">
                <a:solidFill>
                  <a:schemeClr val="tx1"/>
                </a:solidFill>
              </a:rPr>
              <a:t> </a:t>
            </a:r>
            <a:r>
              <a:rPr lang="en-US" sz="1600" dirty="0" err="1">
                <a:solidFill>
                  <a:schemeClr val="tx1"/>
                </a:solidFill>
              </a:rPr>
              <a:t>Nasional</a:t>
            </a:r>
            <a:endParaRPr lang="en-US" sz="1600" dirty="0">
              <a:solidFill>
                <a:schemeClr val="tx1"/>
              </a:solidFill>
            </a:endParaRPr>
          </a:p>
          <a:p>
            <a:pPr marL="339725" indent="-339725" algn="just">
              <a:buFont typeface="+mj-lt"/>
              <a:buAutoNum type="alphaLcParenR"/>
              <a:defRPr/>
            </a:pPr>
            <a:endParaRPr lang="en-US" sz="1600" dirty="0">
              <a:solidFill>
                <a:schemeClr val="tx1"/>
              </a:solidFill>
            </a:endParaRPr>
          </a:p>
          <a:p>
            <a:pPr marL="339725" indent="-339725" algn="just">
              <a:buFont typeface="+mj-lt"/>
              <a:buAutoNum type="alphaLcParenR"/>
              <a:defRPr/>
            </a:pPr>
            <a:endParaRPr lang="en-US" sz="1600" dirty="0">
              <a:solidFill>
                <a:schemeClr val="tx1"/>
              </a:solidFill>
            </a:endParaRPr>
          </a:p>
          <a:p>
            <a:pPr marL="339725" indent="-339725" algn="just">
              <a:buFont typeface="+mj-lt"/>
              <a:buAutoNum type="alphaLcParenR"/>
              <a:defRPr/>
            </a:pPr>
            <a:endParaRPr lang="en-US" sz="1600" dirty="0">
              <a:solidFill>
                <a:schemeClr val="tx1"/>
              </a:solidFill>
            </a:endParaRPr>
          </a:p>
        </p:txBody>
      </p:sp>
      <p:sp>
        <p:nvSpPr>
          <p:cNvPr id="19" name="Rectangle 18"/>
          <p:cNvSpPr/>
          <p:nvPr/>
        </p:nvSpPr>
        <p:spPr>
          <a:xfrm>
            <a:off x="7216775" y="3357564"/>
            <a:ext cx="1582738" cy="3286125"/>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39725" indent="-339725" algn="just">
              <a:buFont typeface="+mj-lt"/>
              <a:buAutoNum type="alphaLcParenR"/>
              <a:defRPr/>
            </a:pPr>
            <a:endParaRPr lang="en-US" sz="1600" dirty="0" err="1">
              <a:solidFill>
                <a:schemeClr val="tx1"/>
              </a:solidFill>
            </a:endParaRPr>
          </a:p>
          <a:p>
            <a:pPr marL="339725" indent="-339725" algn="just">
              <a:buFont typeface="+mj-lt"/>
              <a:buAutoNum type="alphaLcParenR"/>
              <a:defRPr/>
            </a:pPr>
            <a:endParaRPr lang="en-US" sz="1600" dirty="0" err="1">
              <a:solidFill>
                <a:schemeClr val="tx1"/>
              </a:solidFill>
            </a:endParaRPr>
          </a:p>
          <a:p>
            <a:pPr marL="339725" indent="-339725" algn="just">
              <a:buFont typeface="+mj-lt"/>
              <a:buAutoNum type="alphaLcParenR"/>
              <a:defRPr/>
            </a:pPr>
            <a:endParaRPr lang="en-US" sz="1600" dirty="0" err="1">
              <a:solidFill>
                <a:schemeClr val="tx1"/>
              </a:solidFill>
            </a:endParaRPr>
          </a:p>
          <a:p>
            <a:pPr marL="339725" indent="-339725">
              <a:buFont typeface="+mj-lt"/>
              <a:buAutoNum type="alphaLcParenR"/>
              <a:defRPr/>
            </a:pPr>
            <a:endParaRPr lang="en-US" sz="1600" dirty="0">
              <a:solidFill>
                <a:schemeClr val="tx1"/>
              </a:solidFill>
            </a:endParaRPr>
          </a:p>
          <a:p>
            <a:pPr marL="339725" indent="-339725">
              <a:buFont typeface="+mj-lt"/>
              <a:buAutoNum type="alphaLcParenR"/>
              <a:defRPr/>
            </a:pPr>
            <a:endParaRPr lang="en-US" sz="1600" dirty="0">
              <a:solidFill>
                <a:schemeClr val="tx1"/>
              </a:solidFill>
            </a:endParaRPr>
          </a:p>
          <a:p>
            <a:pPr marL="339725" indent="-339725">
              <a:buFont typeface="+mj-lt"/>
              <a:buAutoNum type="alphaLcParenR"/>
              <a:defRPr/>
            </a:pPr>
            <a:endParaRPr lang="en-US" sz="1600" dirty="0">
              <a:solidFill>
                <a:schemeClr val="tx1"/>
              </a:solidFill>
            </a:endParaRPr>
          </a:p>
          <a:p>
            <a:pPr marL="339725" indent="-339725">
              <a:buFont typeface="+mj-lt"/>
              <a:buAutoNum type="alphaLcParenR"/>
              <a:defRPr/>
            </a:pPr>
            <a:endParaRPr lang="en-US" sz="1600" dirty="0">
              <a:solidFill>
                <a:schemeClr val="tx1"/>
              </a:solidFill>
            </a:endParaRPr>
          </a:p>
          <a:p>
            <a:pPr marL="339725" indent="-339725">
              <a:buFont typeface="+mj-lt"/>
              <a:buAutoNum type="alphaLcParenR"/>
              <a:defRPr/>
            </a:pPr>
            <a:r>
              <a:rPr lang="en-US" sz="1600" dirty="0" err="1">
                <a:solidFill>
                  <a:schemeClr val="tx1"/>
                </a:solidFill>
              </a:rPr>
              <a:t>Implementasi</a:t>
            </a:r>
            <a:r>
              <a:rPr lang="en-US" sz="1600" dirty="0">
                <a:solidFill>
                  <a:schemeClr val="tx1"/>
                </a:solidFill>
              </a:rPr>
              <a:t> UU </a:t>
            </a:r>
            <a:r>
              <a:rPr lang="en-US" sz="1600" dirty="0" err="1">
                <a:solidFill>
                  <a:schemeClr val="tx1"/>
                </a:solidFill>
              </a:rPr>
              <a:t>Pemerintah</a:t>
            </a:r>
            <a:r>
              <a:rPr lang="en-US" sz="1600" dirty="0">
                <a:solidFill>
                  <a:schemeClr val="tx1"/>
                </a:solidFill>
              </a:rPr>
              <a:t> Daerah: UU no.23/2014</a:t>
            </a:r>
          </a:p>
          <a:p>
            <a:pPr marL="339725" indent="-339725" algn="just">
              <a:buFont typeface="+mj-lt"/>
              <a:buAutoNum type="alphaLcParenR"/>
              <a:defRPr/>
            </a:pPr>
            <a:r>
              <a:rPr lang="en-US" sz="1600" dirty="0" err="1">
                <a:solidFill>
                  <a:schemeClr val="tx1"/>
                </a:solidFill>
              </a:rPr>
              <a:t>Pemenuhan Standar Pelayanan Minimal</a:t>
            </a:r>
            <a:r>
              <a:rPr lang="en-US" sz="1600" dirty="0">
                <a:solidFill>
                  <a:schemeClr val="tx1"/>
                </a:solidFill>
              </a:rPr>
              <a:t> </a:t>
            </a:r>
          </a:p>
          <a:p>
            <a:pPr marL="339725" indent="-339725" algn="just">
              <a:buFont typeface="+mj-lt"/>
              <a:buAutoNum type="alphaLcParenR"/>
              <a:defRPr/>
            </a:pPr>
            <a:r>
              <a:rPr lang="en-US" sz="1600" dirty="0" err="1">
                <a:solidFill>
                  <a:schemeClr val="tx1"/>
                </a:solidFill>
              </a:rPr>
              <a:t>Peningkatan Kapasitas</a:t>
            </a:r>
            <a:endParaRPr lang="en-US" sz="1600" dirty="0">
              <a:solidFill>
                <a:schemeClr val="tx1"/>
              </a:solidFill>
            </a:endParaRPr>
          </a:p>
          <a:p>
            <a:pPr marL="339725" indent="-339725" algn="just">
              <a:defRPr/>
            </a:pPr>
            <a:endParaRPr lang="en-US" sz="1600" dirty="0">
              <a:solidFill>
                <a:schemeClr val="tx1"/>
              </a:solidFill>
            </a:endParaRPr>
          </a:p>
          <a:p>
            <a:pPr marL="339725" indent="-339725" algn="just">
              <a:defRPr/>
            </a:pPr>
            <a:endParaRPr lang="en-US" sz="1600" dirty="0">
              <a:solidFill>
                <a:schemeClr val="tx1"/>
              </a:solidFill>
            </a:endParaRPr>
          </a:p>
          <a:p>
            <a:pPr marL="339725" indent="-339725" algn="just">
              <a:defRPr/>
            </a:pPr>
            <a:endParaRPr lang="en-US" sz="1600" dirty="0">
              <a:solidFill>
                <a:schemeClr val="tx1"/>
              </a:solidFill>
            </a:endParaRPr>
          </a:p>
          <a:p>
            <a:pPr marL="339725" indent="-339725" algn="just">
              <a:defRPr/>
            </a:pPr>
            <a:endParaRPr lang="en-US" sz="1600" dirty="0">
              <a:solidFill>
                <a:schemeClr val="tx1"/>
              </a:solidFill>
            </a:endParaRPr>
          </a:p>
          <a:p>
            <a:pPr marL="339725" indent="-339725" algn="just">
              <a:defRPr/>
            </a:pPr>
            <a:endParaRPr lang="en-US" sz="1600" dirty="0">
              <a:solidFill>
                <a:schemeClr val="tx1"/>
              </a:solidFill>
            </a:endParaRPr>
          </a:p>
          <a:p>
            <a:pPr algn="just">
              <a:defRPr/>
            </a:pPr>
            <a:endParaRPr lang="en-US" sz="1600" dirty="0">
              <a:solidFill>
                <a:schemeClr val="tx1"/>
              </a:solidFill>
            </a:endParaRPr>
          </a:p>
          <a:p>
            <a:pPr marL="339725" indent="-339725" algn="just">
              <a:buFont typeface="+mj-lt"/>
              <a:buAutoNum type="alphaLcParenR"/>
              <a:defRPr/>
            </a:pPr>
            <a:endParaRPr lang="en-US" sz="1600" dirty="0">
              <a:solidFill>
                <a:schemeClr val="tx1"/>
              </a:solidFill>
            </a:endParaRPr>
          </a:p>
          <a:p>
            <a:pPr marL="339725" indent="-339725" algn="just">
              <a:buFont typeface="+mj-lt"/>
              <a:buAutoNum type="alphaLcParenR"/>
              <a:defRPr/>
            </a:pPr>
            <a:endParaRPr lang="en-US" sz="1600" dirty="0">
              <a:solidFill>
                <a:schemeClr val="tx1"/>
              </a:solidFill>
            </a:endParaRPr>
          </a:p>
          <a:p>
            <a:pPr marL="339725" indent="-339725" algn="just">
              <a:buFont typeface="+mj-lt"/>
              <a:buAutoNum type="alphaLcParenR"/>
              <a:defRPr/>
            </a:pPr>
            <a:endParaRPr lang="en-US" sz="1600" dirty="0">
              <a:solidFill>
                <a:schemeClr val="tx1"/>
              </a:solidFill>
            </a:endParaRPr>
          </a:p>
        </p:txBody>
      </p:sp>
      <p:sp>
        <p:nvSpPr>
          <p:cNvPr id="20" name="Rectangle 19"/>
          <p:cNvSpPr/>
          <p:nvPr/>
        </p:nvSpPr>
        <p:spPr>
          <a:xfrm>
            <a:off x="8997951" y="3357564"/>
            <a:ext cx="1516063" cy="3286125"/>
          </a:xfrm>
          <a:prstGeom prst="rect">
            <a:avLst/>
          </a:prstGeom>
          <a:no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31775" indent="-231775" algn="just">
              <a:buFont typeface="+mj-lt"/>
              <a:buAutoNum type="alphaLcParenR"/>
              <a:defRPr/>
            </a:pPr>
            <a:r>
              <a:rPr lang="en-US" sz="1600" dirty="0" err="1">
                <a:solidFill>
                  <a:schemeClr val="tx1"/>
                </a:solidFill>
              </a:rPr>
              <a:t>Dukungan</a:t>
            </a:r>
            <a:r>
              <a:rPr lang="en-US" sz="1600" dirty="0">
                <a:solidFill>
                  <a:schemeClr val="tx1"/>
                </a:solidFill>
              </a:rPr>
              <a:t> </a:t>
            </a:r>
            <a:r>
              <a:rPr lang="en-US" sz="1600" dirty="0" err="1">
                <a:solidFill>
                  <a:schemeClr val="tx1"/>
                </a:solidFill>
              </a:rPr>
              <a:t>Regulasi</a:t>
            </a:r>
            <a:endParaRPr lang="en-US" sz="1600" dirty="0">
              <a:solidFill>
                <a:schemeClr val="tx1"/>
              </a:solidFill>
            </a:endParaRPr>
          </a:p>
          <a:p>
            <a:pPr marL="231775" indent="-231775" algn="just">
              <a:buFont typeface="+mj-lt"/>
              <a:buAutoNum type="alphaLcParenR"/>
              <a:defRPr/>
            </a:pPr>
            <a:r>
              <a:rPr lang="en-US" sz="1600" dirty="0" err="1">
                <a:solidFill>
                  <a:schemeClr val="tx1"/>
                </a:solidFill>
              </a:rPr>
              <a:t>Dukungan</a:t>
            </a:r>
            <a:r>
              <a:rPr lang="en-US" sz="1600" dirty="0">
                <a:solidFill>
                  <a:schemeClr val="tx1"/>
                </a:solidFill>
              </a:rPr>
              <a:t> </a:t>
            </a:r>
            <a:r>
              <a:rPr lang="en-US" sz="1600" dirty="0" err="1">
                <a:solidFill>
                  <a:schemeClr val="tx1"/>
                </a:solidFill>
              </a:rPr>
              <a:t>Infrastruktur</a:t>
            </a:r>
            <a:r>
              <a:rPr lang="en-US" sz="1600" dirty="0">
                <a:solidFill>
                  <a:schemeClr val="tx1"/>
                </a:solidFill>
              </a:rPr>
              <a:t> (</a:t>
            </a:r>
            <a:r>
              <a:rPr lang="en-US" sz="1600" dirty="0" err="1">
                <a:solidFill>
                  <a:schemeClr val="tx1"/>
                </a:solidFill>
              </a:rPr>
              <a:t>transportasi</a:t>
            </a:r>
            <a:r>
              <a:rPr lang="en-US" sz="1600" dirty="0">
                <a:solidFill>
                  <a:schemeClr val="tx1"/>
                </a:solidFill>
              </a:rPr>
              <a:t>, </a:t>
            </a:r>
            <a:r>
              <a:rPr lang="en-US" sz="1600" dirty="0" err="1">
                <a:solidFill>
                  <a:schemeClr val="tx1"/>
                </a:solidFill>
              </a:rPr>
              <a:t>listrik</a:t>
            </a:r>
            <a:r>
              <a:rPr lang="en-US" sz="1600" dirty="0">
                <a:solidFill>
                  <a:schemeClr val="tx1"/>
                </a:solidFill>
              </a:rPr>
              <a:t>, air, </a:t>
            </a:r>
            <a:r>
              <a:rPr lang="en-US" sz="1600" dirty="0" err="1">
                <a:solidFill>
                  <a:schemeClr val="tx1"/>
                </a:solidFill>
              </a:rPr>
              <a:t>komunikasi</a:t>
            </a:r>
            <a:r>
              <a:rPr lang="en-US" sz="1600" dirty="0">
                <a:solidFill>
                  <a:schemeClr val="tx1"/>
                </a:solidFill>
              </a:rPr>
              <a:t>)</a:t>
            </a:r>
          </a:p>
          <a:p>
            <a:pPr marL="231775" indent="-231775" algn="just">
              <a:buFont typeface="+mj-lt"/>
              <a:buAutoNum type="alphaLcParenR"/>
              <a:defRPr/>
            </a:pPr>
            <a:r>
              <a:rPr lang="en-US" sz="1600" dirty="0" err="1">
                <a:solidFill>
                  <a:schemeClr val="tx1"/>
                </a:solidFill>
              </a:rPr>
              <a:t>Dukungan</a:t>
            </a:r>
            <a:r>
              <a:rPr lang="en-US" sz="1600" dirty="0">
                <a:solidFill>
                  <a:schemeClr val="tx1"/>
                </a:solidFill>
              </a:rPr>
              <a:t> </a:t>
            </a:r>
            <a:r>
              <a:rPr lang="en-US" sz="1600" dirty="0" err="1">
                <a:solidFill>
                  <a:schemeClr val="tx1"/>
                </a:solidFill>
              </a:rPr>
              <a:t>pendanaan</a:t>
            </a:r>
            <a:endParaRPr lang="en-US" sz="1600" dirty="0">
              <a:solidFill>
                <a:schemeClr val="tx1"/>
              </a:solidFill>
            </a:endParaRPr>
          </a:p>
          <a:p>
            <a:pPr marL="231775" indent="-231775" algn="just">
              <a:buFont typeface="+mj-lt"/>
              <a:buAutoNum type="alphaLcParenR"/>
              <a:defRPr/>
            </a:pPr>
            <a:endParaRPr lang="en-US" sz="1600" dirty="0">
              <a:solidFill>
                <a:schemeClr val="tx1"/>
              </a:solidFill>
            </a:endParaRPr>
          </a:p>
          <a:p>
            <a:pPr marL="231775" indent="-231775" algn="just">
              <a:buFont typeface="+mj-lt"/>
              <a:buAutoNum type="alphaLcParenR"/>
              <a:defRPr/>
            </a:pPr>
            <a:endParaRPr lang="en-US" sz="1600" dirty="0">
              <a:solidFill>
                <a:schemeClr val="tx1"/>
              </a:solidFill>
            </a:endParaRPr>
          </a:p>
          <a:p>
            <a:pPr marL="339725" indent="-339725" algn="just">
              <a:buFont typeface="+mj-lt"/>
              <a:buAutoNum type="alphaLcParenR"/>
              <a:defRPr/>
            </a:pPr>
            <a:endParaRPr lang="en-US" sz="1600" dirty="0">
              <a:solidFill>
                <a:schemeClr val="tx1"/>
              </a:solidFill>
            </a:endParaRPr>
          </a:p>
          <a:p>
            <a:pPr marL="339725" indent="-339725" algn="just">
              <a:buFont typeface="+mj-lt"/>
              <a:buAutoNum type="alphaLcParenR"/>
              <a:defRPr/>
            </a:pPr>
            <a:endParaRPr lang="en-US" sz="1600" dirty="0">
              <a:solidFill>
                <a:schemeClr val="tx1"/>
              </a:solidFill>
            </a:endParaRPr>
          </a:p>
        </p:txBody>
      </p:sp>
      <p:cxnSp>
        <p:nvCxnSpPr>
          <p:cNvPr id="22" name="Straight Arrow Connector 21"/>
          <p:cNvCxnSpPr>
            <a:stCxn id="6" idx="2"/>
          </p:cNvCxnSpPr>
          <p:nvPr/>
        </p:nvCxnSpPr>
        <p:spPr>
          <a:xfrm rot="5400000">
            <a:off x="4144169" y="-202406"/>
            <a:ext cx="642938" cy="333375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6" idx="2"/>
            <a:endCxn id="13" idx="0"/>
          </p:cNvCxnSpPr>
          <p:nvPr/>
        </p:nvCxnSpPr>
        <p:spPr>
          <a:xfrm rot="5400000">
            <a:off x="4866482" y="591344"/>
            <a:ext cx="714375" cy="18176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16200000" flipH="1">
            <a:off x="5772151" y="1466851"/>
            <a:ext cx="714375" cy="666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6" idx="2"/>
            <a:endCxn id="16" idx="0"/>
          </p:cNvCxnSpPr>
          <p:nvPr/>
        </p:nvCxnSpPr>
        <p:spPr>
          <a:xfrm rot="16200000" flipH="1">
            <a:off x="7570789" y="-295275"/>
            <a:ext cx="714375" cy="359092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6" idx="2"/>
            <a:endCxn id="15" idx="0"/>
          </p:cNvCxnSpPr>
          <p:nvPr/>
        </p:nvCxnSpPr>
        <p:spPr>
          <a:xfrm rot="16200000" flipH="1">
            <a:off x="6713539" y="561976"/>
            <a:ext cx="714375" cy="187642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1" name="Picture 2" descr="logo 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2707"/>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3163739"/>
      </p:ext>
    </p:extLst>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3012" y="2637679"/>
            <a:ext cx="10515600" cy="1325563"/>
          </a:xfrm>
        </p:spPr>
        <p:txBody>
          <a:bodyPr/>
          <a:lstStyle/>
          <a:p>
            <a:r>
              <a:rPr lang="en-US" dirty="0" err="1" smtClean="0"/>
              <a:t>Keadaan</a:t>
            </a:r>
            <a:r>
              <a:rPr lang="en-US" dirty="0" smtClean="0"/>
              <a:t> Tenaga </a:t>
            </a:r>
            <a:r>
              <a:rPr lang="en-US" dirty="0" err="1"/>
              <a:t>K</a:t>
            </a:r>
            <a:r>
              <a:rPr lang="en-US" dirty="0" err="1" smtClean="0"/>
              <a:t>esehatan</a:t>
            </a:r>
            <a:r>
              <a:rPr lang="en-US" dirty="0" smtClean="0"/>
              <a:t> Di Indonesia</a:t>
            </a:r>
            <a:endParaRPr lang="en-US" dirty="0"/>
          </a:p>
        </p:txBody>
      </p:sp>
      <p:pic>
        <p:nvPicPr>
          <p:cNvPr id="3" name="Picture 2" descr="logo 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108" y="245317"/>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33639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981200" y="152400"/>
            <a:ext cx="8686800" cy="1143000"/>
          </a:xfrm>
        </p:spPr>
        <p:txBody>
          <a:bodyPr>
            <a:normAutofit fontScale="90000"/>
          </a:bodyPr>
          <a:lstStyle/>
          <a:p>
            <a:pPr algn="ctr" eaLnBrk="1" hangingPunct="1">
              <a:defRPr/>
            </a:pPr>
            <a:r>
              <a:rPr lang="id-ID" sz="4000" dirty="0">
                <a:effectLst>
                  <a:outerShdw blurRad="38100" dist="38100" dir="2700000" algn="tl">
                    <a:srgbClr val="000000"/>
                  </a:outerShdw>
                </a:effectLst>
                <a:ea typeface="SimSun" pitchFamily="2" charset="-122"/>
              </a:rPr>
              <a:t>SDM Kesehatan di Indonesia </a:t>
            </a:r>
            <a:br>
              <a:rPr lang="id-ID" sz="4000" dirty="0">
                <a:effectLst>
                  <a:outerShdw blurRad="38100" dist="38100" dir="2700000" algn="tl">
                    <a:srgbClr val="000000"/>
                  </a:outerShdw>
                </a:effectLst>
                <a:ea typeface="SimSun" pitchFamily="2" charset="-122"/>
              </a:rPr>
            </a:br>
            <a:r>
              <a:rPr lang="id-ID" sz="4000" dirty="0">
                <a:effectLst>
                  <a:outerShdw blurRad="38100" dist="38100" dir="2700000" algn="tl">
                    <a:srgbClr val="000000"/>
                  </a:outerShdw>
                </a:effectLst>
                <a:ea typeface="SimSun" pitchFamily="2" charset="-122"/>
              </a:rPr>
              <a:t>dalam Peta Global</a:t>
            </a:r>
            <a:endParaRPr lang="en-US" sz="4000" dirty="0">
              <a:effectLst>
                <a:outerShdw blurRad="38100" dist="38100" dir="2700000" algn="tl">
                  <a:srgbClr val="000000"/>
                </a:outerShdw>
              </a:effectLst>
              <a:ea typeface="SimSun" pitchFamily="2" charset="-122"/>
            </a:endParaRPr>
          </a:p>
        </p:txBody>
      </p:sp>
      <p:graphicFrame>
        <p:nvGraphicFramePr>
          <p:cNvPr id="6147" name="Object 138"/>
          <p:cNvGraphicFramePr>
            <a:graphicFrameLocks noChangeAspect="1"/>
          </p:cNvGraphicFramePr>
          <p:nvPr/>
        </p:nvGraphicFramePr>
        <p:xfrm>
          <a:off x="2625725" y="2032000"/>
          <a:ext cx="1709738" cy="1752600"/>
        </p:xfrm>
        <a:graphic>
          <a:graphicData uri="http://schemas.openxmlformats.org/presentationml/2006/ole">
            <mc:AlternateContent xmlns:mc="http://schemas.openxmlformats.org/markup-compatibility/2006">
              <mc:Choice xmlns:v="urn:schemas-microsoft-com:vml" Requires="v">
                <p:oleObj spid="_x0000_s1030" r:id="rId3" imgW="1935000" imgH="1856160" progId="MSGraph.Chart.8">
                  <p:embed/>
                </p:oleObj>
              </mc:Choice>
              <mc:Fallback>
                <p:oleObj r:id="rId3" imgW="1935000" imgH="1856160" progId="MSGraph.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5725" y="2032000"/>
                        <a:ext cx="1709738" cy="1752600"/>
                      </a:xfrm>
                      <a:prstGeom prst="rect">
                        <a:avLst/>
                      </a:prstGeom>
                      <a:noFill/>
                      <a:ln>
                        <a:noFill/>
                      </a:ln>
                      <a:effectLst>
                        <a:outerShdw dist="53882" dir="2700000" algn="ctr" rotWithShape="0">
                          <a:srgbClr val="080808">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614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1" y="2135188"/>
            <a:ext cx="4176713" cy="396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Box 4"/>
          <p:cNvSpPr txBox="1">
            <a:spLocks noChangeArrowheads="1"/>
          </p:cNvSpPr>
          <p:nvPr/>
        </p:nvSpPr>
        <p:spPr bwMode="auto">
          <a:xfrm>
            <a:off x="1676400" y="6165851"/>
            <a:ext cx="66881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buFont typeface="Arial" charset="0"/>
              <a:defRPr b="1">
                <a:solidFill>
                  <a:schemeClr val="tx1"/>
                </a:solidFill>
                <a:latin typeface="Arial" charset="0"/>
              </a:defRPr>
            </a:lvl6pPr>
            <a:lvl7pPr marL="2971800" indent="-228600" eaLnBrk="0" fontAlgn="base" hangingPunct="0">
              <a:spcBef>
                <a:spcPct val="0"/>
              </a:spcBef>
              <a:spcAft>
                <a:spcPct val="0"/>
              </a:spcAft>
              <a:buFont typeface="Arial" charset="0"/>
              <a:defRPr b="1">
                <a:solidFill>
                  <a:schemeClr val="tx1"/>
                </a:solidFill>
                <a:latin typeface="Arial" charset="0"/>
              </a:defRPr>
            </a:lvl7pPr>
            <a:lvl8pPr marL="3429000" indent="-228600" eaLnBrk="0" fontAlgn="base" hangingPunct="0">
              <a:spcBef>
                <a:spcPct val="0"/>
              </a:spcBef>
              <a:spcAft>
                <a:spcPct val="0"/>
              </a:spcAft>
              <a:buFont typeface="Arial" charset="0"/>
              <a:defRPr b="1">
                <a:solidFill>
                  <a:schemeClr val="tx1"/>
                </a:solidFill>
                <a:latin typeface="Arial" charset="0"/>
              </a:defRPr>
            </a:lvl8pPr>
            <a:lvl9pPr marL="3886200" indent="-228600" eaLnBrk="0" fontAlgn="base" hangingPunct="0">
              <a:spcBef>
                <a:spcPct val="0"/>
              </a:spcBef>
              <a:spcAft>
                <a:spcPct val="0"/>
              </a:spcAft>
              <a:buFont typeface="Arial" charset="0"/>
              <a:defRPr b="1">
                <a:solidFill>
                  <a:schemeClr val="tx1"/>
                </a:solidFill>
                <a:latin typeface="Arial" charset="0"/>
              </a:defRPr>
            </a:lvl9pPr>
          </a:lstStyle>
          <a:p>
            <a:pPr eaLnBrk="1" hangingPunct="1"/>
            <a:r>
              <a:rPr lang="en-US" sz="1200" dirty="0">
                <a:solidFill>
                  <a:schemeClr val="bg1"/>
                </a:solidFill>
                <a:ea typeface="MS PGothic" pitchFamily="34" charset="-128"/>
              </a:rPr>
              <a:t> </a:t>
            </a:r>
            <a:r>
              <a:rPr lang="id-ID" sz="1200" dirty="0">
                <a:solidFill>
                  <a:schemeClr val="bg1"/>
                </a:solidFill>
                <a:ea typeface="MS PGothic" pitchFamily="34" charset="-128"/>
              </a:rPr>
              <a:t>Indonesia termasuk negara yg mengalami krisis Nakes, dengan rasio dibawah minimal threshold 2,3 nakes (dokter, perawat, bidan) per 1000 penduduk</a:t>
            </a:r>
          </a:p>
        </p:txBody>
      </p:sp>
      <p:sp>
        <p:nvSpPr>
          <p:cNvPr id="132" name="TextBox 5"/>
          <p:cNvSpPr txBox="1">
            <a:spLocks noChangeArrowheads="1"/>
          </p:cNvSpPr>
          <p:nvPr/>
        </p:nvSpPr>
        <p:spPr bwMode="auto">
          <a:xfrm>
            <a:off x="1992314" y="1700214"/>
            <a:ext cx="3743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pPr algn="ctr" eaLnBrk="1" hangingPunct="1">
              <a:buFont typeface="Arial" pitchFamily="34" charset="0"/>
              <a:buNone/>
              <a:defRPr/>
            </a:pPr>
            <a:r>
              <a:rPr lang="id-ID" dirty="0">
                <a:solidFill>
                  <a:schemeClr val="bg1"/>
                </a:solidFill>
              </a:rPr>
              <a:t>Who Report Year 2006</a:t>
            </a:r>
          </a:p>
        </p:txBody>
      </p:sp>
      <p:sp>
        <p:nvSpPr>
          <p:cNvPr id="133" name="TextBox 132"/>
          <p:cNvSpPr txBox="1"/>
          <p:nvPr/>
        </p:nvSpPr>
        <p:spPr>
          <a:xfrm>
            <a:off x="6527800" y="1746250"/>
            <a:ext cx="3671888" cy="647700"/>
          </a:xfrm>
          <a:prstGeom prst="rect">
            <a:avLst/>
          </a:prstGeom>
          <a:noFill/>
        </p:spPr>
        <p:txBody>
          <a:bodyPr>
            <a:spAutoFit/>
          </a:bodyPr>
          <a:lstStyle/>
          <a:p>
            <a:pPr algn="ctr">
              <a:buFont typeface="Arial" pitchFamily="34" charset="0"/>
              <a:buNone/>
              <a:defRPr sz="1800" b="1" i="0" u="none" strike="noStrike" kern="1200" baseline="0">
                <a:solidFill>
                  <a:prstClr val="black"/>
                </a:solidFill>
                <a:latin typeface="+mn-lt"/>
                <a:ea typeface="+mn-ea"/>
                <a:cs typeface="+mn-cs"/>
              </a:defRPr>
            </a:pPr>
            <a:r>
              <a:rPr lang="id-ID" dirty="0">
                <a:solidFill>
                  <a:schemeClr val="bg1"/>
                </a:solidFill>
              </a:rPr>
              <a:t>Trend kenaikan rasio nakes per 1000 penduduk</a:t>
            </a:r>
            <a:endParaRPr lang="en-US" dirty="0">
              <a:solidFill>
                <a:schemeClr val="bg1"/>
              </a:solidFill>
            </a:endParaRPr>
          </a:p>
        </p:txBody>
      </p:sp>
      <p:graphicFrame>
        <p:nvGraphicFramePr>
          <p:cNvPr id="134" name="Chart 133"/>
          <p:cNvGraphicFramePr/>
          <p:nvPr/>
        </p:nvGraphicFramePr>
        <p:xfrm>
          <a:off x="6096000" y="2571744"/>
          <a:ext cx="4214842" cy="3429024"/>
        </p:xfrm>
        <a:graphic>
          <a:graphicData uri="http://schemas.openxmlformats.org/drawingml/2006/chart">
            <c:chart xmlns:c="http://schemas.openxmlformats.org/drawingml/2006/chart" xmlns:r="http://schemas.openxmlformats.org/officeDocument/2006/relationships" r:id="rId6"/>
          </a:graphicData>
        </a:graphic>
      </p:graphicFrame>
      <p:pic>
        <p:nvPicPr>
          <p:cNvPr id="9" name="Picture 2" descr="logo N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9661" y="82549"/>
            <a:ext cx="226218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9041665"/>
      </p:ext>
    </p:extLst>
  </p:cSld>
  <p:clrMapOvr>
    <a:masterClrMapping/>
  </p:clrMapOvr>
  <p:transition/>
  <p:timing>
    <p:tnLst>
      <p:par>
        <p:cTn id="1" dur="indefinite" restart="never" nodeType="tmRoot"/>
      </p:par>
    </p:tnLst>
  </p:timing>
</p:sld>
</file>

<file path=ppt/theme/_rels/themeOverride1.xml.rels><?xml version="1.0" encoding="UTF-8" standalone="yes"?>
<Relationships xmlns="http://schemas.openxmlformats.org/package/2006/relationships"><Relationship Id="rId1" Type="http://schemas.openxmlformats.org/officeDocument/2006/relationships/image" Target="../media/image10.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Override>
</file>

<file path=docProps/app.xml><?xml version="1.0" encoding="utf-8"?>
<Properties xmlns="http://schemas.openxmlformats.org/officeDocument/2006/extended-properties" xmlns:vt="http://schemas.openxmlformats.org/officeDocument/2006/docPropsVTypes">
  <TotalTime>19</TotalTime>
  <Words>2961</Words>
  <Application>Microsoft Office PowerPoint</Application>
  <PresentationFormat>Custom</PresentationFormat>
  <Paragraphs>609</Paragraphs>
  <Slides>29</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Office Theme</vt:lpstr>
      <vt:lpstr>Microsoft Graph Chart</vt:lpstr>
      <vt:lpstr>PowerPoint Presentation</vt:lpstr>
      <vt:lpstr>PowerPoint Presentation</vt:lpstr>
      <vt:lpstr>                        ARAH PEMBANGUNAN KESEHATAN</vt:lpstr>
      <vt:lpstr>PowerPoint Presentation</vt:lpstr>
      <vt:lpstr>PowerPoint Presentation</vt:lpstr>
      <vt:lpstr>PROGRAM INDONESIA SEHAT</vt:lpstr>
      <vt:lpstr>PowerPoint Presentation</vt:lpstr>
      <vt:lpstr>Keadaan Tenaga Kesehatan Di Indonesia</vt:lpstr>
      <vt:lpstr>SDM Kesehatan di Indonesia  dalam Peta Global</vt:lpstr>
      <vt:lpstr>          RASIO DOKTER SPESIALIS PER 100.000 PENDUDUK</vt:lpstr>
      <vt:lpstr> Rasio Dokter Per 100.000 Penduduk</vt:lpstr>
      <vt:lpstr>                   RASIO DOKTER GIGI  PER 100.000 PENDUDUK</vt:lpstr>
      <vt:lpstr>STANDAR KETENAGAAN DI RS TIPE C</vt:lpstr>
      <vt:lpstr>Ketersediaan, Kebutuhan, Kelebihan, dan Kekurangan Tenaga Medis di RS</vt:lpstr>
      <vt:lpstr>Keadaan Tenaga Kesehatan di Puskesmas Tahun 2015</vt:lpstr>
      <vt:lpstr>TANTANGAN PEMBANGUNAN KESEHATAN</vt:lpstr>
      <vt:lpstr>Permasalahan  Tenaga Kesehatan</vt:lpstr>
      <vt:lpstr>PowerPoint Presentation</vt:lpstr>
      <vt:lpstr>Apa itu Penugasan Khusus Tenaga Kesehatan Melalui Team Based (Tim Nusantara Sehat)</vt:lpstr>
      <vt:lpstr>PowerPoint Presentation</vt:lpstr>
      <vt:lpstr>PowerPoint Presentation</vt:lpstr>
      <vt:lpstr>PowerPoint Presentation</vt:lpstr>
      <vt:lpstr>Tahapan Implementasi Nusantara Sehat </vt:lpstr>
      <vt:lpstr>Tahapan Implementasi Nusantara Sehat Periode 1</vt:lpstr>
      <vt:lpstr>PowerPoint Presentation</vt:lpstr>
      <vt:lpstr> DUKUNGAN DARI KAB/KOTA</vt:lpstr>
      <vt:lpstr>Siklus Pelaksanaan  Nusantara Sehat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Beldinay</dc:creator>
  <cp:lastModifiedBy>user</cp:lastModifiedBy>
  <cp:revision>4</cp:revision>
  <dcterms:created xsi:type="dcterms:W3CDTF">2015-04-13T12:04:53Z</dcterms:created>
  <dcterms:modified xsi:type="dcterms:W3CDTF">2015-04-16T06:57:55Z</dcterms:modified>
</cp:coreProperties>
</file>