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6"/>
  </p:handoutMasterIdLst>
  <p:sldIdLst>
    <p:sldId id="257" r:id="rId2"/>
    <p:sldId id="256" r:id="rId3"/>
    <p:sldId id="258" r:id="rId4"/>
    <p:sldId id="259" r:id="rId5"/>
    <p:sldId id="261" r:id="rId6"/>
    <p:sldId id="266" r:id="rId7"/>
    <p:sldId id="267" r:id="rId8"/>
    <p:sldId id="269" r:id="rId9"/>
    <p:sldId id="268" r:id="rId10"/>
    <p:sldId id="270" r:id="rId11"/>
    <p:sldId id="263" r:id="rId12"/>
    <p:sldId id="262" r:id="rId13"/>
    <p:sldId id="264" r:id="rId14"/>
    <p:sldId id="265" r:id="rId15"/>
  </p:sldIdLst>
  <p:sldSz cx="9144000" cy="6858000" type="screen4x3"/>
  <p:notesSz cx="6858000" cy="9947275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87" autoAdjust="0"/>
    <p:restoredTop sz="94699" autoAdjust="0"/>
  </p:normalViewPr>
  <p:slideViewPr>
    <p:cSldViewPr>
      <p:cViewPr varScale="1">
        <p:scale>
          <a:sx n="107" d="100"/>
          <a:sy n="107" d="100"/>
        </p:scale>
        <p:origin x="-1650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DB8E4E3-4B03-4F56-BC7C-562A139D6C6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48800"/>
            <a:ext cx="29718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9448800"/>
            <a:ext cx="29718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73C450-B036-4C80-B50A-D5424C2ACE7D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48017489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953694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568266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269897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737869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8803349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365896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07946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1382189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1559324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1699186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42901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50C5BD-AA67-4D9F-A3D1-FA725D09F3CC}" type="datetimeFigureOut">
              <a:rPr lang="id-ID" smtClean="0"/>
              <a:t>02/02/2015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B9876F-EBFD-4B34-8CB9-1E44FC954841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98998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mailto:nusantarasehat.kemenkes@gmail.com" TargetMode="External"/><Relationship Id="rId2" Type="http://schemas.openxmlformats.org/officeDocument/2006/relationships/hyperlink" Target="http://nusantarasehat.kemkes.go.id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5616" y="341784"/>
            <a:ext cx="6984776" cy="1143000"/>
          </a:xfrm>
        </p:spPr>
        <p:txBody>
          <a:bodyPr>
            <a:noAutofit/>
          </a:bodyPr>
          <a:lstStyle/>
          <a:p>
            <a:r>
              <a:rPr lang="id-ID" sz="2400" dirty="0" smtClean="0">
                <a:latin typeface="AR DELANEY" pitchFamily="2" charset="0"/>
              </a:rPr>
              <a:t>PENUGASAN KHUSUS TENAGA KESEHATAN MELALUI TEAM BASED</a:t>
            </a:r>
            <a:br>
              <a:rPr lang="id-ID" sz="2400" dirty="0" smtClean="0">
                <a:latin typeface="AR DELANEY" pitchFamily="2" charset="0"/>
              </a:rPr>
            </a:br>
            <a:r>
              <a:rPr lang="id-ID" sz="1800" dirty="0" smtClean="0">
                <a:latin typeface="AR DELANEY" pitchFamily="2" charset="0"/>
              </a:rPr>
              <a:t>(MENDUKUNG PROGRAM NUSANTARA SEHAT)</a:t>
            </a:r>
            <a:endParaRPr lang="id-ID" sz="1800" dirty="0">
              <a:latin typeface="AR DELANEY" pitchFamily="2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39552" y="1988840"/>
            <a:ext cx="2304256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100" dirty="0" smtClean="0"/>
              <a:t>Penugasan Khusus Tenaga Kesehatan Melalui  </a:t>
            </a:r>
            <a:r>
              <a:rPr lang="id-ID" sz="1100" i="1" dirty="0" smtClean="0"/>
              <a:t>Team </a:t>
            </a:r>
            <a:r>
              <a:rPr lang="id-ID" sz="1100" i="1" dirty="0"/>
              <a:t>B</a:t>
            </a:r>
            <a:r>
              <a:rPr lang="id-ID" sz="1100" i="1" dirty="0" smtClean="0"/>
              <a:t>ased </a:t>
            </a:r>
          </a:p>
          <a:p>
            <a:pPr algn="ctr"/>
            <a:r>
              <a:rPr lang="id-ID" sz="1100" dirty="0" smtClean="0"/>
              <a:t>(</a:t>
            </a:r>
            <a:r>
              <a:rPr lang="id-ID" sz="1100" dirty="0" smtClean="0"/>
              <a:t>Tim Nusantara Sehat)</a:t>
            </a:r>
            <a:endParaRPr lang="id-ID" sz="1100" dirty="0"/>
          </a:p>
        </p:txBody>
      </p:sp>
      <p:sp>
        <p:nvSpPr>
          <p:cNvPr id="6" name="Rectangle 5"/>
          <p:cNvSpPr/>
          <p:nvPr/>
        </p:nvSpPr>
        <p:spPr>
          <a:xfrm>
            <a:off x="4283968" y="1772816"/>
            <a:ext cx="3528382" cy="432048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id-ID" sz="1200" b="1" dirty="0" smtClean="0">
                <a:latin typeface="+mj-lt"/>
              </a:rPr>
              <a:t>Apa itu </a:t>
            </a:r>
            <a:r>
              <a:rPr lang="id-ID" sz="1100" dirty="0" smtClean="0">
                <a:latin typeface="+mj-lt"/>
              </a:rPr>
              <a:t>Penugasan Khusus Tenaga Kesehatan Melalui </a:t>
            </a:r>
            <a:r>
              <a:rPr lang="id-ID" sz="1100" i="1" dirty="0" smtClean="0">
                <a:latin typeface="+mj-lt"/>
              </a:rPr>
              <a:t>Team Based </a:t>
            </a:r>
            <a:r>
              <a:rPr lang="id-ID" sz="1100" dirty="0" smtClean="0">
                <a:latin typeface="+mj-lt"/>
              </a:rPr>
              <a:t>(Tim Nusantara Sehat) ... ?</a:t>
            </a:r>
            <a:endParaRPr lang="id-ID" sz="1100" dirty="0">
              <a:latin typeface="+mj-lt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283968" y="2348880"/>
            <a:ext cx="3528392" cy="432048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id-ID" sz="1100" b="1" dirty="0" smtClean="0">
                <a:latin typeface="+mj-lt"/>
              </a:rPr>
              <a:t>Tujuan </a:t>
            </a:r>
            <a:r>
              <a:rPr lang="id-ID" sz="1100" dirty="0" smtClean="0">
                <a:latin typeface="+mj-lt"/>
              </a:rPr>
              <a:t>Penugasan Khusus Tenaga Kesehatan Melalui </a:t>
            </a:r>
            <a:r>
              <a:rPr lang="id-ID" sz="1100" i="1" dirty="0" smtClean="0">
                <a:latin typeface="+mj-lt"/>
              </a:rPr>
              <a:t>Team Based </a:t>
            </a:r>
            <a:r>
              <a:rPr lang="id-ID" sz="1100" dirty="0" smtClean="0">
                <a:latin typeface="+mj-lt"/>
              </a:rPr>
              <a:t>(Tim Nusantara Sehat</a:t>
            </a:r>
            <a:r>
              <a:rPr lang="id-ID" sz="1100" dirty="0" smtClean="0">
                <a:latin typeface="+mj-lt"/>
              </a:rPr>
              <a:t>)</a:t>
            </a:r>
            <a:endParaRPr lang="id-ID" sz="1100" dirty="0">
              <a:latin typeface="+mj-lt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283967" y="2924944"/>
            <a:ext cx="3528393" cy="432048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id-ID" sz="1100" b="1" dirty="0" smtClean="0">
                <a:latin typeface="+mj-lt"/>
              </a:rPr>
              <a:t>Sasaran  </a:t>
            </a:r>
            <a:r>
              <a:rPr lang="id-ID" sz="1100" dirty="0" smtClean="0">
                <a:latin typeface="+mj-lt"/>
              </a:rPr>
              <a:t>Penugasan Khusus Tenaga Kesehatan Melalui </a:t>
            </a:r>
            <a:r>
              <a:rPr lang="id-ID" sz="1100" i="1" dirty="0" smtClean="0">
                <a:latin typeface="+mj-lt"/>
              </a:rPr>
              <a:t>Team Based </a:t>
            </a:r>
            <a:r>
              <a:rPr lang="id-ID" sz="1100" dirty="0" smtClean="0">
                <a:latin typeface="+mj-lt"/>
              </a:rPr>
              <a:t>(Tim Nusantara Sehat</a:t>
            </a:r>
            <a:r>
              <a:rPr lang="id-ID" sz="1100" dirty="0" smtClean="0">
                <a:latin typeface="+mj-lt"/>
              </a:rPr>
              <a:t>)</a:t>
            </a:r>
            <a:endParaRPr lang="id-ID" sz="1100" dirty="0">
              <a:latin typeface="+mj-lt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283968" y="3501008"/>
            <a:ext cx="3528392" cy="432048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id-ID" sz="1100" b="1" dirty="0" smtClean="0">
                <a:latin typeface="+mj-lt"/>
              </a:rPr>
              <a:t>Lokasi </a:t>
            </a:r>
            <a:r>
              <a:rPr lang="id-ID" sz="1100" dirty="0" smtClean="0">
                <a:latin typeface="+mj-lt"/>
              </a:rPr>
              <a:t>Penugasan Khusus Tenaga Kesehatan Melalui </a:t>
            </a:r>
            <a:r>
              <a:rPr lang="id-ID" sz="1100" i="1" dirty="0" smtClean="0">
                <a:latin typeface="+mj-lt"/>
              </a:rPr>
              <a:t>Team Based </a:t>
            </a:r>
            <a:r>
              <a:rPr lang="id-ID" sz="1100" dirty="0" smtClean="0">
                <a:latin typeface="+mj-lt"/>
              </a:rPr>
              <a:t>(Tim Nusantara Sehat</a:t>
            </a:r>
            <a:r>
              <a:rPr lang="id-ID" sz="1100" dirty="0" smtClean="0">
                <a:latin typeface="+mj-lt"/>
              </a:rPr>
              <a:t>)</a:t>
            </a:r>
            <a:endParaRPr lang="id-ID" sz="1100" dirty="0">
              <a:latin typeface="+mj-lt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4283967" y="4077072"/>
            <a:ext cx="3528393" cy="432048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id-ID" sz="1100" b="1" dirty="0" smtClean="0">
                <a:latin typeface="+mj-lt"/>
              </a:rPr>
              <a:t>Pola Penempatan </a:t>
            </a:r>
            <a:r>
              <a:rPr lang="id-ID" sz="1100" dirty="0" smtClean="0">
                <a:latin typeface="+mj-lt"/>
              </a:rPr>
              <a:t>Penugasan Khusus Tenaga Kesehatan Melalui </a:t>
            </a:r>
            <a:r>
              <a:rPr lang="id-ID" sz="1100" i="1" dirty="0" smtClean="0">
                <a:latin typeface="+mj-lt"/>
              </a:rPr>
              <a:t>Team Based </a:t>
            </a:r>
            <a:r>
              <a:rPr lang="id-ID" sz="1100" dirty="0" smtClean="0">
                <a:latin typeface="+mj-lt"/>
              </a:rPr>
              <a:t>(Tim Nusantara Sehat) </a:t>
            </a:r>
            <a:endParaRPr lang="id-ID" sz="1100" dirty="0">
              <a:latin typeface="+mj-lt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4283968" y="4653136"/>
            <a:ext cx="3528393" cy="432048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id-ID" sz="1100" b="1" dirty="0" smtClean="0">
                <a:latin typeface="+mj-lt"/>
              </a:rPr>
              <a:t>Jenis Tenaga Kesehatan  </a:t>
            </a:r>
            <a:r>
              <a:rPr lang="id-ID" sz="1100" dirty="0" smtClean="0">
                <a:latin typeface="+mj-lt"/>
              </a:rPr>
              <a:t>Penugasan Khusus Tenaga Kesehatan Melalui </a:t>
            </a:r>
            <a:r>
              <a:rPr lang="id-ID" sz="1100" i="1" dirty="0" smtClean="0">
                <a:latin typeface="+mj-lt"/>
              </a:rPr>
              <a:t>Team Based </a:t>
            </a:r>
            <a:r>
              <a:rPr lang="id-ID" sz="1100" dirty="0" smtClean="0">
                <a:latin typeface="+mj-lt"/>
              </a:rPr>
              <a:t>(Tim Nusantara Sehat) </a:t>
            </a:r>
            <a:endParaRPr lang="id-ID" sz="1100" dirty="0">
              <a:latin typeface="+mj-lt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283968" y="5229200"/>
            <a:ext cx="3528393" cy="432048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id-ID" sz="1100" b="1" dirty="0" smtClean="0">
                <a:latin typeface="+mj-lt"/>
              </a:rPr>
              <a:t>Persyaratan  </a:t>
            </a:r>
            <a:r>
              <a:rPr lang="id-ID" sz="1100" dirty="0" smtClean="0">
                <a:latin typeface="+mj-lt"/>
              </a:rPr>
              <a:t>Penugasan Khusus Tenaga Kesehatan Melalui </a:t>
            </a:r>
            <a:r>
              <a:rPr lang="id-ID" sz="1100" i="1" dirty="0" smtClean="0">
                <a:latin typeface="+mj-lt"/>
              </a:rPr>
              <a:t>Team Based </a:t>
            </a:r>
            <a:r>
              <a:rPr lang="id-ID" sz="1100" dirty="0" smtClean="0">
                <a:latin typeface="+mj-lt"/>
              </a:rPr>
              <a:t>(Tim Nusantara Sehat</a:t>
            </a:r>
            <a:r>
              <a:rPr lang="id-ID" sz="1100" dirty="0" smtClean="0">
                <a:latin typeface="+mj-lt"/>
              </a:rPr>
              <a:t>)</a:t>
            </a:r>
            <a:endParaRPr lang="id-ID" sz="1100" dirty="0">
              <a:latin typeface="+mj-lt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4283968" y="5805264"/>
            <a:ext cx="3528393" cy="432048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id-ID" sz="1100" b="1" dirty="0" smtClean="0">
                <a:latin typeface="+mj-lt"/>
              </a:rPr>
              <a:t>Pendaftaran dan Pelaksanaan  </a:t>
            </a:r>
            <a:r>
              <a:rPr lang="id-ID" sz="1100" dirty="0" smtClean="0">
                <a:latin typeface="+mj-lt"/>
              </a:rPr>
              <a:t>Penugasan Khusus Tenaga Kesehatan Melalui </a:t>
            </a:r>
            <a:r>
              <a:rPr lang="id-ID" sz="1100" i="1" dirty="0" smtClean="0">
                <a:latin typeface="+mj-lt"/>
              </a:rPr>
              <a:t>Team Based </a:t>
            </a:r>
            <a:r>
              <a:rPr lang="id-ID" sz="1100" dirty="0" smtClean="0">
                <a:latin typeface="+mj-lt"/>
              </a:rPr>
              <a:t>(Tim Nusantara Sehat) </a:t>
            </a:r>
            <a:endParaRPr lang="id-ID" sz="1100" dirty="0">
              <a:latin typeface="+mj-lt"/>
            </a:endParaRPr>
          </a:p>
        </p:txBody>
      </p:sp>
      <p:cxnSp>
        <p:nvCxnSpPr>
          <p:cNvPr id="15" name="Straight Connector 14"/>
          <p:cNvCxnSpPr/>
          <p:nvPr/>
        </p:nvCxnSpPr>
        <p:spPr>
          <a:xfrm>
            <a:off x="3563888" y="1988840"/>
            <a:ext cx="0" cy="40324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>
            <a:stCxn id="6" idx="1"/>
          </p:cNvCxnSpPr>
          <p:nvPr/>
        </p:nvCxnSpPr>
        <p:spPr>
          <a:xfrm flipH="1">
            <a:off x="3563888" y="1988840"/>
            <a:ext cx="7200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H="1">
            <a:off x="3563888" y="2564904"/>
            <a:ext cx="7200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3563888" y="6021288"/>
            <a:ext cx="7200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flipH="1">
            <a:off x="3563888" y="3140968"/>
            <a:ext cx="7200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3563888" y="3717032"/>
            <a:ext cx="7200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 flipH="1">
            <a:off x="3563888" y="4293096"/>
            <a:ext cx="7200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3563888" y="4869160"/>
            <a:ext cx="7200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 flipH="1">
            <a:off x="3563888" y="5445224"/>
            <a:ext cx="7200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flipH="1">
            <a:off x="2843808" y="2276872"/>
            <a:ext cx="7200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8862" y="8698"/>
            <a:ext cx="10801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Home </a:t>
            </a:r>
            <a:endParaRPr lang="id-ID" dirty="0"/>
          </a:p>
        </p:txBody>
      </p:sp>
      <p:sp>
        <p:nvSpPr>
          <p:cNvPr id="27" name="TextBox 26"/>
          <p:cNvSpPr txBox="1"/>
          <p:nvPr/>
        </p:nvSpPr>
        <p:spPr>
          <a:xfrm>
            <a:off x="8028384" y="1844824"/>
            <a:ext cx="50405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 smtClean="0"/>
              <a:t>Apa</a:t>
            </a:r>
            <a:endParaRPr lang="id-ID" sz="1200" dirty="0"/>
          </a:p>
        </p:txBody>
      </p:sp>
      <p:sp>
        <p:nvSpPr>
          <p:cNvPr id="28" name="TextBox 27"/>
          <p:cNvSpPr txBox="1"/>
          <p:nvPr/>
        </p:nvSpPr>
        <p:spPr>
          <a:xfrm>
            <a:off x="8028384" y="2359913"/>
            <a:ext cx="50405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 smtClean="0"/>
              <a:t>Apa</a:t>
            </a:r>
            <a:endParaRPr lang="id-ID" sz="1200" dirty="0"/>
          </a:p>
        </p:txBody>
      </p:sp>
      <p:sp>
        <p:nvSpPr>
          <p:cNvPr id="29" name="TextBox 28"/>
          <p:cNvSpPr txBox="1"/>
          <p:nvPr/>
        </p:nvSpPr>
        <p:spPr>
          <a:xfrm>
            <a:off x="8028384" y="2935977"/>
            <a:ext cx="50405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 smtClean="0"/>
              <a:t>Apa</a:t>
            </a:r>
            <a:endParaRPr lang="id-ID" sz="1200" dirty="0"/>
          </a:p>
        </p:txBody>
      </p:sp>
      <p:sp>
        <p:nvSpPr>
          <p:cNvPr id="30" name="TextBox 29"/>
          <p:cNvSpPr txBox="1"/>
          <p:nvPr/>
        </p:nvSpPr>
        <p:spPr>
          <a:xfrm>
            <a:off x="8028384" y="3501008"/>
            <a:ext cx="72008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 smtClean="0"/>
              <a:t>Dimana</a:t>
            </a:r>
            <a:endParaRPr lang="id-ID" sz="1200" dirty="0"/>
          </a:p>
        </p:txBody>
      </p:sp>
      <p:sp>
        <p:nvSpPr>
          <p:cNvPr id="31" name="TextBox 30"/>
          <p:cNvSpPr txBox="1"/>
          <p:nvPr/>
        </p:nvSpPr>
        <p:spPr>
          <a:xfrm>
            <a:off x="8028384" y="4160113"/>
            <a:ext cx="93610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 smtClean="0"/>
              <a:t>Bagaimana</a:t>
            </a:r>
            <a:endParaRPr lang="id-ID" sz="1200" dirty="0"/>
          </a:p>
        </p:txBody>
      </p:sp>
      <p:sp>
        <p:nvSpPr>
          <p:cNvPr id="32" name="TextBox 31"/>
          <p:cNvSpPr txBox="1"/>
          <p:nvPr/>
        </p:nvSpPr>
        <p:spPr>
          <a:xfrm>
            <a:off x="8028384" y="4725144"/>
            <a:ext cx="93610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 smtClean="0"/>
              <a:t>Siapa</a:t>
            </a:r>
            <a:endParaRPr lang="id-ID" sz="1200" dirty="0"/>
          </a:p>
        </p:txBody>
      </p:sp>
      <p:sp>
        <p:nvSpPr>
          <p:cNvPr id="33" name="TextBox 32"/>
          <p:cNvSpPr txBox="1"/>
          <p:nvPr/>
        </p:nvSpPr>
        <p:spPr>
          <a:xfrm>
            <a:off x="8028384" y="5312241"/>
            <a:ext cx="93610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 smtClean="0"/>
              <a:t>Siapa</a:t>
            </a:r>
            <a:endParaRPr lang="id-ID" sz="1200" dirty="0"/>
          </a:p>
        </p:txBody>
      </p:sp>
      <p:sp>
        <p:nvSpPr>
          <p:cNvPr id="34" name="TextBox 33"/>
          <p:cNvSpPr txBox="1"/>
          <p:nvPr/>
        </p:nvSpPr>
        <p:spPr>
          <a:xfrm>
            <a:off x="8028384" y="5888305"/>
            <a:ext cx="93610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dirty="0" smtClean="0"/>
              <a:t>Kapan</a:t>
            </a:r>
            <a:endParaRPr lang="id-ID" sz="1200" dirty="0"/>
          </a:p>
        </p:txBody>
      </p:sp>
    </p:spTree>
    <p:extLst>
      <p:ext uri="{BB962C8B-B14F-4D97-AF65-F5344CB8AC3E}">
        <p14:creationId xmlns:p14="http://schemas.microsoft.com/office/powerpoint/2010/main" val="2410925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4779981"/>
              </p:ext>
            </p:extLst>
          </p:nvPr>
        </p:nvGraphicFramePr>
        <p:xfrm>
          <a:off x="755576" y="836710"/>
          <a:ext cx="7704855" cy="5289457"/>
        </p:xfrm>
        <a:graphic>
          <a:graphicData uri="http://schemas.openxmlformats.org/drawingml/2006/table">
            <a:tbl>
              <a:tblPr/>
              <a:tblGrid>
                <a:gridCol w="337996"/>
                <a:gridCol w="1820817"/>
                <a:gridCol w="425220"/>
                <a:gridCol w="2038879"/>
                <a:gridCol w="407049"/>
                <a:gridCol w="2674894"/>
              </a:tblGrid>
              <a:tr h="409882"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Provinsi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Kabupaten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Puskesmas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14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Papua 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37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Pegunungan Bintang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96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IWUR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97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TARUP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98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PEPERA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99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OKWYOP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100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WARAMASOL/TINIBIL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101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BATOM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102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MURKIM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103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MOPINOP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38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Sarmi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104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SARMI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39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Keerom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105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SENGGI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106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UBRUB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107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TOWE HITAM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108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WARIS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40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Supiori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109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SABAR MIOKRE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110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SORENDIWERI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41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Kota Jayapura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111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SKOW MABO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112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KOYA BARAT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42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Merauke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113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KIMAAM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114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SOTA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115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NAUKENJERAI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116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BUPUL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117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ULILIN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43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Boven Digoel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118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MINDIPTANA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119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WAROPKO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15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Papua Barat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44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Raja Ampat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120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DOREKAR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-1000" y="-180"/>
            <a:ext cx="20527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4 (Lanjutan)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927120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86998" y="908720"/>
            <a:ext cx="744544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800" dirty="0" smtClean="0">
                <a:latin typeface="AR CARTER" pitchFamily="2" charset="0"/>
              </a:rPr>
              <a:t>Bagaimana Pola Penempatan Penugasan Khusus Tenaga Kesehatan Melalui </a:t>
            </a:r>
            <a:r>
              <a:rPr lang="id-ID" sz="2800" i="1" dirty="0" smtClean="0">
                <a:latin typeface="AR CARTER" pitchFamily="2" charset="0"/>
              </a:rPr>
              <a:t>Team Based </a:t>
            </a:r>
            <a:r>
              <a:rPr lang="id-ID" sz="2800" dirty="0" smtClean="0">
                <a:latin typeface="AR CARTER" pitchFamily="2" charset="0"/>
              </a:rPr>
              <a:t>(Tim Nusantara Sehat) ... ?</a:t>
            </a:r>
            <a:endParaRPr lang="id-ID" sz="2800" dirty="0">
              <a:latin typeface="AR CARTER" pitchFamily="2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005147" y="2348880"/>
            <a:ext cx="7200800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lvl="0" indent="-457200">
              <a:buFont typeface="+mj-lt"/>
              <a:buAutoNum type="arabicPeriod"/>
            </a:pPr>
            <a:r>
              <a:rPr lang="en-US" dirty="0" err="1" smtClean="0">
                <a:latin typeface="Andalus" pitchFamily="18" charset="-78"/>
                <a:cs typeface="Andalus" pitchFamily="18" charset="-78"/>
              </a:rPr>
              <a:t>Penempatan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tenaga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di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Puskesmas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harus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merupakan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satu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tim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id-ID" dirty="0" smtClean="0">
                <a:latin typeface="Andalus" pitchFamily="18" charset="-78"/>
                <a:cs typeface="Andalus" pitchFamily="18" charset="-78"/>
              </a:rPr>
              <a:t>(8 jenis tenaga </a:t>
            </a:r>
            <a:r>
              <a:rPr lang="en-US" dirty="0" err="1" smtClean="0">
                <a:latin typeface="Andalus" pitchFamily="18" charset="-78"/>
                <a:cs typeface="Andalus" pitchFamily="18" charset="-78"/>
              </a:rPr>
              <a:t>kesehatan</a:t>
            </a:r>
            <a:r>
              <a:rPr lang="id-ID" dirty="0" smtClean="0">
                <a:latin typeface="Andalus" pitchFamily="18" charset="-78"/>
                <a:cs typeface="Andalus" pitchFamily="18" charset="-78"/>
              </a:rPr>
              <a:t>)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yang </a:t>
            </a:r>
            <a:r>
              <a:rPr lang="en-US" dirty="0" err="1" smtClean="0">
                <a:latin typeface="Andalus" pitchFamily="18" charset="-78"/>
                <a:cs typeface="Andalus" pitchFamily="18" charset="-78"/>
              </a:rPr>
              <a:t>ditetapkan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oleh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Kementerian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 smtClean="0">
                <a:latin typeface="Andalus" pitchFamily="18" charset="-78"/>
                <a:cs typeface="Andalus" pitchFamily="18" charset="-78"/>
              </a:rPr>
              <a:t>Kesehatan</a:t>
            </a:r>
            <a:r>
              <a:rPr lang="id-ID" dirty="0" smtClean="0">
                <a:latin typeface="Andalus" pitchFamily="18" charset="-78"/>
                <a:cs typeface="Andalus" pitchFamily="18" charset="-78"/>
              </a:rPr>
              <a:t>. 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dirty="0" err="1" smtClean="0">
                <a:latin typeface="Andalus" pitchFamily="18" charset="-78"/>
                <a:cs typeface="Andalus" pitchFamily="18" charset="-78"/>
              </a:rPr>
              <a:t>Masa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penempatan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tenaga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 smtClean="0">
                <a:latin typeface="Andalus" pitchFamily="18" charset="-78"/>
                <a:cs typeface="Andalus" pitchFamily="18" charset="-78"/>
              </a:rPr>
              <a:t>kesehatan</a:t>
            </a:r>
            <a:r>
              <a:rPr lang="id-ID" dirty="0" smtClean="0">
                <a:latin typeface="Andalus" pitchFamily="18" charset="-78"/>
                <a:cs typeface="Andalus" pitchFamily="18" charset="-78"/>
              </a:rPr>
              <a:t> Penugasan Khusus Tenaga Kesehatan Melalui </a:t>
            </a:r>
            <a:r>
              <a:rPr lang="id-ID" i="1" dirty="0" smtClean="0">
                <a:latin typeface="Andalus" pitchFamily="18" charset="-78"/>
                <a:cs typeface="Andalus" pitchFamily="18" charset="-78"/>
              </a:rPr>
              <a:t>Team Based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adalah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2 (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dua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)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tahun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.</a:t>
            </a:r>
            <a:endParaRPr lang="id-ID" dirty="0">
              <a:latin typeface="Andalus" pitchFamily="18" charset="-78"/>
              <a:cs typeface="Andalus" pitchFamily="18" charset="-78"/>
            </a:endParaRPr>
          </a:p>
          <a:p>
            <a:pPr marL="457200" lvl="0" indent="-457200">
              <a:buFont typeface="+mj-lt"/>
              <a:buAutoNum type="arabicPeriod"/>
            </a:pPr>
            <a:r>
              <a:rPr lang="en-US" dirty="0" err="1">
                <a:latin typeface="Andalus" pitchFamily="18" charset="-78"/>
                <a:cs typeface="Andalus" pitchFamily="18" charset="-78"/>
              </a:rPr>
              <a:t>Pemerintah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Daerah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dapat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memberdayakan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tenaga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pasca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id-ID" dirty="0" smtClean="0">
                <a:latin typeface="Andalus" pitchFamily="18" charset="-78"/>
                <a:cs typeface="Andalus" pitchFamily="18" charset="-78"/>
              </a:rPr>
              <a:t>Penugasan Khusus Tenaga Kesehatan Melalui </a:t>
            </a:r>
            <a:r>
              <a:rPr lang="id-ID" i="1" dirty="0" smtClean="0">
                <a:latin typeface="Andalus" pitchFamily="18" charset="-78"/>
                <a:cs typeface="Andalus" pitchFamily="18" charset="-78"/>
              </a:rPr>
              <a:t>Team Based </a:t>
            </a:r>
            <a:r>
              <a:rPr lang="en-US" dirty="0" err="1" smtClean="0">
                <a:latin typeface="Andalus" pitchFamily="18" charset="-78"/>
                <a:cs typeface="Andalus" pitchFamily="18" charset="-78"/>
              </a:rPr>
              <a:t>sesuai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kompetensi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,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standar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ketenagaan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dan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kebutuhan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daerah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sehingga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tercapai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kemandirian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pemenuhan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tenaga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.</a:t>
            </a:r>
            <a:endParaRPr lang="id-ID" dirty="0"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-1000" y="-180"/>
            <a:ext cx="10801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5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8612904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86998" y="1285769"/>
            <a:ext cx="758945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 smtClean="0">
                <a:latin typeface="AR CARTER" pitchFamily="2" charset="0"/>
              </a:rPr>
              <a:t>Tenaga Kesehatan Apa Saja yang Dapat Mengikuti Penugasan Khusus Tenaga Kesehatan Melalui Team Based (Tim Nusantara Sehat) ... ?</a:t>
            </a:r>
            <a:endParaRPr lang="id-ID" sz="2400" dirty="0">
              <a:latin typeface="AR CARTER" pitchFamily="2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159007" y="2348880"/>
            <a:ext cx="6653353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AutoNum type="arabicPeriod"/>
            </a:pPr>
            <a:r>
              <a:rPr lang="id-ID" dirty="0" smtClean="0">
                <a:latin typeface="AR CENA" pitchFamily="2" charset="0"/>
              </a:rPr>
              <a:t>Dokter Umum</a:t>
            </a:r>
          </a:p>
          <a:p>
            <a:pPr marL="342900" indent="-342900">
              <a:buAutoNum type="arabicPeriod"/>
            </a:pPr>
            <a:r>
              <a:rPr lang="id-ID" dirty="0" smtClean="0">
                <a:latin typeface="AR CENA" pitchFamily="2" charset="0"/>
              </a:rPr>
              <a:t>Perawat</a:t>
            </a:r>
          </a:p>
          <a:p>
            <a:pPr marL="342900" indent="-342900">
              <a:buAutoNum type="arabicPeriod"/>
            </a:pPr>
            <a:r>
              <a:rPr lang="id-ID" dirty="0" smtClean="0">
                <a:latin typeface="AR CENA" pitchFamily="2" charset="0"/>
              </a:rPr>
              <a:t>Bidan</a:t>
            </a:r>
          </a:p>
          <a:p>
            <a:pPr marL="342900" indent="-342900">
              <a:buAutoNum type="arabicPeriod"/>
            </a:pPr>
            <a:r>
              <a:rPr lang="id-ID" dirty="0" smtClean="0">
                <a:latin typeface="AR CENA" pitchFamily="2" charset="0"/>
              </a:rPr>
              <a:t>Ahli Gizi (DIII/DIV)</a:t>
            </a:r>
          </a:p>
          <a:p>
            <a:pPr marL="342900" indent="-342900">
              <a:buAutoNum type="arabicPeriod"/>
            </a:pPr>
            <a:r>
              <a:rPr lang="id-ID" dirty="0" smtClean="0">
                <a:latin typeface="AR CENA" pitchFamily="2" charset="0"/>
              </a:rPr>
              <a:t>Kesehatan Lingkungan (DIII)</a:t>
            </a:r>
          </a:p>
          <a:p>
            <a:pPr marL="342900" indent="-342900">
              <a:buAutoNum type="arabicPeriod"/>
            </a:pPr>
            <a:r>
              <a:rPr lang="id-ID" dirty="0" smtClean="0">
                <a:latin typeface="AR CENA" pitchFamily="2" charset="0"/>
              </a:rPr>
              <a:t>Analis kesehatan (DIII)</a:t>
            </a:r>
          </a:p>
          <a:p>
            <a:pPr marL="342900" indent="-342900">
              <a:buAutoNum type="arabicPeriod"/>
            </a:pPr>
            <a:r>
              <a:rPr lang="id-ID" dirty="0" smtClean="0">
                <a:latin typeface="AR CENA" pitchFamily="2" charset="0"/>
              </a:rPr>
              <a:t>Tenaga Kefarmasian (DIII)</a:t>
            </a:r>
          </a:p>
          <a:p>
            <a:pPr marL="342900" indent="-342900">
              <a:buAutoNum type="arabicPeriod"/>
            </a:pPr>
            <a:r>
              <a:rPr lang="id-ID" dirty="0" smtClean="0">
                <a:latin typeface="AR CENA" pitchFamily="2" charset="0"/>
              </a:rPr>
              <a:t>Kesehatan Masyarakat</a:t>
            </a:r>
            <a:endParaRPr lang="id-ID" dirty="0">
              <a:latin typeface="AR CENA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-1000" y="-180"/>
            <a:ext cx="10801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6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7321522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86998" y="1285769"/>
            <a:ext cx="672536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dirty="0" smtClean="0">
                <a:latin typeface="AR CARTER" pitchFamily="2" charset="0"/>
              </a:rPr>
              <a:t>Apa Persyaratan untuk Menjadi Penugasan Khusus Tenaga Kesehatan Melalui Team Based (Tim Nusantara Sehat) ... ?</a:t>
            </a:r>
            <a:endParaRPr lang="id-ID" sz="2400" dirty="0">
              <a:latin typeface="AR CARTER" pitchFamily="2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159007" y="2348880"/>
            <a:ext cx="6653353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err="1" smtClean="0">
                <a:latin typeface="AR CENA" pitchFamily="2" charset="0"/>
              </a:rPr>
              <a:t>Persyaratan</a:t>
            </a:r>
            <a:r>
              <a:rPr lang="en-US" dirty="0" smtClean="0">
                <a:latin typeface="AR CENA" pitchFamily="2" charset="0"/>
              </a:rPr>
              <a:t> </a:t>
            </a:r>
            <a:r>
              <a:rPr lang="en-US" dirty="0" err="1" smtClean="0">
                <a:latin typeface="AR CENA" pitchFamily="2" charset="0"/>
              </a:rPr>
              <a:t>calon</a:t>
            </a:r>
            <a:r>
              <a:rPr lang="en-US" dirty="0" smtClean="0">
                <a:latin typeface="AR CENA" pitchFamily="2" charset="0"/>
              </a:rPr>
              <a:t> </a:t>
            </a:r>
            <a:r>
              <a:rPr lang="en-US" dirty="0" err="1" smtClean="0">
                <a:latin typeface="AR CENA" pitchFamily="2" charset="0"/>
              </a:rPr>
              <a:t>peserta</a:t>
            </a:r>
            <a:r>
              <a:rPr lang="en-US" dirty="0" smtClean="0">
                <a:latin typeface="AR CENA" pitchFamily="2" charset="0"/>
              </a:rPr>
              <a:t> :</a:t>
            </a:r>
            <a:endParaRPr lang="id-ID" dirty="0" smtClean="0">
              <a:latin typeface="AR CENA" pitchFamily="2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dirty="0" err="1" smtClean="0">
                <a:latin typeface="AR CENA" pitchFamily="2" charset="0"/>
              </a:rPr>
              <a:t>Warga</a:t>
            </a:r>
            <a:r>
              <a:rPr lang="en-US" dirty="0" smtClean="0">
                <a:latin typeface="AR CENA" pitchFamily="2" charset="0"/>
              </a:rPr>
              <a:t> </a:t>
            </a:r>
            <a:r>
              <a:rPr lang="en-US" dirty="0">
                <a:latin typeface="AR CENA" pitchFamily="2" charset="0"/>
              </a:rPr>
              <a:t>Negara Indonesia</a:t>
            </a:r>
            <a:endParaRPr lang="id-ID" dirty="0">
              <a:latin typeface="AR CENA" pitchFamily="2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dirty="0" err="1" smtClean="0">
                <a:latin typeface="AR CENA" pitchFamily="2" charset="0"/>
              </a:rPr>
              <a:t>Usia</a:t>
            </a:r>
            <a:r>
              <a:rPr lang="en-US" dirty="0" smtClean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maksimal</a:t>
            </a:r>
            <a:r>
              <a:rPr lang="en-US" dirty="0">
                <a:latin typeface="AR CENA" pitchFamily="2" charset="0"/>
              </a:rPr>
              <a:t> 30 </a:t>
            </a:r>
            <a:r>
              <a:rPr lang="en-US" dirty="0" err="1">
                <a:latin typeface="AR CENA" pitchFamily="2" charset="0"/>
              </a:rPr>
              <a:t>tahun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untuk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dokter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umum</a:t>
            </a:r>
            <a:r>
              <a:rPr lang="en-US" dirty="0">
                <a:latin typeface="AR CENA" pitchFamily="2" charset="0"/>
              </a:rPr>
              <a:t>, </a:t>
            </a:r>
            <a:r>
              <a:rPr lang="en-US" dirty="0" err="1">
                <a:latin typeface="AR CENA" pitchFamily="2" charset="0"/>
              </a:rPr>
              <a:t>dan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untuk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tenaga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kesahatan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lainnya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usia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maksimal</a:t>
            </a:r>
            <a:r>
              <a:rPr lang="en-US" dirty="0">
                <a:latin typeface="AR CENA" pitchFamily="2" charset="0"/>
              </a:rPr>
              <a:t> 25 </a:t>
            </a:r>
            <a:r>
              <a:rPr lang="en-US" dirty="0" err="1">
                <a:latin typeface="AR CENA" pitchFamily="2" charset="0"/>
              </a:rPr>
              <a:t>tahun</a:t>
            </a:r>
            <a:endParaRPr lang="id-ID" dirty="0">
              <a:latin typeface="AR CENA" pitchFamily="2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dirty="0" smtClean="0">
                <a:latin typeface="AR CENA" pitchFamily="2" charset="0"/>
              </a:rPr>
              <a:t>Status </a:t>
            </a:r>
            <a:r>
              <a:rPr lang="en-US" dirty="0" err="1">
                <a:latin typeface="AR CENA" pitchFamily="2" charset="0"/>
              </a:rPr>
              <a:t>belum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menikah</a:t>
            </a:r>
            <a:endParaRPr lang="id-ID" dirty="0">
              <a:latin typeface="AR CENA" pitchFamily="2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dirty="0" err="1" smtClean="0">
                <a:latin typeface="AR CENA" pitchFamily="2" charset="0"/>
              </a:rPr>
              <a:t>Sehat</a:t>
            </a:r>
            <a:r>
              <a:rPr lang="en-US" dirty="0" smtClean="0">
                <a:latin typeface="AR CENA" pitchFamily="2" charset="0"/>
              </a:rPr>
              <a:t>  </a:t>
            </a:r>
            <a:r>
              <a:rPr lang="en-US" dirty="0" err="1">
                <a:latin typeface="AR CENA" pitchFamily="2" charset="0"/>
              </a:rPr>
              <a:t>jasmani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dan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rohani</a:t>
            </a:r>
            <a:endParaRPr lang="id-ID" dirty="0">
              <a:latin typeface="AR CENA" pitchFamily="2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dirty="0" err="1" smtClean="0">
                <a:latin typeface="AR CENA" pitchFamily="2" charset="0"/>
              </a:rPr>
              <a:t>Bebas</a:t>
            </a:r>
            <a:r>
              <a:rPr lang="en-US" dirty="0" smtClean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narkoba</a:t>
            </a:r>
            <a:endParaRPr lang="id-ID" dirty="0">
              <a:latin typeface="AR CENA" pitchFamily="2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dirty="0" err="1" smtClean="0">
                <a:latin typeface="AR CENA" pitchFamily="2" charset="0"/>
              </a:rPr>
              <a:t>Berkelakuan</a:t>
            </a:r>
            <a:r>
              <a:rPr lang="en-US" dirty="0" smtClean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Baik</a:t>
            </a:r>
            <a:endParaRPr lang="id-ID" dirty="0">
              <a:latin typeface="AR CENA" pitchFamily="2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dirty="0" err="1" smtClean="0">
                <a:latin typeface="AR CENA" pitchFamily="2" charset="0"/>
              </a:rPr>
              <a:t>Mempunyai</a:t>
            </a:r>
            <a:r>
              <a:rPr lang="en-US" dirty="0" smtClean="0">
                <a:latin typeface="AR CENA" pitchFamily="2" charset="0"/>
              </a:rPr>
              <a:t> </a:t>
            </a:r>
            <a:r>
              <a:rPr lang="en-US" dirty="0">
                <a:latin typeface="AR CENA" pitchFamily="2" charset="0"/>
              </a:rPr>
              <a:t>STR yang </a:t>
            </a:r>
            <a:r>
              <a:rPr lang="en-US" dirty="0" err="1">
                <a:latin typeface="AR CENA" pitchFamily="2" charset="0"/>
              </a:rPr>
              <a:t>masih</a:t>
            </a:r>
            <a:r>
              <a:rPr lang="en-US" dirty="0">
                <a:latin typeface="AR CENA" pitchFamily="2" charset="0"/>
              </a:rPr>
              <a:t> </a:t>
            </a:r>
            <a:r>
              <a:rPr lang="en-US" dirty="0" err="1">
                <a:latin typeface="AR CENA" pitchFamily="2" charset="0"/>
              </a:rPr>
              <a:t>berlaku</a:t>
            </a:r>
            <a:endParaRPr lang="id-ID" dirty="0">
              <a:latin typeface="AR CENA" pitchFamily="2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-1000" y="-180"/>
            <a:ext cx="10801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7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42841118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86998" y="908720"/>
            <a:ext cx="7013393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800" dirty="0" smtClean="0">
                <a:latin typeface="AR CARTER" pitchFamily="2" charset="0"/>
              </a:rPr>
              <a:t>Kapan Pelaksanaan Penugasan Khusus Tenaga Kesehatan Melalui Teambased (Tim Nusantara Sehat) ... ?</a:t>
            </a:r>
            <a:endParaRPr lang="id-ID" sz="2800" dirty="0">
              <a:latin typeface="AR CARTER" pitchFamily="2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159005" y="2115847"/>
            <a:ext cx="6941386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 smtClean="0"/>
              <a:t>Pedaftaran   	:  4 Februari – 21 Februari  2015</a:t>
            </a:r>
          </a:p>
          <a:p>
            <a:r>
              <a:rPr lang="id-ID" dirty="0"/>
              <a:t> </a:t>
            </a:r>
            <a:r>
              <a:rPr lang="id-ID" dirty="0" smtClean="0"/>
              <a:t>                       	   Melalui Web  </a:t>
            </a:r>
            <a:r>
              <a:rPr lang="id-ID" dirty="0" smtClean="0">
                <a:solidFill>
                  <a:schemeClr val="tx2">
                    <a:lumMod val="60000"/>
                    <a:lumOff val="40000"/>
                  </a:schemeClr>
                </a:solidFill>
                <a:hlinkClick r:id="rId2"/>
              </a:rPr>
              <a:t>http://nusantarasehat.kemkes.go.id</a:t>
            </a:r>
            <a:endParaRPr lang="id-ID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endParaRPr lang="id-ID" dirty="0" smtClean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r>
              <a:rPr lang="id-ID" dirty="0" smtClean="0"/>
              <a:t>Penempatan 	:  a. Priode  I  Bulan April 2015 (60 Tim)</a:t>
            </a:r>
          </a:p>
          <a:p>
            <a:r>
              <a:rPr lang="id-ID" dirty="0"/>
              <a:t>	</a:t>
            </a:r>
            <a:r>
              <a:rPr lang="id-ID" dirty="0" smtClean="0"/>
              <a:t>	   b. Priode II  Bulan Juli 2015  (60 Tim)</a:t>
            </a:r>
          </a:p>
          <a:p>
            <a:endParaRPr lang="id-ID" dirty="0"/>
          </a:p>
          <a:p>
            <a:endParaRPr lang="id-ID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59005" y="4022895"/>
            <a:ext cx="7157411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 smtClean="0"/>
              <a:t>Informasi Lebih Lanjut </a:t>
            </a:r>
          </a:p>
          <a:p>
            <a:r>
              <a:rPr lang="id-ID" dirty="0" smtClean="0"/>
              <a:t>Dapat Menghubungi  </a:t>
            </a:r>
            <a:r>
              <a:rPr lang="id-ID" b="1" dirty="0" smtClean="0"/>
              <a:t>Pusren-Gun BPSDM Kesehatan Kemenkes :</a:t>
            </a:r>
          </a:p>
          <a:p>
            <a:r>
              <a:rPr lang="id-ID" dirty="0" smtClean="0"/>
              <a:t>Telp 	:  (021) 7245517 (6008) </a:t>
            </a:r>
          </a:p>
          <a:p>
            <a:r>
              <a:rPr lang="id-ID" dirty="0" smtClean="0"/>
              <a:t>Fax   	:  (021) 7258616</a:t>
            </a:r>
          </a:p>
          <a:p>
            <a:r>
              <a:rPr lang="id-ID" dirty="0" smtClean="0"/>
              <a:t>E-Mail  	:  </a:t>
            </a:r>
            <a:r>
              <a:rPr lang="id-ID" dirty="0" smtClean="0">
                <a:hlinkClick r:id="rId3"/>
              </a:rPr>
              <a:t>nusantarasehat.kemenkes@gmail.com</a:t>
            </a:r>
            <a:r>
              <a:rPr lang="id-ID" dirty="0" smtClean="0"/>
              <a:t> (sementara)	</a:t>
            </a:r>
            <a:endParaRPr lang="id-ID" dirty="0"/>
          </a:p>
        </p:txBody>
      </p:sp>
      <p:sp>
        <p:nvSpPr>
          <p:cNvPr id="6" name="TextBox 5"/>
          <p:cNvSpPr txBox="1"/>
          <p:nvPr/>
        </p:nvSpPr>
        <p:spPr>
          <a:xfrm>
            <a:off x="1187624" y="5733256"/>
            <a:ext cx="597666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200" b="1" dirty="0" smtClean="0"/>
              <a:t>Catatan :</a:t>
            </a:r>
          </a:p>
          <a:p>
            <a:r>
              <a:rPr lang="id-ID" sz="1200" b="1" dirty="0" smtClean="0"/>
              <a:t>Jadwal sewaktu dapat berubah sesuai situasi dan kondisi </a:t>
            </a:r>
            <a:endParaRPr lang="id-ID" sz="12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-1000" y="-180"/>
            <a:ext cx="10801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8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673916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673927" y="1340768"/>
            <a:ext cx="5922409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800" dirty="0" smtClean="0">
                <a:latin typeface="AR CARTER" pitchFamily="2" charset="0"/>
              </a:rPr>
              <a:t>Apa itu Penugasan Khusus Tenaga Kesehatan Melalui </a:t>
            </a:r>
            <a:r>
              <a:rPr lang="id-ID" sz="2800" i="1" dirty="0" smtClean="0">
                <a:latin typeface="AR CARTER" pitchFamily="2" charset="0"/>
              </a:rPr>
              <a:t>Team Based </a:t>
            </a:r>
            <a:r>
              <a:rPr lang="id-ID" sz="2800" dirty="0" smtClean="0">
                <a:latin typeface="AR CARTER" pitchFamily="2" charset="0"/>
              </a:rPr>
              <a:t>(Tim Nusantara Sehat) ... ?</a:t>
            </a:r>
            <a:endParaRPr lang="id-ID" sz="2800" dirty="0">
              <a:latin typeface="AR CARTER" pitchFamily="2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655183" y="2492896"/>
            <a:ext cx="655272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 smtClean="0">
                <a:latin typeface="Andalus" pitchFamily="18" charset="-78"/>
                <a:cs typeface="Andalus" pitchFamily="18" charset="-78"/>
              </a:rPr>
              <a:t>Pendayagunaan </a:t>
            </a:r>
            <a:r>
              <a:rPr lang="id-ID" dirty="0">
                <a:latin typeface="Andalus" pitchFamily="18" charset="-78"/>
                <a:cs typeface="Andalus" pitchFamily="18" charset="-78"/>
              </a:rPr>
              <a:t>secara khusus Tenaga Kesehatan berbasis </a:t>
            </a:r>
            <a:r>
              <a:rPr lang="id-ID" dirty="0" smtClean="0">
                <a:latin typeface="Andalus" pitchFamily="18" charset="-78"/>
                <a:cs typeface="Andalus" pitchFamily="18" charset="-78"/>
              </a:rPr>
              <a:t>tim  </a:t>
            </a:r>
            <a:r>
              <a:rPr lang="id-ID" dirty="0">
                <a:latin typeface="Andalus" pitchFamily="18" charset="-78"/>
                <a:cs typeface="Andalus" pitchFamily="18" charset="-78"/>
              </a:rPr>
              <a:t>dalam kurun waktu tertentu dengan jumlah dan jenis tertentu  guna meningkatkan akses dan mutu pelayanan kesehatan pada Fasilitas Pelayanan Kesehatan di Daerah Tertinggal, Perbatasan, dan Kepulauan, Daerah Bermasalah Kesehatan, 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-1000" y="-180"/>
            <a:ext cx="10801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1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91790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655182" y="620688"/>
            <a:ext cx="723729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700" dirty="0" smtClean="0">
                <a:latin typeface="AR CARTER" pitchFamily="2" charset="0"/>
              </a:rPr>
              <a:t>Apa Tujuan Penugasan Khusus Tenaga Kesehatan Melalui </a:t>
            </a:r>
            <a:r>
              <a:rPr lang="id-ID" sz="2700" i="1" dirty="0" smtClean="0">
                <a:latin typeface="AR CARTER" pitchFamily="2" charset="0"/>
              </a:rPr>
              <a:t>Team Based </a:t>
            </a:r>
            <a:r>
              <a:rPr lang="id-ID" sz="2700" dirty="0" smtClean="0">
                <a:latin typeface="AR CARTER" pitchFamily="2" charset="0"/>
              </a:rPr>
              <a:t>(Tim Nusantara Sehat) ... ?</a:t>
            </a:r>
            <a:endParaRPr lang="id-ID" sz="2700" dirty="0">
              <a:latin typeface="AR CARTER" pitchFamily="2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619672" y="1796623"/>
            <a:ext cx="683384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AR BERKLEY" pitchFamily="2" charset="0"/>
              </a:rPr>
              <a:t>Tujuan Umum </a:t>
            </a:r>
            <a:endParaRPr lang="id-ID" sz="2400" dirty="0">
              <a:solidFill>
                <a:schemeClr val="tx2">
                  <a:lumMod val="60000"/>
                  <a:lumOff val="40000"/>
                </a:schemeClr>
              </a:solidFill>
              <a:latin typeface="AR BERKLEY" pitchFamily="2" charset="0"/>
            </a:endParaRPr>
          </a:p>
          <a:p>
            <a:r>
              <a:rPr lang="id-ID" sz="2400" dirty="0">
                <a:latin typeface="AR BERKLEY" pitchFamily="2" charset="0"/>
              </a:rPr>
              <a:t>M</a:t>
            </a:r>
            <a:r>
              <a:rPr lang="en-US" sz="2400" dirty="0" err="1">
                <a:latin typeface="AR BERKLEY" pitchFamily="2" charset="0"/>
              </a:rPr>
              <a:t>eningkatkan</a:t>
            </a:r>
            <a:r>
              <a:rPr lang="en-US" sz="2400" dirty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akses</a:t>
            </a:r>
            <a:r>
              <a:rPr lang="en-US" sz="2400" dirty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dan</a:t>
            </a:r>
            <a:r>
              <a:rPr lang="en-US" sz="2400" dirty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kualitas</a:t>
            </a:r>
            <a:r>
              <a:rPr lang="en-US" sz="2400" dirty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pelayanan</a:t>
            </a:r>
            <a:r>
              <a:rPr lang="en-US" sz="2400" dirty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kesehatan</a:t>
            </a:r>
            <a:r>
              <a:rPr lang="en-US" sz="2400" dirty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dasar</a:t>
            </a:r>
            <a:r>
              <a:rPr lang="en-US" sz="2400" dirty="0">
                <a:latin typeface="AR BERKLEY" pitchFamily="2" charset="0"/>
              </a:rPr>
              <a:t> di DTPK </a:t>
            </a:r>
            <a:r>
              <a:rPr lang="en-US" sz="2400" dirty="0" err="1">
                <a:latin typeface="AR BERKLEY" pitchFamily="2" charset="0"/>
              </a:rPr>
              <a:t>dan</a:t>
            </a:r>
            <a:r>
              <a:rPr lang="en-US" sz="2400" dirty="0">
                <a:latin typeface="AR BERKLEY" pitchFamily="2" charset="0"/>
              </a:rPr>
              <a:t> DBK.</a:t>
            </a:r>
            <a:endParaRPr lang="id-ID" sz="2400" dirty="0">
              <a:latin typeface="AR BERKLEY" pitchFamily="2" charset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1655183" y="3272204"/>
            <a:ext cx="7021273" cy="24314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d-ID" sz="24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AR BERKLEY" pitchFamily="2" charset="0"/>
              </a:rPr>
              <a:t>Tujuan Khusus</a:t>
            </a:r>
            <a:endParaRPr lang="id-ID" sz="2400" dirty="0">
              <a:solidFill>
                <a:schemeClr val="tx2">
                  <a:lumMod val="60000"/>
                  <a:lumOff val="40000"/>
                </a:schemeClr>
              </a:solidFill>
              <a:latin typeface="AR BERKLEY" pitchFamily="2" charset="0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id-ID" sz="1600" dirty="0" smtClean="0">
                <a:latin typeface="Andalus" pitchFamily="18" charset="-78"/>
                <a:cs typeface="Andalus" pitchFamily="18" charset="-78"/>
              </a:rPr>
              <a:t>M</a:t>
            </a:r>
            <a:r>
              <a:rPr lang="en-GB" sz="1600" dirty="0" err="1" smtClean="0">
                <a:latin typeface="Andalus" pitchFamily="18" charset="-78"/>
                <a:cs typeface="Andalus" pitchFamily="18" charset="-78"/>
              </a:rPr>
              <a:t>emberikan</a:t>
            </a:r>
            <a:r>
              <a:rPr lang="en-GB" sz="1600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pelayanan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untuk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menjangkau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i="1" dirty="0">
                <a:latin typeface="Andalus" pitchFamily="18" charset="-78"/>
                <a:cs typeface="Andalus" pitchFamily="18" charset="-78"/>
              </a:rPr>
              <a:t>remote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area;</a:t>
            </a:r>
            <a:endParaRPr lang="id-ID" sz="1600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id-ID" sz="1600" dirty="0" err="1" smtClean="0">
                <a:latin typeface="Andalus" pitchFamily="18" charset="-78"/>
                <a:cs typeface="Andalus" pitchFamily="18" charset="-78"/>
              </a:rPr>
              <a:t>M</a:t>
            </a:r>
            <a:r>
              <a:rPr lang="en-GB" sz="1600" dirty="0" err="1" smtClean="0">
                <a:latin typeface="Andalus" pitchFamily="18" charset="-78"/>
                <a:cs typeface="Andalus" pitchFamily="18" charset="-78"/>
              </a:rPr>
              <a:t>enjaga</a:t>
            </a:r>
            <a:r>
              <a:rPr lang="en-GB" sz="1600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keberlangsungan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pelayanan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;</a:t>
            </a:r>
            <a:endParaRPr lang="id-ID" sz="1600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id-ID" sz="1600" dirty="0" err="1" smtClean="0">
                <a:latin typeface="Andalus" pitchFamily="18" charset="-78"/>
                <a:cs typeface="Andalus" pitchFamily="18" charset="-78"/>
              </a:rPr>
              <a:t>M</a:t>
            </a:r>
            <a:r>
              <a:rPr lang="en-GB" sz="1600" dirty="0" err="1" smtClean="0">
                <a:latin typeface="Andalus" pitchFamily="18" charset="-78"/>
                <a:cs typeface="Andalus" pitchFamily="18" charset="-78"/>
              </a:rPr>
              <a:t>enangani</a:t>
            </a:r>
            <a:r>
              <a:rPr lang="en-GB" sz="1600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masalah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sesuai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dengan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kebutuhan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daerah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;</a:t>
            </a:r>
            <a:endParaRPr lang="id-ID" sz="1600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id-ID" sz="1600" dirty="0" err="1" smtClean="0">
                <a:latin typeface="Andalus" pitchFamily="18" charset="-78"/>
                <a:cs typeface="Andalus" pitchFamily="18" charset="-78"/>
              </a:rPr>
              <a:t>M</a:t>
            </a:r>
            <a:r>
              <a:rPr lang="en-GB" sz="1600" dirty="0" err="1" smtClean="0">
                <a:latin typeface="Andalus" pitchFamily="18" charset="-78"/>
                <a:cs typeface="Andalus" pitchFamily="18" charset="-78"/>
              </a:rPr>
              <a:t>eningkatkan</a:t>
            </a:r>
            <a:r>
              <a:rPr lang="en-GB" sz="1600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retensi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tenaga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yang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bertugas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;</a:t>
            </a:r>
            <a:endParaRPr lang="id-ID" sz="1600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id-ID" sz="1600" dirty="0" err="1" smtClean="0">
                <a:latin typeface="Andalus" pitchFamily="18" charset="-78"/>
                <a:cs typeface="Andalus" pitchFamily="18" charset="-78"/>
              </a:rPr>
              <a:t>P</a:t>
            </a:r>
            <a:r>
              <a:rPr lang="en-GB" sz="1600" dirty="0" err="1" smtClean="0">
                <a:latin typeface="Andalus" pitchFamily="18" charset="-78"/>
                <a:cs typeface="Andalus" pitchFamily="18" charset="-78"/>
              </a:rPr>
              <a:t>enggerakan</a:t>
            </a:r>
            <a:r>
              <a:rPr lang="en-GB" sz="1600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pemberdayaan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masyarakat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;</a:t>
            </a:r>
            <a:endParaRPr lang="id-ID" sz="1600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id-ID" sz="1600" dirty="0" err="1" smtClean="0">
                <a:latin typeface="Andalus" pitchFamily="18" charset="-78"/>
                <a:cs typeface="Andalus" pitchFamily="18" charset="-78"/>
              </a:rPr>
              <a:t>P</a:t>
            </a:r>
            <a:r>
              <a:rPr lang="en-GB" sz="1600" dirty="0" err="1" smtClean="0">
                <a:latin typeface="Andalus" pitchFamily="18" charset="-78"/>
                <a:cs typeface="Andalus" pitchFamily="18" charset="-78"/>
              </a:rPr>
              <a:t>elayanan</a:t>
            </a:r>
            <a:r>
              <a:rPr lang="en-GB" sz="1600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terintegrasi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;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dan</a:t>
            </a:r>
            <a:endParaRPr lang="id-ID" sz="1600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id-ID" sz="1600" dirty="0" err="1" smtClean="0">
                <a:latin typeface="Andalus" pitchFamily="18" charset="-78"/>
                <a:cs typeface="Andalus" pitchFamily="18" charset="-78"/>
              </a:rPr>
              <a:t>P</a:t>
            </a:r>
            <a:r>
              <a:rPr lang="en-GB" sz="1600" dirty="0" err="1" smtClean="0">
                <a:latin typeface="Andalus" pitchFamily="18" charset="-78"/>
                <a:cs typeface="Andalus" pitchFamily="18" charset="-78"/>
              </a:rPr>
              <a:t>eningkatan</a:t>
            </a:r>
            <a:r>
              <a:rPr lang="en-GB" sz="1600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dan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pemerataan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GB" sz="1600" dirty="0" err="1">
                <a:latin typeface="Andalus" pitchFamily="18" charset="-78"/>
                <a:cs typeface="Andalus" pitchFamily="18" charset="-78"/>
              </a:rPr>
              <a:t>pelayanan</a:t>
            </a:r>
            <a:r>
              <a:rPr lang="en-GB" sz="1600" dirty="0">
                <a:latin typeface="Andalus" pitchFamily="18" charset="-78"/>
                <a:cs typeface="Andalus" pitchFamily="18" charset="-78"/>
              </a:rPr>
              <a:t>.</a:t>
            </a:r>
            <a:endParaRPr lang="id-ID" sz="1600" dirty="0">
              <a:latin typeface="Andalus" pitchFamily="18" charset="-78"/>
              <a:cs typeface="Andalus" pitchFamily="18" charset="-78"/>
            </a:endParaRPr>
          </a:p>
          <a:p>
            <a:r>
              <a:rPr lang="en-GB" sz="1600" dirty="0">
                <a:latin typeface="Andalus" pitchFamily="18" charset="-78"/>
                <a:cs typeface="Andalus" pitchFamily="18" charset="-78"/>
              </a:rPr>
              <a:t> </a:t>
            </a:r>
            <a:endParaRPr lang="id-ID" sz="1600" dirty="0"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-1000" y="-180"/>
            <a:ext cx="10801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2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423740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87625" y="908720"/>
            <a:ext cx="662473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800" dirty="0" smtClean="0">
                <a:latin typeface="AR CARTER" pitchFamily="2" charset="0"/>
              </a:rPr>
              <a:t>Apa Sasaran Penugasan Khusus Tenaga Kesehatan Melalui </a:t>
            </a:r>
            <a:r>
              <a:rPr lang="id-ID" sz="2800" i="1" dirty="0" smtClean="0">
                <a:latin typeface="AR CARTER" pitchFamily="2" charset="0"/>
              </a:rPr>
              <a:t>Team Based </a:t>
            </a:r>
            <a:r>
              <a:rPr lang="id-ID" sz="2800" dirty="0" smtClean="0">
                <a:latin typeface="AR CARTER" pitchFamily="2" charset="0"/>
              </a:rPr>
              <a:t>(Tim Nusantara Sehat) ... ?</a:t>
            </a:r>
            <a:endParaRPr lang="id-ID" sz="2800" dirty="0">
              <a:latin typeface="AR CARTER" pitchFamily="2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971601" y="2056780"/>
            <a:ext cx="7200800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id-ID" dirty="0">
              <a:latin typeface="Andalus" pitchFamily="18" charset="-78"/>
              <a:cs typeface="Andalus" pitchFamily="18" charset="-78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dirty="0" err="1" smtClean="0">
                <a:latin typeface="Andalus" pitchFamily="18" charset="-78"/>
                <a:cs typeface="Andalus" pitchFamily="18" charset="-78"/>
              </a:rPr>
              <a:t>Terpenuhinya</a:t>
            </a:r>
            <a:r>
              <a:rPr lang="en-US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tenaga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di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puskesmas</a:t>
            </a:r>
            <a:endParaRPr lang="id-ID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en-US" dirty="0" err="1">
                <a:latin typeface="Andalus" pitchFamily="18" charset="-78"/>
                <a:cs typeface="Andalus" pitchFamily="18" charset="-78"/>
              </a:rPr>
              <a:t>Meningkatnya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Puskesmas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yang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terpenuhi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tenaga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dengan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minimal 5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jenis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tenaga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kesehatan</a:t>
            </a:r>
            <a:endParaRPr lang="id-ID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en-US" dirty="0" err="1">
                <a:latin typeface="Andalus" pitchFamily="18" charset="-78"/>
                <a:cs typeface="Andalus" pitchFamily="18" charset="-78"/>
              </a:rPr>
              <a:t>Terselenggaranya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manajemen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puskesmas</a:t>
            </a:r>
            <a:endParaRPr lang="id-ID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en-US" dirty="0" err="1">
                <a:latin typeface="Andalus" pitchFamily="18" charset="-78"/>
                <a:cs typeface="Andalus" pitchFamily="18" charset="-78"/>
              </a:rPr>
              <a:t>Meningkatnya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upaya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pelayanan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kesehatan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dasar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di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wilayah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kerjaPuskesmas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</a:t>
            </a:r>
            <a:endParaRPr lang="id-ID" dirty="0">
              <a:latin typeface="Andalus" pitchFamily="18" charset="-78"/>
              <a:cs typeface="Andalus" pitchFamily="18" charset="-78"/>
            </a:endParaRPr>
          </a:p>
          <a:p>
            <a:pPr marL="342900" lvl="0" indent="-342900">
              <a:buFont typeface="+mj-lt"/>
              <a:buAutoNum type="arabicPeriod"/>
            </a:pPr>
            <a:r>
              <a:rPr lang="en-US" dirty="0" err="1">
                <a:latin typeface="Andalus" pitchFamily="18" charset="-78"/>
                <a:cs typeface="Andalus" pitchFamily="18" charset="-78"/>
              </a:rPr>
              <a:t>Tercapainya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target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cakupan</a:t>
            </a:r>
            <a:r>
              <a:rPr lang="en-US" dirty="0">
                <a:latin typeface="Andalus" pitchFamily="18" charset="-78"/>
                <a:cs typeface="Andalus" pitchFamily="18" charset="-78"/>
              </a:rPr>
              <a:t> program </a:t>
            </a:r>
            <a:r>
              <a:rPr lang="en-US" dirty="0" err="1">
                <a:latin typeface="Andalus" pitchFamily="18" charset="-78"/>
                <a:cs typeface="Andalus" pitchFamily="18" charset="-78"/>
              </a:rPr>
              <a:t>Puskesmas</a:t>
            </a:r>
            <a:endParaRPr lang="id-ID" dirty="0"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-1000" y="-180"/>
            <a:ext cx="10801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3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602260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086998" y="1610797"/>
            <a:ext cx="7013393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800" dirty="0" smtClean="0">
                <a:latin typeface="AR CARTER" pitchFamily="2" charset="0"/>
              </a:rPr>
              <a:t>Dimana Lokasi Penempatan Penugasan Khusus Tenaga Kesehatan Melalui </a:t>
            </a:r>
            <a:r>
              <a:rPr lang="id-ID" sz="2800" i="1" dirty="0" smtClean="0">
                <a:latin typeface="AR CARTER" pitchFamily="2" charset="0"/>
              </a:rPr>
              <a:t>Team Based </a:t>
            </a:r>
            <a:r>
              <a:rPr lang="id-ID" sz="2800" dirty="0" smtClean="0">
                <a:latin typeface="AR CARTER" pitchFamily="2" charset="0"/>
              </a:rPr>
              <a:t>(Tim Nusantara Sehat) ... ?</a:t>
            </a:r>
            <a:endParaRPr lang="id-ID" sz="2800" dirty="0">
              <a:latin typeface="AR CARTER" pitchFamily="2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086999" y="2651428"/>
            <a:ext cx="720080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400" dirty="0" err="1" smtClean="0">
                <a:latin typeface="AR BERKLEY" pitchFamily="2" charset="0"/>
              </a:rPr>
              <a:t>Lokasi</a:t>
            </a:r>
            <a:r>
              <a:rPr lang="en-US" sz="2400" dirty="0" smtClean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penempatan</a:t>
            </a:r>
            <a:r>
              <a:rPr lang="en-US" sz="2400" dirty="0">
                <a:latin typeface="AR BERKLEY" pitchFamily="2" charset="0"/>
              </a:rPr>
              <a:t> Team Based </a:t>
            </a:r>
            <a:r>
              <a:rPr lang="en-US" sz="2400" dirty="0" err="1">
                <a:latin typeface="AR BERKLEY" pitchFamily="2" charset="0"/>
              </a:rPr>
              <a:t>adalah</a:t>
            </a:r>
            <a:r>
              <a:rPr lang="en-US" sz="2400" dirty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puskesmas</a:t>
            </a:r>
            <a:r>
              <a:rPr lang="en-US" sz="2400" dirty="0">
                <a:latin typeface="AR BERKLEY" pitchFamily="2" charset="0"/>
              </a:rPr>
              <a:t>  </a:t>
            </a:r>
            <a:r>
              <a:rPr lang="id-ID" sz="2400" dirty="0" smtClean="0">
                <a:latin typeface="AR BERKLEY" pitchFamily="2" charset="0"/>
              </a:rPr>
              <a:t>sangat terpencil </a:t>
            </a:r>
            <a:r>
              <a:rPr lang="en-US" sz="2400" dirty="0" smtClean="0">
                <a:latin typeface="AR BERKLEY" pitchFamily="2" charset="0"/>
              </a:rPr>
              <a:t>di </a:t>
            </a:r>
            <a:r>
              <a:rPr lang="en-US" sz="2400" dirty="0">
                <a:latin typeface="AR BERKLEY" pitchFamily="2" charset="0"/>
              </a:rPr>
              <a:t>Daerah </a:t>
            </a:r>
            <a:r>
              <a:rPr lang="en-US" sz="2400" dirty="0" err="1">
                <a:latin typeface="AR BERKLEY" pitchFamily="2" charset="0"/>
              </a:rPr>
              <a:t>Tertinggal</a:t>
            </a:r>
            <a:r>
              <a:rPr lang="en-US" sz="2400" dirty="0">
                <a:latin typeface="AR BERKLEY" pitchFamily="2" charset="0"/>
              </a:rPr>
              <a:t>, </a:t>
            </a:r>
            <a:r>
              <a:rPr lang="en-US" sz="2400" dirty="0" err="1">
                <a:latin typeface="AR BERKLEY" pitchFamily="2" charset="0"/>
              </a:rPr>
              <a:t>Perbatasan</a:t>
            </a:r>
            <a:r>
              <a:rPr lang="en-US" sz="2400" dirty="0">
                <a:latin typeface="AR BERKLEY" pitchFamily="2" charset="0"/>
              </a:rPr>
              <a:t>, </a:t>
            </a:r>
            <a:r>
              <a:rPr lang="en-US" sz="2400" dirty="0" err="1">
                <a:latin typeface="AR BERKLEY" pitchFamily="2" charset="0"/>
              </a:rPr>
              <a:t>dan</a:t>
            </a:r>
            <a:r>
              <a:rPr lang="en-US" sz="2400" dirty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Kepulauan</a:t>
            </a:r>
            <a:r>
              <a:rPr lang="en-US" sz="2400" dirty="0">
                <a:latin typeface="AR BERKLEY" pitchFamily="2" charset="0"/>
              </a:rPr>
              <a:t> (DTPK) </a:t>
            </a:r>
            <a:r>
              <a:rPr lang="en-US" sz="2400" dirty="0" err="1">
                <a:latin typeface="AR BERKLEY" pitchFamily="2" charset="0"/>
              </a:rPr>
              <a:t>dan</a:t>
            </a:r>
            <a:r>
              <a:rPr lang="en-US" sz="2400" dirty="0">
                <a:latin typeface="AR BERKLEY" pitchFamily="2" charset="0"/>
              </a:rPr>
              <a:t>/</a:t>
            </a:r>
            <a:r>
              <a:rPr lang="en-US" sz="2400" dirty="0" err="1">
                <a:latin typeface="AR BERKLEY" pitchFamily="2" charset="0"/>
              </a:rPr>
              <a:t>atau</a:t>
            </a:r>
            <a:r>
              <a:rPr lang="en-US" sz="2400" dirty="0">
                <a:latin typeface="AR BERKLEY" pitchFamily="2" charset="0"/>
              </a:rPr>
              <a:t> Daerah </a:t>
            </a:r>
            <a:r>
              <a:rPr lang="en-US" sz="2400" dirty="0" err="1">
                <a:latin typeface="AR BERKLEY" pitchFamily="2" charset="0"/>
              </a:rPr>
              <a:t>Bermasalah</a:t>
            </a:r>
            <a:r>
              <a:rPr lang="en-US" sz="2400" dirty="0">
                <a:latin typeface="AR BERKLEY" pitchFamily="2" charset="0"/>
              </a:rPr>
              <a:t> </a:t>
            </a:r>
            <a:r>
              <a:rPr lang="en-US" sz="2400" dirty="0" err="1">
                <a:latin typeface="AR BERKLEY" pitchFamily="2" charset="0"/>
              </a:rPr>
              <a:t>Kesehatan</a:t>
            </a:r>
            <a:r>
              <a:rPr lang="en-US" sz="2400" dirty="0">
                <a:latin typeface="AR BERKLEY" pitchFamily="2" charset="0"/>
              </a:rPr>
              <a:t> (DBK</a:t>
            </a:r>
            <a:r>
              <a:rPr lang="en-US" sz="2400" dirty="0" smtClean="0">
                <a:latin typeface="AR BERKLEY" pitchFamily="2" charset="0"/>
              </a:rPr>
              <a:t>)</a:t>
            </a:r>
            <a:endParaRPr lang="id-ID" sz="2400" dirty="0">
              <a:latin typeface="AR BERKLEY" pitchFamily="2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-1000" y="-180"/>
            <a:ext cx="10801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4</a:t>
            </a:r>
            <a:endParaRPr lang="id-ID" dirty="0"/>
          </a:p>
        </p:txBody>
      </p:sp>
      <p:sp>
        <p:nvSpPr>
          <p:cNvPr id="8" name="TextBox 7"/>
          <p:cNvSpPr txBox="1"/>
          <p:nvPr/>
        </p:nvSpPr>
        <p:spPr>
          <a:xfrm>
            <a:off x="1187624" y="4437112"/>
            <a:ext cx="669674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 smtClean="0">
                <a:latin typeface="Andalus" pitchFamily="18" charset="-78"/>
                <a:cs typeface="Andalus" pitchFamily="18" charset="-78"/>
              </a:rPr>
              <a:t>Lokasi Penempatan Penugasan Khusus Tenaga Kesehatan Melalui </a:t>
            </a:r>
            <a:r>
              <a:rPr lang="id-ID" i="1" dirty="0" smtClean="0">
                <a:latin typeface="Andalus" pitchFamily="18" charset="-78"/>
                <a:cs typeface="Andalus" pitchFamily="18" charset="-78"/>
              </a:rPr>
              <a:t>Team Based </a:t>
            </a:r>
            <a:r>
              <a:rPr lang="id-ID" dirty="0" smtClean="0">
                <a:latin typeface="Andalus" pitchFamily="18" charset="-78"/>
                <a:cs typeface="Andalus" pitchFamily="18" charset="-78"/>
              </a:rPr>
              <a:t>(Tim Nusantara Sehat) tahun 2015 yaitu 15 Provinsi, 44 Kabupaten/Kota, dan 120 Puskesmas </a:t>
            </a:r>
            <a:endParaRPr lang="id-ID" dirty="0">
              <a:latin typeface="Andalus" pitchFamily="18" charset="-78"/>
              <a:cs typeface="Andalus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916812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195736" y="620688"/>
            <a:ext cx="532859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600" dirty="0" smtClean="0">
                <a:latin typeface="AR ESSENCE" pitchFamily="2" charset="0"/>
              </a:rPr>
              <a:t>Lokasi Penempatan Penugasan Khusus Tenaga Kesehatan </a:t>
            </a:r>
          </a:p>
          <a:p>
            <a:pPr algn="ctr"/>
            <a:r>
              <a:rPr lang="id-ID" sz="1600" dirty="0" smtClean="0">
                <a:latin typeface="AR ESSENCE" pitchFamily="2" charset="0"/>
              </a:rPr>
              <a:t>Melalui </a:t>
            </a:r>
            <a:r>
              <a:rPr lang="id-ID" sz="1600" i="1" dirty="0" smtClean="0">
                <a:latin typeface="AR ESSENCE" pitchFamily="2" charset="0"/>
              </a:rPr>
              <a:t>Team Based </a:t>
            </a:r>
            <a:r>
              <a:rPr lang="id-ID" sz="1600" dirty="0" smtClean="0">
                <a:latin typeface="AR ESSENCE" pitchFamily="2" charset="0"/>
              </a:rPr>
              <a:t>(Tim Nusantara Sehat)</a:t>
            </a:r>
          </a:p>
          <a:p>
            <a:pPr algn="ctr"/>
            <a:r>
              <a:rPr lang="id-ID" sz="1600" dirty="0" smtClean="0">
                <a:latin typeface="AR ESSENCE" pitchFamily="2" charset="0"/>
              </a:rPr>
              <a:t> tahun 2015 </a:t>
            </a:r>
            <a:endParaRPr lang="id-ID" sz="1600" dirty="0">
              <a:latin typeface="AR ESSENCE" pitchFamily="2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-1000" y="-180"/>
            <a:ext cx="20527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4 (Lanjutan)</a:t>
            </a:r>
            <a:endParaRPr lang="id-ID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6095551"/>
              </p:ext>
            </p:extLst>
          </p:nvPr>
        </p:nvGraphicFramePr>
        <p:xfrm>
          <a:off x="827584" y="1658088"/>
          <a:ext cx="7704856" cy="3931152"/>
        </p:xfrm>
        <a:graphic>
          <a:graphicData uri="http://schemas.openxmlformats.org/drawingml/2006/table">
            <a:tbl>
              <a:tblPr/>
              <a:tblGrid>
                <a:gridCol w="337996"/>
                <a:gridCol w="1820818"/>
                <a:gridCol w="425221"/>
                <a:gridCol w="2038879"/>
                <a:gridCol w="407049"/>
                <a:gridCol w="2674893"/>
              </a:tblGrid>
              <a:tr h="512758"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Provinsi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Kabupaten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1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1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Puskesmas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Aceh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Simeulue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SIMEULUE CUT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Sumatera Utara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Nias Selatan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PULAU TELLO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Serdang Bedagai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TANJUNG BERINGIN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Kep. Riau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Bintan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TAMBELAN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Kep. Anambas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JEMAJA TIMUR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Natuna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P. LAUT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SUBI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SERASAN TIMUR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Riau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Indragiri Hilir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SUNGAI GUNTUNG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Bengkalis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TANJUNG MEDANG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SELAT BARU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Rokan Hilir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SINABOI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Kep. Meranti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TANJUNG SAMAK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  <a:tr h="244171">
                <a:tc>
                  <a:txBody>
                    <a:bodyPr/>
                    <a:lstStyle/>
                    <a:p>
                      <a:pPr algn="ctr" fontAlgn="t"/>
                      <a:r>
                        <a:rPr lang="id-ID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Bengkulu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Bengkulu Utara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ENGGANO</a:t>
                      </a:r>
                    </a:p>
                  </a:txBody>
                  <a:tcPr marL="85725" marR="9525" marT="9525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t="100000" r="100000"/>
                      </a:path>
                      <a:tileRect l="-100000" b="-100000"/>
                    </a:gra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065872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5329414"/>
              </p:ext>
            </p:extLst>
          </p:nvPr>
        </p:nvGraphicFramePr>
        <p:xfrm>
          <a:off x="827583" y="980739"/>
          <a:ext cx="7632849" cy="5145420"/>
        </p:xfrm>
        <a:graphic>
          <a:graphicData uri="http://schemas.openxmlformats.org/drawingml/2006/table">
            <a:tbl>
              <a:tblPr/>
              <a:tblGrid>
                <a:gridCol w="334837"/>
                <a:gridCol w="1803800"/>
                <a:gridCol w="421247"/>
                <a:gridCol w="2019824"/>
                <a:gridCol w="403246"/>
                <a:gridCol w="2649895"/>
              </a:tblGrid>
              <a:tr h="384534">
                <a:tc>
                  <a:txBody>
                    <a:bodyPr/>
                    <a:lstStyle/>
                    <a:p>
                      <a:pPr algn="ctr" fontAlgn="ctr"/>
                      <a:r>
                        <a:rPr lang="id-ID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8053" marR="8053" marT="8053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Provinsi</a:t>
                      </a:r>
                    </a:p>
                  </a:txBody>
                  <a:tcPr marL="8053" marR="8053" marT="8053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8053" marR="8053" marT="8053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Kabupaten</a:t>
                      </a:r>
                    </a:p>
                  </a:txBody>
                  <a:tcPr marL="8053" marR="8053" marT="8053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8053" marR="8053" marT="8053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9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Puskesmas</a:t>
                      </a:r>
                    </a:p>
                  </a:txBody>
                  <a:tcPr marL="8053" marR="8053" marT="8053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Nusa Tenggara Timur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12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Kupang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NAIKLIU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OEPOLI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13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Timor Tengah Utara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NAPAN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18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EBAN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19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OEOLO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20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TASINIFU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21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W I N I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22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MANAMAS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14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Belu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23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HALIWEN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24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SILAWAN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25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WEBORA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26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LAKTULUS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27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WEDOMU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28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HAEKESAK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29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WELULI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30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NUALAIN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15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Malaka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31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NAMFALUS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32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ALAS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33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BESIKAMA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16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Alor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34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BURAGA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35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KALUNAN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36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PADANG ALANG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37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MARITAING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17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Sabu Raijua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38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LEDEUNU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18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Rote Ndao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39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BATUTUA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83111">
                <a:tc>
                  <a:txBody>
                    <a:bodyPr/>
                    <a:lstStyle/>
                    <a:p>
                      <a:pPr algn="ctr" fontAlgn="t"/>
                      <a:r>
                        <a:rPr lang="id-ID" sz="9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053" marR="8053" marT="8053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40</a:t>
                      </a:r>
                    </a:p>
                  </a:txBody>
                  <a:tcPr marL="8053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NDAO</a:t>
                      </a:r>
                    </a:p>
                  </a:txBody>
                  <a:tcPr marL="72480" marR="8053" marT="8053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-1000" y="-180"/>
            <a:ext cx="20527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4 (Lanjutan)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2061542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3646908"/>
              </p:ext>
            </p:extLst>
          </p:nvPr>
        </p:nvGraphicFramePr>
        <p:xfrm>
          <a:off x="683567" y="1052737"/>
          <a:ext cx="7776865" cy="5073436"/>
        </p:xfrm>
        <a:graphic>
          <a:graphicData uri="http://schemas.openxmlformats.org/drawingml/2006/table">
            <a:tbl>
              <a:tblPr/>
              <a:tblGrid>
                <a:gridCol w="341156"/>
                <a:gridCol w="1837835"/>
                <a:gridCol w="429195"/>
                <a:gridCol w="2057934"/>
                <a:gridCol w="410853"/>
                <a:gridCol w="2699892"/>
              </a:tblGrid>
              <a:tr h="331906">
                <a:tc>
                  <a:txBody>
                    <a:bodyPr/>
                    <a:lstStyle/>
                    <a:p>
                      <a:pPr algn="ctr" fontAlgn="ctr"/>
                      <a:r>
                        <a:rPr lang="id-ID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7050" marR="7050" marT="70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8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Provinsi</a:t>
                      </a:r>
                    </a:p>
                  </a:txBody>
                  <a:tcPr marL="7050" marR="7050" marT="70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8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7050" marR="7050" marT="70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8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Kabupaten</a:t>
                      </a:r>
                    </a:p>
                  </a:txBody>
                  <a:tcPr marL="7050" marR="7050" marT="70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8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7050" marR="7050" marT="70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8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Puskesmas</a:t>
                      </a:r>
                    </a:p>
                  </a:txBody>
                  <a:tcPr marL="7050" marR="7050" marT="70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Kalimantan Barat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19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Sambas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41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TEMANJUK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42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SAJINGAN BESAR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43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PALOH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20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Bengkayang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44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JAGOI BABANG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45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SIDING 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21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Sanggau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46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BALAI KARANGAN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47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ENTIKONG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22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Sintang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48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MERAKAI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49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SENANING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23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Kapuas Hulu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50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NANGA KANTUK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51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PURING KENCANA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52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BADAU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53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LANJAK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54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BENUA MARTINUS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Kalimantan Timur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24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Mahakam Hulu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55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LONG PAHANGAI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56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TIONG OHANG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25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Berau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57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MARATUA BOHE BUKUT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Kalimantan Utara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26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Malinau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58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LONG NAWANG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59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LONG AMPUNG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60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DATA DIAN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61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LONG ALANGO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62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LONG PUJUNGAN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27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Nunukan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63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LONG BAWAN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64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LONG LAYU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65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SUNGAI NYAMUK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66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SETABU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67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AJI KUNING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68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SEIMENGGARIS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69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SANUR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58051">
                <a:tc>
                  <a:txBody>
                    <a:bodyPr/>
                    <a:lstStyle/>
                    <a:p>
                      <a:pPr algn="ctr" fontAlgn="t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050" marR="7050" marT="70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7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70</a:t>
                      </a:r>
                    </a:p>
                  </a:txBody>
                  <a:tcPr marL="7050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BINTER</a:t>
                      </a:r>
                    </a:p>
                  </a:txBody>
                  <a:tcPr marL="63448" marR="7050" marT="70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-1000" y="-180"/>
            <a:ext cx="20527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4 (Lanjutan)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910754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90463608"/>
              </p:ext>
            </p:extLst>
          </p:nvPr>
        </p:nvGraphicFramePr>
        <p:xfrm>
          <a:off x="755577" y="836708"/>
          <a:ext cx="7704856" cy="5289459"/>
        </p:xfrm>
        <a:graphic>
          <a:graphicData uri="http://schemas.openxmlformats.org/drawingml/2006/table">
            <a:tbl>
              <a:tblPr/>
              <a:tblGrid>
                <a:gridCol w="337996"/>
                <a:gridCol w="1820817"/>
                <a:gridCol w="425220"/>
                <a:gridCol w="2038880"/>
                <a:gridCol w="407049"/>
                <a:gridCol w="2674894"/>
              </a:tblGrid>
              <a:tr h="409884"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Provinsi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Kabupaten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No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d-ID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Puskesmas</a:t>
                      </a:r>
                    </a:p>
                  </a:txBody>
                  <a:tcPr marL="8350" marR="8350" marT="8350" marB="0" anchor="ctr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Sulawesi Utara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28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Kepulauan Talaud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71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DAPALAN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72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GEMEH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73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KARATUNG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74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MIANGAS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29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Kepulauan Sangihe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75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MARORE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76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KENDAHE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30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Minahasa Utara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77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WORI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31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Siau Tagulandang Biaro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78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ONDONG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79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MAKALEHI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Sulawesi Tengah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32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Toli-Toli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80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OGOTUA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12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Maluku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33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Maluku Barat Daya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81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WONRELI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82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SERWARU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83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USTUTUN 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84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ILWAKI 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85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LELANG 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86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MARSELA 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34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Maluku Tenggara Barat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87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SAUMLAKI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88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ADAUT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89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NAMTABUNG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90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LARAT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35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Kepulauan Aru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91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KOIJABI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92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LONGGAR APARA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Maluku Utara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36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Kab. Pulau Morotai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93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BERE-BERE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94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WAYABULA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  <a:tr h="195183">
                <a:tc>
                  <a:txBody>
                    <a:bodyPr/>
                    <a:lstStyle/>
                    <a:p>
                      <a:pPr algn="ctr" fontAlgn="t"/>
                      <a:r>
                        <a:rPr lang="id-ID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8350" marR="8350" marT="835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d-ID" sz="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95</a:t>
                      </a:r>
                    </a:p>
                  </a:txBody>
                  <a:tcPr marL="8350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id-ID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SOPI</a:t>
                      </a:r>
                    </a:p>
                  </a:txBody>
                  <a:tcPr marL="75154" marR="8350" marT="8350" marB="0" anchor="b">
                    <a:lnL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7F7F7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7F7F7F"/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gradFill flip="none" rotWithShape="1">
                      <a:gsLst>
                        <a:gs pos="0">
                          <a:schemeClr val="accent1">
                            <a:tint val="66000"/>
                            <a:satMod val="160000"/>
                          </a:schemeClr>
                        </a:gs>
                        <a:gs pos="50000">
                          <a:schemeClr val="accent1">
                            <a:tint val="44500"/>
                            <a:satMod val="160000"/>
                          </a:schemeClr>
                        </a:gs>
                        <a:gs pos="100000">
                          <a:schemeClr val="accent1">
                            <a:tint val="23500"/>
                            <a:satMod val="160000"/>
                          </a:schemeClr>
                        </a:gs>
                      </a:gsLst>
                      <a:path path="circle">
                        <a:fillToRect l="100000" t="100000"/>
                      </a:path>
                      <a:tileRect r="-100000" b="-100000"/>
                    </a:gra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-1000" y="-180"/>
            <a:ext cx="2052720" cy="369332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r>
              <a:rPr lang="id-ID" dirty="0" smtClean="0"/>
              <a:t>Page 4 (Lanjutan)</a:t>
            </a:r>
            <a:endParaRPr lang="id-ID" dirty="0"/>
          </a:p>
        </p:txBody>
      </p:sp>
    </p:spTree>
    <p:extLst>
      <p:ext uri="{BB962C8B-B14F-4D97-AF65-F5344CB8AC3E}">
        <p14:creationId xmlns:p14="http://schemas.microsoft.com/office/powerpoint/2010/main" val="32623121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266</TotalTime>
  <Words>1235</Words>
  <Application>Microsoft Office PowerPoint</Application>
  <PresentationFormat>On-screen Show (4:3)</PresentationFormat>
  <Paragraphs>845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PENUGASAN KHUSUS TENAGA KESEHATAN MELALUI TEAM BASED (MENDUKUNG PROGRAM NUSANTARA SEHAT)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TEAM BASED</dc:title>
  <dc:creator>user</dc:creator>
  <cp:lastModifiedBy>user</cp:lastModifiedBy>
  <cp:revision>28</cp:revision>
  <cp:lastPrinted>2015-02-02T04:50:15Z</cp:lastPrinted>
  <dcterms:created xsi:type="dcterms:W3CDTF">2015-02-02T02:26:07Z</dcterms:created>
  <dcterms:modified xsi:type="dcterms:W3CDTF">2015-02-02T06:53:24Z</dcterms:modified>
</cp:coreProperties>
</file>

<file path=docProps/thumbnail.jpeg>
</file>