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4"/>
  </p:notesMasterIdLst>
  <p:sldIdLst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0" autoAdjust="0"/>
    <p:restoredTop sz="94600"/>
  </p:normalViewPr>
  <p:slideViewPr>
    <p:cSldViewPr>
      <p:cViewPr>
        <p:scale>
          <a:sx n="77" d="100"/>
          <a:sy n="77" d="100"/>
        </p:scale>
        <p:origin x="111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06F383-82B8-4CB5-93D0-1F5DA251F8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43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5DDEB7-CBD1-4586-81D2-9E2E5879CC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1F4EC-DEF0-43A3-85D6-14DEBA7B70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956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3ABE2-28B6-4A0A-8E27-A7FF852FF8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01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E14BE9A-967E-49AB-BE40-F534DCF0CA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1D3D1-20EC-48A9-AB3D-00A783BFD2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57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1AB97-8322-4333-8860-08EFCE8032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602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AC8F2-32A1-4ECF-B372-C385EA00B0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88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62C72-C07D-4B53-BD07-F21FEAF780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88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4C270-4B7A-42D4-8AA0-BDE215BF8D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11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0201A-06A0-4A0D-932E-86880EA883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46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8CE76-AB13-4D96-BA9E-28CF8797B8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654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8798D-4079-4900-98DD-8FADBE9C9E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00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E600A-F017-430A-92B0-807DD2E892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84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7AEC3-4E52-4102-B547-4D3054AD8F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822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CBB9F-6613-4727-9ECF-46DF5937B9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0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60796-6C69-4F81-845B-1330035D66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55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A68BA-D990-447C-B808-17E1F6C0C0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7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158B-8989-43A4-9504-2B369D99F2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3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A025E-7831-4C60-8A9B-C7414A611B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89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9DBB6-674C-42B3-93FB-995423900F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13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75F766-1A53-4DFD-BE52-9994B5CCF5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50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F6CCB-C49A-4876-AB0E-EA8818E65A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9CEB5DD-2E71-49D9-929F-A362F915CF7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d-ID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2F015F-D114-4FFC-801C-261B339D904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1"/>
            <a:ext cx="7772400" cy="1771650"/>
          </a:xfrm>
        </p:spPr>
        <p:txBody>
          <a:bodyPr>
            <a:normAutofit/>
          </a:bodyPr>
          <a:lstStyle/>
          <a:p>
            <a:pPr algn="l"/>
            <a:r>
              <a:rPr lang="en-US" sz="2700" dirty="0" smtClean="0"/>
              <a:t>REKONSILIASI PROGRAM DAN ANGGARAN PUSREN-GUN SDMK TA 2015</a:t>
            </a:r>
            <a:br>
              <a:rPr lang="en-US" sz="2700" dirty="0" smtClean="0"/>
            </a:br>
            <a:r>
              <a:rPr lang="en-US" sz="2400" dirty="0" err="1" smtClean="0"/>
              <a:t>Subbidang</a:t>
            </a:r>
            <a:r>
              <a:rPr lang="id-ID" sz="2400" dirty="0"/>
              <a:t> </a:t>
            </a:r>
            <a:r>
              <a:rPr lang="id-ID" sz="2400" dirty="0" smtClean="0"/>
              <a:t>Distribusi SDM Kes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533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Jakarta, </a:t>
            </a:r>
            <a:r>
              <a:rPr lang="id-ID" dirty="0" smtClean="0">
                <a:solidFill>
                  <a:schemeClr val="bg2"/>
                </a:solidFill>
              </a:rPr>
              <a:t>Mei</a:t>
            </a:r>
            <a:r>
              <a:rPr lang="en-US" dirty="0" smtClean="0">
                <a:solidFill>
                  <a:schemeClr val="bg2"/>
                </a:solidFill>
              </a:rPr>
              <a:t> 2015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22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solidFill>
            <a:schemeClr val="tx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Kendala</a:t>
            </a:r>
            <a:r>
              <a:rPr lang="en-US" sz="3200" dirty="0" smtClean="0">
                <a:solidFill>
                  <a:schemeClr val="bg1"/>
                </a:solidFill>
              </a:rPr>
              <a:t> &amp; </a:t>
            </a:r>
            <a:r>
              <a:rPr lang="en-US" sz="3200" dirty="0" err="1" smtClean="0">
                <a:solidFill>
                  <a:schemeClr val="bg1"/>
                </a:solidFill>
              </a:rPr>
              <a:t>Permasalahan</a:t>
            </a:r>
            <a:r>
              <a:rPr lang="id-ID" sz="3200" dirty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(</a:t>
            </a:r>
            <a:r>
              <a:rPr lang="en-US" sz="3200" dirty="0" err="1" smtClean="0">
                <a:solidFill>
                  <a:schemeClr val="bg1"/>
                </a:solidFill>
              </a:rPr>
              <a:t>s.d</a:t>
            </a:r>
            <a:r>
              <a:rPr lang="en-US" sz="3200" dirty="0" smtClean="0">
                <a:solidFill>
                  <a:schemeClr val="bg1"/>
                </a:solidFill>
              </a:rPr>
              <a:t>. 31 </a:t>
            </a:r>
            <a:r>
              <a:rPr lang="en-US" sz="3200" dirty="0" err="1" smtClean="0">
                <a:solidFill>
                  <a:schemeClr val="bg1"/>
                </a:solidFill>
              </a:rPr>
              <a:t>Maret</a:t>
            </a:r>
            <a:r>
              <a:rPr lang="en-US" sz="3200" dirty="0" smtClean="0">
                <a:solidFill>
                  <a:schemeClr val="bg1"/>
                </a:solidFill>
              </a:rPr>
              <a:t> 2015)</a:t>
            </a:r>
            <a:endParaRPr lang="en-US" sz="3200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0285498"/>
              </p:ext>
            </p:extLst>
          </p:nvPr>
        </p:nvGraphicFramePr>
        <p:xfrm>
          <a:off x="304800" y="1447800"/>
          <a:ext cx="8534398" cy="3072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99"/>
                <a:gridCol w="2696244"/>
                <a:gridCol w="1755440"/>
                <a:gridCol w="1796715"/>
              </a:tblGrid>
              <a:tr h="1152132">
                <a:tc>
                  <a:txBody>
                    <a:bodyPr/>
                    <a:lstStyle/>
                    <a:p>
                      <a:pPr algn="ctr" fontAlgn="t"/>
                      <a:r>
                        <a:rPr lang="id-ID" sz="1200" u="none" strike="noStrike" dirty="0" smtClean="0">
                          <a:solidFill>
                            <a:schemeClr val="bg2"/>
                          </a:solidFill>
                        </a:rPr>
                        <a:t>Indikator  Renstra</a:t>
                      </a:r>
                      <a:endParaRPr lang="id-ID" sz="1200" b="0" i="0" u="none" strike="noStrike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Kendala</a:t>
                      </a:r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 &amp; </a:t>
                      </a:r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Permasalahan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Rencana</a:t>
                      </a:r>
                      <a:r>
                        <a:rPr lang="en-US" sz="1200" baseline="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bg2"/>
                          </a:solidFill>
                        </a:rPr>
                        <a:t>Tindak</a:t>
                      </a:r>
                      <a:r>
                        <a:rPr lang="en-US" sz="1200" baseline="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bg2"/>
                          </a:solidFill>
                        </a:rPr>
                        <a:t>Lanjut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Rencana</a:t>
                      </a:r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Pelaksanaan</a:t>
                      </a:r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Kegiatan</a:t>
                      </a:r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Triwulan</a:t>
                      </a:r>
                      <a:r>
                        <a:rPr lang="en-US" sz="1200" baseline="0" dirty="0" smtClean="0">
                          <a:solidFill>
                            <a:schemeClr val="bg2"/>
                          </a:solidFill>
                        </a:rPr>
                        <a:t> II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68388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u="none" strike="noStrike" dirty="0" smtClean="0">
                          <a:solidFill>
                            <a:schemeClr val="bg2"/>
                          </a:solidFill>
                        </a:rPr>
                        <a:t>PERENCANAAN DAN PENDAYAGUNAAN SDM KESEHATAN :                    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u="none" strike="noStrike" dirty="0" smtClean="0">
                          <a:solidFill>
                            <a:schemeClr val="bg2"/>
                          </a:solidFill>
                        </a:rPr>
                        <a:t> Jumlah</a:t>
                      </a:r>
                      <a:r>
                        <a:rPr lang="id-ID" sz="1200" u="none" strike="noStrike" baseline="0" dirty="0" smtClean="0">
                          <a:solidFill>
                            <a:schemeClr val="bg2"/>
                          </a:solidFill>
                        </a:rPr>
                        <a:t> tenaga kesehatan yang didayagunakan di Fasyankes</a:t>
                      </a:r>
                      <a:endParaRPr lang="id-ID" sz="1200" u="none" strike="noStrike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l" fontAlgn="t"/>
                      <a:endParaRPr lang="id-ID" sz="1200" b="0" i="0" u="none" strike="noStrike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id-ID" sz="1200" dirty="0" smtClean="0">
                          <a:solidFill>
                            <a:schemeClr val="bg2"/>
                          </a:solidFill>
                        </a:rPr>
                        <a:t>Banyaknya pendaftar NS yang tdk hadir dalam seleksi tahap II di Jakarta karena kesulitan dalam biaya transportasi dan akomodasi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id-ID" sz="1200" dirty="0" smtClean="0">
                          <a:solidFill>
                            <a:schemeClr val="bg2"/>
                          </a:solidFill>
                        </a:rPr>
                        <a:t>Kurangnya pendaftar jenis nakes tertentu (dokter, tenaga</a:t>
                      </a:r>
                      <a:r>
                        <a:rPr lang="id-ID" sz="1200" baseline="0" dirty="0" smtClean="0">
                          <a:solidFill>
                            <a:schemeClr val="bg2"/>
                          </a:solidFill>
                        </a:rPr>
                        <a:t> kefarmasian, ahli tehnologi lab medik)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id-ID" sz="1200" dirty="0" smtClean="0">
                          <a:solidFill>
                            <a:schemeClr val="bg2"/>
                          </a:solidFill>
                        </a:rPr>
                        <a:t>Ada wacana untuk regionalisasi dalam seleksi tahap II untuk</a:t>
                      </a:r>
                      <a:r>
                        <a:rPr lang="id-ID" sz="1200" baseline="0" dirty="0" smtClean="0">
                          <a:solidFill>
                            <a:schemeClr val="bg2"/>
                          </a:solidFill>
                        </a:rPr>
                        <a:t> NS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id-ID" sz="1200" baseline="0" dirty="0" smtClean="0">
                          <a:solidFill>
                            <a:schemeClr val="bg2"/>
                          </a:solidFill>
                        </a:rPr>
                        <a:t>Perlunya sosialisasi ke institusi pendidikan ataupun ke organisasi profesi maupun alumni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id-ID" sz="1200" dirty="0" smtClean="0">
                          <a:solidFill>
                            <a:schemeClr val="bg2"/>
                          </a:solidFill>
                        </a:rPr>
                        <a:t>Rekrutmen dan seleksi Periode</a:t>
                      </a:r>
                      <a:r>
                        <a:rPr lang="id-ID" sz="1200" baseline="0" dirty="0" smtClean="0">
                          <a:solidFill>
                            <a:schemeClr val="bg2"/>
                          </a:solidFill>
                        </a:rPr>
                        <a:t> II tahun 2015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53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nisaamelia.files.wordpress.com/2008/05/terimakasi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362200"/>
            <a:ext cx="4191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94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000" dirty="0" err="1" smtClean="0">
                <a:solidFill>
                  <a:schemeClr val="bg2"/>
                </a:solidFill>
              </a:rPr>
              <a:t>Realisasi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anggaran</a:t>
            </a:r>
            <a:r>
              <a:rPr lang="en-US" sz="2000" dirty="0" smtClean="0">
                <a:solidFill>
                  <a:schemeClr val="bg2"/>
                </a:solidFill>
              </a:rPr>
              <a:t> </a:t>
            </a:r>
            <a:r>
              <a:rPr lang="en-US" sz="2000" dirty="0" err="1" smtClean="0">
                <a:solidFill>
                  <a:schemeClr val="bg2"/>
                </a:solidFill>
              </a:rPr>
              <a:t>s.d</a:t>
            </a:r>
            <a:r>
              <a:rPr lang="en-US" sz="2000" dirty="0" smtClean="0">
                <a:solidFill>
                  <a:schemeClr val="bg2"/>
                </a:solidFill>
              </a:rPr>
              <a:t>. 3</a:t>
            </a:r>
            <a:r>
              <a:rPr lang="id-ID" sz="2000" dirty="0" smtClean="0">
                <a:solidFill>
                  <a:schemeClr val="bg2"/>
                </a:solidFill>
              </a:rPr>
              <a:t>0 April</a:t>
            </a:r>
            <a:r>
              <a:rPr lang="en-US" sz="2000" dirty="0" smtClean="0">
                <a:solidFill>
                  <a:schemeClr val="bg2"/>
                </a:solidFill>
              </a:rPr>
              <a:t> 2015</a:t>
            </a:r>
            <a:br>
              <a:rPr lang="en-US" sz="2000" dirty="0" smtClean="0">
                <a:solidFill>
                  <a:schemeClr val="bg2"/>
                </a:solidFill>
              </a:rPr>
            </a:br>
            <a:r>
              <a:rPr lang="en-US" sz="2000" dirty="0" smtClean="0">
                <a:solidFill>
                  <a:schemeClr val="bg2"/>
                </a:solidFill>
              </a:rPr>
              <a:t>(POK </a:t>
            </a:r>
            <a:r>
              <a:rPr lang="en-US" sz="2000" dirty="0" err="1" smtClean="0">
                <a:solidFill>
                  <a:schemeClr val="bg2"/>
                </a:solidFill>
              </a:rPr>
              <a:t>Revisi</a:t>
            </a:r>
            <a:r>
              <a:rPr lang="en-US" sz="2000" dirty="0" smtClean="0">
                <a:solidFill>
                  <a:schemeClr val="bg2"/>
                </a:solidFill>
              </a:rPr>
              <a:t> Ke-1 per 29 </a:t>
            </a:r>
            <a:r>
              <a:rPr lang="en-US" sz="2000" dirty="0" err="1" smtClean="0">
                <a:solidFill>
                  <a:schemeClr val="bg2"/>
                </a:solidFill>
              </a:rPr>
              <a:t>januari</a:t>
            </a:r>
            <a:r>
              <a:rPr lang="en-US" sz="2000" dirty="0" smtClean="0">
                <a:solidFill>
                  <a:schemeClr val="bg2"/>
                </a:solidFill>
              </a:rPr>
              <a:t> 2015)</a:t>
            </a:r>
            <a:endParaRPr lang="en-US" sz="2000" dirty="0">
              <a:solidFill>
                <a:schemeClr val="bg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665088"/>
              </p:ext>
            </p:extLst>
          </p:nvPr>
        </p:nvGraphicFramePr>
        <p:xfrm>
          <a:off x="533400" y="1052736"/>
          <a:ext cx="8229600" cy="5881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6512"/>
                <a:gridCol w="1512168"/>
                <a:gridCol w="956320"/>
                <a:gridCol w="1524000"/>
                <a:gridCol w="990600"/>
              </a:tblGrid>
              <a:tr h="85376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Output/Sub Output/</a:t>
                      </a:r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Komponen</a:t>
                      </a:r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/Sub </a:t>
                      </a:r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Komponen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Alokasi</a:t>
                      </a:r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Anggaran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RPD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Realisasi</a:t>
                      </a:r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Anggaran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%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</a:tr>
              <a:tr h="1359693">
                <a:tc>
                  <a:txBody>
                    <a:bodyPr/>
                    <a:lstStyle/>
                    <a:p>
                      <a:endParaRPr lang="en-US" sz="1200" i="1" dirty="0" smtClean="0">
                        <a:solidFill>
                          <a:schemeClr val="bg2"/>
                        </a:solidFill>
                      </a:endParaRPr>
                    </a:p>
                    <a:p>
                      <a:r>
                        <a:rPr lang="en-US" sz="1200" dirty="0" smtClean="0">
                          <a:solidFill>
                            <a:schemeClr val="bg2"/>
                          </a:solidFill>
                        </a:rPr>
                        <a:t>2078.001.00</a:t>
                      </a:r>
                      <a:r>
                        <a:rPr lang="id-ID" sz="1200" dirty="0" smtClean="0">
                          <a:solidFill>
                            <a:schemeClr val="bg2"/>
                          </a:solidFill>
                        </a:rPr>
                        <a:t>3</a:t>
                      </a:r>
                      <a:endParaRPr lang="en-US" sz="1200" dirty="0" smtClean="0">
                        <a:solidFill>
                          <a:schemeClr val="bg2"/>
                        </a:solidFill>
                      </a:endParaRPr>
                    </a:p>
                    <a:p>
                      <a:r>
                        <a:rPr lang="en-US" sz="1200" dirty="0" err="1" smtClean="0">
                          <a:solidFill>
                            <a:schemeClr val="bg2"/>
                          </a:solidFill>
                        </a:rPr>
                        <a:t>Dokumen</a:t>
                      </a:r>
                      <a:r>
                        <a:rPr lang="en-US" sz="1200" baseline="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id-ID" sz="1200" baseline="0" dirty="0" smtClean="0">
                          <a:solidFill>
                            <a:schemeClr val="bg2"/>
                          </a:solidFill>
                        </a:rPr>
                        <a:t>Perencanaan Distribusi SDM K Dalam Negeri</a:t>
                      </a:r>
                      <a:endParaRPr lang="en-US" sz="12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 smtClean="0">
                          <a:solidFill>
                            <a:schemeClr val="bg2"/>
                          </a:solidFill>
                        </a:rPr>
                        <a:t>387,100,000</a:t>
                      </a:r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85376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01</a:t>
                      </a:r>
                      <a:r>
                        <a:rPr lang="id-ID" sz="1200" dirty="0" smtClean="0"/>
                        <a:t>2</a:t>
                      </a:r>
                      <a:endParaRPr lang="en-US" sz="1200" dirty="0" smtClean="0"/>
                    </a:p>
                    <a:p>
                      <a:r>
                        <a:rPr lang="id-ID" sz="1200" dirty="0" smtClean="0"/>
                        <a:t>Pengembangan Manajemen Distribusi SDM Kes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387,100,000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110672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2078.001.00</a:t>
                      </a:r>
                      <a:r>
                        <a:rPr lang="id-ID" sz="1200" dirty="0" smtClean="0"/>
                        <a:t>3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Dokumen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Pelaksanaan Distribusi SDM K Dalam Negeri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8,336,686,000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</a:tr>
              <a:tr h="853761"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011. Penyempurnaan Pedoman Distribusi Nakes Di</a:t>
                      </a:r>
                      <a:r>
                        <a:rPr lang="id-ID" sz="1200" baseline="0" dirty="0" smtClean="0"/>
                        <a:t> DTPK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375,297,000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</a:tr>
              <a:tr h="853761"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012. Pelaksanaan Penempatan Nakes Dengan Team Based Batch 1 (satu)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7,961,389,000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78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id-ID" dirty="0" smtClean="0"/>
              <a:t>Lanjutan</a:t>
            </a:r>
            <a:endParaRPr lang="id-ID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2883822"/>
              </p:ext>
            </p:extLst>
          </p:nvPr>
        </p:nvGraphicFramePr>
        <p:xfrm>
          <a:off x="611560" y="836712"/>
          <a:ext cx="82296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1676400"/>
                <a:gridCol w="1219200"/>
                <a:gridCol w="1981200"/>
                <a:gridCol w="533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Output/Sub Output/</a:t>
                      </a:r>
                      <a:r>
                        <a:rPr lang="en-US" sz="1600" dirty="0" err="1" smtClean="0"/>
                        <a:t>Komponen</a:t>
                      </a:r>
                      <a:r>
                        <a:rPr lang="en-US" sz="1600" dirty="0" smtClean="0"/>
                        <a:t>/Sub </a:t>
                      </a:r>
                      <a:r>
                        <a:rPr lang="en-US" sz="1600" dirty="0" err="1" smtClean="0"/>
                        <a:t>Komponen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Alokasi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Anggaran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RPD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Realisasi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Anggaran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2078.001.00</a:t>
                      </a:r>
                      <a:r>
                        <a:rPr lang="id-ID" sz="1600" dirty="0" smtClean="0"/>
                        <a:t>3</a:t>
                      </a:r>
                      <a:endParaRPr lang="en-US" sz="1600" dirty="0" smtClean="0"/>
                    </a:p>
                    <a:p>
                      <a:r>
                        <a:rPr lang="en-US" sz="1600" dirty="0" err="1" smtClean="0"/>
                        <a:t>Dokumen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id-ID" sz="1600" baseline="0" dirty="0" smtClean="0"/>
                        <a:t>Pemantauan Distribusi SDM K Dalam Negeri</a:t>
                      </a:r>
                      <a:endParaRPr lang="id-ID" sz="1600" dirty="0" smtClean="0"/>
                    </a:p>
                    <a:p>
                      <a:endParaRPr lang="id-ID" sz="16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387,110,000</a:t>
                      </a:r>
                      <a:endParaRPr lang="id-ID" sz="16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6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6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011. Pelaksanaan Pemantauan Nakes Di Fasyankes milik Pemda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/>
                        <a:t>387,110,000</a:t>
                      </a:r>
                    </a:p>
                    <a:p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TOTAL</a:t>
                      </a:r>
                      <a:endParaRPr lang="id-ID" sz="16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9,110,896,000</a:t>
                      </a:r>
                    </a:p>
                    <a:p>
                      <a:endParaRPr lang="id-ID" sz="16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6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455,544,800</a:t>
                      </a:r>
                      <a:endParaRPr lang="id-ID" sz="16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5%</a:t>
                      </a:r>
                      <a:endParaRPr lang="id-ID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 gridSpan="5">
                  <a:txBody>
                    <a:bodyPr/>
                    <a:lstStyle/>
                    <a:p>
                      <a:r>
                        <a:rPr lang="en-US" sz="1600" dirty="0" err="1" smtClean="0"/>
                        <a:t>Realisasi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hanya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perkiraan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dari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bulan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lalu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600" dirty="0" err="1" smtClean="0">
                          <a:sym typeface="Wingdings" panose="05000000000000000000" pitchFamily="2" charset="2"/>
                        </a:rPr>
                        <a:t>blm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termasuk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realisasi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seleksi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II ,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perjadin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dan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juga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blm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termasuk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pemotongan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alokasi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dana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dr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sub </a:t>
                      </a:r>
                      <a:r>
                        <a:rPr lang="en-US" sz="1600" baseline="0" dirty="0" err="1" smtClean="0">
                          <a:sym typeface="Wingdings" panose="05000000000000000000" pitchFamily="2" charset="2"/>
                        </a:rPr>
                        <a:t>Distribusi</a:t>
                      </a:r>
                      <a:r>
                        <a:rPr lang="en-US" sz="1600" baseline="0" dirty="0" smtClean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petugas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administrasi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sedang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mengantar</a:t>
                      </a:r>
                      <a:r>
                        <a:rPr lang="en-US" sz="1600" baseline="0" dirty="0" smtClean="0"/>
                        <a:t> Tim NS)</a:t>
                      </a:r>
                      <a:endParaRPr lang="id-ID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60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Capaian</a:t>
            </a:r>
            <a:r>
              <a:rPr lang="en-US" sz="2400" dirty="0"/>
              <a:t> </a:t>
            </a:r>
            <a:r>
              <a:rPr lang="en-US" sz="2400" dirty="0" err="1"/>
              <a:t>Fisik</a:t>
            </a:r>
            <a:r>
              <a:rPr lang="en-US" sz="2400" dirty="0"/>
              <a:t> </a:t>
            </a:r>
            <a:r>
              <a:rPr lang="en-US" sz="2400" dirty="0" err="1"/>
              <a:t>Kegiatan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(</a:t>
            </a:r>
            <a:r>
              <a:rPr lang="en-US" sz="2400" dirty="0" err="1"/>
              <a:t>s.d.</a:t>
            </a:r>
            <a:r>
              <a:rPr lang="en-US" sz="2400" dirty="0"/>
              <a:t> 3</a:t>
            </a:r>
            <a:r>
              <a:rPr lang="id-ID" sz="2400" dirty="0"/>
              <a:t>0</a:t>
            </a:r>
            <a:r>
              <a:rPr lang="en-US" sz="2400" dirty="0"/>
              <a:t> </a:t>
            </a:r>
            <a:r>
              <a:rPr lang="id-ID" sz="2400" dirty="0"/>
              <a:t>April</a:t>
            </a:r>
            <a:r>
              <a:rPr lang="en-US" sz="2400" dirty="0"/>
              <a:t> 2015)</a:t>
            </a:r>
            <a:endParaRPr lang="id-ID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201544"/>
              </p:ext>
            </p:extLst>
          </p:nvPr>
        </p:nvGraphicFramePr>
        <p:xfrm>
          <a:off x="457198" y="1600200"/>
          <a:ext cx="8562976" cy="326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988"/>
                <a:gridCol w="1273725"/>
                <a:gridCol w="1498500"/>
                <a:gridCol w="1367901"/>
                <a:gridCol w="16398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Output/Sub Output/</a:t>
                      </a:r>
                      <a:r>
                        <a:rPr lang="en-US" sz="1400" dirty="0" err="1" smtClean="0"/>
                        <a:t>Komponen</a:t>
                      </a:r>
                      <a:r>
                        <a:rPr lang="en-US" sz="1400" dirty="0" smtClean="0"/>
                        <a:t>/Sub </a:t>
                      </a:r>
                      <a:r>
                        <a:rPr lang="en-US" sz="1400" dirty="0" err="1" smtClean="0"/>
                        <a:t>Komponen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Target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Capaian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Progress </a:t>
                      </a:r>
                      <a:r>
                        <a:rPr lang="en-US" sz="1400" dirty="0" err="1" smtClean="0"/>
                        <a:t>pelaksanaan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kegiatan</a:t>
                      </a:r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(%)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Ket</a:t>
                      </a:r>
                      <a:endParaRPr lang="en-US" sz="1400" dirty="0"/>
                    </a:p>
                  </a:txBody>
                  <a:tcPr anchor="ctr"/>
                </a:tc>
              </a:tr>
              <a:tr h="1171952">
                <a:tc>
                  <a:txBody>
                    <a:bodyPr/>
                    <a:lstStyle/>
                    <a:p>
                      <a:endParaRPr lang="en-US" sz="1400" i="1" dirty="0" smtClean="0"/>
                    </a:p>
                    <a:p>
                      <a:r>
                        <a:rPr lang="en-US" sz="1400" dirty="0" smtClean="0"/>
                        <a:t>2078.001.00</a:t>
                      </a:r>
                      <a:r>
                        <a:rPr lang="id-ID" sz="1400" dirty="0" smtClean="0"/>
                        <a:t>3</a:t>
                      </a:r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Dokumen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id-ID" sz="1400" baseline="0" dirty="0" smtClean="0"/>
                        <a:t>Perencanaan Distribusi SDM K Dalam Negeri</a:t>
                      </a:r>
                      <a:endParaRPr lang="en-US" sz="1400" dirty="0" smtClean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387,100,000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Dokumen 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5%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Menunggu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revisi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perubahan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akun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01</a:t>
                      </a:r>
                      <a:r>
                        <a:rPr lang="id-ID" sz="1400" dirty="0" smtClean="0"/>
                        <a:t>2</a:t>
                      </a:r>
                      <a:endParaRPr lang="en-US" sz="1400" dirty="0" smtClean="0"/>
                    </a:p>
                    <a:p>
                      <a:r>
                        <a:rPr lang="id-ID" sz="1400" dirty="0" smtClean="0"/>
                        <a:t>Pengembangan Manajemen Distribusi SDM Kes</a:t>
                      </a:r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387,100,000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90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id-ID" dirty="0" smtClean="0"/>
              <a:t>Lanjutan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3714256"/>
              </p:ext>
            </p:extLst>
          </p:nvPr>
        </p:nvGraphicFramePr>
        <p:xfrm>
          <a:off x="114810" y="1124744"/>
          <a:ext cx="8849678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1924"/>
                <a:gridCol w="2108739"/>
                <a:gridCol w="1229122"/>
                <a:gridCol w="1365717"/>
                <a:gridCol w="15841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Output/Sub Output/</a:t>
                      </a:r>
                      <a:r>
                        <a:rPr lang="en-US" sz="1200" dirty="0" err="1" smtClean="0"/>
                        <a:t>Komponen</a:t>
                      </a:r>
                      <a:r>
                        <a:rPr lang="en-US" sz="1200" dirty="0" smtClean="0"/>
                        <a:t>/Sub </a:t>
                      </a:r>
                      <a:r>
                        <a:rPr lang="en-US" sz="1200" dirty="0" err="1" smtClean="0"/>
                        <a:t>Komponen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Target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Capaian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Progress </a:t>
                      </a:r>
                      <a:r>
                        <a:rPr lang="en-US" sz="1200" dirty="0" err="1" smtClean="0"/>
                        <a:t>pelaksanaan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kegiatan</a:t>
                      </a:r>
                      <a:endParaRPr lang="en-US" sz="1200" dirty="0" smtClean="0"/>
                    </a:p>
                    <a:p>
                      <a:pPr algn="ctr"/>
                      <a:r>
                        <a:rPr lang="en-US" sz="1200" dirty="0" smtClean="0"/>
                        <a:t>(%)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Ket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2078.001.00</a:t>
                      </a:r>
                      <a:r>
                        <a:rPr lang="id-ID" sz="1200" dirty="0" smtClean="0"/>
                        <a:t>3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Dokumen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Pelaksanaan Distribusi SDM K Dalam Negeri</a:t>
                      </a:r>
                      <a:endParaRPr lang="id-ID" sz="1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8,336,686,000</a:t>
                      </a:r>
                      <a:endParaRPr lang="id-ID" sz="1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dokumen</a:t>
                      </a:r>
                      <a:endParaRPr lang="id-ID" sz="1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50 %</a:t>
                      </a:r>
                      <a:endParaRPr lang="id-ID" sz="1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Menunggu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revisi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perubahan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akun</a:t>
                      </a:r>
                      <a:endParaRPr lang="id-ID" sz="1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011. Penyempurnaan Pedoman Distribusi Nakes Di</a:t>
                      </a:r>
                      <a:r>
                        <a:rPr lang="id-ID" sz="1200" baseline="0" dirty="0" smtClean="0"/>
                        <a:t> DTPK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375,297,000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012. Pelaksanaan Penempatan Nakes Dengan Team Based Batch 1 (satu)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7,961,389,000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Telah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ditempatkan</a:t>
                      </a:r>
                      <a:r>
                        <a:rPr lang="en-US" sz="1200" dirty="0" smtClean="0"/>
                        <a:t> Tim NS 142</a:t>
                      </a:r>
                      <a:r>
                        <a:rPr lang="en-US" sz="1200" baseline="0" dirty="0" smtClean="0"/>
                        <a:t> org, </a:t>
                      </a:r>
                      <a:r>
                        <a:rPr lang="en-US" sz="1200" baseline="0" dirty="0" err="1" smtClean="0"/>
                        <a:t>untuk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monev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tunggu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revisi</a:t>
                      </a:r>
                      <a:endParaRPr lang="id-ID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2078.001.00</a:t>
                      </a:r>
                      <a:r>
                        <a:rPr lang="id-ID" sz="1200" dirty="0" smtClean="0"/>
                        <a:t>3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Dokumen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id-ID" sz="1200" baseline="0" dirty="0" smtClean="0"/>
                        <a:t>Pemantauan Distribusi SDM K Dalam Negeri</a:t>
                      </a:r>
                      <a:endParaRPr lang="id-ID" sz="1200" dirty="0" smtClean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387,110,000</a:t>
                      </a:r>
                      <a:endParaRPr lang="id-ID" sz="1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dokumen</a:t>
                      </a:r>
                      <a:endParaRPr lang="id-ID" sz="1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Menunggu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revisi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perubahan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akun</a:t>
                      </a:r>
                      <a:endParaRPr lang="id-ID" sz="1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1200" dirty="0" smtClean="0"/>
                        <a:t>011. Pelaksanaan Pemantauan Nakes Di Fasyankes milik Pemda</a:t>
                      </a:r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200" dirty="0" smtClean="0"/>
                        <a:t>387,110,000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0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850106"/>
          </a:xfrm>
        </p:spPr>
        <p:txBody>
          <a:bodyPr>
            <a:normAutofit/>
          </a:bodyPr>
          <a:lstStyle/>
          <a:p>
            <a:r>
              <a:rPr lang="en-US" sz="2400" dirty="0" err="1"/>
              <a:t>Kendala</a:t>
            </a:r>
            <a:r>
              <a:rPr lang="en-US" sz="2400" dirty="0"/>
              <a:t> &amp; </a:t>
            </a:r>
            <a:r>
              <a:rPr lang="en-US" sz="2400" dirty="0" err="1"/>
              <a:t>Permasalahan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(</a:t>
            </a:r>
            <a:r>
              <a:rPr lang="en-US" sz="2400" dirty="0" err="1"/>
              <a:t>s.d.</a:t>
            </a:r>
            <a:r>
              <a:rPr lang="en-US" sz="2400" dirty="0"/>
              <a:t> 3</a:t>
            </a:r>
            <a:r>
              <a:rPr lang="id-ID" sz="2400" dirty="0"/>
              <a:t>0</a:t>
            </a:r>
            <a:r>
              <a:rPr lang="en-US" sz="2400" dirty="0"/>
              <a:t> </a:t>
            </a:r>
            <a:r>
              <a:rPr lang="id-ID" sz="2400" dirty="0"/>
              <a:t>April</a:t>
            </a:r>
            <a:r>
              <a:rPr lang="en-US" sz="2400" dirty="0"/>
              <a:t> 2015)</a:t>
            </a:r>
            <a:endParaRPr lang="id-ID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4006280"/>
              </p:ext>
            </p:extLst>
          </p:nvPr>
        </p:nvGraphicFramePr>
        <p:xfrm>
          <a:off x="457200" y="1124743"/>
          <a:ext cx="843528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640"/>
                <a:gridCol w="2664296"/>
                <a:gridCol w="1584176"/>
                <a:gridCol w="1512168"/>
              </a:tblGrid>
              <a:tr h="86409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Output/Sub Output/</a:t>
                      </a:r>
                      <a:r>
                        <a:rPr lang="en-US" sz="1400" dirty="0" err="1" smtClean="0"/>
                        <a:t>Komponen</a:t>
                      </a:r>
                      <a:r>
                        <a:rPr lang="en-US" sz="1400" dirty="0" smtClean="0"/>
                        <a:t>/Sub </a:t>
                      </a:r>
                      <a:r>
                        <a:rPr lang="en-US" sz="1400" dirty="0" err="1" smtClean="0"/>
                        <a:t>Komponen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Kendala</a:t>
                      </a:r>
                      <a:r>
                        <a:rPr lang="en-US" sz="1400" dirty="0" smtClean="0"/>
                        <a:t> &amp; </a:t>
                      </a:r>
                      <a:r>
                        <a:rPr lang="en-US" sz="1400" dirty="0" err="1" smtClean="0"/>
                        <a:t>Permasalahan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Rencana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Tindak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Lanjut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Rencana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Pelaksanaan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Kegiatan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Triwulan</a:t>
                      </a:r>
                      <a:r>
                        <a:rPr lang="en-US" sz="1400" baseline="0" dirty="0" smtClean="0"/>
                        <a:t> II</a:t>
                      </a:r>
                      <a:endParaRPr lang="en-US" sz="1400" dirty="0"/>
                    </a:p>
                  </a:txBody>
                  <a:tcPr anchor="ctr"/>
                </a:tc>
              </a:tr>
              <a:tr h="1518862">
                <a:tc>
                  <a:txBody>
                    <a:bodyPr/>
                    <a:lstStyle/>
                    <a:p>
                      <a:endParaRPr lang="en-US" sz="1600" i="1" dirty="0" smtClean="0"/>
                    </a:p>
                    <a:p>
                      <a:r>
                        <a:rPr lang="en-US" sz="1600" dirty="0" smtClean="0"/>
                        <a:t>2078.001.00</a:t>
                      </a:r>
                      <a:r>
                        <a:rPr lang="id-ID" sz="1600" dirty="0" smtClean="0"/>
                        <a:t>3</a:t>
                      </a:r>
                      <a:endParaRPr lang="en-US" sz="1600" dirty="0" smtClean="0"/>
                    </a:p>
                    <a:p>
                      <a:r>
                        <a:rPr lang="en-US" sz="1600" dirty="0" err="1" smtClean="0"/>
                        <a:t>Dokumen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id-ID" sz="1600" baseline="0" dirty="0" smtClean="0"/>
                        <a:t>Perencanaan Distribusi SDM K Dalam Negeri</a:t>
                      </a:r>
                      <a:endParaRPr lang="en-US" sz="1600" dirty="0" smtClean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 smtClean="0"/>
                        <a:t>Adanya</a:t>
                      </a:r>
                      <a:r>
                        <a:rPr lang="en-US" sz="1600" dirty="0" smtClean="0"/>
                        <a:t> keg NS </a:t>
                      </a:r>
                      <a:r>
                        <a:rPr lang="en-US" sz="1600" dirty="0" err="1" smtClean="0"/>
                        <a:t>yg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diluar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rencana</a:t>
                      </a:r>
                      <a:r>
                        <a:rPr lang="en-US" sz="1600" dirty="0" smtClean="0"/>
                        <a:t> , </a:t>
                      </a:r>
                      <a:r>
                        <a:rPr lang="en-US" sz="1600" dirty="0" err="1" smtClean="0"/>
                        <a:t>byk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tahapan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yg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dipakai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utk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rapat</a:t>
                      </a:r>
                      <a:r>
                        <a:rPr lang="en-US" sz="1600" baseline="0" dirty="0" smtClean="0"/>
                        <a:t> NS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err="1" smtClean="0"/>
                        <a:t>Menunggu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revisi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perubahan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akun</a:t>
                      </a:r>
                      <a:endParaRPr lang="en-US" sz="1600" dirty="0" smtClean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94984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01</a:t>
                      </a:r>
                      <a:r>
                        <a:rPr lang="id-ID" sz="1600" dirty="0" smtClean="0"/>
                        <a:t>2</a:t>
                      </a:r>
                      <a:endParaRPr lang="en-US" sz="1600" dirty="0" smtClean="0"/>
                    </a:p>
                    <a:p>
                      <a:r>
                        <a:rPr lang="id-ID" sz="1600" dirty="0" smtClean="0"/>
                        <a:t>Pengembangan Manajemen Distribusi SDM Kes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269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id-ID" dirty="0" smtClean="0"/>
              <a:t>Lanjutan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777504"/>
              </p:ext>
            </p:extLst>
          </p:nvPr>
        </p:nvGraphicFramePr>
        <p:xfrm>
          <a:off x="0" y="1124744"/>
          <a:ext cx="8964489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5776"/>
                <a:gridCol w="2658263"/>
                <a:gridCol w="1734225"/>
                <a:gridCol w="20162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Output/Sub Output/</a:t>
                      </a:r>
                      <a:r>
                        <a:rPr lang="en-US" sz="1400" dirty="0" err="1" smtClean="0"/>
                        <a:t>Komponen</a:t>
                      </a:r>
                      <a:r>
                        <a:rPr lang="en-US" sz="1400" dirty="0" smtClean="0"/>
                        <a:t>/Sub </a:t>
                      </a:r>
                      <a:r>
                        <a:rPr lang="en-US" sz="1400" dirty="0" err="1" smtClean="0"/>
                        <a:t>Komponen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Kendala</a:t>
                      </a:r>
                      <a:r>
                        <a:rPr lang="en-US" sz="1400" dirty="0" smtClean="0"/>
                        <a:t> &amp; </a:t>
                      </a:r>
                      <a:r>
                        <a:rPr lang="en-US" sz="1400" dirty="0" err="1" smtClean="0"/>
                        <a:t>Permasalahan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Rencana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Tindak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Lanjut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Rencana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Pelaksanaan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Kegiatan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Triwulan</a:t>
                      </a:r>
                      <a:r>
                        <a:rPr lang="en-US" sz="1400" baseline="0" dirty="0" smtClean="0"/>
                        <a:t> II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2078.001.00</a:t>
                      </a:r>
                      <a:r>
                        <a:rPr lang="id-ID" sz="1400" dirty="0" smtClean="0"/>
                        <a:t>3</a:t>
                      </a:r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Dokumen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id-ID" sz="1400" baseline="0" dirty="0" smtClean="0"/>
                        <a:t>Pelaksanaan Distribusi SDM K Dalam Negeri</a:t>
                      </a:r>
                      <a:endParaRPr lang="id-ID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/>
                        <a:t>Byk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pendaftar</a:t>
                      </a:r>
                      <a:r>
                        <a:rPr lang="en-US" sz="1400" baseline="0" dirty="0" smtClean="0"/>
                        <a:t> NS </a:t>
                      </a:r>
                      <a:r>
                        <a:rPr lang="en-US" sz="1400" baseline="0" dirty="0" err="1" smtClean="0"/>
                        <a:t>yg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tdk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hadir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seleksi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tahap</a:t>
                      </a:r>
                      <a:r>
                        <a:rPr lang="en-US" sz="1400" baseline="0" dirty="0" smtClean="0"/>
                        <a:t> II </a:t>
                      </a:r>
                      <a:r>
                        <a:rPr lang="en-US" sz="1400" baseline="0" dirty="0" err="1" smtClean="0"/>
                        <a:t>krn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kesulitan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transportasi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akomodasi</a:t>
                      </a:r>
                      <a:endParaRPr lang="en-US" sz="14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err="1" smtClean="0"/>
                        <a:t>Menunggu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revisi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perubahan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akun</a:t>
                      </a:r>
                      <a:endParaRPr lang="id-ID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err="1" smtClean="0"/>
                        <a:t>regionalisasi</a:t>
                      </a:r>
                      <a:endParaRPr lang="id-ID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Melaksanaan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evaluasi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pelaksanaan</a:t>
                      </a:r>
                      <a:r>
                        <a:rPr lang="en-US" sz="1400" dirty="0" smtClean="0"/>
                        <a:t> NS</a:t>
                      </a:r>
                      <a:endParaRPr lang="id-ID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011. Penyempurnaan Pedoman Distribusi Nakes Di</a:t>
                      </a:r>
                      <a:r>
                        <a:rPr lang="id-ID" sz="1400" baseline="0" dirty="0" smtClean="0"/>
                        <a:t> DTPK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012. Pelaksanaan Penempatan Nakes Dengan Team Based Batch 1 (satu)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2078.001.00</a:t>
                      </a:r>
                      <a:r>
                        <a:rPr lang="id-ID" sz="1400" dirty="0" smtClean="0"/>
                        <a:t>3</a:t>
                      </a:r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Dokumen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id-ID" sz="1400" baseline="0" dirty="0" smtClean="0"/>
                        <a:t>Pemantauan Distribusi SDM K Dalam Negeri</a:t>
                      </a:r>
                      <a:endParaRPr lang="id-ID" sz="1400" dirty="0" smtClean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Menunggu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revisi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perubahan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akun</a:t>
                      </a:r>
                      <a:endParaRPr lang="id-ID" sz="1400" dirty="0" smtClean="0"/>
                    </a:p>
                    <a:p>
                      <a:endParaRPr lang="id-ID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011. Pelaksanaan Pemantauan Nakes Di Fasyankes milik Pemda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d-ID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653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None/>
            </a:pPr>
            <a:endParaRPr lang="id-ID" dirty="0" smtClean="0"/>
          </a:p>
          <a:p>
            <a:pPr algn="ctr">
              <a:buNone/>
            </a:pPr>
            <a:endParaRPr lang="id-ID" sz="4000" dirty="0" smtClean="0"/>
          </a:p>
          <a:p>
            <a:pPr algn="ctr">
              <a:buNone/>
            </a:pPr>
            <a:endParaRPr lang="id-ID" sz="4000" dirty="0" smtClean="0"/>
          </a:p>
          <a:p>
            <a:pPr algn="ctr">
              <a:buNone/>
            </a:pPr>
            <a:r>
              <a:rPr lang="id-ID" sz="4000" dirty="0" smtClean="0"/>
              <a:t>CAPAIAN INDIKATOR </a:t>
            </a:r>
            <a:r>
              <a:rPr lang="en-US" sz="4000" dirty="0" smtClean="0"/>
              <a:t>RENSTRA </a:t>
            </a:r>
          </a:p>
          <a:p>
            <a:pPr algn="ctr">
              <a:buNone/>
            </a:pPr>
            <a:r>
              <a:rPr lang="en-US" sz="4000" dirty="0" smtClean="0"/>
              <a:t>2015 - 2019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9756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923778"/>
              </p:ext>
            </p:extLst>
          </p:nvPr>
        </p:nvGraphicFramePr>
        <p:xfrm>
          <a:off x="533400" y="1600200"/>
          <a:ext cx="7975772" cy="3275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338"/>
                <a:gridCol w="2165018"/>
                <a:gridCol w="622246"/>
                <a:gridCol w="609600"/>
                <a:gridCol w="762000"/>
                <a:gridCol w="762000"/>
                <a:gridCol w="762000"/>
                <a:gridCol w="762000"/>
                <a:gridCol w="1041570"/>
              </a:tblGrid>
              <a:tr h="7486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NO</a:t>
                      </a:r>
                      <a:endParaRPr lang="en-US" sz="1400" dirty="0">
                        <a:solidFill>
                          <a:schemeClr val="bg2"/>
                        </a:solidFill>
                      </a:endParaRPr>
                    </a:p>
                  </a:txBody>
                  <a:tcPr marL="72013" marR="72013" marT="31193" marB="31193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INDIKATOR</a:t>
                      </a:r>
                      <a:endParaRPr lang="en-US" sz="1400" dirty="0">
                        <a:solidFill>
                          <a:schemeClr val="bg2"/>
                        </a:solidFill>
                      </a:endParaRPr>
                    </a:p>
                  </a:txBody>
                  <a:tcPr marL="72013" marR="72013" marT="31193" marB="31193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201</a:t>
                      </a:r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5</a:t>
                      </a:r>
                      <a:endParaRPr lang="en-US" sz="1400" dirty="0">
                        <a:solidFill>
                          <a:schemeClr val="bg2"/>
                        </a:solidFill>
                      </a:endParaRPr>
                    </a:p>
                  </a:txBody>
                  <a:tcPr marL="72013" marR="72013" marT="31193" marB="31193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72013" marR="72013" marT="31193" marB="31193" anchor="ctr"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201</a:t>
                      </a:r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6</a:t>
                      </a:r>
                      <a:endParaRPr lang="en-US" sz="1400" dirty="0">
                        <a:solidFill>
                          <a:schemeClr val="bg2"/>
                        </a:solidFill>
                      </a:endParaRPr>
                    </a:p>
                  </a:txBody>
                  <a:tcPr marL="72013" marR="72013" marT="31193" marB="311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2017</a:t>
                      </a:r>
                      <a:endParaRPr lang="en-US" sz="1400" dirty="0">
                        <a:solidFill>
                          <a:schemeClr val="bg2"/>
                        </a:solidFill>
                      </a:endParaRPr>
                    </a:p>
                  </a:txBody>
                  <a:tcPr marL="72013" marR="72013" marT="31193" marB="311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2"/>
                          </a:solidFill>
                        </a:rPr>
                        <a:t>201</a:t>
                      </a:r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8</a:t>
                      </a:r>
                      <a:endParaRPr lang="en-US" sz="1400" dirty="0">
                        <a:solidFill>
                          <a:schemeClr val="bg2"/>
                        </a:solidFill>
                      </a:endParaRPr>
                    </a:p>
                  </a:txBody>
                  <a:tcPr marL="72013" marR="72013" marT="31193" marB="3119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2019</a:t>
                      </a:r>
                      <a:endParaRPr lang="en-US" sz="1400" dirty="0">
                        <a:solidFill>
                          <a:schemeClr val="bg2"/>
                        </a:solidFill>
                      </a:endParaRPr>
                    </a:p>
                  </a:txBody>
                  <a:tcPr marL="72013" marR="72013" marT="31193" marB="31193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400" u="none" strike="noStrike" dirty="0" smtClean="0">
                          <a:solidFill>
                            <a:schemeClr val="bg2"/>
                          </a:solidFill>
                        </a:rPr>
                        <a:t>KET</a:t>
                      </a:r>
                      <a:endParaRPr lang="id-ID" sz="1400" b="1" i="0" u="none" strike="noStrike" dirty="0">
                        <a:solidFill>
                          <a:schemeClr val="bg2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7501" marR="7501" marT="6498" marB="0" anchor="ctr"/>
                </a:tc>
              </a:tr>
              <a:tr h="34437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      T</a:t>
                      </a:r>
                      <a:endParaRPr lang="id-ID" sz="1400" dirty="0">
                        <a:solidFill>
                          <a:schemeClr val="bg2"/>
                        </a:solidFill>
                      </a:endParaRPr>
                    </a:p>
                  </a:txBody>
                  <a:tcPr marL="7501" marR="7501" marT="6498" marB="0" anchor="ctr"/>
                </a:tc>
                <a:tc>
                  <a:txBody>
                    <a:bodyPr/>
                    <a:lstStyle/>
                    <a:p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      R</a:t>
                      </a:r>
                      <a:endParaRPr lang="id-ID" sz="1400" dirty="0">
                        <a:solidFill>
                          <a:schemeClr val="bg2"/>
                        </a:solidFill>
                      </a:endParaRPr>
                    </a:p>
                  </a:txBody>
                  <a:tcPr marL="7501" marR="7501" marT="6498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u="none" strike="noStrike" dirty="0" smtClean="0">
                          <a:solidFill>
                            <a:schemeClr val="bg2"/>
                          </a:solidFill>
                        </a:rPr>
                        <a:t>T</a:t>
                      </a:r>
                      <a:endParaRPr lang="id-ID" sz="1400" b="1" i="0" u="none" strike="noStrike" dirty="0">
                        <a:solidFill>
                          <a:schemeClr val="bg2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7501" marR="7501" marT="6498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u="none" strike="noStrike" dirty="0" smtClean="0">
                          <a:solidFill>
                            <a:schemeClr val="bg2"/>
                          </a:solidFill>
                        </a:rPr>
                        <a:t>T</a:t>
                      </a:r>
                      <a:endParaRPr lang="id-ID" sz="1400" b="1" i="0" u="none" strike="noStrike" dirty="0" smtClean="0">
                        <a:solidFill>
                          <a:schemeClr val="bg2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72013" marR="72013" marT="31193" marB="3119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u="none" strike="noStrike" dirty="0" smtClean="0">
                          <a:solidFill>
                            <a:schemeClr val="bg2"/>
                          </a:solidFill>
                        </a:rPr>
                        <a:t>T</a:t>
                      </a:r>
                      <a:endParaRPr lang="id-ID" sz="1400" b="1" i="0" u="none" strike="noStrike" dirty="0">
                        <a:solidFill>
                          <a:schemeClr val="bg2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7501" marR="7501" marT="6498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u="none" strike="noStrike" dirty="0" smtClean="0">
                          <a:solidFill>
                            <a:schemeClr val="bg2"/>
                          </a:solidFill>
                        </a:rPr>
                        <a:t>T</a:t>
                      </a:r>
                      <a:endParaRPr lang="id-ID" sz="1400" b="1" i="0" u="none" strike="noStrike" dirty="0" smtClean="0">
                        <a:solidFill>
                          <a:schemeClr val="bg2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72013" marR="72013" marT="31193" marB="31193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id-ID" sz="18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82648">
                <a:tc>
                  <a:txBody>
                    <a:bodyPr/>
                    <a:lstStyle/>
                    <a:p>
                      <a:pPr algn="ctr"/>
                      <a:endParaRPr lang="id-ID" sz="1400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id-ID" sz="1400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id-ID" sz="1400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1.</a:t>
                      </a:r>
                      <a:endParaRPr lang="id-ID" sz="1400" dirty="0">
                        <a:solidFill>
                          <a:schemeClr val="bg2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1445" marR="91445" marT="45711" marB="45711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d-ID" sz="1400" u="none" strike="noStrike" dirty="0" smtClean="0">
                          <a:solidFill>
                            <a:schemeClr val="bg2"/>
                          </a:solidFill>
                        </a:rPr>
                        <a:t>Jumlah</a:t>
                      </a:r>
                      <a:r>
                        <a:rPr lang="id-ID" sz="1400" u="none" strike="noStrike" baseline="0" dirty="0" smtClean="0">
                          <a:solidFill>
                            <a:schemeClr val="bg2"/>
                          </a:solidFill>
                        </a:rPr>
                        <a:t> tenaga kesehatan yang didayagunakan di Fasyankes</a:t>
                      </a:r>
                      <a:endParaRPr lang="id-ID" sz="1400" b="0" i="0" u="none" strike="noStrike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u="none" strike="noStrike" dirty="0" smtClean="0">
                          <a:solidFill>
                            <a:schemeClr val="bg2"/>
                          </a:solidFill>
                        </a:rPr>
                        <a:t>950</a:t>
                      </a:r>
                      <a:endParaRPr lang="id-ID" sz="1400" b="0" i="0" u="none" strike="noStrike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 smtClean="0">
                          <a:solidFill>
                            <a:schemeClr val="bg2"/>
                          </a:solidFill>
                          <a:latin typeface="+mn-lt"/>
                        </a:rPr>
                        <a:t>142</a:t>
                      </a:r>
                      <a:r>
                        <a:rPr lang="id-ID" sz="1400" b="0" i="0" u="none" strike="noStrike" baseline="0" dirty="0" smtClean="0">
                          <a:solidFill>
                            <a:schemeClr val="bg2"/>
                          </a:solidFill>
                          <a:latin typeface="+mn-lt"/>
                        </a:rPr>
                        <a:t> orang</a:t>
                      </a:r>
                      <a:endParaRPr lang="id-ID" sz="1400" b="0" i="0" u="none" strike="noStrike" dirty="0" smtClean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9525" marR="9525" marT="9523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u="none" strike="noStrike" dirty="0" smtClean="0">
                          <a:solidFill>
                            <a:schemeClr val="bg2"/>
                          </a:solidFill>
                        </a:rPr>
                        <a:t>20.600</a:t>
                      </a:r>
                      <a:endParaRPr lang="en-US" sz="1400" b="0" i="0" u="none" strike="noStrike" dirty="0">
                        <a:solidFill>
                          <a:schemeClr val="bg2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21.700</a:t>
                      </a:r>
                      <a:endParaRPr lang="id-ID" sz="1400" dirty="0">
                        <a:solidFill>
                          <a:schemeClr val="bg2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1445" marR="9144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22.800</a:t>
                      </a:r>
                      <a:endParaRPr lang="id-ID" sz="1400" dirty="0">
                        <a:solidFill>
                          <a:schemeClr val="bg2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 marL="91445" marR="91445" marT="45711" marB="4571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>
                          <a:solidFill>
                            <a:schemeClr val="bg2"/>
                          </a:solidFill>
                        </a:rPr>
                        <a:t>24.000</a:t>
                      </a:r>
                      <a:endParaRPr lang="en-AU" sz="1400" dirty="0" smtClean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91445" marR="91445" marT="45711" marB="45711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u="none" strike="noStrike" dirty="0" smtClean="0">
                          <a:solidFill>
                            <a:schemeClr val="bg2"/>
                          </a:solidFill>
                        </a:rPr>
                        <a:t>Per</a:t>
                      </a:r>
                      <a:r>
                        <a:rPr lang="en-US" sz="1400" u="none" strike="noStrike" baseline="0" dirty="0" smtClean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400" u="none" strike="noStrike" baseline="0" dirty="0" err="1" smtClean="0">
                          <a:solidFill>
                            <a:schemeClr val="bg2"/>
                          </a:solidFill>
                        </a:rPr>
                        <a:t>Tahun</a:t>
                      </a:r>
                      <a:endParaRPr lang="id-ID" sz="1400" b="0" i="0" u="none" strike="noStrike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9525" marR="9525" marT="9523" marB="0" anchor="ctr"/>
                </a:tc>
              </a:tr>
            </a:tbl>
          </a:graphicData>
        </a:graphic>
      </p:graphicFrame>
      <p:sp>
        <p:nvSpPr>
          <p:cNvPr id="5" name="Title 2"/>
          <p:cNvSpPr txBox="1">
            <a:spLocks/>
          </p:cNvSpPr>
          <p:nvPr/>
        </p:nvSpPr>
        <p:spPr>
          <a:xfrm>
            <a:off x="533400" y="228600"/>
            <a:ext cx="7848600" cy="736600"/>
          </a:xfrm>
          <a:prstGeom prst="rect">
            <a:avLst/>
          </a:prstGeom>
          <a:solidFill>
            <a:schemeClr val="tx2">
              <a:lumMod val="75000"/>
            </a:schemeClr>
          </a:solidFill>
          <a:ln w="76200" cmpd="thinThick">
            <a:solidFill>
              <a:schemeClr val="tx1"/>
            </a:solidFill>
            <a:miter lim="800000"/>
          </a:ln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Tunga" pitchFamily="2"/>
              </a:defRPr>
            </a:lvl1pPr>
          </a:lstStyle>
          <a:p>
            <a:pPr>
              <a:defRPr/>
            </a:pPr>
            <a:r>
              <a:rPr lang="id-ID" dirty="0" smtClean="0">
                <a:solidFill>
                  <a:schemeClr val="bg2"/>
                </a:solidFill>
              </a:rPr>
              <a:t>TARGET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err="1" smtClean="0">
                <a:solidFill>
                  <a:schemeClr val="bg2"/>
                </a:solidFill>
              </a:rPr>
              <a:t>Indikator</a:t>
            </a:r>
            <a:r>
              <a:rPr lang="en-US" dirty="0" smtClean="0">
                <a:solidFill>
                  <a:schemeClr val="bg2"/>
                </a:solidFill>
              </a:rPr>
              <a:t>  RENSTRA P</a:t>
            </a:r>
            <a:r>
              <a:rPr lang="id-ID" dirty="0" smtClean="0">
                <a:solidFill>
                  <a:schemeClr val="bg2"/>
                </a:solidFill>
              </a:rPr>
              <a:t>ERENCANAAN DAN PENDAYAGUNAAN </a:t>
            </a:r>
            <a:r>
              <a:rPr lang="en-US" dirty="0" smtClean="0">
                <a:solidFill>
                  <a:schemeClr val="bg2"/>
                </a:solidFill>
              </a:rPr>
              <a:t>SDM</a:t>
            </a:r>
            <a:r>
              <a:rPr lang="id-ID" dirty="0" smtClean="0">
                <a:solidFill>
                  <a:schemeClr val="bg2"/>
                </a:solidFill>
              </a:rPr>
              <a:t> </a:t>
            </a:r>
            <a:r>
              <a:rPr lang="en-US" dirty="0" smtClean="0">
                <a:solidFill>
                  <a:schemeClr val="bg2"/>
                </a:solidFill>
              </a:rPr>
              <a:t>K</a:t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dirty="0" err="1" smtClean="0">
                <a:solidFill>
                  <a:schemeClr val="bg2"/>
                </a:solidFill>
              </a:rPr>
              <a:t>Tahun</a:t>
            </a:r>
            <a:r>
              <a:rPr lang="en-US" dirty="0" smtClean="0">
                <a:solidFill>
                  <a:schemeClr val="bg2"/>
                </a:solidFill>
              </a:rPr>
              <a:t> 201</a:t>
            </a:r>
            <a:r>
              <a:rPr lang="id-ID" dirty="0" smtClean="0">
                <a:solidFill>
                  <a:schemeClr val="bg2"/>
                </a:solidFill>
              </a:rPr>
              <a:t>5</a:t>
            </a:r>
            <a:r>
              <a:rPr lang="en-US" dirty="0" smtClean="0">
                <a:solidFill>
                  <a:schemeClr val="bg2"/>
                </a:solidFill>
              </a:rPr>
              <a:t> – 201</a:t>
            </a:r>
            <a:r>
              <a:rPr lang="id-ID" dirty="0" smtClean="0">
                <a:solidFill>
                  <a:schemeClr val="bg2"/>
                </a:solidFill>
              </a:rPr>
              <a:t>9 </a:t>
            </a:r>
            <a:r>
              <a:rPr lang="id-ID" b="0" dirty="0">
                <a:solidFill>
                  <a:schemeClr val="bg2"/>
                </a:solidFill>
              </a:rPr>
              <a:t>(s.d. </a:t>
            </a:r>
            <a:r>
              <a:rPr lang="id-ID" b="0" dirty="0" smtClean="0">
                <a:solidFill>
                  <a:schemeClr val="bg2"/>
                </a:solidFill>
              </a:rPr>
              <a:t>11 Mei  </a:t>
            </a:r>
            <a:r>
              <a:rPr lang="id-ID" b="0" dirty="0">
                <a:solidFill>
                  <a:schemeClr val="bg2"/>
                </a:solidFill>
              </a:rPr>
              <a:t>2015)</a:t>
            </a:r>
          </a:p>
          <a:p>
            <a:pPr fontAlgn="auto">
              <a:spcAft>
                <a:spcPts val="0"/>
              </a:spcAft>
              <a:defRPr/>
            </a:pP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7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475_slide">
  <a:themeElements>
    <a:clrScheme name="Office Theme 2">
      <a:dk1>
        <a:srgbClr val="333333"/>
      </a:dk1>
      <a:lt1>
        <a:srgbClr val="FFFFFF"/>
      </a:lt1>
      <a:dk2>
        <a:srgbClr val="336600"/>
      </a:dk2>
      <a:lt2>
        <a:srgbClr val="FFFFFF"/>
      </a:lt2>
      <a:accent1>
        <a:srgbClr val="28F071"/>
      </a:accent1>
      <a:accent2>
        <a:srgbClr val="DFE93E"/>
      </a:accent2>
      <a:accent3>
        <a:srgbClr val="ADB8AA"/>
      </a:accent3>
      <a:accent4>
        <a:srgbClr val="DADADA"/>
      </a:accent4>
      <a:accent5>
        <a:srgbClr val="ACF6BB"/>
      </a:accent5>
      <a:accent6>
        <a:srgbClr val="CAD337"/>
      </a:accent6>
      <a:hlink>
        <a:srgbClr val="FFD480"/>
      </a:hlink>
      <a:folHlink>
        <a:srgbClr val="B0F76A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78C12F"/>
        </a:accent1>
        <a:accent2>
          <a:srgbClr val="7EE01B"/>
        </a:accent2>
        <a:accent3>
          <a:srgbClr val="ADB8AA"/>
        </a:accent3>
        <a:accent4>
          <a:srgbClr val="DADADA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28F071"/>
        </a:accent1>
        <a:accent2>
          <a:srgbClr val="DFE93E"/>
        </a:accent2>
        <a:accent3>
          <a:srgbClr val="ADB8AA"/>
        </a:accent3>
        <a:accent4>
          <a:srgbClr val="DADADA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CDD8FF"/>
        </a:accent1>
        <a:accent2>
          <a:srgbClr val="FFC1B7"/>
        </a:accent2>
        <a:accent3>
          <a:srgbClr val="ADB8AA"/>
        </a:accent3>
        <a:accent4>
          <a:srgbClr val="DADADA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FFD37A"/>
        </a:accent1>
        <a:accent2>
          <a:srgbClr val="FFC2D5"/>
        </a:accent2>
        <a:accent3>
          <a:srgbClr val="ADB8AA"/>
        </a:accent3>
        <a:accent4>
          <a:srgbClr val="DADADA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8C12F"/>
        </a:accent1>
        <a:accent2>
          <a:srgbClr val="7EE01B"/>
        </a:accent2>
        <a:accent3>
          <a:srgbClr val="FFFFFF"/>
        </a:accent3>
        <a:accent4>
          <a:srgbClr val="000000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8F071"/>
        </a:accent1>
        <a:accent2>
          <a:srgbClr val="DFE93E"/>
        </a:accent2>
        <a:accent3>
          <a:srgbClr val="FFFFFF"/>
        </a:accent3>
        <a:accent4>
          <a:srgbClr val="000000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DD8FF"/>
        </a:accent1>
        <a:accent2>
          <a:srgbClr val="FFC1B7"/>
        </a:accent2>
        <a:accent3>
          <a:srgbClr val="FFFFFF"/>
        </a:accent3>
        <a:accent4>
          <a:srgbClr val="000000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37A"/>
        </a:accent1>
        <a:accent2>
          <a:srgbClr val="FFC2D5"/>
        </a:accent2>
        <a:accent3>
          <a:srgbClr val="FFFFFF"/>
        </a:accent3>
        <a:accent4>
          <a:srgbClr val="000000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336600"/>
      </a:dk2>
      <a:lt2>
        <a:srgbClr val="FFFFFF"/>
      </a:lt2>
      <a:accent1>
        <a:srgbClr val="28F071"/>
      </a:accent1>
      <a:accent2>
        <a:srgbClr val="DFE93E"/>
      </a:accent2>
      <a:accent3>
        <a:srgbClr val="ADB8AA"/>
      </a:accent3>
      <a:accent4>
        <a:srgbClr val="DADADA"/>
      </a:accent4>
      <a:accent5>
        <a:srgbClr val="ACF6BB"/>
      </a:accent5>
      <a:accent6>
        <a:srgbClr val="CAD337"/>
      </a:accent6>
      <a:hlink>
        <a:srgbClr val="FFD480"/>
      </a:hlink>
      <a:folHlink>
        <a:srgbClr val="B0F76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78C12F"/>
        </a:accent1>
        <a:accent2>
          <a:srgbClr val="7EE01B"/>
        </a:accent2>
        <a:accent3>
          <a:srgbClr val="ADB8AA"/>
        </a:accent3>
        <a:accent4>
          <a:srgbClr val="DADADA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28F071"/>
        </a:accent1>
        <a:accent2>
          <a:srgbClr val="DFE93E"/>
        </a:accent2>
        <a:accent3>
          <a:srgbClr val="ADB8AA"/>
        </a:accent3>
        <a:accent4>
          <a:srgbClr val="DADADA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CDD8FF"/>
        </a:accent1>
        <a:accent2>
          <a:srgbClr val="FFC1B7"/>
        </a:accent2>
        <a:accent3>
          <a:srgbClr val="ADB8AA"/>
        </a:accent3>
        <a:accent4>
          <a:srgbClr val="DADADA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FFD37A"/>
        </a:accent1>
        <a:accent2>
          <a:srgbClr val="FFC2D5"/>
        </a:accent2>
        <a:accent3>
          <a:srgbClr val="ADB8AA"/>
        </a:accent3>
        <a:accent4>
          <a:srgbClr val="DADADA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8C12F"/>
        </a:accent1>
        <a:accent2>
          <a:srgbClr val="7EE01B"/>
        </a:accent2>
        <a:accent3>
          <a:srgbClr val="FFFFFF"/>
        </a:accent3>
        <a:accent4>
          <a:srgbClr val="000000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8F071"/>
        </a:accent1>
        <a:accent2>
          <a:srgbClr val="DFE93E"/>
        </a:accent2>
        <a:accent3>
          <a:srgbClr val="FFFFFF"/>
        </a:accent3>
        <a:accent4>
          <a:srgbClr val="000000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DD8FF"/>
        </a:accent1>
        <a:accent2>
          <a:srgbClr val="FFC1B7"/>
        </a:accent2>
        <a:accent3>
          <a:srgbClr val="FFFFFF"/>
        </a:accent3>
        <a:accent4>
          <a:srgbClr val="000000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37A"/>
        </a:accent1>
        <a:accent2>
          <a:srgbClr val="FFC2D5"/>
        </a:accent2>
        <a:accent3>
          <a:srgbClr val="FFFFFF"/>
        </a:accent3>
        <a:accent4>
          <a:srgbClr val="000000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ind_0475_slide</Template>
  <TotalTime>102</TotalTime>
  <Words>565</Words>
  <Application>Microsoft Office PowerPoint</Application>
  <PresentationFormat>On-screen Show (4:3)</PresentationFormat>
  <Paragraphs>153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Tunga</vt:lpstr>
      <vt:lpstr>Wingdings</vt:lpstr>
      <vt:lpstr>ind_0475_slide</vt:lpstr>
      <vt:lpstr>1_Default Design</vt:lpstr>
      <vt:lpstr>REKONSILIASI PROGRAM DAN ANGGARAN PUSREN-GUN SDMK TA 2015 Subbidang Distribusi SDM Kes</vt:lpstr>
      <vt:lpstr>Realisasi anggaran s.d. 30 April 2015 (POK Revisi Ke-1 per 29 januari 2015)</vt:lpstr>
      <vt:lpstr>Lanjutan</vt:lpstr>
      <vt:lpstr>Capaian Fisik Kegiatan  (s.d. 30 April 2015)</vt:lpstr>
      <vt:lpstr>Lanjutan</vt:lpstr>
      <vt:lpstr>Kendala &amp; Permasalahan (s.d. 30 April 2015)</vt:lpstr>
      <vt:lpstr>Lanjutan</vt:lpstr>
      <vt:lpstr>PowerPoint Presentation</vt:lpstr>
      <vt:lpstr>PowerPoint Presentation</vt:lpstr>
      <vt:lpstr>Kendala &amp; Permasalahan (s.d. 31 Maret 2015)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Beldinay</cp:lastModifiedBy>
  <cp:revision>13</cp:revision>
  <dcterms:created xsi:type="dcterms:W3CDTF">2015-04-15T02:50:12Z</dcterms:created>
  <dcterms:modified xsi:type="dcterms:W3CDTF">2015-05-11T22:34:40Z</dcterms:modified>
</cp:coreProperties>
</file>