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slideLayouts/slideLayout10.xml" ContentType="application/vnd.openxmlformats-officedocument.presentationml.slideLayout+xml"/>
  <Default Extension="vml" ContentType="application/vnd.openxmlformats-officedocument.vmlDrawing"/>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60" r:id="rId3"/>
    <p:sldId id="261" r:id="rId4"/>
    <p:sldId id="262" r:id="rId5"/>
    <p:sldId id="276" r:id="rId6"/>
    <p:sldId id="303" r:id="rId7"/>
    <p:sldId id="277" r:id="rId8"/>
    <p:sldId id="280" r:id="rId9"/>
    <p:sldId id="283" r:id="rId10"/>
    <p:sldId id="281" r:id="rId11"/>
    <p:sldId id="305" r:id="rId12"/>
    <p:sldId id="284" r:id="rId13"/>
    <p:sldId id="285" r:id="rId14"/>
    <p:sldId id="286" r:id="rId15"/>
    <p:sldId id="287" r:id="rId16"/>
    <p:sldId id="290" r:id="rId17"/>
    <p:sldId id="308" r:id="rId18"/>
    <p:sldId id="306" r:id="rId19"/>
    <p:sldId id="307" r:id="rId20"/>
    <p:sldId id="289" r:id="rId21"/>
    <p:sldId id="292" r:id="rId22"/>
    <p:sldId id="293" r:id="rId23"/>
    <p:sldId id="298" r:id="rId24"/>
    <p:sldId id="294" r:id="rId25"/>
    <p:sldId id="296" r:id="rId26"/>
    <p:sldId id="297" r:id="rId27"/>
    <p:sldId id="299" r:id="rId28"/>
    <p:sldId id="300" r:id="rId29"/>
    <p:sldId id="291" r:id="rId30"/>
    <p:sldId id="301" r:id="rId31"/>
    <p:sldId id="302" r:id="rId32"/>
    <p:sldId id="274" r:id="rId33"/>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89" autoAdjust="0"/>
  </p:normalViewPr>
  <p:slideViewPr>
    <p:cSldViewPr>
      <p:cViewPr varScale="1">
        <p:scale>
          <a:sx n="66" d="100"/>
          <a:sy n="66" d="100"/>
        </p:scale>
        <p:origin x="-141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F:\!!2014\02%20Kajian%20PTT\Bahan\renbut\Analisa\dokter\dokter%20201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014\Kajian%20PTT\Bahan\renbut\Analisa\dokter%20201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014\02%20Kajian%20PTT\Bahan\renbut\Analisa\dokter\dokter%20201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2014\02%20Kajian%20PTT\Bahan\renbut\Analisa\dokter\dokter%202013.xlsx" TargetMode="Externa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Anton\My%20Documents\02%20Kajian%20PTT\Bahan\renbut\Analisa\bidan%202010-2013.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Toshiba\Documents\KESIAPAN%20SDMK%20JKN%202014%2018.12.13-2.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id-ID"/>
  <c:chart>
    <c:plotArea>
      <c:layout/>
      <c:barChart>
        <c:barDir val="col"/>
        <c:grouping val="clustered"/>
        <c:ser>
          <c:idx val="0"/>
          <c:order val="0"/>
          <c:tx>
            <c:strRef>
              <c:f>'prov lampung'!$B$4</c:f>
              <c:strCache>
                <c:ptCount val="1"/>
                <c:pt idx="0">
                  <c:v>Keadaan</c:v>
                </c:pt>
              </c:strCache>
            </c:strRef>
          </c:tx>
          <c:cat>
            <c:strRef>
              <c:f>'prov lampung'!$A$5:$A$18</c:f>
              <c:strCache>
                <c:ptCount val="14"/>
                <c:pt idx="0">
                  <c:v>BANDAR LAMPUNG</c:v>
                </c:pt>
                <c:pt idx="1">
                  <c:v>LAMPUNG BARAT</c:v>
                </c:pt>
                <c:pt idx="2">
                  <c:v>LAMPUNG SELATAN</c:v>
                </c:pt>
                <c:pt idx="3">
                  <c:v>LAMPUNG TENGAH</c:v>
                </c:pt>
                <c:pt idx="4">
                  <c:v>LAMPUNG TIMUR</c:v>
                </c:pt>
                <c:pt idx="5">
                  <c:v>LAMPUNG UTARA</c:v>
                </c:pt>
                <c:pt idx="6">
                  <c:v>MESUJI</c:v>
                </c:pt>
                <c:pt idx="7">
                  <c:v>METRO</c:v>
                </c:pt>
                <c:pt idx="8">
                  <c:v>PESAWARAN</c:v>
                </c:pt>
                <c:pt idx="9">
                  <c:v>PRINGSEWU</c:v>
                </c:pt>
                <c:pt idx="10">
                  <c:v>TANGGAMUS</c:v>
                </c:pt>
                <c:pt idx="11">
                  <c:v>TULANG BAWANG BARAT</c:v>
                </c:pt>
                <c:pt idx="12">
                  <c:v>TULANGBAWANG</c:v>
                </c:pt>
                <c:pt idx="13">
                  <c:v>WAY KANAN</c:v>
                </c:pt>
              </c:strCache>
            </c:strRef>
          </c:cat>
          <c:val>
            <c:numRef>
              <c:f>'prov lampung'!$B$5:$B$18</c:f>
              <c:numCache>
                <c:formatCode>General</c:formatCode>
                <c:ptCount val="14"/>
                <c:pt idx="0">
                  <c:v>64</c:v>
                </c:pt>
                <c:pt idx="1">
                  <c:v>41</c:v>
                </c:pt>
                <c:pt idx="2">
                  <c:v>48</c:v>
                </c:pt>
                <c:pt idx="3">
                  <c:v>84</c:v>
                </c:pt>
                <c:pt idx="4">
                  <c:v>54</c:v>
                </c:pt>
                <c:pt idx="5">
                  <c:v>47</c:v>
                </c:pt>
                <c:pt idx="6">
                  <c:v>21</c:v>
                </c:pt>
                <c:pt idx="7">
                  <c:v>19</c:v>
                </c:pt>
                <c:pt idx="8">
                  <c:v>24</c:v>
                </c:pt>
                <c:pt idx="9">
                  <c:v>14</c:v>
                </c:pt>
                <c:pt idx="10">
                  <c:v>18</c:v>
                </c:pt>
                <c:pt idx="11">
                  <c:v>12</c:v>
                </c:pt>
                <c:pt idx="12">
                  <c:v>24</c:v>
                </c:pt>
                <c:pt idx="13">
                  <c:v>42</c:v>
                </c:pt>
              </c:numCache>
            </c:numRef>
          </c:val>
        </c:ser>
        <c:ser>
          <c:idx val="1"/>
          <c:order val="1"/>
          <c:tx>
            <c:strRef>
              <c:f>'prov lampung'!$C$4</c:f>
              <c:strCache>
                <c:ptCount val="1"/>
                <c:pt idx="0">
                  <c:v>Standar</c:v>
                </c:pt>
              </c:strCache>
            </c:strRef>
          </c:tx>
          <c:cat>
            <c:strRef>
              <c:f>'prov lampung'!$A$5:$A$18</c:f>
              <c:strCache>
                <c:ptCount val="14"/>
                <c:pt idx="0">
                  <c:v>BANDAR LAMPUNG</c:v>
                </c:pt>
                <c:pt idx="1">
                  <c:v>LAMPUNG BARAT</c:v>
                </c:pt>
                <c:pt idx="2">
                  <c:v>LAMPUNG SELATAN</c:v>
                </c:pt>
                <c:pt idx="3">
                  <c:v>LAMPUNG TENGAH</c:v>
                </c:pt>
                <c:pt idx="4">
                  <c:v>LAMPUNG TIMUR</c:v>
                </c:pt>
                <c:pt idx="5">
                  <c:v>LAMPUNG UTARA</c:v>
                </c:pt>
                <c:pt idx="6">
                  <c:v>MESUJI</c:v>
                </c:pt>
                <c:pt idx="7">
                  <c:v>METRO</c:v>
                </c:pt>
                <c:pt idx="8">
                  <c:v>PESAWARAN</c:v>
                </c:pt>
                <c:pt idx="9">
                  <c:v>PRINGSEWU</c:v>
                </c:pt>
                <c:pt idx="10">
                  <c:v>TANGGAMUS</c:v>
                </c:pt>
                <c:pt idx="11">
                  <c:v>TULANG BAWANG BARAT</c:v>
                </c:pt>
                <c:pt idx="12">
                  <c:v>TULANGBAWANG</c:v>
                </c:pt>
                <c:pt idx="13">
                  <c:v>WAY KANAN</c:v>
                </c:pt>
              </c:strCache>
            </c:strRef>
          </c:cat>
          <c:val>
            <c:numRef>
              <c:f>'prov lampung'!$C$5:$C$18</c:f>
              <c:numCache>
                <c:formatCode>General</c:formatCode>
                <c:ptCount val="14"/>
                <c:pt idx="0">
                  <c:v>37</c:v>
                </c:pt>
                <c:pt idx="1">
                  <c:v>28</c:v>
                </c:pt>
                <c:pt idx="2">
                  <c:v>26</c:v>
                </c:pt>
                <c:pt idx="3">
                  <c:v>44</c:v>
                </c:pt>
                <c:pt idx="4">
                  <c:v>47</c:v>
                </c:pt>
                <c:pt idx="5">
                  <c:v>32</c:v>
                </c:pt>
                <c:pt idx="6">
                  <c:v>14</c:v>
                </c:pt>
                <c:pt idx="7">
                  <c:v>13</c:v>
                </c:pt>
                <c:pt idx="8">
                  <c:v>14</c:v>
                </c:pt>
                <c:pt idx="9">
                  <c:v>15</c:v>
                </c:pt>
                <c:pt idx="10">
                  <c:v>29</c:v>
                </c:pt>
                <c:pt idx="11">
                  <c:v>13</c:v>
                </c:pt>
                <c:pt idx="12">
                  <c:v>24</c:v>
                </c:pt>
                <c:pt idx="13">
                  <c:v>33</c:v>
                </c:pt>
              </c:numCache>
            </c:numRef>
          </c:val>
        </c:ser>
        <c:axId val="69293184"/>
        <c:axId val="69294720"/>
      </c:barChart>
      <c:catAx>
        <c:axId val="69293184"/>
        <c:scaling>
          <c:orientation val="minMax"/>
        </c:scaling>
        <c:axPos val="b"/>
        <c:numFmt formatCode="General" sourceLinked="0"/>
        <c:tickLblPos val="nextTo"/>
        <c:txPr>
          <a:bodyPr/>
          <a:lstStyle/>
          <a:p>
            <a:pPr>
              <a:defRPr lang="en-US" sz="700"/>
            </a:pPr>
            <a:endParaRPr lang="id-ID"/>
          </a:p>
        </c:txPr>
        <c:crossAx val="69294720"/>
        <c:crosses val="autoZero"/>
        <c:auto val="1"/>
        <c:lblAlgn val="ctr"/>
        <c:lblOffset val="100"/>
      </c:catAx>
      <c:valAx>
        <c:axId val="69294720"/>
        <c:scaling>
          <c:orientation val="minMax"/>
        </c:scaling>
        <c:axPos val="l"/>
        <c:majorGridlines/>
        <c:numFmt formatCode="General" sourceLinked="1"/>
        <c:tickLblPos val="nextTo"/>
        <c:txPr>
          <a:bodyPr/>
          <a:lstStyle/>
          <a:p>
            <a:pPr>
              <a:defRPr lang="en-US"/>
            </a:pPr>
            <a:endParaRPr lang="id-ID"/>
          </a:p>
        </c:txPr>
        <c:crossAx val="69293184"/>
        <c:crosses val="autoZero"/>
        <c:crossBetween val="between"/>
      </c:valAx>
    </c:plotArea>
    <c:legend>
      <c:legendPos val="r"/>
      <c:layout/>
      <c:txPr>
        <a:bodyPr/>
        <a:lstStyle/>
        <a:p>
          <a:pPr>
            <a:defRPr lang="en-US" sz="800"/>
          </a:pPr>
          <a:endParaRPr lang="id-ID"/>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id-ID"/>
  <c:chart>
    <c:plotArea>
      <c:layout/>
      <c:barChart>
        <c:barDir val="col"/>
        <c:grouping val="clustered"/>
        <c:ser>
          <c:idx val="0"/>
          <c:order val="0"/>
          <c:tx>
            <c:strRef>
              <c:f>Sheet3!$B$4</c:f>
              <c:strCache>
                <c:ptCount val="1"/>
                <c:pt idx="0">
                  <c:v>Keadaan</c:v>
                </c:pt>
              </c:strCache>
            </c:strRef>
          </c:tx>
          <c:cat>
            <c:strRef>
              <c:f>Sheet3!$A$5:$A$32</c:f>
              <c:strCache>
                <c:ptCount val="28"/>
                <c:pt idx="0">
                  <c:v>ASMAT</c:v>
                </c:pt>
                <c:pt idx="1">
                  <c:v>BIAK NUMFOR</c:v>
                </c:pt>
                <c:pt idx="2">
                  <c:v>BOVEN DIGOEL</c:v>
                </c:pt>
                <c:pt idx="3">
                  <c:v>DEIYAI</c:v>
                </c:pt>
                <c:pt idx="4">
                  <c:v>DOGIYAI</c:v>
                </c:pt>
                <c:pt idx="5">
                  <c:v>INTAN JAYA</c:v>
                </c:pt>
                <c:pt idx="6">
                  <c:v>JAYAPURA</c:v>
                </c:pt>
                <c:pt idx="7">
                  <c:v>JAYAWIJAYA</c:v>
                </c:pt>
                <c:pt idx="8">
                  <c:v>KEEROM</c:v>
                </c:pt>
                <c:pt idx="9">
                  <c:v>KEPULAUAN YAPEN</c:v>
                </c:pt>
                <c:pt idx="10">
                  <c:v>LANNY JAYA</c:v>
                </c:pt>
                <c:pt idx="11">
                  <c:v>MAMBERAMO RAYA</c:v>
                </c:pt>
                <c:pt idx="12">
                  <c:v>MAMBERAMO TENGAH</c:v>
                </c:pt>
                <c:pt idx="13">
                  <c:v>MAPPI</c:v>
                </c:pt>
                <c:pt idx="14">
                  <c:v>MERAUKE</c:v>
                </c:pt>
                <c:pt idx="15">
                  <c:v>MIMIKA</c:v>
                </c:pt>
                <c:pt idx="16">
                  <c:v>NABIRE</c:v>
                </c:pt>
                <c:pt idx="17">
                  <c:v>NDUGA</c:v>
                </c:pt>
                <c:pt idx="18">
                  <c:v>PANIAI</c:v>
                </c:pt>
                <c:pt idx="19">
                  <c:v>PEGUNUNGAN BINTANG</c:v>
                </c:pt>
                <c:pt idx="20">
                  <c:v>PUNCAK</c:v>
                </c:pt>
                <c:pt idx="21">
                  <c:v>PUNCAK JAYA</c:v>
                </c:pt>
                <c:pt idx="22">
                  <c:v>SARMI</c:v>
                </c:pt>
                <c:pt idx="23">
                  <c:v>SUPIORI</c:v>
                </c:pt>
                <c:pt idx="24">
                  <c:v>TOLIKARA</c:v>
                </c:pt>
                <c:pt idx="25">
                  <c:v>WAROPEN</c:v>
                </c:pt>
                <c:pt idx="26">
                  <c:v>YAHUKIMO</c:v>
                </c:pt>
                <c:pt idx="27">
                  <c:v>YALIMO</c:v>
                </c:pt>
              </c:strCache>
            </c:strRef>
          </c:cat>
          <c:val>
            <c:numRef>
              <c:f>Sheet3!$B$5:$B$32</c:f>
              <c:numCache>
                <c:formatCode>General</c:formatCode>
                <c:ptCount val="28"/>
                <c:pt idx="0">
                  <c:v>17</c:v>
                </c:pt>
                <c:pt idx="1">
                  <c:v>22</c:v>
                </c:pt>
                <c:pt idx="2">
                  <c:v>6</c:v>
                </c:pt>
                <c:pt idx="3">
                  <c:v>3</c:v>
                </c:pt>
                <c:pt idx="4">
                  <c:v>6</c:v>
                </c:pt>
                <c:pt idx="5">
                  <c:v>4</c:v>
                </c:pt>
                <c:pt idx="6">
                  <c:v>30</c:v>
                </c:pt>
                <c:pt idx="7">
                  <c:v>13</c:v>
                </c:pt>
                <c:pt idx="8">
                  <c:v>17</c:v>
                </c:pt>
                <c:pt idx="9">
                  <c:v>15</c:v>
                </c:pt>
                <c:pt idx="10">
                  <c:v>5</c:v>
                </c:pt>
                <c:pt idx="11">
                  <c:v>13</c:v>
                </c:pt>
                <c:pt idx="12">
                  <c:v>11</c:v>
                </c:pt>
                <c:pt idx="13">
                  <c:v>14</c:v>
                </c:pt>
                <c:pt idx="14">
                  <c:v>30</c:v>
                </c:pt>
                <c:pt idx="15">
                  <c:v>16</c:v>
                </c:pt>
                <c:pt idx="16">
                  <c:v>20</c:v>
                </c:pt>
                <c:pt idx="17">
                  <c:v>17</c:v>
                </c:pt>
                <c:pt idx="18">
                  <c:v>0</c:v>
                </c:pt>
                <c:pt idx="19">
                  <c:v>16</c:v>
                </c:pt>
                <c:pt idx="20">
                  <c:v>10</c:v>
                </c:pt>
                <c:pt idx="21">
                  <c:v>15</c:v>
                </c:pt>
                <c:pt idx="22">
                  <c:v>25</c:v>
                </c:pt>
                <c:pt idx="23">
                  <c:v>7</c:v>
                </c:pt>
                <c:pt idx="24">
                  <c:v>18</c:v>
                </c:pt>
                <c:pt idx="25">
                  <c:v>1</c:v>
                </c:pt>
                <c:pt idx="26">
                  <c:v>28</c:v>
                </c:pt>
                <c:pt idx="27">
                  <c:v>10</c:v>
                </c:pt>
              </c:numCache>
            </c:numRef>
          </c:val>
        </c:ser>
        <c:ser>
          <c:idx val="1"/>
          <c:order val="1"/>
          <c:tx>
            <c:strRef>
              <c:f>Sheet3!$C$4</c:f>
              <c:strCache>
                <c:ptCount val="1"/>
                <c:pt idx="0">
                  <c:v>Standar</c:v>
                </c:pt>
              </c:strCache>
            </c:strRef>
          </c:tx>
          <c:cat>
            <c:strRef>
              <c:f>Sheet3!$A$5:$A$32</c:f>
              <c:strCache>
                <c:ptCount val="28"/>
                <c:pt idx="0">
                  <c:v>ASMAT</c:v>
                </c:pt>
                <c:pt idx="1">
                  <c:v>BIAK NUMFOR</c:v>
                </c:pt>
                <c:pt idx="2">
                  <c:v>BOVEN DIGOEL</c:v>
                </c:pt>
                <c:pt idx="3">
                  <c:v>DEIYAI</c:v>
                </c:pt>
                <c:pt idx="4">
                  <c:v>DOGIYAI</c:v>
                </c:pt>
                <c:pt idx="5">
                  <c:v>INTAN JAYA</c:v>
                </c:pt>
                <c:pt idx="6">
                  <c:v>JAYAPURA</c:v>
                </c:pt>
                <c:pt idx="7">
                  <c:v>JAYAWIJAYA</c:v>
                </c:pt>
                <c:pt idx="8">
                  <c:v>KEEROM</c:v>
                </c:pt>
                <c:pt idx="9">
                  <c:v>KEPULAUAN YAPEN</c:v>
                </c:pt>
                <c:pt idx="10">
                  <c:v>LANNY JAYA</c:v>
                </c:pt>
                <c:pt idx="11">
                  <c:v>MAMBERAMO RAYA</c:v>
                </c:pt>
                <c:pt idx="12">
                  <c:v>MAMBERAMO TENGAH</c:v>
                </c:pt>
                <c:pt idx="13">
                  <c:v>MAPPI</c:v>
                </c:pt>
                <c:pt idx="14">
                  <c:v>MERAUKE</c:v>
                </c:pt>
                <c:pt idx="15">
                  <c:v>MIMIKA</c:v>
                </c:pt>
                <c:pt idx="16">
                  <c:v>NABIRE</c:v>
                </c:pt>
                <c:pt idx="17">
                  <c:v>NDUGA</c:v>
                </c:pt>
                <c:pt idx="18">
                  <c:v>PANIAI</c:v>
                </c:pt>
                <c:pt idx="19">
                  <c:v>PEGUNUNGAN BINTANG</c:v>
                </c:pt>
                <c:pt idx="20">
                  <c:v>PUNCAK</c:v>
                </c:pt>
                <c:pt idx="21">
                  <c:v>PUNCAK JAYA</c:v>
                </c:pt>
                <c:pt idx="22">
                  <c:v>SARMI</c:v>
                </c:pt>
                <c:pt idx="23">
                  <c:v>SUPIORI</c:v>
                </c:pt>
                <c:pt idx="24">
                  <c:v>TOLIKARA</c:v>
                </c:pt>
                <c:pt idx="25">
                  <c:v>WAROPEN</c:v>
                </c:pt>
                <c:pt idx="26">
                  <c:v>YAHUKIMO</c:v>
                </c:pt>
                <c:pt idx="27">
                  <c:v>YALIMO</c:v>
                </c:pt>
              </c:strCache>
            </c:strRef>
          </c:cat>
          <c:val>
            <c:numRef>
              <c:f>Sheet3!$C$5:$C$32</c:f>
              <c:numCache>
                <c:formatCode>General</c:formatCode>
                <c:ptCount val="28"/>
                <c:pt idx="0">
                  <c:v>17</c:v>
                </c:pt>
                <c:pt idx="1">
                  <c:v>22</c:v>
                </c:pt>
                <c:pt idx="2">
                  <c:v>19</c:v>
                </c:pt>
                <c:pt idx="3">
                  <c:v>11</c:v>
                </c:pt>
                <c:pt idx="4">
                  <c:v>12</c:v>
                </c:pt>
                <c:pt idx="5">
                  <c:v>7</c:v>
                </c:pt>
                <c:pt idx="6">
                  <c:v>38</c:v>
                </c:pt>
                <c:pt idx="7">
                  <c:v>14</c:v>
                </c:pt>
                <c:pt idx="8">
                  <c:v>12</c:v>
                </c:pt>
                <c:pt idx="9">
                  <c:v>17</c:v>
                </c:pt>
                <c:pt idx="10">
                  <c:v>13</c:v>
                </c:pt>
                <c:pt idx="11">
                  <c:v>11</c:v>
                </c:pt>
                <c:pt idx="12">
                  <c:v>5</c:v>
                </c:pt>
                <c:pt idx="13">
                  <c:v>17</c:v>
                </c:pt>
                <c:pt idx="14">
                  <c:v>31</c:v>
                </c:pt>
                <c:pt idx="15">
                  <c:v>16</c:v>
                </c:pt>
                <c:pt idx="16">
                  <c:v>30</c:v>
                </c:pt>
                <c:pt idx="17">
                  <c:v>9</c:v>
                </c:pt>
                <c:pt idx="18">
                  <c:v>21</c:v>
                </c:pt>
                <c:pt idx="19">
                  <c:v>34</c:v>
                </c:pt>
                <c:pt idx="20">
                  <c:v>10</c:v>
                </c:pt>
                <c:pt idx="21">
                  <c:v>10</c:v>
                </c:pt>
                <c:pt idx="22">
                  <c:v>13</c:v>
                </c:pt>
                <c:pt idx="23">
                  <c:v>7</c:v>
                </c:pt>
                <c:pt idx="24">
                  <c:v>32</c:v>
                </c:pt>
                <c:pt idx="25">
                  <c:v>13</c:v>
                </c:pt>
                <c:pt idx="26">
                  <c:v>35</c:v>
                </c:pt>
                <c:pt idx="27">
                  <c:v>9</c:v>
                </c:pt>
              </c:numCache>
            </c:numRef>
          </c:val>
        </c:ser>
        <c:axId val="69328256"/>
        <c:axId val="69334144"/>
      </c:barChart>
      <c:catAx>
        <c:axId val="69328256"/>
        <c:scaling>
          <c:orientation val="minMax"/>
        </c:scaling>
        <c:axPos val="b"/>
        <c:numFmt formatCode="General" sourceLinked="0"/>
        <c:tickLblPos val="nextTo"/>
        <c:txPr>
          <a:bodyPr/>
          <a:lstStyle/>
          <a:p>
            <a:pPr>
              <a:defRPr lang="en-US" sz="800"/>
            </a:pPr>
            <a:endParaRPr lang="id-ID"/>
          </a:p>
        </c:txPr>
        <c:crossAx val="69334144"/>
        <c:crosses val="autoZero"/>
        <c:auto val="1"/>
        <c:lblAlgn val="ctr"/>
        <c:lblOffset val="100"/>
      </c:catAx>
      <c:valAx>
        <c:axId val="69334144"/>
        <c:scaling>
          <c:orientation val="minMax"/>
        </c:scaling>
        <c:axPos val="l"/>
        <c:majorGridlines/>
        <c:numFmt formatCode="General" sourceLinked="1"/>
        <c:tickLblPos val="nextTo"/>
        <c:txPr>
          <a:bodyPr/>
          <a:lstStyle/>
          <a:p>
            <a:pPr>
              <a:defRPr lang="en-US"/>
            </a:pPr>
            <a:endParaRPr lang="id-ID"/>
          </a:p>
        </c:txPr>
        <c:crossAx val="69328256"/>
        <c:crosses val="autoZero"/>
        <c:crossBetween val="between"/>
      </c:valAx>
    </c:plotArea>
    <c:legend>
      <c:legendPos val="r"/>
      <c:layout/>
      <c:txPr>
        <a:bodyPr/>
        <a:lstStyle/>
        <a:p>
          <a:pPr>
            <a:defRPr lang="en-US" sz="800"/>
          </a:pPr>
          <a:endParaRPr lang="id-ID"/>
        </a:p>
      </c:txPr>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id-ID"/>
  <c:chart>
    <c:plotArea>
      <c:layout/>
      <c:barChart>
        <c:barDir val="col"/>
        <c:grouping val="clustered"/>
        <c:ser>
          <c:idx val="0"/>
          <c:order val="0"/>
          <c:tx>
            <c:strRef>
              <c:f>Sheet9!$B$4</c:f>
              <c:strCache>
                <c:ptCount val="1"/>
                <c:pt idx="0">
                  <c:v>Keadaan</c:v>
                </c:pt>
              </c:strCache>
            </c:strRef>
          </c:tx>
          <c:cat>
            <c:strRef>
              <c:f>Sheet9!$A$5:$A$35</c:f>
              <c:strCache>
                <c:ptCount val="31"/>
                <c:pt idx="0">
                  <c:v>ABE PANTAI</c:v>
                </c:pt>
                <c:pt idx="1">
                  <c:v>ABEPURA</c:v>
                </c:pt>
                <c:pt idx="2">
                  <c:v>AIRU</c:v>
                </c:pt>
                <c:pt idx="3">
                  <c:v>DEMTA</c:v>
                </c:pt>
                <c:pt idx="4">
                  <c:v>DEPAPRE </c:v>
                </c:pt>
                <c:pt idx="5">
                  <c:v>DOSAY</c:v>
                </c:pt>
                <c:pt idx="6">
                  <c:v>EBUNGFAUW</c:v>
                </c:pt>
                <c:pt idx="7">
                  <c:v>ELLY UYO</c:v>
                </c:pt>
                <c:pt idx="8">
                  <c:v>GENYEM</c:v>
                </c:pt>
                <c:pt idx="9">
                  <c:v>HAMADI</c:v>
                </c:pt>
                <c:pt idx="10">
                  <c:v>HARAPAN</c:v>
                </c:pt>
                <c:pt idx="11">
                  <c:v>IMBI</c:v>
                </c:pt>
                <c:pt idx="12">
                  <c:v>JAYAPURA UTARA</c:v>
                </c:pt>
                <c:pt idx="13">
                  <c:v>KANDA</c:v>
                </c:pt>
                <c:pt idx="14">
                  <c:v>KEMTUK</c:v>
                </c:pt>
                <c:pt idx="15">
                  <c:v>KOTARAJA</c:v>
                </c:pt>
                <c:pt idx="16">
                  <c:v>KOYA BARAT</c:v>
                </c:pt>
                <c:pt idx="17">
                  <c:v>LEREH</c:v>
                </c:pt>
                <c:pt idx="18">
                  <c:v>NAMBLONG</c:v>
                </c:pt>
                <c:pt idx="19">
                  <c:v>NIMBOKRANG</c:v>
                </c:pt>
                <c:pt idx="20">
                  <c:v>REVENIRARA</c:v>
                </c:pt>
                <c:pt idx="21">
                  <c:v>SADUYAP</c:v>
                </c:pt>
                <c:pt idx="22">
                  <c:v>SAWOY</c:v>
                </c:pt>
                <c:pt idx="23">
                  <c:v>SENTANI KOTA</c:v>
                </c:pt>
                <c:pt idx="24">
                  <c:v>SKOW MABO</c:v>
                </c:pt>
                <c:pt idx="25">
                  <c:v>TAJA/YAPSI</c:v>
                </c:pt>
                <c:pt idx="26">
                  <c:v>TANJUNG RIA</c:v>
                </c:pt>
                <c:pt idx="27">
                  <c:v>UNURUM GUAY</c:v>
                </c:pt>
                <c:pt idx="28">
                  <c:v>WAENA</c:v>
                </c:pt>
                <c:pt idx="29">
                  <c:v>YOKA</c:v>
                </c:pt>
                <c:pt idx="30">
                  <c:v>YOKARI</c:v>
                </c:pt>
              </c:strCache>
            </c:strRef>
          </c:cat>
          <c:val>
            <c:numRef>
              <c:f>Sheet9!$B$5:$B$35</c:f>
              <c:numCache>
                <c:formatCode>General</c:formatCode>
                <c:ptCount val="31"/>
                <c:pt idx="0">
                  <c:v>0</c:v>
                </c:pt>
                <c:pt idx="1">
                  <c:v>3</c:v>
                </c:pt>
                <c:pt idx="2">
                  <c:v>0</c:v>
                </c:pt>
                <c:pt idx="3">
                  <c:v>1</c:v>
                </c:pt>
                <c:pt idx="4">
                  <c:v>0</c:v>
                </c:pt>
                <c:pt idx="5">
                  <c:v>0</c:v>
                </c:pt>
                <c:pt idx="6">
                  <c:v>0</c:v>
                </c:pt>
                <c:pt idx="7">
                  <c:v>3</c:v>
                </c:pt>
                <c:pt idx="8">
                  <c:v>1</c:v>
                </c:pt>
                <c:pt idx="9">
                  <c:v>2</c:v>
                </c:pt>
                <c:pt idx="10">
                  <c:v>2</c:v>
                </c:pt>
                <c:pt idx="11">
                  <c:v>3</c:v>
                </c:pt>
                <c:pt idx="12">
                  <c:v>2</c:v>
                </c:pt>
                <c:pt idx="13">
                  <c:v>0</c:v>
                </c:pt>
                <c:pt idx="14">
                  <c:v>0</c:v>
                </c:pt>
                <c:pt idx="15">
                  <c:v>2</c:v>
                </c:pt>
                <c:pt idx="16">
                  <c:v>2</c:v>
                </c:pt>
                <c:pt idx="17">
                  <c:v>0</c:v>
                </c:pt>
                <c:pt idx="18">
                  <c:v>0</c:v>
                </c:pt>
                <c:pt idx="19">
                  <c:v>0</c:v>
                </c:pt>
                <c:pt idx="20">
                  <c:v>0</c:v>
                </c:pt>
                <c:pt idx="21">
                  <c:v>0</c:v>
                </c:pt>
                <c:pt idx="22">
                  <c:v>1</c:v>
                </c:pt>
                <c:pt idx="23">
                  <c:v>2</c:v>
                </c:pt>
                <c:pt idx="24">
                  <c:v>1</c:v>
                </c:pt>
                <c:pt idx="25">
                  <c:v>0</c:v>
                </c:pt>
                <c:pt idx="26">
                  <c:v>2</c:v>
                </c:pt>
                <c:pt idx="27">
                  <c:v>0</c:v>
                </c:pt>
                <c:pt idx="28">
                  <c:v>2</c:v>
                </c:pt>
                <c:pt idx="29">
                  <c:v>1</c:v>
                </c:pt>
                <c:pt idx="30">
                  <c:v>0</c:v>
                </c:pt>
              </c:numCache>
            </c:numRef>
          </c:val>
        </c:ser>
        <c:ser>
          <c:idx val="1"/>
          <c:order val="1"/>
          <c:tx>
            <c:strRef>
              <c:f>Sheet9!$C$4</c:f>
              <c:strCache>
                <c:ptCount val="1"/>
                <c:pt idx="0">
                  <c:v>Standar</c:v>
                </c:pt>
              </c:strCache>
            </c:strRef>
          </c:tx>
          <c:cat>
            <c:strRef>
              <c:f>Sheet9!$A$5:$A$35</c:f>
              <c:strCache>
                <c:ptCount val="31"/>
                <c:pt idx="0">
                  <c:v>ABE PANTAI</c:v>
                </c:pt>
                <c:pt idx="1">
                  <c:v>ABEPURA</c:v>
                </c:pt>
                <c:pt idx="2">
                  <c:v>AIRU</c:v>
                </c:pt>
                <c:pt idx="3">
                  <c:v>DEMTA</c:v>
                </c:pt>
                <c:pt idx="4">
                  <c:v>DEPAPRE </c:v>
                </c:pt>
                <c:pt idx="5">
                  <c:v>DOSAY</c:v>
                </c:pt>
                <c:pt idx="6">
                  <c:v>EBUNGFAUW</c:v>
                </c:pt>
                <c:pt idx="7">
                  <c:v>ELLY UYO</c:v>
                </c:pt>
                <c:pt idx="8">
                  <c:v>GENYEM</c:v>
                </c:pt>
                <c:pt idx="9">
                  <c:v>HAMADI</c:v>
                </c:pt>
                <c:pt idx="10">
                  <c:v>HARAPAN</c:v>
                </c:pt>
                <c:pt idx="11">
                  <c:v>IMBI</c:v>
                </c:pt>
                <c:pt idx="12">
                  <c:v>JAYAPURA UTARA</c:v>
                </c:pt>
                <c:pt idx="13">
                  <c:v>KANDA</c:v>
                </c:pt>
                <c:pt idx="14">
                  <c:v>KEMTUK</c:v>
                </c:pt>
                <c:pt idx="15">
                  <c:v>KOTARAJA</c:v>
                </c:pt>
                <c:pt idx="16">
                  <c:v>KOYA BARAT</c:v>
                </c:pt>
                <c:pt idx="17">
                  <c:v>LEREH</c:v>
                </c:pt>
                <c:pt idx="18">
                  <c:v>NAMBLONG</c:v>
                </c:pt>
                <c:pt idx="19">
                  <c:v>NIMBOKRANG</c:v>
                </c:pt>
                <c:pt idx="20">
                  <c:v>REVENIRARA</c:v>
                </c:pt>
                <c:pt idx="21">
                  <c:v>SADUYAP</c:v>
                </c:pt>
                <c:pt idx="22">
                  <c:v>SAWOY</c:v>
                </c:pt>
                <c:pt idx="23">
                  <c:v>SENTANI KOTA</c:v>
                </c:pt>
                <c:pt idx="24">
                  <c:v>SKOW MABO</c:v>
                </c:pt>
                <c:pt idx="25">
                  <c:v>TAJA/YAPSI</c:v>
                </c:pt>
                <c:pt idx="26">
                  <c:v>TANJUNG RIA</c:v>
                </c:pt>
                <c:pt idx="27">
                  <c:v>UNURUM GUAY</c:v>
                </c:pt>
                <c:pt idx="28">
                  <c:v>WAENA</c:v>
                </c:pt>
                <c:pt idx="29">
                  <c:v>YOKA</c:v>
                </c:pt>
                <c:pt idx="30">
                  <c:v>YOKARI</c:v>
                </c:pt>
              </c:strCache>
            </c:strRef>
          </c:cat>
          <c:val>
            <c:numRef>
              <c:f>Sheet9!$C$5:$C$35</c:f>
              <c:numCache>
                <c:formatCode>General</c:formatCode>
                <c:ptCount val="31"/>
                <c:pt idx="0">
                  <c:v>1</c:v>
                </c:pt>
                <c:pt idx="1">
                  <c:v>1</c:v>
                </c:pt>
                <c:pt idx="2">
                  <c:v>1</c:v>
                </c:pt>
                <c:pt idx="3">
                  <c:v>1</c:v>
                </c:pt>
                <c:pt idx="4">
                  <c:v>1</c:v>
                </c:pt>
                <c:pt idx="5">
                  <c:v>1</c:v>
                </c:pt>
                <c:pt idx="6">
                  <c:v>1</c:v>
                </c:pt>
                <c:pt idx="7">
                  <c:v>1</c:v>
                </c:pt>
                <c:pt idx="8">
                  <c:v>2</c:v>
                </c:pt>
                <c:pt idx="9">
                  <c:v>1</c:v>
                </c:pt>
                <c:pt idx="10">
                  <c:v>1</c:v>
                </c:pt>
                <c:pt idx="11">
                  <c:v>1</c:v>
                </c:pt>
                <c:pt idx="12">
                  <c:v>1</c:v>
                </c:pt>
                <c:pt idx="13">
                  <c:v>1</c:v>
                </c:pt>
                <c:pt idx="14">
                  <c:v>1</c:v>
                </c:pt>
                <c:pt idx="15">
                  <c:v>1</c:v>
                </c:pt>
                <c:pt idx="16">
                  <c:v>2</c:v>
                </c:pt>
                <c:pt idx="17">
                  <c:v>2</c:v>
                </c:pt>
                <c:pt idx="18">
                  <c:v>1</c:v>
                </c:pt>
                <c:pt idx="19">
                  <c:v>1</c:v>
                </c:pt>
                <c:pt idx="20">
                  <c:v>1</c:v>
                </c:pt>
                <c:pt idx="21">
                  <c:v>1</c:v>
                </c:pt>
                <c:pt idx="22">
                  <c:v>1</c:v>
                </c:pt>
                <c:pt idx="23">
                  <c:v>2</c:v>
                </c:pt>
                <c:pt idx="24">
                  <c:v>1</c:v>
                </c:pt>
                <c:pt idx="25">
                  <c:v>2</c:v>
                </c:pt>
                <c:pt idx="26">
                  <c:v>1</c:v>
                </c:pt>
                <c:pt idx="27">
                  <c:v>2</c:v>
                </c:pt>
                <c:pt idx="28">
                  <c:v>1</c:v>
                </c:pt>
                <c:pt idx="29">
                  <c:v>1</c:v>
                </c:pt>
                <c:pt idx="30">
                  <c:v>2</c:v>
                </c:pt>
              </c:numCache>
            </c:numRef>
          </c:val>
        </c:ser>
        <c:axId val="48203264"/>
        <c:axId val="48204800"/>
      </c:barChart>
      <c:catAx>
        <c:axId val="48203264"/>
        <c:scaling>
          <c:orientation val="minMax"/>
        </c:scaling>
        <c:axPos val="b"/>
        <c:numFmt formatCode="General" sourceLinked="0"/>
        <c:tickLblPos val="nextTo"/>
        <c:txPr>
          <a:bodyPr/>
          <a:lstStyle/>
          <a:p>
            <a:pPr>
              <a:defRPr lang="en-US" sz="600"/>
            </a:pPr>
            <a:endParaRPr lang="id-ID"/>
          </a:p>
        </c:txPr>
        <c:crossAx val="48204800"/>
        <c:crosses val="autoZero"/>
        <c:auto val="1"/>
        <c:lblAlgn val="ctr"/>
        <c:lblOffset val="100"/>
      </c:catAx>
      <c:valAx>
        <c:axId val="48204800"/>
        <c:scaling>
          <c:orientation val="minMax"/>
          <c:max val="3"/>
        </c:scaling>
        <c:axPos val="l"/>
        <c:majorGridlines/>
        <c:numFmt formatCode="General" sourceLinked="1"/>
        <c:tickLblPos val="low"/>
        <c:txPr>
          <a:bodyPr/>
          <a:lstStyle/>
          <a:p>
            <a:pPr>
              <a:defRPr lang="en-US"/>
            </a:pPr>
            <a:endParaRPr lang="id-ID"/>
          </a:p>
        </c:txPr>
        <c:crossAx val="48203264"/>
        <c:crosses val="autoZero"/>
        <c:crossBetween val="between"/>
        <c:majorUnit val="1"/>
      </c:valAx>
    </c:plotArea>
    <c:legend>
      <c:legendPos val="r"/>
      <c:layout/>
      <c:txPr>
        <a:bodyPr/>
        <a:lstStyle/>
        <a:p>
          <a:pPr>
            <a:defRPr lang="en-US" sz="800"/>
          </a:pPr>
          <a:endParaRPr lang="id-ID"/>
        </a:p>
      </c:txPr>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id-ID"/>
  <c:chart>
    <c:plotArea>
      <c:layout/>
      <c:barChart>
        <c:barDir val="col"/>
        <c:grouping val="clustered"/>
        <c:ser>
          <c:idx val="0"/>
          <c:order val="0"/>
          <c:tx>
            <c:strRef>
              <c:f>'Kab Pesawaran'!$B$4</c:f>
              <c:strCache>
                <c:ptCount val="1"/>
                <c:pt idx="0">
                  <c:v>Keadaan</c:v>
                </c:pt>
              </c:strCache>
            </c:strRef>
          </c:tx>
          <c:cat>
            <c:strRef>
              <c:f>'Kab Pesawaran'!$A$5:$A$16</c:f>
              <c:strCache>
                <c:ptCount val="12"/>
                <c:pt idx="0">
                  <c:v>BERNUNG</c:v>
                </c:pt>
                <c:pt idx="1">
                  <c:v>BUNUT</c:v>
                </c:pt>
                <c:pt idx="2">
                  <c:v>GEDONG TATAAN</c:v>
                </c:pt>
                <c:pt idx="3">
                  <c:v>HANURA</c:v>
                </c:pt>
                <c:pt idx="4">
                  <c:v>KALIREJO</c:v>
                </c:pt>
                <c:pt idx="5">
                  <c:v>KEDONDONG</c:v>
                </c:pt>
                <c:pt idx="6">
                  <c:v>KOTA DALAM</c:v>
                </c:pt>
                <c:pt idx="7">
                  <c:v>PADANG CERMIN</c:v>
                </c:pt>
                <c:pt idx="8">
                  <c:v>PEDADA</c:v>
                </c:pt>
                <c:pt idx="9">
                  <c:v>ROWOREJO</c:v>
                </c:pt>
                <c:pt idx="10">
                  <c:v>TEGINENENG</c:v>
                </c:pt>
                <c:pt idx="11">
                  <c:v>TRIMULYO</c:v>
                </c:pt>
              </c:strCache>
            </c:strRef>
          </c:cat>
          <c:val>
            <c:numRef>
              <c:f>'Kab Pesawaran'!$B$5:$B$16</c:f>
              <c:numCache>
                <c:formatCode>General</c:formatCode>
                <c:ptCount val="12"/>
                <c:pt idx="0">
                  <c:v>1</c:v>
                </c:pt>
                <c:pt idx="1">
                  <c:v>2</c:v>
                </c:pt>
                <c:pt idx="2">
                  <c:v>1</c:v>
                </c:pt>
                <c:pt idx="3">
                  <c:v>2</c:v>
                </c:pt>
                <c:pt idx="4">
                  <c:v>1</c:v>
                </c:pt>
                <c:pt idx="5">
                  <c:v>1</c:v>
                </c:pt>
                <c:pt idx="6">
                  <c:v>3</c:v>
                </c:pt>
                <c:pt idx="7">
                  <c:v>3</c:v>
                </c:pt>
                <c:pt idx="8">
                  <c:v>4</c:v>
                </c:pt>
                <c:pt idx="9">
                  <c:v>3</c:v>
                </c:pt>
                <c:pt idx="10">
                  <c:v>2</c:v>
                </c:pt>
                <c:pt idx="11">
                  <c:v>1</c:v>
                </c:pt>
              </c:numCache>
            </c:numRef>
          </c:val>
        </c:ser>
        <c:ser>
          <c:idx val="1"/>
          <c:order val="1"/>
          <c:tx>
            <c:strRef>
              <c:f>'Kab Pesawaran'!$C$4</c:f>
              <c:strCache>
                <c:ptCount val="1"/>
                <c:pt idx="0">
                  <c:v>Standar</c:v>
                </c:pt>
              </c:strCache>
            </c:strRef>
          </c:tx>
          <c:cat>
            <c:strRef>
              <c:f>'Kab Pesawaran'!$A$5:$A$16</c:f>
              <c:strCache>
                <c:ptCount val="12"/>
                <c:pt idx="0">
                  <c:v>BERNUNG</c:v>
                </c:pt>
                <c:pt idx="1">
                  <c:v>BUNUT</c:v>
                </c:pt>
                <c:pt idx="2">
                  <c:v>GEDONG TATAAN</c:v>
                </c:pt>
                <c:pt idx="3">
                  <c:v>HANURA</c:v>
                </c:pt>
                <c:pt idx="4">
                  <c:v>KALIREJO</c:v>
                </c:pt>
                <c:pt idx="5">
                  <c:v>KEDONDONG</c:v>
                </c:pt>
                <c:pt idx="6">
                  <c:v>KOTA DALAM</c:v>
                </c:pt>
                <c:pt idx="7">
                  <c:v>PADANG CERMIN</c:v>
                </c:pt>
                <c:pt idx="8">
                  <c:v>PEDADA</c:v>
                </c:pt>
                <c:pt idx="9">
                  <c:v>ROWOREJO</c:v>
                </c:pt>
                <c:pt idx="10">
                  <c:v>TEGINENENG</c:v>
                </c:pt>
                <c:pt idx="11">
                  <c:v>TRIMULYO</c:v>
                </c:pt>
              </c:strCache>
            </c:strRef>
          </c:cat>
          <c:val>
            <c:numRef>
              <c:f>'Kab Pesawaran'!$C$5:$C$16</c:f>
              <c:numCache>
                <c:formatCode>General</c:formatCode>
                <c:ptCount val="12"/>
                <c:pt idx="0">
                  <c:v>1</c:v>
                </c:pt>
                <c:pt idx="1">
                  <c:v>1</c:v>
                </c:pt>
                <c:pt idx="2">
                  <c:v>2</c:v>
                </c:pt>
                <c:pt idx="3">
                  <c:v>1</c:v>
                </c:pt>
                <c:pt idx="4">
                  <c:v>1</c:v>
                </c:pt>
                <c:pt idx="5">
                  <c:v>1</c:v>
                </c:pt>
                <c:pt idx="6">
                  <c:v>1</c:v>
                </c:pt>
                <c:pt idx="7">
                  <c:v>2</c:v>
                </c:pt>
                <c:pt idx="8">
                  <c:v>1</c:v>
                </c:pt>
                <c:pt idx="9">
                  <c:v>1</c:v>
                </c:pt>
                <c:pt idx="10">
                  <c:v>1</c:v>
                </c:pt>
                <c:pt idx="11">
                  <c:v>1</c:v>
                </c:pt>
              </c:numCache>
            </c:numRef>
          </c:val>
        </c:ser>
        <c:axId val="48216320"/>
        <c:axId val="69259264"/>
      </c:barChart>
      <c:catAx>
        <c:axId val="48216320"/>
        <c:scaling>
          <c:orientation val="minMax"/>
        </c:scaling>
        <c:axPos val="b"/>
        <c:numFmt formatCode="General" sourceLinked="0"/>
        <c:tickLblPos val="nextTo"/>
        <c:txPr>
          <a:bodyPr/>
          <a:lstStyle/>
          <a:p>
            <a:pPr>
              <a:defRPr lang="en-US" sz="800"/>
            </a:pPr>
            <a:endParaRPr lang="id-ID"/>
          </a:p>
        </c:txPr>
        <c:crossAx val="69259264"/>
        <c:crosses val="autoZero"/>
        <c:auto val="1"/>
        <c:lblAlgn val="ctr"/>
        <c:lblOffset val="100"/>
      </c:catAx>
      <c:valAx>
        <c:axId val="69259264"/>
        <c:scaling>
          <c:orientation val="minMax"/>
          <c:max val="4"/>
        </c:scaling>
        <c:axPos val="l"/>
        <c:majorGridlines/>
        <c:numFmt formatCode="General" sourceLinked="1"/>
        <c:tickLblPos val="low"/>
        <c:txPr>
          <a:bodyPr/>
          <a:lstStyle/>
          <a:p>
            <a:pPr>
              <a:defRPr lang="en-US"/>
            </a:pPr>
            <a:endParaRPr lang="id-ID"/>
          </a:p>
        </c:txPr>
        <c:crossAx val="48216320"/>
        <c:crosses val="autoZero"/>
        <c:crossBetween val="between"/>
        <c:majorUnit val="1"/>
      </c:valAx>
    </c:plotArea>
    <c:legend>
      <c:legendPos val="r"/>
      <c:layout/>
      <c:txPr>
        <a:bodyPr/>
        <a:lstStyle/>
        <a:p>
          <a:pPr>
            <a:defRPr lang="en-US" sz="800"/>
          </a:pPr>
          <a:endParaRPr lang="id-ID"/>
        </a:p>
      </c:txPr>
    </c:legend>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id-ID"/>
  <c:chart>
    <c:plotArea>
      <c:layout/>
      <c:barChart>
        <c:barDir val="col"/>
        <c:grouping val="clustered"/>
        <c:ser>
          <c:idx val="0"/>
          <c:order val="0"/>
          <c:tx>
            <c:strRef>
              <c:f>'tabel pulau'!$A$12:$B$12</c:f>
              <c:strCache>
                <c:ptCount val="1"/>
                <c:pt idx="0">
                  <c:v>SUMATRA Keadaan
</c:v>
                </c:pt>
              </c:strCache>
            </c:strRef>
          </c:tx>
          <c:spPr>
            <a:solidFill>
              <a:srgbClr val="FF0000"/>
            </a:solidFill>
          </c:spPr>
          <c:cat>
            <c:strRef>
              <c:f>'tabel pulau'!$C$11:$F$11</c:f>
              <c:strCache>
                <c:ptCount val="4"/>
                <c:pt idx="0">
                  <c:v>2010
</c:v>
                </c:pt>
                <c:pt idx="1">
                  <c:v>2011
</c:v>
                </c:pt>
                <c:pt idx="2">
                  <c:v>2012
</c:v>
                </c:pt>
                <c:pt idx="3">
                  <c:v>2013</c:v>
                </c:pt>
              </c:strCache>
            </c:strRef>
          </c:cat>
          <c:val>
            <c:numRef>
              <c:f>'tabel pulau'!$C$12:$F$12</c:f>
              <c:numCache>
                <c:formatCode>#,##0_);\-#,##0</c:formatCode>
                <c:ptCount val="4"/>
                <c:pt idx="0">
                  <c:v>28864</c:v>
                </c:pt>
                <c:pt idx="1">
                  <c:v>38233</c:v>
                </c:pt>
                <c:pt idx="2">
                  <c:v>35462</c:v>
                </c:pt>
                <c:pt idx="3">
                  <c:v>38084</c:v>
                </c:pt>
              </c:numCache>
            </c:numRef>
          </c:val>
        </c:ser>
        <c:ser>
          <c:idx val="1"/>
          <c:order val="1"/>
          <c:tx>
            <c:strRef>
              <c:f>'tabel pulau'!$A$13:$B$13</c:f>
              <c:strCache>
                <c:ptCount val="1"/>
                <c:pt idx="0">
                  <c:v>SUMATRA Standar
</c:v>
                </c:pt>
              </c:strCache>
            </c:strRef>
          </c:tx>
          <c:spPr>
            <a:solidFill>
              <a:srgbClr val="FF5050"/>
            </a:solidFill>
          </c:spPr>
          <c:cat>
            <c:strRef>
              <c:f>'tabel pulau'!$C$11:$F$11</c:f>
              <c:strCache>
                <c:ptCount val="4"/>
                <c:pt idx="0">
                  <c:v>2010
</c:v>
                </c:pt>
                <c:pt idx="1">
                  <c:v>2011
</c:v>
                </c:pt>
                <c:pt idx="2">
                  <c:v>2012
</c:v>
                </c:pt>
                <c:pt idx="3">
                  <c:v>2013</c:v>
                </c:pt>
              </c:strCache>
            </c:strRef>
          </c:cat>
          <c:val>
            <c:numRef>
              <c:f>'tabel pulau'!$C$13:$F$13</c:f>
              <c:numCache>
                <c:formatCode>#,##0_);\-#,##0</c:formatCode>
                <c:ptCount val="4"/>
                <c:pt idx="0">
                  <c:v>10352</c:v>
                </c:pt>
                <c:pt idx="1">
                  <c:v>10856</c:v>
                </c:pt>
                <c:pt idx="2">
                  <c:v>11270</c:v>
                </c:pt>
                <c:pt idx="3">
                  <c:v>11452</c:v>
                </c:pt>
              </c:numCache>
            </c:numRef>
          </c:val>
        </c:ser>
        <c:ser>
          <c:idx val="2"/>
          <c:order val="2"/>
          <c:tx>
            <c:strRef>
              <c:f>'tabel pulau'!$A$14:$B$14</c:f>
              <c:strCache>
                <c:ptCount val="1"/>
                <c:pt idx="0">
                  <c:v>SUMATRA +/-</c:v>
                </c:pt>
              </c:strCache>
            </c:strRef>
          </c:tx>
          <c:spPr>
            <a:solidFill>
              <a:schemeClr val="tx1"/>
            </a:solidFill>
          </c:spPr>
          <c:dLbls>
            <c:spPr>
              <a:noFill/>
              <a:ln>
                <a:noFill/>
              </a:ln>
              <a:effectLst/>
            </c:spPr>
            <c:txPr>
              <a:bodyPr/>
              <a:lstStyle/>
              <a:p>
                <a:pPr>
                  <a:defRPr lang="en-US" sz="600"/>
                </a:pPr>
                <a:endParaRPr lang="id-ID"/>
              </a:p>
            </c:txPr>
            <c:dLblPos val="outEnd"/>
            <c:showVal val="1"/>
            <c:extLst>
              <c:ext xmlns:c15="http://schemas.microsoft.com/office/drawing/2012/chart" uri="{CE6537A1-D6FC-4f65-9D91-7224C49458BB}">
                <c15:showLeaderLines val="0"/>
              </c:ext>
            </c:extLst>
          </c:dLbls>
          <c:cat>
            <c:strRef>
              <c:f>'tabel pulau'!$C$11:$F$11</c:f>
              <c:strCache>
                <c:ptCount val="4"/>
                <c:pt idx="0">
                  <c:v>2010
</c:v>
                </c:pt>
                <c:pt idx="1">
                  <c:v>2011
</c:v>
                </c:pt>
                <c:pt idx="2">
                  <c:v>2012
</c:v>
                </c:pt>
                <c:pt idx="3">
                  <c:v>2013</c:v>
                </c:pt>
              </c:strCache>
            </c:strRef>
          </c:cat>
          <c:val>
            <c:numRef>
              <c:f>'tabel pulau'!$C$14:$F$14</c:f>
              <c:numCache>
                <c:formatCode>#,##0_);\-#,##0</c:formatCode>
                <c:ptCount val="4"/>
                <c:pt idx="0">
                  <c:v>18512</c:v>
                </c:pt>
                <c:pt idx="1">
                  <c:v>27357</c:v>
                </c:pt>
                <c:pt idx="2">
                  <c:v>13635</c:v>
                </c:pt>
                <c:pt idx="3">
                  <c:v>26632</c:v>
                </c:pt>
              </c:numCache>
            </c:numRef>
          </c:val>
        </c:ser>
        <c:ser>
          <c:idx val="3"/>
          <c:order val="3"/>
          <c:tx>
            <c:strRef>
              <c:f>'tabel pulau'!$A$15:$B$15</c:f>
              <c:strCache>
                <c:ptCount val="1"/>
                <c:pt idx="0">
                  <c:v>SUMATRA +/-</c:v>
                </c:pt>
              </c:strCache>
            </c:strRef>
          </c:tx>
          <c:cat>
            <c:strRef>
              <c:f>'tabel pulau'!$C$11:$F$11</c:f>
              <c:strCache>
                <c:ptCount val="4"/>
                <c:pt idx="0">
                  <c:v>2010
</c:v>
                </c:pt>
                <c:pt idx="1">
                  <c:v>2011
</c:v>
                </c:pt>
                <c:pt idx="2">
                  <c:v>2012
</c:v>
                </c:pt>
                <c:pt idx="3">
                  <c:v>2013</c:v>
                </c:pt>
              </c:strCache>
            </c:strRef>
          </c:cat>
          <c:val>
            <c:numRef>
              <c:f>'tabel pulau'!$C$15:$F$15</c:f>
              <c:numCache>
                <c:formatCode>General</c:formatCode>
                <c:ptCount val="4"/>
                <c:pt idx="0">
                  <c:v>0</c:v>
                </c:pt>
                <c:pt idx="1">
                  <c:v>0</c:v>
                </c:pt>
                <c:pt idx="2">
                  <c:v>0</c:v>
                </c:pt>
                <c:pt idx="3">
                  <c:v>0</c:v>
                </c:pt>
              </c:numCache>
            </c:numRef>
          </c:val>
        </c:ser>
        <c:ser>
          <c:idx val="4"/>
          <c:order val="4"/>
          <c:tx>
            <c:strRef>
              <c:f>'tabel pulau'!$A$16:$B$16</c:f>
              <c:strCache>
                <c:ptCount val="1"/>
                <c:pt idx="0">
                  <c:v>JAWA-BALI Keadaan
</c:v>
                </c:pt>
              </c:strCache>
            </c:strRef>
          </c:tx>
          <c:spPr>
            <a:solidFill>
              <a:srgbClr val="FFFF00"/>
            </a:solidFill>
          </c:spPr>
          <c:cat>
            <c:strRef>
              <c:f>'tabel pulau'!$C$11:$F$11</c:f>
              <c:strCache>
                <c:ptCount val="4"/>
                <c:pt idx="0">
                  <c:v>2010
</c:v>
                </c:pt>
                <c:pt idx="1">
                  <c:v>2011
</c:v>
                </c:pt>
                <c:pt idx="2">
                  <c:v>2012
</c:v>
                </c:pt>
                <c:pt idx="3">
                  <c:v>2013</c:v>
                </c:pt>
              </c:strCache>
            </c:strRef>
          </c:cat>
          <c:val>
            <c:numRef>
              <c:f>'tabel pulau'!$C$16:$F$16</c:f>
              <c:numCache>
                <c:formatCode>#,##0_);\-#,##0</c:formatCode>
                <c:ptCount val="4"/>
                <c:pt idx="0">
                  <c:v>34954</c:v>
                </c:pt>
                <c:pt idx="1">
                  <c:v>41476</c:v>
                </c:pt>
                <c:pt idx="2">
                  <c:v>38667</c:v>
                </c:pt>
                <c:pt idx="3">
                  <c:v>39165</c:v>
                </c:pt>
              </c:numCache>
            </c:numRef>
          </c:val>
        </c:ser>
        <c:ser>
          <c:idx val="5"/>
          <c:order val="5"/>
          <c:tx>
            <c:strRef>
              <c:f>'tabel pulau'!$A$17:$B$17</c:f>
              <c:strCache>
                <c:ptCount val="1"/>
                <c:pt idx="0">
                  <c:v>JAWA-BALI Standar
</c:v>
                </c:pt>
              </c:strCache>
            </c:strRef>
          </c:tx>
          <c:spPr>
            <a:solidFill>
              <a:srgbClr val="FFFF7F"/>
            </a:solidFill>
          </c:spPr>
          <c:cat>
            <c:strRef>
              <c:f>'tabel pulau'!$C$11:$F$11</c:f>
              <c:strCache>
                <c:ptCount val="4"/>
                <c:pt idx="0">
                  <c:v>2010
</c:v>
                </c:pt>
                <c:pt idx="1">
                  <c:v>2011
</c:v>
                </c:pt>
                <c:pt idx="2">
                  <c:v>2012
</c:v>
                </c:pt>
                <c:pt idx="3">
                  <c:v>2013</c:v>
                </c:pt>
              </c:strCache>
            </c:strRef>
          </c:cat>
          <c:val>
            <c:numRef>
              <c:f>'tabel pulau'!$C$17:$F$17</c:f>
              <c:numCache>
                <c:formatCode>#,##0_);\-#,##0</c:formatCode>
                <c:ptCount val="4"/>
                <c:pt idx="0">
                  <c:v>16418</c:v>
                </c:pt>
                <c:pt idx="1">
                  <c:v>16762</c:v>
                </c:pt>
                <c:pt idx="2">
                  <c:v>16960</c:v>
                </c:pt>
                <c:pt idx="3">
                  <c:v>17066</c:v>
                </c:pt>
              </c:numCache>
            </c:numRef>
          </c:val>
        </c:ser>
        <c:ser>
          <c:idx val="6"/>
          <c:order val="6"/>
          <c:tx>
            <c:strRef>
              <c:f>'tabel pulau'!$A$18:$B$18</c:f>
              <c:strCache>
                <c:ptCount val="1"/>
                <c:pt idx="0">
                  <c:v>JAWA-BALI +/-</c:v>
                </c:pt>
              </c:strCache>
            </c:strRef>
          </c:tx>
          <c:spPr>
            <a:solidFill>
              <a:schemeClr val="tx1"/>
            </a:solidFill>
          </c:spPr>
          <c:dLbls>
            <c:dLbl>
              <c:idx val="0"/>
              <c:layout>
                <c:manualLayout>
                  <c:x val="0"/>
                  <c:y val="1.7520803539919701E-2"/>
                </c:manualLayout>
              </c:layout>
              <c:dLblPos val="outEnd"/>
              <c:showVal val="1"/>
              <c:extLst>
                <c:ext xmlns:c15="http://schemas.microsoft.com/office/drawing/2012/chart" uri="{CE6537A1-D6FC-4f65-9D91-7224C49458BB}"/>
              </c:extLst>
            </c:dLbl>
            <c:dLbl>
              <c:idx val="1"/>
              <c:layout>
                <c:manualLayout>
                  <c:x val="0"/>
                  <c:y val="2.4529124955887431E-2"/>
                </c:manualLayout>
              </c:layout>
              <c:dLblPos val="outEnd"/>
              <c:showVal val="1"/>
              <c:extLst>
                <c:ext xmlns:c15="http://schemas.microsoft.com/office/drawing/2012/chart" uri="{CE6537A1-D6FC-4f65-9D91-7224C49458BB}"/>
              </c:extLst>
            </c:dLbl>
            <c:spPr>
              <a:noFill/>
              <a:ln>
                <a:noFill/>
              </a:ln>
              <a:effectLst/>
            </c:spPr>
            <c:txPr>
              <a:bodyPr/>
              <a:lstStyle/>
              <a:p>
                <a:pPr>
                  <a:defRPr lang="en-US" sz="600"/>
                </a:pPr>
                <a:endParaRPr lang="id-ID"/>
              </a:p>
            </c:txPr>
            <c:dLblPos val="outEnd"/>
            <c:showVal val="1"/>
            <c:extLst>
              <c:ext xmlns:c15="http://schemas.microsoft.com/office/drawing/2012/chart" uri="{CE6537A1-D6FC-4f65-9D91-7224C49458BB}">
                <c15:showLeaderLines val="0"/>
              </c:ext>
            </c:extLst>
          </c:dLbls>
          <c:cat>
            <c:strRef>
              <c:f>'tabel pulau'!$C$11:$F$11</c:f>
              <c:strCache>
                <c:ptCount val="4"/>
                <c:pt idx="0">
                  <c:v>2010
</c:v>
                </c:pt>
                <c:pt idx="1">
                  <c:v>2011
</c:v>
                </c:pt>
                <c:pt idx="2">
                  <c:v>2012
</c:v>
                </c:pt>
                <c:pt idx="3">
                  <c:v>2013</c:v>
                </c:pt>
              </c:strCache>
            </c:strRef>
          </c:cat>
          <c:val>
            <c:numRef>
              <c:f>'tabel pulau'!$C$18:$F$18</c:f>
              <c:numCache>
                <c:formatCode>#,##0_);\-#,##0</c:formatCode>
                <c:ptCount val="4"/>
                <c:pt idx="0">
                  <c:v>18536</c:v>
                </c:pt>
                <c:pt idx="1">
                  <c:v>24644</c:v>
                </c:pt>
                <c:pt idx="2">
                  <c:v>14356</c:v>
                </c:pt>
                <c:pt idx="3">
                  <c:v>22099</c:v>
                </c:pt>
              </c:numCache>
            </c:numRef>
          </c:val>
        </c:ser>
        <c:ser>
          <c:idx val="7"/>
          <c:order val="7"/>
          <c:tx>
            <c:strRef>
              <c:f>'tabel pulau'!$A$19:$B$19</c:f>
              <c:strCache>
                <c:ptCount val="1"/>
                <c:pt idx="0">
                  <c:v>JAWA-BALI +/-</c:v>
                </c:pt>
              </c:strCache>
            </c:strRef>
          </c:tx>
          <c:cat>
            <c:strRef>
              <c:f>'tabel pulau'!$C$11:$F$11</c:f>
              <c:strCache>
                <c:ptCount val="4"/>
                <c:pt idx="0">
                  <c:v>2010
</c:v>
                </c:pt>
                <c:pt idx="1">
                  <c:v>2011
</c:v>
                </c:pt>
                <c:pt idx="2">
                  <c:v>2012
</c:v>
                </c:pt>
                <c:pt idx="3">
                  <c:v>2013</c:v>
                </c:pt>
              </c:strCache>
            </c:strRef>
          </c:cat>
          <c:val>
            <c:numRef>
              <c:f>'tabel pulau'!$C$19:$F$19</c:f>
              <c:numCache>
                <c:formatCode>General</c:formatCode>
                <c:ptCount val="4"/>
                <c:pt idx="0">
                  <c:v>0</c:v>
                </c:pt>
                <c:pt idx="1">
                  <c:v>0</c:v>
                </c:pt>
                <c:pt idx="2">
                  <c:v>0</c:v>
                </c:pt>
                <c:pt idx="3">
                  <c:v>0</c:v>
                </c:pt>
              </c:numCache>
            </c:numRef>
          </c:val>
        </c:ser>
        <c:ser>
          <c:idx val="8"/>
          <c:order val="8"/>
          <c:tx>
            <c:strRef>
              <c:f>'tabel pulau'!$A$20:$B$20</c:f>
              <c:strCache>
                <c:ptCount val="1"/>
                <c:pt idx="0">
                  <c:v>KALIMANTAN Keadaan
</c:v>
                </c:pt>
              </c:strCache>
            </c:strRef>
          </c:tx>
          <c:spPr>
            <a:solidFill>
              <a:srgbClr val="00FF00"/>
            </a:solidFill>
          </c:spPr>
          <c:cat>
            <c:strRef>
              <c:f>'tabel pulau'!$C$11:$F$11</c:f>
              <c:strCache>
                <c:ptCount val="4"/>
                <c:pt idx="0">
                  <c:v>2010
</c:v>
                </c:pt>
                <c:pt idx="1">
                  <c:v>2011
</c:v>
                </c:pt>
                <c:pt idx="2">
                  <c:v>2012
</c:v>
                </c:pt>
                <c:pt idx="3">
                  <c:v>2013</c:v>
                </c:pt>
              </c:strCache>
            </c:strRef>
          </c:cat>
          <c:val>
            <c:numRef>
              <c:f>'tabel pulau'!$C$20:$F$20</c:f>
              <c:numCache>
                <c:formatCode>#,##0_);\-#,##0</c:formatCode>
                <c:ptCount val="4"/>
                <c:pt idx="0">
                  <c:v>5330</c:v>
                </c:pt>
                <c:pt idx="1">
                  <c:v>7059</c:v>
                </c:pt>
                <c:pt idx="2">
                  <c:v>7046</c:v>
                </c:pt>
                <c:pt idx="3">
                  <c:v>6709</c:v>
                </c:pt>
              </c:numCache>
            </c:numRef>
          </c:val>
        </c:ser>
        <c:ser>
          <c:idx val="9"/>
          <c:order val="9"/>
          <c:tx>
            <c:strRef>
              <c:f>'tabel pulau'!$A$21:$B$21</c:f>
              <c:strCache>
                <c:ptCount val="1"/>
                <c:pt idx="0">
                  <c:v>KALIMANTAN Standar
</c:v>
                </c:pt>
              </c:strCache>
            </c:strRef>
          </c:tx>
          <c:spPr>
            <a:solidFill>
              <a:srgbClr val="7FFF7F"/>
            </a:solidFill>
          </c:spPr>
          <c:cat>
            <c:strRef>
              <c:f>'tabel pulau'!$C$11:$F$11</c:f>
              <c:strCache>
                <c:ptCount val="4"/>
                <c:pt idx="0">
                  <c:v>2010
</c:v>
                </c:pt>
                <c:pt idx="1">
                  <c:v>2011
</c:v>
                </c:pt>
                <c:pt idx="2">
                  <c:v>2012
</c:v>
                </c:pt>
                <c:pt idx="3">
                  <c:v>2013</c:v>
                </c:pt>
              </c:strCache>
            </c:strRef>
          </c:cat>
          <c:val>
            <c:numRef>
              <c:f>'tabel pulau'!$C$21:$F$21</c:f>
              <c:numCache>
                <c:formatCode>#,##0_);\-#,##0</c:formatCode>
                <c:ptCount val="4"/>
                <c:pt idx="0">
                  <c:v>3946</c:v>
                </c:pt>
                <c:pt idx="1">
                  <c:v>4014</c:v>
                </c:pt>
                <c:pt idx="2">
                  <c:v>4098</c:v>
                </c:pt>
                <c:pt idx="3">
                  <c:v>4192</c:v>
                </c:pt>
              </c:numCache>
            </c:numRef>
          </c:val>
        </c:ser>
        <c:ser>
          <c:idx val="10"/>
          <c:order val="10"/>
          <c:tx>
            <c:strRef>
              <c:f>'tabel pulau'!$A$22:$B$22</c:f>
              <c:strCache>
                <c:ptCount val="1"/>
                <c:pt idx="0">
                  <c:v>KALIMANTAN +/-</c:v>
                </c:pt>
              </c:strCache>
            </c:strRef>
          </c:tx>
          <c:spPr>
            <a:solidFill>
              <a:schemeClr val="tx1"/>
            </a:solidFill>
          </c:spPr>
          <c:dLbls>
            <c:spPr>
              <a:noFill/>
              <a:ln>
                <a:noFill/>
              </a:ln>
              <a:effectLst/>
            </c:spPr>
            <c:txPr>
              <a:bodyPr/>
              <a:lstStyle/>
              <a:p>
                <a:pPr>
                  <a:defRPr lang="en-US" sz="600"/>
                </a:pPr>
                <a:endParaRPr lang="id-ID"/>
              </a:p>
            </c:txPr>
            <c:dLblPos val="outEnd"/>
            <c:showVal val="1"/>
            <c:extLst>
              <c:ext xmlns:c15="http://schemas.microsoft.com/office/drawing/2012/chart" uri="{CE6537A1-D6FC-4f65-9D91-7224C49458BB}">
                <c15:showLeaderLines val="0"/>
              </c:ext>
            </c:extLst>
          </c:dLbls>
          <c:cat>
            <c:strRef>
              <c:f>'tabel pulau'!$C$11:$F$11</c:f>
              <c:strCache>
                <c:ptCount val="4"/>
                <c:pt idx="0">
                  <c:v>2010
</c:v>
                </c:pt>
                <c:pt idx="1">
                  <c:v>2011
</c:v>
                </c:pt>
                <c:pt idx="2">
                  <c:v>2012
</c:v>
                </c:pt>
                <c:pt idx="3">
                  <c:v>2013</c:v>
                </c:pt>
              </c:strCache>
            </c:strRef>
          </c:cat>
          <c:val>
            <c:numRef>
              <c:f>'tabel pulau'!$C$22:$F$22</c:f>
              <c:numCache>
                <c:formatCode>#,##0_);\-#,##0</c:formatCode>
                <c:ptCount val="4"/>
                <c:pt idx="0">
                  <c:v>1384</c:v>
                </c:pt>
                <c:pt idx="1">
                  <c:v>3045</c:v>
                </c:pt>
                <c:pt idx="2">
                  <c:v>2157</c:v>
                </c:pt>
                <c:pt idx="3">
                  <c:v>2517</c:v>
                </c:pt>
              </c:numCache>
            </c:numRef>
          </c:val>
        </c:ser>
        <c:ser>
          <c:idx val="11"/>
          <c:order val="11"/>
          <c:tx>
            <c:strRef>
              <c:f>'tabel pulau'!$A$23:$B$23</c:f>
              <c:strCache>
                <c:ptCount val="1"/>
                <c:pt idx="0">
                  <c:v>KALIMANTAN +/-</c:v>
                </c:pt>
              </c:strCache>
            </c:strRef>
          </c:tx>
          <c:cat>
            <c:strRef>
              <c:f>'tabel pulau'!$C$11:$F$11</c:f>
              <c:strCache>
                <c:ptCount val="4"/>
                <c:pt idx="0">
                  <c:v>2010
</c:v>
                </c:pt>
                <c:pt idx="1">
                  <c:v>2011
</c:v>
                </c:pt>
                <c:pt idx="2">
                  <c:v>2012
</c:v>
                </c:pt>
                <c:pt idx="3">
                  <c:v>2013</c:v>
                </c:pt>
              </c:strCache>
            </c:strRef>
          </c:cat>
          <c:val>
            <c:numRef>
              <c:f>'tabel pulau'!$C$23:$F$23</c:f>
              <c:numCache>
                <c:formatCode>General</c:formatCode>
                <c:ptCount val="4"/>
                <c:pt idx="0">
                  <c:v>0</c:v>
                </c:pt>
                <c:pt idx="1">
                  <c:v>0</c:v>
                </c:pt>
                <c:pt idx="2">
                  <c:v>0</c:v>
                </c:pt>
                <c:pt idx="3">
                  <c:v>0</c:v>
                </c:pt>
              </c:numCache>
            </c:numRef>
          </c:val>
        </c:ser>
        <c:ser>
          <c:idx val="12"/>
          <c:order val="12"/>
          <c:tx>
            <c:strRef>
              <c:f>'tabel pulau'!$A$24:$B$24</c:f>
              <c:strCache>
                <c:ptCount val="1"/>
                <c:pt idx="0">
                  <c:v>SULAWESI Keadaan
</c:v>
                </c:pt>
              </c:strCache>
            </c:strRef>
          </c:tx>
          <c:spPr>
            <a:solidFill>
              <a:srgbClr val="0000FF"/>
            </a:solidFill>
          </c:spPr>
          <c:cat>
            <c:strRef>
              <c:f>'tabel pulau'!$C$11:$F$11</c:f>
              <c:strCache>
                <c:ptCount val="4"/>
                <c:pt idx="0">
                  <c:v>2010
</c:v>
                </c:pt>
                <c:pt idx="1">
                  <c:v>2011
</c:v>
                </c:pt>
                <c:pt idx="2">
                  <c:v>2012
</c:v>
                </c:pt>
                <c:pt idx="3">
                  <c:v>2013</c:v>
                </c:pt>
              </c:strCache>
            </c:strRef>
          </c:cat>
          <c:val>
            <c:numRef>
              <c:f>'tabel pulau'!$C$24:$F$24</c:f>
              <c:numCache>
                <c:formatCode>#,##0_);\-#,##0</c:formatCode>
                <c:ptCount val="4"/>
                <c:pt idx="0">
                  <c:v>6318</c:v>
                </c:pt>
                <c:pt idx="1">
                  <c:v>9510</c:v>
                </c:pt>
                <c:pt idx="2">
                  <c:v>9216</c:v>
                </c:pt>
                <c:pt idx="3">
                  <c:v>9375</c:v>
                </c:pt>
              </c:numCache>
            </c:numRef>
          </c:val>
        </c:ser>
        <c:ser>
          <c:idx val="13"/>
          <c:order val="13"/>
          <c:tx>
            <c:strRef>
              <c:f>'tabel pulau'!$A$25:$B$25</c:f>
              <c:strCache>
                <c:ptCount val="1"/>
                <c:pt idx="0">
                  <c:v>SULAWESI Standar
</c:v>
                </c:pt>
              </c:strCache>
            </c:strRef>
          </c:tx>
          <c:spPr>
            <a:solidFill>
              <a:srgbClr val="7F7FFF"/>
            </a:solidFill>
          </c:spPr>
          <c:cat>
            <c:strRef>
              <c:f>'tabel pulau'!$C$11:$F$11</c:f>
              <c:strCache>
                <c:ptCount val="4"/>
                <c:pt idx="0">
                  <c:v>2010
</c:v>
                </c:pt>
                <c:pt idx="1">
                  <c:v>2011
</c:v>
                </c:pt>
                <c:pt idx="2">
                  <c:v>2012
</c:v>
                </c:pt>
                <c:pt idx="3">
                  <c:v>2013</c:v>
                </c:pt>
              </c:strCache>
            </c:strRef>
          </c:cat>
          <c:val>
            <c:numRef>
              <c:f>'tabel pulau'!$C$25:$F$25</c:f>
              <c:numCache>
                <c:formatCode>#,##0_);\-#,##0</c:formatCode>
                <c:ptCount val="4"/>
                <c:pt idx="0">
                  <c:v>5340</c:v>
                </c:pt>
                <c:pt idx="1">
                  <c:v>5754</c:v>
                </c:pt>
                <c:pt idx="2">
                  <c:v>5888</c:v>
                </c:pt>
                <c:pt idx="3">
                  <c:v>6020</c:v>
                </c:pt>
              </c:numCache>
            </c:numRef>
          </c:val>
        </c:ser>
        <c:ser>
          <c:idx val="14"/>
          <c:order val="14"/>
          <c:tx>
            <c:strRef>
              <c:f>'tabel pulau'!$A$26:$B$26</c:f>
              <c:strCache>
                <c:ptCount val="1"/>
                <c:pt idx="0">
                  <c:v>SULAWESI +/-</c:v>
                </c:pt>
              </c:strCache>
            </c:strRef>
          </c:tx>
          <c:spPr>
            <a:solidFill>
              <a:schemeClr val="tx1"/>
            </a:solidFill>
          </c:spPr>
          <c:dLbls>
            <c:spPr>
              <a:noFill/>
              <a:ln>
                <a:noFill/>
              </a:ln>
              <a:effectLst/>
            </c:spPr>
            <c:txPr>
              <a:bodyPr/>
              <a:lstStyle/>
              <a:p>
                <a:pPr>
                  <a:defRPr lang="en-US" sz="600"/>
                </a:pPr>
                <a:endParaRPr lang="id-ID"/>
              </a:p>
            </c:txPr>
            <c:dLblPos val="outEnd"/>
            <c:showVal val="1"/>
            <c:extLst>
              <c:ext xmlns:c15="http://schemas.microsoft.com/office/drawing/2012/chart" uri="{CE6537A1-D6FC-4f65-9D91-7224C49458BB}">
                <c15:showLeaderLines val="0"/>
              </c:ext>
            </c:extLst>
          </c:dLbls>
          <c:cat>
            <c:strRef>
              <c:f>'tabel pulau'!$C$11:$F$11</c:f>
              <c:strCache>
                <c:ptCount val="4"/>
                <c:pt idx="0">
                  <c:v>2010
</c:v>
                </c:pt>
                <c:pt idx="1">
                  <c:v>2011
</c:v>
                </c:pt>
                <c:pt idx="2">
                  <c:v>2012
</c:v>
                </c:pt>
                <c:pt idx="3">
                  <c:v>2013</c:v>
                </c:pt>
              </c:strCache>
            </c:strRef>
          </c:cat>
          <c:val>
            <c:numRef>
              <c:f>'tabel pulau'!$C$26:$F$26</c:f>
              <c:numCache>
                <c:formatCode>#,##0_);\-#,##0</c:formatCode>
                <c:ptCount val="4"/>
                <c:pt idx="0">
                  <c:v>978</c:v>
                </c:pt>
                <c:pt idx="1">
                  <c:v>3756</c:v>
                </c:pt>
                <c:pt idx="2">
                  <c:v>1151</c:v>
                </c:pt>
                <c:pt idx="3">
                  <c:v>3355</c:v>
                </c:pt>
              </c:numCache>
            </c:numRef>
          </c:val>
        </c:ser>
        <c:ser>
          <c:idx val="15"/>
          <c:order val="15"/>
          <c:tx>
            <c:strRef>
              <c:f>'tabel pulau'!$A$27:$B$27</c:f>
              <c:strCache>
                <c:ptCount val="1"/>
                <c:pt idx="0">
                  <c:v>SULAWESI +/-</c:v>
                </c:pt>
              </c:strCache>
            </c:strRef>
          </c:tx>
          <c:cat>
            <c:strRef>
              <c:f>'tabel pulau'!$C$11:$F$11</c:f>
              <c:strCache>
                <c:ptCount val="4"/>
                <c:pt idx="0">
                  <c:v>2010
</c:v>
                </c:pt>
                <c:pt idx="1">
                  <c:v>2011
</c:v>
                </c:pt>
                <c:pt idx="2">
                  <c:v>2012
</c:v>
                </c:pt>
                <c:pt idx="3">
                  <c:v>2013</c:v>
                </c:pt>
              </c:strCache>
            </c:strRef>
          </c:cat>
          <c:val>
            <c:numRef>
              <c:f>'tabel pulau'!$C$27:$F$27</c:f>
              <c:numCache>
                <c:formatCode>General</c:formatCode>
                <c:ptCount val="4"/>
                <c:pt idx="0">
                  <c:v>0</c:v>
                </c:pt>
                <c:pt idx="1">
                  <c:v>0</c:v>
                </c:pt>
                <c:pt idx="2">
                  <c:v>0</c:v>
                </c:pt>
                <c:pt idx="3">
                  <c:v>0</c:v>
                </c:pt>
              </c:numCache>
            </c:numRef>
          </c:val>
        </c:ser>
        <c:ser>
          <c:idx val="16"/>
          <c:order val="16"/>
          <c:tx>
            <c:strRef>
              <c:f>'tabel pulau'!$A$28:$B$28</c:f>
              <c:strCache>
                <c:ptCount val="1"/>
                <c:pt idx="0">
                  <c:v>NT-MALUKU-PAPUA Keadaan
</c:v>
                </c:pt>
              </c:strCache>
            </c:strRef>
          </c:tx>
          <c:spPr>
            <a:solidFill>
              <a:srgbClr val="FF00FF"/>
            </a:solidFill>
          </c:spPr>
          <c:cat>
            <c:strRef>
              <c:f>'tabel pulau'!$C$11:$F$11</c:f>
              <c:strCache>
                <c:ptCount val="4"/>
                <c:pt idx="0">
                  <c:v>2010
</c:v>
                </c:pt>
                <c:pt idx="1">
                  <c:v>2011
</c:v>
                </c:pt>
                <c:pt idx="2">
                  <c:v>2012
</c:v>
                </c:pt>
                <c:pt idx="3">
                  <c:v>2013</c:v>
                </c:pt>
              </c:strCache>
            </c:strRef>
          </c:cat>
          <c:val>
            <c:numRef>
              <c:f>'tabel pulau'!$C$28:$F$28</c:f>
              <c:numCache>
                <c:formatCode>#,##0_);\-#,##0</c:formatCode>
                <c:ptCount val="4"/>
                <c:pt idx="0">
                  <c:v>7756</c:v>
                </c:pt>
                <c:pt idx="1">
                  <c:v>7943</c:v>
                </c:pt>
                <c:pt idx="2">
                  <c:v>7346</c:v>
                </c:pt>
                <c:pt idx="3">
                  <c:v>7641</c:v>
                </c:pt>
              </c:numCache>
            </c:numRef>
          </c:val>
        </c:ser>
        <c:ser>
          <c:idx val="17"/>
          <c:order val="17"/>
          <c:tx>
            <c:strRef>
              <c:f>'tabel pulau'!$A$29:$B$29</c:f>
              <c:strCache>
                <c:ptCount val="1"/>
                <c:pt idx="0">
                  <c:v>NT-MALUKU-PAPUA Standar
</c:v>
                </c:pt>
              </c:strCache>
            </c:strRef>
          </c:tx>
          <c:cat>
            <c:strRef>
              <c:f>'tabel pulau'!$C$11:$F$11</c:f>
              <c:strCache>
                <c:ptCount val="4"/>
                <c:pt idx="0">
                  <c:v>2010
</c:v>
                </c:pt>
                <c:pt idx="1">
                  <c:v>2011
</c:v>
                </c:pt>
                <c:pt idx="2">
                  <c:v>2012
</c:v>
                </c:pt>
                <c:pt idx="3">
                  <c:v>2013</c:v>
                </c:pt>
              </c:strCache>
            </c:strRef>
          </c:cat>
          <c:val>
            <c:numRef>
              <c:f>'tabel pulau'!$C$29:$F$29</c:f>
              <c:numCache>
                <c:formatCode>#,##0_);\-#,##0</c:formatCode>
                <c:ptCount val="4"/>
                <c:pt idx="0">
                  <c:v>5266</c:v>
                </c:pt>
                <c:pt idx="1">
                  <c:v>5786</c:v>
                </c:pt>
                <c:pt idx="2">
                  <c:v>6126</c:v>
                </c:pt>
                <c:pt idx="3">
                  <c:v>6286</c:v>
                </c:pt>
              </c:numCache>
            </c:numRef>
          </c:val>
        </c:ser>
        <c:ser>
          <c:idx val="18"/>
          <c:order val="18"/>
          <c:tx>
            <c:strRef>
              <c:f>'tabel pulau'!$A$30:$B$30</c:f>
              <c:strCache>
                <c:ptCount val="1"/>
                <c:pt idx="0">
                  <c:v>NT-MALUKU-PAPUA +/-</c:v>
                </c:pt>
              </c:strCache>
            </c:strRef>
          </c:tx>
          <c:spPr>
            <a:solidFill>
              <a:schemeClr val="tx1"/>
            </a:solidFill>
          </c:spPr>
          <c:dLbls>
            <c:spPr>
              <a:noFill/>
              <a:ln>
                <a:noFill/>
              </a:ln>
              <a:effectLst/>
            </c:spPr>
            <c:txPr>
              <a:bodyPr/>
              <a:lstStyle/>
              <a:p>
                <a:pPr>
                  <a:defRPr lang="en-US" sz="600"/>
                </a:pPr>
                <a:endParaRPr lang="id-ID"/>
              </a:p>
            </c:txPr>
            <c:dLblPos val="outEnd"/>
            <c:showVal val="1"/>
            <c:extLst>
              <c:ext xmlns:c15="http://schemas.microsoft.com/office/drawing/2012/chart" uri="{CE6537A1-D6FC-4f65-9D91-7224C49458BB}">
                <c15:showLeaderLines val="0"/>
              </c:ext>
            </c:extLst>
          </c:dLbls>
          <c:cat>
            <c:strRef>
              <c:f>'tabel pulau'!$C$11:$F$11</c:f>
              <c:strCache>
                <c:ptCount val="4"/>
                <c:pt idx="0">
                  <c:v>2010
</c:v>
                </c:pt>
                <c:pt idx="1">
                  <c:v>2011
</c:v>
                </c:pt>
                <c:pt idx="2">
                  <c:v>2012
</c:v>
                </c:pt>
                <c:pt idx="3">
                  <c:v>2013</c:v>
                </c:pt>
              </c:strCache>
            </c:strRef>
          </c:cat>
          <c:val>
            <c:numRef>
              <c:f>'tabel pulau'!$C$30:$F$30</c:f>
              <c:numCache>
                <c:formatCode>#,##0_);\-#,##0</c:formatCode>
                <c:ptCount val="4"/>
                <c:pt idx="0">
                  <c:v>2490</c:v>
                </c:pt>
                <c:pt idx="1">
                  <c:v>2157</c:v>
                </c:pt>
                <c:pt idx="2">
                  <c:v>383</c:v>
                </c:pt>
                <c:pt idx="3">
                  <c:v>1355</c:v>
                </c:pt>
              </c:numCache>
            </c:numRef>
          </c:val>
        </c:ser>
        <c:axId val="69509120"/>
        <c:axId val="69510656"/>
      </c:barChart>
      <c:catAx>
        <c:axId val="69509120"/>
        <c:scaling>
          <c:orientation val="minMax"/>
        </c:scaling>
        <c:axPos val="b"/>
        <c:numFmt formatCode="General" sourceLinked="0"/>
        <c:tickLblPos val="nextTo"/>
        <c:txPr>
          <a:bodyPr/>
          <a:lstStyle/>
          <a:p>
            <a:pPr>
              <a:defRPr lang="en-US"/>
            </a:pPr>
            <a:endParaRPr lang="id-ID"/>
          </a:p>
        </c:txPr>
        <c:crossAx val="69510656"/>
        <c:crosses val="autoZero"/>
        <c:auto val="1"/>
        <c:lblAlgn val="ctr"/>
        <c:lblOffset val="100"/>
      </c:catAx>
      <c:valAx>
        <c:axId val="69510656"/>
        <c:scaling>
          <c:orientation val="minMax"/>
        </c:scaling>
        <c:axPos val="l"/>
        <c:majorGridlines/>
        <c:numFmt formatCode="#,##0_);\-#,##0" sourceLinked="1"/>
        <c:tickLblPos val="nextTo"/>
        <c:txPr>
          <a:bodyPr/>
          <a:lstStyle/>
          <a:p>
            <a:pPr>
              <a:defRPr lang="en-US"/>
            </a:pPr>
            <a:endParaRPr lang="id-ID"/>
          </a:p>
        </c:txPr>
        <c:crossAx val="69509120"/>
        <c:crosses val="autoZero"/>
        <c:crossBetween val="between"/>
      </c:valAx>
      <c:spPr>
        <a:noFill/>
        <a:ln w="25400">
          <a:noFill/>
        </a:ln>
      </c:spPr>
    </c:plotArea>
    <c:legend>
      <c:legendPos val="b"/>
      <c:layout/>
      <c:txPr>
        <a:bodyPr/>
        <a:lstStyle/>
        <a:p>
          <a:pPr>
            <a:defRPr lang="en-US" sz="700"/>
          </a:pPr>
          <a:endParaRPr lang="id-ID"/>
        </a:p>
      </c:txPr>
    </c:legend>
    <c:plotVisOnly val="1"/>
    <c:dispBlanksAs val="gap"/>
  </c:chart>
  <c:externalData r:id="rId1"/>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id-ID"/>
  <c:style val="45"/>
  <c:chart>
    <c:plotArea>
      <c:layout/>
      <c:barChart>
        <c:barDir val="col"/>
        <c:grouping val="clustered"/>
        <c:ser>
          <c:idx val="0"/>
          <c:order val="0"/>
          <c:dLbls>
            <c:dLbl>
              <c:idx val="28"/>
              <c:layout/>
              <c:showVal val="1"/>
            </c:dLbl>
            <c:dLbl>
              <c:idx val="29"/>
              <c:layout/>
              <c:showVal val="1"/>
            </c:dLbl>
            <c:delete val="1"/>
          </c:dLbls>
          <c:cat>
            <c:strRef>
              <c:f>'Bidan Papua'!$C$5:$C$34</c:f>
              <c:strCache>
                <c:ptCount val="30"/>
                <c:pt idx="0">
                  <c:v>Merauke</c:v>
                </c:pt>
                <c:pt idx="1">
                  <c:v>Jayawijaya</c:v>
                </c:pt>
                <c:pt idx="2">
                  <c:v>Kepulauan Yapen</c:v>
                </c:pt>
                <c:pt idx="3">
                  <c:v>Biak Numfor</c:v>
                </c:pt>
                <c:pt idx="4">
                  <c:v>Mappi</c:v>
                </c:pt>
                <c:pt idx="5">
                  <c:v>Asmat</c:v>
                </c:pt>
                <c:pt idx="6">
                  <c:v>Sarmi</c:v>
                </c:pt>
                <c:pt idx="7">
                  <c:v>Supiori</c:v>
                </c:pt>
                <c:pt idx="8">
                  <c:v>Kota Jayapura</c:v>
                </c:pt>
                <c:pt idx="9">
                  <c:v>Nabire</c:v>
                </c:pt>
                <c:pt idx="10">
                  <c:v>Lanny Jaya</c:v>
                </c:pt>
                <c:pt idx="11">
                  <c:v>Paniai</c:v>
                </c:pt>
                <c:pt idx="12">
                  <c:v>Jayapura</c:v>
                </c:pt>
                <c:pt idx="13">
                  <c:v>Dogiyai</c:v>
                </c:pt>
                <c:pt idx="14">
                  <c:v>Keerom</c:v>
                </c:pt>
                <c:pt idx="15">
                  <c:v>Mimika</c:v>
                </c:pt>
                <c:pt idx="16">
                  <c:v>Pegunungan Bintang</c:v>
                </c:pt>
                <c:pt idx="17">
                  <c:v>Tolikara</c:v>
                </c:pt>
                <c:pt idx="18">
                  <c:v>Mamberamo Raya</c:v>
                </c:pt>
                <c:pt idx="19">
                  <c:v>Mamberano Tengah</c:v>
                </c:pt>
                <c:pt idx="20">
                  <c:v>Yalimo</c:v>
                </c:pt>
                <c:pt idx="21">
                  <c:v>Deiyai</c:v>
                </c:pt>
                <c:pt idx="22">
                  <c:v>Puncak</c:v>
                </c:pt>
                <c:pt idx="23">
                  <c:v>Boven Digoel</c:v>
                </c:pt>
                <c:pt idx="24">
                  <c:v>Waropen</c:v>
                </c:pt>
                <c:pt idx="25">
                  <c:v>Intan Jaya</c:v>
                </c:pt>
                <c:pt idx="26">
                  <c:v>Yahukimo</c:v>
                </c:pt>
                <c:pt idx="27">
                  <c:v>Puncak Jaya</c:v>
                </c:pt>
                <c:pt idx="28">
                  <c:v>Nduga</c:v>
                </c:pt>
                <c:pt idx="29">
                  <c:v>PAPUA</c:v>
                </c:pt>
              </c:strCache>
            </c:strRef>
          </c:cat>
          <c:val>
            <c:numRef>
              <c:f>'Bidan Papua'!$D$5:$D$34</c:f>
              <c:numCache>
                <c:formatCode>General</c:formatCode>
                <c:ptCount val="30"/>
                <c:pt idx="0">
                  <c:v>100</c:v>
                </c:pt>
                <c:pt idx="1">
                  <c:v>100</c:v>
                </c:pt>
                <c:pt idx="2">
                  <c:v>100</c:v>
                </c:pt>
                <c:pt idx="3">
                  <c:v>100</c:v>
                </c:pt>
                <c:pt idx="4">
                  <c:v>100</c:v>
                </c:pt>
                <c:pt idx="5">
                  <c:v>100</c:v>
                </c:pt>
                <c:pt idx="6">
                  <c:v>100</c:v>
                </c:pt>
                <c:pt idx="7">
                  <c:v>100</c:v>
                </c:pt>
                <c:pt idx="8">
                  <c:v>100</c:v>
                </c:pt>
                <c:pt idx="9">
                  <c:v>90</c:v>
                </c:pt>
                <c:pt idx="10">
                  <c:v>90</c:v>
                </c:pt>
                <c:pt idx="11">
                  <c:v>88.9</c:v>
                </c:pt>
                <c:pt idx="12">
                  <c:v>88.2</c:v>
                </c:pt>
                <c:pt idx="13">
                  <c:v>87.5</c:v>
                </c:pt>
                <c:pt idx="14">
                  <c:v>85.7</c:v>
                </c:pt>
                <c:pt idx="15">
                  <c:v>81.8</c:v>
                </c:pt>
                <c:pt idx="16">
                  <c:v>81.8</c:v>
                </c:pt>
                <c:pt idx="17">
                  <c:v>80</c:v>
                </c:pt>
                <c:pt idx="18">
                  <c:v>80</c:v>
                </c:pt>
                <c:pt idx="19">
                  <c:v>80</c:v>
                </c:pt>
                <c:pt idx="20">
                  <c:v>75</c:v>
                </c:pt>
                <c:pt idx="21">
                  <c:v>75</c:v>
                </c:pt>
                <c:pt idx="22">
                  <c:v>62.5</c:v>
                </c:pt>
                <c:pt idx="23">
                  <c:v>53.3</c:v>
                </c:pt>
                <c:pt idx="24">
                  <c:v>50</c:v>
                </c:pt>
                <c:pt idx="25">
                  <c:v>50</c:v>
                </c:pt>
                <c:pt idx="26">
                  <c:v>38.9</c:v>
                </c:pt>
                <c:pt idx="27">
                  <c:v>37.5</c:v>
                </c:pt>
                <c:pt idx="28">
                  <c:v>25</c:v>
                </c:pt>
                <c:pt idx="29">
                  <c:v>79.900000000000006</c:v>
                </c:pt>
              </c:numCache>
            </c:numRef>
          </c:val>
        </c:ser>
        <c:axId val="70223744"/>
        <c:axId val="70225280"/>
      </c:barChart>
      <c:catAx>
        <c:axId val="70223744"/>
        <c:scaling>
          <c:orientation val="minMax"/>
        </c:scaling>
        <c:axPos val="b"/>
        <c:tickLblPos val="nextTo"/>
        <c:txPr>
          <a:bodyPr/>
          <a:lstStyle/>
          <a:p>
            <a:pPr>
              <a:defRPr lang="en-US"/>
            </a:pPr>
            <a:endParaRPr lang="id-ID"/>
          </a:p>
        </c:txPr>
        <c:crossAx val="70225280"/>
        <c:crosses val="autoZero"/>
        <c:auto val="1"/>
        <c:lblAlgn val="ctr"/>
        <c:lblOffset val="100"/>
      </c:catAx>
      <c:valAx>
        <c:axId val="70225280"/>
        <c:scaling>
          <c:orientation val="minMax"/>
        </c:scaling>
        <c:axPos val="l"/>
        <c:majorGridlines/>
        <c:numFmt formatCode="General" sourceLinked="1"/>
        <c:tickLblPos val="nextTo"/>
        <c:txPr>
          <a:bodyPr/>
          <a:lstStyle/>
          <a:p>
            <a:pPr>
              <a:defRPr lang="en-US"/>
            </a:pPr>
            <a:endParaRPr lang="id-ID"/>
          </a:p>
        </c:txPr>
        <c:crossAx val="70223744"/>
        <c:crosses val="autoZero"/>
        <c:crossBetween val="between"/>
      </c:valAx>
    </c:plotArea>
    <c:plotVisOnly val="1"/>
  </c:chart>
  <c:txPr>
    <a:bodyPr/>
    <a:lstStyle/>
    <a:p>
      <a:pPr>
        <a:defRPr sz="1200"/>
      </a:pPr>
      <a:endParaRPr lang="id-ID"/>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id-ID"/>
  <c:style val="5"/>
  <c:chart>
    <c:plotArea>
      <c:layout/>
      <c:barChart>
        <c:barDir val="col"/>
        <c:grouping val="clustered"/>
        <c:ser>
          <c:idx val="0"/>
          <c:order val="0"/>
          <c:dLbls>
            <c:dLbl>
              <c:idx val="0"/>
              <c:layout/>
              <c:showVal val="1"/>
            </c:dLbl>
            <c:dLbl>
              <c:idx val="31"/>
              <c:layout/>
              <c:showVal val="1"/>
            </c:dLbl>
            <c:dLbl>
              <c:idx val="32"/>
              <c:layout/>
              <c:showVal val="1"/>
            </c:dLbl>
            <c:delete val="1"/>
          </c:dLbls>
          <c:cat>
            <c:strRef>
              <c:f>'Analisa dokter  by province (2)'!$B$2:$B$34</c:f>
              <c:strCache>
                <c:ptCount val="33"/>
                <c:pt idx="0">
                  <c:v>PAPUA BARAT</c:v>
                </c:pt>
                <c:pt idx="1">
                  <c:v>SULAWESI TENGGARA</c:v>
                </c:pt>
                <c:pt idx="2">
                  <c:v>NUSA TENGGARA TIMUR</c:v>
                </c:pt>
                <c:pt idx="3">
                  <c:v>MALUKU</c:v>
                </c:pt>
                <c:pt idx="4">
                  <c:v>MALUKU UTARA</c:v>
                </c:pt>
                <c:pt idx="5">
                  <c:v>GORONTALO</c:v>
                </c:pt>
                <c:pt idx="6">
                  <c:v>BALI</c:v>
                </c:pt>
                <c:pt idx="7">
                  <c:v>KALIMANTAN BARAT</c:v>
                </c:pt>
                <c:pt idx="8">
                  <c:v>SULAWESI TENGAH</c:v>
                </c:pt>
                <c:pt idx="9">
                  <c:v>BENGKULU</c:v>
                </c:pt>
                <c:pt idx="10">
                  <c:v>SUMATERA SELATAN</c:v>
                </c:pt>
                <c:pt idx="11">
                  <c:v>KALIMANTAN TENGAH</c:v>
                </c:pt>
                <c:pt idx="12">
                  <c:v>KALIMANTAN SELATAN</c:v>
                </c:pt>
                <c:pt idx="13">
                  <c:v>NUSA TENGGARA BARAT</c:v>
                </c:pt>
                <c:pt idx="14">
                  <c:v>Banten</c:v>
                </c:pt>
                <c:pt idx="15">
                  <c:v>JAMBI</c:v>
                </c:pt>
                <c:pt idx="16">
                  <c:v>RIAU</c:v>
                </c:pt>
                <c:pt idx="17">
                  <c:v>LAMPUNG</c:v>
                </c:pt>
                <c:pt idx="18">
                  <c:v>KALIMANTAN TIMUR</c:v>
                </c:pt>
                <c:pt idx="19">
                  <c:v>ACEH</c:v>
                </c:pt>
                <c:pt idx="20">
                  <c:v>DKI JAKARTA</c:v>
                </c:pt>
                <c:pt idx="21">
                  <c:v>JAWA BARAT</c:v>
                </c:pt>
                <c:pt idx="22">
                  <c:v>SUMATERA UTARA</c:v>
                </c:pt>
                <c:pt idx="23">
                  <c:v>SULAWESI BARAT</c:v>
                </c:pt>
                <c:pt idx="24">
                  <c:v>BANGKA BELITUNG</c:v>
                </c:pt>
                <c:pt idx="25">
                  <c:v>SULAWASI UTARA</c:v>
                </c:pt>
                <c:pt idx="26">
                  <c:v>SUMATERA BARAT</c:v>
                </c:pt>
                <c:pt idx="27">
                  <c:v>JAWA TENGAH</c:v>
                </c:pt>
                <c:pt idx="28">
                  <c:v>JAWA TIMUR</c:v>
                </c:pt>
                <c:pt idx="29">
                  <c:v>DIY</c:v>
                </c:pt>
                <c:pt idx="30">
                  <c:v>KEPULAUAN RIAU</c:v>
                </c:pt>
                <c:pt idx="31">
                  <c:v>KALIMANTAN UTARA</c:v>
                </c:pt>
                <c:pt idx="32">
                  <c:v>INDONESIA</c:v>
                </c:pt>
              </c:strCache>
            </c:strRef>
          </c:cat>
          <c:val>
            <c:numRef>
              <c:f>'Analisa dokter  by province (2)'!$C$2:$C$34</c:f>
              <c:numCache>
                <c:formatCode>0</c:formatCode>
                <c:ptCount val="33"/>
                <c:pt idx="0">
                  <c:v>39.716312056737593</c:v>
                </c:pt>
                <c:pt idx="1">
                  <c:v>66.409266409266607</c:v>
                </c:pt>
                <c:pt idx="2">
                  <c:v>74.787535410764818</c:v>
                </c:pt>
                <c:pt idx="3">
                  <c:v>76.243093922651909</c:v>
                </c:pt>
                <c:pt idx="4">
                  <c:v>79.674796747967449</c:v>
                </c:pt>
                <c:pt idx="5">
                  <c:v>82.417582417582409</c:v>
                </c:pt>
                <c:pt idx="6">
                  <c:v>84.745762711864359</c:v>
                </c:pt>
                <c:pt idx="7">
                  <c:v>85.232067510548518</c:v>
                </c:pt>
                <c:pt idx="8">
                  <c:v>86.187845303867348</c:v>
                </c:pt>
                <c:pt idx="9">
                  <c:v>87.222222222222229</c:v>
                </c:pt>
                <c:pt idx="10">
                  <c:v>89.655172413792826</c:v>
                </c:pt>
                <c:pt idx="11">
                  <c:v>90.430622009569376</c:v>
                </c:pt>
                <c:pt idx="12">
                  <c:v>90.952380952380736</c:v>
                </c:pt>
                <c:pt idx="13">
                  <c:v>92.356687898088964</c:v>
                </c:pt>
                <c:pt idx="14">
                  <c:v>92.608695652173878</c:v>
                </c:pt>
                <c:pt idx="15">
                  <c:v>93.181818181818187</c:v>
                </c:pt>
                <c:pt idx="16">
                  <c:v>93.719806763285021</c:v>
                </c:pt>
                <c:pt idx="17">
                  <c:v>93.884892086330908</c:v>
                </c:pt>
                <c:pt idx="18">
                  <c:v>94.805194805194759</c:v>
                </c:pt>
                <c:pt idx="19">
                  <c:v>94.910179640718781</c:v>
                </c:pt>
                <c:pt idx="20">
                  <c:v>95</c:v>
                </c:pt>
                <c:pt idx="21">
                  <c:v>95.04761904761925</c:v>
                </c:pt>
                <c:pt idx="22">
                  <c:v>95.381882770870249</c:v>
                </c:pt>
                <c:pt idx="23">
                  <c:v>95.652173913043342</c:v>
                </c:pt>
                <c:pt idx="24">
                  <c:v>95.774647887323908</c:v>
                </c:pt>
                <c:pt idx="25">
                  <c:v>97.267759562841533</c:v>
                </c:pt>
                <c:pt idx="26">
                  <c:v>97.701149425287596</c:v>
                </c:pt>
                <c:pt idx="27">
                  <c:v>97.709049255441002</c:v>
                </c:pt>
                <c:pt idx="28">
                  <c:v>99.166666666666671</c:v>
                </c:pt>
                <c:pt idx="29">
                  <c:v>99.173553719008268</c:v>
                </c:pt>
                <c:pt idx="30">
                  <c:v>100</c:v>
                </c:pt>
                <c:pt idx="31">
                  <c:v>100</c:v>
                </c:pt>
                <c:pt idx="32">
                  <c:v>90.243648479800214</c:v>
                </c:pt>
              </c:numCache>
            </c:numRef>
          </c:val>
        </c:ser>
        <c:axId val="70196224"/>
        <c:axId val="70243072"/>
      </c:barChart>
      <c:catAx>
        <c:axId val="70196224"/>
        <c:scaling>
          <c:orientation val="minMax"/>
        </c:scaling>
        <c:axPos val="b"/>
        <c:tickLblPos val="nextTo"/>
        <c:crossAx val="70243072"/>
        <c:crosses val="autoZero"/>
        <c:auto val="1"/>
        <c:lblAlgn val="ctr"/>
        <c:lblOffset val="100"/>
      </c:catAx>
      <c:valAx>
        <c:axId val="70243072"/>
        <c:scaling>
          <c:orientation val="minMax"/>
        </c:scaling>
        <c:axPos val="l"/>
        <c:majorGridlines/>
        <c:numFmt formatCode="0" sourceLinked="1"/>
        <c:tickLblPos val="nextTo"/>
        <c:crossAx val="70196224"/>
        <c:crosses val="autoZero"/>
        <c:crossBetween val="between"/>
      </c:valAx>
    </c:plotArea>
    <c:plotVisOnly val="1"/>
  </c:chart>
  <c:txPr>
    <a:bodyPr/>
    <a:lstStyle/>
    <a:p>
      <a:pPr>
        <a:defRPr sz="1200" b="1"/>
      </a:pPr>
      <a:endParaRPr lang="id-ID"/>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id-ID"/>
  <c:style val="48"/>
  <c:chart>
    <c:autoTitleDeleted val="1"/>
    <c:plotArea>
      <c:layout/>
      <c:barChart>
        <c:barDir val="col"/>
        <c:grouping val="clustered"/>
        <c:ser>
          <c:idx val="0"/>
          <c:order val="0"/>
          <c:tx>
            <c:strRef>
              <c:f>Sheet1!$E$4</c:f>
              <c:strCache>
                <c:ptCount val="1"/>
                <c:pt idx="0">
                  <c:v>%</c:v>
                </c:pt>
              </c:strCache>
            </c:strRef>
          </c:tx>
          <c:dPt>
            <c:idx val="19"/>
            <c:spPr>
              <a:solidFill>
                <a:srgbClr val="FF0000"/>
              </a:solidFill>
            </c:spPr>
          </c:dPt>
          <c:dLbls>
            <c:dLbl>
              <c:idx val="19"/>
              <c:layout/>
              <c:showVal val="1"/>
            </c:dLbl>
            <c:dLbl>
              <c:idx val="33"/>
              <c:layout/>
              <c:showVal val="1"/>
            </c:dLbl>
            <c:delete val="1"/>
          </c:dLbls>
          <c:cat>
            <c:strRef>
              <c:f>Sheet1!$D$5:$D$38</c:f>
              <c:strCache>
                <c:ptCount val="34"/>
                <c:pt idx="0">
                  <c:v>Riau</c:v>
                </c:pt>
                <c:pt idx="1">
                  <c:v>Lampung</c:v>
                </c:pt>
                <c:pt idx="2">
                  <c:v>Bangka Belitung</c:v>
                </c:pt>
                <c:pt idx="3">
                  <c:v>Kepulauan Riau</c:v>
                </c:pt>
                <c:pt idx="4">
                  <c:v>DI Yogyakarta</c:v>
                </c:pt>
                <c:pt idx="5">
                  <c:v>Bali</c:v>
                </c:pt>
                <c:pt idx="6">
                  <c:v>Kalimantan Timur</c:v>
                </c:pt>
                <c:pt idx="7">
                  <c:v>Jawa Tengah</c:v>
                </c:pt>
                <c:pt idx="8">
                  <c:v>Jawa Timur</c:v>
                </c:pt>
                <c:pt idx="9">
                  <c:v>Sumatera Barat</c:v>
                </c:pt>
                <c:pt idx="10">
                  <c:v>DKI Jakarta</c:v>
                </c:pt>
                <c:pt idx="11">
                  <c:v>Aceh</c:v>
                </c:pt>
                <c:pt idx="12">
                  <c:v>Nusa Tenggara Barat</c:v>
                </c:pt>
                <c:pt idx="13">
                  <c:v>Kalimantan Selatan</c:v>
                </c:pt>
                <c:pt idx="14">
                  <c:v>Banten</c:v>
                </c:pt>
                <c:pt idx="15">
                  <c:v>Jawa Barat</c:v>
                </c:pt>
                <c:pt idx="16">
                  <c:v>Jambi</c:v>
                </c:pt>
                <c:pt idx="17">
                  <c:v>Sulawesi Utara</c:v>
                </c:pt>
                <c:pt idx="18">
                  <c:v>Bengkulu</c:v>
                </c:pt>
                <c:pt idx="19">
                  <c:v>INDONESIA</c:v>
                </c:pt>
                <c:pt idx="20">
                  <c:v>Sumatera Utara</c:v>
                </c:pt>
                <c:pt idx="21">
                  <c:v>Nusa Tenggara Timur</c:v>
                </c:pt>
                <c:pt idx="22">
                  <c:v>Sulawesi Selatan</c:v>
                </c:pt>
                <c:pt idx="23">
                  <c:v>Sulawesi Barat</c:v>
                </c:pt>
                <c:pt idx="24">
                  <c:v>Kalimantan Tengah</c:v>
                </c:pt>
                <c:pt idx="25">
                  <c:v>Gorontalo</c:v>
                </c:pt>
                <c:pt idx="26">
                  <c:v>Sumatera Selatan</c:v>
                </c:pt>
                <c:pt idx="27">
                  <c:v>Maluku</c:v>
                </c:pt>
                <c:pt idx="28">
                  <c:v>Sulawesi Tenggara</c:v>
                </c:pt>
                <c:pt idx="29">
                  <c:v>Sulawesi Tengah</c:v>
                </c:pt>
                <c:pt idx="30">
                  <c:v>Kalimantan Barat</c:v>
                </c:pt>
                <c:pt idx="31">
                  <c:v>Maluku Utara</c:v>
                </c:pt>
                <c:pt idx="32">
                  <c:v>Papua Barat</c:v>
                </c:pt>
                <c:pt idx="33">
                  <c:v>Papua</c:v>
                </c:pt>
              </c:strCache>
            </c:strRef>
          </c:cat>
          <c:val>
            <c:numRef>
              <c:f>Sheet1!$E$5:$E$38</c:f>
              <c:numCache>
                <c:formatCode>General</c:formatCode>
                <c:ptCount val="34"/>
                <c:pt idx="0">
                  <c:v>0</c:v>
                </c:pt>
                <c:pt idx="1">
                  <c:v>0</c:v>
                </c:pt>
                <c:pt idx="2">
                  <c:v>0</c:v>
                </c:pt>
                <c:pt idx="3">
                  <c:v>0</c:v>
                </c:pt>
                <c:pt idx="4">
                  <c:v>0</c:v>
                </c:pt>
                <c:pt idx="5">
                  <c:v>0</c:v>
                </c:pt>
                <c:pt idx="6">
                  <c:v>0</c:v>
                </c:pt>
                <c:pt idx="7">
                  <c:v>0.60000000000000064</c:v>
                </c:pt>
                <c:pt idx="8">
                  <c:v>0.8</c:v>
                </c:pt>
                <c:pt idx="9">
                  <c:v>1.2</c:v>
                </c:pt>
                <c:pt idx="10">
                  <c:v>1.2</c:v>
                </c:pt>
                <c:pt idx="11">
                  <c:v>1.3</c:v>
                </c:pt>
                <c:pt idx="12">
                  <c:v>1.3</c:v>
                </c:pt>
                <c:pt idx="13">
                  <c:v>1.4</c:v>
                </c:pt>
                <c:pt idx="14">
                  <c:v>1.9000000000000001</c:v>
                </c:pt>
                <c:pt idx="15">
                  <c:v>2</c:v>
                </c:pt>
                <c:pt idx="16">
                  <c:v>2.2999999999999998</c:v>
                </c:pt>
                <c:pt idx="17">
                  <c:v>3</c:v>
                </c:pt>
                <c:pt idx="18">
                  <c:v>3.5</c:v>
                </c:pt>
                <c:pt idx="19">
                  <c:v>4.2</c:v>
                </c:pt>
                <c:pt idx="20">
                  <c:v>4.4000000000000004</c:v>
                </c:pt>
                <c:pt idx="21">
                  <c:v>4.5999999999999996</c:v>
                </c:pt>
                <c:pt idx="22">
                  <c:v>4.7</c:v>
                </c:pt>
                <c:pt idx="23">
                  <c:v>4.9000000000000004</c:v>
                </c:pt>
                <c:pt idx="24">
                  <c:v>5.7</c:v>
                </c:pt>
                <c:pt idx="25">
                  <c:v>6.8</c:v>
                </c:pt>
                <c:pt idx="26">
                  <c:v>8.1</c:v>
                </c:pt>
                <c:pt idx="27">
                  <c:v>9.3000000000000007</c:v>
                </c:pt>
                <c:pt idx="28">
                  <c:v>9.4</c:v>
                </c:pt>
                <c:pt idx="29">
                  <c:v>11</c:v>
                </c:pt>
                <c:pt idx="30">
                  <c:v>13.7</c:v>
                </c:pt>
                <c:pt idx="31">
                  <c:v>14.9</c:v>
                </c:pt>
                <c:pt idx="32">
                  <c:v>16.3</c:v>
                </c:pt>
                <c:pt idx="33">
                  <c:v>32</c:v>
                </c:pt>
              </c:numCache>
            </c:numRef>
          </c:val>
        </c:ser>
        <c:axId val="92156672"/>
        <c:axId val="92158208"/>
      </c:barChart>
      <c:catAx>
        <c:axId val="92156672"/>
        <c:scaling>
          <c:orientation val="minMax"/>
        </c:scaling>
        <c:axPos val="b"/>
        <c:tickLblPos val="nextTo"/>
        <c:txPr>
          <a:bodyPr/>
          <a:lstStyle/>
          <a:p>
            <a:pPr>
              <a:defRPr lang="en-US"/>
            </a:pPr>
            <a:endParaRPr lang="id-ID"/>
          </a:p>
        </c:txPr>
        <c:crossAx val="92158208"/>
        <c:crosses val="autoZero"/>
        <c:auto val="1"/>
        <c:lblAlgn val="ctr"/>
        <c:lblOffset val="100"/>
      </c:catAx>
      <c:valAx>
        <c:axId val="92158208"/>
        <c:scaling>
          <c:orientation val="minMax"/>
        </c:scaling>
        <c:axPos val="l"/>
        <c:majorGridlines/>
        <c:numFmt formatCode="General" sourceLinked="1"/>
        <c:tickLblPos val="nextTo"/>
        <c:txPr>
          <a:bodyPr/>
          <a:lstStyle/>
          <a:p>
            <a:pPr>
              <a:defRPr lang="en-US"/>
            </a:pPr>
            <a:endParaRPr lang="id-ID"/>
          </a:p>
        </c:txPr>
        <c:crossAx val="92156672"/>
        <c:crosses val="autoZero"/>
        <c:crossBetween val="between"/>
      </c:valAx>
    </c:plotArea>
    <c:plotVisOnly val="1"/>
  </c:chart>
  <c:txPr>
    <a:bodyPr/>
    <a:lstStyle/>
    <a:p>
      <a:pPr>
        <a:defRPr sz="900"/>
      </a:pPr>
      <a:endParaRPr lang="id-ID"/>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id-ID"/>
  <c:style val="44"/>
  <c:chart>
    <c:autoTitleDeleted val="1"/>
    <c:plotArea>
      <c:layout/>
      <c:barChart>
        <c:barDir val="col"/>
        <c:grouping val="clustered"/>
        <c:ser>
          <c:idx val="0"/>
          <c:order val="0"/>
          <c:tx>
            <c:strRef>
              <c:f>Sheet2!$D$4</c:f>
              <c:strCache>
                <c:ptCount val="1"/>
                <c:pt idx="0">
                  <c:v>Tidak ada</c:v>
                </c:pt>
              </c:strCache>
            </c:strRef>
          </c:tx>
          <c:dLbls>
            <c:dLbl>
              <c:idx val="32"/>
              <c:layout/>
              <c:showVal val="1"/>
            </c:dLbl>
            <c:delete val="1"/>
          </c:dLbls>
          <c:cat>
            <c:strRef>
              <c:f>Sheet2!$C$5:$C$37</c:f>
              <c:strCache>
                <c:ptCount val="33"/>
                <c:pt idx="0">
                  <c:v>Riau</c:v>
                </c:pt>
                <c:pt idx="1">
                  <c:v>Lampung</c:v>
                </c:pt>
                <c:pt idx="2">
                  <c:v>Bangka Belitung</c:v>
                </c:pt>
                <c:pt idx="3">
                  <c:v>Kepulauan Riau</c:v>
                </c:pt>
                <c:pt idx="4">
                  <c:v>DI Yogyakarta</c:v>
                </c:pt>
                <c:pt idx="5">
                  <c:v>Bali</c:v>
                </c:pt>
                <c:pt idx="6">
                  <c:v>Kalimantan Timur</c:v>
                </c:pt>
                <c:pt idx="7">
                  <c:v>Nusa Tenggara Barat</c:v>
                </c:pt>
                <c:pt idx="8">
                  <c:v>Sumatera Barat</c:v>
                </c:pt>
                <c:pt idx="9">
                  <c:v>Kalimantan Selatan</c:v>
                </c:pt>
                <c:pt idx="10">
                  <c:v>Aceh</c:v>
                </c:pt>
                <c:pt idx="11">
                  <c:v>Jambi</c:v>
                </c:pt>
                <c:pt idx="12">
                  <c:v>DKI Jakarta</c:v>
                </c:pt>
                <c:pt idx="13">
                  <c:v>Banten</c:v>
                </c:pt>
                <c:pt idx="14">
                  <c:v>Sulawesi Barat</c:v>
                </c:pt>
                <c:pt idx="15">
                  <c:v>Jawa Tengah</c:v>
                </c:pt>
                <c:pt idx="16">
                  <c:v>Sulawesi Utara</c:v>
                </c:pt>
                <c:pt idx="17">
                  <c:v>Gorontalo</c:v>
                </c:pt>
                <c:pt idx="18">
                  <c:v>Bengkulu</c:v>
                </c:pt>
                <c:pt idx="19">
                  <c:v>Jawa Timur</c:v>
                </c:pt>
                <c:pt idx="20">
                  <c:v>Kalimantan Tengah</c:v>
                </c:pt>
                <c:pt idx="21">
                  <c:v>Nusa Tenggara Timur</c:v>
                </c:pt>
                <c:pt idx="22">
                  <c:v>Maluku</c:v>
                </c:pt>
                <c:pt idx="23">
                  <c:v>Maluku Utara</c:v>
                </c:pt>
                <c:pt idx="24">
                  <c:v>Papua Barat</c:v>
                </c:pt>
                <c:pt idx="25">
                  <c:v>Sulawesi Tengah</c:v>
                </c:pt>
                <c:pt idx="26">
                  <c:v>Sulawesi Selatan</c:v>
                </c:pt>
                <c:pt idx="27">
                  <c:v>Jawa Barat</c:v>
                </c:pt>
                <c:pt idx="28">
                  <c:v>Sumatera Utara</c:v>
                </c:pt>
                <c:pt idx="29">
                  <c:v>Sulawesi Tenggara</c:v>
                </c:pt>
                <c:pt idx="30">
                  <c:v>Sumatera Selatan</c:v>
                </c:pt>
                <c:pt idx="31">
                  <c:v>Kalimantan Barat</c:v>
                </c:pt>
                <c:pt idx="32">
                  <c:v>Papua</c:v>
                </c:pt>
              </c:strCache>
            </c:strRef>
          </c:cat>
          <c:val>
            <c:numRef>
              <c:f>Sheet2!$D$5:$D$37</c:f>
              <c:numCache>
                <c:formatCode>General</c:formatCode>
                <c:ptCount val="33"/>
                <c:pt idx="0">
                  <c:v>0</c:v>
                </c:pt>
                <c:pt idx="1">
                  <c:v>0</c:v>
                </c:pt>
                <c:pt idx="2">
                  <c:v>0</c:v>
                </c:pt>
                <c:pt idx="3">
                  <c:v>0</c:v>
                </c:pt>
                <c:pt idx="4">
                  <c:v>0</c:v>
                </c:pt>
                <c:pt idx="5">
                  <c:v>0</c:v>
                </c:pt>
                <c:pt idx="6">
                  <c:v>0</c:v>
                </c:pt>
                <c:pt idx="7">
                  <c:v>2</c:v>
                </c:pt>
                <c:pt idx="8">
                  <c:v>3</c:v>
                </c:pt>
                <c:pt idx="9">
                  <c:v>3</c:v>
                </c:pt>
                <c:pt idx="10">
                  <c:v>4</c:v>
                </c:pt>
                <c:pt idx="11">
                  <c:v>4</c:v>
                </c:pt>
                <c:pt idx="12">
                  <c:v>4</c:v>
                </c:pt>
                <c:pt idx="13">
                  <c:v>4</c:v>
                </c:pt>
                <c:pt idx="14">
                  <c:v>4</c:v>
                </c:pt>
                <c:pt idx="15">
                  <c:v>5</c:v>
                </c:pt>
                <c:pt idx="16">
                  <c:v>5</c:v>
                </c:pt>
                <c:pt idx="17">
                  <c:v>5</c:v>
                </c:pt>
                <c:pt idx="18">
                  <c:v>6</c:v>
                </c:pt>
                <c:pt idx="19">
                  <c:v>8</c:v>
                </c:pt>
                <c:pt idx="20">
                  <c:v>10</c:v>
                </c:pt>
                <c:pt idx="21">
                  <c:v>14</c:v>
                </c:pt>
                <c:pt idx="22">
                  <c:v>15</c:v>
                </c:pt>
                <c:pt idx="23">
                  <c:v>15</c:v>
                </c:pt>
                <c:pt idx="24">
                  <c:v>17</c:v>
                </c:pt>
                <c:pt idx="25">
                  <c:v>18</c:v>
                </c:pt>
                <c:pt idx="26">
                  <c:v>19</c:v>
                </c:pt>
                <c:pt idx="27">
                  <c:v>21</c:v>
                </c:pt>
                <c:pt idx="28">
                  <c:v>22</c:v>
                </c:pt>
                <c:pt idx="29">
                  <c:v>22</c:v>
                </c:pt>
                <c:pt idx="30">
                  <c:v>24</c:v>
                </c:pt>
                <c:pt idx="31">
                  <c:v>32</c:v>
                </c:pt>
                <c:pt idx="32">
                  <c:v>94</c:v>
                </c:pt>
              </c:numCache>
            </c:numRef>
          </c:val>
        </c:ser>
        <c:axId val="92198400"/>
        <c:axId val="92199936"/>
      </c:barChart>
      <c:catAx>
        <c:axId val="92198400"/>
        <c:scaling>
          <c:orientation val="minMax"/>
        </c:scaling>
        <c:axPos val="b"/>
        <c:tickLblPos val="nextTo"/>
        <c:txPr>
          <a:bodyPr/>
          <a:lstStyle/>
          <a:p>
            <a:pPr>
              <a:defRPr lang="en-US"/>
            </a:pPr>
            <a:endParaRPr lang="id-ID"/>
          </a:p>
        </c:txPr>
        <c:crossAx val="92199936"/>
        <c:crosses val="autoZero"/>
        <c:auto val="1"/>
        <c:lblAlgn val="ctr"/>
        <c:lblOffset val="100"/>
      </c:catAx>
      <c:valAx>
        <c:axId val="92199936"/>
        <c:scaling>
          <c:orientation val="minMax"/>
        </c:scaling>
        <c:axPos val="l"/>
        <c:majorGridlines/>
        <c:numFmt formatCode="General" sourceLinked="1"/>
        <c:tickLblPos val="nextTo"/>
        <c:txPr>
          <a:bodyPr/>
          <a:lstStyle/>
          <a:p>
            <a:pPr>
              <a:defRPr lang="en-US"/>
            </a:pPr>
            <a:endParaRPr lang="id-ID"/>
          </a:p>
        </c:txPr>
        <c:crossAx val="92198400"/>
        <c:crosses val="autoZero"/>
        <c:crossBetween val="between"/>
      </c:valAx>
    </c:plotArea>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drawing1.xml><?xml version="1.0" encoding="utf-8"?>
<c:userShapes xmlns:c="http://schemas.openxmlformats.org/drawingml/2006/chart">
  <cdr:relSizeAnchor xmlns:cdr="http://schemas.openxmlformats.org/drawingml/2006/chartDrawing">
    <cdr:from>
      <cdr:x>0.71702</cdr:x>
      <cdr:y>0.75132</cdr:y>
    </cdr:from>
    <cdr:to>
      <cdr:x>0.95139</cdr:x>
      <cdr:y>0.95651</cdr:y>
    </cdr:to>
    <cdr:sp macro="" textlink="">
      <cdr:nvSpPr>
        <cdr:cNvPr id="2" name="Rectangle 1"/>
        <cdr:cNvSpPr/>
      </cdr:nvSpPr>
      <cdr:spPr>
        <a:xfrm xmlns:a="http://schemas.openxmlformats.org/drawingml/2006/main">
          <a:off x="5900750" y="3400435"/>
          <a:ext cx="1928826" cy="928695"/>
        </a:xfrm>
        <a:prstGeom xmlns:a="http://schemas.openxmlformats.org/drawingml/2006/main" prst="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D60DC0-7723-4A19-98C6-961063FEFCFC}" type="datetimeFigureOut">
              <a:rPr lang="id-ID" smtClean="0"/>
              <a:pPr/>
              <a:t>22/08/2014</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D159A7-238A-47AB-90E6-F59EA295147A}" type="slidenum">
              <a:rPr lang="id-ID" smtClean="0"/>
              <a:pPr/>
              <a:t>‹#›</a:t>
            </a:fld>
            <a:endParaRPr lang="id-ID"/>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48C22C-B49F-45CC-8BBA-321CB22D40FB}" type="datetimeFigureOut">
              <a:rPr lang="id-ID" smtClean="0"/>
              <a:pPr/>
              <a:t>22/08/2014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E8CB566A-EAAC-4769-8F10-4785E71DA90B}"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48C22C-B49F-45CC-8BBA-321CB22D40FB}" type="datetimeFigureOut">
              <a:rPr lang="id-ID" smtClean="0"/>
              <a:pPr/>
              <a:t>22/08/2014</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CB566A-EAAC-4769-8F10-4785E71DA90B}"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Office_Excel_Worksheet2.xls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Office_Excel_Worksheet3.xls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601785"/>
            <a:ext cx="8058152" cy="1470025"/>
          </a:xfrm>
          <a:noFill/>
          <a:ln/>
          <a:effectLst>
            <a:outerShdw blurRad="1270000" dist="23000" dir="5400000" sx="103000" sy="103000" rotWithShape="0">
              <a:schemeClr val="tx1">
                <a:alpha val="35000"/>
              </a:schemeClr>
            </a:outerShdw>
          </a:effectLst>
        </p:spPr>
        <p:style>
          <a:lnRef idx="0">
            <a:schemeClr val="accent2"/>
          </a:lnRef>
          <a:fillRef idx="3">
            <a:schemeClr val="accent2"/>
          </a:fillRef>
          <a:effectRef idx="3">
            <a:schemeClr val="accent2"/>
          </a:effectRef>
          <a:fontRef idx="minor">
            <a:schemeClr val="lt1"/>
          </a:fontRef>
        </p:style>
        <p:txBody>
          <a:bodyPr vert="horz">
            <a:noAutofit/>
            <a:flatTx/>
          </a:bodyPr>
          <a:lstStyle/>
          <a:p>
            <a:r>
              <a:rPr lang="id-ID" sz="3200" dirty="0" smtClean="0">
                <a:solidFill>
                  <a:schemeClr val="tx1"/>
                </a:solidFill>
                <a:latin typeface="Berlin Sans FB" pitchFamily="34" charset="0"/>
              </a:rPr>
              <a:t>KAJIAN PEGAWAI TIDAK TETAP</a:t>
            </a:r>
            <a:endParaRPr lang="id-ID" sz="3200" dirty="0">
              <a:solidFill>
                <a:schemeClr val="tx1"/>
              </a:solidFill>
              <a:latin typeface="Berlin Sans FB" pitchFamily="34" charset="0"/>
            </a:endParaRPr>
          </a:p>
        </p:txBody>
      </p:sp>
      <p:sp>
        <p:nvSpPr>
          <p:cNvPr id="3" name="Subtitle 2"/>
          <p:cNvSpPr>
            <a:spLocks noGrp="1"/>
          </p:cNvSpPr>
          <p:nvPr>
            <p:ph type="subTitle" idx="1"/>
          </p:nvPr>
        </p:nvSpPr>
        <p:spPr>
          <a:xfrm>
            <a:off x="285720" y="4786322"/>
            <a:ext cx="8501122" cy="1609724"/>
          </a:xfrm>
        </p:spPr>
        <p:txBody>
          <a:bodyPr>
            <a:normAutofit/>
          </a:bodyPr>
          <a:lstStyle/>
          <a:p>
            <a:r>
              <a:rPr lang="id-ID" sz="1800" dirty="0" smtClean="0">
                <a:solidFill>
                  <a:schemeClr val="tx1"/>
                </a:solidFill>
                <a:latin typeface="Berlin Sans FB" pitchFamily="34" charset="0"/>
              </a:rPr>
              <a:t>PUSAT PERENCANAAN DAN PENDAYAGUNAAN – BPPSDM KESEHATAN</a:t>
            </a:r>
          </a:p>
          <a:p>
            <a:r>
              <a:rPr lang="id-ID" sz="1800" dirty="0" smtClean="0">
                <a:solidFill>
                  <a:schemeClr val="tx1"/>
                </a:solidFill>
                <a:latin typeface="Berlin Sans FB" pitchFamily="34" charset="0"/>
              </a:rPr>
              <a:t>PUSAT TEKNOLOGI INTERVENSI KESEHATAN MASYARAKAT – BALITBANGKES</a:t>
            </a:r>
          </a:p>
          <a:p>
            <a:r>
              <a:rPr lang="id-ID" sz="1800" dirty="0" smtClean="0">
                <a:solidFill>
                  <a:schemeClr val="tx1"/>
                </a:solidFill>
                <a:latin typeface="Berlin Sans FB" pitchFamily="34" charset="0"/>
              </a:rPr>
              <a:t>KEMENTERIAN KESEHATAN</a:t>
            </a:r>
          </a:p>
          <a:p>
            <a:r>
              <a:rPr lang="id-ID" sz="1800" dirty="0" smtClean="0">
                <a:solidFill>
                  <a:schemeClr val="tx1"/>
                </a:solidFill>
                <a:latin typeface="Berlin Sans FB" pitchFamily="34" charset="0"/>
              </a:rPr>
              <a:t>2014</a:t>
            </a:r>
            <a:endParaRPr lang="id-ID" sz="1800" dirty="0">
              <a:solidFill>
                <a:schemeClr val="tx1"/>
              </a:solidFill>
              <a:latin typeface="Berlin Sans FB"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2800" dirty="0" smtClean="0">
                <a:latin typeface="Berlin Sans FB" pitchFamily="34" charset="0"/>
              </a:rPr>
              <a:t>DISTRIBUSI BIDAN DI PUSKESMAS BERDASARKAN PULAU BESAR DI INDONESIA TAHUN 2010-2013</a:t>
            </a:r>
            <a:endParaRPr lang="id-ID" sz="2800" dirty="0">
              <a:latin typeface="Berlin Sans FB" pitchFamily="34" charset="0"/>
            </a:endParaRPr>
          </a:p>
        </p:txBody>
      </p:sp>
      <p:graphicFrame>
        <p:nvGraphicFramePr>
          <p:cNvPr id="4" name="Content Placeholder 3"/>
          <p:cNvGraphicFramePr>
            <a:graphicFrameLocks noGrp="1"/>
          </p:cNvGraphicFramePr>
          <p:nvPr>
            <p:ph idx="1"/>
          </p:nvPr>
        </p:nvGraphicFramePr>
        <p:xfrm>
          <a:off x="457200" y="1600200"/>
          <a:ext cx="8229600" cy="50435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t>RATA-RATA JUMLAH BIDAN PER PUSKESMAS, </a:t>
            </a:r>
            <a:br>
              <a:rPr lang="en-US" sz="2800" b="1" dirty="0" smtClean="0"/>
            </a:br>
            <a:r>
              <a:rPr lang="en-US" sz="2800" b="1" dirty="0" smtClean="0"/>
              <a:t>RIFASKES 2011</a:t>
            </a:r>
            <a:endParaRPr lang="en-US" sz="2800" b="1" dirty="0"/>
          </a:p>
        </p:txBody>
      </p:sp>
      <p:pic>
        <p:nvPicPr>
          <p:cNvPr id="89090" name="Chart 6"/>
          <p:cNvPicPr>
            <a:picLocks noGrp="1" noChangeArrowheads="1"/>
          </p:cNvPicPr>
          <p:nvPr>
            <p:ph idx="1"/>
          </p:nvPr>
        </p:nvPicPr>
        <p:blipFill>
          <a:blip r:embed="rId2"/>
          <a:srcRect l="-1730" t="-978" r="-980" b="-3189"/>
          <a:stretch>
            <a:fillRect/>
          </a:stretch>
        </p:blipFill>
        <p:spPr bwMode="auto">
          <a:xfrm>
            <a:off x="428596" y="2143116"/>
            <a:ext cx="8072494" cy="42148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8305800" cy="914399"/>
          </a:xfrm>
        </p:spPr>
        <p:txBody>
          <a:bodyPr>
            <a:noAutofit/>
          </a:bodyPr>
          <a:lstStyle/>
          <a:p>
            <a:pPr algn="l"/>
            <a:r>
              <a:rPr lang="en-US" sz="2800" b="1" dirty="0" smtClean="0">
                <a:solidFill>
                  <a:schemeClr val="tx1"/>
                </a:solidFill>
              </a:rPr>
              <a:t>105 PUSKESMAS TANPA BIDAN</a:t>
            </a:r>
            <a:br>
              <a:rPr lang="en-US" sz="2800" b="1" dirty="0" smtClean="0">
                <a:solidFill>
                  <a:schemeClr val="tx1"/>
                </a:solidFill>
              </a:rPr>
            </a:br>
            <a:r>
              <a:rPr lang="en-US" sz="2800" b="1" dirty="0" smtClean="0">
                <a:solidFill>
                  <a:schemeClr val="tx1"/>
                </a:solidFill>
              </a:rPr>
              <a:t>UMUMNYA DI KAWASAN TIMUR INDONESIA</a:t>
            </a:r>
            <a:endParaRPr lang="en-US" sz="2800" b="1" dirty="0">
              <a:solidFill>
                <a:schemeClr val="tx1"/>
              </a:solidFill>
            </a:endParaRPr>
          </a:p>
        </p:txBody>
      </p:sp>
      <p:sp>
        <p:nvSpPr>
          <p:cNvPr id="3" name="Subtitle 2"/>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a:blip r:embed="rId2"/>
          <a:srcRect/>
          <a:stretch>
            <a:fillRect/>
          </a:stretch>
        </p:blipFill>
        <p:spPr bwMode="auto">
          <a:xfrm>
            <a:off x="381000" y="1295400"/>
            <a:ext cx="8305800" cy="5257800"/>
          </a:xfrm>
          <a:prstGeom prst="rect">
            <a:avLst/>
          </a:prstGeom>
          <a:noFill/>
          <a:ln w="9525">
            <a:noFill/>
            <a:miter lim="800000"/>
            <a:headEnd/>
            <a:tailEnd/>
          </a:ln>
          <a:effectLst/>
        </p:spPr>
      </p:pic>
      <p:sp>
        <p:nvSpPr>
          <p:cNvPr id="5" name="Oval 4"/>
          <p:cNvSpPr/>
          <p:nvPr/>
        </p:nvSpPr>
        <p:spPr>
          <a:xfrm>
            <a:off x="7429520" y="4000504"/>
            <a:ext cx="857256" cy="11430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55</a:t>
            </a:r>
            <a:endParaRPr lang="en-US" b="1" dirty="0">
              <a:solidFill>
                <a:srgbClr val="FF0000"/>
              </a:solidFill>
            </a:endParaRPr>
          </a:p>
        </p:txBody>
      </p:sp>
      <p:sp>
        <p:nvSpPr>
          <p:cNvPr id="6" name="Oval 5"/>
          <p:cNvSpPr/>
          <p:nvPr/>
        </p:nvSpPr>
        <p:spPr>
          <a:xfrm>
            <a:off x="6715140" y="3500438"/>
            <a:ext cx="500066" cy="85725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rPr>
              <a:t>6</a:t>
            </a:r>
            <a:endParaRPr lang="en-US" b="1" dirty="0">
              <a:solidFill>
                <a:srgbClr val="FF0000"/>
              </a:solidFill>
            </a:endParaRPr>
          </a:p>
        </p:txBody>
      </p:sp>
      <p:sp>
        <p:nvSpPr>
          <p:cNvPr id="7" name="Oval 6"/>
          <p:cNvSpPr/>
          <p:nvPr/>
        </p:nvSpPr>
        <p:spPr>
          <a:xfrm>
            <a:off x="5500694" y="4071942"/>
            <a:ext cx="1785950" cy="12858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0000"/>
                </a:solidFill>
              </a:rPr>
              <a:t>11</a:t>
            </a:r>
            <a:endParaRPr lang="en-US" sz="2000" b="1" dirty="0">
              <a:solidFill>
                <a:srgbClr val="FF0000"/>
              </a:solidFill>
            </a:endParaRPr>
          </a:p>
        </p:txBody>
      </p:sp>
      <p:sp>
        <p:nvSpPr>
          <p:cNvPr id="8" name="Oval 7"/>
          <p:cNvSpPr/>
          <p:nvPr/>
        </p:nvSpPr>
        <p:spPr>
          <a:xfrm>
            <a:off x="4572000" y="3714752"/>
            <a:ext cx="214314" cy="50006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3</a:t>
            </a:r>
            <a:endParaRPr lang="en-US" dirty="0">
              <a:solidFill>
                <a:srgbClr val="FF0000"/>
              </a:solidFill>
            </a:endParaRPr>
          </a:p>
        </p:txBody>
      </p:sp>
      <p:sp>
        <p:nvSpPr>
          <p:cNvPr id="9" name="Oval 8"/>
          <p:cNvSpPr/>
          <p:nvPr/>
        </p:nvSpPr>
        <p:spPr>
          <a:xfrm>
            <a:off x="5286380" y="2214554"/>
            <a:ext cx="714380" cy="128588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2</a:t>
            </a:r>
            <a:endParaRPr lang="en-US" dirty="0">
              <a:solidFill>
                <a:srgbClr val="FF0000"/>
              </a:solidFill>
            </a:endParaRPr>
          </a:p>
        </p:txBody>
      </p:sp>
      <p:sp>
        <p:nvSpPr>
          <p:cNvPr id="10" name="Oval 9"/>
          <p:cNvSpPr/>
          <p:nvPr/>
        </p:nvSpPr>
        <p:spPr>
          <a:xfrm>
            <a:off x="4643438" y="5143512"/>
            <a:ext cx="1143008" cy="92869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rPr>
              <a:t>1</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PROPORSI PUSKESMAS DENGAN KEBERADAAN BIDAN DI PAPUA, RIFASKES 2011 (%)</a:t>
            </a:r>
            <a:endParaRPr lang="en-US" sz="32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KEBERADAAN BIDAN DI PUSKESMAS KABUPATEN NDUGA, PAPUA, RIFASKES, 2011</a:t>
            </a:r>
            <a:endParaRPr lang="en-US" sz="3200" b="1" dirty="0"/>
          </a:p>
        </p:txBody>
      </p:sp>
      <p:sp>
        <p:nvSpPr>
          <p:cNvPr id="3" name="Content Placeholder 2"/>
          <p:cNvSpPr>
            <a:spLocks noGrp="1"/>
          </p:cNvSpPr>
          <p:nvPr>
            <p:ph idx="1"/>
          </p:nvPr>
        </p:nvSpPr>
        <p:spPr/>
        <p:txBody>
          <a:bodyPr/>
          <a:lstStyle/>
          <a:p>
            <a:endParaRPr lang="en-US" dirty="0"/>
          </a:p>
        </p:txBody>
      </p:sp>
      <p:graphicFrame>
        <p:nvGraphicFramePr>
          <p:cNvPr id="293891" name="Object 3"/>
          <p:cNvGraphicFramePr>
            <a:graphicFrameLocks noChangeAspect="1"/>
          </p:cNvGraphicFramePr>
          <p:nvPr/>
        </p:nvGraphicFramePr>
        <p:xfrm>
          <a:off x="609600" y="1828800"/>
          <a:ext cx="7924799" cy="4052887"/>
        </p:xfrm>
        <a:graphic>
          <a:graphicData uri="http://schemas.openxmlformats.org/presentationml/2006/ole">
            <p:oleObj spid="_x0000_s36866" name="Worksheet" r:id="rId3" imgW="3582905" imgH="1856221" progId="Excel.Sheet.12">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pPr algn="l"/>
            <a:r>
              <a:rPr lang="id-ID" sz="3200" b="1" dirty="0" smtClean="0"/>
              <a:t>PUSKESMAS TANPA DOKTER UMUM</a:t>
            </a:r>
            <a:br>
              <a:rPr lang="id-ID" sz="3200" b="1" dirty="0" smtClean="0"/>
            </a:br>
            <a:r>
              <a:rPr lang="id-ID" sz="2700" b="1" dirty="0" smtClean="0"/>
              <a:t>Sumber : BPPSDM Kes dan Binwil Kesiapan JKN</a:t>
            </a:r>
            <a:endParaRPr lang="id-ID" sz="2700" b="1" dirty="0"/>
          </a:p>
        </p:txBody>
      </p:sp>
      <p:sp>
        <p:nvSpPr>
          <p:cNvPr id="3" name="Content Placeholder 2"/>
          <p:cNvSpPr>
            <a:spLocks noGrp="1"/>
          </p:cNvSpPr>
          <p:nvPr>
            <p:ph idx="1"/>
          </p:nvPr>
        </p:nvSpPr>
        <p:spPr/>
        <p:txBody>
          <a:bodyPr/>
          <a:lstStyle/>
          <a:p>
            <a:endParaRPr lang="id-ID" dirty="0"/>
          </a:p>
        </p:txBody>
      </p:sp>
      <p:graphicFrame>
        <p:nvGraphicFramePr>
          <p:cNvPr id="2050" name="Object 2"/>
          <p:cNvGraphicFramePr>
            <a:graphicFrameLocks noChangeAspect="1"/>
          </p:cNvGraphicFramePr>
          <p:nvPr/>
        </p:nvGraphicFramePr>
        <p:xfrm>
          <a:off x="428596" y="1071546"/>
          <a:ext cx="8286807" cy="5468953"/>
        </p:xfrm>
        <a:graphic>
          <a:graphicData uri="http://schemas.openxmlformats.org/presentationml/2006/ole">
            <p:oleObj spid="_x0000_s37890" name="Worksheet" r:id="rId3" imgW="4852249" imgH="6650686" progId="Excel.Sheet.12">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id-ID" sz="2400" b="1" dirty="0" smtClean="0"/>
              <a:t>PERSENTASE PUSKESMAS DENGAN KEBERADAAN DOKTER UMUM BERDASARKAN PROVINSI</a:t>
            </a:r>
            <a:r>
              <a:rPr lang="id-ID" sz="2400" dirty="0" smtClean="0"/>
              <a:t/>
            </a:r>
            <a:br>
              <a:rPr lang="id-ID" sz="2400" dirty="0" smtClean="0"/>
            </a:br>
            <a:r>
              <a:rPr lang="id-ID" sz="2400" b="1" dirty="0" smtClean="0"/>
              <a:t> Sumber : BPPSDM Kes dan Binwil Kesiapan JKN </a:t>
            </a:r>
            <a:endParaRPr lang="id-ID" sz="2400" dirty="0"/>
          </a:p>
        </p:txBody>
      </p:sp>
      <p:graphicFrame>
        <p:nvGraphicFramePr>
          <p:cNvPr id="4" name="Content Placeholder 3"/>
          <p:cNvGraphicFramePr>
            <a:graphicFrameLocks noGrp="1"/>
          </p:cNvGraphicFramePr>
          <p:nvPr>
            <p:ph idx="1"/>
          </p:nvPr>
        </p:nvGraphicFramePr>
        <p:xfrm>
          <a:off x="457200" y="1600200"/>
          <a:ext cx="8229600" cy="482919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400" b="1" dirty="0" smtClean="0"/>
              <a:t>PROPORSI KETIADAAN DOKTER DI PUSKESMAS </a:t>
            </a:r>
            <a:br>
              <a:rPr lang="en-US" sz="2400" b="1" dirty="0" smtClean="0"/>
            </a:br>
            <a:r>
              <a:rPr lang="en-US" sz="2400" b="1" dirty="0" smtClean="0"/>
              <a:t>PER PROVINSI – RIFASKES 2011</a:t>
            </a:r>
            <a:endParaRPr lang="en-US" sz="2400" b="1"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smtClean="0"/>
              <a:t>KETIADAAN DOKTER DI PUSKESMAS PER PROVINSI – RIFASKES 2011</a:t>
            </a:r>
            <a:endParaRPr lang="en-US" sz="28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b="1" dirty="0" smtClean="0"/>
              <a:t>RATA-RATA JUMLAH TENAGA DOKTER </a:t>
            </a:r>
            <a:br>
              <a:rPr lang="en-US" sz="2800" b="1" dirty="0" smtClean="0"/>
            </a:br>
            <a:r>
              <a:rPr lang="en-US" sz="2800" b="1" dirty="0" smtClean="0"/>
              <a:t>PER PUSKESMAS, RIFASKES 2011</a:t>
            </a:r>
            <a:endParaRPr lang="en-US" sz="2800" b="1" dirty="0"/>
          </a:p>
        </p:txBody>
      </p:sp>
      <p:pic>
        <p:nvPicPr>
          <p:cNvPr id="144386" name="Chart 2"/>
          <p:cNvPicPr>
            <a:picLocks noGrp="1" noChangeArrowheads="1"/>
          </p:cNvPicPr>
          <p:nvPr>
            <p:ph idx="1"/>
          </p:nvPr>
        </p:nvPicPr>
        <p:blipFill>
          <a:blip r:embed="rId2"/>
          <a:srcRect l="-1628" t="-978" r="-1869" b="-3189"/>
          <a:stretch>
            <a:fillRect/>
          </a:stretch>
        </p:blipFill>
        <p:spPr bwMode="auto">
          <a:xfrm>
            <a:off x="838200" y="1905000"/>
            <a:ext cx="74676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285728"/>
            <a:ext cx="7572428" cy="1571636"/>
          </a:xfrm>
        </p:spPr>
        <p:txBody>
          <a:bodyPr>
            <a:normAutofit fontScale="90000"/>
          </a:bodyPr>
          <a:lstStyle/>
          <a:p>
            <a:pPr algn="l"/>
            <a:r>
              <a:rPr lang="id-ID" sz="3200" dirty="0" smtClean="0">
                <a:latin typeface="Berlin Sans FB" pitchFamily="34" charset="0"/>
              </a:rPr>
              <a:t>TUJUAN UMUM : </a:t>
            </a:r>
            <a:br>
              <a:rPr lang="id-ID" sz="3200" dirty="0" smtClean="0">
                <a:latin typeface="Berlin Sans FB" pitchFamily="34" charset="0"/>
              </a:rPr>
            </a:br>
            <a:r>
              <a:rPr lang="id-ID" sz="3100" dirty="0" smtClean="0">
                <a:latin typeface="Berlin Sans FB" pitchFamily="34" charset="0"/>
              </a:rPr>
              <a:t>Tersusunnya rekomendasi tentang kebijakan program dokter dan bidan PTT</a:t>
            </a:r>
            <a:br>
              <a:rPr lang="id-ID" sz="3100" dirty="0" smtClean="0">
                <a:latin typeface="Berlin Sans FB" pitchFamily="34" charset="0"/>
              </a:rPr>
            </a:br>
            <a:r>
              <a:rPr lang="id-ID" sz="3200" dirty="0" smtClean="0">
                <a:latin typeface="Berlin Sans FB" pitchFamily="34" charset="0"/>
              </a:rPr>
              <a:t> </a:t>
            </a:r>
            <a:endParaRPr lang="id-ID" sz="3200" dirty="0">
              <a:latin typeface="Berlin Sans FB" pitchFamily="34" charset="0"/>
            </a:endParaRPr>
          </a:p>
        </p:txBody>
      </p:sp>
      <p:grpSp>
        <p:nvGrpSpPr>
          <p:cNvPr id="22" name="Group 21"/>
          <p:cNvGrpSpPr/>
          <p:nvPr/>
        </p:nvGrpSpPr>
        <p:grpSpPr>
          <a:xfrm>
            <a:off x="785786" y="2428868"/>
            <a:ext cx="7500990" cy="1357322"/>
            <a:chOff x="857224" y="1643050"/>
            <a:chExt cx="7500990" cy="1357322"/>
          </a:xfrm>
        </p:grpSpPr>
        <p:sp>
          <p:nvSpPr>
            <p:cNvPr id="8" name="Flowchart: Alternate Process 7"/>
            <p:cNvSpPr/>
            <p:nvPr/>
          </p:nvSpPr>
          <p:spPr>
            <a:xfrm>
              <a:off x="857224" y="1643050"/>
              <a:ext cx="7500990" cy="1357322"/>
            </a:xfrm>
            <a:prstGeom prst="flowChartAlternateProcess">
              <a:avLst/>
            </a:prstGeom>
            <a:solidFill>
              <a:srgbClr val="FFC000"/>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id-ID"/>
            </a:p>
          </p:txBody>
        </p:sp>
        <p:sp>
          <p:nvSpPr>
            <p:cNvPr id="19" name="Flowchart: Alternate Process 18"/>
            <p:cNvSpPr/>
            <p:nvPr/>
          </p:nvSpPr>
          <p:spPr>
            <a:xfrm>
              <a:off x="928662" y="1714488"/>
              <a:ext cx="7286676" cy="1214446"/>
            </a:xfrm>
            <a:prstGeom prst="flowChartAlternateProcess">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solidFill>
                    <a:schemeClr val="tx1"/>
                  </a:solidFill>
                  <a:latin typeface="Berlin Sans FB" pitchFamily="34" charset="0"/>
                </a:rPr>
                <a:t>Diperolehnya</a:t>
              </a:r>
              <a:r>
                <a:rPr lang="en-US" sz="2400" dirty="0" smtClean="0">
                  <a:solidFill>
                    <a:schemeClr val="tx1"/>
                  </a:solidFill>
                  <a:latin typeface="Berlin Sans FB" pitchFamily="34" charset="0"/>
                </a:rPr>
                <a:t> </a:t>
              </a:r>
              <a:r>
                <a:rPr lang="en-US" sz="2400" dirty="0" err="1" smtClean="0">
                  <a:solidFill>
                    <a:schemeClr val="tx1"/>
                  </a:solidFill>
                  <a:latin typeface="Berlin Sans FB" pitchFamily="34" charset="0"/>
                </a:rPr>
                <a:t>gambaran</a:t>
              </a:r>
              <a:r>
                <a:rPr lang="en-US" sz="2400" dirty="0" smtClean="0">
                  <a:solidFill>
                    <a:schemeClr val="tx1"/>
                  </a:solidFill>
                  <a:latin typeface="Berlin Sans FB" pitchFamily="34" charset="0"/>
                </a:rPr>
                <a:t> </a:t>
              </a:r>
              <a:r>
                <a:rPr lang="en-US" sz="2400" dirty="0" err="1" smtClean="0">
                  <a:solidFill>
                    <a:schemeClr val="tx1"/>
                  </a:solidFill>
                  <a:latin typeface="Berlin Sans FB" pitchFamily="34" charset="0"/>
                </a:rPr>
                <a:t>tentang</a:t>
              </a:r>
              <a:r>
                <a:rPr lang="en-US" sz="2400" dirty="0" smtClean="0">
                  <a:solidFill>
                    <a:schemeClr val="tx1"/>
                  </a:solidFill>
                  <a:latin typeface="Berlin Sans FB" pitchFamily="34" charset="0"/>
                </a:rPr>
                <a:t> </a:t>
              </a:r>
              <a:r>
                <a:rPr lang="en-US" sz="2400" dirty="0" err="1" smtClean="0">
                  <a:solidFill>
                    <a:schemeClr val="tx1"/>
                  </a:solidFill>
                  <a:latin typeface="Berlin Sans FB" pitchFamily="34" charset="0"/>
                </a:rPr>
                <a:t>kebijakan</a:t>
              </a:r>
              <a:r>
                <a:rPr lang="en-US" sz="2400" dirty="0" smtClean="0">
                  <a:solidFill>
                    <a:schemeClr val="tx1"/>
                  </a:solidFill>
                  <a:latin typeface="Berlin Sans FB" pitchFamily="34" charset="0"/>
                </a:rPr>
                <a:t> </a:t>
              </a:r>
              <a:r>
                <a:rPr lang="en-US" sz="2400" dirty="0" err="1" smtClean="0">
                  <a:solidFill>
                    <a:schemeClr val="tx1"/>
                  </a:solidFill>
                  <a:latin typeface="Berlin Sans FB" pitchFamily="34" charset="0"/>
                </a:rPr>
                <a:t>dokter</a:t>
              </a:r>
              <a:r>
                <a:rPr lang="en-US" sz="2400" dirty="0" smtClean="0">
                  <a:solidFill>
                    <a:schemeClr val="tx1"/>
                  </a:solidFill>
                  <a:latin typeface="Berlin Sans FB" pitchFamily="34" charset="0"/>
                </a:rPr>
                <a:t> </a:t>
              </a:r>
              <a:r>
                <a:rPr lang="en-US" sz="2400" dirty="0" err="1" smtClean="0">
                  <a:solidFill>
                    <a:schemeClr val="tx1"/>
                  </a:solidFill>
                  <a:latin typeface="Berlin Sans FB" pitchFamily="34" charset="0"/>
                </a:rPr>
                <a:t>dan</a:t>
              </a:r>
              <a:r>
                <a:rPr lang="en-US" sz="2400" dirty="0" smtClean="0">
                  <a:solidFill>
                    <a:schemeClr val="tx1"/>
                  </a:solidFill>
                  <a:latin typeface="Berlin Sans FB" pitchFamily="34" charset="0"/>
                </a:rPr>
                <a:t> </a:t>
              </a:r>
              <a:r>
                <a:rPr lang="en-US" sz="2400" dirty="0" err="1" smtClean="0">
                  <a:solidFill>
                    <a:schemeClr val="tx1"/>
                  </a:solidFill>
                  <a:latin typeface="Berlin Sans FB" pitchFamily="34" charset="0"/>
                </a:rPr>
                <a:t>bidan</a:t>
              </a:r>
              <a:r>
                <a:rPr lang="en-US" sz="2400" dirty="0" smtClean="0">
                  <a:solidFill>
                    <a:schemeClr val="tx1"/>
                  </a:solidFill>
                  <a:latin typeface="Berlin Sans FB" pitchFamily="34" charset="0"/>
                </a:rPr>
                <a:t> PTT</a:t>
              </a:r>
              <a:endParaRPr lang="id-ID" sz="2400" dirty="0">
                <a:solidFill>
                  <a:schemeClr val="tx1"/>
                </a:solidFill>
                <a:latin typeface="Berlin Sans FB" pitchFamily="34" charset="0"/>
              </a:endParaRPr>
            </a:p>
          </p:txBody>
        </p:sp>
      </p:grpSp>
      <p:grpSp>
        <p:nvGrpSpPr>
          <p:cNvPr id="23" name="Group 22"/>
          <p:cNvGrpSpPr/>
          <p:nvPr/>
        </p:nvGrpSpPr>
        <p:grpSpPr>
          <a:xfrm>
            <a:off x="857224" y="3929066"/>
            <a:ext cx="7500990" cy="1357322"/>
            <a:chOff x="857224" y="3429000"/>
            <a:chExt cx="7500990" cy="1357322"/>
          </a:xfrm>
        </p:grpSpPr>
        <p:sp>
          <p:nvSpPr>
            <p:cNvPr id="14" name="Flowchart: Alternate Process 13"/>
            <p:cNvSpPr/>
            <p:nvPr/>
          </p:nvSpPr>
          <p:spPr>
            <a:xfrm>
              <a:off x="857224" y="3429000"/>
              <a:ext cx="7500990" cy="1357322"/>
            </a:xfrm>
            <a:prstGeom prst="flowChartAlternateProcess">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lowchart: Alternate Process 19"/>
            <p:cNvSpPr/>
            <p:nvPr/>
          </p:nvSpPr>
          <p:spPr>
            <a:xfrm>
              <a:off x="1000100" y="3500438"/>
              <a:ext cx="7215238" cy="1214446"/>
            </a:xfrm>
            <a:prstGeom prst="flowChartAlternateProcess">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solidFill>
                    <a:schemeClr val="tx1"/>
                  </a:solidFill>
                  <a:latin typeface="Berlin Sans FB" pitchFamily="34" charset="0"/>
                </a:rPr>
                <a:t>Diperolehnya gambaran tentang distribusi dokter dan bidan PTT</a:t>
              </a:r>
              <a:endParaRPr lang="id-ID" sz="2400" dirty="0">
                <a:solidFill>
                  <a:schemeClr val="tx1"/>
                </a:solidFill>
                <a:latin typeface="Berlin Sans FB" pitchFamily="34" charset="0"/>
              </a:endParaRPr>
            </a:p>
          </p:txBody>
        </p:sp>
      </p:grpSp>
      <p:grpSp>
        <p:nvGrpSpPr>
          <p:cNvPr id="25" name="Group 24"/>
          <p:cNvGrpSpPr/>
          <p:nvPr/>
        </p:nvGrpSpPr>
        <p:grpSpPr>
          <a:xfrm>
            <a:off x="857224" y="5357826"/>
            <a:ext cx="7500990" cy="1357322"/>
            <a:chOff x="857224" y="4786322"/>
            <a:chExt cx="7500990" cy="1357322"/>
          </a:xfrm>
        </p:grpSpPr>
        <p:sp>
          <p:nvSpPr>
            <p:cNvPr id="12" name="Flowchart: Alternate Process 11"/>
            <p:cNvSpPr/>
            <p:nvPr/>
          </p:nvSpPr>
          <p:spPr>
            <a:xfrm>
              <a:off x="857224" y="4786322"/>
              <a:ext cx="7500990" cy="1357322"/>
            </a:xfrm>
            <a:prstGeom prst="flowChartAlternateProcess">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id-ID"/>
            </a:p>
          </p:txBody>
        </p:sp>
        <p:sp>
          <p:nvSpPr>
            <p:cNvPr id="21" name="Flowchart: Alternate Process 20"/>
            <p:cNvSpPr/>
            <p:nvPr/>
          </p:nvSpPr>
          <p:spPr>
            <a:xfrm>
              <a:off x="1000100" y="4857760"/>
              <a:ext cx="7215238" cy="1214446"/>
            </a:xfrm>
            <a:prstGeom prst="flowChartAlternate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solidFill>
                    <a:schemeClr val="tx1"/>
                  </a:solidFill>
                  <a:latin typeface="Berlin Sans FB" pitchFamily="34" charset="0"/>
                </a:rPr>
                <a:t>Diperolehnya gambaran tentang Implementasi Pelaksanaan Program PTT</a:t>
              </a:r>
              <a:endParaRPr lang="id-ID" sz="2400" dirty="0">
                <a:solidFill>
                  <a:schemeClr val="tx1"/>
                </a:solidFill>
                <a:latin typeface="Berlin Sans FB" pitchFamily="34" charset="0"/>
              </a:endParaRPr>
            </a:p>
          </p:txBody>
        </p:sp>
      </p:grpSp>
      <p:sp>
        <p:nvSpPr>
          <p:cNvPr id="28" name="Down Arrow 27"/>
          <p:cNvSpPr/>
          <p:nvPr/>
        </p:nvSpPr>
        <p:spPr>
          <a:xfrm>
            <a:off x="3786182" y="1857364"/>
            <a:ext cx="1428760" cy="428628"/>
          </a:xfrm>
          <a:prstGeom prst="downArrow">
            <a:avLst/>
          </a:prstGeom>
          <a:effectLst>
            <a:innerShdw blurRad="127000" dist="50800">
              <a:prstClr val="black">
                <a:alpha val="50000"/>
              </a:prstClr>
            </a:innerShdw>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20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2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20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id-ID" sz="3200" dirty="0" smtClean="0">
                <a:latin typeface="Berlin Sans FB" pitchFamily="34" charset="0"/>
              </a:rPr>
              <a:t>HASIL-HASIL UTAMA KUALITATIF :</a:t>
            </a:r>
            <a:endParaRPr lang="id-ID" sz="3200" dirty="0">
              <a:latin typeface="Berlin Sans FB" pitchFamily="34" charset="0"/>
            </a:endParaRPr>
          </a:p>
        </p:txBody>
      </p:sp>
      <p:sp>
        <p:nvSpPr>
          <p:cNvPr id="3" name="Content Placeholder 2"/>
          <p:cNvSpPr>
            <a:spLocks noGrp="1"/>
          </p:cNvSpPr>
          <p:nvPr>
            <p:ph idx="1"/>
          </p:nvPr>
        </p:nvSpPr>
        <p:spPr>
          <a:xfrm>
            <a:off x="457200" y="1600200"/>
            <a:ext cx="8229600" cy="4972072"/>
          </a:xfrm>
        </p:spPr>
        <p:txBody>
          <a:bodyPr>
            <a:normAutofit fontScale="85000" lnSpcReduction="20000"/>
          </a:bodyPr>
          <a:lstStyle/>
          <a:p>
            <a:r>
              <a:rPr lang="id-ID" dirty="0" smtClean="0">
                <a:latin typeface="Berlin Sans FB" pitchFamily="34" charset="0"/>
              </a:rPr>
              <a:t>Kabupaten Pesawaran masih kekurangan dokter, tapi bidan tidak</a:t>
            </a:r>
          </a:p>
          <a:p>
            <a:r>
              <a:rPr lang="id-ID" dirty="0" smtClean="0">
                <a:latin typeface="Berlin Sans FB" pitchFamily="34" charset="0"/>
              </a:rPr>
              <a:t>Di Provinsi Kalimantan Selatan ada PTT Daerah untuk tenaga Bidan, Papua : tenaga kontrak</a:t>
            </a:r>
          </a:p>
          <a:p>
            <a:r>
              <a:rPr lang="id-ID" dirty="0" smtClean="0">
                <a:latin typeface="Berlin Sans FB" pitchFamily="34" charset="0"/>
              </a:rPr>
              <a:t>SK Penempatan tidak sesuai dengan Usulan</a:t>
            </a:r>
          </a:p>
          <a:p>
            <a:r>
              <a:rPr lang="id-ID" dirty="0" smtClean="0">
                <a:latin typeface="Berlin Sans FB" pitchFamily="34" charset="0"/>
              </a:rPr>
              <a:t>PTT upaya tepat mengatasi kekosongan tenaga</a:t>
            </a:r>
          </a:p>
          <a:p>
            <a:r>
              <a:rPr lang="id-ID" dirty="0" smtClean="0">
                <a:latin typeface="Berlin Sans FB" pitchFamily="34" charset="0"/>
              </a:rPr>
              <a:t>Masa bakti dokter PTT : 2 – 3 tahun</a:t>
            </a:r>
          </a:p>
          <a:p>
            <a:r>
              <a:rPr lang="id-ID" dirty="0" smtClean="0">
                <a:latin typeface="Berlin Sans FB" pitchFamily="34" charset="0"/>
              </a:rPr>
              <a:t>Kinerja dinilai bagus, relatif tidak ada masalah</a:t>
            </a:r>
          </a:p>
          <a:p>
            <a:r>
              <a:rPr lang="id-ID" dirty="0" smtClean="0">
                <a:latin typeface="Berlin Sans FB" pitchFamily="34" charset="0"/>
              </a:rPr>
              <a:t>Minim fasilitas untuk PTT. Pesawaran dan Banjar : kendaraan roda dua untuk bidan</a:t>
            </a:r>
          </a:p>
          <a:p>
            <a:r>
              <a:rPr lang="id-ID" dirty="0" smtClean="0">
                <a:latin typeface="Berlin Sans FB" pitchFamily="34" charset="0"/>
              </a:rPr>
              <a:t>Beban tugas lebih berat, diskriminasi</a:t>
            </a:r>
          </a:p>
          <a:p>
            <a:r>
              <a:rPr lang="id-ID" dirty="0" smtClean="0">
                <a:latin typeface="Berlin Sans FB" pitchFamily="34" charset="0"/>
              </a:rPr>
              <a:t>Minim supervisi</a:t>
            </a:r>
          </a:p>
          <a:p>
            <a:endParaRPr lang="id-ID" dirty="0" smtClean="0"/>
          </a:p>
          <a:p>
            <a:endParaRPr lang="id-ID" dirty="0" smtClean="0"/>
          </a:p>
          <a:p>
            <a:endParaRPr lang="id-ID"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Text Placeholder 2"/>
          <p:cNvSpPr>
            <a:spLocks noGrp="1"/>
          </p:cNvSpPr>
          <p:nvPr>
            <p:ph type="body" idx="1"/>
          </p:nvPr>
        </p:nvSpPr>
        <p:spPr/>
        <p:txBody>
          <a:bodyPr>
            <a:normAutofit/>
          </a:bodyPr>
          <a:lstStyle/>
          <a:p>
            <a:r>
              <a:rPr lang="id-ID" sz="3600" b="1" dirty="0" smtClean="0">
                <a:solidFill>
                  <a:schemeClr val="tx1"/>
                </a:solidFill>
              </a:rPr>
              <a:t>PEMBAHASAN</a:t>
            </a:r>
            <a:endParaRPr lang="id-ID" sz="3600" b="1" dirty="0">
              <a:solidFill>
                <a:schemeClr val="tx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28794" y="1785926"/>
            <a:ext cx="6786610" cy="1143008"/>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UU 36 tahun 2009, pasal 26 ayat 2, “Pemerintah daerah dapat mengadakan dan mendayagunakan tenaga kesehatan sesuai dengan kebutuhan daerahnya”.</a:t>
            </a:r>
            <a:endParaRPr lang="id-ID" dirty="0">
              <a:latin typeface="Berlin Sans FB" pitchFamily="34" charset="0"/>
            </a:endParaRPr>
          </a:p>
        </p:txBody>
      </p:sp>
      <p:sp>
        <p:nvSpPr>
          <p:cNvPr id="16" name="Flowchart: Connector 15"/>
          <p:cNvSpPr/>
          <p:nvPr/>
        </p:nvSpPr>
        <p:spPr>
          <a:xfrm>
            <a:off x="1285852" y="1928802"/>
            <a:ext cx="428628" cy="428628"/>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1</a:t>
            </a:r>
            <a:endParaRPr lang="id-ID" dirty="0"/>
          </a:p>
        </p:txBody>
      </p:sp>
      <p:sp>
        <p:nvSpPr>
          <p:cNvPr id="9" name="Rounded Rectangle 8"/>
          <p:cNvSpPr/>
          <p:nvPr/>
        </p:nvSpPr>
        <p:spPr>
          <a:xfrm>
            <a:off x="1928794" y="3071810"/>
            <a:ext cx="6786610" cy="1000132"/>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t>PP 38 tahun 2007 : Pemerintah Pusat memiliki urusan dalam Pengelolaan tenaga kesehatan strategis.</a:t>
            </a:r>
            <a:endParaRPr lang="id-ID" dirty="0">
              <a:latin typeface="Berlin Sans FB" pitchFamily="34" charset="0"/>
            </a:endParaRPr>
          </a:p>
        </p:txBody>
      </p:sp>
      <p:sp>
        <p:nvSpPr>
          <p:cNvPr id="17" name="Flowchart: Connector 16"/>
          <p:cNvSpPr/>
          <p:nvPr/>
        </p:nvSpPr>
        <p:spPr>
          <a:xfrm>
            <a:off x="1285852" y="3500438"/>
            <a:ext cx="428628" cy="428628"/>
          </a:xfrm>
          <a:prstGeom prst="flowChartConnector">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t>2</a:t>
            </a:r>
            <a:endParaRPr lang="id-ID" dirty="0"/>
          </a:p>
        </p:txBody>
      </p:sp>
      <p:sp>
        <p:nvSpPr>
          <p:cNvPr id="10" name="Rounded Rectangle 9"/>
          <p:cNvSpPr/>
          <p:nvPr/>
        </p:nvSpPr>
        <p:spPr>
          <a:xfrm>
            <a:off x="1928794" y="4143380"/>
            <a:ext cx="6786610" cy="1285884"/>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lvl="0" algn="ctr"/>
            <a:r>
              <a:rPr lang="id-ID" dirty="0" smtClean="0"/>
              <a:t>SK Menkes Nomor 922/Menkes/SK/X/2008 : Pengelolaan tenaga kesehatan strategis yang menjadi urusan Pusat antara lain Pelaksanaan pengadaan tenaga kesehatan strategis melalui pendidikan tenaga kesehatan strategis sesuai kebutuhan.</a:t>
            </a:r>
            <a:endParaRPr lang="id-ID" dirty="0">
              <a:latin typeface="Berlin Sans FB" pitchFamily="34" charset="0"/>
            </a:endParaRPr>
          </a:p>
        </p:txBody>
      </p:sp>
      <p:sp>
        <p:nvSpPr>
          <p:cNvPr id="18" name="Flowchart: Connector 17"/>
          <p:cNvSpPr/>
          <p:nvPr/>
        </p:nvSpPr>
        <p:spPr>
          <a:xfrm>
            <a:off x="1285852" y="4286256"/>
            <a:ext cx="428628" cy="428628"/>
          </a:xfrm>
          <a:prstGeom prst="flowChartConnector">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id-ID" dirty="0" smtClean="0"/>
              <a:t>3</a:t>
            </a:r>
            <a:endParaRPr lang="id-ID" dirty="0"/>
          </a:p>
        </p:txBody>
      </p:sp>
      <p:sp>
        <p:nvSpPr>
          <p:cNvPr id="11" name="Rounded Rectangle 10"/>
          <p:cNvSpPr/>
          <p:nvPr/>
        </p:nvSpPr>
        <p:spPr>
          <a:xfrm>
            <a:off x="1857356" y="5500702"/>
            <a:ext cx="6786610" cy="107157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dirty="0" smtClean="0"/>
              <a:t>UU Nomor 5 tahun 2014 : instansi Pemerintah dapat melakukan penerimaan calon PPPK.</a:t>
            </a:r>
            <a:endParaRPr lang="id-ID" dirty="0">
              <a:latin typeface="Berlin Sans FB" pitchFamily="34" charset="0"/>
            </a:endParaRPr>
          </a:p>
        </p:txBody>
      </p:sp>
      <p:sp>
        <p:nvSpPr>
          <p:cNvPr id="19" name="Flowchart: Connector 18"/>
          <p:cNvSpPr/>
          <p:nvPr/>
        </p:nvSpPr>
        <p:spPr>
          <a:xfrm>
            <a:off x="1214414" y="5929330"/>
            <a:ext cx="428628" cy="428628"/>
          </a:xfrm>
          <a:prstGeom prst="flowChartConnector">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dirty="0" smtClean="0"/>
              <a:t>4</a:t>
            </a:r>
            <a:endParaRPr lang="id-ID" dirty="0"/>
          </a:p>
        </p:txBody>
      </p:sp>
      <p:grpSp>
        <p:nvGrpSpPr>
          <p:cNvPr id="2" name="Group 34"/>
          <p:cNvGrpSpPr/>
          <p:nvPr/>
        </p:nvGrpSpPr>
        <p:grpSpPr>
          <a:xfrm>
            <a:off x="571472" y="928670"/>
            <a:ext cx="8143932" cy="5214974"/>
            <a:chOff x="571472" y="928670"/>
            <a:chExt cx="8143932" cy="5214974"/>
          </a:xfrm>
        </p:grpSpPr>
        <p:sp>
          <p:nvSpPr>
            <p:cNvPr id="5" name="Rounded Rectangle 4"/>
            <p:cNvSpPr/>
            <p:nvPr/>
          </p:nvSpPr>
          <p:spPr>
            <a:xfrm>
              <a:off x="571472" y="928670"/>
              <a:ext cx="8143932" cy="785818"/>
            </a:xfrm>
            <a:prstGeom prst="roundRect">
              <a:avLst/>
            </a:prstGeom>
            <a:solidFill>
              <a:schemeClr val="tx1"/>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id-ID" sz="2400" dirty="0" smtClean="0">
                  <a:latin typeface="Berlin Sans FB" pitchFamily="34" charset="0"/>
                </a:rPr>
                <a:t>ISU 1 :  WEWENANG PENGADAAN TENAGA KESEHATAN</a:t>
              </a:r>
              <a:endParaRPr lang="id-ID" i="1" dirty="0">
                <a:latin typeface="Berlin Sans FB" pitchFamily="34" charset="0"/>
              </a:endParaRPr>
            </a:p>
          </p:txBody>
        </p:sp>
        <p:cxnSp>
          <p:nvCxnSpPr>
            <p:cNvPr id="15" name="Straight Connector 14"/>
            <p:cNvCxnSpPr/>
            <p:nvPr/>
          </p:nvCxnSpPr>
          <p:spPr>
            <a:xfrm rot="5400000">
              <a:off x="-1249403" y="4035429"/>
              <a:ext cx="4214842"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57224" y="2143116"/>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57224" y="3714752"/>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57224" y="4500570"/>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p:nvPr/>
        </p:nvCxnSpPr>
        <p:spPr>
          <a:xfrm>
            <a:off x="857224" y="6143644"/>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3"/>
          <p:cNvGrpSpPr/>
          <p:nvPr/>
        </p:nvGrpSpPr>
        <p:grpSpPr>
          <a:xfrm>
            <a:off x="1285852" y="1785926"/>
            <a:ext cx="7429552" cy="714380"/>
            <a:chOff x="1285852" y="1785926"/>
            <a:chExt cx="7429552" cy="714380"/>
          </a:xfrm>
        </p:grpSpPr>
        <p:sp>
          <p:nvSpPr>
            <p:cNvPr id="6" name="Rounded Rectangle 5"/>
            <p:cNvSpPr/>
            <p:nvPr/>
          </p:nvSpPr>
          <p:spPr>
            <a:xfrm>
              <a:off x="1928794" y="1785926"/>
              <a:ext cx="6786610" cy="71438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Undang - Undang No. 9 tahun 1960 tentang pokok-pokok kesehatan.</a:t>
              </a:r>
              <a:endParaRPr lang="id-ID" dirty="0">
                <a:latin typeface="Berlin Sans FB" pitchFamily="34" charset="0"/>
              </a:endParaRPr>
            </a:p>
          </p:txBody>
        </p:sp>
        <p:sp>
          <p:nvSpPr>
            <p:cNvPr id="16" name="Flowchart: Connector 15"/>
            <p:cNvSpPr/>
            <p:nvPr/>
          </p:nvSpPr>
          <p:spPr>
            <a:xfrm>
              <a:off x="1285852" y="1928802"/>
              <a:ext cx="428628" cy="428628"/>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1</a:t>
              </a:r>
              <a:endParaRPr lang="id-ID" dirty="0"/>
            </a:p>
          </p:txBody>
        </p:sp>
      </p:grpSp>
      <p:grpSp>
        <p:nvGrpSpPr>
          <p:cNvPr id="4" name="Group 24"/>
          <p:cNvGrpSpPr/>
          <p:nvPr/>
        </p:nvGrpSpPr>
        <p:grpSpPr>
          <a:xfrm>
            <a:off x="1285852" y="2571744"/>
            <a:ext cx="7429552" cy="714380"/>
            <a:chOff x="1285852" y="2571744"/>
            <a:chExt cx="7429552" cy="714380"/>
          </a:xfrm>
        </p:grpSpPr>
        <p:sp>
          <p:nvSpPr>
            <p:cNvPr id="9" name="Rounded Rectangle 8"/>
            <p:cNvSpPr/>
            <p:nvPr/>
          </p:nvSpPr>
          <p:spPr>
            <a:xfrm>
              <a:off x="1928794" y="2571744"/>
              <a:ext cx="6786610" cy="714380"/>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t>Undang - Undang No. 8 tahun 1961 tentang wajib kerja sarjana.</a:t>
              </a:r>
              <a:endParaRPr lang="id-ID" dirty="0">
                <a:latin typeface="Berlin Sans FB" pitchFamily="34" charset="0"/>
              </a:endParaRPr>
            </a:p>
          </p:txBody>
        </p:sp>
        <p:sp>
          <p:nvSpPr>
            <p:cNvPr id="17" name="Flowchart: Connector 16"/>
            <p:cNvSpPr/>
            <p:nvPr/>
          </p:nvSpPr>
          <p:spPr>
            <a:xfrm>
              <a:off x="1285852" y="2714620"/>
              <a:ext cx="428628" cy="428628"/>
            </a:xfrm>
            <a:prstGeom prst="flowChartConnector">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t>2</a:t>
              </a:r>
              <a:endParaRPr lang="id-ID" dirty="0"/>
            </a:p>
          </p:txBody>
        </p:sp>
      </p:grpSp>
      <p:grpSp>
        <p:nvGrpSpPr>
          <p:cNvPr id="7" name="Group 30"/>
          <p:cNvGrpSpPr/>
          <p:nvPr/>
        </p:nvGrpSpPr>
        <p:grpSpPr>
          <a:xfrm>
            <a:off x="1285852" y="3357562"/>
            <a:ext cx="7429552" cy="714380"/>
            <a:chOff x="1285852" y="3357562"/>
            <a:chExt cx="7429552" cy="714380"/>
          </a:xfrm>
        </p:grpSpPr>
        <p:sp>
          <p:nvSpPr>
            <p:cNvPr id="10" name="Rounded Rectangle 9"/>
            <p:cNvSpPr/>
            <p:nvPr/>
          </p:nvSpPr>
          <p:spPr>
            <a:xfrm>
              <a:off x="1928794" y="3357562"/>
              <a:ext cx="6786610" cy="714380"/>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lvl="0" algn="ctr"/>
              <a:r>
                <a:rPr lang="id-ID" dirty="0" smtClean="0"/>
                <a:t>Undang - Undang No. 6 tahun 1963 tentang Tenaga Kesehatan.</a:t>
              </a:r>
              <a:endParaRPr lang="id-ID" dirty="0">
                <a:latin typeface="Berlin Sans FB" pitchFamily="34" charset="0"/>
              </a:endParaRPr>
            </a:p>
          </p:txBody>
        </p:sp>
        <p:sp>
          <p:nvSpPr>
            <p:cNvPr id="18" name="Flowchart: Connector 17"/>
            <p:cNvSpPr/>
            <p:nvPr/>
          </p:nvSpPr>
          <p:spPr>
            <a:xfrm>
              <a:off x="1285852" y="3500438"/>
              <a:ext cx="428628" cy="428628"/>
            </a:xfrm>
            <a:prstGeom prst="flowChartConnector">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id-ID" dirty="0" smtClean="0"/>
                <a:t>3</a:t>
              </a:r>
              <a:endParaRPr lang="id-ID" dirty="0"/>
            </a:p>
          </p:txBody>
        </p:sp>
      </p:grpSp>
      <p:grpSp>
        <p:nvGrpSpPr>
          <p:cNvPr id="8" name="Group 31"/>
          <p:cNvGrpSpPr/>
          <p:nvPr/>
        </p:nvGrpSpPr>
        <p:grpSpPr>
          <a:xfrm>
            <a:off x="1285852" y="4143380"/>
            <a:ext cx="7429552" cy="714380"/>
            <a:chOff x="1285852" y="4143380"/>
            <a:chExt cx="7429552" cy="714380"/>
          </a:xfrm>
        </p:grpSpPr>
        <p:sp>
          <p:nvSpPr>
            <p:cNvPr id="11" name="Rounded Rectangle 10"/>
            <p:cNvSpPr/>
            <p:nvPr/>
          </p:nvSpPr>
          <p:spPr>
            <a:xfrm>
              <a:off x="1928794" y="4143380"/>
              <a:ext cx="6786610" cy="71438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dirty="0" smtClean="0"/>
                <a:t>Peraturan Pemerintah No. 1 tahun 1988 tentang Masa Bakti dan Praktik Dokter dan Dokter Gigi</a:t>
              </a:r>
              <a:endParaRPr lang="id-ID" dirty="0">
                <a:latin typeface="Berlin Sans FB" pitchFamily="34" charset="0"/>
              </a:endParaRPr>
            </a:p>
          </p:txBody>
        </p:sp>
        <p:sp>
          <p:nvSpPr>
            <p:cNvPr id="19" name="Flowchart: Connector 18"/>
            <p:cNvSpPr/>
            <p:nvPr/>
          </p:nvSpPr>
          <p:spPr>
            <a:xfrm>
              <a:off x="1285852" y="4286256"/>
              <a:ext cx="428628" cy="428628"/>
            </a:xfrm>
            <a:prstGeom prst="flowChartConnector">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dirty="0" smtClean="0"/>
                <a:t>4</a:t>
              </a:r>
              <a:endParaRPr lang="id-ID" dirty="0"/>
            </a:p>
          </p:txBody>
        </p:sp>
      </p:grpSp>
      <p:grpSp>
        <p:nvGrpSpPr>
          <p:cNvPr id="14" name="Group 32"/>
          <p:cNvGrpSpPr/>
          <p:nvPr/>
        </p:nvGrpSpPr>
        <p:grpSpPr>
          <a:xfrm>
            <a:off x="1285852" y="4929198"/>
            <a:ext cx="7429552" cy="928694"/>
            <a:chOff x="1285852" y="4929198"/>
            <a:chExt cx="7429552" cy="928694"/>
          </a:xfrm>
        </p:grpSpPr>
        <p:sp>
          <p:nvSpPr>
            <p:cNvPr id="12" name="Rounded Rectangle 11"/>
            <p:cNvSpPr/>
            <p:nvPr/>
          </p:nvSpPr>
          <p:spPr>
            <a:xfrm>
              <a:off x="1928794" y="4929198"/>
              <a:ext cx="6786610" cy="92869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id-ID" dirty="0" smtClean="0"/>
                <a:t>Keputusan Presiden No. 37 tahun 1991 dan Keputusan Presiden No. 23 tahun 1994. Undang - Undang No. 23 tahun 1992</a:t>
              </a:r>
              <a:endParaRPr lang="id-ID" dirty="0">
                <a:latin typeface="Berlin Sans FB" pitchFamily="34" charset="0"/>
              </a:endParaRPr>
            </a:p>
          </p:txBody>
        </p:sp>
        <p:sp>
          <p:nvSpPr>
            <p:cNvPr id="20" name="Flowchart: Connector 19"/>
            <p:cNvSpPr/>
            <p:nvPr/>
          </p:nvSpPr>
          <p:spPr>
            <a:xfrm>
              <a:off x="1285852" y="5214950"/>
              <a:ext cx="428628" cy="428628"/>
            </a:xfrm>
            <a:prstGeom prst="flowChartConnector">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id-ID" dirty="0" smtClean="0"/>
                <a:t>5</a:t>
              </a:r>
              <a:endParaRPr lang="id-ID" dirty="0"/>
            </a:p>
          </p:txBody>
        </p:sp>
      </p:grpSp>
      <p:grpSp>
        <p:nvGrpSpPr>
          <p:cNvPr id="22" name="Group 33"/>
          <p:cNvGrpSpPr/>
          <p:nvPr/>
        </p:nvGrpSpPr>
        <p:grpSpPr>
          <a:xfrm>
            <a:off x="1285852" y="5929330"/>
            <a:ext cx="7429552" cy="785794"/>
            <a:chOff x="1285852" y="5929330"/>
            <a:chExt cx="7429552" cy="785794"/>
          </a:xfrm>
        </p:grpSpPr>
        <p:sp>
          <p:nvSpPr>
            <p:cNvPr id="13" name="Rounded Rectangle 12"/>
            <p:cNvSpPr/>
            <p:nvPr/>
          </p:nvSpPr>
          <p:spPr>
            <a:xfrm>
              <a:off x="1928794" y="5929330"/>
              <a:ext cx="6786610" cy="785794"/>
            </a:xfrm>
            <a:prstGeom prst="roundRect">
              <a:avLst/>
            </a:prstGeom>
            <a:solidFill>
              <a:srgbClr val="7030A0"/>
            </a:solidFill>
          </p:spPr>
          <p:style>
            <a:lnRef idx="3">
              <a:schemeClr val="lt1"/>
            </a:lnRef>
            <a:fillRef idx="1">
              <a:schemeClr val="dk1"/>
            </a:fillRef>
            <a:effectRef idx="1">
              <a:schemeClr val="dk1"/>
            </a:effectRef>
            <a:fontRef idx="minor">
              <a:schemeClr val="lt1"/>
            </a:fontRef>
          </p:style>
          <p:txBody>
            <a:bodyPr rtlCol="0" anchor="ctr"/>
            <a:lstStyle/>
            <a:p>
              <a:pPr algn="ctr"/>
              <a:r>
                <a:rPr lang="id-ID" dirty="0" smtClean="0"/>
                <a:t>Rencana Pembangunan Jangka Panjang Bidang Kesehatan  (RPJPK) tahun 2005 - 2025</a:t>
              </a:r>
              <a:endParaRPr lang="id-ID" dirty="0">
                <a:latin typeface="Berlin Sans FB" pitchFamily="34" charset="0"/>
              </a:endParaRPr>
            </a:p>
          </p:txBody>
        </p:sp>
        <p:sp>
          <p:nvSpPr>
            <p:cNvPr id="21" name="Flowchart: Connector 20"/>
            <p:cNvSpPr/>
            <p:nvPr/>
          </p:nvSpPr>
          <p:spPr>
            <a:xfrm>
              <a:off x="1285852" y="6143644"/>
              <a:ext cx="428628" cy="428628"/>
            </a:xfrm>
            <a:prstGeom prst="flowChartConnector">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id-ID" dirty="0" smtClean="0"/>
                <a:t>6</a:t>
              </a:r>
              <a:endParaRPr lang="id-ID" dirty="0"/>
            </a:p>
          </p:txBody>
        </p:sp>
      </p:grpSp>
      <p:grpSp>
        <p:nvGrpSpPr>
          <p:cNvPr id="24" name="Group 34"/>
          <p:cNvGrpSpPr/>
          <p:nvPr/>
        </p:nvGrpSpPr>
        <p:grpSpPr>
          <a:xfrm>
            <a:off x="571472" y="928670"/>
            <a:ext cx="8143932" cy="5500726"/>
            <a:chOff x="571472" y="928670"/>
            <a:chExt cx="8143932" cy="5500726"/>
          </a:xfrm>
        </p:grpSpPr>
        <p:sp>
          <p:nvSpPr>
            <p:cNvPr id="5" name="Rounded Rectangle 4"/>
            <p:cNvSpPr/>
            <p:nvPr/>
          </p:nvSpPr>
          <p:spPr>
            <a:xfrm>
              <a:off x="571472" y="928670"/>
              <a:ext cx="8143932" cy="785818"/>
            </a:xfrm>
            <a:prstGeom prst="roundRect">
              <a:avLst/>
            </a:prstGeom>
            <a:solidFill>
              <a:schemeClr val="tx1"/>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id-ID" sz="2400" dirty="0" smtClean="0">
                  <a:latin typeface="Berlin Sans FB" pitchFamily="34" charset="0"/>
                </a:rPr>
                <a:t>ISU 2 : PTT dan Kebijakan Distribusi SDM  </a:t>
              </a:r>
              <a:endParaRPr lang="id-ID" i="1" dirty="0">
                <a:latin typeface="Berlin Sans FB" pitchFamily="34" charset="0"/>
              </a:endParaRPr>
            </a:p>
          </p:txBody>
        </p:sp>
        <p:cxnSp>
          <p:nvCxnSpPr>
            <p:cNvPr id="15" name="Straight Connector 14"/>
            <p:cNvCxnSpPr/>
            <p:nvPr/>
          </p:nvCxnSpPr>
          <p:spPr>
            <a:xfrm rot="5400000">
              <a:off x="-1392279" y="4178305"/>
              <a:ext cx="4500594" cy="158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57224" y="2143116"/>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857224" y="2928934"/>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57224" y="3714752"/>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57224" y="4500570"/>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857224" y="5500702"/>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p:nvPr/>
        </p:nvCxnSpPr>
        <p:spPr>
          <a:xfrm>
            <a:off x="857224" y="6429396"/>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28794" y="857232"/>
            <a:ext cx="6786610" cy="135732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UU 13 tahun 2003 tentang Ketenagakerjaan, bahwa perjanjian kerja yang didasarkan atas masa kerja tertentu dapat diadakan untuk paling lama 2 (dua) tahun dan hanya boleh diperpanjang 1 (satu) kali untuk jangka waktu paling lama 1 (satu) tahun.</a:t>
            </a:r>
            <a:endParaRPr lang="id-ID" dirty="0">
              <a:latin typeface="Berlin Sans FB" pitchFamily="34" charset="0"/>
            </a:endParaRPr>
          </a:p>
        </p:txBody>
      </p:sp>
      <p:sp>
        <p:nvSpPr>
          <p:cNvPr id="16" name="Flowchart: Connector 15"/>
          <p:cNvSpPr/>
          <p:nvPr/>
        </p:nvSpPr>
        <p:spPr>
          <a:xfrm>
            <a:off x="1285852" y="1428736"/>
            <a:ext cx="428628" cy="428628"/>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1</a:t>
            </a:r>
            <a:endParaRPr lang="id-ID" dirty="0"/>
          </a:p>
        </p:txBody>
      </p:sp>
      <p:sp>
        <p:nvSpPr>
          <p:cNvPr id="9" name="Rounded Rectangle 8"/>
          <p:cNvSpPr/>
          <p:nvPr/>
        </p:nvSpPr>
        <p:spPr>
          <a:xfrm>
            <a:off x="1928794" y="2357430"/>
            <a:ext cx="6786610" cy="1714512"/>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r>
              <a:rPr lang="id-ID" dirty="0" smtClean="0"/>
              <a:t>Permenkes no 07 tahun 2013 Masa penugasan Dokter sebagai PTT terdiri dari:  1 tahun untuk dokter spesialis atau dokter gigi, 2 tahun untuk dokter atau dokter gigi ; atau  3 (tiga) tahun untuk dokter, dokter gigi, dokter spesialis dan dokter gigi spesialis yang ditugaskan pada fasilitas pelayanan kesehatan dengan kriteria biasa.</a:t>
            </a:r>
          </a:p>
          <a:p>
            <a:pPr algn="ctr"/>
            <a:endParaRPr lang="id-ID" dirty="0">
              <a:latin typeface="Berlin Sans FB" pitchFamily="34" charset="0"/>
            </a:endParaRPr>
          </a:p>
        </p:txBody>
      </p:sp>
      <p:sp>
        <p:nvSpPr>
          <p:cNvPr id="17" name="Flowchart: Connector 16"/>
          <p:cNvSpPr/>
          <p:nvPr/>
        </p:nvSpPr>
        <p:spPr>
          <a:xfrm>
            <a:off x="1285852" y="3071810"/>
            <a:ext cx="428628" cy="428628"/>
          </a:xfrm>
          <a:prstGeom prst="flowChartConnector">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t>2</a:t>
            </a:r>
            <a:endParaRPr lang="id-ID" dirty="0"/>
          </a:p>
        </p:txBody>
      </p:sp>
      <p:sp>
        <p:nvSpPr>
          <p:cNvPr id="10" name="Rounded Rectangle 9"/>
          <p:cNvSpPr/>
          <p:nvPr/>
        </p:nvSpPr>
        <p:spPr>
          <a:xfrm>
            <a:off x="1928794" y="4214818"/>
            <a:ext cx="6786610" cy="1000132"/>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lvl="0" algn="ctr"/>
            <a:r>
              <a:rPr lang="id-ID" dirty="0" smtClean="0"/>
              <a:t>Permenkes No. 07 Tahun 2013 bahwa pengangkatan Dokter yaitu paling banyak satu kali masa penugasan. Sementara itu, pengangkatan kembali Bidan PTT paling banyak dua kali</a:t>
            </a:r>
            <a:endParaRPr lang="id-ID" dirty="0">
              <a:latin typeface="Berlin Sans FB" pitchFamily="34" charset="0"/>
            </a:endParaRPr>
          </a:p>
        </p:txBody>
      </p:sp>
      <p:sp>
        <p:nvSpPr>
          <p:cNvPr id="18" name="Flowchart: Connector 17"/>
          <p:cNvSpPr/>
          <p:nvPr/>
        </p:nvSpPr>
        <p:spPr>
          <a:xfrm>
            <a:off x="1285852" y="4429132"/>
            <a:ext cx="428628" cy="428628"/>
          </a:xfrm>
          <a:prstGeom prst="flowChartConnector">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id-ID" dirty="0" smtClean="0"/>
              <a:t>3</a:t>
            </a:r>
            <a:endParaRPr lang="id-ID" dirty="0"/>
          </a:p>
        </p:txBody>
      </p:sp>
      <p:sp>
        <p:nvSpPr>
          <p:cNvPr id="11" name="Rounded Rectangle 10"/>
          <p:cNvSpPr/>
          <p:nvPr/>
        </p:nvSpPr>
        <p:spPr>
          <a:xfrm>
            <a:off x="1928794" y="5429264"/>
            <a:ext cx="6786610" cy="1000132"/>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dirty="0" smtClean="0"/>
              <a:t>UU Nomor 5 tahun 2014 : perjanjian kerja untuk  jangka waktu sedikitnya 1 (satu) tahun dan dapat diperpanjang sesuai kebutuhan dan berdasarkan penilaian kinerja.</a:t>
            </a:r>
            <a:endParaRPr lang="id-ID" dirty="0">
              <a:latin typeface="Berlin Sans FB" pitchFamily="34" charset="0"/>
            </a:endParaRPr>
          </a:p>
        </p:txBody>
      </p:sp>
      <p:sp>
        <p:nvSpPr>
          <p:cNvPr id="19" name="Flowchart: Connector 18"/>
          <p:cNvSpPr/>
          <p:nvPr/>
        </p:nvSpPr>
        <p:spPr>
          <a:xfrm>
            <a:off x="1214414" y="5929330"/>
            <a:ext cx="428628" cy="428628"/>
          </a:xfrm>
          <a:prstGeom prst="flowChartConnector">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dirty="0" smtClean="0"/>
              <a:t>4</a:t>
            </a:r>
            <a:endParaRPr lang="id-ID" dirty="0"/>
          </a:p>
        </p:txBody>
      </p:sp>
      <p:grpSp>
        <p:nvGrpSpPr>
          <p:cNvPr id="2" name="Group 34"/>
          <p:cNvGrpSpPr/>
          <p:nvPr/>
        </p:nvGrpSpPr>
        <p:grpSpPr>
          <a:xfrm>
            <a:off x="571472" y="142874"/>
            <a:ext cx="8143932" cy="6000769"/>
            <a:chOff x="571472" y="928671"/>
            <a:chExt cx="8143932" cy="4867290"/>
          </a:xfrm>
        </p:grpSpPr>
        <p:sp>
          <p:nvSpPr>
            <p:cNvPr id="5" name="Rounded Rectangle 4"/>
            <p:cNvSpPr/>
            <p:nvPr/>
          </p:nvSpPr>
          <p:spPr>
            <a:xfrm>
              <a:off x="571472" y="928671"/>
              <a:ext cx="8143932" cy="521497"/>
            </a:xfrm>
            <a:prstGeom prst="roundRect">
              <a:avLst/>
            </a:prstGeom>
            <a:solidFill>
              <a:schemeClr val="tx1"/>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id-ID" sz="2400" dirty="0" smtClean="0">
                  <a:latin typeface="Berlin Sans FB" pitchFamily="34" charset="0"/>
                </a:rPr>
                <a:t>ISU 3 :  MASA BAKTI PEGAWAI TIDAK TETAP</a:t>
              </a:r>
              <a:endParaRPr lang="id-ID" i="1" dirty="0">
                <a:latin typeface="Berlin Sans FB" pitchFamily="34" charset="0"/>
              </a:endParaRPr>
            </a:p>
          </p:txBody>
        </p:sp>
        <p:cxnSp>
          <p:nvCxnSpPr>
            <p:cNvPr id="15" name="Straight Connector 14"/>
            <p:cNvCxnSpPr/>
            <p:nvPr/>
          </p:nvCxnSpPr>
          <p:spPr>
            <a:xfrm rot="16200000" flipH="1">
              <a:off x="-1257731" y="3681006"/>
              <a:ext cx="4229907" cy="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57224" y="2143116"/>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57224" y="3478194"/>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57224" y="4579135"/>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p:nvPr/>
        </p:nvCxnSpPr>
        <p:spPr>
          <a:xfrm>
            <a:off x="857224" y="6143644"/>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28794" y="2214554"/>
            <a:ext cx="6786610" cy="135732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latin typeface="Berlin Sans FB" pitchFamily="34" charset="0"/>
              </a:rPr>
              <a:t>KESENJANGAN TENAGA DOKTER DAN BIDAN ANTAR WILAYAH</a:t>
            </a:r>
            <a:endParaRPr lang="id-ID" dirty="0">
              <a:latin typeface="Berlin Sans FB" pitchFamily="34" charset="0"/>
            </a:endParaRPr>
          </a:p>
        </p:txBody>
      </p:sp>
      <p:sp>
        <p:nvSpPr>
          <p:cNvPr id="16" name="Flowchart: Connector 15"/>
          <p:cNvSpPr/>
          <p:nvPr/>
        </p:nvSpPr>
        <p:spPr>
          <a:xfrm>
            <a:off x="1285852" y="2643182"/>
            <a:ext cx="428628" cy="428628"/>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1</a:t>
            </a:r>
            <a:endParaRPr lang="id-ID" dirty="0"/>
          </a:p>
        </p:txBody>
      </p:sp>
      <p:sp>
        <p:nvSpPr>
          <p:cNvPr id="10" name="Rounded Rectangle 9"/>
          <p:cNvSpPr/>
          <p:nvPr/>
        </p:nvSpPr>
        <p:spPr>
          <a:xfrm>
            <a:off x="1857356" y="4929198"/>
            <a:ext cx="6786610" cy="121444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lvl="0" algn="ctr"/>
            <a:r>
              <a:rPr lang="id-ID" sz="2400" dirty="0" smtClean="0"/>
              <a:t>IJMPLEMENTASI SELEKTIF</a:t>
            </a:r>
            <a:endParaRPr lang="id-ID" sz="2400" dirty="0">
              <a:latin typeface="Berlin Sans FB" pitchFamily="34" charset="0"/>
            </a:endParaRPr>
          </a:p>
        </p:txBody>
      </p:sp>
      <p:grpSp>
        <p:nvGrpSpPr>
          <p:cNvPr id="2" name="Group 34"/>
          <p:cNvGrpSpPr/>
          <p:nvPr/>
        </p:nvGrpSpPr>
        <p:grpSpPr>
          <a:xfrm>
            <a:off x="571472" y="214290"/>
            <a:ext cx="8143932" cy="2645164"/>
            <a:chOff x="571472" y="928671"/>
            <a:chExt cx="8143932" cy="2145521"/>
          </a:xfrm>
        </p:grpSpPr>
        <p:sp>
          <p:nvSpPr>
            <p:cNvPr id="5" name="Rounded Rectangle 4"/>
            <p:cNvSpPr/>
            <p:nvPr/>
          </p:nvSpPr>
          <p:spPr>
            <a:xfrm>
              <a:off x="571472" y="928671"/>
              <a:ext cx="8143932" cy="521497"/>
            </a:xfrm>
            <a:prstGeom prst="roundRect">
              <a:avLst/>
            </a:prstGeom>
            <a:solidFill>
              <a:schemeClr val="tx1"/>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id-ID" sz="2400" dirty="0" smtClean="0">
                  <a:latin typeface="Berlin Sans FB" pitchFamily="34" charset="0"/>
                </a:rPr>
                <a:t>ISU 4 :  IMPLEMENTASI SELEKTIF</a:t>
              </a:r>
              <a:endParaRPr lang="id-ID" i="1" dirty="0">
                <a:latin typeface="Berlin Sans FB" pitchFamily="34" charset="0"/>
              </a:endParaRPr>
            </a:p>
          </p:txBody>
        </p:sp>
        <p:cxnSp>
          <p:nvCxnSpPr>
            <p:cNvPr id="15" name="Straight Connector 14"/>
            <p:cNvCxnSpPr/>
            <p:nvPr/>
          </p:nvCxnSpPr>
          <p:spPr>
            <a:xfrm rot="16200000" flipH="1">
              <a:off x="103946" y="2319327"/>
              <a:ext cx="1506552" cy="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928662" y="3072604"/>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0" name="Down Arrow 19"/>
          <p:cNvSpPr/>
          <p:nvPr/>
        </p:nvSpPr>
        <p:spPr>
          <a:xfrm>
            <a:off x="4500562" y="4071942"/>
            <a:ext cx="1500198"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28794" y="857232"/>
            <a:ext cx="6786610" cy="135732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Pasal 3 Undang-Undang Nomor 43 tahun 1999 tentang Perubahan atas Undang-Undang Nomor 8 tahun 1974 tentang Pokok-Pokok Kepegawaian menyebutkan bahwa “pejabat yang berwenang dapat mengangkat pegawai tidak tetap”. </a:t>
            </a:r>
            <a:endParaRPr lang="id-ID" dirty="0">
              <a:latin typeface="Berlin Sans FB" pitchFamily="34" charset="0"/>
            </a:endParaRPr>
          </a:p>
        </p:txBody>
      </p:sp>
      <p:sp>
        <p:nvSpPr>
          <p:cNvPr id="16" name="Flowchart: Connector 15"/>
          <p:cNvSpPr/>
          <p:nvPr/>
        </p:nvSpPr>
        <p:spPr>
          <a:xfrm>
            <a:off x="1285852" y="1428736"/>
            <a:ext cx="428628" cy="428628"/>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1</a:t>
            </a:r>
            <a:endParaRPr lang="id-ID" dirty="0"/>
          </a:p>
        </p:txBody>
      </p:sp>
      <p:sp>
        <p:nvSpPr>
          <p:cNvPr id="9" name="Rounded Rectangle 8"/>
          <p:cNvSpPr/>
          <p:nvPr/>
        </p:nvSpPr>
        <p:spPr>
          <a:xfrm>
            <a:off x="1928794" y="2285992"/>
            <a:ext cx="6786610" cy="1143008"/>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t>PP Nomor 48 tahun 2005 telah melarang semua Pejabat Pembina Kepegawaian dan pejabat lain di lingkungan instansi mengangkat tenaga honorer atau yang sejenis</a:t>
            </a:r>
            <a:endParaRPr lang="id-ID" dirty="0">
              <a:latin typeface="Berlin Sans FB" pitchFamily="34" charset="0"/>
            </a:endParaRPr>
          </a:p>
        </p:txBody>
      </p:sp>
      <p:sp>
        <p:nvSpPr>
          <p:cNvPr id="17" name="Flowchart: Connector 16"/>
          <p:cNvSpPr/>
          <p:nvPr/>
        </p:nvSpPr>
        <p:spPr>
          <a:xfrm>
            <a:off x="1285852" y="3071810"/>
            <a:ext cx="428628" cy="428628"/>
          </a:xfrm>
          <a:prstGeom prst="flowChartConnector">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t>2</a:t>
            </a:r>
            <a:endParaRPr lang="id-ID" dirty="0"/>
          </a:p>
        </p:txBody>
      </p:sp>
      <p:sp>
        <p:nvSpPr>
          <p:cNvPr id="10" name="Rounded Rectangle 9"/>
          <p:cNvSpPr/>
          <p:nvPr/>
        </p:nvSpPr>
        <p:spPr>
          <a:xfrm>
            <a:off x="1928794" y="3500438"/>
            <a:ext cx="6786610" cy="192882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lvl="0" algn="ctr"/>
            <a:r>
              <a:rPr lang="id-ID" dirty="0" smtClean="0"/>
              <a:t>PP 43 tahun 2007. Dalam pasal 13A, “Peraturan Perundang-undangan yang mengatur tentang pengangkatan dokter dan bidan sebagai pegawai tidak tetap yang berlaku sebelum ditetapkannya Peraturan Pemerintah Nomor 48 tahun 2005 tentang Pengangkatan Tenaga Honorer menjadi Calon Pegawai Negeri Sipil sepanjang belum diganti dengan peraturan perundang-undangan, dinyatakan tetap berlaku”.</a:t>
            </a:r>
            <a:endParaRPr lang="id-ID" dirty="0">
              <a:latin typeface="Berlin Sans FB" pitchFamily="34" charset="0"/>
            </a:endParaRPr>
          </a:p>
        </p:txBody>
      </p:sp>
      <p:sp>
        <p:nvSpPr>
          <p:cNvPr id="18" name="Flowchart: Connector 17"/>
          <p:cNvSpPr/>
          <p:nvPr/>
        </p:nvSpPr>
        <p:spPr>
          <a:xfrm>
            <a:off x="1285852" y="4429132"/>
            <a:ext cx="428628" cy="428628"/>
          </a:xfrm>
          <a:prstGeom prst="flowChartConnector">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id-ID" dirty="0" smtClean="0"/>
              <a:t>3</a:t>
            </a:r>
            <a:endParaRPr lang="id-ID" dirty="0"/>
          </a:p>
        </p:txBody>
      </p:sp>
      <p:sp>
        <p:nvSpPr>
          <p:cNvPr id="11" name="Rounded Rectangle 10"/>
          <p:cNvSpPr/>
          <p:nvPr/>
        </p:nvSpPr>
        <p:spPr>
          <a:xfrm>
            <a:off x="1928794" y="5429264"/>
            <a:ext cx="6786610" cy="1000132"/>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dirty="0" smtClean="0"/>
              <a:t>UU Nomor 5 tahun 2014 : perjanjian kerja untuk  jangka waktu sedikitnya 1 (satu) tahun dan dapat diperpanjang sesuai kebutuhan dan berdasarkan penilaian kinerja.</a:t>
            </a:r>
            <a:endParaRPr lang="id-ID" dirty="0">
              <a:latin typeface="Berlin Sans FB" pitchFamily="34" charset="0"/>
            </a:endParaRPr>
          </a:p>
        </p:txBody>
      </p:sp>
      <p:sp>
        <p:nvSpPr>
          <p:cNvPr id="19" name="Flowchart: Connector 18"/>
          <p:cNvSpPr/>
          <p:nvPr/>
        </p:nvSpPr>
        <p:spPr>
          <a:xfrm>
            <a:off x="1214414" y="5929330"/>
            <a:ext cx="428628" cy="428628"/>
          </a:xfrm>
          <a:prstGeom prst="flowChartConnector">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dirty="0" smtClean="0"/>
              <a:t>4</a:t>
            </a:r>
            <a:endParaRPr lang="id-ID" dirty="0"/>
          </a:p>
        </p:txBody>
      </p:sp>
      <p:grpSp>
        <p:nvGrpSpPr>
          <p:cNvPr id="2" name="Group 34"/>
          <p:cNvGrpSpPr/>
          <p:nvPr/>
        </p:nvGrpSpPr>
        <p:grpSpPr>
          <a:xfrm>
            <a:off x="571472" y="142874"/>
            <a:ext cx="8143932" cy="6000769"/>
            <a:chOff x="571472" y="928671"/>
            <a:chExt cx="8143932" cy="4867290"/>
          </a:xfrm>
        </p:grpSpPr>
        <p:sp>
          <p:nvSpPr>
            <p:cNvPr id="5" name="Rounded Rectangle 4"/>
            <p:cNvSpPr/>
            <p:nvPr/>
          </p:nvSpPr>
          <p:spPr>
            <a:xfrm>
              <a:off x="571472" y="928671"/>
              <a:ext cx="8143932" cy="521497"/>
            </a:xfrm>
            <a:prstGeom prst="roundRect">
              <a:avLst/>
            </a:prstGeom>
            <a:solidFill>
              <a:schemeClr val="tx1"/>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id-ID" sz="2400" dirty="0" smtClean="0">
                  <a:latin typeface="Berlin Sans FB" pitchFamily="34" charset="0"/>
                </a:rPr>
                <a:t>ISU 5 : PTT NON MEDIS DAN NON BIDAN</a:t>
              </a:r>
              <a:endParaRPr lang="id-ID" sz="2400" i="1" dirty="0">
                <a:latin typeface="Berlin Sans FB" pitchFamily="34" charset="0"/>
              </a:endParaRPr>
            </a:p>
          </p:txBody>
        </p:sp>
        <p:cxnSp>
          <p:nvCxnSpPr>
            <p:cNvPr id="15" name="Straight Connector 14"/>
            <p:cNvCxnSpPr/>
            <p:nvPr/>
          </p:nvCxnSpPr>
          <p:spPr>
            <a:xfrm rot="16200000" flipH="1">
              <a:off x="-1257731" y="3681006"/>
              <a:ext cx="4229907" cy="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57224" y="2143116"/>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57224" y="3478194"/>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57224" y="4579135"/>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30" name="Straight Arrow Connector 29"/>
          <p:cNvCxnSpPr/>
          <p:nvPr/>
        </p:nvCxnSpPr>
        <p:spPr>
          <a:xfrm>
            <a:off x="857224" y="6143644"/>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28794" y="71414"/>
            <a:ext cx="6786610" cy="307183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b="1" dirty="0" smtClean="0">
                <a:solidFill>
                  <a:schemeClr val="bg1"/>
                </a:solidFill>
              </a:rPr>
              <a:t>Pasal 136 UU Nomor 5 tahun 2014, </a:t>
            </a:r>
            <a:r>
              <a:rPr lang="id-ID" b="1" dirty="0" smtClean="0"/>
              <a:t>“</a:t>
            </a:r>
            <a:r>
              <a:rPr lang="id-ID" b="1" i="1" dirty="0" smtClean="0"/>
              <a:t>Pada saat Undang-Undang ini mulai berlaku, Undang-Undang Nomor 8 Tahun 1974 tentang Pokok-Pokok Kepegawaian (Lembaran Negara Republik lndonesia Tahun 1974 Nomor 55, Tambahan Lembaran Negara Republik lndonesia Nomor 3041) sebagaimana telah diubah dengan Undang-Undang Nomor 43 Tahun 1999 tentang Perubahan atas Undang-Undang Nomor 8 Tahun 1974 tentang Pokok-Pokok Kepegawaian (Lembaran Negara Republik lndonesia Tahun 1999 Nomor 169, Tambahan Lembaran Negara Republik lndonesia Nomor 3890), dicabut dan dinyatakan tidak berlaku”</a:t>
            </a:r>
            <a:r>
              <a:rPr lang="id-ID" dirty="0" smtClean="0"/>
              <a:t>.</a:t>
            </a:r>
            <a:endParaRPr lang="id-ID" dirty="0">
              <a:latin typeface="Berlin Sans FB" pitchFamily="34" charset="0"/>
            </a:endParaRPr>
          </a:p>
        </p:txBody>
      </p:sp>
      <p:sp>
        <p:nvSpPr>
          <p:cNvPr id="16" name="Flowchart: Connector 15"/>
          <p:cNvSpPr/>
          <p:nvPr/>
        </p:nvSpPr>
        <p:spPr>
          <a:xfrm>
            <a:off x="1285852" y="1428736"/>
            <a:ext cx="428628" cy="428628"/>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1</a:t>
            </a:r>
            <a:endParaRPr lang="id-ID" dirty="0"/>
          </a:p>
        </p:txBody>
      </p:sp>
      <p:sp>
        <p:nvSpPr>
          <p:cNvPr id="10" name="Rounded Rectangle 9"/>
          <p:cNvSpPr/>
          <p:nvPr/>
        </p:nvSpPr>
        <p:spPr>
          <a:xfrm>
            <a:off x="1928794" y="3286148"/>
            <a:ext cx="6786610" cy="350043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lvl="0" algn="ctr"/>
            <a:r>
              <a:rPr lang="id-ID" dirty="0" smtClean="0"/>
              <a:t>Pasal 139 UU : </a:t>
            </a:r>
            <a:r>
              <a:rPr lang="id-ID" b="1" i="1" dirty="0" smtClean="0"/>
              <a:t>“Pada saat UU ini mulai berlaku, semua peraturan perundang-undangan yang merupakan peraturan pelaksanaan dari Undang-Undang Nomor 8 Tahun 1974 tentang Pokok-Pokok Kepegawaian (Lembaran Negara Republik Indonesia Tahun 1974 Nomor 55, Tambahan Lembaran Negara Republik lndonesia Nomor 3041) sebagaimana telah diubah dengan Undang-Undang Nomor 43 Tahun 1999 tentang Perubahan atas Undang-Undang Nomor 8 Tahun 1974 tentang Pokok-Pokok Kepegawaian (Lembaran Negara Republik lndonesia Tahun 1999 Nomor 169, Tambahan Lembaran Negara Republik lndonesia Nomor 3890) dinyatakan masih tetap berlaku sepanjang tidak bertentangan dan belum diganti berdasarkan Undang Undang ini “.</a:t>
            </a:r>
            <a:endParaRPr lang="id-ID" dirty="0">
              <a:latin typeface="Berlin Sans FB" pitchFamily="34" charset="0"/>
            </a:endParaRPr>
          </a:p>
        </p:txBody>
      </p:sp>
      <p:sp>
        <p:nvSpPr>
          <p:cNvPr id="18" name="Flowchart: Connector 17"/>
          <p:cNvSpPr/>
          <p:nvPr/>
        </p:nvSpPr>
        <p:spPr>
          <a:xfrm>
            <a:off x="1285852" y="4429132"/>
            <a:ext cx="428628" cy="428628"/>
          </a:xfrm>
          <a:prstGeom prst="flowChartConnector">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id-ID" dirty="0" smtClean="0"/>
              <a:t>3</a:t>
            </a:r>
            <a:endParaRPr lang="id-ID" dirty="0"/>
          </a:p>
        </p:txBody>
      </p:sp>
      <p:grpSp>
        <p:nvGrpSpPr>
          <p:cNvPr id="2" name="Group 34"/>
          <p:cNvGrpSpPr/>
          <p:nvPr/>
        </p:nvGrpSpPr>
        <p:grpSpPr>
          <a:xfrm>
            <a:off x="571472" y="142874"/>
            <a:ext cx="1285884" cy="4502530"/>
            <a:chOff x="571472" y="928671"/>
            <a:chExt cx="1285884" cy="3652052"/>
          </a:xfrm>
        </p:grpSpPr>
        <p:sp>
          <p:nvSpPr>
            <p:cNvPr id="5" name="Rounded Rectangle 4"/>
            <p:cNvSpPr/>
            <p:nvPr/>
          </p:nvSpPr>
          <p:spPr>
            <a:xfrm>
              <a:off x="571472" y="928671"/>
              <a:ext cx="1285884" cy="521497"/>
            </a:xfrm>
            <a:prstGeom prst="roundRect">
              <a:avLst/>
            </a:prstGeom>
            <a:solidFill>
              <a:schemeClr val="tx1"/>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id-ID" sz="2000" dirty="0" smtClean="0">
                  <a:latin typeface="Berlin Sans FB" pitchFamily="34" charset="0"/>
                </a:rPr>
                <a:t>UU 5/2014</a:t>
              </a:r>
              <a:endParaRPr lang="id-ID" sz="2000" dirty="0">
                <a:latin typeface="Berlin Sans FB" pitchFamily="34" charset="0"/>
              </a:endParaRPr>
            </a:p>
          </p:txBody>
        </p:sp>
        <p:cxnSp>
          <p:nvCxnSpPr>
            <p:cNvPr id="15" name="Straight Connector 14"/>
            <p:cNvCxnSpPr/>
            <p:nvPr/>
          </p:nvCxnSpPr>
          <p:spPr>
            <a:xfrm rot="16200000" flipH="1">
              <a:off x="-649319" y="3072593"/>
              <a:ext cx="3013082" cy="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857224" y="2143116"/>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57224" y="4579135"/>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28794" y="2214554"/>
            <a:ext cx="6786610" cy="1357322"/>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latin typeface="Berlin Sans FB" pitchFamily="34" charset="0"/>
              </a:rPr>
              <a:t>PTT MENUNJUKKAN PERFORMA BAIK</a:t>
            </a:r>
            <a:endParaRPr lang="id-ID" dirty="0">
              <a:latin typeface="Berlin Sans FB" pitchFamily="34" charset="0"/>
            </a:endParaRPr>
          </a:p>
        </p:txBody>
      </p:sp>
      <p:sp>
        <p:nvSpPr>
          <p:cNvPr id="16" name="Flowchart: Connector 15"/>
          <p:cNvSpPr/>
          <p:nvPr/>
        </p:nvSpPr>
        <p:spPr>
          <a:xfrm>
            <a:off x="1285852" y="2643182"/>
            <a:ext cx="428628" cy="428628"/>
          </a:xfrm>
          <a:prstGeom prst="flowChartConnector">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id-ID" dirty="0" smtClean="0"/>
              <a:t>1</a:t>
            </a:r>
            <a:endParaRPr lang="id-ID" dirty="0"/>
          </a:p>
        </p:txBody>
      </p:sp>
      <p:sp>
        <p:nvSpPr>
          <p:cNvPr id="10" name="Rounded Rectangle 9"/>
          <p:cNvSpPr/>
          <p:nvPr/>
        </p:nvSpPr>
        <p:spPr>
          <a:xfrm>
            <a:off x="1857356" y="4929198"/>
            <a:ext cx="6786610" cy="1214446"/>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lvl="0" algn="ctr"/>
            <a:r>
              <a:rPr lang="id-ID" sz="2400" dirty="0" smtClean="0">
                <a:solidFill>
                  <a:schemeClr val="tx1"/>
                </a:solidFill>
              </a:rPr>
              <a:t>FASILITAS MINIM</a:t>
            </a:r>
            <a:endParaRPr lang="id-ID" sz="2400" dirty="0">
              <a:solidFill>
                <a:schemeClr val="tx1"/>
              </a:solidFill>
              <a:latin typeface="Berlin Sans FB" pitchFamily="34" charset="0"/>
            </a:endParaRPr>
          </a:p>
        </p:txBody>
      </p:sp>
      <p:grpSp>
        <p:nvGrpSpPr>
          <p:cNvPr id="2" name="Group 34"/>
          <p:cNvGrpSpPr/>
          <p:nvPr/>
        </p:nvGrpSpPr>
        <p:grpSpPr>
          <a:xfrm>
            <a:off x="571472" y="214290"/>
            <a:ext cx="8143932" cy="2645164"/>
            <a:chOff x="571472" y="928671"/>
            <a:chExt cx="8143932" cy="2145521"/>
          </a:xfrm>
        </p:grpSpPr>
        <p:sp>
          <p:nvSpPr>
            <p:cNvPr id="5" name="Rounded Rectangle 4"/>
            <p:cNvSpPr/>
            <p:nvPr/>
          </p:nvSpPr>
          <p:spPr>
            <a:xfrm>
              <a:off x="571472" y="928671"/>
              <a:ext cx="8143932" cy="521497"/>
            </a:xfrm>
            <a:prstGeom prst="roundRect">
              <a:avLst/>
            </a:prstGeom>
            <a:solidFill>
              <a:schemeClr val="tx1"/>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id-ID" sz="2400" dirty="0" smtClean="0">
                  <a:latin typeface="Berlin Sans FB" pitchFamily="34" charset="0"/>
                </a:rPr>
                <a:t>ISU 6 :  ANTARA KINERJA DAN FASILITAS</a:t>
              </a:r>
              <a:endParaRPr lang="id-ID" i="1" dirty="0">
                <a:latin typeface="Berlin Sans FB" pitchFamily="34" charset="0"/>
              </a:endParaRPr>
            </a:p>
          </p:txBody>
        </p:sp>
        <p:cxnSp>
          <p:nvCxnSpPr>
            <p:cNvPr id="15" name="Straight Connector 14"/>
            <p:cNvCxnSpPr/>
            <p:nvPr/>
          </p:nvCxnSpPr>
          <p:spPr>
            <a:xfrm rot="16200000" flipH="1">
              <a:off x="103946" y="2319327"/>
              <a:ext cx="1506552" cy="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928662" y="3072604"/>
              <a:ext cx="35719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0" name="Down Arrow 19"/>
          <p:cNvSpPr/>
          <p:nvPr/>
        </p:nvSpPr>
        <p:spPr>
          <a:xfrm>
            <a:off x="4500562" y="4071942"/>
            <a:ext cx="1500198"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id-ID" dirty="0" smtClean="0">
                <a:latin typeface="Berlin Sans FB" pitchFamily="34" charset="0"/>
              </a:rPr>
              <a:t>KESIMPULAN (1) :</a:t>
            </a:r>
            <a:endParaRPr lang="id-ID" dirty="0">
              <a:latin typeface="Berlin Sans FB" pitchFamily="34" charset="0"/>
            </a:endParaRPr>
          </a:p>
        </p:txBody>
      </p:sp>
      <p:sp>
        <p:nvSpPr>
          <p:cNvPr id="3" name="Content Placeholder 2"/>
          <p:cNvSpPr>
            <a:spLocks noGrp="1"/>
          </p:cNvSpPr>
          <p:nvPr>
            <p:ph idx="1"/>
          </p:nvPr>
        </p:nvSpPr>
        <p:spPr>
          <a:xfrm>
            <a:off x="457200" y="1600200"/>
            <a:ext cx="8229600" cy="4900634"/>
          </a:xfrm>
        </p:spPr>
        <p:txBody>
          <a:bodyPr>
            <a:normAutofit fontScale="70000" lnSpcReduction="20000"/>
          </a:bodyPr>
          <a:lstStyle/>
          <a:p>
            <a:r>
              <a:rPr lang="id-ID" dirty="0" smtClean="0">
                <a:latin typeface="Berlin Sans FB" pitchFamily="34" charset="0"/>
              </a:rPr>
              <a:t>Keberadaan SDM kesehatan di daerah menjadi urusan daerah. </a:t>
            </a:r>
          </a:p>
          <a:p>
            <a:r>
              <a:rPr lang="id-ID" dirty="0" smtClean="0">
                <a:latin typeface="Berlin Sans FB" pitchFamily="34" charset="0"/>
              </a:rPr>
              <a:t>Rakyat berhak memperoleh pelayanan kesehatan </a:t>
            </a:r>
          </a:p>
          <a:p>
            <a:r>
              <a:rPr lang="id-ID" dirty="0" smtClean="0">
                <a:latin typeface="Berlin Sans FB" pitchFamily="34" charset="0"/>
              </a:rPr>
              <a:t>Negara bertanggung jawab atas penyediaan fasilitas pelayanan kesehatan dan fasilitas pelayanan umum yang layak . </a:t>
            </a:r>
          </a:p>
          <a:p>
            <a:r>
              <a:rPr lang="id-ID" dirty="0" smtClean="0">
                <a:latin typeface="Berlin Sans FB" pitchFamily="34" charset="0"/>
              </a:rPr>
              <a:t>Penyelenggaraan Pemerintahan menjadi tanggungjawab Presiden. </a:t>
            </a:r>
          </a:p>
          <a:p>
            <a:r>
              <a:rPr lang="id-ID" dirty="0" smtClean="0">
                <a:latin typeface="Berlin Sans FB" pitchFamily="34" charset="0"/>
              </a:rPr>
              <a:t>UU Nomor 5 tahun 2014 : PPPK atau Pegawai Pemerintah dengan Perjanjian Kerja.</a:t>
            </a:r>
          </a:p>
          <a:p>
            <a:r>
              <a:rPr lang="id-ID" dirty="0" smtClean="0">
                <a:latin typeface="Berlin Sans FB" pitchFamily="34" charset="0"/>
              </a:rPr>
              <a:t>UU Nomor 5 tahun 2014 : Semua peraturan perundang-undangan yang merupakan peraturan pelaksanaan dari Undang-Undang Nomor 8 Tahun 1974 tentang Pokok-Pokok Kepegawaian masih tetap berlaku sepanjang tidak bertentangan</a:t>
            </a:r>
          </a:p>
          <a:p>
            <a:r>
              <a:rPr lang="id-ID" dirty="0" smtClean="0">
                <a:latin typeface="Berlin Sans FB" pitchFamily="34" charset="0"/>
              </a:rPr>
              <a:t>PTT </a:t>
            </a:r>
            <a:r>
              <a:rPr lang="id-ID" dirty="0" smtClean="0">
                <a:latin typeface="Berlin Sans FB" pitchFamily="34" charset="0"/>
                <a:sym typeface="Wingdings" pitchFamily="2" charset="2"/>
              </a:rPr>
              <a:t> </a:t>
            </a:r>
            <a:r>
              <a:rPr lang="id-ID" dirty="0" smtClean="0">
                <a:latin typeface="Berlin Sans FB" pitchFamily="34" charset="0"/>
              </a:rPr>
              <a:t>Pasal 98 UU Nomor 5 tahun 2014 tentang ASN : “Masa perjanjian kerja paling singkat 1 (satu) tahun dan dapat diperpanjang sesuai kebutuhan dan berdasarkan penilaian kinerja”.</a:t>
            </a:r>
            <a:endParaRPr lang="id-ID" dirty="0">
              <a:latin typeface="Berlin Sans FB"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71480"/>
            <a:ext cx="8229600" cy="714372"/>
          </a:xfrm>
        </p:spPr>
        <p:txBody>
          <a:bodyPr>
            <a:normAutofit/>
          </a:bodyPr>
          <a:lstStyle/>
          <a:p>
            <a:pPr algn="l"/>
            <a:r>
              <a:rPr lang="id-ID" sz="2800" dirty="0" smtClean="0">
                <a:latin typeface="Berlin Sans FB" pitchFamily="34" charset="0"/>
              </a:rPr>
              <a:t>KERANGKA KONSEP :</a:t>
            </a:r>
            <a:endParaRPr lang="id-ID" sz="2800" dirty="0">
              <a:latin typeface="Berlin Sans FB" pitchFamily="34" charset="0"/>
            </a:endParaRPr>
          </a:p>
        </p:txBody>
      </p:sp>
      <p:sp>
        <p:nvSpPr>
          <p:cNvPr id="20" name="Right Arrow 19"/>
          <p:cNvSpPr/>
          <p:nvPr/>
        </p:nvSpPr>
        <p:spPr>
          <a:xfrm>
            <a:off x="2714612" y="3500438"/>
            <a:ext cx="428628" cy="1214446"/>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id-ID"/>
          </a:p>
        </p:txBody>
      </p:sp>
      <p:grpSp>
        <p:nvGrpSpPr>
          <p:cNvPr id="34" name="Group 33"/>
          <p:cNvGrpSpPr/>
          <p:nvPr/>
        </p:nvGrpSpPr>
        <p:grpSpPr>
          <a:xfrm>
            <a:off x="214282" y="2071678"/>
            <a:ext cx="8715436" cy="3502050"/>
            <a:chOff x="214282" y="2500306"/>
            <a:chExt cx="8715436" cy="3502050"/>
          </a:xfrm>
        </p:grpSpPr>
        <p:sp>
          <p:nvSpPr>
            <p:cNvPr id="4" name="Flowchart: Process 3"/>
            <p:cNvSpPr/>
            <p:nvPr/>
          </p:nvSpPr>
          <p:spPr>
            <a:xfrm>
              <a:off x="214282" y="3214686"/>
              <a:ext cx="2286016" cy="2643206"/>
            </a:xfrm>
            <a:prstGeom prst="flowChartProcess">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id-ID"/>
            </a:p>
          </p:txBody>
        </p:sp>
        <p:grpSp>
          <p:nvGrpSpPr>
            <p:cNvPr id="32" name="Group 31"/>
            <p:cNvGrpSpPr/>
            <p:nvPr/>
          </p:nvGrpSpPr>
          <p:grpSpPr>
            <a:xfrm>
              <a:off x="357158" y="3429000"/>
              <a:ext cx="2000264" cy="2143140"/>
              <a:chOff x="357158" y="3429000"/>
              <a:chExt cx="2000264" cy="2143140"/>
            </a:xfrm>
          </p:grpSpPr>
          <p:sp>
            <p:nvSpPr>
              <p:cNvPr id="5" name="Flowchart: Process 4"/>
              <p:cNvSpPr/>
              <p:nvPr/>
            </p:nvSpPr>
            <p:spPr>
              <a:xfrm>
                <a:off x="357158" y="3429000"/>
                <a:ext cx="2000264" cy="571504"/>
              </a:xfrm>
              <a:prstGeom prst="flowChartProcess">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sz="1400" dirty="0" smtClean="0">
                    <a:solidFill>
                      <a:schemeClr val="tx1"/>
                    </a:solidFill>
                    <a:latin typeface="Berlin Sans FB" pitchFamily="34" charset="0"/>
                  </a:rPr>
                  <a:t>Dasar Hukum dan Kebijakam</a:t>
                </a:r>
                <a:endParaRPr lang="id-ID" sz="1400" dirty="0">
                  <a:solidFill>
                    <a:schemeClr val="tx1"/>
                  </a:solidFill>
                  <a:latin typeface="Berlin Sans FB" pitchFamily="34" charset="0"/>
                </a:endParaRPr>
              </a:p>
            </p:txBody>
          </p:sp>
          <p:sp>
            <p:nvSpPr>
              <p:cNvPr id="6" name="Flowchart: Process 5"/>
              <p:cNvSpPr/>
              <p:nvPr/>
            </p:nvSpPr>
            <p:spPr>
              <a:xfrm>
                <a:off x="357158" y="4214818"/>
                <a:ext cx="2000264" cy="571504"/>
              </a:xfrm>
              <a:prstGeom prst="flowChartProcess">
                <a:avLst/>
              </a:prstGeom>
              <a:solidFill>
                <a:srgbClr val="FFC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400" dirty="0" smtClean="0">
                    <a:solidFill>
                      <a:schemeClr val="tx1"/>
                    </a:solidFill>
                    <a:latin typeface="Berlin Sans FB" pitchFamily="34" charset="0"/>
                  </a:rPr>
                  <a:t>Distribusi Dokter dan Bidan</a:t>
                </a:r>
                <a:endParaRPr lang="id-ID" sz="1400" dirty="0">
                  <a:solidFill>
                    <a:schemeClr val="tx1"/>
                  </a:solidFill>
                  <a:latin typeface="Berlin Sans FB" pitchFamily="34" charset="0"/>
                </a:endParaRPr>
              </a:p>
            </p:txBody>
          </p:sp>
          <p:sp>
            <p:nvSpPr>
              <p:cNvPr id="16" name="Flowchart: Process 15"/>
              <p:cNvSpPr/>
              <p:nvPr/>
            </p:nvSpPr>
            <p:spPr>
              <a:xfrm>
                <a:off x="357158" y="5000636"/>
                <a:ext cx="2000264" cy="571504"/>
              </a:xfrm>
              <a:prstGeom prst="flowChartProcess">
                <a:avLst/>
              </a:prstGeom>
              <a:solidFill>
                <a:srgbClr val="FFC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id-ID" sz="1400" dirty="0" smtClean="0">
                    <a:solidFill>
                      <a:schemeClr val="tx1"/>
                    </a:solidFill>
                    <a:latin typeface="Berlin Sans FB" pitchFamily="34" charset="0"/>
                  </a:rPr>
                  <a:t>Implementasi</a:t>
                </a:r>
                <a:endParaRPr lang="id-ID" sz="1400" dirty="0">
                  <a:solidFill>
                    <a:schemeClr val="tx1"/>
                  </a:solidFill>
                  <a:latin typeface="Berlin Sans FB" pitchFamily="34" charset="0"/>
                </a:endParaRPr>
              </a:p>
            </p:txBody>
          </p:sp>
        </p:grpSp>
        <p:grpSp>
          <p:nvGrpSpPr>
            <p:cNvPr id="33" name="Group 32"/>
            <p:cNvGrpSpPr/>
            <p:nvPr/>
          </p:nvGrpSpPr>
          <p:grpSpPr>
            <a:xfrm>
              <a:off x="3285322" y="2500306"/>
              <a:ext cx="5644396" cy="3502050"/>
              <a:chOff x="3285322" y="2500306"/>
              <a:chExt cx="5644396" cy="3502050"/>
            </a:xfrm>
          </p:grpSpPr>
          <p:sp>
            <p:nvSpPr>
              <p:cNvPr id="13" name="Flowchart: Process 12"/>
              <p:cNvSpPr/>
              <p:nvPr/>
            </p:nvSpPr>
            <p:spPr>
              <a:xfrm>
                <a:off x="3571868" y="3643314"/>
                <a:ext cx="2714644" cy="714380"/>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lowchart: Alternate Process 13"/>
              <p:cNvSpPr/>
              <p:nvPr/>
            </p:nvSpPr>
            <p:spPr>
              <a:xfrm>
                <a:off x="3428992" y="3429000"/>
                <a:ext cx="2714644" cy="642942"/>
              </a:xfrm>
              <a:prstGeom prst="flowChartAlternateProces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d-ID" sz="1600" dirty="0" smtClean="0">
                    <a:latin typeface="Berlin Sans FB" pitchFamily="34" charset="0"/>
                  </a:rPr>
                  <a:t>PROGRAM DOKTER PTT</a:t>
                </a:r>
                <a:endParaRPr lang="id-ID" sz="1600" dirty="0">
                  <a:latin typeface="Berlin Sans FB" pitchFamily="34" charset="0"/>
                </a:endParaRPr>
              </a:p>
            </p:txBody>
          </p:sp>
          <p:sp>
            <p:nvSpPr>
              <p:cNvPr id="18" name="Flowchart: Process 17"/>
              <p:cNvSpPr/>
              <p:nvPr/>
            </p:nvSpPr>
            <p:spPr>
              <a:xfrm>
                <a:off x="3571868" y="4714884"/>
                <a:ext cx="2714644" cy="714380"/>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Flowchart: Alternate Process 18"/>
              <p:cNvSpPr/>
              <p:nvPr/>
            </p:nvSpPr>
            <p:spPr>
              <a:xfrm>
                <a:off x="3428992" y="4572008"/>
                <a:ext cx="2714644" cy="642942"/>
              </a:xfrm>
              <a:prstGeom prst="flowChartAlternateProcess">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d-ID" sz="1600" dirty="0" smtClean="0">
                    <a:latin typeface="Berlin Sans FB" pitchFamily="34" charset="0"/>
                  </a:rPr>
                  <a:t>PROGRAM BIDAN PTT</a:t>
                </a:r>
                <a:endParaRPr lang="id-ID" sz="1600" dirty="0">
                  <a:latin typeface="Berlin Sans FB" pitchFamily="34" charset="0"/>
                </a:endParaRPr>
              </a:p>
            </p:txBody>
          </p:sp>
          <p:cxnSp>
            <p:nvCxnSpPr>
              <p:cNvPr id="22" name="Straight Connector 21"/>
              <p:cNvCxnSpPr/>
              <p:nvPr/>
            </p:nvCxnSpPr>
            <p:spPr>
              <a:xfrm rot="5400000">
                <a:off x="1714480" y="4429132"/>
                <a:ext cx="3143272"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929984" y="4499776"/>
                <a:ext cx="3000396"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286116" y="2857496"/>
                <a:ext cx="3143272"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286116" y="6000768"/>
                <a:ext cx="3143272"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Flowchart: Process 26"/>
              <p:cNvSpPr/>
              <p:nvPr/>
            </p:nvSpPr>
            <p:spPr>
              <a:xfrm>
                <a:off x="7072330" y="2857496"/>
                <a:ext cx="1857388" cy="314327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Flowchart: Process 27"/>
              <p:cNvSpPr/>
              <p:nvPr/>
            </p:nvSpPr>
            <p:spPr>
              <a:xfrm>
                <a:off x="7215206" y="3500438"/>
                <a:ext cx="1571636" cy="2143140"/>
              </a:xfrm>
              <a:prstGeom prst="flowChartProcess">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id-ID" sz="1600" dirty="0" smtClean="0">
                    <a:latin typeface="Berlin Sans FB" pitchFamily="34" charset="0"/>
                  </a:rPr>
                  <a:t>REKOMENDASI KEBIJAKAN</a:t>
                </a:r>
                <a:endParaRPr lang="id-ID" sz="1600" dirty="0">
                  <a:latin typeface="Berlin Sans FB" pitchFamily="34" charset="0"/>
                </a:endParaRPr>
              </a:p>
            </p:txBody>
          </p:sp>
          <p:sp>
            <p:nvSpPr>
              <p:cNvPr id="29" name="Flowchart: Process 28"/>
              <p:cNvSpPr/>
              <p:nvPr/>
            </p:nvSpPr>
            <p:spPr>
              <a:xfrm>
                <a:off x="4572000" y="2500306"/>
                <a:ext cx="3500462" cy="642942"/>
              </a:xfrm>
              <a:prstGeom prst="flowChartProcess">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id-ID" dirty="0" smtClean="0">
                    <a:solidFill>
                      <a:schemeClr val="tx1"/>
                    </a:solidFill>
                    <a:latin typeface="Berlin Sans FB" pitchFamily="34" charset="0"/>
                  </a:rPr>
                  <a:t>UU APARATUR SIPIL NEGARA</a:t>
                </a:r>
                <a:endParaRPr lang="id-ID" dirty="0">
                  <a:solidFill>
                    <a:schemeClr val="tx1"/>
                  </a:solidFill>
                  <a:latin typeface="Berlin Sans FB" pitchFamily="34" charset="0"/>
                </a:endParaRPr>
              </a:p>
            </p:txBody>
          </p:sp>
        </p:grpSp>
      </p:grpSp>
      <p:sp>
        <p:nvSpPr>
          <p:cNvPr id="31" name="Right Arrow 30"/>
          <p:cNvSpPr/>
          <p:nvPr/>
        </p:nvSpPr>
        <p:spPr>
          <a:xfrm>
            <a:off x="6572264" y="3429000"/>
            <a:ext cx="357190" cy="1214446"/>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20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2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animBg="1"/>
      <p:bldP spid="3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id-ID" sz="3200" dirty="0" smtClean="0">
                <a:latin typeface="Berlin Sans FB" pitchFamily="34" charset="0"/>
              </a:rPr>
              <a:t>KESIMPULAN (2) :</a:t>
            </a:r>
            <a:endParaRPr lang="id-ID" sz="3200" dirty="0">
              <a:latin typeface="Berlin Sans FB" pitchFamily="34" charset="0"/>
            </a:endParaRPr>
          </a:p>
        </p:txBody>
      </p:sp>
      <p:sp>
        <p:nvSpPr>
          <p:cNvPr id="3" name="Content Placeholder 2"/>
          <p:cNvSpPr>
            <a:spLocks noGrp="1"/>
          </p:cNvSpPr>
          <p:nvPr>
            <p:ph idx="1"/>
          </p:nvPr>
        </p:nvSpPr>
        <p:spPr>
          <a:xfrm>
            <a:off x="457200" y="1857364"/>
            <a:ext cx="8229600" cy="4268799"/>
          </a:xfrm>
        </p:spPr>
        <p:txBody>
          <a:bodyPr>
            <a:normAutofit fontScale="70000" lnSpcReduction="20000"/>
          </a:bodyPr>
          <a:lstStyle/>
          <a:p>
            <a:r>
              <a:rPr lang="id-ID" dirty="0" smtClean="0">
                <a:latin typeface="Berlin Sans FB" pitchFamily="34" charset="0"/>
              </a:rPr>
              <a:t>Undang-Undang Nomor 5 tahun 2014 membuka peluang bagi Pemerintah dan Pemerintah Daerah untuk merekrut tenaga PPPK yang merupakan tenaga dengan masa perjanjian kerja. </a:t>
            </a:r>
          </a:p>
          <a:p>
            <a:r>
              <a:rPr lang="id-ID" dirty="0" smtClean="0">
                <a:latin typeface="Berlin Sans FB" pitchFamily="34" charset="0"/>
              </a:rPr>
              <a:t>Setiap Instansi Pemerintah wajib menyusun kebutuhan jumlah dan jenis jabatan PPPK berdasarkan analisis jabatan dan analisis beban kerja. </a:t>
            </a:r>
          </a:p>
          <a:p>
            <a:r>
              <a:rPr lang="id-ID" dirty="0" smtClean="0">
                <a:latin typeface="Berlin Sans FB" pitchFamily="34" charset="0"/>
              </a:rPr>
              <a:t>Kebutuhan jumlah dan jenis jabatan PPPK ditetapkan dengan Keputusan Menteri, dalam hal ini adalah Menteri yang membawahi urusan pendayagunaan aparatur negara.</a:t>
            </a:r>
          </a:p>
          <a:p>
            <a:pPr>
              <a:buNone/>
            </a:pPr>
            <a:r>
              <a:rPr lang="id-ID" dirty="0" smtClean="0">
                <a:latin typeface="Berlin Sans FB" pitchFamily="34" charset="0"/>
                <a:sym typeface="Wingdings" pitchFamily="2" charset="2"/>
              </a:rPr>
              <a:t> </a:t>
            </a:r>
            <a:r>
              <a:rPr lang="id-ID" dirty="0" smtClean="0">
                <a:latin typeface="Berlin Sans FB" pitchFamily="34" charset="0"/>
              </a:rPr>
              <a:t>Dengan demikian Kebijakan PTT Daerah untuk dokter spesialis, dokter dan dokter gigi, serta bidan PTT masih dapat berjalan dengan dilakukan beberapa penyesuaian dengan UU ASN.  Selain itu, dimungkinkan pula untuk dilakukan rekruitmen terhadap tenaga kesehatan lainnya sebagai PPPK.</a:t>
            </a:r>
            <a:endParaRPr lang="id-ID" b="1" dirty="0" smtClean="0">
              <a:latin typeface="Berlin Sans FB" pitchFamily="34" charset="0"/>
            </a:endParaRPr>
          </a:p>
          <a:p>
            <a:endParaRPr lang="id-ID"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d-ID" dirty="0" smtClean="0">
                <a:latin typeface="Berlin Sans FB" pitchFamily="34" charset="0"/>
              </a:rPr>
              <a:t>SARAN :</a:t>
            </a:r>
            <a:endParaRPr lang="id-ID" dirty="0">
              <a:latin typeface="Berlin Sans FB" pitchFamily="34" charset="0"/>
            </a:endParaRPr>
          </a:p>
        </p:txBody>
      </p:sp>
      <p:sp>
        <p:nvSpPr>
          <p:cNvPr id="3" name="Content Placeholder 2"/>
          <p:cNvSpPr>
            <a:spLocks noGrp="1"/>
          </p:cNvSpPr>
          <p:nvPr>
            <p:ph idx="1"/>
          </p:nvPr>
        </p:nvSpPr>
        <p:spPr>
          <a:xfrm>
            <a:off x="457200" y="1600200"/>
            <a:ext cx="8229600" cy="5043510"/>
          </a:xfrm>
        </p:spPr>
        <p:txBody>
          <a:bodyPr>
            <a:normAutofit fontScale="62500" lnSpcReduction="20000"/>
          </a:bodyPr>
          <a:lstStyle/>
          <a:p>
            <a:pPr>
              <a:buNone/>
            </a:pPr>
            <a:r>
              <a:rPr lang="id-ID" dirty="0" smtClean="0">
                <a:latin typeface="Berlin Sans FB" pitchFamily="34" charset="0"/>
              </a:rPr>
              <a:t>1.   Mengawal jenis tenaga kesehatan yang dapat dimasukkan sebagai jenis tenaga PPPK dalam PerPres yang akan disusun sebagai turunan dari UU ASN.</a:t>
            </a:r>
          </a:p>
          <a:p>
            <a:pPr>
              <a:buNone/>
            </a:pPr>
            <a:r>
              <a:rPr lang="id-ID" dirty="0" smtClean="0">
                <a:latin typeface="Berlin Sans FB" pitchFamily="34" charset="0"/>
              </a:rPr>
              <a:t>2.  Advokasi kepada Kementerian Dalam Negeri, Kementerian PAN, BKN, dan Pemerintah daerah untuk memprioritaskan tenaga kesehatan, khususnya dokter dan bidan sebagai tenaga PPPK.</a:t>
            </a:r>
          </a:p>
          <a:p>
            <a:pPr>
              <a:buNone/>
            </a:pPr>
            <a:r>
              <a:rPr lang="id-ID" dirty="0" smtClean="0">
                <a:latin typeface="Berlin Sans FB" pitchFamily="34" charset="0"/>
              </a:rPr>
              <a:t>3.  Pada masa transisi, melakukan revisi terhadap  PP </a:t>
            </a:r>
            <a:r>
              <a:rPr lang="en-US" dirty="0" smtClean="0">
                <a:latin typeface="Berlin Sans FB" pitchFamily="34" charset="0"/>
              </a:rPr>
              <a:t>PMK 7/2013 </a:t>
            </a:r>
            <a:r>
              <a:rPr lang="en-US" dirty="0" err="1" smtClean="0">
                <a:latin typeface="Berlin Sans FB" pitchFamily="34" charset="0"/>
              </a:rPr>
              <a:t>ttg</a:t>
            </a:r>
            <a:r>
              <a:rPr lang="en-US" dirty="0" smtClean="0">
                <a:latin typeface="Berlin Sans FB" pitchFamily="34" charset="0"/>
              </a:rPr>
              <a:t> </a:t>
            </a:r>
            <a:r>
              <a:rPr lang="en-US" dirty="0" err="1" smtClean="0">
                <a:latin typeface="Berlin Sans FB" pitchFamily="34" charset="0"/>
              </a:rPr>
              <a:t>Pedoman</a:t>
            </a:r>
            <a:r>
              <a:rPr lang="en-US" dirty="0" smtClean="0">
                <a:latin typeface="Berlin Sans FB" pitchFamily="34" charset="0"/>
              </a:rPr>
              <a:t> </a:t>
            </a:r>
            <a:r>
              <a:rPr lang="en-US" dirty="0" err="1" smtClean="0">
                <a:latin typeface="Berlin Sans FB" pitchFamily="34" charset="0"/>
              </a:rPr>
              <a:t>Penetaan</a:t>
            </a:r>
            <a:r>
              <a:rPr lang="en-US" dirty="0" smtClean="0">
                <a:latin typeface="Berlin Sans FB" pitchFamily="34" charset="0"/>
              </a:rPr>
              <a:t> </a:t>
            </a:r>
            <a:r>
              <a:rPr lang="en-US" dirty="0" err="1" smtClean="0">
                <a:latin typeface="Berlin Sans FB" pitchFamily="34" charset="0"/>
              </a:rPr>
              <a:t>dan</a:t>
            </a:r>
            <a:r>
              <a:rPr lang="en-US" dirty="0" smtClean="0">
                <a:latin typeface="Berlin Sans FB" pitchFamily="34" charset="0"/>
              </a:rPr>
              <a:t> </a:t>
            </a:r>
            <a:r>
              <a:rPr lang="en-US" dirty="0" err="1" smtClean="0">
                <a:latin typeface="Berlin Sans FB" pitchFamily="34" charset="0"/>
              </a:rPr>
              <a:t>Pengangkatan</a:t>
            </a:r>
            <a:r>
              <a:rPr lang="en-US" dirty="0" smtClean="0">
                <a:latin typeface="Berlin Sans FB" pitchFamily="34" charset="0"/>
              </a:rPr>
              <a:t> </a:t>
            </a:r>
            <a:r>
              <a:rPr lang="en-US" dirty="0" err="1" smtClean="0">
                <a:latin typeface="Berlin Sans FB" pitchFamily="34" charset="0"/>
              </a:rPr>
              <a:t>Dokter</a:t>
            </a:r>
            <a:r>
              <a:rPr lang="en-US" dirty="0" smtClean="0">
                <a:latin typeface="Berlin Sans FB" pitchFamily="34" charset="0"/>
              </a:rPr>
              <a:t> </a:t>
            </a:r>
            <a:r>
              <a:rPr lang="en-US" dirty="0" err="1" smtClean="0">
                <a:latin typeface="Berlin Sans FB" pitchFamily="34" charset="0"/>
              </a:rPr>
              <a:t>dan</a:t>
            </a:r>
            <a:r>
              <a:rPr lang="en-US" dirty="0" smtClean="0">
                <a:latin typeface="Berlin Sans FB" pitchFamily="34" charset="0"/>
              </a:rPr>
              <a:t> </a:t>
            </a:r>
            <a:r>
              <a:rPr lang="en-US" dirty="0" err="1" smtClean="0">
                <a:latin typeface="Berlin Sans FB" pitchFamily="34" charset="0"/>
              </a:rPr>
              <a:t>Bidan</a:t>
            </a:r>
            <a:r>
              <a:rPr lang="id-ID" dirty="0" smtClean="0">
                <a:latin typeface="Berlin Sans FB" pitchFamily="34" charset="0"/>
              </a:rPr>
              <a:t> sebagai </a:t>
            </a:r>
            <a:r>
              <a:rPr lang="en-US" dirty="0" smtClean="0">
                <a:latin typeface="Berlin Sans FB" pitchFamily="34" charset="0"/>
              </a:rPr>
              <a:t>P</a:t>
            </a:r>
            <a:r>
              <a:rPr lang="id-ID" dirty="0" smtClean="0">
                <a:latin typeface="Berlin Sans FB" pitchFamily="34" charset="0"/>
              </a:rPr>
              <a:t>egawai </a:t>
            </a:r>
            <a:r>
              <a:rPr lang="en-US" dirty="0" smtClean="0">
                <a:latin typeface="Berlin Sans FB" pitchFamily="34" charset="0"/>
              </a:rPr>
              <a:t>T</a:t>
            </a:r>
            <a:r>
              <a:rPr lang="id-ID" dirty="0" smtClean="0">
                <a:latin typeface="Berlin Sans FB" pitchFamily="34" charset="0"/>
              </a:rPr>
              <a:t>idak </a:t>
            </a:r>
            <a:r>
              <a:rPr lang="en-US" dirty="0" smtClean="0">
                <a:latin typeface="Berlin Sans FB" pitchFamily="34" charset="0"/>
              </a:rPr>
              <a:t>T</a:t>
            </a:r>
            <a:r>
              <a:rPr lang="id-ID" dirty="0" smtClean="0">
                <a:latin typeface="Berlin Sans FB" pitchFamily="34" charset="0"/>
              </a:rPr>
              <a:t>etap, khususnya mengenai perpanjangan masa kerja disesuaikan dengan aturan ASN. </a:t>
            </a:r>
          </a:p>
          <a:p>
            <a:pPr>
              <a:buNone/>
            </a:pPr>
            <a:r>
              <a:rPr lang="id-ID" dirty="0" smtClean="0">
                <a:latin typeface="Berlin Sans FB" pitchFamily="34" charset="0"/>
              </a:rPr>
              <a:t>4.  Perlu ada masa transisi untuk tetap menyelenggarakan program PTT Pusat untuk tenaga dokter spesialis, dokter, dokter gigi dan bidan dalam mengawal kebutuhan tenaga kesehatan di daerah terkait dengan upaya mengamankan amanat konstitusi, serta target-target global dan Nasional, khususnya di daerah dengan kapasitas fiskal rendah di Daerah Terpencil, Perbatasan,d an Kepulauan (DTPK). </a:t>
            </a:r>
            <a:endParaRPr lang="id-ID" dirty="0">
              <a:latin typeface="Berlin Sans FB"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714620"/>
            <a:ext cx="8229600" cy="1143000"/>
          </a:xfrm>
          <a:solidFill>
            <a:schemeClr val="accent3">
              <a:lumMod val="60000"/>
              <a:lumOff val="40000"/>
            </a:schemeClr>
          </a:solidFill>
          <a:ln/>
          <a:effectLst>
            <a:outerShdw dist="50800" dir="5400000" algn="ctr" rotWithShape="0">
              <a:srgbClr val="FFFF00">
                <a:alpha val="43000"/>
              </a:srgbClr>
            </a:outerShdw>
          </a:effectLst>
          <a:scene3d>
            <a:camera prst="orthographicFron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a:lstStyle/>
          <a:p>
            <a:r>
              <a:rPr lang="id-ID" dirty="0" smtClean="0">
                <a:solidFill>
                  <a:schemeClr val="tx1"/>
                </a:solidFill>
                <a:latin typeface="Berlin Sans FB" pitchFamily="34" charset="0"/>
              </a:rPr>
              <a:t>TERIMA KASIH</a:t>
            </a:r>
            <a:endParaRPr lang="id-ID" dirty="0">
              <a:solidFill>
                <a:schemeClr val="tx1"/>
              </a:solidFill>
              <a:latin typeface="Berlin Sans FB" pitchFamily="34" charset="0"/>
            </a:endParaRPr>
          </a:p>
        </p:txBody>
      </p:sp>
      <p:sp>
        <p:nvSpPr>
          <p:cNvPr id="3" name="Flowchart: Connector 2"/>
          <p:cNvSpPr/>
          <p:nvPr/>
        </p:nvSpPr>
        <p:spPr>
          <a:xfrm>
            <a:off x="642910" y="3000372"/>
            <a:ext cx="571504" cy="571504"/>
          </a:xfrm>
          <a:prstGeom prst="flowChartConnector">
            <a:avLst/>
          </a:prstGeom>
          <a:solidFill>
            <a:schemeClr val="accent2"/>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id-ID"/>
          </a:p>
        </p:txBody>
      </p:sp>
      <p:sp>
        <p:nvSpPr>
          <p:cNvPr id="4" name="Flowchart: Connector 3"/>
          <p:cNvSpPr/>
          <p:nvPr/>
        </p:nvSpPr>
        <p:spPr>
          <a:xfrm>
            <a:off x="7858148" y="3000372"/>
            <a:ext cx="571504" cy="571504"/>
          </a:xfrm>
          <a:prstGeom prst="flowChartConnector">
            <a:avLst/>
          </a:prstGeom>
          <a:solidFill>
            <a:schemeClr val="accent2"/>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500042"/>
            <a:ext cx="8472518" cy="642942"/>
          </a:xfrm>
        </p:spPr>
        <p:txBody>
          <a:bodyPr>
            <a:normAutofit/>
          </a:bodyPr>
          <a:lstStyle/>
          <a:p>
            <a:pPr algn="l"/>
            <a:r>
              <a:rPr lang="id-ID" sz="2800" dirty="0" smtClean="0">
                <a:latin typeface="Berlin Sans FB" pitchFamily="34" charset="0"/>
              </a:rPr>
              <a:t>METODE KAJIAN :</a:t>
            </a:r>
            <a:endParaRPr lang="id-ID" sz="2800" dirty="0">
              <a:latin typeface="Berlin Sans FB" pitchFamily="34" charset="0"/>
            </a:endParaRPr>
          </a:p>
        </p:txBody>
      </p:sp>
      <p:grpSp>
        <p:nvGrpSpPr>
          <p:cNvPr id="16" name="Group 15"/>
          <p:cNvGrpSpPr/>
          <p:nvPr/>
        </p:nvGrpSpPr>
        <p:grpSpPr>
          <a:xfrm>
            <a:off x="214282" y="2143116"/>
            <a:ext cx="2786082" cy="1643074"/>
            <a:chOff x="214282" y="1000108"/>
            <a:chExt cx="2786082" cy="1643074"/>
          </a:xfrm>
        </p:grpSpPr>
        <p:sp>
          <p:nvSpPr>
            <p:cNvPr id="7" name="Flowchart: Process 6"/>
            <p:cNvSpPr/>
            <p:nvPr/>
          </p:nvSpPr>
          <p:spPr>
            <a:xfrm>
              <a:off x="214282" y="1643050"/>
              <a:ext cx="2786082" cy="1000132"/>
            </a:xfrm>
            <a:prstGeom prst="flowChartProcess">
              <a:avLst/>
            </a:prstGeom>
            <a:solidFill>
              <a:schemeClr val="accent2">
                <a:lumMod val="40000"/>
                <a:lumOff val="6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n-US" sz="2000" b="1" dirty="0" err="1" smtClean="0">
                  <a:solidFill>
                    <a:schemeClr val="tx1"/>
                  </a:solidFill>
                </a:rPr>
                <a:t>Maret</a:t>
              </a:r>
              <a:r>
                <a:rPr lang="en-US" sz="2000" b="1" dirty="0" smtClean="0">
                  <a:solidFill>
                    <a:schemeClr val="tx1"/>
                  </a:solidFill>
                </a:rPr>
                <a:t> </a:t>
              </a:r>
              <a:r>
                <a:rPr lang="id-ID" sz="2000" b="1" dirty="0" smtClean="0">
                  <a:solidFill>
                    <a:schemeClr val="tx1"/>
                  </a:solidFill>
                </a:rPr>
                <a:t>- Agustus 2014</a:t>
              </a:r>
              <a:endParaRPr lang="id-ID" sz="2000" b="1" dirty="0">
                <a:solidFill>
                  <a:schemeClr val="tx1"/>
                </a:solidFill>
              </a:endParaRPr>
            </a:p>
          </p:txBody>
        </p:sp>
        <p:sp>
          <p:nvSpPr>
            <p:cNvPr id="10" name="Flowchart: Process 9"/>
            <p:cNvSpPr/>
            <p:nvPr/>
          </p:nvSpPr>
          <p:spPr>
            <a:xfrm>
              <a:off x="214282" y="1000108"/>
              <a:ext cx="2786082" cy="500066"/>
            </a:xfrm>
            <a:prstGeom prst="flowChartProcess">
              <a:avLst/>
            </a:prstGeom>
            <a:solidFill>
              <a:schemeClr val="accent2">
                <a:lumMod val="40000"/>
                <a:lumOff val="60000"/>
              </a:schemeClr>
            </a:solidFill>
          </p:spPr>
          <p:style>
            <a:lnRef idx="3">
              <a:schemeClr val="lt1"/>
            </a:lnRef>
            <a:fillRef idx="1">
              <a:schemeClr val="accent2"/>
            </a:fillRef>
            <a:effectRef idx="1">
              <a:schemeClr val="accent2"/>
            </a:effectRef>
            <a:fontRef idx="minor">
              <a:schemeClr val="lt1"/>
            </a:fontRef>
          </p:style>
          <p:txBody>
            <a:bodyPr rtlCol="0" anchor="ctr"/>
            <a:lstStyle/>
            <a:p>
              <a:r>
                <a:rPr lang="id-ID" sz="2000" b="1" dirty="0" smtClean="0">
                  <a:solidFill>
                    <a:schemeClr val="tx1"/>
                  </a:solidFill>
                </a:rPr>
                <a:t>         WAKTU KAJIAN</a:t>
              </a:r>
              <a:endParaRPr lang="id-ID" sz="2000" b="1" dirty="0">
                <a:solidFill>
                  <a:schemeClr val="tx1"/>
                </a:solidFill>
              </a:endParaRPr>
            </a:p>
          </p:txBody>
        </p:sp>
        <p:sp>
          <p:nvSpPr>
            <p:cNvPr id="11" name="Flowchart: Connector 10"/>
            <p:cNvSpPr/>
            <p:nvPr/>
          </p:nvSpPr>
          <p:spPr>
            <a:xfrm>
              <a:off x="285720" y="1071546"/>
              <a:ext cx="357190" cy="357190"/>
            </a:xfrm>
            <a:prstGeom prst="flowChartConnector">
              <a:avLst/>
            </a:prstGeom>
            <a:solidFill>
              <a:srgbClr val="FFFF00"/>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id-ID"/>
            </a:p>
          </p:txBody>
        </p:sp>
      </p:grpSp>
      <p:grpSp>
        <p:nvGrpSpPr>
          <p:cNvPr id="18" name="Group 17"/>
          <p:cNvGrpSpPr/>
          <p:nvPr/>
        </p:nvGrpSpPr>
        <p:grpSpPr>
          <a:xfrm>
            <a:off x="3143240" y="2143116"/>
            <a:ext cx="2857520" cy="1643074"/>
            <a:chOff x="3143240" y="1000108"/>
            <a:chExt cx="2857520" cy="1643074"/>
          </a:xfrm>
        </p:grpSpPr>
        <p:sp>
          <p:nvSpPr>
            <p:cNvPr id="8" name="Flowchart: Process 7"/>
            <p:cNvSpPr/>
            <p:nvPr/>
          </p:nvSpPr>
          <p:spPr>
            <a:xfrm>
              <a:off x="3143240" y="1643050"/>
              <a:ext cx="2857520" cy="1000132"/>
            </a:xfrm>
            <a:prstGeom prst="flowChartProcess">
              <a:avLst/>
            </a:prstGeom>
            <a:solidFill>
              <a:schemeClr val="accent4">
                <a:lumMod val="40000"/>
                <a:lumOff val="60000"/>
              </a:schemeClr>
            </a:solidFill>
          </p:spPr>
          <p:style>
            <a:lnRef idx="3">
              <a:schemeClr val="lt1"/>
            </a:lnRef>
            <a:fillRef idx="1">
              <a:schemeClr val="accent1"/>
            </a:fillRef>
            <a:effectRef idx="1">
              <a:schemeClr val="accent1"/>
            </a:effectRef>
            <a:fontRef idx="minor">
              <a:schemeClr val="lt1"/>
            </a:fontRef>
          </p:style>
          <p:txBody>
            <a:bodyPr rtlCol="0" anchor="ctr"/>
            <a:lstStyle/>
            <a:p>
              <a:pPr algn="ctr"/>
              <a:r>
                <a:rPr lang="id-ID" sz="2000" dirty="0" smtClean="0">
                  <a:solidFill>
                    <a:schemeClr val="tx1"/>
                  </a:solidFill>
                  <a:latin typeface="Berlin Sans FB" pitchFamily="34" charset="0"/>
                </a:rPr>
                <a:t>Deskriptif</a:t>
              </a:r>
            </a:p>
            <a:p>
              <a:pPr algn="ctr"/>
              <a:r>
                <a:rPr lang="id-ID" sz="2000" dirty="0" smtClean="0">
                  <a:solidFill>
                    <a:schemeClr val="tx1"/>
                  </a:solidFill>
                  <a:latin typeface="Berlin Sans FB" pitchFamily="34" charset="0"/>
                </a:rPr>
                <a:t>Potong Lintang</a:t>
              </a:r>
              <a:endParaRPr lang="id-ID" sz="2000" dirty="0">
                <a:solidFill>
                  <a:schemeClr val="tx1"/>
                </a:solidFill>
                <a:latin typeface="Berlin Sans FB" pitchFamily="34" charset="0"/>
              </a:endParaRPr>
            </a:p>
          </p:txBody>
        </p:sp>
        <p:grpSp>
          <p:nvGrpSpPr>
            <p:cNvPr id="17" name="Group 16"/>
            <p:cNvGrpSpPr/>
            <p:nvPr/>
          </p:nvGrpSpPr>
          <p:grpSpPr>
            <a:xfrm>
              <a:off x="3143240" y="1000108"/>
              <a:ext cx="2857520" cy="500066"/>
              <a:chOff x="3143240" y="1000108"/>
              <a:chExt cx="2857520" cy="500066"/>
            </a:xfrm>
          </p:grpSpPr>
          <p:sp>
            <p:nvSpPr>
              <p:cNvPr id="12" name="Flowchart: Process 11"/>
              <p:cNvSpPr/>
              <p:nvPr/>
            </p:nvSpPr>
            <p:spPr>
              <a:xfrm>
                <a:off x="3143240" y="1000108"/>
                <a:ext cx="2857520" cy="500066"/>
              </a:xfrm>
              <a:prstGeom prst="flowChartProcess">
                <a:avLst/>
              </a:prstGeom>
              <a:solidFill>
                <a:schemeClr val="accent4">
                  <a:lumMod val="40000"/>
                  <a:lumOff val="60000"/>
                </a:schemeClr>
              </a:solidFill>
            </p:spPr>
            <p:style>
              <a:lnRef idx="3">
                <a:schemeClr val="lt1"/>
              </a:lnRef>
              <a:fillRef idx="1">
                <a:schemeClr val="accent2"/>
              </a:fillRef>
              <a:effectRef idx="1">
                <a:schemeClr val="accent2"/>
              </a:effectRef>
              <a:fontRef idx="minor">
                <a:schemeClr val="lt1"/>
              </a:fontRef>
            </p:style>
            <p:txBody>
              <a:bodyPr rtlCol="0" anchor="ctr"/>
              <a:lstStyle/>
              <a:p>
                <a:r>
                  <a:rPr lang="id-ID" sz="2000" b="1" dirty="0" smtClean="0">
                    <a:solidFill>
                      <a:schemeClr val="tx1"/>
                    </a:solidFill>
                  </a:rPr>
                  <a:t>         DESAIN KAJIAN</a:t>
                </a:r>
                <a:endParaRPr lang="id-ID" sz="2000" b="1" dirty="0">
                  <a:solidFill>
                    <a:schemeClr val="tx1"/>
                  </a:solidFill>
                </a:endParaRPr>
              </a:p>
            </p:txBody>
          </p:sp>
          <p:sp>
            <p:nvSpPr>
              <p:cNvPr id="13" name="Flowchart: Connector 12"/>
              <p:cNvSpPr/>
              <p:nvPr/>
            </p:nvSpPr>
            <p:spPr>
              <a:xfrm>
                <a:off x="3214678" y="1071546"/>
                <a:ext cx="357190" cy="35719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p>
            </p:txBody>
          </p:sp>
        </p:grpSp>
      </p:grpSp>
      <p:grpSp>
        <p:nvGrpSpPr>
          <p:cNvPr id="19" name="Group 18"/>
          <p:cNvGrpSpPr/>
          <p:nvPr/>
        </p:nvGrpSpPr>
        <p:grpSpPr>
          <a:xfrm>
            <a:off x="6143636" y="2143116"/>
            <a:ext cx="2857520" cy="3643338"/>
            <a:chOff x="6143636" y="1000108"/>
            <a:chExt cx="2857520" cy="3643338"/>
          </a:xfrm>
        </p:grpSpPr>
        <p:sp>
          <p:nvSpPr>
            <p:cNvPr id="9" name="Flowchart: Process 8"/>
            <p:cNvSpPr/>
            <p:nvPr/>
          </p:nvSpPr>
          <p:spPr>
            <a:xfrm>
              <a:off x="6143636" y="1571612"/>
              <a:ext cx="2857520" cy="3071834"/>
            </a:xfrm>
            <a:prstGeom prst="flowChartProcess">
              <a:avLst/>
            </a:prstGeom>
            <a:solidFill>
              <a:schemeClr val="accent3">
                <a:lumMod val="60000"/>
                <a:lumOff val="40000"/>
              </a:schemeClr>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n-US" sz="2000" dirty="0" smtClean="0">
                  <a:solidFill>
                    <a:schemeClr val="tx1"/>
                  </a:solidFill>
                  <a:latin typeface="Berlin Sans FB" pitchFamily="34" charset="0"/>
                </a:rPr>
                <a:t>Unit </a:t>
              </a:r>
              <a:r>
                <a:rPr lang="en-US" sz="2000" dirty="0" err="1" smtClean="0">
                  <a:solidFill>
                    <a:schemeClr val="tx1"/>
                  </a:solidFill>
                  <a:latin typeface="Berlin Sans FB" pitchFamily="34" charset="0"/>
                </a:rPr>
                <a:t>Kementerian</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Kesehatan</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Terkait</a:t>
              </a:r>
              <a:r>
                <a:rPr lang="en-US" sz="2000" dirty="0" smtClean="0">
                  <a:solidFill>
                    <a:schemeClr val="tx1"/>
                  </a:solidFill>
                  <a:latin typeface="Berlin Sans FB" pitchFamily="34" charset="0"/>
                </a:rPr>
                <a:t>, </a:t>
              </a:r>
              <a:endParaRPr lang="id-ID" sz="2000" dirty="0" smtClean="0">
                <a:solidFill>
                  <a:schemeClr val="tx1"/>
                </a:solidFill>
                <a:latin typeface="Berlin Sans FB" pitchFamily="34" charset="0"/>
              </a:endParaRPr>
            </a:p>
            <a:p>
              <a:pPr algn="ctr"/>
              <a:r>
                <a:rPr lang="en-US" sz="2000" dirty="0" err="1" smtClean="0">
                  <a:solidFill>
                    <a:schemeClr val="tx1"/>
                  </a:solidFill>
                  <a:latin typeface="Berlin Sans FB" pitchFamily="34" charset="0"/>
                </a:rPr>
                <a:t>Dinas</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Kesehatan</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Provinsi</a:t>
              </a:r>
              <a:r>
                <a:rPr lang="en-US" sz="2000" dirty="0" smtClean="0">
                  <a:solidFill>
                    <a:schemeClr val="tx1"/>
                  </a:solidFill>
                  <a:latin typeface="Berlin Sans FB" pitchFamily="34" charset="0"/>
                </a:rPr>
                <a:t>, </a:t>
              </a:r>
              <a:endParaRPr lang="id-ID" sz="2000" dirty="0" smtClean="0">
                <a:solidFill>
                  <a:schemeClr val="tx1"/>
                </a:solidFill>
                <a:latin typeface="Berlin Sans FB" pitchFamily="34" charset="0"/>
              </a:endParaRPr>
            </a:p>
            <a:p>
              <a:pPr algn="ctr"/>
              <a:r>
                <a:rPr lang="en-US" sz="2000" dirty="0" err="1" smtClean="0">
                  <a:solidFill>
                    <a:schemeClr val="tx1"/>
                  </a:solidFill>
                  <a:latin typeface="Berlin Sans FB" pitchFamily="34" charset="0"/>
                </a:rPr>
                <a:t>Dinas</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Kesehatan</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Kabupaten</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Puskesmas</a:t>
              </a:r>
              <a:r>
                <a:rPr lang="en-US" sz="2000" dirty="0" smtClean="0">
                  <a:solidFill>
                    <a:schemeClr val="tx1"/>
                  </a:solidFill>
                  <a:latin typeface="Berlin Sans FB" pitchFamily="34" charset="0"/>
                </a:rPr>
                <a:t>, </a:t>
              </a:r>
              <a:endParaRPr lang="id-ID" sz="2000" dirty="0" smtClean="0">
                <a:solidFill>
                  <a:schemeClr val="tx1"/>
                </a:solidFill>
                <a:latin typeface="Berlin Sans FB" pitchFamily="34" charset="0"/>
              </a:endParaRPr>
            </a:p>
            <a:p>
              <a:pPr algn="ctr"/>
              <a:r>
                <a:rPr lang="en-US" sz="2000" dirty="0" err="1" smtClean="0">
                  <a:solidFill>
                    <a:schemeClr val="tx1"/>
                  </a:solidFill>
                  <a:latin typeface="Berlin Sans FB" pitchFamily="34" charset="0"/>
                </a:rPr>
                <a:t>Perangkat</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Desa</a:t>
              </a:r>
              <a:r>
                <a:rPr lang="en-US" sz="2000" dirty="0" smtClean="0">
                  <a:solidFill>
                    <a:schemeClr val="tx1"/>
                  </a:solidFill>
                  <a:latin typeface="Berlin Sans FB" pitchFamily="34" charset="0"/>
                </a:rPr>
                <a:t> </a:t>
              </a:r>
              <a:endParaRPr lang="id-ID" sz="2000" dirty="0" smtClean="0">
                <a:solidFill>
                  <a:schemeClr val="tx1"/>
                </a:solidFill>
                <a:latin typeface="Berlin Sans FB" pitchFamily="34" charset="0"/>
              </a:endParaRPr>
            </a:p>
            <a:p>
              <a:pPr algn="ctr"/>
              <a:r>
                <a:rPr lang="en-US" sz="2000" dirty="0" err="1" smtClean="0">
                  <a:solidFill>
                    <a:schemeClr val="tx1"/>
                  </a:solidFill>
                  <a:latin typeface="Berlin Sans FB" pitchFamily="34" charset="0"/>
                </a:rPr>
                <a:t>Tenaga</a:t>
              </a:r>
              <a:r>
                <a:rPr lang="en-US" sz="2000" dirty="0" smtClean="0">
                  <a:solidFill>
                    <a:schemeClr val="tx1"/>
                  </a:solidFill>
                  <a:latin typeface="Berlin Sans FB" pitchFamily="34" charset="0"/>
                </a:rPr>
                <a:t> PTT </a:t>
              </a:r>
              <a:r>
                <a:rPr lang="en-US" sz="2000" dirty="0" err="1" smtClean="0">
                  <a:solidFill>
                    <a:schemeClr val="tx1"/>
                  </a:solidFill>
                  <a:latin typeface="Berlin Sans FB" pitchFamily="34" charset="0"/>
                </a:rPr>
                <a:t>itu</a:t>
              </a:r>
              <a:r>
                <a:rPr lang="en-US" sz="2000" dirty="0" smtClean="0">
                  <a:solidFill>
                    <a:schemeClr val="tx1"/>
                  </a:solidFill>
                  <a:latin typeface="Berlin Sans FB" pitchFamily="34" charset="0"/>
                </a:rPr>
                <a:t> </a:t>
              </a:r>
              <a:r>
                <a:rPr lang="en-US" sz="2000" dirty="0" err="1" smtClean="0">
                  <a:solidFill>
                    <a:schemeClr val="tx1"/>
                  </a:solidFill>
                  <a:latin typeface="Berlin Sans FB" pitchFamily="34" charset="0"/>
                </a:rPr>
                <a:t>sendiri</a:t>
              </a:r>
              <a:endParaRPr lang="id-ID" sz="1600" dirty="0">
                <a:solidFill>
                  <a:schemeClr val="tx1"/>
                </a:solidFill>
                <a:latin typeface="Berlin Sans FB" pitchFamily="34" charset="0"/>
              </a:endParaRPr>
            </a:p>
            <a:p>
              <a:endParaRPr lang="id-ID" sz="1600" dirty="0">
                <a:solidFill>
                  <a:schemeClr val="tx1"/>
                </a:solidFill>
                <a:latin typeface="Berlin Sans FB" pitchFamily="34" charset="0"/>
              </a:endParaRPr>
            </a:p>
          </p:txBody>
        </p:sp>
        <p:sp>
          <p:nvSpPr>
            <p:cNvPr id="14" name="Flowchart: Process 13"/>
            <p:cNvSpPr/>
            <p:nvPr/>
          </p:nvSpPr>
          <p:spPr>
            <a:xfrm>
              <a:off x="6143636" y="1000108"/>
              <a:ext cx="2857520" cy="500066"/>
            </a:xfrm>
            <a:prstGeom prst="flowChartProcess">
              <a:avLst/>
            </a:prstGeom>
            <a:solidFill>
              <a:schemeClr val="accent3">
                <a:lumMod val="60000"/>
                <a:lumOff val="40000"/>
              </a:schemeClr>
            </a:solidFill>
          </p:spPr>
          <p:style>
            <a:lnRef idx="3">
              <a:schemeClr val="lt1"/>
            </a:lnRef>
            <a:fillRef idx="1">
              <a:schemeClr val="accent2"/>
            </a:fillRef>
            <a:effectRef idx="1">
              <a:schemeClr val="accent2"/>
            </a:effectRef>
            <a:fontRef idx="minor">
              <a:schemeClr val="lt1"/>
            </a:fontRef>
          </p:style>
          <p:txBody>
            <a:bodyPr rtlCol="0" anchor="ctr"/>
            <a:lstStyle/>
            <a:p>
              <a:r>
                <a:rPr lang="id-ID" b="1" dirty="0" smtClean="0">
                  <a:solidFill>
                    <a:schemeClr val="tx1"/>
                  </a:solidFill>
                </a:rPr>
                <a:t>         </a:t>
              </a:r>
              <a:r>
                <a:rPr lang="id-ID" sz="2000" b="1" dirty="0" smtClean="0">
                  <a:solidFill>
                    <a:schemeClr val="tx1"/>
                  </a:solidFill>
                </a:rPr>
                <a:t>INFORMAN</a:t>
              </a:r>
              <a:endParaRPr lang="id-ID" sz="2000" b="1" dirty="0">
                <a:solidFill>
                  <a:schemeClr val="tx1"/>
                </a:solidFill>
              </a:endParaRPr>
            </a:p>
          </p:txBody>
        </p:sp>
        <p:sp>
          <p:nvSpPr>
            <p:cNvPr id="15" name="Flowchart: Connector 14"/>
            <p:cNvSpPr/>
            <p:nvPr/>
          </p:nvSpPr>
          <p:spPr>
            <a:xfrm>
              <a:off x="6215074" y="1071546"/>
              <a:ext cx="357190" cy="357190"/>
            </a:xfrm>
            <a:prstGeom prst="flowChartConnector">
              <a:avLst/>
            </a:prstGeom>
            <a:solidFill>
              <a:srgbClr val="FFC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id-ID"/>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2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a:bodyPr>
          <a:lstStyle/>
          <a:p>
            <a:pPr algn="l"/>
            <a:r>
              <a:rPr lang="id-ID" sz="2800" dirty="0" smtClean="0">
                <a:latin typeface="Berlin Sans FB" pitchFamily="34" charset="0"/>
              </a:rPr>
              <a:t>LOKASI KAJIAN:</a:t>
            </a:r>
            <a:endParaRPr lang="id-ID" sz="2800" dirty="0">
              <a:latin typeface="Berlin Sans FB" pitchFamily="34" charset="0"/>
            </a:endParaRPr>
          </a:p>
        </p:txBody>
      </p:sp>
      <p:graphicFrame>
        <p:nvGraphicFramePr>
          <p:cNvPr id="5" name="Table 4"/>
          <p:cNvGraphicFramePr>
            <a:graphicFrameLocks noGrp="1"/>
          </p:cNvGraphicFramePr>
          <p:nvPr/>
        </p:nvGraphicFramePr>
        <p:xfrm>
          <a:off x="285717" y="2000239"/>
          <a:ext cx="8572562" cy="3444419"/>
        </p:xfrm>
        <a:graphic>
          <a:graphicData uri="http://schemas.openxmlformats.org/drawingml/2006/table">
            <a:tbl>
              <a:tblPr firstRow="1" bandRow="1">
                <a:tableStyleId>{93296810-A885-4BE3-A3E7-6D5BEEA58F35}</a:tableStyleId>
              </a:tblPr>
              <a:tblGrid>
                <a:gridCol w="463384"/>
                <a:gridCol w="1322569"/>
                <a:gridCol w="1428760"/>
                <a:gridCol w="1785950"/>
                <a:gridCol w="1285884"/>
                <a:gridCol w="1357322"/>
                <a:gridCol w="928693"/>
              </a:tblGrid>
              <a:tr h="865703">
                <a:tc>
                  <a:txBody>
                    <a:bodyPr/>
                    <a:lstStyle/>
                    <a:p>
                      <a:pPr algn="ctr"/>
                      <a:endParaRPr lang="id-ID" sz="1800" dirty="0" smtClean="0">
                        <a:solidFill>
                          <a:schemeClr val="tx1"/>
                        </a:solidFill>
                      </a:endParaRPr>
                    </a:p>
                    <a:p>
                      <a:pPr algn="ctr"/>
                      <a:r>
                        <a:rPr lang="id-ID" sz="1800" dirty="0" smtClean="0">
                          <a:solidFill>
                            <a:schemeClr val="tx1"/>
                          </a:solidFill>
                        </a:rPr>
                        <a:t>No</a:t>
                      </a:r>
                      <a:endParaRPr lang="id-ID" sz="1800" dirty="0">
                        <a:solidFill>
                          <a:schemeClr val="tx1"/>
                        </a:solidFill>
                      </a:endParaRPr>
                    </a:p>
                  </a:txBody>
                  <a:tcPr/>
                </a:tc>
                <a:tc>
                  <a:txBody>
                    <a:bodyPr/>
                    <a:lstStyle/>
                    <a:p>
                      <a:pPr algn="ctr"/>
                      <a:endParaRPr lang="id-ID" sz="1800" dirty="0" smtClean="0">
                        <a:solidFill>
                          <a:schemeClr val="tx1"/>
                        </a:solidFill>
                      </a:endParaRPr>
                    </a:p>
                    <a:p>
                      <a:pPr algn="ctr"/>
                      <a:r>
                        <a:rPr lang="id-ID" sz="1800" dirty="0" smtClean="0">
                          <a:solidFill>
                            <a:schemeClr val="tx1"/>
                          </a:solidFill>
                        </a:rPr>
                        <a:t>PROVINSI</a:t>
                      </a:r>
                      <a:endParaRPr lang="id-ID" sz="1800" dirty="0">
                        <a:solidFill>
                          <a:schemeClr val="tx1"/>
                        </a:solidFill>
                      </a:endParaRPr>
                    </a:p>
                  </a:txBody>
                  <a:tcPr/>
                </a:tc>
                <a:tc>
                  <a:txBody>
                    <a:bodyPr/>
                    <a:lstStyle/>
                    <a:p>
                      <a:pPr algn="ctr"/>
                      <a:endParaRPr lang="id-ID" sz="1800" dirty="0" smtClean="0">
                        <a:solidFill>
                          <a:schemeClr val="tx1"/>
                        </a:solidFill>
                      </a:endParaRPr>
                    </a:p>
                    <a:p>
                      <a:pPr algn="ctr"/>
                      <a:r>
                        <a:rPr lang="id-ID" sz="1800" dirty="0" smtClean="0">
                          <a:solidFill>
                            <a:schemeClr val="tx1"/>
                          </a:solidFill>
                        </a:rPr>
                        <a:t>PUSKESMAS</a:t>
                      </a:r>
                      <a:endParaRPr lang="id-ID" sz="1800" dirty="0">
                        <a:solidFill>
                          <a:schemeClr val="tx1"/>
                        </a:solidFill>
                      </a:endParaRPr>
                    </a:p>
                  </a:txBody>
                  <a:tcPr/>
                </a:tc>
                <a:tc>
                  <a:txBody>
                    <a:bodyPr/>
                    <a:lstStyle/>
                    <a:p>
                      <a:pPr algn="ctr"/>
                      <a:endParaRPr lang="id-ID" sz="1800" dirty="0" smtClean="0">
                        <a:solidFill>
                          <a:schemeClr val="tx1"/>
                        </a:solidFill>
                      </a:endParaRPr>
                    </a:p>
                    <a:p>
                      <a:pPr algn="ctr"/>
                      <a:r>
                        <a:rPr lang="id-ID" sz="1800" dirty="0" smtClean="0">
                          <a:solidFill>
                            <a:schemeClr val="tx1"/>
                          </a:solidFill>
                        </a:rPr>
                        <a:t>PUSKESMAS</a:t>
                      </a:r>
                      <a:endParaRPr lang="id-ID" sz="1800" dirty="0">
                        <a:solidFill>
                          <a:schemeClr val="tx1"/>
                        </a:solidFill>
                      </a:endParaRPr>
                    </a:p>
                  </a:txBody>
                  <a:tcPr/>
                </a:tc>
                <a:tc>
                  <a:txBody>
                    <a:bodyPr/>
                    <a:lstStyle/>
                    <a:p>
                      <a:pPr algn="ctr"/>
                      <a:endParaRPr lang="id-ID" sz="1800" dirty="0" smtClean="0">
                        <a:solidFill>
                          <a:schemeClr val="tx1"/>
                        </a:solidFill>
                      </a:endParaRPr>
                    </a:p>
                    <a:p>
                      <a:pPr algn="ctr"/>
                      <a:r>
                        <a:rPr lang="id-ID" sz="1800" dirty="0" smtClean="0">
                          <a:solidFill>
                            <a:schemeClr val="tx1"/>
                          </a:solidFill>
                        </a:rPr>
                        <a:t>DESA</a:t>
                      </a:r>
                      <a:endParaRPr lang="id-ID" sz="1800" dirty="0">
                        <a:solidFill>
                          <a:schemeClr val="tx1"/>
                        </a:solidFill>
                      </a:endParaRPr>
                    </a:p>
                  </a:txBody>
                  <a:tcPr/>
                </a:tc>
                <a:tc gridSpan="2">
                  <a:txBody>
                    <a:bodyPr/>
                    <a:lstStyle/>
                    <a:p>
                      <a:pPr algn="ctr"/>
                      <a:endParaRPr lang="id-ID" sz="1800" dirty="0" smtClean="0">
                        <a:solidFill>
                          <a:schemeClr val="tx1"/>
                        </a:solidFill>
                      </a:endParaRPr>
                    </a:p>
                    <a:p>
                      <a:pPr algn="ctr"/>
                      <a:r>
                        <a:rPr lang="id-ID" sz="1800" dirty="0" smtClean="0">
                          <a:solidFill>
                            <a:schemeClr val="tx1"/>
                          </a:solidFill>
                        </a:rPr>
                        <a:t>KETERANGAN</a:t>
                      </a:r>
                      <a:endParaRPr lang="id-ID" sz="1800" dirty="0">
                        <a:solidFill>
                          <a:schemeClr val="tx1"/>
                        </a:solidFill>
                      </a:endParaRPr>
                    </a:p>
                  </a:txBody>
                  <a:tcPr/>
                </a:tc>
                <a:tc hMerge="1">
                  <a:txBody>
                    <a:bodyPr/>
                    <a:lstStyle/>
                    <a:p>
                      <a:endParaRPr lang="id-ID" sz="1400" dirty="0"/>
                    </a:p>
                  </a:txBody>
                  <a:tcPr/>
                </a:tc>
              </a:tr>
              <a:tr h="432852">
                <a:tc>
                  <a:txBody>
                    <a:bodyPr/>
                    <a:lstStyle/>
                    <a:p>
                      <a:pPr algn="ctr"/>
                      <a:r>
                        <a:rPr lang="id-ID" sz="1800" dirty="0" smtClean="0"/>
                        <a:t>1</a:t>
                      </a:r>
                      <a:endParaRPr lang="id-ID" sz="1800" dirty="0"/>
                    </a:p>
                  </a:txBody>
                  <a:tcPr/>
                </a:tc>
                <a:tc>
                  <a:txBody>
                    <a:bodyPr/>
                    <a:lstStyle/>
                    <a:p>
                      <a:r>
                        <a:rPr lang="id-ID" sz="1800" dirty="0" smtClean="0"/>
                        <a:t>Lampung</a:t>
                      </a:r>
                      <a:endParaRPr lang="id-ID" sz="1800" dirty="0"/>
                    </a:p>
                  </a:txBody>
                  <a:tcPr/>
                </a:tc>
                <a:tc>
                  <a:txBody>
                    <a:bodyPr/>
                    <a:lstStyle/>
                    <a:p>
                      <a:r>
                        <a:rPr lang="id-ID" sz="1800" dirty="0" smtClean="0"/>
                        <a:t>Pesawaran</a:t>
                      </a:r>
                      <a:endParaRPr lang="id-ID" sz="1800" dirty="0"/>
                    </a:p>
                  </a:txBody>
                  <a:tcPr/>
                </a:tc>
                <a:tc>
                  <a:txBody>
                    <a:bodyPr/>
                    <a:lstStyle/>
                    <a:p>
                      <a:r>
                        <a:rPr lang="id-ID" sz="1800" dirty="0" smtClean="0"/>
                        <a:t>Bunut</a:t>
                      </a:r>
                      <a:endParaRPr lang="id-ID" sz="1800" dirty="0"/>
                    </a:p>
                  </a:txBody>
                  <a:tcPr/>
                </a:tc>
                <a:tc>
                  <a:txBody>
                    <a:bodyPr/>
                    <a:lstStyle/>
                    <a:p>
                      <a:endParaRPr lang="id-ID" sz="1800" dirty="0"/>
                    </a:p>
                  </a:txBody>
                  <a:tcPr/>
                </a:tc>
                <a:tc>
                  <a:txBody>
                    <a:bodyPr/>
                    <a:lstStyle/>
                    <a:p>
                      <a:r>
                        <a:rPr lang="id-ID" sz="1800" dirty="0" smtClean="0"/>
                        <a:t>Sumatera</a:t>
                      </a:r>
                      <a:endParaRPr lang="id-ID" sz="1800" dirty="0"/>
                    </a:p>
                  </a:txBody>
                  <a:tcPr/>
                </a:tc>
                <a:tc>
                  <a:txBody>
                    <a:bodyPr/>
                    <a:lstStyle/>
                    <a:p>
                      <a:r>
                        <a:rPr lang="id-ID" sz="1800" dirty="0" smtClean="0"/>
                        <a:t>Barat</a:t>
                      </a:r>
                      <a:endParaRPr lang="id-ID" sz="1800" dirty="0"/>
                    </a:p>
                  </a:txBody>
                  <a:tcPr/>
                </a:tc>
              </a:tr>
              <a:tr h="487396">
                <a:tc>
                  <a:txBody>
                    <a:bodyPr/>
                    <a:lstStyle/>
                    <a:p>
                      <a:pPr algn="ctr"/>
                      <a:r>
                        <a:rPr lang="id-ID" sz="1800" dirty="0" smtClean="0"/>
                        <a:t>2</a:t>
                      </a:r>
                      <a:endParaRPr lang="id-ID" sz="1800" dirty="0"/>
                    </a:p>
                  </a:txBody>
                  <a:tcPr/>
                </a:tc>
                <a:tc>
                  <a:txBody>
                    <a:bodyPr/>
                    <a:lstStyle/>
                    <a:p>
                      <a:r>
                        <a:rPr lang="id-ID" sz="1800" dirty="0" smtClean="0"/>
                        <a:t>Kalimantan</a:t>
                      </a:r>
                      <a:endParaRPr lang="id-ID" sz="1800" dirty="0"/>
                    </a:p>
                  </a:txBody>
                  <a:tcPr/>
                </a:tc>
                <a:tc>
                  <a:txBody>
                    <a:bodyPr/>
                    <a:lstStyle/>
                    <a:p>
                      <a:r>
                        <a:rPr lang="id-ID" sz="1800" dirty="0" smtClean="0"/>
                        <a:t>Banjar</a:t>
                      </a:r>
                      <a:endParaRPr lang="id-ID" sz="1800" dirty="0"/>
                    </a:p>
                  </a:txBody>
                  <a:tcPr/>
                </a:tc>
                <a:tc>
                  <a:txBody>
                    <a:bodyPr/>
                    <a:lstStyle/>
                    <a:p>
                      <a:r>
                        <a:rPr lang="id-ID" sz="1800" dirty="0" smtClean="0"/>
                        <a:t>Tatah Pemangkih Laut</a:t>
                      </a:r>
                      <a:endParaRPr lang="id-ID" sz="1800" dirty="0"/>
                    </a:p>
                  </a:txBody>
                  <a:tcPr/>
                </a:tc>
                <a:tc>
                  <a:txBody>
                    <a:bodyPr/>
                    <a:lstStyle/>
                    <a:p>
                      <a:r>
                        <a:rPr lang="id-ID" sz="1800" dirty="0" smtClean="0"/>
                        <a:t>Jeruju Laut</a:t>
                      </a:r>
                      <a:endParaRPr lang="id-ID" sz="1800" dirty="0"/>
                    </a:p>
                  </a:txBody>
                  <a:tcPr/>
                </a:tc>
                <a:tc>
                  <a:txBody>
                    <a:bodyPr/>
                    <a:lstStyle/>
                    <a:p>
                      <a:r>
                        <a:rPr lang="id-ID" sz="1800" dirty="0" smtClean="0"/>
                        <a:t>Kalimantan</a:t>
                      </a:r>
                      <a:endParaRPr lang="id-ID" sz="1800" dirty="0"/>
                    </a:p>
                  </a:txBody>
                  <a:tcPr/>
                </a:tc>
                <a:tc>
                  <a:txBody>
                    <a:bodyPr/>
                    <a:lstStyle/>
                    <a:p>
                      <a:r>
                        <a:rPr lang="id-ID" sz="1800" dirty="0" smtClean="0"/>
                        <a:t>Tengah</a:t>
                      </a:r>
                      <a:endParaRPr lang="id-ID" sz="1800" dirty="0"/>
                    </a:p>
                  </a:txBody>
                  <a:tcPr/>
                </a:tc>
              </a:tr>
              <a:tr h="432852">
                <a:tc>
                  <a:txBody>
                    <a:bodyPr/>
                    <a:lstStyle/>
                    <a:p>
                      <a:pPr algn="ctr"/>
                      <a:r>
                        <a:rPr lang="id-ID" sz="1800" dirty="0" smtClean="0"/>
                        <a:t>3</a:t>
                      </a:r>
                      <a:endParaRPr lang="id-ID" sz="1800" dirty="0"/>
                    </a:p>
                  </a:txBody>
                  <a:tcPr/>
                </a:tc>
                <a:tc>
                  <a:txBody>
                    <a:bodyPr/>
                    <a:lstStyle/>
                    <a:p>
                      <a:r>
                        <a:rPr lang="id-ID" sz="1800" dirty="0" smtClean="0"/>
                        <a:t>Sulawesi</a:t>
                      </a:r>
                      <a:endParaRPr lang="id-ID" sz="1800" dirty="0"/>
                    </a:p>
                  </a:txBody>
                  <a:tcPr/>
                </a:tc>
                <a:tc>
                  <a:txBody>
                    <a:bodyPr/>
                    <a:lstStyle/>
                    <a:p>
                      <a:r>
                        <a:rPr lang="id-ID" sz="1800" dirty="0" smtClean="0"/>
                        <a:t>Konawe</a:t>
                      </a:r>
                      <a:endParaRPr lang="id-ID" sz="1800" dirty="0"/>
                    </a:p>
                  </a:txBody>
                  <a:tcPr/>
                </a:tc>
                <a:tc>
                  <a:txBody>
                    <a:bodyPr/>
                    <a:lstStyle/>
                    <a:p>
                      <a:r>
                        <a:rPr lang="id-ID" sz="1800" dirty="0" smtClean="0"/>
                        <a:t>Pondidaha</a:t>
                      </a:r>
                      <a:endParaRPr lang="id-ID" sz="1800" dirty="0"/>
                    </a:p>
                  </a:txBody>
                  <a:tcPr/>
                </a:tc>
                <a:tc>
                  <a:txBody>
                    <a:bodyPr/>
                    <a:lstStyle/>
                    <a:p>
                      <a:r>
                        <a:rPr lang="id-ID" sz="1800" dirty="0" smtClean="0"/>
                        <a:t>Puumbinusi</a:t>
                      </a:r>
                      <a:endParaRPr lang="id-ID" sz="1800" dirty="0"/>
                    </a:p>
                  </a:txBody>
                  <a:tcPr/>
                </a:tc>
                <a:tc>
                  <a:txBody>
                    <a:bodyPr/>
                    <a:lstStyle/>
                    <a:p>
                      <a:r>
                        <a:rPr lang="id-ID" sz="1800" dirty="0" smtClean="0"/>
                        <a:t>Sulawesi</a:t>
                      </a:r>
                      <a:endParaRPr lang="id-ID" sz="1800" dirty="0"/>
                    </a:p>
                  </a:txBody>
                  <a:tcPr/>
                </a:tc>
                <a:tc>
                  <a:txBody>
                    <a:bodyPr/>
                    <a:lstStyle/>
                    <a:p>
                      <a:r>
                        <a:rPr lang="id-ID" sz="1800" dirty="0" smtClean="0"/>
                        <a:t>Tengah</a:t>
                      </a:r>
                      <a:endParaRPr lang="id-ID" sz="1800" dirty="0"/>
                    </a:p>
                  </a:txBody>
                  <a:tcPr/>
                </a:tc>
              </a:tr>
              <a:tr h="614472">
                <a:tc>
                  <a:txBody>
                    <a:bodyPr/>
                    <a:lstStyle/>
                    <a:p>
                      <a:pPr algn="ctr"/>
                      <a:r>
                        <a:rPr lang="id-ID" sz="1800" dirty="0" smtClean="0"/>
                        <a:t>4</a:t>
                      </a:r>
                      <a:endParaRPr lang="id-ID" sz="1800" dirty="0"/>
                    </a:p>
                  </a:txBody>
                  <a:tcPr/>
                </a:tc>
                <a:tc>
                  <a:txBody>
                    <a:bodyPr/>
                    <a:lstStyle/>
                    <a:p>
                      <a:r>
                        <a:rPr lang="id-ID" sz="1800" dirty="0" smtClean="0"/>
                        <a:t>NTT</a:t>
                      </a:r>
                      <a:endParaRPr lang="id-ID" sz="1800" dirty="0"/>
                    </a:p>
                  </a:txBody>
                  <a:tcPr/>
                </a:tc>
                <a:tc>
                  <a:txBody>
                    <a:bodyPr/>
                    <a:lstStyle/>
                    <a:p>
                      <a:r>
                        <a:rPr lang="id-ID" sz="1800" dirty="0" smtClean="0"/>
                        <a:t>Kupang</a:t>
                      </a:r>
                      <a:endParaRPr lang="id-ID" sz="1800" dirty="0"/>
                    </a:p>
                  </a:txBody>
                  <a:tcPr/>
                </a:tc>
                <a:tc>
                  <a:txBody>
                    <a:bodyPr/>
                    <a:lstStyle/>
                    <a:p>
                      <a:r>
                        <a:rPr lang="id-ID" sz="1800" dirty="0" smtClean="0"/>
                        <a:t>Pasir Panjang</a:t>
                      </a:r>
                      <a:endParaRPr lang="id-ID" sz="1800" dirty="0"/>
                    </a:p>
                  </a:txBody>
                  <a:tcPr/>
                </a:tc>
                <a:tc>
                  <a:txBody>
                    <a:bodyPr/>
                    <a:lstStyle/>
                    <a:p>
                      <a:r>
                        <a:rPr lang="id-ID" sz="1800" dirty="0" smtClean="0"/>
                        <a:t>Nefo Naek</a:t>
                      </a:r>
                      <a:endParaRPr lang="id-ID" sz="1800" dirty="0"/>
                    </a:p>
                  </a:txBody>
                  <a:tcPr/>
                </a:tc>
                <a:tc>
                  <a:txBody>
                    <a:bodyPr/>
                    <a:lstStyle/>
                    <a:p>
                      <a:r>
                        <a:rPr lang="id-ID" sz="1800" dirty="0" smtClean="0"/>
                        <a:t>Nusa Tenggara</a:t>
                      </a:r>
                      <a:endParaRPr lang="id-ID" sz="1800" dirty="0"/>
                    </a:p>
                  </a:txBody>
                  <a:tcPr/>
                </a:tc>
                <a:tc>
                  <a:txBody>
                    <a:bodyPr/>
                    <a:lstStyle/>
                    <a:p>
                      <a:r>
                        <a:rPr lang="id-ID" sz="1800" dirty="0" smtClean="0"/>
                        <a:t>Timur</a:t>
                      </a:r>
                      <a:endParaRPr lang="id-ID" sz="1800" dirty="0"/>
                    </a:p>
                  </a:txBody>
                  <a:tcPr/>
                </a:tc>
              </a:tr>
              <a:tr h="432852">
                <a:tc>
                  <a:txBody>
                    <a:bodyPr/>
                    <a:lstStyle/>
                    <a:p>
                      <a:pPr algn="ctr"/>
                      <a:r>
                        <a:rPr lang="id-ID" sz="1800" dirty="0" smtClean="0"/>
                        <a:t>5</a:t>
                      </a:r>
                      <a:endParaRPr lang="id-ID" sz="1800" dirty="0"/>
                    </a:p>
                  </a:txBody>
                  <a:tcPr/>
                </a:tc>
                <a:tc>
                  <a:txBody>
                    <a:bodyPr/>
                    <a:lstStyle/>
                    <a:p>
                      <a:r>
                        <a:rPr lang="id-ID" sz="1800" dirty="0" smtClean="0"/>
                        <a:t>Papua</a:t>
                      </a:r>
                      <a:endParaRPr lang="id-ID" sz="1800" dirty="0"/>
                    </a:p>
                  </a:txBody>
                  <a:tcPr/>
                </a:tc>
                <a:tc>
                  <a:txBody>
                    <a:bodyPr/>
                    <a:lstStyle/>
                    <a:p>
                      <a:r>
                        <a:rPr lang="id-ID" sz="1800" dirty="0" smtClean="0"/>
                        <a:t>Jayapura</a:t>
                      </a:r>
                      <a:endParaRPr lang="id-ID" sz="1800" dirty="0"/>
                    </a:p>
                  </a:txBody>
                  <a:tcPr/>
                </a:tc>
                <a:tc>
                  <a:txBody>
                    <a:bodyPr/>
                    <a:lstStyle/>
                    <a:p>
                      <a:r>
                        <a:rPr lang="id-ID" sz="1800" dirty="0" smtClean="0"/>
                        <a:t>Genyem</a:t>
                      </a:r>
                      <a:endParaRPr lang="id-ID" sz="1800" dirty="0"/>
                    </a:p>
                  </a:txBody>
                  <a:tcPr/>
                </a:tc>
                <a:tc>
                  <a:txBody>
                    <a:bodyPr/>
                    <a:lstStyle/>
                    <a:p>
                      <a:r>
                        <a:rPr lang="id-ID" sz="1800" dirty="0" smtClean="0"/>
                        <a:t>Singgri</a:t>
                      </a:r>
                      <a:endParaRPr lang="id-ID" sz="1800" dirty="0"/>
                    </a:p>
                  </a:txBody>
                  <a:tcPr/>
                </a:tc>
                <a:tc>
                  <a:txBody>
                    <a:bodyPr/>
                    <a:lstStyle/>
                    <a:p>
                      <a:r>
                        <a:rPr lang="id-ID" sz="1800" dirty="0" smtClean="0"/>
                        <a:t>Papua</a:t>
                      </a:r>
                      <a:endParaRPr lang="id-ID" sz="1800" dirty="0"/>
                    </a:p>
                  </a:txBody>
                  <a:tcPr/>
                </a:tc>
                <a:tc>
                  <a:txBody>
                    <a:bodyPr/>
                    <a:lstStyle/>
                    <a:p>
                      <a:r>
                        <a:rPr lang="id-ID" sz="1800" dirty="0" smtClean="0"/>
                        <a:t>Timur</a:t>
                      </a:r>
                      <a:endParaRPr lang="id-ID" sz="1800" dirty="0"/>
                    </a:p>
                  </a:txBody>
                  <a:tcPr/>
                </a:tc>
              </a:tr>
            </a:tbl>
          </a:graphicData>
        </a:graphic>
      </p:graphicFrame>
      <p:sp>
        <p:nvSpPr>
          <p:cNvPr id="3481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d-ID"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Text Placeholder 2"/>
          <p:cNvSpPr>
            <a:spLocks noGrp="1"/>
          </p:cNvSpPr>
          <p:nvPr>
            <p:ph type="body" idx="1"/>
          </p:nvPr>
        </p:nvSpPr>
        <p:spPr/>
        <p:txBody>
          <a:bodyPr>
            <a:normAutofit/>
          </a:bodyPr>
          <a:lstStyle/>
          <a:p>
            <a:r>
              <a:rPr lang="id-ID" sz="4000" dirty="0" smtClean="0">
                <a:solidFill>
                  <a:schemeClr val="tx1"/>
                </a:solidFill>
                <a:latin typeface="Berlin Sans FB" pitchFamily="34" charset="0"/>
              </a:rPr>
              <a:t>HASIL </a:t>
            </a:r>
            <a:endParaRPr lang="id-ID" sz="4000" dirty="0">
              <a:solidFill>
                <a:schemeClr val="tx1"/>
              </a:solidFill>
              <a:latin typeface="Berlin Sans FB"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id-ID" sz="3200" dirty="0" smtClean="0">
                <a:latin typeface="Berlin Sans FB" pitchFamily="34" charset="0"/>
              </a:rPr>
              <a:t>DISTRIBUSI DOKTER DI PUSKESMAS BERDASARKAN PULAU BESAR DI INDONESIA TAHUN 2010-2013</a:t>
            </a:r>
            <a:endParaRPr lang="id-ID" sz="3200" dirty="0">
              <a:latin typeface="Berlin Sans FB" pitchFamily="34" charset="0"/>
            </a:endParaRPr>
          </a:p>
        </p:txBody>
      </p:sp>
      <p:sp>
        <p:nvSpPr>
          <p:cNvPr id="3" name="Content Placeholder 2"/>
          <p:cNvSpPr>
            <a:spLocks noGrp="1"/>
          </p:cNvSpPr>
          <p:nvPr>
            <p:ph idx="1"/>
          </p:nvPr>
        </p:nvSpPr>
        <p:spPr/>
        <p:txBody>
          <a:bodyPr/>
          <a:lstStyle/>
          <a:p>
            <a:endParaRPr lang="id-ID" dirty="0"/>
          </a:p>
        </p:txBody>
      </p:sp>
      <p:graphicFrame>
        <p:nvGraphicFramePr>
          <p:cNvPr id="35843" name="Object 3"/>
          <p:cNvGraphicFramePr>
            <a:graphicFrameLocks noChangeAspect="1"/>
          </p:cNvGraphicFramePr>
          <p:nvPr/>
        </p:nvGraphicFramePr>
        <p:xfrm>
          <a:off x="500034" y="1439863"/>
          <a:ext cx="8072494" cy="4846657"/>
        </p:xfrm>
        <a:graphic>
          <a:graphicData uri="http://schemas.openxmlformats.org/presentationml/2006/ole">
            <p:oleObj spid="_x0000_s35843" name="Document" r:id="rId3" imgW="5637964" imgH="3976703" progId="Word.Document.12">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latin typeface="Berlin Sans FB" pitchFamily="34" charset="0"/>
              </a:rPr>
              <a:t>DISTRIBUSI DOKTER DI P</a:t>
            </a:r>
            <a:r>
              <a:rPr lang="id-ID" sz="3200" dirty="0" smtClean="0">
                <a:latin typeface="Berlin Sans FB" pitchFamily="34" charset="0"/>
              </a:rPr>
              <a:t>USKESMAS DI LAMPUNG DAN PAPUA</a:t>
            </a:r>
            <a:r>
              <a:rPr lang="en-US" sz="3200" dirty="0" smtClean="0">
                <a:latin typeface="Berlin Sans FB" pitchFamily="34" charset="0"/>
              </a:rPr>
              <a:t> TAHUN 2013</a:t>
            </a:r>
            <a:endParaRPr lang="id-ID" sz="3200" dirty="0">
              <a:latin typeface="Berlin Sans FB" pitchFamily="34" charset="0"/>
            </a:endParaRPr>
          </a:p>
        </p:txBody>
      </p:sp>
      <p:sp>
        <p:nvSpPr>
          <p:cNvPr id="3" name="Text Placeholder 2"/>
          <p:cNvSpPr>
            <a:spLocks noGrp="1"/>
          </p:cNvSpPr>
          <p:nvPr>
            <p:ph type="body" idx="1"/>
          </p:nvPr>
        </p:nvSpPr>
        <p:spPr/>
        <p:txBody>
          <a:bodyPr/>
          <a:lstStyle/>
          <a:p>
            <a:r>
              <a:rPr lang="id-ID" dirty="0" smtClean="0"/>
              <a:t>LAMPUNG</a:t>
            </a:r>
            <a:endParaRPr lang="id-ID" dirty="0"/>
          </a:p>
        </p:txBody>
      </p:sp>
      <p:sp>
        <p:nvSpPr>
          <p:cNvPr id="5" name="Text Placeholder 4"/>
          <p:cNvSpPr>
            <a:spLocks noGrp="1"/>
          </p:cNvSpPr>
          <p:nvPr>
            <p:ph type="body" sz="quarter" idx="3"/>
          </p:nvPr>
        </p:nvSpPr>
        <p:spPr/>
        <p:txBody>
          <a:bodyPr/>
          <a:lstStyle/>
          <a:p>
            <a:r>
              <a:rPr lang="id-ID" dirty="0" smtClean="0"/>
              <a:t>PAPUA</a:t>
            </a:r>
            <a:endParaRPr lang="id-ID" dirty="0"/>
          </a:p>
        </p:txBody>
      </p:sp>
      <p:graphicFrame>
        <p:nvGraphicFramePr>
          <p:cNvPr id="7" name="Content Placeholder 6"/>
          <p:cNvGraphicFramePr>
            <a:graphicFrameLocks noGrp="1"/>
          </p:cNvGraphicFramePr>
          <p:nvPr>
            <p:ph sz="half" idx="2"/>
          </p:nvPr>
        </p:nvGraphicFramePr>
        <p:xfrm>
          <a:off x="214282" y="2174874"/>
          <a:ext cx="4283106" cy="43259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7"/>
          <p:cNvGraphicFramePr>
            <a:graphicFrameLocks noGrp="1"/>
          </p:cNvGraphicFramePr>
          <p:nvPr>
            <p:ph sz="quarter" idx="4"/>
          </p:nvPr>
        </p:nvGraphicFramePr>
        <p:xfrm>
          <a:off x="4645025" y="2174874"/>
          <a:ext cx="4213255" cy="432595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latin typeface="Berlin Sans FB" pitchFamily="34" charset="0"/>
              </a:rPr>
              <a:t>DISTRIBUSI DOKTER DI P</a:t>
            </a:r>
            <a:r>
              <a:rPr lang="id-ID" sz="2400" dirty="0" smtClean="0">
                <a:latin typeface="Berlin Sans FB" pitchFamily="34" charset="0"/>
              </a:rPr>
              <a:t>USKESMAS DI PESAWARAN, LAMPUNG DAN KAB. JAYAPURA, PAPUA</a:t>
            </a:r>
            <a:r>
              <a:rPr lang="en-US" sz="2400" dirty="0" smtClean="0">
                <a:latin typeface="Berlin Sans FB" pitchFamily="34" charset="0"/>
              </a:rPr>
              <a:t> TAHUN 2013</a:t>
            </a:r>
            <a:endParaRPr lang="id-ID" sz="2400" dirty="0">
              <a:latin typeface="Berlin Sans FB" pitchFamily="34" charset="0"/>
            </a:endParaRPr>
          </a:p>
        </p:txBody>
      </p:sp>
      <p:sp>
        <p:nvSpPr>
          <p:cNvPr id="3" name="Text Placeholder 2"/>
          <p:cNvSpPr>
            <a:spLocks noGrp="1"/>
          </p:cNvSpPr>
          <p:nvPr>
            <p:ph type="body" idx="1"/>
          </p:nvPr>
        </p:nvSpPr>
        <p:spPr/>
        <p:txBody>
          <a:bodyPr/>
          <a:lstStyle/>
          <a:p>
            <a:r>
              <a:rPr lang="id-ID" dirty="0" smtClean="0"/>
              <a:t>PESAWARAN, LAMPUNG</a:t>
            </a:r>
            <a:endParaRPr lang="id-ID" dirty="0"/>
          </a:p>
        </p:txBody>
      </p:sp>
      <p:sp>
        <p:nvSpPr>
          <p:cNvPr id="5" name="Text Placeholder 4"/>
          <p:cNvSpPr>
            <a:spLocks noGrp="1"/>
          </p:cNvSpPr>
          <p:nvPr>
            <p:ph type="body" sz="quarter" idx="3"/>
          </p:nvPr>
        </p:nvSpPr>
        <p:spPr/>
        <p:txBody>
          <a:bodyPr/>
          <a:lstStyle/>
          <a:p>
            <a:r>
              <a:rPr lang="id-ID" dirty="0" smtClean="0"/>
              <a:t>KAB. JAYAPURA, PAPUA</a:t>
            </a:r>
            <a:endParaRPr lang="id-ID" dirty="0"/>
          </a:p>
        </p:txBody>
      </p:sp>
      <p:graphicFrame>
        <p:nvGraphicFramePr>
          <p:cNvPr id="7" name="Content Placeholder 6"/>
          <p:cNvGraphicFramePr>
            <a:graphicFrameLocks noGrp="1"/>
          </p:cNvGraphicFramePr>
          <p:nvPr>
            <p:ph sz="quarter" idx="4"/>
          </p:nvPr>
        </p:nvGraphicFramePr>
        <p:xfrm>
          <a:off x="4645025" y="2174874"/>
          <a:ext cx="4213255" cy="43259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7"/>
          <p:cNvGraphicFramePr>
            <a:graphicFrameLocks noGrp="1"/>
          </p:cNvGraphicFramePr>
          <p:nvPr>
            <p:ph sz="half" idx="2"/>
          </p:nvPr>
        </p:nvGraphicFramePr>
        <p:xfrm>
          <a:off x="457200" y="2174874"/>
          <a:ext cx="4040188" cy="425452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975</TotalTime>
  <Words>1495</Words>
  <Application>Microsoft Office PowerPoint</Application>
  <PresentationFormat>On-screen Show (4:3)</PresentationFormat>
  <Paragraphs>194</Paragraphs>
  <Slides>32</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32</vt:i4>
      </vt:variant>
    </vt:vector>
  </HeadingPairs>
  <TitlesOfParts>
    <vt:vector size="35" baseType="lpstr">
      <vt:lpstr>Office Theme</vt:lpstr>
      <vt:lpstr>Document</vt:lpstr>
      <vt:lpstr>Worksheet</vt:lpstr>
      <vt:lpstr>KAJIAN PEGAWAI TIDAK TETAP</vt:lpstr>
      <vt:lpstr>TUJUAN UMUM :  Tersusunnya rekomendasi tentang kebijakan program dokter dan bidan PTT  </vt:lpstr>
      <vt:lpstr>KERANGKA KONSEP :</vt:lpstr>
      <vt:lpstr>METODE KAJIAN :</vt:lpstr>
      <vt:lpstr>LOKASI KAJIAN:</vt:lpstr>
      <vt:lpstr>Slide 6</vt:lpstr>
      <vt:lpstr>DISTRIBUSI DOKTER DI PUSKESMAS BERDASARKAN PULAU BESAR DI INDONESIA TAHUN 2010-2013</vt:lpstr>
      <vt:lpstr>DISTRIBUSI DOKTER DI PUSKESMAS DI LAMPUNG DAN PAPUA TAHUN 2013</vt:lpstr>
      <vt:lpstr>DISTRIBUSI DOKTER DI PUSKESMAS DI PESAWARAN, LAMPUNG DAN KAB. JAYAPURA, PAPUA TAHUN 2013</vt:lpstr>
      <vt:lpstr>DISTRIBUSI BIDAN DI PUSKESMAS BERDASARKAN PULAU BESAR DI INDONESIA TAHUN 2010-2013</vt:lpstr>
      <vt:lpstr>RATA-RATA JUMLAH BIDAN PER PUSKESMAS,  RIFASKES 2011</vt:lpstr>
      <vt:lpstr>105 PUSKESMAS TANPA BIDAN UMUMNYA DI KAWASAN TIMUR INDONESIA</vt:lpstr>
      <vt:lpstr>PROPORSI PUSKESMAS DENGAN KEBERADAAN BIDAN DI PAPUA, RIFASKES 2011 (%)</vt:lpstr>
      <vt:lpstr>KEBERADAAN BIDAN DI PUSKESMAS KABUPATEN NDUGA, PAPUA, RIFASKES, 2011</vt:lpstr>
      <vt:lpstr>PUSKESMAS TANPA DOKTER UMUM Sumber : BPPSDM Kes dan Binwil Kesiapan JKN</vt:lpstr>
      <vt:lpstr>PERSENTASE PUSKESMAS DENGAN KEBERADAAN DOKTER UMUM BERDASARKAN PROVINSI  Sumber : BPPSDM Kes dan Binwil Kesiapan JKN </vt:lpstr>
      <vt:lpstr>PROPORSI KETIADAAN DOKTER DI PUSKESMAS  PER PROVINSI – RIFASKES 2011</vt:lpstr>
      <vt:lpstr>KETIADAAN DOKTER DI PUSKESMAS PER PROVINSI – RIFASKES 2011</vt:lpstr>
      <vt:lpstr>RATA-RATA JUMLAH TENAGA DOKTER  PER PUSKESMAS, RIFASKES 2011</vt:lpstr>
      <vt:lpstr>HASIL-HASIL UTAMA KUALITATIF :</vt:lpstr>
      <vt:lpstr>Slide 21</vt:lpstr>
      <vt:lpstr>Slide 22</vt:lpstr>
      <vt:lpstr>Slide 23</vt:lpstr>
      <vt:lpstr>Slide 24</vt:lpstr>
      <vt:lpstr>Slide 25</vt:lpstr>
      <vt:lpstr>Slide 26</vt:lpstr>
      <vt:lpstr>Slide 27</vt:lpstr>
      <vt:lpstr>Slide 28</vt:lpstr>
      <vt:lpstr>KESIMPULAN (1) :</vt:lpstr>
      <vt:lpstr>KESIMPULAN (2) :</vt:lpstr>
      <vt:lpstr>SARAN :</vt:lpstr>
      <vt:lpstr>TERIMA KASIH</vt:lpstr>
    </vt:vector>
  </TitlesOfParts>
  <Company>Samsung Electronics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PENGUATAN SISTEM MONITORING DAN EVALUASI PENCAPAIAN SASARAN KERJA PENELITI DAN CALON PENELITI BERBASIS ELEKTRONIK DI SUBBIDANG LITBANG SDM,  BADAN LITBANGKES</dc:title>
  <dc:creator>Toshiba</dc:creator>
  <cp:lastModifiedBy>Toshiba</cp:lastModifiedBy>
  <cp:revision>64</cp:revision>
  <dcterms:created xsi:type="dcterms:W3CDTF">2014-07-22T15:37:37Z</dcterms:created>
  <dcterms:modified xsi:type="dcterms:W3CDTF">2014-08-22T04:55:46Z</dcterms:modified>
</cp:coreProperties>
</file>