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7" r:id="rId2"/>
    <p:sldId id="275" r:id="rId3"/>
    <p:sldId id="276" r:id="rId4"/>
    <p:sldId id="277" r:id="rId5"/>
    <p:sldId id="272" r:id="rId6"/>
    <p:sldId id="273" r:id="rId7"/>
    <p:sldId id="274" r:id="rId8"/>
    <p:sldId id="256" r:id="rId9"/>
    <p:sldId id="258" r:id="rId10"/>
    <p:sldId id="259" r:id="rId11"/>
    <p:sldId id="261" r:id="rId12"/>
    <p:sldId id="266" r:id="rId13"/>
    <p:sldId id="267" r:id="rId14"/>
    <p:sldId id="269" r:id="rId15"/>
    <p:sldId id="268" r:id="rId16"/>
    <p:sldId id="270" r:id="rId17"/>
    <p:sldId id="263" r:id="rId18"/>
    <p:sldId id="262" r:id="rId19"/>
    <p:sldId id="264" r:id="rId20"/>
    <p:sldId id="265" r:id="rId21"/>
    <p:sldId id="271" r:id="rId22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9" autoAdjust="0"/>
  </p:normalViewPr>
  <p:slideViewPr>
    <p:cSldViewPr>
      <p:cViewPr varScale="1">
        <p:scale>
          <a:sx n="107" d="100"/>
          <a:sy n="107" d="100"/>
        </p:scale>
        <p:origin x="-165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8E4E3-4B03-4F56-BC7C-562A139D6C6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3C450-B036-4C80-B50A-D5424C2ACE7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017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536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26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698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378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0334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658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94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8218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593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6991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290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C5BD-AA67-4D9F-A3D1-FA725D09F3CC}" type="datetimeFigureOut">
              <a:rPr lang="id-ID" smtClean="0"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76F-EBFD-4B34-8CB9-1E44FC954841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899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nusantarasehat.kemenkes@gmail.com" TargetMode="External"/><Relationship Id="rId2" Type="http://schemas.openxmlformats.org/officeDocument/2006/relationships/hyperlink" Target="http://nusantarasehat.kemkes.go.id/" TargetMode="Externa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nusantarasehat.kemkes.go.id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santarasehat.kemkes.go.id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984776" cy="864096"/>
          </a:xfrm>
        </p:spPr>
        <p:txBody>
          <a:bodyPr>
            <a:noAutofit/>
          </a:bodyPr>
          <a:lstStyle/>
          <a:p>
            <a:r>
              <a:rPr lang="id-ID" sz="1600" dirty="0" smtClean="0">
                <a:latin typeface="AR DELANEY" pitchFamily="2" charset="0"/>
              </a:rPr>
              <a:t>PENUGASAN KHUSUS TENAGA KESEHATAN </a:t>
            </a:r>
            <a:br>
              <a:rPr lang="id-ID" sz="1600" dirty="0" smtClean="0">
                <a:latin typeface="AR DELANEY" pitchFamily="2" charset="0"/>
              </a:rPr>
            </a:br>
            <a:r>
              <a:rPr lang="id-ID" sz="1600" dirty="0" smtClean="0">
                <a:latin typeface="AR DELANEY" pitchFamily="2" charset="0"/>
              </a:rPr>
              <a:t>MELALUI TEAM BASED</a:t>
            </a:r>
            <a:br>
              <a:rPr lang="id-ID" sz="1600" dirty="0" smtClean="0">
                <a:latin typeface="AR DELANEY" pitchFamily="2" charset="0"/>
              </a:rPr>
            </a:br>
            <a:r>
              <a:rPr lang="id-ID" sz="1200" dirty="0" smtClean="0">
                <a:latin typeface="AR DELANEY" pitchFamily="2" charset="0"/>
              </a:rPr>
              <a:t>(MENDUKUNG PROGRAM NUSANTARA SEHAT)</a:t>
            </a:r>
            <a:endParaRPr lang="id-ID" sz="1200" dirty="0">
              <a:latin typeface="AR DELANEY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772816"/>
            <a:ext cx="230425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 smtClean="0"/>
              <a:t>Penugasan Khusus Tenaga Kesehatan Melalui  </a:t>
            </a:r>
            <a:r>
              <a:rPr lang="id-ID" sz="1100" i="1" dirty="0" smtClean="0"/>
              <a:t>Team </a:t>
            </a:r>
            <a:r>
              <a:rPr lang="id-ID" sz="1100" i="1" dirty="0"/>
              <a:t>B</a:t>
            </a:r>
            <a:r>
              <a:rPr lang="id-ID" sz="1100" i="1" dirty="0" smtClean="0"/>
              <a:t>ased </a:t>
            </a:r>
          </a:p>
          <a:p>
            <a:pPr algn="ctr"/>
            <a:r>
              <a:rPr lang="id-ID" sz="1100" dirty="0" smtClean="0"/>
              <a:t>(Tim Nusantara Sehat)</a:t>
            </a:r>
            <a:endParaRPr lang="id-ID" sz="1100" dirty="0"/>
          </a:p>
        </p:txBody>
      </p:sp>
      <p:sp>
        <p:nvSpPr>
          <p:cNvPr id="6" name="Rectangle 5"/>
          <p:cNvSpPr/>
          <p:nvPr/>
        </p:nvSpPr>
        <p:spPr>
          <a:xfrm>
            <a:off x="4283968" y="2132856"/>
            <a:ext cx="352838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Apa itu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... ?</a:t>
            </a:r>
            <a:endParaRPr lang="id-ID" sz="11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83968" y="2636912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Tujuan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83967" y="3140968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Sasaran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83968" y="3645024"/>
            <a:ext cx="3528392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Lokasi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3967" y="4149080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Pola Penempatan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3968" y="4653136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Jenis Tenaga Kesehatan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3968" y="5157192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Persyaratan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</a:t>
            </a:r>
            <a:endParaRPr lang="id-ID" sz="11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83968" y="5661248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Pendaftaran dan Pelaksanaan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563888" y="1340768"/>
            <a:ext cx="0" cy="49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1"/>
          </p:cNvCxnSpPr>
          <p:nvPr/>
        </p:nvCxnSpPr>
        <p:spPr>
          <a:xfrm flipH="1">
            <a:off x="3563888" y="23488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563888" y="285293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563888" y="594928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63888" y="335699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563888" y="386104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563888" y="443711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563888" y="494116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563888" y="537321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843808" y="206084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862" y="-27384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Home </a:t>
            </a:r>
            <a:endParaRPr lang="id-ID" dirty="0"/>
          </a:p>
        </p:txBody>
      </p:sp>
      <p:sp>
        <p:nvSpPr>
          <p:cNvPr id="35" name="Rectangle 34"/>
          <p:cNvSpPr/>
          <p:nvPr/>
        </p:nvSpPr>
        <p:spPr>
          <a:xfrm>
            <a:off x="4274105" y="1628800"/>
            <a:ext cx="3528382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Mengenal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3563888" y="184482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283968" y="6165304"/>
            <a:ext cx="3528393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100" b="1" dirty="0" smtClean="0">
                <a:latin typeface="+mj-lt"/>
              </a:rPr>
              <a:t>Cara Pendaftaran  </a:t>
            </a:r>
            <a:r>
              <a:rPr lang="id-ID" sz="1100" dirty="0" smtClean="0">
                <a:latin typeface="+mj-lt"/>
              </a:rPr>
              <a:t>Penugasan Khusus Tenaga Kesehatan Melalui </a:t>
            </a:r>
            <a:r>
              <a:rPr lang="id-ID" sz="1100" i="1" dirty="0" smtClean="0">
                <a:latin typeface="+mj-lt"/>
              </a:rPr>
              <a:t>Team Based </a:t>
            </a:r>
            <a:r>
              <a:rPr lang="id-ID" sz="1100" dirty="0" smtClean="0">
                <a:latin typeface="+mj-lt"/>
              </a:rPr>
              <a:t>(Tim Nusantara Sehat) </a:t>
            </a:r>
            <a:endParaRPr lang="id-ID" sz="1100" dirty="0">
              <a:latin typeface="+mj-lt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563888" y="630932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268189" y="1124744"/>
            <a:ext cx="3528382" cy="4320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1200" b="1" dirty="0" smtClean="0">
                <a:latin typeface="+mj-lt"/>
              </a:rPr>
              <a:t>Sekilas tentang Nusantara Sehat</a:t>
            </a:r>
            <a:r>
              <a:rPr lang="id-ID" sz="1100" dirty="0" smtClean="0">
                <a:latin typeface="+mj-lt"/>
              </a:rPr>
              <a:t> </a:t>
            </a:r>
            <a:endParaRPr lang="id-ID" sz="1100" dirty="0">
              <a:latin typeface="+mj-lt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3563888" y="134076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9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5" y="908720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Sasaran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1" y="2056780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Terpenuhinya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Terselenggaranya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manajemen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upaya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dasar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wilayah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kerjaPuskesmas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Tercapainya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target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cakupan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program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4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022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610797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Dimana Lokasi Penempatan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86999" y="2651428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 smtClean="0">
                <a:latin typeface="AR BERKLEY" pitchFamily="2" charset="0"/>
              </a:rPr>
              <a:t>Lokasi</a:t>
            </a:r>
            <a:r>
              <a:rPr lang="en-US" sz="2400" dirty="0" smtClean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penempatan</a:t>
            </a:r>
            <a:r>
              <a:rPr lang="en-US" sz="2400" dirty="0">
                <a:latin typeface="AR BERKLEY" pitchFamily="2" charset="0"/>
              </a:rPr>
              <a:t> Team Based </a:t>
            </a:r>
            <a:r>
              <a:rPr lang="en-US" sz="2400" dirty="0" err="1">
                <a:latin typeface="AR BERKLEY" pitchFamily="2" charset="0"/>
              </a:rPr>
              <a:t>adalah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puskesmas</a:t>
            </a:r>
            <a:r>
              <a:rPr lang="en-US" sz="2400" dirty="0">
                <a:latin typeface="AR BERKLEY" pitchFamily="2" charset="0"/>
              </a:rPr>
              <a:t>  </a:t>
            </a:r>
            <a:r>
              <a:rPr lang="id-ID" sz="2400" dirty="0" smtClean="0">
                <a:latin typeface="AR BERKLEY" pitchFamily="2" charset="0"/>
              </a:rPr>
              <a:t>sangat terpencil </a:t>
            </a:r>
            <a:r>
              <a:rPr lang="en-US" sz="2400" dirty="0" smtClean="0">
                <a:latin typeface="AR BERKLEY" pitchFamily="2" charset="0"/>
              </a:rPr>
              <a:t>di </a:t>
            </a:r>
            <a:r>
              <a:rPr lang="en-US" sz="2400" dirty="0">
                <a:latin typeface="AR BERKLEY" pitchFamily="2" charset="0"/>
              </a:rPr>
              <a:t>Daerah </a:t>
            </a:r>
            <a:r>
              <a:rPr lang="en-US" sz="2400" dirty="0" err="1">
                <a:latin typeface="AR BERKLEY" pitchFamily="2" charset="0"/>
              </a:rPr>
              <a:t>Tertinggal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Perbatasan</a:t>
            </a:r>
            <a:r>
              <a:rPr lang="en-US" sz="2400" dirty="0">
                <a:latin typeface="AR BERKLEY" pitchFamily="2" charset="0"/>
              </a:rPr>
              <a:t>,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Kepulauan</a:t>
            </a:r>
            <a:r>
              <a:rPr lang="en-US" sz="2400" dirty="0">
                <a:latin typeface="AR BERKLEY" pitchFamily="2" charset="0"/>
              </a:rPr>
              <a:t> (DTPK)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/</a:t>
            </a:r>
            <a:r>
              <a:rPr lang="en-US" sz="2400" dirty="0" err="1">
                <a:latin typeface="AR BERKLEY" pitchFamily="2" charset="0"/>
              </a:rPr>
              <a:t>atau</a:t>
            </a:r>
            <a:r>
              <a:rPr lang="en-US" sz="2400" dirty="0">
                <a:latin typeface="AR BERKLEY" pitchFamily="2" charset="0"/>
              </a:rPr>
              <a:t> Daerah </a:t>
            </a:r>
            <a:r>
              <a:rPr lang="en-US" sz="2400" dirty="0" err="1">
                <a:latin typeface="AR BERKLEY" pitchFamily="2" charset="0"/>
              </a:rPr>
              <a:t>Bermasalah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(DBK</a:t>
            </a:r>
            <a:r>
              <a:rPr lang="en-US" sz="2400" dirty="0" smtClean="0">
                <a:latin typeface="AR BERKLEY" pitchFamily="2" charset="0"/>
              </a:rPr>
              <a:t>)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</a:t>
            </a:r>
            <a:endParaRPr lang="id-ID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4437112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Lokasi Penempatan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(Tim Nusantara Sehat) tahun 2015 yaitu 15 Provinsi, 44 Kabupaten/Kota, dan 120 Puskesmas 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168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20688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600" dirty="0" smtClean="0">
                <a:latin typeface="AR ESSENCE" pitchFamily="2" charset="0"/>
              </a:rPr>
              <a:t>Lokasi Penempatan Penugasan Khusus Tenaga Kesehatan 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Melalui </a:t>
            </a:r>
            <a:r>
              <a:rPr lang="id-ID" sz="1600" i="1" dirty="0" smtClean="0">
                <a:latin typeface="AR ESSENCE" pitchFamily="2" charset="0"/>
              </a:rPr>
              <a:t>Team Based </a:t>
            </a:r>
            <a:r>
              <a:rPr lang="id-ID" sz="1600" dirty="0" smtClean="0">
                <a:latin typeface="AR ESSENCE" pitchFamily="2" charset="0"/>
              </a:rPr>
              <a:t>(Tim Nusantara Sehat)</a:t>
            </a:r>
          </a:p>
          <a:p>
            <a:pPr algn="ctr"/>
            <a:r>
              <a:rPr lang="id-ID" sz="1600" dirty="0" smtClean="0">
                <a:latin typeface="AR ESSENCE" pitchFamily="2" charset="0"/>
              </a:rPr>
              <a:t> tahun 2015 </a:t>
            </a:r>
            <a:endParaRPr lang="id-ID" sz="1600" dirty="0">
              <a:latin typeface="AR ESSENCE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 (Lanjutan)</a:t>
            </a:r>
            <a:endParaRPr lang="id-ID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95551"/>
              </p:ext>
            </p:extLst>
          </p:nvPr>
        </p:nvGraphicFramePr>
        <p:xfrm>
          <a:off x="827584" y="1658088"/>
          <a:ext cx="7704856" cy="3931152"/>
        </p:xfrm>
        <a:graphic>
          <a:graphicData uri="http://schemas.openxmlformats.org/drawingml/2006/table">
            <a:tbl>
              <a:tblPr/>
              <a:tblGrid>
                <a:gridCol w="337996"/>
                <a:gridCol w="1820818"/>
                <a:gridCol w="425221"/>
                <a:gridCol w="2038879"/>
                <a:gridCol w="407049"/>
                <a:gridCol w="2674893"/>
              </a:tblGrid>
              <a:tr h="512758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Aceh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Simeulue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SIMEULUE CUT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Sumatera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Nias Selatan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PULAU TELLO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Serdang Bedagai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BERINGIN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Kep. 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Bintan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TAMBELAN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Anambas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JEMAJA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Natuna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LAUT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SERASAN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Indragiri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GUNTUNG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Bengkalis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MEDANG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SELAT BARU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Rokan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SINABOI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Meranti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SAMAK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Bengkulu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Bengkulu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ENGGANO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5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935011"/>
              </p:ext>
            </p:extLst>
          </p:nvPr>
        </p:nvGraphicFramePr>
        <p:xfrm>
          <a:off x="755576" y="836703"/>
          <a:ext cx="7848873" cy="5472616"/>
        </p:xfrm>
        <a:graphic>
          <a:graphicData uri="http://schemas.openxmlformats.org/drawingml/2006/table">
            <a:tbl>
              <a:tblPr/>
              <a:tblGrid>
                <a:gridCol w="344314"/>
                <a:gridCol w="1854851"/>
                <a:gridCol w="433169"/>
                <a:gridCol w="2076989"/>
                <a:gridCol w="414658"/>
                <a:gridCol w="2724892"/>
              </a:tblGrid>
              <a:tr h="408986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Nusa Tenggara Timur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Kupang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NAIKLIU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OEPOLI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Timor Tengah Utara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OEOLO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TASINIFU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I N 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MANAMAS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Belu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HALIWEN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SILAWAN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WEBORA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LAKTULUS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WEDOMU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HAEKESAK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WELULI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NUALAIN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Malaka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NAMFALUS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BESIKAMA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Alor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BURAGA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KALUNAN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PADANG ALANG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MARITAING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Sabu Raijua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LEDEUNU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Rote 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BATUTUA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615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329553"/>
              </p:ext>
            </p:extLst>
          </p:nvPr>
        </p:nvGraphicFramePr>
        <p:xfrm>
          <a:off x="683567" y="836726"/>
          <a:ext cx="7992890" cy="5335281"/>
        </p:xfrm>
        <a:graphic>
          <a:graphicData uri="http://schemas.openxmlformats.org/drawingml/2006/table">
            <a:tbl>
              <a:tblPr/>
              <a:tblGrid>
                <a:gridCol w="350633"/>
                <a:gridCol w="1888886"/>
                <a:gridCol w="441117"/>
                <a:gridCol w="2115099"/>
                <a:gridCol w="422266"/>
                <a:gridCol w="2774889"/>
              </a:tblGrid>
              <a:tr h="34591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Barat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Sambas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TEMANJUK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SAJINGAN BESAR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PALOH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Bengkayang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JAGOI BABANG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SIDING 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Sanggau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BALAI KARANGAN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ENTIKONG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Sintang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MERAKAI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12489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SENANING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Kapuas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NANGA KANTUK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PURING KENCANA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BADAU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LANJAK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BENUA MARTINUS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Timur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Mahakam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PAHANGAI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TIONG OHANG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Berau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MARATUA BOHE BUKUT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Utara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Malinau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NAWANG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AMPUNG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DIAN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ALANGO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PUJUNGAN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Nunukan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BAWAN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LAYU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NYAMUK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SETABU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AJI KUNING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SEIMENGGARIS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BINTER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107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63608"/>
              </p:ext>
            </p:extLst>
          </p:nvPr>
        </p:nvGraphicFramePr>
        <p:xfrm>
          <a:off x="755577" y="836708"/>
          <a:ext cx="7704856" cy="5289459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80"/>
                <a:gridCol w="407049"/>
                <a:gridCol w="2674894"/>
              </a:tblGrid>
              <a:tr h="40988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Talaud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DAPALAN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GEMEH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KARATUNG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MIANGAS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Sangihe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MARORE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KENDAHE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Minahasa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Siau Tagulandang Biaro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ONDONG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MAKALEHI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Tengah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Toli-Toli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OGOTUA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Barat Daya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WONRELI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SERWARU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USTUTUN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ILWAKI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LELANG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MARSELA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Tenggara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SAUMLAKI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ADAUT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NAMTABUNG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KOIJABI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LONGGAR APARA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Pulau Morotai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BERE-BERE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WAYABULA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SOPI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62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779981"/>
              </p:ext>
            </p:extLst>
          </p:nvPr>
        </p:nvGraphicFramePr>
        <p:xfrm>
          <a:off x="755576" y="836710"/>
          <a:ext cx="7704855" cy="5289457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79"/>
                <a:gridCol w="407049"/>
                <a:gridCol w="2674894"/>
              </a:tblGrid>
              <a:tr h="40988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Pegunungan Bintang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IWUR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TARUP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PEPERA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OKWYOP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WARAMASOL/TINIBIL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MURKIM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MOPINOP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Keerom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SENGGI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UBRUB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TOWE HITAM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WARIS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Supiori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SABAR MIOKRE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SORENDIWERI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Kota Jayapura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SKOW MABO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KOYA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Merauke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KIMAAM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SOTA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NAUKENJERAI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BUPUL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ULILIN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Boven Digoel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MINDIPTANA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WAROPKO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Raja Ampat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DOREKAR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00" y="-180"/>
            <a:ext cx="20527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5 (Lanjutan)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71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44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Bagaimana Pola Penempatan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147" y="2348880"/>
            <a:ext cx="7200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(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adalah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2 (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dua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tahun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Daerah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dapat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memberdayakan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pasca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kompetensi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standar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ketenagaan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sehingga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tercapai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kemandirian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pemenuhan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6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612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7589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Tenaga Kesehatan Apa Saja yang Dapat Mengikuti Penugasan Khusus Tenaga Kesehatan Melalui Team Based (Tim Nusantara Sehat) ... ?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Dokter Umum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Perawat 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Bidan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Ahli Gizi 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Sanitirian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Analis kesehatan 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Tenaga Teknis Kefarmasian </a:t>
            </a:r>
          </a:p>
          <a:p>
            <a:pPr marL="342900" indent="-342900">
              <a:buAutoNum type="arabicPeriod"/>
            </a:pPr>
            <a:r>
              <a:rPr lang="id-ID" dirty="0" smtClean="0">
                <a:latin typeface="AR CENA" pitchFamily="2" charset="0"/>
              </a:rPr>
              <a:t>Sarjana Kesehatan Masyarakat 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7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321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672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Persyaratan untuk Menjadi Penugasan Khusus Tenaga Kesehatan Melalui Team Based (Tim Nusantara Sehat) ... ?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59007" y="2348880"/>
            <a:ext cx="66533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AR CENA" pitchFamily="2" charset="0"/>
              </a:rPr>
              <a:t>Persyaratan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calon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 smtClean="0">
                <a:latin typeface="AR CENA" pitchFamily="2" charset="0"/>
              </a:rPr>
              <a:t>peserta</a:t>
            </a:r>
            <a:r>
              <a:rPr lang="en-US" dirty="0" smtClean="0">
                <a:latin typeface="AR CENA" pitchFamily="2" charset="0"/>
              </a:rPr>
              <a:t> :</a:t>
            </a:r>
            <a:endParaRPr lang="id-ID" dirty="0" smtClean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Warga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Negara Indonesia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Usia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30 </a:t>
            </a:r>
            <a:r>
              <a:rPr lang="en-US" dirty="0" err="1">
                <a:latin typeface="AR CENA" pitchFamily="2" charset="0"/>
              </a:rPr>
              <a:t>tahun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dokter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umum</a:t>
            </a:r>
            <a:r>
              <a:rPr lang="en-US" dirty="0">
                <a:latin typeface="AR CENA" pitchFamily="2" charset="0"/>
              </a:rPr>
              <a:t>,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untuk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tenaga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kesahatan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lainnya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usia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maksimal</a:t>
            </a:r>
            <a:r>
              <a:rPr lang="en-US" dirty="0">
                <a:latin typeface="AR CENA" pitchFamily="2" charset="0"/>
              </a:rPr>
              <a:t> 25 </a:t>
            </a:r>
            <a:r>
              <a:rPr lang="en-US" dirty="0" err="1">
                <a:latin typeface="AR CENA" pitchFamily="2" charset="0"/>
              </a:rPr>
              <a:t>tahun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 CENA" pitchFamily="2" charset="0"/>
              </a:rPr>
              <a:t>Status </a:t>
            </a:r>
            <a:r>
              <a:rPr lang="en-US" dirty="0" err="1">
                <a:latin typeface="AR CENA" pitchFamily="2" charset="0"/>
              </a:rPr>
              <a:t>belum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menikah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Sehat</a:t>
            </a:r>
            <a:r>
              <a:rPr lang="en-US" dirty="0" smtClean="0">
                <a:latin typeface="AR CENA" pitchFamily="2" charset="0"/>
              </a:rPr>
              <a:t>  </a:t>
            </a:r>
            <a:r>
              <a:rPr lang="en-US" dirty="0" err="1">
                <a:latin typeface="AR CENA" pitchFamily="2" charset="0"/>
              </a:rPr>
              <a:t>jasmani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dan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rohani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Bebas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narkoba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Berkelakuan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Baik</a:t>
            </a:r>
            <a:endParaRPr lang="id-ID" dirty="0">
              <a:latin typeface="AR CENA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R CENA" pitchFamily="2" charset="0"/>
              </a:rPr>
              <a:t>Mempunyai</a:t>
            </a:r>
            <a:r>
              <a:rPr lang="en-US" dirty="0" smtClean="0">
                <a:latin typeface="AR CENA" pitchFamily="2" charset="0"/>
              </a:rPr>
              <a:t> </a:t>
            </a:r>
            <a:r>
              <a:rPr lang="en-US" dirty="0">
                <a:latin typeface="AR CENA" pitchFamily="2" charset="0"/>
              </a:rPr>
              <a:t>STR yang </a:t>
            </a:r>
            <a:r>
              <a:rPr lang="en-US" dirty="0" err="1">
                <a:latin typeface="AR CENA" pitchFamily="2" charset="0"/>
              </a:rPr>
              <a:t>masih</a:t>
            </a:r>
            <a:r>
              <a:rPr lang="en-US" dirty="0">
                <a:latin typeface="AR CENA" pitchFamily="2" charset="0"/>
              </a:rPr>
              <a:t> </a:t>
            </a:r>
            <a:r>
              <a:rPr lang="en-US" dirty="0" err="1">
                <a:latin typeface="AR CENA" pitchFamily="2" charset="0"/>
              </a:rPr>
              <a:t>berlaku</a:t>
            </a:r>
            <a:endParaRPr lang="id-ID" dirty="0">
              <a:latin typeface="AR CEN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8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41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00" y="-180"/>
            <a:ext cx="154866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Utama 1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23528" y="1652602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LATAR BELAKANG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Fokus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kebijakan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Kementerian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RI (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)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periode</a:t>
            </a:r>
            <a:r>
              <a:rPr lang="en-AU" sz="1000" dirty="0">
                <a:latin typeface="Tahoma"/>
                <a:ea typeface="Times New Roman"/>
              </a:rPr>
              <a:t> 2015 – 2019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penguatan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Yankes</a:t>
            </a:r>
            <a:r>
              <a:rPr lang="en-AU" sz="1000" dirty="0">
                <a:latin typeface="Tahoma"/>
                <a:ea typeface="Times New Roman"/>
              </a:rPr>
              <a:t>) Primer. </a:t>
            </a:r>
            <a:r>
              <a:rPr lang="en-AU" sz="1000" dirty="0" err="1">
                <a:latin typeface="Tahoma"/>
                <a:ea typeface="Times New Roman"/>
              </a:rPr>
              <a:t>Prioritas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didasari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permasalahan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mendesak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seperti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angka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kematian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ibu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bayi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masih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tinggi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angka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gizi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buruk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angka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harapan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hidup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sangat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ditentukan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kualitas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primer. </a:t>
            </a:r>
            <a:r>
              <a:rPr lang="en-AU" sz="1000" dirty="0" err="1">
                <a:latin typeface="Tahoma"/>
                <a:ea typeface="Times New Roman"/>
              </a:rPr>
              <a:t>Penguatan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yankes</a:t>
            </a:r>
            <a:r>
              <a:rPr lang="en-AU" sz="1000" dirty="0">
                <a:latin typeface="Tahoma"/>
                <a:ea typeface="Times New Roman"/>
              </a:rPr>
              <a:t> primer </a:t>
            </a:r>
            <a:r>
              <a:rPr lang="en-AU" sz="1000" dirty="0" err="1">
                <a:latin typeface="Tahoma"/>
                <a:ea typeface="Times New Roman"/>
              </a:rPr>
              <a:t>mencakup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hal</a:t>
            </a:r>
            <a:r>
              <a:rPr lang="en-AU" sz="1000" dirty="0">
                <a:latin typeface="Tahoma"/>
                <a:ea typeface="Times New Roman"/>
              </a:rPr>
              <a:t>: </a:t>
            </a:r>
            <a:r>
              <a:rPr lang="en-AU" sz="1000" dirty="0" err="1">
                <a:latin typeface="Tahoma"/>
                <a:ea typeface="Times New Roman"/>
              </a:rPr>
              <a:t>Fisik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pembenahan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infrastruktur</a:t>
            </a:r>
            <a:r>
              <a:rPr lang="en-AU" sz="1000" dirty="0">
                <a:latin typeface="Tahoma"/>
                <a:ea typeface="Times New Roman"/>
              </a:rPr>
              <a:t>), </a:t>
            </a:r>
            <a:r>
              <a:rPr lang="en-AU" sz="1000" dirty="0" err="1">
                <a:latin typeface="Tahoma"/>
                <a:ea typeface="Times New Roman"/>
              </a:rPr>
              <a:t>Sarana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pembenahan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fasilitas</a:t>
            </a:r>
            <a:r>
              <a:rPr lang="en-AU" sz="1000" dirty="0">
                <a:latin typeface="Tahoma"/>
                <a:ea typeface="Times New Roman"/>
              </a:rPr>
              <a:t>),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Sumber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Manusia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penguatan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selain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dokter</a:t>
            </a:r>
            <a:r>
              <a:rPr lang="en-AU" sz="1000" dirty="0">
                <a:latin typeface="Tahoma"/>
                <a:ea typeface="Times New Roman"/>
              </a:rPr>
              <a:t>).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merupakan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satu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kegiatan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dicanangkan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upaya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mewujudkan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fokus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kebijakan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tersebut</a:t>
            </a:r>
            <a:r>
              <a:rPr lang="en-AU" sz="1000" dirty="0">
                <a:latin typeface="Tahoma"/>
                <a:ea typeface="Times New Roman"/>
              </a:rPr>
              <a:t>. Program </a:t>
            </a:r>
            <a:r>
              <a:rPr lang="en-AU" sz="1000" dirty="0" err="1">
                <a:latin typeface="Tahoma"/>
                <a:ea typeface="Times New Roman"/>
              </a:rPr>
              <a:t>ini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dirancang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mendukung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pelaksanaan</a:t>
            </a:r>
            <a:r>
              <a:rPr lang="en-AU" sz="1000" dirty="0">
                <a:latin typeface="Tahoma"/>
                <a:ea typeface="Times New Roman"/>
              </a:rPr>
              <a:t> program </a:t>
            </a:r>
            <a:r>
              <a:rPr lang="en-AU" sz="1000" dirty="0" err="1">
                <a:latin typeface="Tahoma"/>
                <a:ea typeface="Times New Roman"/>
              </a:rPr>
              <a:t>Jaminan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Nasional</a:t>
            </a:r>
            <a:r>
              <a:rPr lang="en-AU" sz="1000" dirty="0">
                <a:latin typeface="Tahoma"/>
                <a:ea typeface="Times New Roman"/>
              </a:rPr>
              <a:t> (JKN)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Kartu</a:t>
            </a:r>
            <a:r>
              <a:rPr lang="en-AU" sz="1000" dirty="0">
                <a:latin typeface="Tahoma"/>
                <a:ea typeface="Times New Roman"/>
              </a:rPr>
              <a:t> Indonesia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(KIS) yang </a:t>
            </a:r>
            <a:r>
              <a:rPr lang="en-AU" sz="1000" dirty="0" err="1">
                <a:latin typeface="Tahoma"/>
                <a:ea typeface="Times New Roman"/>
              </a:rPr>
              <a:t>diutamakan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Pemerintah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guna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menciptakan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mandiri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berkeadilan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Penguatan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yankes</a:t>
            </a:r>
            <a:r>
              <a:rPr lang="en-AU" sz="1000" dirty="0">
                <a:latin typeface="Tahoma"/>
                <a:ea typeface="Times New Roman"/>
              </a:rPr>
              <a:t> primer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garda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terdepan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berfungsi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memberikan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melakukan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upaya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preventif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atau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pencegahan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penyakit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secara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luas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termasuk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melalui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pendidikan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konseling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i="1" dirty="0" err="1">
                <a:latin typeface="Tahoma"/>
                <a:ea typeface="Times New Roman"/>
              </a:rPr>
              <a:t>screaning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penapisan</a:t>
            </a:r>
            <a:r>
              <a:rPr lang="en-AU" sz="1000" dirty="0">
                <a:latin typeface="Tahoma"/>
                <a:ea typeface="Times New Roman"/>
              </a:rPr>
              <a:t>).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TUJUAN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bertujuan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b="1" dirty="0" err="1">
                <a:latin typeface="Tahoma"/>
                <a:ea typeface="Times New Roman"/>
              </a:rPr>
              <a:t>menguatkan</a:t>
            </a:r>
            <a:r>
              <a:rPr lang="en-AU" sz="1000" b="1" dirty="0">
                <a:latin typeface="Tahoma"/>
                <a:ea typeface="Times New Roman"/>
              </a:rPr>
              <a:t> </a:t>
            </a:r>
            <a:r>
              <a:rPr lang="en-AU" sz="1000" b="1" dirty="0" err="1">
                <a:latin typeface="Tahoma"/>
                <a:ea typeface="Times New Roman"/>
              </a:rPr>
              <a:t>layanan</a:t>
            </a:r>
            <a:r>
              <a:rPr lang="en-AU" sz="1000" b="1" dirty="0">
                <a:latin typeface="Tahoma"/>
                <a:ea typeface="Times New Roman"/>
              </a:rPr>
              <a:t> </a:t>
            </a:r>
            <a:r>
              <a:rPr lang="en-AU" sz="1000" b="1" dirty="0" err="1">
                <a:latin typeface="Tahoma"/>
                <a:ea typeface="Times New Roman"/>
              </a:rPr>
              <a:t>kesehatan</a:t>
            </a:r>
            <a:r>
              <a:rPr lang="en-AU" sz="1000" b="1" dirty="0">
                <a:latin typeface="Tahoma"/>
                <a:ea typeface="Times New Roman"/>
              </a:rPr>
              <a:t> primer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melalui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peningkatan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jumlah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sebaran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komposisi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mutu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berbasis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pada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melibatkan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dokter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perawat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lainnya</a:t>
            </a:r>
            <a:r>
              <a:rPr lang="en-AU" sz="1000" dirty="0">
                <a:latin typeface="Tahoma"/>
                <a:ea typeface="Times New Roman"/>
              </a:rPr>
              <a:t>. Program </a:t>
            </a:r>
            <a:r>
              <a:rPr lang="en-AU" sz="1000" dirty="0" err="1">
                <a:latin typeface="Tahoma"/>
                <a:ea typeface="Times New Roman"/>
              </a:rPr>
              <a:t>ini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merupakan</a:t>
            </a:r>
            <a:r>
              <a:rPr lang="en-AU" sz="1000" dirty="0">
                <a:latin typeface="Tahoma"/>
                <a:ea typeface="Times New Roman"/>
              </a:rPr>
              <a:t> program </a:t>
            </a:r>
            <a:r>
              <a:rPr lang="en-AU" sz="1000" dirty="0" err="1">
                <a:latin typeface="Tahoma"/>
                <a:ea typeface="Times New Roman"/>
              </a:rPr>
              <a:t>lintas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fokus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tidak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hanya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pada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kegiatan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kuratif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tetapi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juga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promotif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preventif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mengamankan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i="1" dirty="0">
                <a:latin typeface="Tahoma"/>
                <a:ea typeface="Times New Roman"/>
              </a:rPr>
              <a:t>public health</a:t>
            </a:r>
            <a:r>
              <a:rPr lang="en-AU" sz="1000" dirty="0">
                <a:latin typeface="Tahoma"/>
                <a:ea typeface="Times New Roman"/>
              </a:rPr>
              <a:t>) </a:t>
            </a:r>
            <a:r>
              <a:rPr lang="en-AU" sz="1000" dirty="0" err="1">
                <a:latin typeface="Tahoma"/>
                <a:ea typeface="Times New Roman"/>
              </a:rPr>
              <a:t>dari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daerah</a:t>
            </a:r>
            <a:r>
              <a:rPr lang="en-AU" sz="1000" dirty="0">
                <a:latin typeface="Tahoma"/>
                <a:ea typeface="Times New Roman"/>
              </a:rPr>
              <a:t> yang paling </a:t>
            </a:r>
            <a:r>
              <a:rPr lang="en-AU" sz="1000" dirty="0" err="1">
                <a:latin typeface="Tahoma"/>
                <a:ea typeface="Times New Roman"/>
              </a:rPr>
              <a:t>membutuhkan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sesuai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Nawa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CIta</a:t>
            </a:r>
            <a:r>
              <a:rPr lang="en-AU" sz="1000" dirty="0">
                <a:latin typeface="Tahoma"/>
                <a:ea typeface="Times New Roman"/>
              </a:rPr>
              <a:t>, “</a:t>
            </a:r>
            <a:r>
              <a:rPr lang="en-AU" sz="1000" b="1" dirty="0" err="1">
                <a:latin typeface="Tahoma"/>
                <a:ea typeface="Times New Roman"/>
              </a:rPr>
              <a:t>membangun</a:t>
            </a:r>
            <a:r>
              <a:rPr lang="en-AU" sz="1000" b="1" dirty="0">
                <a:latin typeface="Tahoma"/>
                <a:ea typeface="Times New Roman"/>
              </a:rPr>
              <a:t> </a:t>
            </a:r>
            <a:r>
              <a:rPr lang="en-AU" sz="1000" b="1" dirty="0" err="1">
                <a:latin typeface="Tahoma"/>
                <a:ea typeface="Times New Roman"/>
              </a:rPr>
              <a:t>dari</a:t>
            </a:r>
            <a:r>
              <a:rPr lang="en-AU" sz="1000" b="1" dirty="0">
                <a:latin typeface="Tahoma"/>
                <a:ea typeface="Times New Roman"/>
              </a:rPr>
              <a:t> </a:t>
            </a:r>
            <a:r>
              <a:rPr lang="en-AU" sz="1000" b="1" dirty="0" err="1">
                <a:latin typeface="Tahoma"/>
                <a:ea typeface="Times New Roman"/>
              </a:rPr>
              <a:t>pinggiran</a:t>
            </a:r>
            <a:r>
              <a:rPr lang="en-AU" sz="1000" dirty="0">
                <a:latin typeface="Tahoma"/>
                <a:ea typeface="Times New Roman"/>
              </a:rPr>
              <a:t>”.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SEKILAS PROGRAM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Model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mengadopsi</a:t>
            </a:r>
            <a:r>
              <a:rPr lang="en-AU" sz="1000" dirty="0">
                <a:latin typeface="Tahoma"/>
                <a:ea typeface="Times New Roman"/>
              </a:rPr>
              <a:t> model </a:t>
            </a:r>
            <a:r>
              <a:rPr lang="en-AU" sz="1000" dirty="0" err="1">
                <a:latin typeface="Tahoma"/>
                <a:ea typeface="Times New Roman"/>
              </a:rPr>
              <a:t>Pencerah</a:t>
            </a:r>
            <a:r>
              <a:rPr lang="en-AU" sz="1000" dirty="0">
                <a:latin typeface="Tahoma"/>
                <a:ea typeface="Times New Roman"/>
              </a:rPr>
              <a:t> Nusantara (PN), </a:t>
            </a:r>
            <a:r>
              <a:rPr lang="en-AU" sz="1000" dirty="0" err="1">
                <a:latin typeface="Tahoma"/>
                <a:ea typeface="Times New Roman"/>
              </a:rPr>
              <a:t>sebuah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inisiatif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lintas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sektoral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diprakarsai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Kantor </a:t>
            </a:r>
            <a:r>
              <a:rPr lang="en-AU" sz="1000" dirty="0" err="1">
                <a:latin typeface="Tahoma"/>
                <a:ea typeface="Times New Roman"/>
              </a:rPr>
              <a:t>Urusan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Khusus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Presiden</a:t>
            </a:r>
            <a:r>
              <a:rPr lang="en-AU" sz="1000" dirty="0">
                <a:latin typeface="Tahoma"/>
                <a:ea typeface="Times New Roman"/>
              </a:rPr>
              <a:t> RI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Millennium Development Goals (KUKP-RI MDGs)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menggabungkan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sukarelawan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pemerintah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swasta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lembaga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swadaya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pemuda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upaya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bersama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memperkuat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sistem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primer di Indonesia, </a:t>
            </a:r>
            <a:r>
              <a:rPr lang="en-AU" sz="1000" dirty="0" err="1">
                <a:latin typeface="Tahoma"/>
                <a:ea typeface="Times New Roman"/>
              </a:rPr>
              <a:t>terutama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daerah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terpencil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r>
              <a:rPr lang="en-AU" sz="1000" dirty="0" err="1">
                <a:latin typeface="Tahoma"/>
                <a:ea typeface="Times New Roman"/>
              </a:rPr>
              <a:t>Setelah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mencermati</a:t>
            </a:r>
            <a:r>
              <a:rPr lang="en-AU" sz="1000" dirty="0">
                <a:latin typeface="Tahoma"/>
                <a:ea typeface="Times New Roman"/>
              </a:rPr>
              <a:t> model PN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mengevaluasi</a:t>
            </a:r>
            <a:r>
              <a:rPr lang="en-AU" sz="1000" dirty="0">
                <a:latin typeface="Tahoma"/>
                <a:ea typeface="Times New Roman"/>
              </a:rPr>
              <a:t> program-program yang </a:t>
            </a:r>
            <a:r>
              <a:rPr lang="en-AU" sz="1000" dirty="0" err="1">
                <a:latin typeface="Tahoma"/>
                <a:ea typeface="Times New Roman"/>
              </a:rPr>
              <a:t>selama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sudah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dilaksanakan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termasuk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Pegawai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Tidak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Tetap</a:t>
            </a:r>
            <a:r>
              <a:rPr lang="en-AU" sz="1000" dirty="0">
                <a:latin typeface="Tahoma"/>
                <a:ea typeface="Times New Roman"/>
              </a:rPr>
              <a:t> (PTT)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i="1" dirty="0">
                <a:latin typeface="Tahoma"/>
                <a:ea typeface="Times New Roman"/>
              </a:rPr>
              <a:t>Team-Based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mengharapkan</a:t>
            </a:r>
            <a:r>
              <a:rPr lang="en-AU" sz="1000" dirty="0">
                <a:latin typeface="Tahoma"/>
                <a:ea typeface="Times New Roman"/>
              </a:rPr>
              <a:t> 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dapat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menjadi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mekanisme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efektif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memperkuat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yankes</a:t>
            </a:r>
            <a:r>
              <a:rPr lang="en-AU" sz="1000" dirty="0">
                <a:latin typeface="Tahoma"/>
                <a:ea typeface="Times New Roman"/>
              </a:rPr>
              <a:t> primer, </a:t>
            </a:r>
            <a:r>
              <a:rPr lang="en-AU" sz="1000" dirty="0" err="1">
                <a:latin typeface="Tahoma"/>
                <a:ea typeface="Times New Roman"/>
              </a:rPr>
              <a:t>terutama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daerah-daerah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terpencil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perbatasan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kepulauan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5"/>
            <a:ext cx="812316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104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476672"/>
            <a:ext cx="7013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Kapan Pelaksanaan Penugasan Khusus Tenaga Kesehatan Melalui Teambased 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9005" y="1412776"/>
            <a:ext cx="69413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Pedaftaran   	:  4 Februari – 21 Februari  2015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    	   Melalui Web  </a:t>
            </a:r>
            <a:r>
              <a:rPr lang="id-ID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/>
              </a:rPr>
              <a:t>http://nusantarasehat.kemkes.go.id</a:t>
            </a:r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id-ID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id-ID" dirty="0" smtClean="0"/>
              <a:t>Penempatan 	:  a. Periode  I  Bulan April 2015 (60 Tim)</a:t>
            </a:r>
          </a:p>
          <a:p>
            <a:r>
              <a:rPr lang="id-ID" dirty="0"/>
              <a:t>	</a:t>
            </a:r>
            <a:r>
              <a:rPr lang="id-ID" dirty="0" smtClean="0"/>
              <a:t>	   b. Periode II  Bulan Juli 2015  (60 Tim)</a:t>
            </a:r>
          </a:p>
          <a:p>
            <a:endParaRPr lang="id-ID" dirty="0"/>
          </a:p>
          <a:p>
            <a:endParaRPr lang="id-ID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9005" y="2981851"/>
            <a:ext cx="71574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Informasi Lebih Lanjut </a:t>
            </a:r>
          </a:p>
          <a:p>
            <a:r>
              <a:rPr lang="id-ID" dirty="0" smtClean="0"/>
              <a:t>Dapat Menghubungi  </a:t>
            </a:r>
            <a:r>
              <a:rPr lang="id-ID" b="1" dirty="0" smtClean="0"/>
              <a:t>Pusren-Gun BPSDM Kesehatan Kemenkes :</a:t>
            </a:r>
          </a:p>
          <a:p>
            <a:r>
              <a:rPr lang="id-ID" dirty="0" smtClean="0"/>
              <a:t>Telp 	:  (021) 7245517 (6008) </a:t>
            </a:r>
          </a:p>
          <a:p>
            <a:r>
              <a:rPr lang="id-ID" dirty="0" smtClean="0"/>
              <a:t>Fax   	:  (021) 7258616</a:t>
            </a:r>
          </a:p>
          <a:p>
            <a:r>
              <a:rPr lang="id-ID" dirty="0" smtClean="0"/>
              <a:t>E-Mail  	:  </a:t>
            </a:r>
            <a:r>
              <a:rPr lang="id-ID" dirty="0" smtClean="0">
                <a:hlinkClick r:id="rId3"/>
              </a:rPr>
              <a:t>nusantarasehat@kemkes.go.id</a:t>
            </a:r>
            <a:r>
              <a:rPr lang="id-ID" dirty="0" smtClean="0"/>
              <a:t>  </a:t>
            </a:r>
          </a:p>
          <a:p>
            <a:r>
              <a:rPr lang="id-ID" dirty="0" smtClean="0"/>
              <a:t>Atau </a:t>
            </a:r>
          </a:p>
          <a:p>
            <a:r>
              <a:rPr lang="id-ID" dirty="0" smtClean="0"/>
              <a:t>Hallo kemkes :  500567	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44522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Catatan :</a:t>
            </a:r>
          </a:p>
          <a:p>
            <a:r>
              <a:rPr lang="id-ID" sz="1200" b="1" dirty="0" smtClean="0"/>
              <a:t>Jadwal sewaktu dapat berubah sesuai situasi dan kondisi </a:t>
            </a:r>
            <a:endParaRPr lang="id-ID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9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0133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Cara Pendaftaran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:</a:t>
            </a:r>
          </a:p>
          <a:p>
            <a:endParaRPr lang="id-ID" sz="2800" b="1" dirty="0" smtClean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  <a:p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 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10</a:t>
            </a:r>
            <a:endParaRPr lang="id-ID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1816661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Lampiran file PDF dari Mas Anur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9667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Utama 2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323528" y="1230426"/>
            <a:ext cx="856895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just">
              <a:spcAft>
                <a:spcPts val="0"/>
              </a:spcAft>
            </a:pPr>
            <a:r>
              <a:rPr lang="en-AU" sz="1000" b="1" dirty="0" err="1">
                <a:latin typeface="Tahoma"/>
                <a:ea typeface="Times New Roman"/>
              </a:rPr>
              <a:t>Pendekatan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Pendekatan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dilakukan</a:t>
            </a:r>
            <a:r>
              <a:rPr lang="en-AU" sz="1000" dirty="0">
                <a:latin typeface="Tahoma"/>
                <a:ea typeface="Times New Roman"/>
              </a:rPr>
              <a:t> 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bersifat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lebih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menyeluruh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holistik</a:t>
            </a:r>
            <a:r>
              <a:rPr lang="en-AU" sz="1000" dirty="0">
                <a:latin typeface="Tahoma"/>
                <a:ea typeface="Times New Roman"/>
              </a:rPr>
              <a:t>)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melibatkan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anggota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tim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berbeda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latar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belakang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mulai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dari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dokter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perawat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lainnya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r>
              <a:rPr lang="en-AU" sz="1000" dirty="0" err="1">
                <a:latin typeface="Tahoma"/>
                <a:ea typeface="Times New Roman"/>
              </a:rPr>
              <a:t>Inilah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dimaksud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pendekatan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i="1" dirty="0">
                <a:latin typeface="Tahoma"/>
                <a:ea typeface="Times New Roman"/>
              </a:rPr>
              <a:t>Team-Based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endParaRPr lang="id-ID" sz="1000" b="1" dirty="0">
              <a:latin typeface="Tahoma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b="1" dirty="0" smtClean="0">
                <a:latin typeface="Tahoma"/>
                <a:ea typeface="Times New Roman"/>
              </a:rPr>
              <a:t>Target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Wilayah </a:t>
            </a:r>
            <a:r>
              <a:rPr lang="en-AU" sz="1000" dirty="0" err="1">
                <a:latin typeface="Tahoma"/>
                <a:ea typeface="Times New Roman"/>
              </a:rPr>
              <a:t>capaian</a:t>
            </a:r>
            <a:r>
              <a:rPr lang="en-AU" sz="1000" dirty="0">
                <a:latin typeface="Tahoma"/>
                <a:ea typeface="Times New Roman"/>
              </a:rPr>
              <a:t>: 48 </a:t>
            </a:r>
            <a:r>
              <a:rPr lang="en-AU" sz="1000" dirty="0" err="1">
                <a:latin typeface="Tahoma"/>
                <a:ea typeface="Times New Roman"/>
              </a:rPr>
              <a:t>Kabupaten</a:t>
            </a:r>
            <a:r>
              <a:rPr lang="en-AU" sz="1000" dirty="0">
                <a:latin typeface="Tahoma"/>
                <a:ea typeface="Times New Roman"/>
              </a:rPr>
              <a:t> di Daerah </a:t>
            </a:r>
            <a:r>
              <a:rPr lang="en-AU" sz="1000" dirty="0" err="1">
                <a:latin typeface="Tahoma"/>
                <a:ea typeface="Times New Roman"/>
              </a:rPr>
              <a:t>Tertinggal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Perbatasan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Kepulauan</a:t>
            </a:r>
            <a:r>
              <a:rPr lang="en-AU" sz="1000" dirty="0">
                <a:latin typeface="Tahoma"/>
                <a:ea typeface="Times New Roman"/>
              </a:rPr>
              <a:t> (DTPK)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Unit </a:t>
            </a:r>
            <a:r>
              <a:rPr lang="en-AU" sz="1000" dirty="0" err="1">
                <a:latin typeface="Tahoma"/>
                <a:ea typeface="Times New Roman"/>
              </a:rPr>
              <a:t>capaian</a:t>
            </a:r>
            <a:r>
              <a:rPr lang="en-AU" sz="1000" dirty="0">
                <a:latin typeface="Tahoma"/>
                <a:ea typeface="Times New Roman"/>
              </a:rPr>
              <a:t>: </a:t>
            </a:r>
            <a:r>
              <a:rPr lang="en-AU" sz="1000" dirty="0" err="1">
                <a:latin typeface="Tahoma"/>
                <a:ea typeface="Times New Roman"/>
              </a:rPr>
              <a:t>Pusat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(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r>
              <a:rPr lang="en-AU" sz="1000" dirty="0">
                <a:latin typeface="Tahoma"/>
                <a:ea typeface="Times New Roman"/>
              </a:rPr>
              <a:t>)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Jumlah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capaian</a:t>
            </a:r>
            <a:r>
              <a:rPr lang="en-AU" sz="1000" dirty="0">
                <a:latin typeface="Tahoma"/>
                <a:ea typeface="Times New Roman"/>
              </a:rPr>
              <a:t>: 120 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Target </a:t>
            </a:r>
            <a:r>
              <a:rPr lang="en-AU" sz="1000" dirty="0" err="1">
                <a:latin typeface="Tahoma"/>
                <a:ea typeface="Times New Roman"/>
              </a:rPr>
              <a:t>pelaksanaan</a:t>
            </a:r>
            <a:r>
              <a:rPr lang="en-AU" sz="1000" dirty="0">
                <a:latin typeface="Tahoma"/>
                <a:ea typeface="Times New Roman"/>
              </a:rPr>
              <a:t> 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berlokasi</a:t>
            </a:r>
            <a:r>
              <a:rPr lang="en-AU" sz="1000" dirty="0">
                <a:latin typeface="Tahoma"/>
                <a:ea typeface="Times New Roman"/>
              </a:rPr>
              <a:t> di Daerah </a:t>
            </a:r>
            <a:r>
              <a:rPr lang="en-AU" sz="1000" dirty="0" err="1">
                <a:latin typeface="Tahoma"/>
                <a:ea typeface="Times New Roman"/>
              </a:rPr>
              <a:t>Tertinggal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Perbatasan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Kepulauan</a:t>
            </a:r>
            <a:r>
              <a:rPr lang="en-AU" sz="1000" dirty="0">
                <a:latin typeface="Tahoma"/>
                <a:ea typeface="Times New Roman"/>
              </a:rPr>
              <a:t> (DTPK) di 48 </a:t>
            </a:r>
            <a:r>
              <a:rPr lang="en-AU" sz="1000" dirty="0" err="1">
                <a:latin typeface="Tahoma"/>
                <a:ea typeface="Times New Roman"/>
              </a:rPr>
              <a:t>Kabupaten</a:t>
            </a:r>
            <a:r>
              <a:rPr lang="en-AU" sz="1000" dirty="0">
                <a:latin typeface="Tahoma"/>
                <a:ea typeface="Times New Roman"/>
              </a:rPr>
              <a:t> di Indonesia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melibatkan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setidaknya</a:t>
            </a:r>
            <a:r>
              <a:rPr lang="en-AU" sz="1000" dirty="0">
                <a:latin typeface="Tahoma"/>
                <a:ea typeface="Times New Roman"/>
              </a:rPr>
              <a:t> 600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b="1" dirty="0">
                <a:latin typeface="Tahoma"/>
                <a:ea typeface="Times New Roman"/>
              </a:rPr>
              <a:t>. </a:t>
            </a:r>
            <a:r>
              <a:rPr lang="en-AU" sz="1000" dirty="0" err="1">
                <a:latin typeface="Tahoma"/>
                <a:ea typeface="Times New Roman"/>
              </a:rPr>
              <a:t>Kesulitan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dihadapi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selama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oleh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khususnya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berada</a:t>
            </a:r>
            <a:r>
              <a:rPr lang="en-AU" sz="1000" dirty="0">
                <a:latin typeface="Tahoma"/>
                <a:ea typeface="Times New Roman"/>
              </a:rPr>
              <a:t> di DTPK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kurangnya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sehingga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mereka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tidak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mampu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menjalankan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fungsi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promotif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preventif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r>
              <a:rPr lang="en-AU" sz="1000" dirty="0" err="1">
                <a:latin typeface="Tahoma"/>
                <a:ea typeface="Times New Roman"/>
              </a:rPr>
              <a:t>Melalui</a:t>
            </a:r>
            <a:r>
              <a:rPr lang="en-AU" sz="1000" dirty="0">
                <a:latin typeface="Tahoma"/>
                <a:ea typeface="Times New Roman"/>
              </a:rPr>
              <a:t> 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berupaya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memperkuat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ada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daerah-daerah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tersebut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mengirimkan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setidaknya</a:t>
            </a:r>
            <a:r>
              <a:rPr lang="en-AU" sz="1000" dirty="0">
                <a:latin typeface="Tahoma"/>
                <a:ea typeface="Times New Roman"/>
              </a:rPr>
              <a:t> 600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tambahan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</a:t>
            </a:r>
            <a:r>
              <a:rPr lang="en-AU" sz="1000" dirty="0">
                <a:latin typeface="Tahoma"/>
                <a:ea typeface="Times New Roman"/>
              </a:rPr>
              <a:t> 120 </a:t>
            </a:r>
            <a:r>
              <a:rPr lang="en-AU" sz="1000" dirty="0" err="1">
                <a:latin typeface="Tahoma"/>
                <a:ea typeface="Times New Roman"/>
              </a:rPr>
              <a:t>Puskesmas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tersebar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seluruh</a:t>
            </a:r>
            <a:r>
              <a:rPr lang="en-AU" sz="1000" dirty="0">
                <a:latin typeface="Tahoma"/>
                <a:ea typeface="Times New Roman"/>
              </a:rPr>
              <a:t> Indonesia.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b="1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b="1" dirty="0" err="1">
                <a:latin typeface="Tahoma"/>
                <a:ea typeface="Times New Roman"/>
              </a:rPr>
              <a:t>Peserta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Peserta</a:t>
            </a:r>
            <a:r>
              <a:rPr lang="en-AU" sz="1000" dirty="0">
                <a:latin typeface="Tahoma"/>
                <a:ea typeface="Times New Roman"/>
              </a:rPr>
              <a:t> program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para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profesional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latar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belakang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medis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seperti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dokter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umum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perawat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bidan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ahli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gizi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ahli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lingkungan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analis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kefarmasian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berusia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bawah</a:t>
            </a:r>
            <a:r>
              <a:rPr lang="en-AU" sz="1000" dirty="0">
                <a:latin typeface="Tahoma"/>
                <a:ea typeface="Times New Roman"/>
              </a:rPr>
              <a:t> 30 </a:t>
            </a:r>
            <a:r>
              <a:rPr lang="en-AU" sz="1000" dirty="0" err="1">
                <a:latin typeface="Tahoma"/>
                <a:ea typeface="Times New Roman"/>
              </a:rPr>
              <a:t>tahun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bersedia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mengabdikan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dirinya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terjun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langsung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memberikan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kepada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masyarakat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memiliki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semangat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mendukung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pemerintah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meningkatkan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kualitas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pelayanan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umum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Peserta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ditetapkan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melalui</a:t>
            </a:r>
            <a:r>
              <a:rPr lang="en-AU" sz="1000" dirty="0">
                <a:latin typeface="Tahoma"/>
                <a:ea typeface="Times New Roman"/>
              </a:rPr>
              <a:t> proses </a:t>
            </a:r>
            <a:r>
              <a:rPr lang="en-AU" sz="1000" dirty="0" err="1">
                <a:latin typeface="Tahoma"/>
                <a:ea typeface="Times New Roman"/>
              </a:rPr>
              <a:t>seleksi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calon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berdasarkan</a:t>
            </a:r>
            <a:r>
              <a:rPr lang="en-AU" sz="1000" dirty="0">
                <a:latin typeface="Tahoma"/>
                <a:ea typeface="Times New Roman"/>
              </a:rPr>
              <a:t> resume, </a:t>
            </a:r>
            <a:r>
              <a:rPr lang="en-AU" sz="1000" dirty="0" err="1">
                <a:latin typeface="Tahoma"/>
                <a:ea typeface="Times New Roman"/>
              </a:rPr>
              <a:t>tes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tertulis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esai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wawancara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tatap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muka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tes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psikologi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i="1" dirty="0">
                <a:latin typeface="Tahoma"/>
                <a:ea typeface="Times New Roman"/>
              </a:rPr>
              <a:t>Focus Group Discussion</a:t>
            </a:r>
            <a:r>
              <a:rPr lang="en-AU" sz="1000" dirty="0">
                <a:latin typeface="Tahoma"/>
                <a:ea typeface="Times New Roman"/>
              </a:rPr>
              <a:t> (FGD)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menilai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individu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dinamika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kelompok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r>
              <a:rPr lang="en-AU" sz="1000" dirty="0" err="1">
                <a:latin typeface="Tahoma"/>
                <a:ea typeface="Times New Roman"/>
              </a:rPr>
              <a:t>Mereka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lolos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seleksi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adalah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peserta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memperlihatkan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kemampuan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sosialisasi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berkomunikasi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baik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memperlihatkan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inisiatif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pengambilan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keputusan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baik</a:t>
            </a:r>
            <a:r>
              <a:rPr lang="en-AU" sz="1000" dirty="0">
                <a:latin typeface="Tahoma"/>
                <a:ea typeface="Times New Roman"/>
              </a:rPr>
              <a:t>,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berkomitmen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terhadap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tanggung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jawab</a:t>
            </a:r>
            <a:r>
              <a:rPr lang="en-AU" sz="1000" dirty="0">
                <a:latin typeface="Tahoma"/>
                <a:ea typeface="Times New Roman"/>
              </a:rPr>
              <a:t> yang </a:t>
            </a:r>
            <a:r>
              <a:rPr lang="en-AU" sz="1000" dirty="0" err="1">
                <a:latin typeface="Tahoma"/>
                <a:ea typeface="Times New Roman"/>
              </a:rPr>
              <a:t>disepakati</a:t>
            </a:r>
            <a:r>
              <a:rPr lang="en-AU" sz="1000" dirty="0">
                <a:latin typeface="Tahoma"/>
                <a:ea typeface="Times New Roman"/>
              </a:rPr>
              <a:t>. 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senantiasa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mendorong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seluruh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tenaga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kesehatan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profesional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untuk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ikut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serta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dalam</a:t>
            </a:r>
            <a:r>
              <a:rPr lang="en-AU" sz="1000" dirty="0">
                <a:latin typeface="Tahoma"/>
                <a:ea typeface="Times New Roman"/>
              </a:rPr>
              <a:t> program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dengan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mendaftarkan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diri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baik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secara</a:t>
            </a:r>
            <a:r>
              <a:rPr lang="en-AU" sz="1000" dirty="0">
                <a:latin typeface="Tahoma"/>
                <a:ea typeface="Times New Roman"/>
              </a:rPr>
              <a:t> online </a:t>
            </a:r>
            <a:r>
              <a:rPr lang="en-AU" sz="1000" dirty="0" err="1">
                <a:latin typeface="Tahoma"/>
                <a:ea typeface="Times New Roman"/>
              </a:rPr>
              <a:t>melalui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situs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resmi</a:t>
            </a:r>
            <a:r>
              <a:rPr lang="en-AU" sz="1000" dirty="0">
                <a:latin typeface="Tahoma"/>
                <a:ea typeface="Times New Roman"/>
              </a:rPr>
              <a:t> Nusantara </a:t>
            </a:r>
            <a:r>
              <a:rPr lang="en-AU" sz="1000" dirty="0" err="1">
                <a:latin typeface="Tahoma"/>
                <a:ea typeface="Times New Roman"/>
              </a:rPr>
              <a:t>Sehat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atau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langsung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menemui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panitia</a:t>
            </a:r>
            <a:r>
              <a:rPr lang="en-AU" sz="1000" dirty="0">
                <a:latin typeface="Tahoma"/>
                <a:ea typeface="Times New Roman"/>
              </a:rPr>
              <a:t> </a:t>
            </a:r>
            <a:r>
              <a:rPr lang="en-AU" sz="1000" dirty="0" err="1">
                <a:latin typeface="Tahoma"/>
                <a:ea typeface="Times New Roman"/>
              </a:rPr>
              <a:t>pendaftaran</a:t>
            </a:r>
            <a:r>
              <a:rPr lang="en-AU" sz="1000" dirty="0">
                <a:latin typeface="Tahoma"/>
                <a:ea typeface="Times New Roman"/>
              </a:rPr>
              <a:t> program yang </a:t>
            </a:r>
            <a:r>
              <a:rPr lang="en-AU" sz="1000" dirty="0" err="1">
                <a:latin typeface="Tahoma"/>
                <a:ea typeface="Times New Roman"/>
              </a:rPr>
              <a:t>berada</a:t>
            </a:r>
            <a:r>
              <a:rPr lang="en-AU" sz="1000" dirty="0">
                <a:latin typeface="Tahoma"/>
                <a:ea typeface="Times New Roman"/>
              </a:rPr>
              <a:t> di </a:t>
            </a:r>
            <a:r>
              <a:rPr lang="en-AU" sz="1000" dirty="0" err="1">
                <a:latin typeface="Tahoma"/>
                <a:ea typeface="Times New Roman"/>
              </a:rPr>
              <a:t>Kemenkes</a:t>
            </a:r>
            <a:r>
              <a:rPr lang="en-AU" sz="1000" dirty="0">
                <a:latin typeface="Tahoma"/>
                <a:ea typeface="Times New Roman"/>
              </a:rPr>
              <a:t>. </a:t>
            </a:r>
            <a:endParaRPr lang="id-ID" sz="12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00" dirty="0">
                <a:latin typeface="Tahoma"/>
                <a:ea typeface="Times New Roman"/>
              </a:rPr>
              <a:t> </a:t>
            </a:r>
            <a:endParaRPr lang="id-ID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47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Utama 3</a:t>
            </a:r>
            <a:endParaRPr lang="id-ID" dirty="0"/>
          </a:p>
        </p:txBody>
      </p:sp>
      <p:sp>
        <p:nvSpPr>
          <p:cNvPr id="2" name="Rectangle 1"/>
          <p:cNvSpPr/>
          <p:nvPr/>
        </p:nvSpPr>
        <p:spPr>
          <a:xfrm>
            <a:off x="539552" y="4906759"/>
            <a:ext cx="8064896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just">
              <a:spcAft>
                <a:spcPts val="0"/>
              </a:spcAft>
            </a:pPr>
            <a:r>
              <a:rPr lang="id-ID" sz="1050" dirty="0">
                <a:latin typeface="Tahoma"/>
                <a:ea typeface="Times New Roman"/>
              </a:rPr>
              <a:t>Pengiriman setidaknya 600 tenaga kesehatan akan dilakukan secara simultan ke 120 Puskesmas dan mereka akan berada di masing-masing Puskesmas selama satu tahun.</a:t>
            </a:r>
            <a:endParaRPr lang="id-ID" sz="1400" dirty="0">
              <a:latin typeface="Times New Roman"/>
              <a:ea typeface="Times New Roman"/>
            </a:endParaRPr>
          </a:p>
          <a:p>
            <a:pPr marL="114300">
              <a:spcAft>
                <a:spcPts val="0"/>
              </a:spcAft>
            </a:pPr>
            <a:r>
              <a:rPr lang="id-ID" sz="1050" dirty="0">
                <a:latin typeface="Tahoma"/>
                <a:ea typeface="Times New Roman"/>
              </a:rPr>
              <a:t> </a:t>
            </a:r>
            <a:endParaRPr lang="id-ID" sz="14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id-ID" sz="1050" dirty="0">
                <a:latin typeface="Tahoma"/>
                <a:ea typeface="Times New Roman"/>
              </a:rPr>
              <a:t>Seluruh peserta dibekali keahlian medis dan non-medis yang mencakup pelatihan kepemimpinan, manajerial dan komunikasi. Mereka juga diberikan pemahaman terhadap budaya-budaya lokal sehingga diharapkan mereka dapat berinteraksi dengan petugas kesehatan setempat dan masyarakat sekitar di daerah penempatan. </a:t>
            </a:r>
            <a:endParaRPr lang="id-ID" sz="14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id-ID" sz="1050" dirty="0">
                <a:latin typeface="Tahoma"/>
                <a:ea typeface="Times New Roman"/>
              </a:rPr>
              <a:t> </a:t>
            </a:r>
            <a:endParaRPr lang="id-ID" sz="1400" dirty="0">
              <a:latin typeface="Times New Roman"/>
              <a:ea typeface="Times New Roman"/>
            </a:endParaRPr>
          </a:p>
          <a:p>
            <a:pPr marL="114300" algn="just">
              <a:spcAft>
                <a:spcPts val="0"/>
              </a:spcAft>
            </a:pPr>
            <a:r>
              <a:rPr lang="en-AU" sz="1050" dirty="0">
                <a:latin typeface="Tahoma"/>
                <a:ea typeface="Times New Roman"/>
              </a:rPr>
              <a:t> </a:t>
            </a:r>
            <a:r>
              <a:rPr lang="en-AU" sz="1050" dirty="0" err="1" smtClean="0">
                <a:latin typeface="Tahoma"/>
                <a:ea typeface="Times New Roman"/>
              </a:rPr>
              <a:t>Informasi</a:t>
            </a:r>
            <a:r>
              <a:rPr lang="en-AU" sz="1050" dirty="0" smtClean="0">
                <a:latin typeface="Tahoma"/>
                <a:ea typeface="Times New Roman"/>
              </a:rPr>
              <a:t> </a:t>
            </a:r>
            <a:r>
              <a:rPr lang="en-AU" sz="1050" dirty="0">
                <a:latin typeface="Tahoma"/>
                <a:ea typeface="Times New Roman"/>
              </a:rPr>
              <a:t>detail Nusantara </a:t>
            </a:r>
            <a:r>
              <a:rPr lang="en-AU" sz="1050" dirty="0" err="1">
                <a:latin typeface="Tahoma"/>
                <a:ea typeface="Times New Roman"/>
              </a:rPr>
              <a:t>Sehat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dapat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diakses</a:t>
            </a:r>
            <a:r>
              <a:rPr lang="en-AU" sz="1050" dirty="0">
                <a:latin typeface="Tahoma"/>
                <a:ea typeface="Times New Roman"/>
              </a:rPr>
              <a:t> di </a:t>
            </a:r>
            <a:r>
              <a:rPr lang="en-AU" sz="1050" dirty="0" err="1">
                <a:latin typeface="Tahoma"/>
                <a:ea typeface="Times New Roman"/>
              </a:rPr>
              <a:t>situs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u="sng" dirty="0">
                <a:solidFill>
                  <a:srgbClr val="0000FF"/>
                </a:solidFill>
                <a:latin typeface="Tahoma"/>
                <a:ea typeface="Times New Roman"/>
                <a:hlinkClick r:id="rId2"/>
              </a:rPr>
              <a:t>www.nusantarasehat.kemkes.go.id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atau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melalui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akun</a:t>
            </a:r>
            <a:r>
              <a:rPr lang="en-AU" sz="1050" dirty="0">
                <a:latin typeface="Tahoma"/>
                <a:ea typeface="Times New Roman"/>
              </a:rPr>
              <a:t> Twitter @</a:t>
            </a:r>
            <a:r>
              <a:rPr lang="en-AU" sz="1050" dirty="0" err="1">
                <a:latin typeface="Tahoma"/>
                <a:ea typeface="Times New Roman"/>
              </a:rPr>
              <a:t>Nusantara_Sehat</a:t>
            </a:r>
            <a:r>
              <a:rPr lang="en-AU" sz="1050" dirty="0">
                <a:latin typeface="Tahoma"/>
                <a:ea typeface="Times New Roman"/>
              </a:rPr>
              <a:t> </a:t>
            </a:r>
            <a:r>
              <a:rPr lang="en-AU" sz="1050" dirty="0" err="1">
                <a:latin typeface="Tahoma"/>
                <a:ea typeface="Times New Roman"/>
              </a:rPr>
              <a:t>dan</a:t>
            </a:r>
            <a:r>
              <a:rPr lang="en-AU" sz="1050" dirty="0">
                <a:latin typeface="Tahoma"/>
                <a:ea typeface="Times New Roman"/>
              </a:rPr>
              <a:t> Facebook Nusantara </a:t>
            </a:r>
            <a:r>
              <a:rPr lang="en-AU" sz="1050" dirty="0" err="1">
                <a:latin typeface="Tahoma"/>
                <a:ea typeface="Times New Roman"/>
              </a:rPr>
              <a:t>Sehat</a:t>
            </a:r>
            <a:r>
              <a:rPr lang="en-AU" sz="1050" dirty="0" smtClean="0">
                <a:latin typeface="Tahoma"/>
                <a:ea typeface="Times New Roman"/>
              </a:rPr>
              <a:t>.</a:t>
            </a:r>
            <a:endParaRPr lang="id-ID" sz="1400" dirty="0"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404664"/>
            <a:ext cx="172675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14300">
              <a:spcAft>
                <a:spcPts val="0"/>
              </a:spcAft>
            </a:pPr>
            <a:r>
              <a:rPr lang="en-AU" sz="1050" b="1" dirty="0">
                <a:latin typeface="Tahoma"/>
                <a:ea typeface="Times New Roman"/>
              </a:rPr>
              <a:t>Proses </a:t>
            </a:r>
            <a:r>
              <a:rPr lang="en-AU" sz="1050" b="1" dirty="0" err="1">
                <a:latin typeface="Tahoma"/>
                <a:ea typeface="Times New Roman"/>
              </a:rPr>
              <a:t>Implementasi</a:t>
            </a:r>
            <a:endParaRPr lang="id-ID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476672"/>
            <a:ext cx="3024336" cy="42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26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87352"/>
            <a:ext cx="8280920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</a:t>
            </a:r>
            <a:endParaRPr lang="id-ID" sz="1600" b="1" dirty="0" smtClean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Melalui </a:t>
            </a:r>
            <a:r>
              <a:rPr lang="id-ID" sz="1600" b="1" i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16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</a:t>
            </a:r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Tim Nusantara Sehat)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1600" dirty="0">
                <a:latin typeface="Andalus" pitchFamily="18" charset="-78"/>
                <a:cs typeface="Andalus" pitchFamily="18" charset="-78"/>
              </a:rPr>
              <a:t> 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algn="just"/>
            <a:r>
              <a:rPr lang="en-US" sz="1200" b="1" dirty="0"/>
              <a:t> </a:t>
            </a:r>
            <a:r>
              <a:rPr lang="en-US" sz="1200" b="1" dirty="0" err="1" smtClean="0">
                <a:solidFill>
                  <a:schemeClr val="accent3">
                    <a:lumMod val="75000"/>
                  </a:schemeClr>
                </a:solidFill>
              </a:rPr>
              <a:t>Latar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belakang</a:t>
            </a:r>
            <a:endParaRPr lang="id-ID" sz="12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n-US" sz="1200" dirty="0" err="1"/>
              <a:t>Masyarakat</a:t>
            </a:r>
            <a:r>
              <a:rPr lang="en-US" sz="1200" dirty="0"/>
              <a:t> yang </a:t>
            </a:r>
            <a:r>
              <a:rPr lang="en-US" sz="1200" dirty="0" err="1"/>
              <a:t>sehat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kapasitas</a:t>
            </a:r>
            <a:r>
              <a:rPr lang="en-US" sz="1200" dirty="0"/>
              <a:t> </a:t>
            </a:r>
            <a:r>
              <a:rPr lang="en-US" sz="1200" dirty="0" err="1"/>
              <a:t>fisik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pikir</a:t>
            </a:r>
            <a:r>
              <a:rPr lang="en-US" sz="1200" dirty="0"/>
              <a:t> yang </a:t>
            </a:r>
            <a:r>
              <a:rPr lang="en-US" sz="1200" dirty="0" err="1"/>
              <a:t>kuat</a:t>
            </a:r>
            <a:r>
              <a:rPr lang="en-US" sz="1200" dirty="0"/>
              <a:t>,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positif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komunitasnya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individu</a:t>
            </a:r>
            <a:r>
              <a:rPr lang="en-US" sz="1200" dirty="0"/>
              <a:t> yang </a:t>
            </a:r>
            <a:r>
              <a:rPr lang="en-US" sz="1200" dirty="0" err="1"/>
              <a:t>produktif</a:t>
            </a:r>
            <a:r>
              <a:rPr lang="en-US" sz="1200" dirty="0"/>
              <a:t>.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memiliki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ungkit</a:t>
            </a:r>
            <a:r>
              <a:rPr lang="en-US" sz="1200" dirty="0"/>
              <a:t> yang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mendukung</a:t>
            </a:r>
            <a:r>
              <a:rPr lang="en-US" sz="1200" dirty="0"/>
              <a:t> </a:t>
            </a:r>
            <a:r>
              <a:rPr lang="en-US" sz="1200" dirty="0" err="1"/>
              <a:t>aspek-aspek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, </a:t>
            </a:r>
            <a:r>
              <a:rPr lang="en-US" sz="1200" dirty="0" err="1"/>
              <a:t>sehingga</a:t>
            </a:r>
            <a:r>
              <a:rPr lang="en-US" sz="1200" dirty="0"/>
              <a:t> </a:t>
            </a:r>
            <a:r>
              <a:rPr lang="en-US" sz="1200" dirty="0" err="1"/>
              <a:t>indikator-indikator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seringkali</a:t>
            </a:r>
            <a:r>
              <a:rPr lang="en-US" sz="1200" dirty="0"/>
              <a:t> </a:t>
            </a:r>
            <a:r>
              <a:rPr lang="en-US" sz="1200" dirty="0" err="1"/>
              <a:t>digunakan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ukuran</a:t>
            </a:r>
            <a:r>
              <a:rPr lang="en-US" sz="1200" dirty="0"/>
              <a:t> </a:t>
            </a:r>
            <a:r>
              <a:rPr lang="en-US" sz="1200" dirty="0" err="1"/>
              <a:t>kemajuan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.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penurunan</a:t>
            </a:r>
            <a:r>
              <a:rPr lang="en-US" sz="1200" dirty="0"/>
              <a:t> </a:t>
            </a:r>
            <a:r>
              <a:rPr lang="en-US" sz="1200" dirty="0" err="1"/>
              <a:t>kemiskinan</a:t>
            </a:r>
            <a:r>
              <a:rPr lang="en-US" sz="1200" dirty="0"/>
              <a:t> pun </a:t>
            </a:r>
            <a:r>
              <a:rPr lang="en-US" sz="1200" dirty="0" err="1"/>
              <a:t>dipengaruhi</a:t>
            </a:r>
            <a:r>
              <a:rPr lang="en-US" sz="1200" dirty="0"/>
              <a:t>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diberlakukan</a:t>
            </a:r>
            <a:r>
              <a:rPr lang="en-US" sz="1200" dirty="0"/>
              <a:t>, </a:t>
            </a:r>
            <a:r>
              <a:rPr lang="en-US" sz="1200" dirty="0" err="1"/>
              <a:t>seperti</a:t>
            </a:r>
            <a:r>
              <a:rPr lang="en-US" sz="1200" dirty="0"/>
              <a:t> </a:t>
            </a:r>
            <a:r>
              <a:rPr lang="en-US" sz="1200" i="1" dirty="0"/>
              <a:t>universal health coverage</a:t>
            </a:r>
            <a:r>
              <a:rPr lang="en-US" sz="1200" dirty="0"/>
              <a:t>,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menyeluruh</a:t>
            </a:r>
            <a:r>
              <a:rPr lang="en-US" sz="1200" dirty="0"/>
              <a:t>.   Agar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mencapai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ideal </a:t>
            </a:r>
            <a:r>
              <a:rPr lang="en-US" sz="1200" dirty="0" err="1"/>
              <a:t>tersebut</a:t>
            </a:r>
            <a:r>
              <a:rPr lang="en-US" sz="1200" dirty="0"/>
              <a:t>,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sebuah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efisien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efektif</a:t>
            </a:r>
            <a:r>
              <a:rPr lang="en-US" sz="1200" dirty="0"/>
              <a:t>.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mencakup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pusat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obat-obatan</a:t>
            </a:r>
            <a:r>
              <a:rPr lang="en-US" sz="1200" dirty="0"/>
              <a:t> </a:t>
            </a:r>
            <a:r>
              <a:rPr lang="en-US" sz="1200" dirty="0" err="1"/>
              <a:t>esensial</a:t>
            </a:r>
            <a:r>
              <a:rPr lang="en-US" sz="1200" dirty="0"/>
              <a:t>,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kompeten</a:t>
            </a:r>
            <a:r>
              <a:rPr lang="en-US" sz="1200" dirty="0"/>
              <a:t>,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tata</a:t>
            </a:r>
            <a:r>
              <a:rPr lang="en-US" sz="1200" dirty="0"/>
              <a:t> </a:t>
            </a:r>
            <a:r>
              <a:rPr lang="en-US" sz="1200" dirty="0" err="1"/>
              <a:t>kelola</a:t>
            </a:r>
            <a:r>
              <a:rPr lang="en-US" sz="1200" dirty="0"/>
              <a:t> yang </a:t>
            </a:r>
            <a:r>
              <a:rPr lang="en-US" sz="1200" dirty="0" err="1"/>
              <a:t>baik</a:t>
            </a:r>
            <a:r>
              <a:rPr lang="en-US" sz="1200" dirty="0"/>
              <a:t>.  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diterapkannya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Jaminan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Nasional</a:t>
            </a:r>
            <a:r>
              <a:rPr lang="en-US" sz="1200" dirty="0"/>
              <a:t> (JKN)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peluncuran</a:t>
            </a:r>
            <a:r>
              <a:rPr lang="en-US" sz="1200" dirty="0"/>
              <a:t> </a:t>
            </a:r>
            <a:r>
              <a:rPr lang="en-US" sz="1200" dirty="0" err="1"/>
              <a:t>Kartu</a:t>
            </a:r>
            <a:r>
              <a:rPr lang="en-US" sz="1200" dirty="0"/>
              <a:t> Indonesia </a:t>
            </a:r>
            <a:r>
              <a:rPr lang="en-US" sz="1200" dirty="0" err="1"/>
              <a:t>Sehat</a:t>
            </a:r>
            <a:r>
              <a:rPr lang="en-US" sz="1200" dirty="0"/>
              <a:t> (KIS) </a:t>
            </a:r>
            <a:r>
              <a:rPr lang="en-US" sz="1200" dirty="0" err="1"/>
              <a:t>pada</a:t>
            </a:r>
            <a:r>
              <a:rPr lang="en-US" sz="1200" dirty="0"/>
              <a:t> </a:t>
            </a:r>
            <a:r>
              <a:rPr lang="en-US" sz="1200" dirty="0" err="1"/>
              <a:t>tahun</a:t>
            </a:r>
            <a:r>
              <a:rPr lang="en-US" sz="1200" dirty="0"/>
              <a:t> 2014, Indonesia </a:t>
            </a:r>
            <a:r>
              <a:rPr lang="en-US" sz="1200" dirty="0" err="1"/>
              <a:t>telah</a:t>
            </a:r>
            <a:r>
              <a:rPr lang="en-US" sz="1200" dirty="0"/>
              <a:t> </a:t>
            </a:r>
            <a:r>
              <a:rPr lang="en-US" sz="1200" dirty="0" err="1"/>
              <a:t>menunjukkan</a:t>
            </a:r>
            <a:r>
              <a:rPr lang="en-US" sz="1200" dirty="0"/>
              <a:t> </a:t>
            </a:r>
            <a:r>
              <a:rPr lang="en-US" sz="1200" dirty="0" err="1"/>
              <a:t>komitmennya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perbaikan</a:t>
            </a:r>
            <a:r>
              <a:rPr lang="en-US" sz="1200" dirty="0"/>
              <a:t> </a:t>
            </a:r>
            <a:r>
              <a:rPr lang="en-US" sz="1200" dirty="0" err="1"/>
              <a:t>kualitas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rakyatnya</a:t>
            </a:r>
            <a:r>
              <a:rPr lang="en-US" sz="1200" dirty="0"/>
              <a:t>. Hal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perlu</a:t>
            </a:r>
            <a:r>
              <a:rPr lang="en-US" sz="1200" dirty="0"/>
              <a:t> </a:t>
            </a:r>
            <a:r>
              <a:rPr lang="en-US" sz="1200" dirty="0" err="1"/>
              <a:t>diikuti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primer, </a:t>
            </a:r>
            <a:r>
              <a:rPr lang="en-US" sz="1200" dirty="0" err="1"/>
              <a:t>dimana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primer </a:t>
            </a:r>
            <a:r>
              <a:rPr lang="en-US" sz="1200" dirty="0" err="1"/>
              <a:t>menjadi</a:t>
            </a:r>
            <a:r>
              <a:rPr lang="en-US" sz="1200" dirty="0"/>
              <a:t> vital </a:t>
            </a:r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perannya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garda</a:t>
            </a:r>
            <a:r>
              <a:rPr lang="en-US" sz="1200" dirty="0"/>
              <a:t> </a:t>
            </a:r>
            <a:r>
              <a:rPr lang="en-US" sz="1200" dirty="0" err="1"/>
              <a:t>terdepan</a:t>
            </a:r>
            <a:r>
              <a:rPr lang="en-US" sz="1200" dirty="0"/>
              <a:t> </a:t>
            </a:r>
            <a:r>
              <a:rPr lang="en-US" sz="1200" dirty="0" err="1"/>
              <a:t>menjaga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masyaraka</a:t>
            </a:r>
            <a:r>
              <a:rPr lang="id-ID" sz="1200" dirty="0"/>
              <a:t>t</a:t>
            </a:r>
            <a:r>
              <a:rPr lang="en-US" sz="1200" dirty="0"/>
              <a:t>, </a:t>
            </a:r>
            <a:r>
              <a:rPr lang="en-US" sz="1200" dirty="0" err="1"/>
              <a:t>dalam</a:t>
            </a:r>
            <a:r>
              <a:rPr lang="en-US" sz="1200" dirty="0"/>
              <a:t>, </a:t>
            </a:r>
            <a:r>
              <a:rPr lang="en-US" sz="1200" dirty="0" err="1"/>
              <a:t>melakukan</a:t>
            </a:r>
            <a:r>
              <a:rPr lang="en-US" sz="1200" dirty="0"/>
              <a:t>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prevensi</a:t>
            </a:r>
            <a:r>
              <a:rPr lang="en-US" sz="1200" dirty="0"/>
              <a:t>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pencegahan</a:t>
            </a:r>
            <a:r>
              <a:rPr lang="en-US" sz="1200" dirty="0"/>
              <a:t> </a:t>
            </a:r>
            <a:r>
              <a:rPr lang="en-US" sz="1200" dirty="0" err="1"/>
              <a:t>penyakit</a:t>
            </a:r>
            <a:r>
              <a:rPr lang="en-US" sz="1200" dirty="0"/>
              <a:t> </a:t>
            </a:r>
            <a:r>
              <a:rPr lang="en-US" sz="1200" dirty="0" err="1"/>
              <a:t>secara</a:t>
            </a:r>
            <a:r>
              <a:rPr lang="en-US" sz="1200" dirty="0"/>
              <a:t> </a:t>
            </a:r>
            <a:r>
              <a:rPr lang="en-US" sz="1200" dirty="0" err="1"/>
              <a:t>luas</a:t>
            </a:r>
            <a:r>
              <a:rPr lang="en-US" sz="1200" dirty="0"/>
              <a:t> </a:t>
            </a:r>
            <a:r>
              <a:rPr lang="en-US" sz="1200" dirty="0" err="1"/>
              <a:t>termasuk</a:t>
            </a:r>
            <a:r>
              <a:rPr lang="en-US" sz="1200" dirty="0"/>
              <a:t> </a:t>
            </a:r>
            <a:r>
              <a:rPr lang="en-US" sz="1200" dirty="0" err="1"/>
              <a:t>melalui</a:t>
            </a:r>
            <a:r>
              <a:rPr lang="en-US" sz="1200" dirty="0"/>
              <a:t> </a:t>
            </a:r>
            <a:r>
              <a:rPr lang="en-US" sz="1200" dirty="0" err="1"/>
              <a:t>edukasi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konseling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skrining</a:t>
            </a:r>
            <a:r>
              <a:rPr lang="en-US" sz="1200" dirty="0"/>
              <a:t>/</a:t>
            </a:r>
            <a:r>
              <a:rPr lang="en-US" sz="1200" dirty="0" err="1"/>
              <a:t>penapisan</a:t>
            </a:r>
            <a:r>
              <a:rPr lang="en-US" sz="1200" dirty="0"/>
              <a:t>. </a:t>
            </a:r>
            <a:r>
              <a:rPr lang="en-US" sz="1200" dirty="0" err="1"/>
              <a:t>Kuatnya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memperluas</a:t>
            </a:r>
            <a:r>
              <a:rPr lang="en-US" sz="1200" dirty="0"/>
              <a:t> </a:t>
            </a:r>
            <a:r>
              <a:rPr lang="en-US" sz="1200" dirty="0" err="1"/>
              <a:t>jangkauan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hingga</a:t>
            </a:r>
            <a:r>
              <a:rPr lang="en-US" sz="1200" dirty="0"/>
              <a:t> </a:t>
            </a:r>
            <a:r>
              <a:rPr lang="en-US" sz="1200" dirty="0" err="1"/>
              <a:t>ke</a:t>
            </a:r>
            <a:r>
              <a:rPr lang="en-US" sz="1200" dirty="0"/>
              <a:t> </a:t>
            </a:r>
            <a:r>
              <a:rPr lang="en-US" sz="1200" dirty="0" err="1"/>
              <a:t>akar</a:t>
            </a:r>
            <a:r>
              <a:rPr lang="en-US" sz="1200" dirty="0"/>
              <a:t> </a:t>
            </a:r>
            <a:r>
              <a:rPr lang="en-US" sz="1200" dirty="0" err="1"/>
              <a:t>rumput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meminimalisir</a:t>
            </a:r>
            <a:r>
              <a:rPr lang="en-US" sz="1200" dirty="0"/>
              <a:t> </a:t>
            </a:r>
            <a:r>
              <a:rPr lang="en-US" sz="1200" dirty="0" err="1"/>
              <a:t>ketidakadilan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antar</a:t>
            </a:r>
            <a:r>
              <a:rPr lang="en-US" sz="1200" dirty="0"/>
              <a:t> </a:t>
            </a:r>
            <a:r>
              <a:rPr lang="en-US" sz="1200" dirty="0" err="1"/>
              <a:t>kelompok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realita</a:t>
            </a:r>
            <a:r>
              <a:rPr lang="en-US" sz="1200" dirty="0"/>
              <a:t>, Indonesia yang </a:t>
            </a:r>
            <a:r>
              <a:rPr lang="en-US" sz="1200" dirty="0" err="1"/>
              <a:t>mempunyai</a:t>
            </a:r>
            <a:r>
              <a:rPr lang="en-US" sz="1200" dirty="0"/>
              <a:t> </a:t>
            </a:r>
            <a:r>
              <a:rPr lang="en-US" sz="1200" dirty="0" err="1"/>
              <a:t>geografi</a:t>
            </a:r>
            <a:r>
              <a:rPr lang="en-US" sz="1200" dirty="0"/>
              <a:t> </a:t>
            </a:r>
            <a:r>
              <a:rPr lang="en-US" sz="1200" dirty="0" err="1"/>
              <a:t>berupa</a:t>
            </a:r>
            <a:r>
              <a:rPr lang="en-US" sz="1200" dirty="0"/>
              <a:t> </a:t>
            </a:r>
            <a:r>
              <a:rPr lang="en-US" sz="1200" dirty="0" err="1"/>
              <a:t>daratan</a:t>
            </a:r>
            <a:r>
              <a:rPr lang="en-US" sz="1200" dirty="0"/>
              <a:t>, </a:t>
            </a:r>
            <a:r>
              <a:rPr lang="en-US" sz="1200" dirty="0" err="1"/>
              <a:t>lautan</a:t>
            </a:r>
            <a:r>
              <a:rPr lang="en-US" sz="1200" dirty="0"/>
              <a:t>, </a:t>
            </a:r>
            <a:r>
              <a:rPr lang="en-US" sz="1200" dirty="0" err="1"/>
              <a:t>pegunungan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banyaknya</a:t>
            </a:r>
            <a:r>
              <a:rPr lang="en-US" sz="1200" dirty="0"/>
              <a:t> </a:t>
            </a:r>
            <a:r>
              <a:rPr lang="en-US" sz="1200" dirty="0" err="1"/>
              <a:t>pulau-pulau</a:t>
            </a:r>
            <a:r>
              <a:rPr lang="en-US" sz="1200" dirty="0"/>
              <a:t> yang </a:t>
            </a:r>
            <a:r>
              <a:rPr lang="en-US" sz="1200" dirty="0" err="1"/>
              <a:t>tersebar</a:t>
            </a:r>
            <a:r>
              <a:rPr lang="en-US" sz="1200" dirty="0"/>
              <a:t> </a:t>
            </a:r>
            <a:r>
              <a:rPr lang="en-US" sz="1200" dirty="0" err="1"/>
              <a:t>menyebabkan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tertentu</a:t>
            </a:r>
            <a:r>
              <a:rPr lang="en-US" sz="1200" dirty="0"/>
              <a:t>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sulit</a:t>
            </a:r>
            <a:r>
              <a:rPr lang="en-US" sz="1200" dirty="0"/>
              <a:t> </a:t>
            </a:r>
            <a:r>
              <a:rPr lang="en-US" sz="1200" dirty="0" err="1"/>
              <a:t>dijangkau</a:t>
            </a:r>
            <a:r>
              <a:rPr lang="en-US" sz="1200" dirty="0"/>
              <a:t>. </a:t>
            </a:r>
            <a:r>
              <a:rPr lang="en-US" sz="1200" dirty="0" err="1"/>
              <a:t>Situasi</a:t>
            </a:r>
            <a:r>
              <a:rPr lang="en-US" sz="1200" dirty="0"/>
              <a:t> di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tertinggal</a:t>
            </a:r>
            <a:r>
              <a:rPr lang="en-US" sz="1200" dirty="0"/>
              <a:t>, </a:t>
            </a:r>
            <a:r>
              <a:rPr lang="en-US" sz="1200" dirty="0" err="1"/>
              <a:t>perbatasan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kepulauan</a:t>
            </a:r>
            <a:r>
              <a:rPr lang="en-US" sz="1200" dirty="0"/>
              <a:t> (DTPK) </a:t>
            </a:r>
            <a:r>
              <a:rPr lang="en-US" sz="1200" dirty="0" err="1"/>
              <a:t>dan</a:t>
            </a:r>
            <a:r>
              <a:rPr lang="en-US" sz="1200" dirty="0"/>
              <a:t> Daerah </a:t>
            </a:r>
            <a:r>
              <a:rPr lang="en-US" sz="1200" dirty="0" err="1"/>
              <a:t>Bermasalah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(DBK)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berbeda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. </a:t>
            </a:r>
            <a:r>
              <a:rPr lang="en-US" sz="1200" dirty="0" err="1"/>
              <a:t>Ketersediaan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sarana-prasarana</a:t>
            </a:r>
            <a:r>
              <a:rPr lang="en-US" sz="1200" dirty="0"/>
              <a:t> </a:t>
            </a:r>
            <a:r>
              <a:rPr lang="en-US" sz="1200" dirty="0" err="1"/>
              <a:t>merupakan</a:t>
            </a:r>
            <a:r>
              <a:rPr lang="en-US" sz="1200" dirty="0"/>
              <a:t> </a:t>
            </a:r>
            <a:r>
              <a:rPr lang="en-US" sz="1200" dirty="0" err="1"/>
              <a:t>masalah</a:t>
            </a:r>
            <a:r>
              <a:rPr lang="en-US" sz="1200" dirty="0"/>
              <a:t> </a:t>
            </a:r>
            <a:r>
              <a:rPr lang="en-US" sz="1200" dirty="0" err="1"/>
              <a:t>utama</a:t>
            </a:r>
            <a:r>
              <a:rPr lang="en-US" sz="1200" dirty="0"/>
              <a:t> yang </a:t>
            </a:r>
            <a:r>
              <a:rPr lang="en-US" sz="1200" dirty="0" err="1"/>
              <a:t>terjadi</a:t>
            </a:r>
            <a:r>
              <a:rPr lang="en-US" sz="1200" dirty="0"/>
              <a:t> di </a:t>
            </a:r>
            <a:r>
              <a:rPr lang="en-US" sz="1200" dirty="0" err="1"/>
              <a:t>lapangan</a:t>
            </a:r>
            <a:r>
              <a:rPr lang="en-US" sz="1200" dirty="0"/>
              <a:t>. </a:t>
            </a:r>
            <a:r>
              <a:rPr lang="en-US" sz="1200" dirty="0" err="1"/>
              <a:t>Namun</a:t>
            </a:r>
            <a:r>
              <a:rPr lang="en-US" sz="1200" dirty="0"/>
              <a:t> </a:t>
            </a:r>
            <a:r>
              <a:rPr lang="en-US" sz="1200" dirty="0" err="1"/>
              <a:t>demikian</a:t>
            </a:r>
            <a:r>
              <a:rPr lang="en-US" sz="1200" dirty="0"/>
              <a:t>, </a:t>
            </a:r>
            <a:r>
              <a:rPr lang="en-US" sz="1200" dirty="0" err="1"/>
              <a:t>aktifitas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wajib</a:t>
            </a:r>
            <a:r>
              <a:rPr lang="en-US" sz="1200" dirty="0"/>
              <a:t> </a:t>
            </a:r>
            <a:r>
              <a:rPr lang="en-US" sz="1200" dirty="0" err="1"/>
              <a:t>dilaksanakan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kepada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ditunda</a:t>
            </a:r>
            <a:r>
              <a:rPr lang="en-US" sz="1200" dirty="0"/>
              <a:t>.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sebab</a:t>
            </a:r>
            <a:r>
              <a:rPr lang="en-US" sz="1200" dirty="0"/>
              <a:t> </a:t>
            </a:r>
            <a:r>
              <a:rPr lang="en-US" sz="1200" dirty="0" err="1"/>
              <a:t>itu</a:t>
            </a:r>
            <a:r>
              <a:rPr lang="en-US" sz="1200" dirty="0"/>
              <a:t>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khusus</a:t>
            </a:r>
            <a:r>
              <a:rPr lang="en-US" sz="1200" dirty="0"/>
              <a:t> </a:t>
            </a:r>
            <a:r>
              <a:rPr lang="en-US" sz="1200" dirty="0" err="1"/>
              <a:t>mengenai</a:t>
            </a:r>
            <a:r>
              <a:rPr lang="en-US" sz="1200" dirty="0"/>
              <a:t> model </a:t>
            </a:r>
            <a:r>
              <a:rPr lang="en-US" sz="1200" dirty="0" err="1"/>
              <a:t>penempatan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di </a:t>
            </a:r>
            <a:r>
              <a:rPr lang="en-US" sz="1200" dirty="0" err="1"/>
              <a:t>fasilitas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disesuaikan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karakteristik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menyamaratakan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tersebut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seluruh</a:t>
            </a:r>
            <a:r>
              <a:rPr lang="en-US" sz="1200" dirty="0"/>
              <a:t> </a:t>
            </a:r>
            <a:r>
              <a:rPr lang="en-US" sz="1200" dirty="0" err="1"/>
              <a:t>wilayah</a:t>
            </a:r>
            <a:r>
              <a:rPr lang="en-US" sz="1200" dirty="0"/>
              <a:t> Indonesia.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>
              <a:spcAft>
                <a:spcPts val="600"/>
              </a:spcAft>
            </a:pP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“</a:t>
            </a:r>
            <a:r>
              <a:rPr lang="id-ID" sz="1200" b="1" dirty="0" smtClean="0">
                <a:solidFill>
                  <a:schemeClr val="accent3">
                    <a:lumMod val="75000"/>
                  </a:schemeClr>
                </a:solidFill>
              </a:rPr>
              <a:t>Tim 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Nusantara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Sehat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”: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Kolaborasi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lintas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profesi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id-ID" sz="12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050" dirty="0" err="1">
                <a:ea typeface="MS Mincho"/>
                <a:cs typeface="Times New Roman"/>
              </a:rPr>
              <a:t>B</a:t>
            </a:r>
            <a:r>
              <a:rPr lang="en-US" sz="1050" dirty="0" err="1">
                <a:ea typeface="MS Mincho"/>
                <a:cs typeface="Calibri"/>
              </a:rPr>
              <a:t>erbagai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permasalahan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kesehatan</a:t>
            </a:r>
            <a:r>
              <a:rPr lang="en-US" sz="1050" dirty="0">
                <a:ea typeface="MS Mincho"/>
                <a:cs typeface="Calibri"/>
              </a:rPr>
              <a:t> di Indonesia </a:t>
            </a:r>
            <a:r>
              <a:rPr lang="en-US" sz="1050" dirty="0" err="1">
                <a:ea typeface="MS Mincho"/>
                <a:cs typeface="Calibri"/>
              </a:rPr>
              <a:t>bukanlah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merupakan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hal</a:t>
            </a:r>
            <a:r>
              <a:rPr lang="en-US" sz="1050" dirty="0">
                <a:ea typeface="MS Mincho"/>
                <a:cs typeface="Calibri"/>
              </a:rPr>
              <a:t> yang </a:t>
            </a:r>
            <a:r>
              <a:rPr lang="en-US" sz="1050" dirty="0" err="1">
                <a:ea typeface="MS Mincho"/>
                <a:cs typeface="Calibri"/>
              </a:rPr>
              <a:t>baru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atau</a:t>
            </a:r>
            <a:r>
              <a:rPr lang="en-US" sz="1050" dirty="0">
                <a:ea typeface="MS Mincho"/>
                <a:cs typeface="Calibri"/>
              </a:rPr>
              <a:t> yang </a:t>
            </a:r>
            <a:r>
              <a:rPr lang="en-US" sz="1050" dirty="0" err="1">
                <a:ea typeface="MS Mincho"/>
                <a:cs typeface="Calibri"/>
              </a:rPr>
              <a:t>tidak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pernah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diusahakan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pemecahannya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baik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oleh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pemerintah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maupun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sektor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swasta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atau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organisasi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masyarakat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madani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sebelumnya</a:t>
            </a:r>
            <a:r>
              <a:rPr lang="en-US" sz="1050" dirty="0">
                <a:ea typeface="MS Mincho"/>
                <a:cs typeface="Calibri"/>
              </a:rPr>
              <a:t>, </a:t>
            </a:r>
            <a:r>
              <a:rPr lang="en-US" sz="1050" dirty="0" err="1">
                <a:ea typeface="MS Mincho"/>
                <a:cs typeface="Calibri"/>
              </a:rPr>
              <a:t>namun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Kementerian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Kesehatan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mencoba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memperjuangkan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sebuah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pendekatan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holistik</a:t>
            </a:r>
            <a:r>
              <a:rPr lang="en-US" sz="1050" dirty="0">
                <a:ea typeface="MS Mincho"/>
                <a:cs typeface="Calibri"/>
              </a:rPr>
              <a:t>,</a:t>
            </a:r>
            <a:r>
              <a:rPr lang="en-US" sz="1050" b="1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dengan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melihat</a:t>
            </a:r>
            <a:r>
              <a:rPr lang="en-US" sz="1050" dirty="0">
                <a:ea typeface="MS Mincho"/>
                <a:cs typeface="Calibri"/>
              </a:rPr>
              <a:t> </a:t>
            </a:r>
            <a:endParaRPr lang="id-ID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697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35143"/>
            <a:ext cx="828092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 err="1"/>
              <a:t>bahwa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aspek</a:t>
            </a:r>
            <a:r>
              <a:rPr lang="en-US" sz="1050" dirty="0"/>
              <a:t> </a:t>
            </a:r>
            <a:r>
              <a:rPr lang="en-US" sz="1050" dirty="0" err="1"/>
              <a:t>isu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saling</a:t>
            </a:r>
            <a:r>
              <a:rPr lang="en-US" sz="1050" dirty="0"/>
              <a:t> </a:t>
            </a:r>
            <a:r>
              <a:rPr lang="en-US" sz="1050" dirty="0" err="1"/>
              <a:t>terkait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mempengaruhi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sama</a:t>
            </a:r>
            <a:r>
              <a:rPr lang="en-US" sz="1050" dirty="0"/>
              <a:t> lain,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membutuhkan</a:t>
            </a:r>
            <a:r>
              <a:rPr lang="en-US" sz="1050" dirty="0"/>
              <a:t> </a:t>
            </a:r>
            <a:r>
              <a:rPr lang="en-US" sz="1050" dirty="0" err="1"/>
              <a:t>sinergi</a:t>
            </a:r>
            <a:r>
              <a:rPr lang="en-US" sz="1050" dirty="0"/>
              <a:t>, </a:t>
            </a:r>
            <a:r>
              <a:rPr lang="en-US" sz="1050" dirty="0" err="1"/>
              <a:t>komitmen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lapisan</a:t>
            </a:r>
            <a:r>
              <a:rPr lang="en-US" sz="1050" dirty="0"/>
              <a:t> </a:t>
            </a:r>
            <a:r>
              <a:rPr lang="en-US" sz="1050" dirty="0" err="1"/>
              <a:t>pemerintahan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upaya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sektor</a:t>
            </a:r>
            <a:r>
              <a:rPr lang="en-US" sz="1050" dirty="0"/>
              <a:t> agar </a:t>
            </a:r>
            <a:r>
              <a:rPr lang="en-US" sz="1050" dirty="0" err="1"/>
              <a:t>dapat</a:t>
            </a:r>
            <a:r>
              <a:rPr lang="en-US" sz="1050" dirty="0"/>
              <a:t> </a:t>
            </a:r>
            <a:r>
              <a:rPr lang="en-US" sz="1050" dirty="0" err="1"/>
              <a:t>mencapai</a:t>
            </a:r>
            <a:r>
              <a:rPr lang="en-US" sz="1050" dirty="0"/>
              <a:t> target-target </a:t>
            </a:r>
            <a:r>
              <a:rPr lang="en-US" sz="1050" dirty="0" err="1"/>
              <a:t>pembangunan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r>
              <a:rPr lang="en-US" sz="1050" dirty="0" err="1"/>
              <a:t>Pemerintah</a:t>
            </a:r>
            <a:r>
              <a:rPr lang="en-US" sz="1050" dirty="0"/>
              <a:t> </a:t>
            </a:r>
            <a:r>
              <a:rPr lang="en-US" sz="1050" dirty="0" err="1"/>
              <a:t>pusat</a:t>
            </a:r>
            <a:r>
              <a:rPr lang="en-US" sz="1050" dirty="0"/>
              <a:t> </a:t>
            </a:r>
            <a:r>
              <a:rPr lang="en-US" sz="1050" dirty="0" err="1"/>
              <a:t>telah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berbagai</a:t>
            </a:r>
            <a:r>
              <a:rPr lang="en-US" sz="1050" dirty="0"/>
              <a:t> program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rangka</a:t>
            </a:r>
            <a:r>
              <a:rPr lang="en-US" sz="1050" dirty="0"/>
              <a:t> </a:t>
            </a:r>
            <a:r>
              <a:rPr lang="en-US" sz="1050" dirty="0" err="1"/>
              <a:t>pemenuhan</a:t>
            </a:r>
            <a:r>
              <a:rPr lang="en-US" sz="1050" dirty="0"/>
              <a:t> </a:t>
            </a:r>
            <a:r>
              <a:rPr lang="en-US" sz="1050" dirty="0" err="1"/>
              <a:t>akses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mutu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terutama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 DTPK </a:t>
            </a:r>
            <a:r>
              <a:rPr lang="en-US" sz="1050" dirty="0" err="1"/>
              <a:t>dan</a:t>
            </a:r>
            <a:r>
              <a:rPr lang="id-ID" sz="1050" dirty="0"/>
              <a:t> atau</a:t>
            </a:r>
            <a:r>
              <a:rPr lang="en-US" sz="1050" dirty="0"/>
              <a:t> DBK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dokter</a:t>
            </a:r>
            <a:r>
              <a:rPr lang="en-US" sz="1050" dirty="0"/>
              <a:t>, </a:t>
            </a:r>
            <a:r>
              <a:rPr lang="id-ID" sz="1050" dirty="0"/>
              <a:t>perawat,  </a:t>
            </a:r>
            <a:r>
              <a:rPr lang="id-ID" sz="1050" dirty="0" smtClean="0"/>
              <a:t>b</a:t>
            </a:r>
            <a:r>
              <a:rPr lang="en-US" sz="1050" dirty="0" err="1" smtClean="0"/>
              <a:t>idan</a:t>
            </a:r>
            <a:r>
              <a:rPr lang="id-ID" sz="1050" dirty="0"/>
              <a:t>, </a:t>
            </a:r>
            <a:r>
              <a:rPr lang="id-ID" sz="1050" dirty="0" smtClean="0"/>
              <a:t> dan </a:t>
            </a:r>
            <a:r>
              <a:rPr lang="en-US" sz="1050" dirty="0" err="1" smtClean="0"/>
              <a:t>lulusan</a:t>
            </a:r>
            <a:r>
              <a:rPr lang="en-US" sz="1050" dirty="0" smtClean="0"/>
              <a:t> </a:t>
            </a:r>
            <a:r>
              <a:rPr lang="en-US" sz="1050" dirty="0"/>
              <a:t>D3 </a:t>
            </a:r>
            <a:r>
              <a:rPr lang="en-US" sz="1050" dirty="0" err="1"/>
              <a:t>lainnya</a:t>
            </a:r>
            <a:r>
              <a:rPr lang="id-ID" sz="1050" dirty="0"/>
              <a:t> serta kesehatan masyarakat</a:t>
            </a:r>
            <a:r>
              <a:rPr lang="en-US" sz="1050" dirty="0"/>
              <a:t>. </a:t>
            </a:r>
            <a:r>
              <a:rPr lang="en-US" sz="1050" dirty="0" err="1"/>
              <a:t>Namun</a:t>
            </a:r>
            <a:r>
              <a:rPr lang="en-US" sz="1050" dirty="0"/>
              <a:t> </a:t>
            </a:r>
            <a:r>
              <a:rPr lang="en-US" sz="1050" dirty="0" err="1"/>
              <a:t>demikian</a:t>
            </a:r>
            <a:r>
              <a:rPr lang="en-US" sz="1050" dirty="0"/>
              <a:t> </a:t>
            </a:r>
            <a:r>
              <a:rPr lang="en-US" sz="1050" dirty="0" err="1"/>
              <a:t>masih</a:t>
            </a:r>
            <a:r>
              <a:rPr lang="en-US" sz="1050" dirty="0"/>
              <a:t> </a:t>
            </a:r>
            <a:r>
              <a:rPr lang="en-US" sz="1050" dirty="0" err="1"/>
              <a:t>diperlukan</a:t>
            </a:r>
            <a:r>
              <a:rPr lang="en-US" sz="1050" dirty="0"/>
              <a:t> </a:t>
            </a:r>
            <a:r>
              <a:rPr lang="en-US" sz="1050" dirty="0" err="1"/>
              <a:t>suatu</a:t>
            </a:r>
            <a:r>
              <a:rPr lang="en-US" sz="1050" dirty="0"/>
              <a:t> program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yang </a:t>
            </a:r>
            <a:r>
              <a:rPr lang="en-US" sz="1050" dirty="0" err="1"/>
              <a:t>komprehensif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pendekatan</a:t>
            </a:r>
            <a:r>
              <a:rPr lang="en-US" sz="1050" dirty="0"/>
              <a:t> </a:t>
            </a:r>
            <a:r>
              <a:rPr lang="en-US" sz="1050" dirty="0" err="1"/>
              <a:t>promotif</a:t>
            </a:r>
            <a:r>
              <a:rPr lang="en-US" sz="1050" dirty="0"/>
              <a:t>, </a:t>
            </a:r>
            <a:r>
              <a:rPr lang="en-US" sz="1050" dirty="0" err="1"/>
              <a:t>preventif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kuratif</a:t>
            </a:r>
            <a:r>
              <a:rPr lang="en-US" sz="1050" dirty="0"/>
              <a:t>.  </a:t>
            </a:r>
            <a:endParaRPr lang="id-ID" sz="1050" dirty="0"/>
          </a:p>
          <a:p>
            <a:pPr algn="just"/>
            <a:r>
              <a:rPr lang="en-US" sz="1050" dirty="0"/>
              <a:t> </a:t>
            </a:r>
            <a:endParaRPr lang="id-ID" sz="1050" dirty="0"/>
          </a:p>
          <a:p>
            <a:pPr algn="just"/>
            <a:r>
              <a:rPr lang="en-US" sz="1050" dirty="0" err="1"/>
              <a:t>Berdasarkan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,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merancang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”: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yang </a:t>
            </a:r>
            <a:r>
              <a:rPr lang="en-US" sz="1050" dirty="0" err="1"/>
              <a:t>diharapkan</a:t>
            </a:r>
            <a:r>
              <a:rPr lang="en-US" sz="1050" dirty="0"/>
              <a:t> </a:t>
            </a:r>
            <a:r>
              <a:rPr lang="en-US" sz="1050" dirty="0" err="1"/>
              <a:t>mampu</a:t>
            </a:r>
            <a:r>
              <a:rPr lang="en-US" sz="1050" dirty="0"/>
              <a:t> </a:t>
            </a:r>
            <a:r>
              <a:rPr lang="en-US" sz="1050" dirty="0" err="1"/>
              <a:t>melaksanakan</a:t>
            </a:r>
            <a:r>
              <a:rPr lang="en-US" sz="1050" dirty="0"/>
              <a:t> program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terintegrasi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memberikan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optimal di </a:t>
            </a:r>
            <a:r>
              <a:rPr lang="en-US" sz="1050" dirty="0" err="1"/>
              <a:t>tingkat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dasar</a:t>
            </a:r>
            <a:r>
              <a:rPr lang="en-US" sz="1050" dirty="0"/>
              <a:t> </a:t>
            </a:r>
            <a:r>
              <a:rPr lang="id-ID" sz="1050" dirty="0"/>
              <a:t>pada puskesmas sangat </a:t>
            </a:r>
            <a:r>
              <a:rPr lang="id-ID" sz="1050" dirty="0" smtClean="0"/>
              <a:t>terpencil  </a:t>
            </a:r>
            <a:r>
              <a:rPr lang="en-US" sz="1050" dirty="0" smtClean="0"/>
              <a:t>di </a:t>
            </a:r>
            <a:r>
              <a:rPr lang="en-US" sz="1050" dirty="0"/>
              <a:t>DTPK </a:t>
            </a:r>
            <a:r>
              <a:rPr lang="en-US" sz="1050" dirty="0" err="1"/>
              <a:t>dan</a:t>
            </a:r>
            <a:r>
              <a:rPr lang="en-US" sz="1050" dirty="0"/>
              <a:t> DBK.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 </a:t>
            </a:r>
            <a:r>
              <a:rPr lang="en-US" sz="1050" dirty="0" err="1"/>
              <a:t>dilaksanakan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amanat</a:t>
            </a:r>
            <a:r>
              <a:rPr lang="en-US" sz="1050" dirty="0"/>
              <a:t> </a:t>
            </a:r>
            <a:r>
              <a:rPr lang="en-US" sz="1050" dirty="0" err="1"/>
              <a:t>Undang</a:t>
            </a:r>
            <a:r>
              <a:rPr lang="en-US" sz="1050" dirty="0"/>
              <a:t> – </a:t>
            </a:r>
            <a:r>
              <a:rPr lang="en-US" sz="1050" dirty="0" err="1"/>
              <a:t>Undang</a:t>
            </a:r>
            <a:r>
              <a:rPr lang="en-US" sz="1050" dirty="0"/>
              <a:t> No. 36 </a:t>
            </a:r>
            <a:r>
              <a:rPr lang="en-US" sz="1050" dirty="0" err="1"/>
              <a:t>tahun</a:t>
            </a:r>
            <a:r>
              <a:rPr lang="en-US" sz="1050" dirty="0"/>
              <a:t> 2014 </a:t>
            </a:r>
            <a:r>
              <a:rPr lang="en-US" sz="1050" dirty="0" err="1"/>
              <a:t>pasal</a:t>
            </a:r>
            <a:r>
              <a:rPr lang="en-US" sz="1050" dirty="0"/>
              <a:t>  23 </a:t>
            </a:r>
            <a:r>
              <a:rPr lang="en-US" sz="1050" dirty="0" err="1"/>
              <a:t>ayat</a:t>
            </a:r>
            <a:r>
              <a:rPr lang="en-US" sz="1050" dirty="0"/>
              <a:t> (2). “Nusantara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bertujuan</a:t>
            </a:r>
            <a:r>
              <a:rPr lang="en-US" sz="1050" dirty="0"/>
              <a:t> </a:t>
            </a:r>
            <a:r>
              <a:rPr lang="en-US" sz="1050" dirty="0" err="1"/>
              <a:t>menciptakan</a:t>
            </a:r>
            <a:r>
              <a:rPr lang="en-US" sz="1050" dirty="0"/>
              <a:t> </a:t>
            </a:r>
            <a:r>
              <a:rPr lang="en-US" sz="1050" dirty="0" err="1"/>
              <a:t>perubahan</a:t>
            </a:r>
            <a:r>
              <a:rPr lang="en-US" sz="1050" dirty="0"/>
              <a:t> </a:t>
            </a:r>
            <a:r>
              <a:rPr lang="en-US" sz="1050" dirty="0" err="1"/>
              <a:t>pola</a:t>
            </a:r>
            <a:r>
              <a:rPr lang="en-US" sz="1050" dirty="0"/>
              <a:t> </a:t>
            </a:r>
            <a:r>
              <a:rPr lang="en-US" sz="1050" dirty="0" err="1"/>
              <a:t>pikir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menuju</a:t>
            </a:r>
            <a:r>
              <a:rPr lang="en-US" sz="1050" dirty="0"/>
              <a:t> </a:t>
            </a:r>
            <a:r>
              <a:rPr lang="en-US" sz="1050" dirty="0" err="1"/>
              <a:t>paradigma</a:t>
            </a:r>
            <a:r>
              <a:rPr lang="en-US" sz="1050" dirty="0"/>
              <a:t> </a:t>
            </a:r>
            <a:r>
              <a:rPr lang="en-US" sz="1050" dirty="0" err="1"/>
              <a:t>sehat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para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muda</a:t>
            </a:r>
            <a:r>
              <a:rPr lang="en-US" sz="1050" dirty="0"/>
              <a:t> yang </a:t>
            </a:r>
            <a:r>
              <a:rPr lang="en-US" sz="1050" dirty="0" err="1"/>
              <a:t>tergerak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mengabdi</a:t>
            </a:r>
            <a:r>
              <a:rPr lang="en-US" sz="1050" dirty="0"/>
              <a:t> </a:t>
            </a:r>
            <a:r>
              <a:rPr lang="en-US" sz="1050" dirty="0" err="1"/>
              <a:t>membangun</a:t>
            </a:r>
            <a:r>
              <a:rPr lang="en-US" sz="1050" dirty="0"/>
              <a:t> </a:t>
            </a:r>
            <a:r>
              <a:rPr lang="en-US" sz="1050" dirty="0" err="1"/>
              <a:t>bangsa</a:t>
            </a:r>
            <a:r>
              <a:rPr lang="en-US" sz="1050" dirty="0"/>
              <a:t>.  </a:t>
            </a:r>
            <a:r>
              <a:rPr lang="en-US" sz="1050" dirty="0" err="1"/>
              <a:t>Kolaborasi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profesi</a:t>
            </a:r>
            <a:r>
              <a:rPr lang="en-US" sz="1050" dirty="0"/>
              <a:t> </a:t>
            </a:r>
            <a:r>
              <a:rPr lang="en-US" sz="1050" dirty="0" err="1"/>
              <a:t>merupakan</a:t>
            </a:r>
            <a:r>
              <a:rPr lang="en-US" sz="1050" dirty="0"/>
              <a:t> </a:t>
            </a:r>
            <a:r>
              <a:rPr lang="en-US" sz="1050" dirty="0" err="1"/>
              <a:t>salah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fokus</a:t>
            </a:r>
            <a:r>
              <a:rPr lang="en-US" sz="1050" dirty="0"/>
              <a:t> </a:t>
            </a:r>
            <a:r>
              <a:rPr lang="en-US" sz="1050" dirty="0" err="1"/>
              <a:t>utama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”, </a:t>
            </a:r>
            <a:r>
              <a:rPr lang="en-US" sz="1050" dirty="0" err="1"/>
              <a:t>sebuah</a:t>
            </a:r>
            <a:r>
              <a:rPr lang="en-US" sz="1050" dirty="0"/>
              <a:t> </a:t>
            </a:r>
            <a:r>
              <a:rPr lang="en-US" sz="1050" dirty="0" err="1"/>
              <a:t>pengabdian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memperkuat</a:t>
            </a:r>
            <a:r>
              <a:rPr lang="en-US" sz="1050" dirty="0"/>
              <a:t> </a:t>
            </a:r>
            <a:r>
              <a:rPr lang="en-US" sz="1050" dirty="0" err="1"/>
              <a:t>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primer di </a:t>
            </a:r>
            <a:r>
              <a:rPr lang="en-US" sz="1050" dirty="0" err="1"/>
              <a:t>daerah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masing-masing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upaya-upaya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memberdayakan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sekitar</a:t>
            </a:r>
            <a:r>
              <a:rPr lang="en-US" sz="1050" dirty="0"/>
              <a:t>.</a:t>
            </a:r>
            <a:endParaRPr lang="id-ID" sz="1050" dirty="0"/>
          </a:p>
          <a:p>
            <a:pPr algn="just"/>
            <a:r>
              <a:rPr lang="en-US" sz="1050" b="1" dirty="0"/>
              <a:t> </a:t>
            </a:r>
            <a:endParaRPr lang="id-ID" sz="1050" dirty="0"/>
          </a:p>
          <a:p>
            <a:pPr algn="just"/>
            <a:r>
              <a:rPr lang="en-US" sz="1050" b="1" dirty="0"/>
              <a:t> </a:t>
            </a:r>
            <a:endParaRPr lang="id-ID" sz="1050" dirty="0"/>
          </a:p>
          <a:p>
            <a:pPr algn="just">
              <a:spcAft>
                <a:spcPts val="600"/>
              </a:spcAft>
            </a:pPr>
            <a:r>
              <a:rPr lang="en-US" sz="1050" b="1" dirty="0">
                <a:solidFill>
                  <a:schemeClr val="accent3">
                    <a:lumMod val="75000"/>
                  </a:schemeClr>
                </a:solidFill>
              </a:rPr>
              <a:t>Proses </a:t>
            </a:r>
            <a:r>
              <a:rPr lang="en-US" sz="1050" b="1" dirty="0" err="1">
                <a:solidFill>
                  <a:schemeClr val="accent3">
                    <a:lumMod val="75000"/>
                  </a:schemeClr>
                </a:solidFill>
              </a:rPr>
              <a:t>implementasi</a:t>
            </a:r>
            <a:endParaRPr lang="id-ID" sz="105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id-ID" sz="1050" dirty="0" smtClean="0"/>
              <a:t>D</a:t>
            </a:r>
            <a:r>
              <a:rPr lang="en-US" sz="1050" dirty="0" err="1" smtClean="0"/>
              <a:t>alam</a:t>
            </a:r>
            <a:r>
              <a:rPr lang="en-US" sz="1050" dirty="0" smtClean="0"/>
              <a:t> </a:t>
            </a:r>
            <a:r>
              <a:rPr lang="en-US" sz="1050" dirty="0"/>
              <a:t>proses </a:t>
            </a:r>
            <a:r>
              <a:rPr lang="en-US" sz="1050" dirty="0" err="1"/>
              <a:t>implementasi</a:t>
            </a:r>
            <a:r>
              <a:rPr lang="en-US" sz="1050" dirty="0"/>
              <a:t> </a:t>
            </a:r>
            <a:r>
              <a:rPr lang="en-US" sz="1050" dirty="0" err="1"/>
              <a:t>intervensi</a:t>
            </a:r>
            <a:r>
              <a:rPr lang="en-US" sz="1050" dirty="0"/>
              <a:t> </a:t>
            </a:r>
            <a:r>
              <a:rPr lang="en-US" sz="1050" dirty="0" smtClean="0"/>
              <a:t>“</a:t>
            </a:r>
            <a:r>
              <a:rPr lang="id-ID" sz="1050" dirty="0" smtClean="0"/>
              <a:t> Tim </a:t>
            </a:r>
            <a:r>
              <a:rPr lang="en-US" sz="1050" dirty="0" smtClean="0"/>
              <a:t>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direncanakan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matang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id-ID" sz="1050" dirty="0"/>
              <a:t>program </a:t>
            </a:r>
            <a:r>
              <a:rPr lang="en-US" sz="1050" dirty="0" err="1" smtClean="0"/>
              <a:t>oleh</a:t>
            </a:r>
            <a:r>
              <a:rPr lang="en-US" sz="1050" dirty="0" smtClean="0"/>
              <a:t>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id-ID" sz="1050" dirty="0"/>
              <a:t>, </a:t>
            </a:r>
            <a:r>
              <a:rPr lang="en-US" sz="1050" dirty="0" err="1"/>
              <a:t>meliputi</a:t>
            </a:r>
            <a:r>
              <a:rPr lang="en-US" sz="1050" dirty="0"/>
              <a:t>:</a:t>
            </a:r>
            <a:endParaRPr lang="id-ID" sz="1050" dirty="0"/>
          </a:p>
          <a:p>
            <a:pPr algn="just"/>
            <a:r>
              <a:rPr lang="en-US" sz="1050" i="1" dirty="0" err="1"/>
              <a:t>Rekrutmen</a:t>
            </a:r>
            <a:r>
              <a:rPr lang="en-US" sz="1050" dirty="0"/>
              <a:t>: </a:t>
            </a:r>
            <a:r>
              <a:rPr lang="id-ID" sz="1050" dirty="0"/>
              <a:t>120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direkrut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online (</a:t>
            </a:r>
            <a:r>
              <a:rPr lang="en-US" sz="1050" u="sng" dirty="0">
                <a:hlinkClick r:id="rId2"/>
              </a:rPr>
              <a:t>www.nusantarasehat.</a:t>
            </a:r>
            <a:r>
              <a:rPr lang="id-ID" sz="1050" u="sng" dirty="0">
                <a:hlinkClick r:id="rId2"/>
              </a:rPr>
              <a:t>kemkes</a:t>
            </a:r>
            <a:r>
              <a:rPr lang="en-US" sz="1050" u="sng" dirty="0">
                <a:hlinkClick r:id="rId2"/>
              </a:rPr>
              <a:t>.go.id</a:t>
            </a:r>
            <a:r>
              <a:rPr lang="en-US" sz="1050" dirty="0"/>
              <a:t>)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langsung</a:t>
            </a:r>
            <a:r>
              <a:rPr lang="en-US" sz="1050" dirty="0"/>
              <a:t>. </a:t>
            </a:r>
            <a:r>
              <a:rPr lang="en-US" sz="1050" dirty="0" err="1"/>
              <a:t>Rekrutmen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dilakukan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terpusat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regional, </a:t>
            </a:r>
            <a:r>
              <a:rPr lang="en-US" sz="1050" dirty="0" err="1"/>
              <a:t>didukung</a:t>
            </a:r>
            <a:r>
              <a:rPr lang="en-US" sz="1050" dirty="0"/>
              <a:t> </a:t>
            </a:r>
            <a:r>
              <a:rPr lang="en-US" sz="1050" dirty="0" err="1"/>
              <a:t>oleh</a:t>
            </a:r>
            <a:r>
              <a:rPr lang="en-US" sz="1050" dirty="0"/>
              <a:t> </a:t>
            </a:r>
            <a:r>
              <a:rPr lang="en-US" sz="1050" dirty="0" err="1"/>
              <a:t>lembaga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, </a:t>
            </a:r>
            <a:r>
              <a:rPr lang="en-US" sz="1050" dirty="0" err="1"/>
              <a:t>Fakultas</a:t>
            </a:r>
            <a:r>
              <a:rPr lang="en-US" sz="1050" dirty="0"/>
              <a:t> </a:t>
            </a:r>
            <a:r>
              <a:rPr lang="en-US" sz="1050" dirty="0" err="1"/>
              <a:t>Psikologi</a:t>
            </a:r>
            <a:r>
              <a:rPr lang="en-US" sz="1050" dirty="0"/>
              <a:t> </a:t>
            </a:r>
            <a:r>
              <a:rPr lang="id-ID" sz="1050" dirty="0"/>
              <a:t>U</a:t>
            </a:r>
            <a:r>
              <a:rPr lang="en-US" sz="1050" dirty="0" err="1"/>
              <a:t>niversitas</a:t>
            </a:r>
            <a:r>
              <a:rPr lang="en-US" sz="1050" dirty="0"/>
              <a:t> </a:t>
            </a:r>
            <a:r>
              <a:rPr lang="en-US" sz="1050" dirty="0" err="1"/>
              <a:t>negeri</a:t>
            </a:r>
            <a:r>
              <a:rPr lang="en-US" sz="1050" dirty="0"/>
              <a:t> di </a:t>
            </a:r>
            <a:r>
              <a:rPr lang="en-US" sz="1050" dirty="0" err="1"/>
              <a:t>masing-masing</a:t>
            </a:r>
            <a:r>
              <a:rPr lang="en-US" sz="1050" dirty="0"/>
              <a:t> regional, </a:t>
            </a:r>
            <a:r>
              <a:rPr lang="en-US" sz="1050" dirty="0" err="1"/>
              <a:t>serta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pengelola</a:t>
            </a:r>
            <a:r>
              <a:rPr lang="en-US" sz="1050" dirty="0"/>
              <a:t> program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 smtClean="0"/>
              <a:t>.</a:t>
            </a:r>
            <a:endParaRPr lang="id-ID" sz="1050" dirty="0" smtClean="0"/>
          </a:p>
          <a:p>
            <a:pPr algn="just"/>
            <a:endParaRPr lang="id-ID" sz="1050" dirty="0">
              <a:effectLst/>
            </a:endParaRPr>
          </a:p>
          <a:p>
            <a:pPr algn="just"/>
            <a:r>
              <a:rPr lang="en-US" sz="1050" i="1" dirty="0" err="1"/>
              <a:t>Pembekalan</a:t>
            </a:r>
            <a:r>
              <a:rPr lang="en-US" sz="1050" dirty="0"/>
              <a:t>: Salah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faktor</a:t>
            </a:r>
            <a:r>
              <a:rPr lang="en-US" sz="1050" dirty="0"/>
              <a:t> </a:t>
            </a:r>
            <a:r>
              <a:rPr lang="en-US" sz="1050" dirty="0" err="1"/>
              <a:t>utama</a:t>
            </a:r>
            <a:r>
              <a:rPr lang="en-US" sz="1050" dirty="0"/>
              <a:t> yang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menentukan</a:t>
            </a:r>
            <a:r>
              <a:rPr lang="en-US" sz="1050" dirty="0"/>
              <a:t> </a:t>
            </a:r>
            <a:r>
              <a:rPr lang="en-US" sz="1050" dirty="0" err="1"/>
              <a:t>keberhasilan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adalah</a:t>
            </a:r>
            <a:r>
              <a:rPr lang="en-US" sz="1050" dirty="0"/>
              <a:t> </a:t>
            </a:r>
            <a:r>
              <a:rPr lang="en-US" sz="1050" dirty="0" err="1"/>
              <a:t>kualitas</a:t>
            </a:r>
            <a:r>
              <a:rPr lang="en-US" sz="1050" dirty="0"/>
              <a:t> </a:t>
            </a:r>
            <a:r>
              <a:rPr lang="en-US" sz="1050" dirty="0" err="1"/>
              <a:t>sumber</a:t>
            </a:r>
            <a:r>
              <a:rPr lang="en-US" sz="1050" dirty="0"/>
              <a:t> </a:t>
            </a:r>
            <a:r>
              <a:rPr lang="en-US" sz="1050" dirty="0" err="1"/>
              <a:t>daya</a:t>
            </a:r>
            <a:r>
              <a:rPr lang="en-US" sz="1050" dirty="0"/>
              <a:t> </a:t>
            </a:r>
            <a:r>
              <a:rPr lang="en-US" sz="1050" dirty="0" err="1"/>
              <a:t>manusia</a:t>
            </a:r>
            <a:r>
              <a:rPr lang="en-US" sz="1050" dirty="0"/>
              <a:t> yang </a:t>
            </a:r>
            <a:r>
              <a:rPr lang="en-US" sz="1050" dirty="0" err="1"/>
              <a:t>menjalankannya</a:t>
            </a:r>
            <a:r>
              <a:rPr lang="en-US" sz="1050" dirty="0"/>
              <a:t>. </a:t>
            </a:r>
            <a:r>
              <a:rPr lang="en-US" sz="1050" dirty="0" err="1"/>
              <a:t>Mengingat</a:t>
            </a:r>
            <a:r>
              <a:rPr lang="en-US" sz="1050" dirty="0"/>
              <a:t> </a:t>
            </a:r>
            <a:r>
              <a:rPr lang="en-US" sz="1050" dirty="0" err="1"/>
              <a:t>hal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, </a:t>
            </a:r>
            <a:r>
              <a:rPr lang="en-US" sz="1050" dirty="0" err="1"/>
              <a:t>maka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menggenapkan</a:t>
            </a:r>
            <a:r>
              <a:rPr lang="en-US" sz="1050" dirty="0"/>
              <a:t> </a:t>
            </a:r>
            <a:r>
              <a:rPr lang="en-US" sz="1050" dirty="0" err="1"/>
              <a:t>kemampuan</a:t>
            </a:r>
            <a:r>
              <a:rPr lang="en-US" sz="1050" dirty="0"/>
              <a:t> </a:t>
            </a:r>
            <a:r>
              <a:rPr lang="id-ID" sz="1050" dirty="0"/>
              <a:t>tenaga kesehatan </a:t>
            </a:r>
            <a:r>
              <a:rPr lang="en-US" sz="1050" dirty="0"/>
              <a:t> </a:t>
            </a:r>
            <a:r>
              <a:rPr lang="en-US" sz="1050" dirty="0" err="1"/>
              <a:t>terpilih</a:t>
            </a:r>
            <a:r>
              <a:rPr lang="en-US" sz="1050" dirty="0"/>
              <a:t> </a:t>
            </a:r>
            <a:r>
              <a:rPr lang="en-US" sz="1050" dirty="0" err="1"/>
              <a:t>diperlukan</a:t>
            </a:r>
            <a:r>
              <a:rPr lang="en-US" sz="1050" dirty="0"/>
              <a:t> </a:t>
            </a:r>
            <a:r>
              <a:rPr lang="en-US" sz="1050" dirty="0" err="1"/>
              <a:t>pembekalan</a:t>
            </a:r>
            <a:r>
              <a:rPr lang="en-US" sz="1050" dirty="0"/>
              <a:t> </a:t>
            </a:r>
            <a:r>
              <a:rPr lang="en-US" sz="1050" dirty="0" err="1"/>
              <a:t>komprehensif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tepat</a:t>
            </a:r>
            <a:r>
              <a:rPr lang="en-US" sz="1050" dirty="0"/>
              <a:t> </a:t>
            </a:r>
            <a:r>
              <a:rPr lang="en-US" sz="1050" dirty="0" err="1"/>
              <a:t>sasaran</a:t>
            </a:r>
            <a:r>
              <a:rPr lang="en-US" sz="1050" dirty="0"/>
              <a:t> </a:t>
            </a:r>
            <a:r>
              <a:rPr lang="en-US" sz="1050" dirty="0" err="1"/>
              <a:t>sehingga</a:t>
            </a:r>
            <a:r>
              <a:rPr lang="en-US" sz="1050" dirty="0"/>
              <a:t> </a:t>
            </a:r>
            <a:r>
              <a:rPr lang="en-US" sz="1050" dirty="0" err="1"/>
              <a:t>ketika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nanti</a:t>
            </a:r>
            <a:r>
              <a:rPr lang="en-US" sz="1050" dirty="0"/>
              <a:t>, </a:t>
            </a:r>
            <a:r>
              <a:rPr lang="en-US" sz="1050" dirty="0" err="1"/>
              <a:t>kandidat</a:t>
            </a:r>
            <a:r>
              <a:rPr lang="en-US" sz="1050" dirty="0"/>
              <a:t> </a:t>
            </a:r>
            <a:r>
              <a:rPr lang="en-US" sz="1050" dirty="0" err="1"/>
              <a:t>sudah</a:t>
            </a:r>
            <a:r>
              <a:rPr lang="en-US" sz="1050" dirty="0"/>
              <a:t> </a:t>
            </a:r>
            <a:r>
              <a:rPr lang="en-US" sz="1050" dirty="0" err="1"/>
              <a:t>memiliki</a:t>
            </a:r>
            <a:r>
              <a:rPr lang="en-US" sz="1050" dirty="0"/>
              <a:t> </a:t>
            </a:r>
            <a:r>
              <a:rPr lang="en-US" sz="1050" dirty="0" err="1"/>
              <a:t>pengetahuan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kemampuan</a:t>
            </a:r>
            <a:r>
              <a:rPr lang="en-US" sz="1050" dirty="0"/>
              <a:t> yang </a:t>
            </a:r>
            <a:r>
              <a:rPr lang="en-US" sz="1050" dirty="0" err="1"/>
              <a:t>spesifik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karakter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</a:t>
            </a:r>
            <a:r>
              <a:rPr lang="en-US" sz="1050" dirty="0" err="1"/>
              <a:t>Sebagai</a:t>
            </a:r>
            <a:r>
              <a:rPr lang="en-US" sz="1050" dirty="0"/>
              <a:t> </a:t>
            </a:r>
            <a:r>
              <a:rPr lang="en-US" sz="1050" dirty="0" err="1"/>
              <a:t>kelengkapan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pelaksanaan</a:t>
            </a:r>
            <a:r>
              <a:rPr lang="en-US" sz="1050" dirty="0"/>
              <a:t> </a:t>
            </a:r>
            <a:r>
              <a:rPr lang="en-US" sz="1050" dirty="0" err="1"/>
              <a:t>disusun</a:t>
            </a:r>
            <a:r>
              <a:rPr lang="en-US" sz="1050" dirty="0"/>
              <a:t> </a:t>
            </a:r>
            <a:r>
              <a:rPr lang="en-US" sz="1050" dirty="0" err="1"/>
              <a:t>kurikulum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modul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sebagai</a:t>
            </a:r>
            <a:r>
              <a:rPr lang="en-US" sz="1050" dirty="0"/>
              <a:t> </a:t>
            </a:r>
            <a:r>
              <a:rPr lang="en-US" sz="1050" dirty="0" err="1"/>
              <a:t>acuan</a:t>
            </a:r>
            <a:r>
              <a:rPr lang="en-US" sz="1050" dirty="0"/>
              <a:t> </a:t>
            </a:r>
            <a:r>
              <a:rPr lang="en-US" sz="1050" dirty="0" err="1"/>
              <a:t>bagi</a:t>
            </a:r>
            <a:r>
              <a:rPr lang="en-US" sz="1050" dirty="0"/>
              <a:t> </a:t>
            </a:r>
            <a:r>
              <a:rPr lang="en-US" sz="1050" dirty="0" err="1"/>
              <a:t>penyelenggara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menyelenggarakan</a:t>
            </a:r>
            <a:r>
              <a:rPr lang="en-US" sz="1050" dirty="0"/>
              <a:t> </a:t>
            </a:r>
            <a:r>
              <a:rPr lang="en-US" sz="1050" dirty="0" err="1"/>
              <a:t>pembekalan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id-ID" sz="1050" dirty="0"/>
              <a:t>tenaga kesehatan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tim.</a:t>
            </a:r>
            <a:r>
              <a:rPr lang="en-US" sz="1050" dirty="0"/>
              <a:t> </a:t>
            </a:r>
            <a:endParaRPr lang="id-ID" sz="1050" dirty="0"/>
          </a:p>
          <a:p>
            <a:pPr algn="just"/>
            <a:r>
              <a:rPr lang="en-US" sz="1050" i="1" dirty="0" err="1"/>
              <a:t>Penempatan</a:t>
            </a:r>
            <a:r>
              <a:rPr lang="en-US" sz="1050" dirty="0"/>
              <a:t>: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yang </a:t>
            </a:r>
            <a:r>
              <a:rPr lang="en-US" sz="1050" dirty="0" err="1"/>
              <a:t>mengabdi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menguatkan</a:t>
            </a:r>
            <a:r>
              <a:rPr lang="en-US" sz="1050" dirty="0"/>
              <a:t> program-program </a:t>
            </a:r>
            <a:r>
              <a:rPr lang="en-US" sz="1050" dirty="0" err="1"/>
              <a:t>kerja</a:t>
            </a:r>
            <a:r>
              <a:rPr lang="en-US" sz="1050" dirty="0"/>
              <a:t> </a:t>
            </a:r>
            <a:r>
              <a:rPr lang="en-US" sz="1050" dirty="0" err="1"/>
              <a:t>Puskesmas</a:t>
            </a:r>
            <a:r>
              <a:rPr lang="en-US" sz="1050" dirty="0"/>
              <a:t>. Di </a:t>
            </a:r>
            <a:r>
              <a:rPr lang="en-US" sz="1050" dirty="0" err="1"/>
              <a:t>samping</a:t>
            </a:r>
            <a:r>
              <a:rPr lang="en-US" sz="1050" dirty="0"/>
              <a:t> </a:t>
            </a:r>
            <a:r>
              <a:rPr lang="en-US" sz="1050" dirty="0" err="1"/>
              <a:t>itu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pun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kegiatan-kegiatan</a:t>
            </a:r>
            <a:r>
              <a:rPr lang="en-US" sz="1050" dirty="0"/>
              <a:t> </a:t>
            </a:r>
            <a:r>
              <a:rPr lang="en-US" sz="1050" dirty="0" err="1"/>
              <a:t>pemberdayaan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,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.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mengetahui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terlebih</a:t>
            </a:r>
            <a:r>
              <a:rPr lang="en-US" sz="1050" dirty="0"/>
              <a:t> </a:t>
            </a:r>
            <a:r>
              <a:rPr lang="en-US" sz="1050" dirty="0" err="1"/>
              <a:t>dahulu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kaedah</a:t>
            </a:r>
            <a:r>
              <a:rPr lang="en-US" sz="1050" dirty="0"/>
              <a:t> yang </a:t>
            </a:r>
            <a:r>
              <a:rPr lang="en-US" sz="1050" dirty="0" err="1"/>
              <a:t>sudah</a:t>
            </a:r>
            <a:r>
              <a:rPr lang="en-US" sz="1050" dirty="0"/>
              <a:t> </a:t>
            </a:r>
            <a:r>
              <a:rPr lang="en-US" sz="1050" dirty="0" err="1"/>
              <a:t>dipelajari</a:t>
            </a:r>
            <a:r>
              <a:rPr lang="en-US" sz="1050" dirty="0"/>
              <a:t> </a:t>
            </a:r>
            <a:r>
              <a:rPr lang="en-US" sz="1050" dirty="0" err="1"/>
              <a:t>ketika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Dari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kemudian</a:t>
            </a:r>
            <a:r>
              <a:rPr lang="en-US" sz="1050" dirty="0"/>
              <a:t> </a:t>
            </a:r>
            <a:r>
              <a:rPr lang="en-US" sz="1050" dirty="0" err="1"/>
              <a:t>dapat</a:t>
            </a:r>
            <a:r>
              <a:rPr lang="en-US" sz="1050" dirty="0"/>
              <a:t> </a:t>
            </a:r>
            <a:r>
              <a:rPr lang="en-US" sz="1050" dirty="0" err="1"/>
              <a:t>menyusun</a:t>
            </a:r>
            <a:r>
              <a:rPr lang="en-US" sz="1050" dirty="0"/>
              <a:t> </a:t>
            </a:r>
            <a:r>
              <a:rPr lang="en-US" sz="1050" dirty="0" err="1"/>
              <a:t>rencana</a:t>
            </a:r>
            <a:r>
              <a:rPr lang="en-US" sz="1050" dirty="0"/>
              <a:t> </a:t>
            </a:r>
            <a:r>
              <a:rPr lang="en-US" sz="1050" dirty="0" err="1"/>
              <a:t>aksi</a:t>
            </a:r>
            <a:r>
              <a:rPr lang="en-US" sz="1050" dirty="0"/>
              <a:t> </a:t>
            </a:r>
            <a:r>
              <a:rPr lang="en-US" sz="1050" dirty="0" err="1"/>
              <a:t>selama</a:t>
            </a:r>
            <a:r>
              <a:rPr lang="en-US" sz="1050" dirty="0"/>
              <a:t> </a:t>
            </a:r>
            <a:r>
              <a:rPr lang="en-US" sz="1050" dirty="0" err="1"/>
              <a:t>periode</a:t>
            </a:r>
            <a:r>
              <a:rPr lang="en-US" sz="1050" dirty="0"/>
              <a:t> </a:t>
            </a:r>
            <a:r>
              <a:rPr lang="en-US" sz="1050" dirty="0" err="1"/>
              <a:t>waktu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r>
              <a:rPr lang="en-US" sz="1050" i="1" dirty="0" err="1"/>
              <a:t>Pemantauan</a:t>
            </a:r>
            <a:r>
              <a:rPr lang="en-US" sz="1050" i="1" dirty="0"/>
              <a:t> &amp; </a:t>
            </a:r>
            <a:r>
              <a:rPr lang="en-US" sz="1050" i="1" dirty="0" err="1"/>
              <a:t>Evaluasi</a:t>
            </a:r>
            <a:r>
              <a:rPr lang="en-US" sz="1050" dirty="0"/>
              <a:t>: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memantau</a:t>
            </a:r>
            <a:r>
              <a:rPr lang="en-US" sz="1050" dirty="0"/>
              <a:t> </a:t>
            </a:r>
            <a:r>
              <a:rPr lang="en-US" sz="1050" dirty="0" err="1"/>
              <a:t>kinerja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di </a:t>
            </a:r>
            <a:r>
              <a:rPr lang="en-US" sz="1050" dirty="0" err="1"/>
              <a:t>lapangan</a:t>
            </a:r>
            <a:r>
              <a:rPr lang="en-US" sz="1050" dirty="0"/>
              <a:t>, </a:t>
            </a:r>
            <a:r>
              <a:rPr lang="en-US" sz="1050" dirty="0" err="1"/>
              <a:t>dikembangkan</a:t>
            </a:r>
            <a:r>
              <a:rPr lang="en-US" sz="1050" dirty="0"/>
              <a:t> </a:t>
            </a:r>
            <a:r>
              <a:rPr lang="en-US" sz="1050" dirty="0" err="1"/>
              <a:t>sebuah</a:t>
            </a:r>
            <a:r>
              <a:rPr lang="en-US" sz="1050" dirty="0"/>
              <a:t> </a:t>
            </a:r>
            <a:r>
              <a:rPr lang="en-US" sz="1050" dirty="0" err="1"/>
              <a:t>sistem</a:t>
            </a:r>
            <a:r>
              <a:rPr lang="en-US" sz="1050" dirty="0"/>
              <a:t> monitoring internal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eksternal</a:t>
            </a:r>
            <a:r>
              <a:rPr lang="en-US" sz="1050" dirty="0"/>
              <a:t>. </a:t>
            </a:r>
            <a:r>
              <a:rPr lang="en-US" sz="1050" dirty="0" err="1"/>
              <a:t>Pemantauan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evaluasi</a:t>
            </a:r>
            <a:r>
              <a:rPr lang="en-US" sz="1050" dirty="0"/>
              <a:t> </a:t>
            </a:r>
            <a:r>
              <a:rPr lang="en-US" sz="1050" dirty="0" err="1"/>
              <a:t>juga</a:t>
            </a:r>
            <a:r>
              <a:rPr lang="en-US" sz="1050" dirty="0"/>
              <a:t> </a:t>
            </a:r>
            <a:r>
              <a:rPr lang="en-US" sz="1050" dirty="0" err="1"/>
              <a:t>dilakukan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memantau</a:t>
            </a:r>
            <a:r>
              <a:rPr lang="en-US" sz="1050" dirty="0"/>
              <a:t> </a:t>
            </a:r>
            <a:r>
              <a:rPr lang="en-US" sz="1050" dirty="0" err="1"/>
              <a:t>dampak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terhadap</a:t>
            </a:r>
            <a:r>
              <a:rPr lang="en-US" sz="1050" dirty="0"/>
              <a:t> </a:t>
            </a:r>
            <a:r>
              <a:rPr lang="en-US" sz="1050" dirty="0" err="1"/>
              <a:t>manajemen</a:t>
            </a:r>
            <a:r>
              <a:rPr lang="en-US" sz="1050" dirty="0"/>
              <a:t> </a:t>
            </a:r>
            <a:r>
              <a:rPr lang="en-US" sz="1050" dirty="0" err="1"/>
              <a:t>Puskesmas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profil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endParaRPr lang="id-ID" sz="105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 (Lanjutan)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718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031245"/>
            <a:ext cx="828092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/>
              <a:t> </a:t>
            </a:r>
            <a:endParaRPr lang="id-ID" sz="1100" dirty="0"/>
          </a:p>
          <a:p>
            <a:pPr algn="just">
              <a:spcAft>
                <a:spcPts val="600"/>
              </a:spcAf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“Nusantara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Sehat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”: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memanusiakan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manusia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id-ID" sz="11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n-US" sz="1100" dirty="0"/>
              <a:t>“Nusantara </a:t>
            </a:r>
            <a:r>
              <a:rPr lang="en-US" sz="1100" dirty="0" err="1"/>
              <a:t>Sehat</a:t>
            </a:r>
            <a:r>
              <a:rPr lang="en-US" sz="1100" dirty="0"/>
              <a:t>” </a:t>
            </a:r>
            <a:r>
              <a:rPr lang="en-US" sz="1100" dirty="0" err="1"/>
              <a:t>adalah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inovasi</a:t>
            </a:r>
            <a:r>
              <a:rPr lang="en-US" sz="1100" dirty="0"/>
              <a:t> yang </a:t>
            </a:r>
            <a:r>
              <a:rPr lang="en-US" sz="1100" dirty="0" err="1"/>
              <a:t>bertujuan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melihat</a:t>
            </a:r>
            <a:r>
              <a:rPr lang="en-US" sz="1100" dirty="0"/>
              <a:t> </a:t>
            </a:r>
            <a:r>
              <a:rPr lang="en-US" sz="1100" dirty="0" err="1"/>
              <a:t>situasi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holistik</a:t>
            </a:r>
            <a:r>
              <a:rPr lang="en-US" sz="1100" dirty="0"/>
              <a:t>.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dihadapi</a:t>
            </a:r>
            <a:r>
              <a:rPr lang="en-US" sz="1100" dirty="0"/>
              <a:t> Indonesia </a:t>
            </a:r>
            <a:r>
              <a:rPr lang="en-US" sz="1100" dirty="0" err="1"/>
              <a:t>terutama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ibu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anak</a:t>
            </a:r>
            <a:r>
              <a:rPr lang="en-US" sz="1100" dirty="0"/>
              <a:t>, </a:t>
            </a:r>
            <a:r>
              <a:rPr lang="en-US" sz="1100" dirty="0" err="1"/>
              <a:t>kurang</a:t>
            </a:r>
            <a:r>
              <a:rPr lang="en-US" sz="1100" dirty="0"/>
              <a:t> </a:t>
            </a:r>
            <a:r>
              <a:rPr lang="en-US" sz="1100" dirty="0" err="1"/>
              <a:t>gizi</a:t>
            </a:r>
            <a:r>
              <a:rPr lang="en-US" sz="1100" dirty="0"/>
              <a:t>,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penyakit</a:t>
            </a:r>
            <a:r>
              <a:rPr lang="en-US" sz="1100" dirty="0"/>
              <a:t> </a:t>
            </a:r>
            <a:r>
              <a:rPr lang="en-US" sz="1100" dirty="0" err="1"/>
              <a:t>menular</a:t>
            </a:r>
            <a:r>
              <a:rPr lang="en-US" sz="1100" dirty="0"/>
              <a:t> </a:t>
            </a:r>
            <a:r>
              <a:rPr lang="en-US" sz="1100" dirty="0" err="1"/>
              <a:t>tidak</a:t>
            </a:r>
            <a:r>
              <a:rPr lang="en-US" sz="1100" dirty="0"/>
              <a:t>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ditangani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vertikal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terpisah</a:t>
            </a:r>
            <a:r>
              <a:rPr lang="en-US" sz="1100" dirty="0"/>
              <a:t>, </a:t>
            </a:r>
            <a:r>
              <a:rPr lang="en-US" sz="1100" dirty="0" err="1"/>
              <a:t>tapi</a:t>
            </a:r>
            <a:r>
              <a:rPr lang="en-US" sz="1100" dirty="0"/>
              <a:t> </a:t>
            </a:r>
            <a:r>
              <a:rPr lang="en-US" sz="1100" dirty="0" err="1"/>
              <a:t>membutuhkan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keseluruhan</a:t>
            </a:r>
            <a:r>
              <a:rPr lang="en-US" sz="1100" dirty="0"/>
              <a:t>.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primer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en-US" sz="1100" dirty="0" err="1"/>
              <a:t>kunci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mengurai</a:t>
            </a:r>
            <a:r>
              <a:rPr lang="en-US" sz="1100" dirty="0"/>
              <a:t> </a:t>
            </a:r>
            <a:r>
              <a:rPr lang="en-US" sz="1100" dirty="0" err="1"/>
              <a:t>permasalahan-permasalahan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saat</a:t>
            </a:r>
            <a:r>
              <a:rPr lang="en-US" sz="1100" dirty="0"/>
              <a:t> </a:t>
            </a:r>
            <a:r>
              <a:rPr lang="en-US" sz="1100" dirty="0" err="1"/>
              <a:t>ini</a:t>
            </a:r>
            <a:r>
              <a:rPr lang="en-US" sz="1100" dirty="0"/>
              <a:t> </a:t>
            </a:r>
            <a:r>
              <a:rPr lang="en-US" sz="1100" dirty="0" err="1"/>
              <a:t>ada</a:t>
            </a:r>
            <a:r>
              <a:rPr lang="en-US" sz="1100" dirty="0"/>
              <a:t>. </a:t>
            </a:r>
            <a:r>
              <a:rPr lang="en-US" sz="1100" dirty="0" err="1"/>
              <a:t>Bekerja</a:t>
            </a:r>
            <a:r>
              <a:rPr lang="en-US" sz="1100" dirty="0"/>
              <a:t> di </a:t>
            </a:r>
            <a:r>
              <a:rPr lang="en-US" sz="1100" dirty="0" err="1"/>
              <a:t>pusat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masyarakat</a:t>
            </a:r>
            <a:r>
              <a:rPr lang="en-US" sz="1100" dirty="0"/>
              <a:t> </a:t>
            </a:r>
            <a:r>
              <a:rPr lang="en-US" sz="1100" dirty="0" err="1"/>
              <a:t>atau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, yang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id-ID" sz="1100" dirty="0"/>
              <a:t>sasaran program penempatan tenaga kesehatan berbasis tim ini adalah:</a:t>
            </a:r>
          </a:p>
          <a:p>
            <a:pPr lvl="0" algn="just"/>
            <a:r>
              <a:rPr lang="en-US" sz="1100" dirty="0" err="1"/>
              <a:t>Terpenuhinya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di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 algn="just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yang </a:t>
            </a:r>
            <a:r>
              <a:rPr lang="en-US" sz="1100" dirty="0" err="1"/>
              <a:t>terpenuhi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dengan</a:t>
            </a:r>
            <a:r>
              <a:rPr lang="en-US" sz="1100" dirty="0"/>
              <a:t> minimal 5 </a:t>
            </a:r>
            <a:r>
              <a:rPr lang="en-US" sz="1100" dirty="0" err="1"/>
              <a:t>jenis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(</a:t>
            </a:r>
            <a:r>
              <a:rPr lang="id-ID" sz="1100" dirty="0"/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lvl="0" algn="just"/>
            <a:r>
              <a:rPr lang="en-US" sz="1100" dirty="0" err="1"/>
              <a:t>Terselenggaranya</a:t>
            </a:r>
            <a:r>
              <a:rPr lang="en-US" sz="1100" dirty="0"/>
              <a:t> </a:t>
            </a:r>
            <a:r>
              <a:rPr lang="en-US" sz="1100" dirty="0" err="1"/>
              <a:t>manajemen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 algn="just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upaya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di </a:t>
            </a:r>
            <a:r>
              <a:rPr lang="en-US" sz="1100" dirty="0" err="1"/>
              <a:t>wilayah</a:t>
            </a:r>
            <a:r>
              <a:rPr lang="en-US" sz="1100" dirty="0"/>
              <a:t> </a:t>
            </a:r>
            <a:r>
              <a:rPr lang="en-US" sz="1100" dirty="0" err="1"/>
              <a:t>kerja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</a:t>
            </a:r>
            <a:endParaRPr lang="id-ID" sz="1100" dirty="0"/>
          </a:p>
          <a:p>
            <a:pPr lvl="0" algn="just"/>
            <a:r>
              <a:rPr lang="en-US" sz="1100" dirty="0" err="1"/>
              <a:t>Tercapainya</a:t>
            </a:r>
            <a:r>
              <a:rPr lang="en-US" sz="1100" dirty="0"/>
              <a:t> target </a:t>
            </a:r>
            <a:r>
              <a:rPr lang="en-US" sz="1100" dirty="0" err="1"/>
              <a:t>cakupan</a:t>
            </a:r>
            <a:r>
              <a:rPr lang="en-US" sz="1100" dirty="0"/>
              <a:t> program </a:t>
            </a:r>
            <a:r>
              <a:rPr lang="en-US" sz="1100" dirty="0" err="1"/>
              <a:t>Puskesmas</a:t>
            </a:r>
            <a:endParaRPr lang="id-ID" sz="1100" dirty="0"/>
          </a:p>
          <a:p>
            <a:pPr algn="just"/>
            <a:r>
              <a:rPr lang="en-US" sz="1100" dirty="0"/>
              <a:t> </a:t>
            </a:r>
            <a:endParaRPr lang="id-ID" sz="1100" dirty="0"/>
          </a:p>
          <a:p>
            <a:pPr algn="just"/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merupakan</a:t>
            </a:r>
            <a:r>
              <a:rPr lang="en-US" sz="1100" dirty="0"/>
              <a:t> </a:t>
            </a:r>
            <a:r>
              <a:rPr lang="en-US" sz="1100" dirty="0" err="1"/>
              <a:t>investasi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mendukung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nasional</a:t>
            </a:r>
            <a:r>
              <a:rPr lang="en-US" sz="1100" dirty="0"/>
              <a:t>. </a:t>
            </a:r>
            <a:r>
              <a:rPr lang="en-US" sz="1100" dirty="0" err="1"/>
              <a:t>Amandemen</a:t>
            </a:r>
            <a:r>
              <a:rPr lang="en-US" sz="1100" dirty="0"/>
              <a:t> </a:t>
            </a:r>
            <a:r>
              <a:rPr lang="en-US" sz="1100" dirty="0" err="1"/>
              <a:t>Undang-Undang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Negara </a:t>
            </a:r>
            <a:r>
              <a:rPr lang="en-US" sz="1100" dirty="0" err="1"/>
              <a:t>Republik</a:t>
            </a:r>
            <a:r>
              <a:rPr lang="en-US" sz="1100" dirty="0"/>
              <a:t> Indonesia </a:t>
            </a:r>
            <a:r>
              <a:rPr lang="en-US" sz="1100" dirty="0" err="1"/>
              <a:t>Tahun</a:t>
            </a:r>
            <a:r>
              <a:rPr lang="en-US" sz="1100" dirty="0"/>
              <a:t> 1945 </a:t>
            </a:r>
            <a:r>
              <a:rPr lang="en-US" sz="1100" dirty="0" err="1"/>
              <a:t>Pasal</a:t>
            </a:r>
            <a:r>
              <a:rPr lang="en-US" sz="1100" dirty="0"/>
              <a:t> 28H  </a:t>
            </a:r>
            <a:r>
              <a:rPr lang="en-US" sz="1100" dirty="0" err="1"/>
              <a:t>menyatakan</a:t>
            </a:r>
            <a:r>
              <a:rPr lang="en-US" sz="1100" dirty="0"/>
              <a:t>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setiap</a:t>
            </a:r>
            <a:r>
              <a:rPr lang="en-US" sz="1100" dirty="0"/>
              <a:t> orang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</a:t>
            </a:r>
            <a:r>
              <a:rPr lang="en-US" sz="1100" dirty="0" err="1"/>
              <a:t>sejahtera</a:t>
            </a:r>
            <a:r>
              <a:rPr lang="en-US" sz="1100" dirty="0"/>
              <a:t> </a:t>
            </a:r>
            <a:r>
              <a:rPr lang="en-US" sz="1100" dirty="0" err="1"/>
              <a:t>lahir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batin</a:t>
            </a:r>
            <a:r>
              <a:rPr lang="en-US" sz="1100" dirty="0"/>
              <a:t>, </a:t>
            </a:r>
            <a:r>
              <a:rPr lang="en-US" sz="1100" dirty="0" err="1"/>
              <a:t>bertempat</a:t>
            </a:r>
            <a:r>
              <a:rPr lang="en-US" sz="1100" dirty="0"/>
              <a:t> </a:t>
            </a:r>
            <a:r>
              <a:rPr lang="en-US" sz="1100" dirty="0" err="1"/>
              <a:t>tinggal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mendapatkan</a:t>
            </a:r>
            <a:r>
              <a:rPr lang="en-US" sz="1100" dirty="0"/>
              <a:t> </a:t>
            </a:r>
            <a:r>
              <a:rPr lang="en-US" sz="1100" dirty="0" err="1"/>
              <a:t>lingkungan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yang </a:t>
            </a:r>
            <a:r>
              <a:rPr lang="en-US" sz="1100" dirty="0" err="1"/>
              <a:t>baik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sehat</a:t>
            </a:r>
            <a:r>
              <a:rPr lang="en-US" sz="1100" dirty="0"/>
              <a:t> </a:t>
            </a:r>
            <a:r>
              <a:rPr lang="en-US" sz="1100" dirty="0" err="1"/>
              <a:t>serta</a:t>
            </a:r>
            <a:r>
              <a:rPr lang="en-US" sz="1100" dirty="0"/>
              <a:t>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memperoleh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. </a:t>
            </a:r>
            <a:r>
              <a:rPr lang="en-US" sz="1100" dirty="0" err="1"/>
              <a:t>Dengan</a:t>
            </a:r>
            <a:r>
              <a:rPr lang="en-US" sz="1100" dirty="0"/>
              <a:t> </a:t>
            </a:r>
            <a:r>
              <a:rPr lang="en-US" sz="1100" dirty="0" err="1"/>
              <a:t>tercapainya</a:t>
            </a:r>
            <a:r>
              <a:rPr lang="en-US" sz="1100" dirty="0"/>
              <a:t> </a:t>
            </a:r>
            <a:r>
              <a:rPr lang="en-US" sz="1100" dirty="0" err="1"/>
              <a:t>sasaran</a:t>
            </a:r>
            <a:r>
              <a:rPr lang="en-US" sz="1100" dirty="0"/>
              <a:t> </a:t>
            </a:r>
            <a:r>
              <a:rPr lang="en-US" sz="1100" dirty="0" err="1"/>
              <a:t>diatas</a:t>
            </a:r>
            <a:r>
              <a:rPr lang="en-US" sz="1100" dirty="0"/>
              <a:t>, </a:t>
            </a:r>
            <a:r>
              <a:rPr lang="en-US" sz="1100" dirty="0" err="1"/>
              <a:t>maka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Indonesia yang </a:t>
            </a:r>
            <a:r>
              <a:rPr lang="en-US" sz="1100" dirty="0" err="1"/>
              <a:t>memanusiakan</a:t>
            </a:r>
            <a:r>
              <a:rPr lang="en-US" sz="1100" dirty="0"/>
              <a:t> </a:t>
            </a:r>
            <a:r>
              <a:rPr lang="en-US" sz="1100" dirty="0" err="1"/>
              <a:t>manusia</a:t>
            </a:r>
            <a:r>
              <a:rPr lang="en-US" sz="1100" dirty="0"/>
              <a:t> </a:t>
            </a:r>
            <a:r>
              <a:rPr lang="en-US" sz="1100" dirty="0" err="1"/>
              <a:t>berdasarkan</a:t>
            </a:r>
            <a:r>
              <a:rPr lang="en-US" sz="1100" dirty="0"/>
              <a:t> </a:t>
            </a:r>
            <a:r>
              <a:rPr lang="en-US" sz="1100" dirty="0" err="1"/>
              <a:t>kesetaraan</a:t>
            </a:r>
            <a:r>
              <a:rPr lang="en-US" sz="1100" dirty="0"/>
              <a:t>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terwujud</a:t>
            </a:r>
            <a:r>
              <a:rPr lang="en-US" sz="1100" dirty="0"/>
              <a:t>.</a:t>
            </a:r>
            <a:endParaRPr lang="id-ID" sz="1100" dirty="0"/>
          </a:p>
          <a:p>
            <a:pPr algn="just"/>
            <a:endParaRPr lang="id-ID" sz="11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00" y="-180"/>
            <a:ext cx="1908704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1 (Lanjutan)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4600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3927" y="1340768"/>
            <a:ext cx="59224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itu Penugasan Khusus Tenaga Kesehatan Melalui </a:t>
            </a:r>
            <a:r>
              <a:rPr lang="id-ID" sz="28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8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8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55183" y="2492896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Pendayagunaan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secara khusus Tenaga Kesehatan berbasis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tim  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dalam kurun waktu tertentu dengan jumlah dan jenis tertentu  guna meningkatkan akses dan mutu pelayanan kesehatan pada Fasilitas Pelayanan Kesehatan di Daerah Tertinggal, Perbatasan, dan Kepulauan, Daerah Bermasalah Kesehatan,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2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17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182" y="620688"/>
            <a:ext cx="7237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Apa Tujuan Penugasan Khusus Tenaga Kesehatan Melalui </a:t>
            </a:r>
            <a:r>
              <a:rPr lang="id-ID" sz="2700" b="1" i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Team Based </a:t>
            </a:r>
            <a:r>
              <a:rPr lang="id-ID" sz="2700" b="1" dirty="0" smtClean="0">
                <a:solidFill>
                  <a:schemeClr val="accent3">
                    <a:lumMod val="75000"/>
                  </a:schemeClr>
                </a:solidFill>
                <a:latin typeface="AR CARTER" pitchFamily="2" charset="0"/>
              </a:rPr>
              <a:t>(Tim Nusantara Sehat) ... ?</a:t>
            </a:r>
            <a:endParaRPr lang="id-ID" sz="2700" b="1" dirty="0">
              <a:solidFill>
                <a:schemeClr val="accent3">
                  <a:lumMod val="75000"/>
                </a:schemeClr>
              </a:solidFill>
              <a:latin typeface="AR CARTER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796623"/>
            <a:ext cx="6833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3">
                    <a:lumMod val="75000"/>
                  </a:schemeClr>
                </a:solidFill>
                <a:latin typeface="AR BERKLEY" pitchFamily="2" charset="0"/>
              </a:rPr>
              <a:t>Tujuan Umum </a:t>
            </a:r>
            <a:endParaRPr lang="id-ID" sz="2400" dirty="0">
              <a:solidFill>
                <a:schemeClr val="accent3">
                  <a:lumMod val="75000"/>
                </a:schemeClr>
              </a:solidFill>
              <a:latin typeface="AR BERKLEY" pitchFamily="2" charset="0"/>
            </a:endParaRPr>
          </a:p>
          <a:p>
            <a:r>
              <a:rPr lang="id-ID" sz="2400" dirty="0">
                <a:latin typeface="AR BERKLEY" pitchFamily="2" charset="0"/>
              </a:rPr>
              <a:t>M</a:t>
            </a:r>
            <a:r>
              <a:rPr lang="en-US" sz="2400" dirty="0" err="1">
                <a:latin typeface="AR BERKLEY" pitchFamily="2" charset="0"/>
              </a:rPr>
              <a:t>eningkatkan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akses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kualitas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pelayanan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kesehatan</a:t>
            </a:r>
            <a:r>
              <a:rPr lang="en-US" sz="2400" dirty="0">
                <a:latin typeface="AR BERKLEY" pitchFamily="2" charset="0"/>
              </a:rPr>
              <a:t> </a:t>
            </a:r>
            <a:r>
              <a:rPr lang="en-US" sz="2400" dirty="0" err="1">
                <a:latin typeface="AR BERKLEY" pitchFamily="2" charset="0"/>
              </a:rPr>
              <a:t>dasar</a:t>
            </a:r>
            <a:r>
              <a:rPr lang="en-US" sz="2400" dirty="0">
                <a:latin typeface="AR BERKLEY" pitchFamily="2" charset="0"/>
              </a:rPr>
              <a:t> di DTPK </a:t>
            </a:r>
            <a:r>
              <a:rPr lang="en-US" sz="2400" dirty="0" err="1">
                <a:latin typeface="AR BERKLEY" pitchFamily="2" charset="0"/>
              </a:rPr>
              <a:t>dan</a:t>
            </a:r>
            <a:r>
              <a:rPr lang="en-US" sz="2400" dirty="0">
                <a:latin typeface="AR BERKLEY" pitchFamily="2" charset="0"/>
              </a:rPr>
              <a:t> DBK.</a:t>
            </a:r>
            <a:endParaRPr lang="id-ID" sz="2400" dirty="0">
              <a:latin typeface="AR BERKLEY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55183" y="3272204"/>
            <a:ext cx="7021273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400" b="1" dirty="0">
                <a:solidFill>
                  <a:schemeClr val="accent3">
                    <a:lumMod val="75000"/>
                  </a:schemeClr>
                </a:solidFill>
                <a:latin typeface="AR BERKLEY" pitchFamily="2" charset="0"/>
              </a:rPr>
              <a:t>Tujuan Khusus</a:t>
            </a:r>
            <a:endParaRPr lang="id-ID" sz="2400" dirty="0">
              <a:solidFill>
                <a:schemeClr val="accent3">
                  <a:lumMod val="75000"/>
                </a:schemeClr>
              </a:solidFill>
              <a:latin typeface="AR BERKLEY" pitchFamily="2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emberikan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menjangkau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i="1" dirty="0">
                <a:latin typeface="Andalus" pitchFamily="18" charset="-78"/>
                <a:cs typeface="Andalus" pitchFamily="18" charset="-78"/>
              </a:rPr>
              <a:t>remote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area;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enjaga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keberlangsungan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enangani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masalah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sesuai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retensi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bertugas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enggerakan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pemberdayaan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masyarakat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elayanan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terintegrasi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;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1600" dirty="0" err="1" smtClean="0">
                <a:latin typeface="Andalus" pitchFamily="18" charset="-78"/>
                <a:cs typeface="Andalus" pitchFamily="18" charset="-78"/>
              </a:rPr>
              <a:t>eningkatan</a:t>
            </a:r>
            <a:r>
              <a:rPr lang="en-GB" sz="1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pemerataan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16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1600" dirty="0">
                <a:latin typeface="Andalus" pitchFamily="18" charset="-78"/>
                <a:cs typeface="Andalus" pitchFamily="18" charset="-78"/>
              </a:rPr>
              <a:t>.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r>
              <a:rPr lang="en-GB" sz="1600" dirty="0">
                <a:latin typeface="Andalus" pitchFamily="18" charset="-78"/>
                <a:cs typeface="Andalus" pitchFamily="18" charset="-78"/>
              </a:rPr>
              <a:t> 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00" y="-180"/>
            <a:ext cx="108012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id-ID" dirty="0" smtClean="0"/>
              <a:t>Page 3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237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1557</Words>
  <Application>Microsoft Office PowerPoint</Application>
  <PresentationFormat>On-screen Show (4:3)</PresentationFormat>
  <Paragraphs>930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PENUGASAN KHUSUS TENAGA KESEHATAN  MELALUI TEAM BASED (MENDUKUNG PROGRAM NUSANTARA SEHAT)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BASED</dc:title>
  <dc:creator>user</dc:creator>
  <cp:lastModifiedBy>user</cp:lastModifiedBy>
  <cp:revision>51</cp:revision>
  <cp:lastPrinted>2015-02-02T04:50:15Z</cp:lastPrinted>
  <dcterms:created xsi:type="dcterms:W3CDTF">2015-02-02T02:26:07Z</dcterms:created>
  <dcterms:modified xsi:type="dcterms:W3CDTF">2015-02-02T10:00:09Z</dcterms:modified>
</cp:coreProperties>
</file>