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7"/>
  </p:handoutMasterIdLst>
  <p:sldIdLst>
    <p:sldId id="256" r:id="rId2"/>
    <p:sldId id="257" r:id="rId3"/>
    <p:sldId id="265" r:id="rId4"/>
    <p:sldId id="268" r:id="rId5"/>
    <p:sldId id="267" r:id="rId6"/>
    <p:sldId id="270" r:id="rId7"/>
    <p:sldId id="266" r:id="rId8"/>
    <p:sldId id="258" r:id="rId9"/>
    <p:sldId id="259" r:id="rId10"/>
    <p:sldId id="260" r:id="rId11"/>
    <p:sldId id="271" r:id="rId12"/>
    <p:sldId id="261" r:id="rId13"/>
    <p:sldId id="262" r:id="rId14"/>
    <p:sldId id="263" r:id="rId15"/>
    <p:sldId id="264" r:id="rId16"/>
  </p:sldIdLst>
  <p:sldSz cx="9144000" cy="6858000" type="screen4x3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7179" autoAdjust="0"/>
  </p:normalViewPr>
  <p:slideViewPr>
    <p:cSldViewPr>
      <p:cViewPr>
        <p:scale>
          <a:sx n="60" d="100"/>
          <a:sy n="60" d="100"/>
        </p:scale>
        <p:origin x="-210" y="1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ECF05DC-1FDD-4C55-90D2-378ED379486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ECFFFE-72D6-4F5E-A85E-87EA7452E34C}" type="slidenum">
              <a:rPr lang="id-ID" smtClean="0"/>
              <a:pPr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xmlns="" val="190296278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id-ID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088CC1CF-75B0-4F90-8BE1-72F0FD7E0113}" type="datetimeFigureOut">
              <a:rPr lang="id-ID" smtClean="0"/>
              <a:pPr/>
              <a:t>22/01/2015</a:t>
            </a:fld>
            <a:endParaRPr lang="id-ID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id-ID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854CD130-B338-4562-BD5D-DEA40A6D6F54}" type="slidenum">
              <a:rPr lang="id-ID" smtClean="0"/>
              <a:pPr/>
              <a:t>‹#›</a:t>
            </a:fld>
            <a:endParaRPr lang="id-ID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id-ID" dirty="0" smtClean="0"/>
              <a:t>PROGRESS REPORT </a:t>
            </a:r>
            <a:br>
              <a:rPr lang="id-ID" dirty="0" smtClean="0"/>
            </a:br>
            <a:r>
              <a:rPr lang="id-ID" sz="3100" dirty="0" smtClean="0"/>
              <a:t>PERSIAPAN PELAKSANAAN PENEMPATAN TENAGA KESEHATAN BERBASIS TIM (</a:t>
            </a:r>
            <a:r>
              <a:rPr lang="id-ID" sz="3100" i="1" dirty="0" smtClean="0"/>
              <a:t>TEAM BASED</a:t>
            </a:r>
            <a:r>
              <a:rPr lang="id-ID" sz="3100" dirty="0" smtClean="0"/>
              <a:t>)</a:t>
            </a:r>
            <a:endParaRPr lang="id-ID" sz="31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876800"/>
            <a:ext cx="6400800" cy="762000"/>
          </a:xfrm>
        </p:spPr>
        <p:txBody>
          <a:bodyPr>
            <a:normAutofit/>
          </a:bodyPr>
          <a:lstStyle/>
          <a:p>
            <a:r>
              <a:rPr lang="id-ID" sz="2800" dirty="0" smtClean="0"/>
              <a:t>22 Januari 2015</a:t>
            </a:r>
            <a:endParaRPr lang="id-ID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id-ID" i="1" dirty="0" smtClean="0"/>
              <a:t>Advertisement </a:t>
            </a:r>
            <a:r>
              <a:rPr lang="id-ID" dirty="0" smtClean="0"/>
              <a:t>Program dan </a:t>
            </a:r>
            <a:r>
              <a:rPr lang="id-ID" i="1" dirty="0" smtClean="0"/>
              <a:t>Recruitment</a:t>
            </a:r>
          </a:p>
          <a:p>
            <a:pPr marL="514350" indent="-514350">
              <a:buFont typeface="+mj-lt"/>
              <a:buAutoNum type="arabicPeriod"/>
            </a:pPr>
            <a:r>
              <a:rPr lang="id-ID" i="1" dirty="0" smtClean="0"/>
              <a:t>Recruitment</a:t>
            </a:r>
            <a:r>
              <a:rPr lang="id-ID" dirty="0" smtClean="0"/>
              <a:t> Online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Pelaksanaan Seleksi Tahap I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Pengumuman Kelulusan Tahap I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Pelaksanaan Seleksi Tahap II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Pengumuman Kelulusan Tahap II</a:t>
            </a:r>
            <a:endParaRPr lang="id-ID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dirty="0" smtClean="0"/>
              <a:t>IV. Pelaksanaan </a:t>
            </a:r>
            <a:r>
              <a:rPr lang="id-ID" i="1" dirty="0" smtClean="0"/>
              <a:t>Recruitment</a:t>
            </a:r>
            <a:endParaRPr lang="id-ID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596" y="1357298"/>
            <a:ext cx="8229600" cy="4525963"/>
          </a:xfrm>
        </p:spPr>
        <p:txBody>
          <a:bodyPr>
            <a:normAutofit fontScale="77500" lnSpcReduction="20000"/>
          </a:bodyPr>
          <a:lstStyle/>
          <a:p>
            <a:pPr marL="514350" indent="-514350">
              <a:buFont typeface="+mj-lt"/>
              <a:buAutoNum type="arabicPeriod"/>
            </a:pPr>
            <a:endParaRPr lang="id-ID" dirty="0" smtClean="0"/>
          </a:p>
          <a:p>
            <a:pPr marL="514350" indent="-514350">
              <a:buNone/>
            </a:pPr>
            <a:r>
              <a:rPr lang="id-ID" dirty="0" smtClean="0">
                <a:solidFill>
                  <a:srgbClr val="FF0000"/>
                </a:solidFill>
              </a:rPr>
              <a:t>Lokasi Roadshow</a:t>
            </a:r>
          </a:p>
          <a:p>
            <a:pPr marL="514350" indent="-514350">
              <a:buAutoNum type="arabicPeriod"/>
            </a:pPr>
            <a:r>
              <a:rPr lang="id-ID" dirty="0" smtClean="0">
                <a:solidFill>
                  <a:srgbClr val="FF0000"/>
                </a:solidFill>
              </a:rPr>
              <a:t>DKI Jakarta</a:t>
            </a:r>
          </a:p>
          <a:p>
            <a:pPr marL="514350" indent="-514350">
              <a:buAutoNum type="arabicPeriod"/>
            </a:pPr>
            <a:r>
              <a:rPr lang="id-ID" dirty="0" smtClean="0">
                <a:solidFill>
                  <a:srgbClr val="FF0000"/>
                </a:solidFill>
              </a:rPr>
              <a:t>Semarang</a:t>
            </a:r>
          </a:p>
          <a:p>
            <a:pPr marL="514350" indent="-514350">
              <a:buAutoNum type="arabicPeriod"/>
            </a:pPr>
            <a:r>
              <a:rPr lang="id-ID" dirty="0" smtClean="0">
                <a:solidFill>
                  <a:srgbClr val="FF0000"/>
                </a:solidFill>
              </a:rPr>
              <a:t>Surabaya</a:t>
            </a:r>
          </a:p>
          <a:p>
            <a:pPr marL="514350" indent="-514350">
              <a:buFont typeface="Wingdings 3"/>
              <a:buAutoNum type="arabicPeriod"/>
            </a:pPr>
            <a:r>
              <a:rPr lang="id-ID" dirty="0" smtClean="0">
                <a:solidFill>
                  <a:srgbClr val="FF0000"/>
                </a:solidFill>
              </a:rPr>
              <a:t>Makassar</a:t>
            </a:r>
          </a:p>
          <a:p>
            <a:pPr marL="514350" indent="-514350">
              <a:buAutoNum type="arabicPeriod"/>
            </a:pPr>
            <a:r>
              <a:rPr lang="id-ID" dirty="0" smtClean="0">
                <a:solidFill>
                  <a:srgbClr val="FF0000"/>
                </a:solidFill>
              </a:rPr>
              <a:t>Medan</a:t>
            </a:r>
          </a:p>
          <a:p>
            <a:pPr marL="514350" indent="-514350">
              <a:buNone/>
            </a:pPr>
            <a:endParaRPr lang="id-ID" dirty="0" smtClean="0"/>
          </a:p>
          <a:p>
            <a:pPr marL="514350" indent="-514350">
              <a:buNone/>
            </a:pPr>
            <a:r>
              <a:rPr lang="id-ID" dirty="0" smtClean="0"/>
              <a:t>Lokasi </a:t>
            </a:r>
            <a:r>
              <a:rPr lang="id-ID" i="1" dirty="0" smtClean="0"/>
              <a:t>Roadshow </a:t>
            </a:r>
            <a:r>
              <a:rPr lang="id-ID" dirty="0" smtClean="0"/>
              <a:t> ( 22 </a:t>
            </a:r>
            <a:r>
              <a:rPr lang="id-ID" i="1" dirty="0" smtClean="0"/>
              <a:t>Januari</a:t>
            </a:r>
            <a:r>
              <a:rPr lang="id-ID" dirty="0" smtClean="0"/>
              <a:t> 2014)</a:t>
            </a:r>
          </a:p>
          <a:p>
            <a:pPr marL="514350" indent="-514350">
              <a:buNone/>
            </a:pPr>
            <a:r>
              <a:rPr lang="id-ID" dirty="0" smtClean="0"/>
              <a:t>1. DKI Jakarta (Sumatera dan Jawa)</a:t>
            </a:r>
          </a:p>
          <a:p>
            <a:pPr marL="514350" indent="-514350">
              <a:buNone/>
            </a:pPr>
            <a:r>
              <a:rPr lang="id-ID" dirty="0" smtClean="0"/>
              <a:t>2. Banjarmasin (Kalimantan)</a:t>
            </a:r>
          </a:p>
          <a:p>
            <a:pPr marL="514350" indent="-514350">
              <a:buNone/>
            </a:pPr>
            <a:r>
              <a:rPr lang="id-ID" dirty="0" smtClean="0"/>
              <a:t>3. Bali (Bali, NTB, NTT)</a:t>
            </a:r>
          </a:p>
          <a:p>
            <a:pPr marL="514350" indent="-514350">
              <a:buNone/>
            </a:pPr>
            <a:r>
              <a:rPr lang="id-ID" dirty="0" smtClean="0"/>
              <a:t>4. Makassar (Maluku, Maluku Utara, Sulawesi)</a:t>
            </a:r>
          </a:p>
          <a:p>
            <a:pPr marL="514350" indent="-514350">
              <a:buNone/>
            </a:pPr>
            <a:r>
              <a:rPr lang="id-ID" dirty="0" smtClean="0"/>
              <a:t>5. Jayapura (Papua, Papua Barat)</a:t>
            </a:r>
          </a:p>
          <a:p>
            <a:pPr marL="514350" indent="-514350">
              <a:buAutoNum type="arabicPeriod"/>
            </a:pPr>
            <a:endParaRPr lang="id-ID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d-ID" dirty="0" smtClean="0"/>
              <a:t>V</a:t>
            </a:r>
            <a:r>
              <a:rPr lang="id-ID" dirty="0" smtClean="0"/>
              <a:t>. Seleksi Tahap II 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id-ID" dirty="0" smtClean="0"/>
              <a:t>Kurmod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Tempat Pelatihan, Jadwal Pelatihan, dan Nara Sumber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Pelaksanaan Pelatihan</a:t>
            </a:r>
            <a:endParaRPr lang="id-ID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dirty="0" smtClean="0"/>
              <a:t>VI. </a:t>
            </a:r>
            <a:r>
              <a:rPr lang="id-ID" dirty="0" smtClean="0"/>
              <a:t>Pelatihan Pra Keberangkatan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id-ID" dirty="0" smtClean="0"/>
              <a:t>SK Penetapan Nakes </a:t>
            </a:r>
            <a:r>
              <a:rPr lang="id-ID" i="1" dirty="0" smtClean="0"/>
              <a:t>Team Based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Kontrak Kerja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Koordinasi dengan Dinkes Prop/Kab/Kota 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Pemberangkatan Nakes </a:t>
            </a:r>
            <a:r>
              <a:rPr lang="id-ID" i="1" dirty="0" smtClean="0"/>
              <a:t>Team Based </a:t>
            </a:r>
            <a:r>
              <a:rPr lang="id-ID" dirty="0" smtClean="0"/>
              <a:t>Ke Lokasi Penempatan</a:t>
            </a:r>
          </a:p>
          <a:p>
            <a:pPr marL="514350" indent="-514350">
              <a:buFont typeface="+mj-lt"/>
              <a:buAutoNum type="arabicPeriod"/>
            </a:pPr>
            <a:endParaRPr lang="id-ID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id-ID" sz="3200" dirty="0" smtClean="0"/>
              <a:t>VI. Pemberangkatan Nakes </a:t>
            </a:r>
            <a:r>
              <a:rPr lang="id-ID" sz="3200" i="1" dirty="0" smtClean="0"/>
              <a:t>Team Based </a:t>
            </a:r>
            <a:r>
              <a:rPr lang="id-ID" sz="3200" dirty="0" smtClean="0"/>
              <a:t>ke Lokasi  </a:t>
            </a:r>
            <a:br>
              <a:rPr lang="id-ID" sz="3200" dirty="0" smtClean="0"/>
            </a:br>
            <a:r>
              <a:rPr lang="id-ID" sz="3200" dirty="0"/>
              <a:t> </a:t>
            </a:r>
            <a:r>
              <a:rPr lang="id-ID" sz="3200" dirty="0" smtClean="0"/>
              <a:t>     Penempatan</a:t>
            </a:r>
            <a:endParaRPr lang="id-ID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d-ID" dirty="0" smtClean="0"/>
              <a:t>VII. Pembayaran Gaji dan Insentif</a:t>
            </a:r>
            <a:endParaRPr lang="id-ID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31929"/>
            <a:ext cx="8229600" cy="4525963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id-ID" dirty="0" smtClean="0"/>
              <a:t>Instrumen Monev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Pelaksanaan Monev 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Pelaporan</a:t>
            </a:r>
          </a:p>
          <a:p>
            <a:pPr marL="514350" indent="-514350">
              <a:buFont typeface="+mj-lt"/>
              <a:buAutoNum type="arabicPeriod"/>
            </a:pPr>
            <a:endParaRPr lang="id-ID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dirty="0" smtClean="0"/>
              <a:t>VIII. Monev / Binwas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id-ID" i="1" dirty="0" smtClean="0"/>
              <a:t>Legal Aspect </a:t>
            </a:r>
            <a:r>
              <a:rPr lang="id-ID" dirty="0" smtClean="0"/>
              <a:t> (Regulasi)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Pedoman Penempatan Tenaga Kesehatan Berbasis Tim </a:t>
            </a:r>
            <a:r>
              <a:rPr lang="id-ID" i="1" dirty="0" smtClean="0"/>
              <a:t>(Team Based)</a:t>
            </a:r>
            <a:endParaRPr lang="id-ID" dirty="0" smtClean="0"/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Penetapan Nama Program dan </a:t>
            </a:r>
            <a:r>
              <a:rPr lang="id-ID" i="1" dirty="0" smtClean="0"/>
              <a:t>Branding Image </a:t>
            </a:r>
            <a:endParaRPr lang="id-ID" dirty="0" smtClean="0"/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Sosialisasi Program kepada Bupati calon lokasi penempatan dan </a:t>
            </a:r>
            <a:r>
              <a:rPr lang="id-ID" i="1" dirty="0" smtClean="0"/>
              <a:t>stake holder </a:t>
            </a:r>
            <a:r>
              <a:rPr lang="id-ID" dirty="0" smtClean="0"/>
              <a:t>lainnya.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Anggaran</a:t>
            </a:r>
            <a:endParaRPr lang="id-ID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d-ID" dirty="0"/>
              <a:t>I</a:t>
            </a:r>
            <a:r>
              <a:rPr lang="id-ID" dirty="0" smtClean="0"/>
              <a:t>. Persiapan Pelaksanaan Program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LcPeriod"/>
            </a:pPr>
            <a:r>
              <a:rPr lang="id-ID" dirty="0" smtClean="0"/>
              <a:t>SK Pelaksanaan Program</a:t>
            </a:r>
          </a:p>
          <a:p>
            <a:pPr marL="514350" indent="-514350">
              <a:buFont typeface="+mj-lt"/>
              <a:buAutoNum type="alphaLcPeriod"/>
            </a:pPr>
            <a:r>
              <a:rPr lang="id-ID" dirty="0" smtClean="0"/>
              <a:t>SK Tim Pelaksana</a:t>
            </a:r>
          </a:p>
          <a:p>
            <a:pPr marL="514350" indent="-514350">
              <a:buFont typeface="+mj-lt"/>
              <a:buAutoNum type="alphaLcPeriod"/>
            </a:pPr>
            <a:r>
              <a:rPr lang="id-ID" dirty="0" smtClean="0"/>
              <a:t>SK Pedoman Penempatan Tenaga Kesehatan Berbasis Tim (</a:t>
            </a:r>
            <a:r>
              <a:rPr lang="id-ID" i="1" dirty="0" smtClean="0"/>
              <a:t>Team Based</a:t>
            </a:r>
            <a:r>
              <a:rPr lang="id-ID" dirty="0" smtClean="0"/>
              <a:t>)</a:t>
            </a:r>
          </a:p>
          <a:p>
            <a:pPr marL="514350" indent="-514350">
              <a:buFont typeface="+mj-lt"/>
              <a:buAutoNum type="alphaLcPeriod"/>
            </a:pPr>
            <a:r>
              <a:rPr lang="id-ID" dirty="0" smtClean="0"/>
              <a:t>Ijin Prinsip KemKeu utk besaran Gaji dan Insentif</a:t>
            </a:r>
          </a:p>
          <a:p>
            <a:pPr marL="514350" indent="-514350">
              <a:buFont typeface="+mj-lt"/>
              <a:buAutoNum type="alphaLcPeriod"/>
            </a:pPr>
            <a:endParaRPr lang="id-ID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id-ID" sz="3600" dirty="0" smtClean="0"/>
              <a:t>1. </a:t>
            </a:r>
            <a:r>
              <a:rPr lang="id-ID" sz="3600" i="1" dirty="0" smtClean="0"/>
              <a:t>Legal Aspect </a:t>
            </a:r>
            <a:r>
              <a:rPr lang="id-ID" sz="3600" dirty="0" smtClean="0"/>
              <a:t>(Regulasi)</a:t>
            </a:r>
            <a:endParaRPr lang="id-ID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600" cy="2392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8200"/>
                <a:gridCol w="32766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id-ID" dirty="0" smtClean="0"/>
                        <a:t>NO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d-ID" dirty="0" smtClean="0"/>
                        <a:t>KEGIATAN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d-ID" dirty="0" smtClean="0"/>
                        <a:t>TARGET SELESAI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d-ID" dirty="0" smtClean="0"/>
                        <a:t>KET</a:t>
                      </a:r>
                      <a:endParaRPr lang="id-ID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id-ID" dirty="0" smtClean="0"/>
                        <a:t>1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514350" indent="-514350"/>
                      <a:r>
                        <a:rPr lang="id-ID" dirty="0" smtClean="0"/>
                        <a:t>Penyusunan draft Pedoman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dirty="0" smtClean="0">
                          <a:sym typeface="Wingdings" pitchFamily="2" charset="2"/>
                        </a:rPr>
                        <a:t>27 Januari 2015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d-ID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id-ID" dirty="0" smtClean="0"/>
                        <a:t>2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dirty="0" smtClean="0"/>
                        <a:t>Pembahasan draft Pedoman 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dirty="0" smtClean="0"/>
                        <a:t>3 Februari 2015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d-ID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id-ID" dirty="0" smtClean="0"/>
                        <a:t>3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dirty="0" smtClean="0"/>
                        <a:t>Finalisasi Pedoman</a:t>
                      </a:r>
                    </a:p>
                    <a:p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dirty="0" smtClean="0"/>
                        <a:t>4 Februari 2015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d-ID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id-ID" dirty="0" smtClean="0"/>
                        <a:t>4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dirty="0" smtClean="0"/>
                        <a:t>Penetapan Pedoman </a:t>
                      </a:r>
                    </a:p>
                    <a:p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dirty="0" smtClean="0"/>
                        <a:t>14 Februari</a:t>
                      </a:r>
                      <a:r>
                        <a:rPr lang="id-ID" baseline="0" dirty="0" smtClean="0"/>
                        <a:t> 2015</a:t>
                      </a:r>
                      <a:endParaRPr lang="id-ID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d-ID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id-ID" sz="3200" dirty="0" smtClean="0"/>
              <a:t>2. Pedoman Penempatan Tenaga Berbasis Tim (</a:t>
            </a:r>
            <a:r>
              <a:rPr lang="id-ID" sz="3200" i="1" dirty="0" smtClean="0"/>
              <a:t>Team Based</a:t>
            </a:r>
            <a:r>
              <a:rPr lang="id-ID" sz="3200" dirty="0" smtClean="0"/>
              <a:t>)</a:t>
            </a:r>
            <a:endParaRPr lang="id-ID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481328"/>
            <a:ext cx="8839200" cy="4525963"/>
          </a:xfrm>
        </p:spPr>
        <p:txBody>
          <a:bodyPr>
            <a:normAutofit fontScale="70000" lnSpcReduction="20000"/>
          </a:bodyPr>
          <a:lstStyle/>
          <a:p>
            <a:pPr marL="284163" indent="-284163"/>
            <a:r>
              <a:rPr lang="id-ID" sz="2800" dirty="0" smtClean="0"/>
              <a:t>Nama Program </a:t>
            </a:r>
            <a:r>
              <a:rPr lang="id-ID" sz="2800" dirty="0" smtClean="0"/>
              <a:t>    </a:t>
            </a:r>
            <a:r>
              <a:rPr lang="id-ID" sz="2800" dirty="0" smtClean="0">
                <a:sym typeface="Wingdings" pitchFamily="2" charset="2"/>
              </a:rPr>
              <a:t> </a:t>
            </a:r>
            <a:r>
              <a:rPr lang="id-ID" sz="2800" dirty="0" smtClean="0">
                <a:sym typeface="Wingdings" pitchFamily="2" charset="2"/>
              </a:rPr>
              <a:t>Nusantara Sehat  ?</a:t>
            </a:r>
          </a:p>
          <a:p>
            <a:pPr marL="284163" indent="-284163">
              <a:buNone/>
            </a:pPr>
            <a:r>
              <a:rPr lang="id-ID" sz="2800" dirty="0" smtClean="0">
                <a:sym typeface="Wingdings" pitchFamily="2" charset="2"/>
              </a:rPr>
              <a:t>			         </a:t>
            </a:r>
            <a:r>
              <a:rPr lang="id-ID" sz="2800" dirty="0" smtClean="0">
                <a:sym typeface="Wingdings" pitchFamily="2" charset="2"/>
              </a:rPr>
              <a:t>  </a:t>
            </a:r>
            <a:r>
              <a:rPr lang="id-ID" sz="2800" dirty="0" smtClean="0">
                <a:sym typeface="Wingdings" pitchFamily="2" charset="2"/>
              </a:rPr>
              <a:t>Brigade Sehat Negeriku  ?</a:t>
            </a:r>
          </a:p>
          <a:p>
            <a:pPr marL="284163" indent="-284163">
              <a:buNone/>
            </a:pPr>
            <a:r>
              <a:rPr lang="id-ID" sz="2800" dirty="0" smtClean="0">
                <a:sym typeface="Wingdings" pitchFamily="2" charset="2"/>
              </a:rPr>
              <a:t>                          </a:t>
            </a:r>
            <a:r>
              <a:rPr lang="id-ID" sz="2800" dirty="0" smtClean="0">
                <a:sym typeface="Wingdings" pitchFamily="2" charset="2"/>
              </a:rPr>
              <a:t>      Laskar Indonesia Sehat... ?</a:t>
            </a:r>
          </a:p>
          <a:p>
            <a:pPr marL="284163" indent="-284163">
              <a:buNone/>
            </a:pPr>
            <a:r>
              <a:rPr lang="id-ID" sz="2800" dirty="0" smtClean="0">
                <a:sym typeface="Wingdings" pitchFamily="2" charset="2"/>
              </a:rPr>
              <a:t>	</a:t>
            </a:r>
            <a:r>
              <a:rPr lang="id-ID" sz="2800" dirty="0" smtClean="0">
                <a:sym typeface="Wingdings" pitchFamily="2" charset="2"/>
              </a:rPr>
              <a:t>			  Nawa Indonesia Sehat ... ?</a:t>
            </a:r>
          </a:p>
          <a:p>
            <a:pPr marL="284163" indent="-284163">
              <a:buNone/>
            </a:pPr>
            <a:r>
              <a:rPr lang="id-ID" sz="2800" dirty="0" smtClean="0">
                <a:sym typeface="Wingdings" pitchFamily="2" charset="2"/>
              </a:rPr>
              <a:t>	</a:t>
            </a:r>
            <a:r>
              <a:rPr lang="id-ID" sz="2800" dirty="0" smtClean="0">
                <a:sym typeface="Wingdings" pitchFamily="2" charset="2"/>
              </a:rPr>
              <a:t>			</a:t>
            </a:r>
            <a:r>
              <a:rPr lang="id-ID" sz="2800" smtClean="0">
                <a:sym typeface="Wingdings" pitchFamily="2" charset="2"/>
              </a:rPr>
              <a:t>  (3) Laskar </a:t>
            </a:r>
            <a:r>
              <a:rPr lang="id-ID" sz="2800" dirty="0" smtClean="0">
                <a:sym typeface="Wingdings" pitchFamily="2" charset="2"/>
              </a:rPr>
              <a:t>Muda Indonesia Sehat</a:t>
            </a:r>
          </a:p>
          <a:p>
            <a:pPr marL="284163" indent="-284163">
              <a:buNone/>
            </a:pPr>
            <a:r>
              <a:rPr lang="id-ID" sz="2800" dirty="0" smtClean="0">
                <a:sym typeface="Wingdings" pitchFamily="2" charset="2"/>
              </a:rPr>
              <a:t>	</a:t>
            </a:r>
            <a:r>
              <a:rPr lang="id-ID" sz="2800" dirty="0" smtClean="0">
                <a:sym typeface="Wingdings" pitchFamily="2" charset="2"/>
              </a:rPr>
              <a:t>			  (2) </a:t>
            </a:r>
            <a:r>
              <a:rPr lang="id-ID" sz="2800" dirty="0" smtClean="0">
                <a:solidFill>
                  <a:schemeClr val="bg2">
                    <a:lumMod val="50000"/>
                  </a:schemeClr>
                </a:solidFill>
                <a:sym typeface="Wingdings" pitchFamily="2" charset="2"/>
              </a:rPr>
              <a:t>Satria Indonesia Sehat </a:t>
            </a:r>
            <a:r>
              <a:rPr lang="id-ID" sz="2800" dirty="0" smtClean="0">
                <a:sym typeface="Wingdings" pitchFamily="2" charset="2"/>
              </a:rPr>
              <a:t>....?</a:t>
            </a:r>
          </a:p>
          <a:p>
            <a:pPr marL="284163" indent="-284163">
              <a:buNone/>
            </a:pPr>
            <a:r>
              <a:rPr lang="id-ID" sz="2800" dirty="0" smtClean="0">
                <a:sym typeface="Wingdings" pitchFamily="2" charset="2"/>
              </a:rPr>
              <a:t>	</a:t>
            </a:r>
            <a:r>
              <a:rPr lang="id-ID" sz="2800" dirty="0" smtClean="0">
                <a:sym typeface="Wingdings" pitchFamily="2" charset="2"/>
              </a:rPr>
              <a:t>			  (1) </a:t>
            </a:r>
            <a:r>
              <a:rPr lang="id-ID" sz="2800" dirty="0" smtClean="0">
                <a:solidFill>
                  <a:srgbClr val="00B050"/>
                </a:solidFill>
                <a:sym typeface="Wingdings" pitchFamily="2" charset="2"/>
              </a:rPr>
              <a:t>Tim Indonesia Sehat... ?</a:t>
            </a:r>
          </a:p>
          <a:p>
            <a:pPr marL="284163" indent="-284163">
              <a:buNone/>
            </a:pPr>
            <a:r>
              <a:rPr lang="id-ID" sz="2800" dirty="0" smtClean="0">
                <a:sym typeface="Wingdings" pitchFamily="2" charset="2"/>
              </a:rPr>
              <a:t>	</a:t>
            </a:r>
            <a:r>
              <a:rPr lang="id-ID" sz="2800" dirty="0" smtClean="0">
                <a:sym typeface="Wingdings" pitchFamily="2" charset="2"/>
              </a:rPr>
              <a:t>			 </a:t>
            </a:r>
          </a:p>
          <a:p>
            <a:pPr marL="284163" indent="-284163">
              <a:buNone/>
            </a:pPr>
            <a:r>
              <a:rPr lang="id-ID" sz="2800" dirty="0" smtClean="0">
                <a:sym typeface="Wingdings" pitchFamily="2" charset="2"/>
              </a:rPr>
              <a:t>	</a:t>
            </a:r>
            <a:endParaRPr lang="id-ID" sz="2800" dirty="0" smtClean="0">
              <a:sym typeface="Wingdings" pitchFamily="2" charset="2"/>
            </a:endParaRPr>
          </a:p>
          <a:p>
            <a:pPr marL="284163" indent="-284163"/>
            <a:r>
              <a:rPr lang="id-ID" sz="2800" i="1" dirty="0" smtClean="0">
                <a:sym typeface="Wingdings" pitchFamily="2" charset="2"/>
              </a:rPr>
              <a:t>Branding Image </a:t>
            </a:r>
            <a:r>
              <a:rPr lang="id-ID" sz="2800" dirty="0" smtClean="0">
                <a:sym typeface="Wingdings" pitchFamily="2" charset="2"/>
              </a:rPr>
              <a:t> Rakyat Sehat Nusantara Sehat  ?</a:t>
            </a:r>
          </a:p>
          <a:p>
            <a:pPr marL="514350" indent="-514350">
              <a:buNone/>
            </a:pPr>
            <a:r>
              <a:rPr lang="id-ID" sz="2800" dirty="0" smtClean="0">
                <a:sym typeface="Wingdings" pitchFamily="2" charset="2"/>
              </a:rPr>
              <a:t>                           </a:t>
            </a:r>
            <a:r>
              <a:rPr lang="id-ID" sz="2800" dirty="0" smtClean="0">
                <a:sym typeface="Wingdings" pitchFamily="2" charset="2"/>
              </a:rPr>
              <a:t> Sehat Bangsaku Sehat Negeriku  ?</a:t>
            </a:r>
          </a:p>
          <a:p>
            <a:pPr marL="514350" indent="-514350">
              <a:buNone/>
            </a:pPr>
            <a:r>
              <a:rPr lang="id-ID" sz="2800" dirty="0" smtClean="0">
                <a:sym typeface="Wingdings" pitchFamily="2" charset="2"/>
              </a:rPr>
              <a:t>                             .............</a:t>
            </a:r>
          </a:p>
          <a:p>
            <a:pPr marL="344488" indent="-344488"/>
            <a:r>
              <a:rPr lang="id-ID" sz="2800" dirty="0" smtClean="0">
                <a:sym typeface="Wingdings" pitchFamily="2" charset="2"/>
              </a:rPr>
              <a:t>Penetapan  nama program  dan </a:t>
            </a:r>
            <a:r>
              <a:rPr lang="id-ID" sz="2800" i="1" dirty="0" smtClean="0">
                <a:sym typeface="Wingdings" pitchFamily="2" charset="2"/>
              </a:rPr>
              <a:t>Branding Image </a:t>
            </a:r>
            <a:r>
              <a:rPr lang="id-ID" sz="2800" dirty="0" smtClean="0">
                <a:sym typeface="Wingdings" pitchFamily="2" charset="2"/>
              </a:rPr>
              <a:t>harus segera karena akan dipergunakan dalam surat menyurat dan website</a:t>
            </a:r>
            <a:endParaRPr lang="id-ID" sz="28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0" y="274638"/>
            <a:ext cx="7391400" cy="1143000"/>
          </a:xfrm>
        </p:spPr>
        <p:txBody>
          <a:bodyPr>
            <a:noAutofit/>
          </a:bodyPr>
          <a:lstStyle/>
          <a:p>
            <a:pPr algn="r"/>
            <a:r>
              <a:rPr lang="id-ID" sz="3600" dirty="0" smtClean="0"/>
              <a:t>3. Penetapan Nama Program dan </a:t>
            </a:r>
            <a:r>
              <a:rPr lang="id-ID" sz="3600" i="1" dirty="0" smtClean="0"/>
              <a:t>Branding Image</a:t>
            </a:r>
            <a:endParaRPr lang="id-ID" sz="3600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/>
            <a:r>
              <a:rPr lang="id-ID" sz="2800" dirty="0" smtClean="0"/>
              <a:t>Rencana Pelaksanaan : 9 Februari 2015 di Jakarta</a:t>
            </a:r>
          </a:p>
          <a:p>
            <a:pPr marL="514350" indent="-514350"/>
            <a:r>
              <a:rPr lang="id-ID" sz="2800" dirty="0" smtClean="0"/>
              <a:t>Peserta : Bupati/walikota calon lokasi penempatan</a:t>
            </a:r>
          </a:p>
          <a:p>
            <a:pPr marL="514350" indent="-514350"/>
            <a:r>
              <a:rPr lang="id-ID" sz="2800" dirty="0" smtClean="0"/>
              <a:t>Anggaran : </a:t>
            </a:r>
          </a:p>
          <a:p>
            <a:pPr marL="514350" indent="-4763">
              <a:buNone/>
            </a:pPr>
            <a:r>
              <a:rPr lang="id-ID" sz="2800" dirty="0" smtClean="0"/>
              <a:t>Biaya penyelenggaraan </a:t>
            </a:r>
            <a:r>
              <a:rPr lang="id-ID" sz="2800" dirty="0" smtClean="0">
                <a:sym typeface="Wingdings" pitchFamily="2" charset="2"/>
              </a:rPr>
              <a:t> Pusrengun</a:t>
            </a:r>
          </a:p>
          <a:p>
            <a:pPr marL="514350" indent="-4763">
              <a:buNone/>
            </a:pPr>
            <a:r>
              <a:rPr lang="id-ID" sz="2800" dirty="0" smtClean="0">
                <a:sym typeface="Wingdings" pitchFamily="2" charset="2"/>
              </a:rPr>
              <a:t>Perjadin bupati/walikota  anggaran masing2 daerah </a:t>
            </a:r>
            <a:endParaRPr lang="id-ID" sz="2800" dirty="0" smtClean="0"/>
          </a:p>
          <a:p>
            <a:pPr marL="514350" indent="-514350"/>
            <a:r>
              <a:rPr lang="id-ID" sz="2800" dirty="0" smtClean="0"/>
              <a:t>Surat menyurat dll </a:t>
            </a:r>
            <a:r>
              <a:rPr lang="id-ID" sz="2800" dirty="0" smtClean="0">
                <a:sym typeface="Wingdings" pitchFamily="2" charset="2"/>
              </a:rPr>
              <a:t> Pusrengun</a:t>
            </a:r>
            <a:endParaRPr lang="id-ID" sz="2800" dirty="0" smtClean="0"/>
          </a:p>
          <a:p>
            <a:pPr marL="514350" indent="-514350"/>
            <a:endParaRPr lang="id-ID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id-ID" sz="2800" dirty="0" smtClean="0"/>
              <a:t>4. Sosialisasi Program kepada Bupati dan </a:t>
            </a:r>
            <a:r>
              <a:rPr lang="id-ID" sz="2800" i="1" dirty="0" smtClean="0"/>
              <a:t>stake holder </a:t>
            </a:r>
            <a:endParaRPr lang="id-ID" sz="2800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496544875"/>
              </p:ext>
            </p:extLst>
          </p:nvPr>
        </p:nvGraphicFramePr>
        <p:xfrm>
          <a:off x="152400" y="772424"/>
          <a:ext cx="8839200" cy="578216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3400"/>
                <a:gridCol w="3352800"/>
                <a:gridCol w="1447800"/>
                <a:gridCol w="1737360"/>
                <a:gridCol w="1767840"/>
              </a:tblGrid>
              <a:tr h="352021">
                <a:tc>
                  <a:txBody>
                    <a:bodyPr/>
                    <a:lstStyle/>
                    <a:p>
                      <a:pPr algn="ctr"/>
                      <a:r>
                        <a:rPr lang="id-ID" sz="1600" b="1" dirty="0" smtClean="0">
                          <a:solidFill>
                            <a:schemeClr val="tx1"/>
                          </a:solidFill>
                        </a:rPr>
                        <a:t>NO</a:t>
                      </a:r>
                      <a:endParaRPr lang="id-ID" sz="16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d-ID" sz="1600" b="1" dirty="0" smtClean="0">
                          <a:solidFill>
                            <a:schemeClr val="tx1"/>
                          </a:solidFill>
                        </a:rPr>
                        <a:t>KEGIATAN</a:t>
                      </a:r>
                      <a:endParaRPr lang="id-ID" sz="16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d-ID" sz="1600" b="1" u="none" dirty="0" smtClean="0">
                          <a:solidFill>
                            <a:schemeClr val="tx1"/>
                          </a:solidFill>
                          <a:latin typeface="+mj-lt"/>
                        </a:rPr>
                        <a:t>BIAYA</a:t>
                      </a:r>
                      <a:endParaRPr lang="id-ID" sz="1600" b="1" u="none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d-ID" sz="1600" b="1" dirty="0" smtClean="0"/>
                        <a:t>SUMBER DANA</a:t>
                      </a:r>
                      <a:endParaRPr lang="id-ID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id-ID" sz="1600" b="1" dirty="0" smtClean="0"/>
                        <a:t>PJ KEGIATAN </a:t>
                      </a:r>
                      <a:endParaRPr lang="id-ID" sz="1600" b="1" dirty="0"/>
                    </a:p>
                  </a:txBody>
                  <a:tcPr/>
                </a:tc>
              </a:tr>
              <a:tr h="352021">
                <a:tc>
                  <a:txBody>
                    <a:bodyPr/>
                    <a:lstStyle/>
                    <a:p>
                      <a:r>
                        <a:rPr lang="id-ID" sz="1600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id-ID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>
                          <a:solidFill>
                            <a:schemeClr val="tx1"/>
                          </a:solidFill>
                        </a:rPr>
                        <a:t>Rapat-Rapat Persiapan (Persiapan Survey, Penyusunan, Instrumen, dll</a:t>
                      </a:r>
                      <a:r>
                        <a:rPr lang="id-ID" sz="1600" dirty="0">
                          <a:solidFill>
                            <a:schemeClr val="tx1"/>
                          </a:solidFill>
                        </a:rPr>
                        <a:t>)</a:t>
                      </a:r>
                      <a:endParaRPr lang="id-ID" sz="16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     </a:t>
                      </a:r>
                      <a:r>
                        <a:rPr lang="id-ID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901.310.000 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Pusrengun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Pusrengun</a:t>
                      </a:r>
                      <a:endParaRPr lang="id-ID" sz="1600" dirty="0"/>
                    </a:p>
                  </a:txBody>
                  <a:tcPr/>
                </a:tc>
              </a:tr>
              <a:tr h="352021"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3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Pelaksanaan Survey</a:t>
                      </a:r>
                      <a:r>
                        <a:rPr lang="id-ID" sz="1600" baseline="0" dirty="0" smtClean="0"/>
                        <a:t> Lokasi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  </a:t>
                      </a:r>
                      <a:r>
                        <a:rPr lang="id-ID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3.778.770.000 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Badan Litbang</a:t>
                      </a:r>
                      <a:endParaRPr lang="id-ID" sz="1600" dirty="0"/>
                    </a:p>
                  </a:txBody>
                  <a:tcPr/>
                </a:tc>
              </a:tr>
              <a:tr h="352021"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4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Gaji dan Insentif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id-ID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 </a:t>
                      </a:r>
                      <a:r>
                        <a:rPr lang="id-ID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3.040.000.000 </a:t>
                      </a:r>
                      <a:endParaRPr lang="id-ID" sz="1400" b="0" i="0" u="none" strike="noStrike" dirty="0">
                        <a:solidFill>
                          <a:schemeClr val="tx1"/>
                        </a:solidFill>
                        <a:effectLst/>
                        <a:latin typeface="+mj-lt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Biro Umum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Biro Umum</a:t>
                      </a:r>
                      <a:endParaRPr lang="id-ID" sz="1600" dirty="0"/>
                    </a:p>
                  </a:txBody>
                  <a:tcPr/>
                </a:tc>
              </a:tr>
              <a:tr h="352021"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5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i="1" dirty="0" smtClean="0"/>
                        <a:t>Advertisement (media massa)</a:t>
                      </a:r>
                      <a:endParaRPr lang="id-ID" sz="16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id-ID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       </a:t>
                      </a:r>
                      <a:r>
                        <a:rPr lang="id-ID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70.000.000 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Puskomlik?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d-ID" sz="1600" dirty="0"/>
                    </a:p>
                  </a:txBody>
                  <a:tcPr/>
                </a:tc>
              </a:tr>
              <a:tr h="616036"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6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i="1" dirty="0" smtClean="0"/>
                        <a:t>Recruitment</a:t>
                      </a:r>
                      <a:r>
                        <a:rPr lang="id-ID" sz="1600" dirty="0" smtClean="0"/>
                        <a:t> dan Seleksi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  </a:t>
                      </a:r>
                      <a:r>
                        <a:rPr lang="id-ID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   </a:t>
                      </a:r>
                      <a:r>
                        <a:rPr lang="id-ID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992.210.000 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Pusrengun, Ropeg</a:t>
                      </a:r>
                      <a:endParaRPr lang="id-ID" sz="1600" dirty="0"/>
                    </a:p>
                  </a:txBody>
                  <a:tcPr/>
                </a:tc>
              </a:tr>
              <a:tr h="616036"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7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Persiapan Pelatihan</a:t>
                      </a:r>
                    </a:p>
                    <a:p>
                      <a:r>
                        <a:rPr lang="id-ID" sz="1600" dirty="0" smtClean="0"/>
                        <a:t>Kurmod, dll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id-ID" sz="1400" b="0" i="0" u="none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Pusdiklatr Aparatur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Pusdiklat</a:t>
                      </a:r>
                      <a:r>
                        <a:rPr lang="id-ID" sz="1600" baseline="0" dirty="0" smtClean="0"/>
                        <a:t> Aparatur</a:t>
                      </a:r>
                      <a:endParaRPr lang="id-ID" sz="1600" dirty="0"/>
                    </a:p>
                  </a:txBody>
                  <a:tcPr/>
                </a:tc>
              </a:tr>
              <a:tr h="880051"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8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Pelaksanaan</a:t>
                      </a:r>
                      <a:r>
                        <a:rPr lang="id-ID" sz="1600" baseline="0" dirty="0" smtClean="0"/>
                        <a:t> Pelatihan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id-ID" sz="1400" b="0" i="0" u="none" strike="noStrike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  </a:t>
                      </a:r>
                      <a:r>
                        <a:rPr lang="id-ID" sz="1400" b="0" i="0" u="none" strike="noStrike" smtClean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2.689.790.000 </a:t>
                      </a:r>
                      <a:endParaRPr lang="id-ID" sz="1400" b="0" i="0" u="none" strike="noStrike" dirty="0">
                        <a:solidFill>
                          <a:schemeClr val="tx1"/>
                        </a:solidFill>
                        <a:effectLst/>
                        <a:latin typeface="+mj-lt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Pusdiklat </a:t>
                      </a:r>
                      <a:r>
                        <a:rPr lang="id-ID" sz="1600" baseline="0" dirty="0" smtClean="0"/>
                        <a:t> Nakes?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Pusdiklat Nakes  Pusdiklat Aparatur</a:t>
                      </a:r>
                      <a:endParaRPr lang="id-ID" sz="1600" dirty="0"/>
                    </a:p>
                  </a:txBody>
                  <a:tcPr/>
                </a:tc>
              </a:tr>
              <a:tr h="616036"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9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Penempatan</a:t>
                      </a:r>
                      <a:r>
                        <a:rPr lang="id-ID" sz="1600" i="1" dirty="0" smtClean="0"/>
                        <a:t>/Deployment</a:t>
                      </a:r>
                      <a:endParaRPr lang="id-ID" sz="16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  </a:t>
                      </a:r>
                      <a:r>
                        <a:rPr lang="id-ID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+mj-lt"/>
                        </a:rPr>
                        <a:t>3.217.550.000 </a:t>
                      </a:r>
                      <a:endParaRPr lang="id-ID" sz="1400" b="0" i="0" u="none" strike="noStrike" dirty="0">
                        <a:solidFill>
                          <a:schemeClr val="tx1"/>
                        </a:solidFill>
                        <a:effectLst/>
                        <a:latin typeface="+mj-lt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Ropeg</a:t>
                      </a:r>
                      <a:r>
                        <a:rPr lang="id-ID" sz="1600" baseline="0" dirty="0" smtClean="0"/>
                        <a:t> </a:t>
                      </a:r>
                    </a:p>
                    <a:p>
                      <a:r>
                        <a:rPr lang="id-ID" sz="1600" baseline="0" dirty="0" smtClean="0"/>
                        <a:t>Pusrengun ?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Ropeg</a:t>
                      </a:r>
                      <a:r>
                        <a:rPr lang="id-ID" sz="1600" baseline="0" dirty="0" smtClean="0"/>
                        <a:t> </a:t>
                      </a:r>
                    </a:p>
                    <a:p>
                      <a:r>
                        <a:rPr lang="id-ID" sz="1600" baseline="0" dirty="0" smtClean="0"/>
                        <a:t>Pusrengun ?</a:t>
                      </a:r>
                      <a:endParaRPr lang="id-ID" sz="1600" dirty="0"/>
                    </a:p>
                  </a:txBody>
                  <a:tcPr/>
                </a:tc>
              </a:tr>
              <a:tr h="752679"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10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id-ID" sz="1600" i="1" dirty="0" smtClean="0"/>
                        <a:t>Monev</a:t>
                      </a:r>
                      <a:endParaRPr lang="id-ID" sz="16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j-lt"/>
                        </a:rPr>
                        <a:t>  2.286.400.000 </a:t>
                      </a:r>
                      <a:endParaRPr lang="id-ID" sz="1400" b="0" i="0" u="none" strike="noStrike" dirty="0">
                        <a:solidFill>
                          <a:srgbClr val="000000"/>
                        </a:solidFill>
                        <a:effectLst/>
                        <a:latin typeface="+mj-lt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r>
                        <a:rPr lang="id-ID" sz="1600" dirty="0" smtClean="0"/>
                        <a:t>BUK,</a:t>
                      </a:r>
                      <a:r>
                        <a:rPr lang="id-ID" sz="1600" baseline="0" dirty="0" smtClean="0"/>
                        <a:t> Pusrengun, Ropeg</a:t>
                      </a:r>
                      <a:endParaRPr lang="id-ID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id-ID" sz="16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pPr algn="r"/>
            <a:r>
              <a:rPr lang="id-ID" sz="3200" dirty="0" smtClean="0"/>
              <a:t>5. Anggaran</a:t>
            </a:r>
            <a:endParaRPr lang="id-ID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600200"/>
            <a:ext cx="8686800" cy="4525963"/>
          </a:xfrm>
        </p:spPr>
        <p:txBody>
          <a:bodyPr>
            <a:normAutofit fontScale="92500"/>
          </a:bodyPr>
          <a:lstStyle/>
          <a:p>
            <a:pPr marL="514350" indent="-514350">
              <a:buFont typeface="+mj-lt"/>
              <a:buAutoNum type="arabicPeriod"/>
            </a:pPr>
            <a:r>
              <a:rPr lang="id-ID" sz="2800" dirty="0" smtClean="0"/>
              <a:t>Penetapan Lokasi </a:t>
            </a:r>
            <a:r>
              <a:rPr lang="id-ID" sz="2800" dirty="0" smtClean="0">
                <a:sym typeface="Wingdings" pitchFamily="2" charset="2"/>
              </a:rPr>
              <a:t> Lokasi Puskesmas terpilih di 15 prov, 48 Kab, 120 Puskesmas</a:t>
            </a:r>
            <a:endParaRPr lang="id-ID" sz="2800" dirty="0" smtClean="0"/>
          </a:p>
          <a:p>
            <a:pPr marL="514350" indent="-514350">
              <a:buFont typeface="+mj-lt"/>
              <a:buAutoNum type="arabicPeriod"/>
            </a:pPr>
            <a:r>
              <a:rPr lang="id-ID" sz="2800" dirty="0" smtClean="0"/>
              <a:t>Sistem Informasi (Aplikasi </a:t>
            </a:r>
            <a:r>
              <a:rPr lang="id-ID" sz="2800" i="1" dirty="0" smtClean="0"/>
              <a:t>Recruitment,</a:t>
            </a:r>
            <a:r>
              <a:rPr lang="id-ID" sz="2800" dirty="0" smtClean="0"/>
              <a:t> </a:t>
            </a:r>
            <a:r>
              <a:rPr lang="id-ID" sz="2800" i="1" dirty="0" smtClean="0"/>
              <a:t>Website, Domain Name</a:t>
            </a:r>
            <a:r>
              <a:rPr lang="id-ID" sz="2800" dirty="0" smtClean="0"/>
              <a:t>, dll) </a:t>
            </a:r>
            <a:r>
              <a:rPr lang="id-ID" sz="2800" dirty="0" smtClean="0">
                <a:sym typeface="Wingdings" pitchFamily="2" charset="2"/>
              </a:rPr>
              <a:t> </a:t>
            </a:r>
          </a:p>
          <a:p>
            <a:pPr marL="514350" indent="-4763">
              <a:buNone/>
            </a:pPr>
            <a:r>
              <a:rPr lang="id-ID" sz="2800" dirty="0" smtClean="0">
                <a:sym typeface="Wingdings" pitchFamily="2" charset="2"/>
              </a:rPr>
              <a:t>Aplikasi  sudah dibahas dg PN akan memakai aplikasi PN dengan sedikit perubahan, perlu anggaran utk perubahan aplikasi</a:t>
            </a:r>
          </a:p>
          <a:p>
            <a:pPr marL="514350" indent="-4763">
              <a:buNone/>
            </a:pPr>
            <a:r>
              <a:rPr lang="id-ID" sz="2800" dirty="0" smtClean="0">
                <a:sym typeface="Wingdings" pitchFamily="2" charset="2"/>
              </a:rPr>
              <a:t>Website  ......</a:t>
            </a:r>
          </a:p>
          <a:p>
            <a:pPr marL="514350" indent="-4763">
              <a:buNone/>
            </a:pPr>
            <a:r>
              <a:rPr lang="id-ID" sz="2800" dirty="0" smtClean="0">
                <a:sym typeface="Wingdings" pitchFamily="2" charset="2"/>
              </a:rPr>
              <a:t>Domain name  .......</a:t>
            </a:r>
            <a:endParaRPr lang="id-ID" sz="2800" dirty="0" smtClean="0"/>
          </a:p>
          <a:p>
            <a:pPr marL="514350" indent="-514350">
              <a:buNone/>
            </a:pPr>
            <a:r>
              <a:rPr lang="id-ID" sz="2800" dirty="0" smtClean="0"/>
              <a:t>3. Metode </a:t>
            </a:r>
            <a:r>
              <a:rPr lang="id-ID" sz="2800" i="1" dirty="0" smtClean="0"/>
              <a:t>Recruitment</a:t>
            </a:r>
            <a:r>
              <a:rPr lang="id-ID" sz="2800" dirty="0" smtClean="0"/>
              <a:t>  </a:t>
            </a:r>
            <a:r>
              <a:rPr lang="id-ID" sz="2800" dirty="0" smtClean="0">
                <a:sym typeface="Wingdings" pitchFamily="2" charset="2"/>
              </a:rPr>
              <a:t> online </a:t>
            </a:r>
            <a:endParaRPr lang="id-ID" sz="2800" dirty="0" smtClean="0"/>
          </a:p>
          <a:p>
            <a:pPr marL="514350" indent="-514350">
              <a:buFont typeface="+mj-lt"/>
              <a:buAutoNum type="arabicPeriod"/>
            </a:pPr>
            <a:endParaRPr lang="id-ID" sz="28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dirty="0" smtClean="0"/>
              <a:t>II. Persiapan </a:t>
            </a:r>
            <a:r>
              <a:rPr lang="id-ID" i="1" dirty="0" smtClean="0"/>
              <a:t>Recruitment</a:t>
            </a:r>
            <a:endParaRPr lang="id-ID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id-ID" dirty="0" smtClean="0"/>
              <a:t>Instrumen Survey dan Indikator Kinerja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Pelaksanaan Survey Lokasi</a:t>
            </a:r>
          </a:p>
          <a:p>
            <a:pPr marL="514350" indent="-514350">
              <a:buFont typeface="+mj-lt"/>
              <a:buAutoNum type="arabicPeriod"/>
            </a:pPr>
            <a:r>
              <a:rPr lang="id-ID" dirty="0" smtClean="0"/>
              <a:t>Analisis Hasil Survey</a:t>
            </a:r>
            <a:endParaRPr lang="id-ID" dirty="0"/>
          </a:p>
          <a:p>
            <a:pPr marL="514350" indent="-514350">
              <a:buFont typeface="+mj-lt"/>
              <a:buAutoNum type="arabicPeriod"/>
            </a:pPr>
            <a:endParaRPr lang="id-ID" dirty="0" smtClean="0"/>
          </a:p>
          <a:p>
            <a:pPr marL="514350" indent="-514350">
              <a:buFont typeface="Wingdings"/>
              <a:buChar char="à"/>
            </a:pPr>
            <a:r>
              <a:rPr lang="id-ID" dirty="0" smtClean="0">
                <a:sym typeface="Wingdings" pitchFamily="2" charset="2"/>
              </a:rPr>
              <a:t>sudah koordinasi dengan Badan Litbang (Pusat Intervensi bid SDM), Instrumen  survey, instrumen monev, dll akan disiapkan oleh Litbang</a:t>
            </a:r>
          </a:p>
          <a:p>
            <a:pPr marL="514350" indent="-514350">
              <a:buFont typeface="Wingdings"/>
              <a:buChar char="à"/>
            </a:pPr>
            <a:r>
              <a:rPr lang="id-ID" dirty="0" smtClean="0">
                <a:sym typeface="Wingdings" pitchFamily="2" charset="2"/>
              </a:rPr>
              <a:t>Anggaran pelaksanaan survey  dan analisis hasil tidak tersedia di Litbang. </a:t>
            </a:r>
            <a:endParaRPr lang="id-ID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d-ID" dirty="0" smtClean="0"/>
              <a:t>III. Survey Lokasi Penempatan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506</TotalTime>
  <Words>541</Words>
  <Application>Microsoft Office PowerPoint</Application>
  <PresentationFormat>On-screen Show (4:3)</PresentationFormat>
  <Paragraphs>150</Paragraphs>
  <Slides>15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Concourse</vt:lpstr>
      <vt:lpstr>PROGRESS REPORT  PERSIAPAN PELAKSANAAN PENEMPATAN TENAGA KESEHATAN BERBASIS TIM (TEAM BASED)</vt:lpstr>
      <vt:lpstr>I. Persiapan Pelaksanaan Program</vt:lpstr>
      <vt:lpstr>1. Legal Aspect (Regulasi)</vt:lpstr>
      <vt:lpstr>2. Pedoman Penempatan Tenaga Berbasis Tim (Team Based)</vt:lpstr>
      <vt:lpstr>3. Penetapan Nama Program dan Branding Image</vt:lpstr>
      <vt:lpstr>4. Sosialisasi Program kepada Bupati dan stake holder </vt:lpstr>
      <vt:lpstr>5. Anggaran</vt:lpstr>
      <vt:lpstr>II. Persiapan Recruitment</vt:lpstr>
      <vt:lpstr>III. Survey Lokasi Penempatan</vt:lpstr>
      <vt:lpstr>IV. Pelaksanaan Recruitment</vt:lpstr>
      <vt:lpstr>V. Seleksi Tahap II </vt:lpstr>
      <vt:lpstr>VI. Pelatihan Pra Keberangkatan</vt:lpstr>
      <vt:lpstr>VI. Pemberangkatan Nakes Team Based ke Lokasi         Penempatan</vt:lpstr>
      <vt:lpstr>VII. Pembayaran Gaji dan Insentif</vt:lpstr>
      <vt:lpstr>VIII. Monev / Binwas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PROGRESS REPORT PERSIAPAN PELAKSANAAN PENEMPATAN TENAGA KESEHATAN BERBASIS TIM (TEAM BASED)</dc:title>
  <dc:creator>user</dc:creator>
  <cp:lastModifiedBy>IRMA</cp:lastModifiedBy>
  <cp:revision>29</cp:revision>
  <dcterms:created xsi:type="dcterms:W3CDTF">2015-01-21T01:11:46Z</dcterms:created>
  <dcterms:modified xsi:type="dcterms:W3CDTF">2015-01-22T06:55:42Z</dcterms:modified>
</cp:coreProperties>
</file>

<file path=docProps/thumbnail.jpeg>
</file>