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charts/chart3.xml" ContentType="application/vnd.openxmlformats-officedocument.drawingml.char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5"/>
  </p:notesMasterIdLst>
  <p:handoutMasterIdLst>
    <p:handoutMasterId r:id="rId36"/>
  </p:handoutMasterIdLst>
  <p:sldIdLst>
    <p:sldId id="308" r:id="rId2"/>
    <p:sldId id="309" r:id="rId3"/>
    <p:sldId id="310" r:id="rId4"/>
    <p:sldId id="311" r:id="rId5"/>
    <p:sldId id="312" r:id="rId6"/>
    <p:sldId id="313" r:id="rId7"/>
    <p:sldId id="256" r:id="rId8"/>
    <p:sldId id="258" r:id="rId9"/>
    <p:sldId id="264" r:id="rId10"/>
    <p:sldId id="265" r:id="rId11"/>
    <p:sldId id="269" r:id="rId12"/>
    <p:sldId id="270" r:id="rId13"/>
    <p:sldId id="279" r:id="rId14"/>
    <p:sldId id="271" r:id="rId15"/>
    <p:sldId id="272" r:id="rId16"/>
    <p:sldId id="273" r:id="rId17"/>
    <p:sldId id="314" r:id="rId18"/>
    <p:sldId id="317" r:id="rId19"/>
    <p:sldId id="318" r:id="rId20"/>
    <p:sldId id="319" r:id="rId21"/>
    <p:sldId id="320" r:id="rId22"/>
    <p:sldId id="321" r:id="rId23"/>
    <p:sldId id="278" r:id="rId24"/>
    <p:sldId id="284" r:id="rId25"/>
    <p:sldId id="283" r:id="rId26"/>
    <p:sldId id="285" r:id="rId27"/>
    <p:sldId id="286" r:id="rId28"/>
    <p:sldId id="287" r:id="rId29"/>
    <p:sldId id="288" r:id="rId30"/>
    <p:sldId id="289" r:id="rId31"/>
    <p:sldId id="290" r:id="rId32"/>
    <p:sldId id="306" r:id="rId33"/>
    <p:sldId id="304" r:id="rId34"/>
  </p:sldIdLst>
  <p:sldSz cx="9144000" cy="6858000" type="screen4x3"/>
  <p:notesSz cx="6858000" cy="9947275"/>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530"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lang val="id-ID"/>
  <c:chart>
    <c:title>
      <c:tx>
        <c:rich>
          <a:bodyPr/>
          <a:lstStyle/>
          <a:p>
            <a:pPr>
              <a:defRPr/>
            </a:pPr>
            <a:r>
              <a:rPr lang="id-ID"/>
              <a:t>REKAP</a:t>
            </a:r>
            <a:r>
              <a:rPr lang="id-ID" baseline="0"/>
              <a:t> KEBERADAAN DOKTER PTT AKTIF</a:t>
            </a:r>
          </a:p>
          <a:p>
            <a:pPr>
              <a:defRPr/>
            </a:pPr>
            <a:r>
              <a:rPr lang="id-ID" baseline="0"/>
              <a:t>SELURUH INDONESIA</a:t>
            </a:r>
          </a:p>
          <a:p>
            <a:pPr>
              <a:defRPr/>
            </a:pPr>
            <a:r>
              <a:rPr lang="id-ID" baseline="0"/>
              <a:t>PER TANGGAL 31 DESEMBER 2013</a:t>
            </a:r>
            <a:endParaRPr lang="en-US"/>
          </a:p>
        </c:rich>
      </c:tx>
      <c:layout/>
    </c:title>
    <c:plotArea>
      <c:layout/>
      <c:barChart>
        <c:barDir val="col"/>
        <c:grouping val="clustered"/>
        <c:ser>
          <c:idx val="0"/>
          <c:order val="0"/>
          <c:tx>
            <c:strRef>
              <c:f>Sheet3!$C$55</c:f>
              <c:strCache>
                <c:ptCount val="1"/>
                <c:pt idx="0">
                  <c:v>JUMLAH DOKTER PTT</c:v>
                </c:pt>
              </c:strCache>
            </c:strRef>
          </c:tx>
          <c:cat>
            <c:strRef>
              <c:f>Sheet3!$B$56:$B$88</c:f>
              <c:strCache>
                <c:ptCount val="33"/>
                <c:pt idx="0">
                  <c:v>Aceh</c:v>
                </c:pt>
                <c:pt idx="1">
                  <c:v>Sumatera Utara</c:v>
                </c:pt>
                <c:pt idx="2">
                  <c:v>Sumatera Barat</c:v>
                </c:pt>
                <c:pt idx="3">
                  <c:v>Riau</c:v>
                </c:pt>
                <c:pt idx="4">
                  <c:v>Jambi</c:v>
                </c:pt>
                <c:pt idx="5">
                  <c:v>Sumatera Selatan</c:v>
                </c:pt>
                <c:pt idx="6">
                  <c:v>Bengkulu</c:v>
                </c:pt>
                <c:pt idx="7">
                  <c:v>Lampung</c:v>
                </c:pt>
                <c:pt idx="8">
                  <c:v>Kepulauan Bangka Belitung</c:v>
                </c:pt>
                <c:pt idx="9">
                  <c:v>Kepulauan Riau</c:v>
                </c:pt>
                <c:pt idx="10">
                  <c:v>DKI Jakarta</c:v>
                </c:pt>
                <c:pt idx="11">
                  <c:v>Jawa Barat</c:v>
                </c:pt>
                <c:pt idx="12">
                  <c:v>Jawa Tengah</c:v>
                </c:pt>
                <c:pt idx="13">
                  <c:v>D I Yogyakarta</c:v>
                </c:pt>
                <c:pt idx="14">
                  <c:v>Jawa Timur</c:v>
                </c:pt>
                <c:pt idx="15">
                  <c:v>Banten</c:v>
                </c:pt>
                <c:pt idx="16">
                  <c:v>Bali</c:v>
                </c:pt>
                <c:pt idx="17">
                  <c:v>Nusa Tenggara Barat</c:v>
                </c:pt>
                <c:pt idx="18">
                  <c:v>Nusa Tenggara Timur</c:v>
                </c:pt>
                <c:pt idx="19">
                  <c:v>Kalimantan Barat</c:v>
                </c:pt>
                <c:pt idx="20">
                  <c:v>Kalimantan Tengah</c:v>
                </c:pt>
                <c:pt idx="21">
                  <c:v>Kalimantan Selatan</c:v>
                </c:pt>
                <c:pt idx="22">
                  <c:v>Kalimantan Timur</c:v>
                </c:pt>
                <c:pt idx="23">
                  <c:v>Sulawesi Utara</c:v>
                </c:pt>
                <c:pt idx="24">
                  <c:v>Sulawesi Tengah</c:v>
                </c:pt>
                <c:pt idx="25">
                  <c:v>Sulawesi Selatan</c:v>
                </c:pt>
                <c:pt idx="26">
                  <c:v>Sulawesi Tenggara</c:v>
                </c:pt>
                <c:pt idx="27">
                  <c:v>Gorontalo</c:v>
                </c:pt>
                <c:pt idx="28">
                  <c:v>Sulawesi Barat</c:v>
                </c:pt>
                <c:pt idx="29">
                  <c:v>Maluku</c:v>
                </c:pt>
                <c:pt idx="30">
                  <c:v>Maluku Utara</c:v>
                </c:pt>
                <c:pt idx="31">
                  <c:v>Papua Barat</c:v>
                </c:pt>
                <c:pt idx="32">
                  <c:v>Papua</c:v>
                </c:pt>
              </c:strCache>
            </c:strRef>
          </c:cat>
          <c:val>
            <c:numRef>
              <c:f>Sheet3!$C$56:$C$88</c:f>
              <c:numCache>
                <c:formatCode>General</c:formatCode>
                <c:ptCount val="33"/>
                <c:pt idx="0">
                  <c:v>325</c:v>
                </c:pt>
                <c:pt idx="1">
                  <c:v>187</c:v>
                </c:pt>
                <c:pt idx="2">
                  <c:v>64</c:v>
                </c:pt>
                <c:pt idx="3">
                  <c:v>94</c:v>
                </c:pt>
                <c:pt idx="4">
                  <c:v>93</c:v>
                </c:pt>
                <c:pt idx="5">
                  <c:v>50</c:v>
                </c:pt>
                <c:pt idx="6">
                  <c:v>92</c:v>
                </c:pt>
                <c:pt idx="7">
                  <c:v>75</c:v>
                </c:pt>
                <c:pt idx="8">
                  <c:v>9</c:v>
                </c:pt>
                <c:pt idx="9">
                  <c:v>15</c:v>
                </c:pt>
                <c:pt idx="10">
                  <c:v>15</c:v>
                </c:pt>
                <c:pt idx="11">
                  <c:v>17</c:v>
                </c:pt>
                <c:pt idx="12">
                  <c:v>26</c:v>
                </c:pt>
                <c:pt idx="13">
                  <c:v>18</c:v>
                </c:pt>
                <c:pt idx="14">
                  <c:v>36</c:v>
                </c:pt>
                <c:pt idx="15">
                  <c:v>5</c:v>
                </c:pt>
                <c:pt idx="16">
                  <c:v>11</c:v>
                </c:pt>
                <c:pt idx="17">
                  <c:v>46</c:v>
                </c:pt>
                <c:pt idx="18">
                  <c:v>282</c:v>
                </c:pt>
                <c:pt idx="19">
                  <c:v>128</c:v>
                </c:pt>
                <c:pt idx="20">
                  <c:v>123</c:v>
                </c:pt>
                <c:pt idx="21">
                  <c:v>92</c:v>
                </c:pt>
                <c:pt idx="22">
                  <c:v>55</c:v>
                </c:pt>
                <c:pt idx="23">
                  <c:v>137</c:v>
                </c:pt>
                <c:pt idx="24">
                  <c:v>158</c:v>
                </c:pt>
                <c:pt idx="25">
                  <c:v>100</c:v>
                </c:pt>
                <c:pt idx="26">
                  <c:v>184</c:v>
                </c:pt>
                <c:pt idx="27">
                  <c:v>58</c:v>
                </c:pt>
                <c:pt idx="28">
                  <c:v>48</c:v>
                </c:pt>
                <c:pt idx="29">
                  <c:v>166</c:v>
                </c:pt>
                <c:pt idx="30">
                  <c:v>95</c:v>
                </c:pt>
                <c:pt idx="31">
                  <c:v>130</c:v>
                </c:pt>
                <c:pt idx="32">
                  <c:v>219</c:v>
                </c:pt>
              </c:numCache>
            </c:numRef>
          </c:val>
        </c:ser>
        <c:axId val="94319360"/>
        <c:axId val="94321280"/>
      </c:barChart>
      <c:catAx>
        <c:axId val="94319360"/>
        <c:scaling>
          <c:orientation val="minMax"/>
        </c:scaling>
        <c:axPos val="b"/>
        <c:tickLblPos val="nextTo"/>
        <c:crossAx val="94321280"/>
        <c:crosses val="autoZero"/>
        <c:auto val="1"/>
        <c:lblAlgn val="ctr"/>
        <c:lblOffset val="100"/>
      </c:catAx>
      <c:valAx>
        <c:axId val="94321280"/>
        <c:scaling>
          <c:orientation val="minMax"/>
        </c:scaling>
        <c:axPos val="l"/>
        <c:majorGridlines/>
        <c:numFmt formatCode="General" sourceLinked="1"/>
        <c:tickLblPos val="nextTo"/>
        <c:crossAx val="94319360"/>
        <c:crosses val="autoZero"/>
        <c:crossBetween val="between"/>
      </c:valAx>
    </c:plotArea>
    <c:legend>
      <c:legendPos val="r"/>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id-ID"/>
  <c:style val="6"/>
  <c:chart>
    <c:title>
      <c:tx>
        <c:rich>
          <a:bodyPr/>
          <a:lstStyle/>
          <a:p>
            <a:pPr>
              <a:defRPr sz="1600"/>
            </a:pPr>
            <a:r>
              <a:rPr lang="id-ID" sz="1600"/>
              <a:t>REKAP</a:t>
            </a:r>
            <a:r>
              <a:rPr lang="id-ID" sz="1600" baseline="0"/>
              <a:t> KEBERADAAN BIDAN PTT AKTIF</a:t>
            </a:r>
          </a:p>
          <a:p>
            <a:pPr>
              <a:defRPr sz="1600"/>
            </a:pPr>
            <a:r>
              <a:rPr lang="id-ID" sz="1600" baseline="0"/>
              <a:t>SELURUH INDONESIA</a:t>
            </a:r>
          </a:p>
          <a:p>
            <a:pPr>
              <a:defRPr sz="1600"/>
            </a:pPr>
            <a:r>
              <a:rPr lang="id-ID" sz="1600" baseline="0"/>
              <a:t>PER TANGGAL 31 DESEMBER 2013</a:t>
            </a:r>
            <a:endParaRPr lang="en-US" sz="1600"/>
          </a:p>
        </c:rich>
      </c:tx>
      <c:layout/>
    </c:title>
    <c:plotArea>
      <c:layout>
        <c:manualLayout>
          <c:layoutTarget val="inner"/>
          <c:xMode val="edge"/>
          <c:yMode val="edge"/>
          <c:x val="6.617403593781547E-2"/>
          <c:y val="0.24641919760030023"/>
          <c:w val="0.91331314354936355"/>
          <c:h val="0.35983162104736927"/>
        </c:manualLayout>
      </c:layout>
      <c:barChart>
        <c:barDir val="col"/>
        <c:grouping val="clustered"/>
        <c:ser>
          <c:idx val="0"/>
          <c:order val="0"/>
          <c:tx>
            <c:strRef>
              <c:f>Sheet2!$D$6</c:f>
              <c:strCache>
                <c:ptCount val="1"/>
                <c:pt idx="0">
                  <c:v>JUMLAH BIDAN PTT</c:v>
                </c:pt>
              </c:strCache>
            </c:strRef>
          </c:tx>
          <c:cat>
            <c:strRef>
              <c:f>Sheet2!$C$7:$C$39</c:f>
              <c:strCache>
                <c:ptCount val="33"/>
                <c:pt idx="0">
                  <c:v>Aceh</c:v>
                </c:pt>
                <c:pt idx="1">
                  <c:v>Sumatera Utara</c:v>
                </c:pt>
                <c:pt idx="2">
                  <c:v>Sumatera Barat</c:v>
                </c:pt>
                <c:pt idx="3">
                  <c:v>Riau</c:v>
                </c:pt>
                <c:pt idx="4">
                  <c:v>Jambi</c:v>
                </c:pt>
                <c:pt idx="5">
                  <c:v>Sumatera Selatan</c:v>
                </c:pt>
                <c:pt idx="6">
                  <c:v>Bengkulu</c:v>
                </c:pt>
                <c:pt idx="7">
                  <c:v>Lampung</c:v>
                </c:pt>
                <c:pt idx="8">
                  <c:v>Kepulauan Bangka Belitung</c:v>
                </c:pt>
                <c:pt idx="9">
                  <c:v>Kepulauan Riau</c:v>
                </c:pt>
                <c:pt idx="10">
                  <c:v>DKI Jakarta</c:v>
                </c:pt>
                <c:pt idx="11">
                  <c:v>Jawa Barat</c:v>
                </c:pt>
                <c:pt idx="12">
                  <c:v>Jawa Tengah</c:v>
                </c:pt>
                <c:pt idx="13">
                  <c:v>D I Yogyakarta</c:v>
                </c:pt>
                <c:pt idx="14">
                  <c:v>Jawa Timur</c:v>
                </c:pt>
                <c:pt idx="15">
                  <c:v>Banten</c:v>
                </c:pt>
                <c:pt idx="16">
                  <c:v>Bali</c:v>
                </c:pt>
                <c:pt idx="17">
                  <c:v>Nusa Tenggara Barat</c:v>
                </c:pt>
                <c:pt idx="18">
                  <c:v>Nusa Tenggara Timur</c:v>
                </c:pt>
                <c:pt idx="19">
                  <c:v>Kalimantan Barat</c:v>
                </c:pt>
                <c:pt idx="20">
                  <c:v>Kalimantan Tengah</c:v>
                </c:pt>
                <c:pt idx="21">
                  <c:v>Kalimantan Selatan</c:v>
                </c:pt>
                <c:pt idx="22">
                  <c:v>Kalimantan Timur</c:v>
                </c:pt>
                <c:pt idx="23">
                  <c:v>Sulawesi Utara</c:v>
                </c:pt>
                <c:pt idx="24">
                  <c:v>Sulawesi Tengah</c:v>
                </c:pt>
                <c:pt idx="25">
                  <c:v>Sulawesi Selatan</c:v>
                </c:pt>
                <c:pt idx="26">
                  <c:v>Sulawesi Tenggara</c:v>
                </c:pt>
                <c:pt idx="27">
                  <c:v>Gorontalo</c:v>
                </c:pt>
                <c:pt idx="28">
                  <c:v>Sulawesi Barat</c:v>
                </c:pt>
                <c:pt idx="29">
                  <c:v>Maluku</c:v>
                </c:pt>
                <c:pt idx="30">
                  <c:v>Maluku Utara</c:v>
                </c:pt>
                <c:pt idx="31">
                  <c:v>Papua Barat</c:v>
                </c:pt>
                <c:pt idx="32">
                  <c:v>Papua</c:v>
                </c:pt>
              </c:strCache>
            </c:strRef>
          </c:cat>
          <c:val>
            <c:numRef>
              <c:f>Sheet2!$D$7:$D$39</c:f>
              <c:numCache>
                <c:formatCode>General</c:formatCode>
                <c:ptCount val="33"/>
                <c:pt idx="0">
                  <c:v>4381</c:v>
                </c:pt>
                <c:pt idx="1">
                  <c:v>5858</c:v>
                </c:pt>
                <c:pt idx="2">
                  <c:v>1904</c:v>
                </c:pt>
                <c:pt idx="3">
                  <c:v>1484</c:v>
                </c:pt>
                <c:pt idx="4">
                  <c:v>1338</c:v>
                </c:pt>
                <c:pt idx="5">
                  <c:v>811</c:v>
                </c:pt>
                <c:pt idx="6">
                  <c:v>850</c:v>
                </c:pt>
                <c:pt idx="7">
                  <c:v>2135</c:v>
                </c:pt>
                <c:pt idx="8">
                  <c:v>92</c:v>
                </c:pt>
                <c:pt idx="9">
                  <c:v>195</c:v>
                </c:pt>
                <c:pt idx="11">
                  <c:v>2502</c:v>
                </c:pt>
                <c:pt idx="12">
                  <c:v>5059</c:v>
                </c:pt>
                <c:pt idx="13">
                  <c:v>274</c:v>
                </c:pt>
                <c:pt idx="14">
                  <c:v>3455</c:v>
                </c:pt>
                <c:pt idx="15">
                  <c:v>1066</c:v>
                </c:pt>
                <c:pt idx="16">
                  <c:v>450</c:v>
                </c:pt>
                <c:pt idx="17">
                  <c:v>599</c:v>
                </c:pt>
                <c:pt idx="18">
                  <c:v>1229</c:v>
                </c:pt>
                <c:pt idx="19">
                  <c:v>707</c:v>
                </c:pt>
                <c:pt idx="20">
                  <c:v>345</c:v>
                </c:pt>
                <c:pt idx="21">
                  <c:v>398</c:v>
                </c:pt>
                <c:pt idx="22">
                  <c:v>373</c:v>
                </c:pt>
                <c:pt idx="23">
                  <c:v>144</c:v>
                </c:pt>
                <c:pt idx="24">
                  <c:v>983</c:v>
                </c:pt>
                <c:pt idx="25">
                  <c:v>1707</c:v>
                </c:pt>
                <c:pt idx="26">
                  <c:v>1265</c:v>
                </c:pt>
                <c:pt idx="27">
                  <c:v>352</c:v>
                </c:pt>
                <c:pt idx="28">
                  <c:v>522</c:v>
                </c:pt>
                <c:pt idx="29">
                  <c:v>286</c:v>
                </c:pt>
                <c:pt idx="30">
                  <c:v>599</c:v>
                </c:pt>
                <c:pt idx="31">
                  <c:v>377</c:v>
                </c:pt>
                <c:pt idx="32">
                  <c:v>395</c:v>
                </c:pt>
              </c:numCache>
            </c:numRef>
          </c:val>
        </c:ser>
        <c:gapWidth val="75"/>
        <c:overlap val="-25"/>
        <c:axId val="136597888"/>
        <c:axId val="198709248"/>
      </c:barChart>
      <c:catAx>
        <c:axId val="136597888"/>
        <c:scaling>
          <c:orientation val="minMax"/>
        </c:scaling>
        <c:axPos val="b"/>
        <c:majorTickMark val="none"/>
        <c:tickLblPos val="nextTo"/>
        <c:crossAx val="198709248"/>
        <c:crosses val="autoZero"/>
        <c:auto val="1"/>
        <c:lblAlgn val="ctr"/>
        <c:lblOffset val="100"/>
      </c:catAx>
      <c:valAx>
        <c:axId val="198709248"/>
        <c:scaling>
          <c:orientation val="minMax"/>
        </c:scaling>
        <c:axPos val="l"/>
        <c:majorGridlines/>
        <c:numFmt formatCode="General" sourceLinked="1"/>
        <c:majorTickMark val="none"/>
        <c:tickLblPos val="nextTo"/>
        <c:spPr>
          <a:ln w="9525">
            <a:noFill/>
          </a:ln>
        </c:spPr>
        <c:crossAx val="136597888"/>
        <c:crosses val="autoZero"/>
        <c:crossBetween val="between"/>
      </c:valAx>
    </c:plotArea>
    <c:legend>
      <c:legendPos val="b"/>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id-ID"/>
  <c:chart>
    <c:autoTitleDeleted val="1"/>
    <c:plotArea>
      <c:layout/>
      <c:lineChart>
        <c:grouping val="standard"/>
        <c:ser>
          <c:idx val="0"/>
          <c:order val="0"/>
          <c:tx>
            <c:strRef>
              <c:f>Sheet1!$B$3</c:f>
              <c:strCache>
                <c:ptCount val="1"/>
                <c:pt idx="0">
                  <c:v>rasio nakes</c:v>
                </c:pt>
              </c:strCache>
            </c:strRef>
          </c:tx>
          <c:dLbls>
            <c:txPr>
              <a:bodyPr/>
              <a:lstStyle/>
              <a:p>
                <a:pPr>
                  <a:defRPr lang="id-ID"/>
                </a:pPr>
                <a:endParaRPr lang="id-ID"/>
              </a:p>
            </c:txPr>
            <c:dLblPos val="t"/>
            <c:showVal val="1"/>
          </c:dLbls>
          <c:cat>
            <c:numRef>
              <c:f>Sheet1!$A$4:$A$8</c:f>
              <c:numCache>
                <c:formatCode>General</c:formatCode>
                <c:ptCount val="5"/>
                <c:pt idx="0">
                  <c:v>2006</c:v>
                </c:pt>
                <c:pt idx="1">
                  <c:v>2011</c:v>
                </c:pt>
                <c:pt idx="2">
                  <c:v>2012</c:v>
                </c:pt>
                <c:pt idx="3">
                  <c:v>2013</c:v>
                </c:pt>
                <c:pt idx="4">
                  <c:v>2014</c:v>
                </c:pt>
              </c:numCache>
            </c:numRef>
          </c:cat>
          <c:val>
            <c:numRef>
              <c:f>Sheet1!$B$4:$B$8</c:f>
              <c:numCache>
                <c:formatCode>General</c:formatCode>
                <c:ptCount val="5"/>
                <c:pt idx="0">
                  <c:v>0.9500000000000004</c:v>
                </c:pt>
                <c:pt idx="1">
                  <c:v>1.1900000000000008</c:v>
                </c:pt>
                <c:pt idx="2">
                  <c:v>2.06</c:v>
                </c:pt>
                <c:pt idx="3">
                  <c:v>2.25</c:v>
                </c:pt>
                <c:pt idx="4">
                  <c:v>2.63</c:v>
                </c:pt>
              </c:numCache>
            </c:numRef>
          </c:val>
        </c:ser>
        <c:dLbls>
          <c:showVal val="1"/>
        </c:dLbls>
        <c:marker val="1"/>
        <c:axId val="204851072"/>
        <c:axId val="204852608"/>
      </c:lineChart>
      <c:catAx>
        <c:axId val="204851072"/>
        <c:scaling>
          <c:orientation val="minMax"/>
        </c:scaling>
        <c:axPos val="b"/>
        <c:numFmt formatCode="General" sourceLinked="1"/>
        <c:tickLblPos val="nextTo"/>
        <c:txPr>
          <a:bodyPr/>
          <a:lstStyle/>
          <a:p>
            <a:pPr>
              <a:defRPr lang="id-ID"/>
            </a:pPr>
            <a:endParaRPr lang="id-ID"/>
          </a:p>
        </c:txPr>
        <c:crossAx val="204852608"/>
        <c:crosses val="autoZero"/>
        <c:auto val="1"/>
        <c:lblAlgn val="ctr"/>
        <c:lblOffset val="100"/>
      </c:catAx>
      <c:valAx>
        <c:axId val="204852608"/>
        <c:scaling>
          <c:orientation val="minMax"/>
        </c:scaling>
        <c:axPos val="l"/>
        <c:majorGridlines/>
        <c:numFmt formatCode="General" sourceLinked="1"/>
        <c:tickLblPos val="nextTo"/>
        <c:txPr>
          <a:bodyPr/>
          <a:lstStyle/>
          <a:p>
            <a:pPr>
              <a:defRPr lang="id-ID"/>
            </a:pPr>
            <a:endParaRPr lang="id-ID"/>
          </a:p>
        </c:txPr>
        <c:crossAx val="204851072"/>
        <c:crosses val="autoZero"/>
        <c:crossBetween val="between"/>
      </c:valAx>
    </c:plotArea>
    <c:plotVisOnly val="1"/>
    <c:dispBlanksAs val="gap"/>
  </c:chart>
  <c:spPr>
    <a:solidFill>
      <a:schemeClr val="accent6">
        <a:lumMod val="40000"/>
        <a:lumOff val="60000"/>
      </a:schemeClr>
    </a:solidFill>
  </c:spPr>
  <c:txPr>
    <a:bodyPr/>
    <a:lstStyle/>
    <a:p>
      <a:pPr>
        <a:defRPr sz="1400" b="1"/>
      </a:pPr>
      <a:endParaRPr lang="id-ID"/>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E9FB7E-8D98-44D6-A8AB-480D48628A71}"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EDC8853D-82BD-442D-9143-E36D54C7F6C0}">
      <dgm:prSet phldrT="[Text]" custT="1"/>
      <dgm:spPr>
        <a:solidFill>
          <a:schemeClr val="accent4">
            <a:lumMod val="60000"/>
            <a:lumOff val="40000"/>
          </a:schemeClr>
        </a:solidFill>
      </dgm:spPr>
      <dgm:t>
        <a:bodyPr/>
        <a:lstStyle/>
        <a:p>
          <a:r>
            <a:rPr lang="id-ID" sz="2800" dirty="0" smtClean="0">
              <a:solidFill>
                <a:schemeClr val="accent6">
                  <a:lumMod val="25000"/>
                </a:schemeClr>
              </a:solidFill>
            </a:rPr>
            <a:t>PEGAWAI NEGERI</a:t>
          </a:r>
          <a:r>
            <a:rPr lang="en-US" sz="2800" dirty="0" smtClean="0">
              <a:solidFill>
                <a:schemeClr val="accent6">
                  <a:lumMod val="25000"/>
                </a:schemeClr>
              </a:solidFill>
            </a:rPr>
            <a:t> PUSAT/DAERAH</a:t>
          </a:r>
          <a:endParaRPr lang="en-US" sz="2800" dirty="0">
            <a:solidFill>
              <a:schemeClr val="accent6">
                <a:lumMod val="25000"/>
              </a:schemeClr>
            </a:solidFill>
          </a:endParaRPr>
        </a:p>
      </dgm:t>
    </dgm:pt>
    <dgm:pt modelId="{A9414964-D834-4B37-A9FA-37201B55A24F}" type="parTrans" cxnId="{7CB1A871-B4D3-4157-B5E7-76A15C271BBF}">
      <dgm:prSet/>
      <dgm:spPr/>
      <dgm:t>
        <a:bodyPr/>
        <a:lstStyle/>
        <a:p>
          <a:endParaRPr lang="en-US"/>
        </a:p>
      </dgm:t>
    </dgm:pt>
    <dgm:pt modelId="{7AA26E28-9F48-4042-A5CA-F2C8B9E7AD14}" type="sibTrans" cxnId="{7CB1A871-B4D3-4157-B5E7-76A15C271BBF}">
      <dgm:prSet/>
      <dgm:spPr/>
      <dgm:t>
        <a:bodyPr/>
        <a:lstStyle/>
        <a:p>
          <a:endParaRPr lang="en-US"/>
        </a:p>
      </dgm:t>
    </dgm:pt>
    <dgm:pt modelId="{E7C8AE06-134D-43AA-A22B-CB2EDA865926}">
      <dgm:prSet phldrT="[Text]" custT="1"/>
      <dgm:spPr>
        <a:solidFill>
          <a:schemeClr val="accent4">
            <a:lumMod val="75000"/>
          </a:schemeClr>
        </a:solidFill>
      </dgm:spPr>
      <dgm:t>
        <a:bodyPr/>
        <a:lstStyle/>
        <a:p>
          <a:pPr algn="l"/>
          <a:r>
            <a:rPr lang="en-US" sz="2800" b="1" dirty="0" smtClean="0">
              <a:solidFill>
                <a:schemeClr val="bg1"/>
              </a:solidFill>
            </a:rPr>
            <a:t>PENUGASAN KHUSUS :  </a:t>
          </a:r>
          <a:r>
            <a:rPr lang="en-US" sz="2800" b="1" dirty="0" err="1" smtClean="0">
              <a:solidFill>
                <a:schemeClr val="bg1"/>
              </a:solidFill>
            </a:rPr>
            <a:t>Residen</a:t>
          </a:r>
          <a:r>
            <a:rPr lang="id-ID" sz="2800" b="1" dirty="0" smtClean="0">
              <a:solidFill>
                <a:schemeClr val="bg1"/>
              </a:solidFill>
            </a:rPr>
            <a:t>, </a:t>
          </a:r>
          <a:r>
            <a:rPr lang="en-US" sz="2800" b="1" dirty="0" smtClean="0">
              <a:solidFill>
                <a:schemeClr val="bg1"/>
              </a:solidFill>
            </a:rPr>
            <a:t> </a:t>
          </a:r>
          <a:r>
            <a:rPr lang="en-US" sz="2800" b="1" dirty="0" err="1" smtClean="0">
              <a:solidFill>
                <a:schemeClr val="bg1"/>
              </a:solidFill>
            </a:rPr>
            <a:t>Perawat</a:t>
          </a:r>
          <a:r>
            <a:rPr lang="en-US" sz="2800" b="1" dirty="0" smtClean="0">
              <a:solidFill>
                <a:schemeClr val="bg1"/>
              </a:solidFill>
            </a:rPr>
            <a:t>, </a:t>
          </a:r>
          <a:r>
            <a:rPr lang="en-US" sz="2800" b="1" dirty="0" err="1" smtClean="0">
              <a:solidFill>
                <a:schemeClr val="bg1"/>
              </a:solidFill>
            </a:rPr>
            <a:t>Gizi</a:t>
          </a:r>
          <a:r>
            <a:rPr lang="en-US" sz="2800" b="1" dirty="0" smtClean="0">
              <a:solidFill>
                <a:schemeClr val="bg1"/>
              </a:solidFill>
            </a:rPr>
            <a:t>/</a:t>
          </a:r>
          <a:r>
            <a:rPr lang="en-US" sz="2800" b="1" dirty="0" err="1" smtClean="0">
              <a:solidFill>
                <a:schemeClr val="bg1"/>
              </a:solidFill>
            </a:rPr>
            <a:t>Nutrisionis</a:t>
          </a:r>
          <a:r>
            <a:rPr lang="en-US" sz="2800" b="1" dirty="0" smtClean="0">
              <a:solidFill>
                <a:schemeClr val="bg1"/>
              </a:solidFill>
            </a:rPr>
            <a:t>, Sanitarian, </a:t>
          </a:r>
          <a:r>
            <a:rPr lang="en-US" sz="2800" b="1" dirty="0" err="1" smtClean="0">
              <a:solidFill>
                <a:schemeClr val="bg1"/>
              </a:solidFill>
            </a:rPr>
            <a:t>Analis</a:t>
          </a:r>
          <a:r>
            <a:rPr lang="en-US" sz="2800" b="1" dirty="0" smtClean="0">
              <a:solidFill>
                <a:schemeClr val="bg1"/>
              </a:solidFill>
            </a:rPr>
            <a:t>, D3 </a:t>
          </a:r>
          <a:r>
            <a:rPr lang="en-US" sz="2800" b="1" dirty="0" err="1" smtClean="0">
              <a:solidFill>
                <a:schemeClr val="bg1"/>
              </a:solidFill>
            </a:rPr>
            <a:t>lainnya</a:t>
          </a:r>
          <a:r>
            <a:rPr lang="en-US" sz="2800" b="1" dirty="0" smtClean="0">
              <a:solidFill>
                <a:schemeClr val="bg1"/>
              </a:solidFill>
            </a:rPr>
            <a:t> </a:t>
          </a:r>
          <a:endParaRPr lang="en-US" sz="2800" b="1" dirty="0">
            <a:solidFill>
              <a:schemeClr val="bg1"/>
            </a:solidFill>
          </a:endParaRPr>
        </a:p>
      </dgm:t>
    </dgm:pt>
    <dgm:pt modelId="{1090B4CC-24E6-4FA0-B6EA-6A97DADA8E1D}" type="parTrans" cxnId="{C1D1AD7F-29AA-4586-B54E-E910AD052D00}">
      <dgm:prSet/>
      <dgm:spPr/>
      <dgm:t>
        <a:bodyPr/>
        <a:lstStyle/>
        <a:p>
          <a:endParaRPr lang="en-US"/>
        </a:p>
      </dgm:t>
    </dgm:pt>
    <dgm:pt modelId="{179580A5-DF96-44C9-B27B-C7B2A466D38B}" type="sibTrans" cxnId="{C1D1AD7F-29AA-4586-B54E-E910AD052D00}">
      <dgm:prSet/>
      <dgm:spPr/>
      <dgm:t>
        <a:bodyPr/>
        <a:lstStyle/>
        <a:p>
          <a:endParaRPr lang="en-US"/>
        </a:p>
      </dgm:t>
    </dgm:pt>
    <dgm:pt modelId="{B55D57FD-B1BA-4A3E-9AE2-8CDDAA1AE878}">
      <dgm:prSet phldrT="[Text]" custT="1"/>
      <dgm:spPr>
        <a:solidFill>
          <a:schemeClr val="accent4">
            <a:lumMod val="40000"/>
            <a:lumOff val="60000"/>
          </a:schemeClr>
        </a:solidFill>
      </dgm:spPr>
      <dgm:t>
        <a:bodyPr/>
        <a:lstStyle/>
        <a:p>
          <a:pPr algn="l"/>
          <a:r>
            <a:rPr lang="en-US" sz="2800" dirty="0" smtClean="0">
              <a:solidFill>
                <a:schemeClr val="accent6">
                  <a:lumMod val="25000"/>
                </a:schemeClr>
              </a:solidFill>
            </a:rPr>
            <a:t>PTT</a:t>
          </a:r>
          <a:r>
            <a:rPr lang="id-ID" sz="2800" dirty="0" smtClean="0">
              <a:solidFill>
                <a:schemeClr val="accent6">
                  <a:lumMod val="25000"/>
                </a:schemeClr>
              </a:solidFill>
            </a:rPr>
            <a:t> </a:t>
          </a:r>
          <a:r>
            <a:rPr lang="en-US" sz="2800" dirty="0" smtClean="0">
              <a:solidFill>
                <a:schemeClr val="accent6">
                  <a:lumMod val="25000"/>
                </a:schemeClr>
              </a:solidFill>
            </a:rPr>
            <a:t>PUSAT/DAERAH :</a:t>
          </a:r>
          <a:r>
            <a:rPr lang="en-US" sz="2800" dirty="0" err="1" smtClean="0">
              <a:solidFill>
                <a:schemeClr val="accent6">
                  <a:lumMod val="25000"/>
                </a:schemeClr>
              </a:solidFill>
            </a:rPr>
            <a:t>Dokter</a:t>
          </a:r>
          <a:r>
            <a:rPr lang="en-US" sz="2800" dirty="0" smtClean="0">
              <a:solidFill>
                <a:schemeClr val="accent6">
                  <a:lumMod val="25000"/>
                </a:schemeClr>
              </a:solidFill>
            </a:rPr>
            <a:t> </a:t>
          </a:r>
          <a:r>
            <a:rPr lang="en-US" sz="2800" dirty="0" err="1" smtClean="0">
              <a:solidFill>
                <a:schemeClr val="accent6">
                  <a:lumMod val="25000"/>
                </a:schemeClr>
              </a:solidFill>
            </a:rPr>
            <a:t>Spesialis</a:t>
          </a:r>
          <a:r>
            <a:rPr lang="id-ID" sz="2800" dirty="0" smtClean="0">
              <a:solidFill>
                <a:schemeClr val="accent6">
                  <a:lumMod val="25000"/>
                </a:schemeClr>
              </a:solidFill>
            </a:rPr>
            <a:t> </a:t>
          </a:r>
          <a:r>
            <a:rPr lang="en-US" sz="2800" dirty="0" smtClean="0">
              <a:solidFill>
                <a:schemeClr val="accent6">
                  <a:lumMod val="25000"/>
                </a:schemeClr>
              </a:solidFill>
            </a:rPr>
            <a:t>, </a:t>
          </a:r>
          <a:r>
            <a:rPr lang="en-US" sz="2800" dirty="0" err="1" smtClean="0">
              <a:solidFill>
                <a:schemeClr val="accent6">
                  <a:lumMod val="25000"/>
                </a:schemeClr>
              </a:solidFill>
            </a:rPr>
            <a:t>Dokter</a:t>
          </a:r>
          <a:r>
            <a:rPr lang="id-ID" sz="2800" dirty="0" smtClean="0">
              <a:solidFill>
                <a:schemeClr val="accent6">
                  <a:lumMod val="25000"/>
                </a:schemeClr>
              </a:solidFill>
            </a:rPr>
            <a:t> </a:t>
          </a:r>
          <a:r>
            <a:rPr lang="en-US" sz="2800" dirty="0" smtClean="0">
              <a:solidFill>
                <a:schemeClr val="accent6">
                  <a:lumMod val="25000"/>
                </a:schemeClr>
              </a:solidFill>
            </a:rPr>
            <a:t>, </a:t>
          </a:r>
          <a:r>
            <a:rPr lang="en-US" sz="2800" dirty="0" err="1" smtClean="0">
              <a:solidFill>
                <a:schemeClr val="accent6">
                  <a:lumMod val="25000"/>
                </a:schemeClr>
              </a:solidFill>
            </a:rPr>
            <a:t>Dokter</a:t>
          </a:r>
          <a:r>
            <a:rPr lang="en-US" sz="2800" dirty="0" smtClean="0">
              <a:solidFill>
                <a:schemeClr val="accent6">
                  <a:lumMod val="25000"/>
                </a:schemeClr>
              </a:solidFill>
            </a:rPr>
            <a:t> Gigi, </a:t>
          </a:r>
          <a:r>
            <a:rPr lang="en-US" sz="2800" dirty="0" err="1" smtClean="0">
              <a:solidFill>
                <a:schemeClr val="accent6">
                  <a:lumMod val="25000"/>
                </a:schemeClr>
              </a:solidFill>
            </a:rPr>
            <a:t>Bidan</a:t>
          </a:r>
          <a:endParaRPr lang="en-US" sz="2800" dirty="0" smtClean="0">
            <a:solidFill>
              <a:schemeClr val="accent6">
                <a:lumMod val="25000"/>
              </a:schemeClr>
            </a:solidFill>
          </a:endParaRPr>
        </a:p>
      </dgm:t>
    </dgm:pt>
    <dgm:pt modelId="{533EB85A-3EF7-4338-BE8E-A3C026204FC8}" type="parTrans" cxnId="{D142D358-20EC-4769-82A6-7149C03B38D3}">
      <dgm:prSet/>
      <dgm:spPr/>
      <dgm:t>
        <a:bodyPr/>
        <a:lstStyle/>
        <a:p>
          <a:endParaRPr lang="id-ID"/>
        </a:p>
      </dgm:t>
    </dgm:pt>
    <dgm:pt modelId="{E5C81BAC-ADC3-408D-AF37-8E98F4FA6862}" type="sibTrans" cxnId="{D142D358-20EC-4769-82A6-7149C03B38D3}">
      <dgm:prSet/>
      <dgm:spPr/>
      <dgm:t>
        <a:bodyPr/>
        <a:lstStyle/>
        <a:p>
          <a:endParaRPr lang="id-ID"/>
        </a:p>
      </dgm:t>
    </dgm:pt>
    <dgm:pt modelId="{E00208E3-D6A5-4BBD-A047-757D777483B7}" type="pres">
      <dgm:prSet presAssocID="{A1E9FB7E-8D98-44D6-A8AB-480D48628A71}" presName="Name0" presStyleCnt="0">
        <dgm:presLayoutVars>
          <dgm:dir/>
          <dgm:animLvl val="lvl"/>
          <dgm:resizeHandles val="exact"/>
        </dgm:presLayoutVars>
      </dgm:prSet>
      <dgm:spPr/>
      <dgm:t>
        <a:bodyPr/>
        <a:lstStyle/>
        <a:p>
          <a:endParaRPr lang="en-US"/>
        </a:p>
      </dgm:t>
    </dgm:pt>
    <dgm:pt modelId="{1F51FFDF-C517-42ED-B2C7-2E82C01C6A92}" type="pres">
      <dgm:prSet presAssocID="{EDC8853D-82BD-442D-9143-E36D54C7F6C0}" presName="linNode" presStyleCnt="0"/>
      <dgm:spPr/>
    </dgm:pt>
    <dgm:pt modelId="{F1A6F3D7-8189-46A1-AF30-5AC64681B163}" type="pres">
      <dgm:prSet presAssocID="{EDC8853D-82BD-442D-9143-E36D54C7F6C0}" presName="parentText" presStyleLbl="node1" presStyleIdx="0" presStyleCnt="3" custScaleX="277778" custScaleY="33855" custLinFactNeighborX="-32417">
        <dgm:presLayoutVars>
          <dgm:chMax val="1"/>
          <dgm:bulletEnabled val="1"/>
        </dgm:presLayoutVars>
      </dgm:prSet>
      <dgm:spPr/>
      <dgm:t>
        <a:bodyPr/>
        <a:lstStyle/>
        <a:p>
          <a:endParaRPr lang="en-US"/>
        </a:p>
      </dgm:t>
    </dgm:pt>
    <dgm:pt modelId="{D8346DF0-FBBF-4F5A-B2C3-7ACBF4DC31BA}" type="pres">
      <dgm:prSet presAssocID="{7AA26E28-9F48-4042-A5CA-F2C8B9E7AD14}" presName="sp" presStyleCnt="0"/>
      <dgm:spPr/>
    </dgm:pt>
    <dgm:pt modelId="{8BDA06EF-E513-475B-A7D5-267F6081345B}" type="pres">
      <dgm:prSet presAssocID="{B55D57FD-B1BA-4A3E-9AE2-8CDDAA1AE878}" presName="linNode" presStyleCnt="0"/>
      <dgm:spPr/>
    </dgm:pt>
    <dgm:pt modelId="{B144854E-A779-4225-884F-32195B5D8EDC}" type="pres">
      <dgm:prSet presAssocID="{B55D57FD-B1BA-4A3E-9AE2-8CDDAA1AE878}" presName="parentText" presStyleLbl="node1" presStyleIdx="1" presStyleCnt="3" custScaleX="277778" custScaleY="87499">
        <dgm:presLayoutVars>
          <dgm:chMax val="1"/>
          <dgm:bulletEnabled val="1"/>
        </dgm:presLayoutVars>
      </dgm:prSet>
      <dgm:spPr/>
      <dgm:t>
        <a:bodyPr/>
        <a:lstStyle/>
        <a:p>
          <a:endParaRPr lang="id-ID"/>
        </a:p>
      </dgm:t>
    </dgm:pt>
    <dgm:pt modelId="{1709F817-5195-4F72-8D69-FBADFC88B8FC}" type="pres">
      <dgm:prSet presAssocID="{E5C81BAC-ADC3-408D-AF37-8E98F4FA6862}" presName="sp" presStyleCnt="0"/>
      <dgm:spPr/>
    </dgm:pt>
    <dgm:pt modelId="{B92C13CF-D8D9-41FB-89B5-EBF14C001DCF}" type="pres">
      <dgm:prSet presAssocID="{E7C8AE06-134D-43AA-A22B-CB2EDA865926}" presName="linNode" presStyleCnt="0"/>
      <dgm:spPr/>
    </dgm:pt>
    <dgm:pt modelId="{0F12F361-1586-4952-881A-BA9662EFC495}" type="pres">
      <dgm:prSet presAssocID="{E7C8AE06-134D-43AA-A22B-CB2EDA865926}" presName="parentText" presStyleLbl="node1" presStyleIdx="2" presStyleCnt="3" custScaleX="277778" custLinFactNeighborX="49999">
        <dgm:presLayoutVars>
          <dgm:chMax val="1"/>
          <dgm:bulletEnabled val="1"/>
        </dgm:presLayoutVars>
      </dgm:prSet>
      <dgm:spPr/>
      <dgm:t>
        <a:bodyPr/>
        <a:lstStyle/>
        <a:p>
          <a:endParaRPr lang="en-US"/>
        </a:p>
      </dgm:t>
    </dgm:pt>
  </dgm:ptLst>
  <dgm:cxnLst>
    <dgm:cxn modelId="{58F56A48-49DB-4D26-8085-12BAEF165F28}" type="presOf" srcId="{E7C8AE06-134D-43AA-A22B-CB2EDA865926}" destId="{0F12F361-1586-4952-881A-BA9662EFC495}" srcOrd="0" destOrd="0" presId="urn:microsoft.com/office/officeart/2005/8/layout/vList5"/>
    <dgm:cxn modelId="{A7BB3C31-D4D5-4CB9-99CD-CB437AD6B821}" type="presOf" srcId="{EDC8853D-82BD-442D-9143-E36D54C7F6C0}" destId="{F1A6F3D7-8189-46A1-AF30-5AC64681B163}" srcOrd="0" destOrd="0" presId="urn:microsoft.com/office/officeart/2005/8/layout/vList5"/>
    <dgm:cxn modelId="{208DA80F-500E-4EF5-BDC1-8491FE624002}" type="presOf" srcId="{A1E9FB7E-8D98-44D6-A8AB-480D48628A71}" destId="{E00208E3-D6A5-4BBD-A047-757D777483B7}" srcOrd="0" destOrd="0" presId="urn:microsoft.com/office/officeart/2005/8/layout/vList5"/>
    <dgm:cxn modelId="{C1D1AD7F-29AA-4586-B54E-E910AD052D00}" srcId="{A1E9FB7E-8D98-44D6-A8AB-480D48628A71}" destId="{E7C8AE06-134D-43AA-A22B-CB2EDA865926}" srcOrd="2" destOrd="0" parTransId="{1090B4CC-24E6-4FA0-B6EA-6A97DADA8E1D}" sibTransId="{179580A5-DF96-44C9-B27B-C7B2A466D38B}"/>
    <dgm:cxn modelId="{D142D358-20EC-4769-82A6-7149C03B38D3}" srcId="{A1E9FB7E-8D98-44D6-A8AB-480D48628A71}" destId="{B55D57FD-B1BA-4A3E-9AE2-8CDDAA1AE878}" srcOrd="1" destOrd="0" parTransId="{533EB85A-3EF7-4338-BE8E-A3C026204FC8}" sibTransId="{E5C81BAC-ADC3-408D-AF37-8E98F4FA6862}"/>
    <dgm:cxn modelId="{7CB1A871-B4D3-4157-B5E7-76A15C271BBF}" srcId="{A1E9FB7E-8D98-44D6-A8AB-480D48628A71}" destId="{EDC8853D-82BD-442D-9143-E36D54C7F6C0}" srcOrd="0" destOrd="0" parTransId="{A9414964-D834-4B37-A9FA-37201B55A24F}" sibTransId="{7AA26E28-9F48-4042-A5CA-F2C8B9E7AD14}"/>
    <dgm:cxn modelId="{EC857173-E855-40BB-8E4B-C8C4367A197F}" type="presOf" srcId="{B55D57FD-B1BA-4A3E-9AE2-8CDDAA1AE878}" destId="{B144854E-A779-4225-884F-32195B5D8EDC}" srcOrd="0" destOrd="0" presId="urn:microsoft.com/office/officeart/2005/8/layout/vList5"/>
    <dgm:cxn modelId="{629F1D34-F93F-4E98-A557-16CA27EEC09A}" type="presParOf" srcId="{E00208E3-D6A5-4BBD-A047-757D777483B7}" destId="{1F51FFDF-C517-42ED-B2C7-2E82C01C6A92}" srcOrd="0" destOrd="0" presId="urn:microsoft.com/office/officeart/2005/8/layout/vList5"/>
    <dgm:cxn modelId="{B320B23E-1F78-4C98-AB71-F789A761B5E6}" type="presParOf" srcId="{1F51FFDF-C517-42ED-B2C7-2E82C01C6A92}" destId="{F1A6F3D7-8189-46A1-AF30-5AC64681B163}" srcOrd="0" destOrd="0" presId="urn:microsoft.com/office/officeart/2005/8/layout/vList5"/>
    <dgm:cxn modelId="{952D4857-E0C8-4C5C-963E-BD3BC5A32B8F}" type="presParOf" srcId="{E00208E3-D6A5-4BBD-A047-757D777483B7}" destId="{D8346DF0-FBBF-4F5A-B2C3-7ACBF4DC31BA}" srcOrd="1" destOrd="0" presId="urn:microsoft.com/office/officeart/2005/8/layout/vList5"/>
    <dgm:cxn modelId="{A0F630B0-0158-408C-B0F9-450FC091CEAF}" type="presParOf" srcId="{E00208E3-D6A5-4BBD-A047-757D777483B7}" destId="{8BDA06EF-E513-475B-A7D5-267F6081345B}" srcOrd="2" destOrd="0" presId="urn:microsoft.com/office/officeart/2005/8/layout/vList5"/>
    <dgm:cxn modelId="{74892824-96AB-4310-A0B2-4A4B5D7C9FD2}" type="presParOf" srcId="{8BDA06EF-E513-475B-A7D5-267F6081345B}" destId="{B144854E-A779-4225-884F-32195B5D8EDC}" srcOrd="0" destOrd="0" presId="urn:microsoft.com/office/officeart/2005/8/layout/vList5"/>
    <dgm:cxn modelId="{AF0A130A-A40D-490C-93E1-6AE0D5C5968C}" type="presParOf" srcId="{E00208E3-D6A5-4BBD-A047-757D777483B7}" destId="{1709F817-5195-4F72-8D69-FBADFC88B8FC}" srcOrd="3" destOrd="0" presId="urn:microsoft.com/office/officeart/2005/8/layout/vList5"/>
    <dgm:cxn modelId="{473EE19A-5ED0-4E44-9504-48898D81286C}" type="presParOf" srcId="{E00208E3-D6A5-4BBD-A047-757D777483B7}" destId="{B92C13CF-D8D9-41FB-89B5-EBF14C001DCF}" srcOrd="4" destOrd="0" presId="urn:microsoft.com/office/officeart/2005/8/layout/vList5"/>
    <dgm:cxn modelId="{92012BBB-518B-4FAF-BFDC-571F6B05683B}" type="presParOf" srcId="{B92C13CF-D8D9-41FB-89B5-EBF14C001DCF}" destId="{0F12F361-1586-4952-881A-BA9662EFC495}" srcOrd="0" destOrd="0" presId="urn:microsoft.com/office/officeart/2005/8/layout/vList5"/>
  </dgm:cxnLst>
  <dgm:bg/>
  <dgm:whole>
    <a:ln>
      <a:noFill/>
    </a:ln>
  </dgm:whole>
  <dgm:extLst>
    <a:ext uri="http://schemas.microsoft.com/office/drawing/2008/diagram">
      <dsp:dataModelExt xmlns=""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1A6F3D7-8189-46A1-AF30-5AC64681B163}">
      <dsp:nvSpPr>
        <dsp:cNvPr id="0" name=""/>
        <dsp:cNvSpPr/>
      </dsp:nvSpPr>
      <dsp:spPr>
        <a:xfrm>
          <a:off x="0" y="554"/>
          <a:ext cx="7993192" cy="643004"/>
        </a:xfrm>
        <a:prstGeom prst="roundRect">
          <a:avLst/>
        </a:prstGeom>
        <a:solidFill>
          <a:schemeClr val="accent4">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id-ID" sz="2800" kern="1200" dirty="0" smtClean="0">
              <a:solidFill>
                <a:schemeClr val="accent6">
                  <a:lumMod val="25000"/>
                </a:schemeClr>
              </a:solidFill>
            </a:rPr>
            <a:t>PEGAWAI NEGERI</a:t>
          </a:r>
          <a:r>
            <a:rPr lang="en-US" sz="2800" kern="1200" dirty="0" smtClean="0">
              <a:solidFill>
                <a:schemeClr val="accent6">
                  <a:lumMod val="25000"/>
                </a:schemeClr>
              </a:solidFill>
            </a:rPr>
            <a:t> PUSAT/DAERAH</a:t>
          </a:r>
          <a:endParaRPr lang="en-US" sz="2800" kern="1200" dirty="0">
            <a:solidFill>
              <a:schemeClr val="accent6">
                <a:lumMod val="25000"/>
              </a:schemeClr>
            </a:solidFill>
          </a:endParaRPr>
        </a:p>
      </dsp:txBody>
      <dsp:txXfrm>
        <a:off x="0" y="554"/>
        <a:ext cx="7993192" cy="643004"/>
      </dsp:txXfrm>
    </dsp:sp>
    <dsp:sp modelId="{B144854E-A779-4225-884F-32195B5D8EDC}">
      <dsp:nvSpPr>
        <dsp:cNvPr id="0" name=""/>
        <dsp:cNvSpPr/>
      </dsp:nvSpPr>
      <dsp:spPr>
        <a:xfrm>
          <a:off x="3903" y="738523"/>
          <a:ext cx="7993192" cy="1661859"/>
        </a:xfrm>
        <a:prstGeom prst="roundRect">
          <a:avLst/>
        </a:prstGeom>
        <a:solidFill>
          <a:schemeClr val="accent4">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l" defTabSz="1244600">
            <a:lnSpc>
              <a:spcPct val="90000"/>
            </a:lnSpc>
            <a:spcBef>
              <a:spcPct val="0"/>
            </a:spcBef>
            <a:spcAft>
              <a:spcPct val="35000"/>
            </a:spcAft>
          </a:pPr>
          <a:r>
            <a:rPr lang="en-US" sz="2800" kern="1200" dirty="0" smtClean="0">
              <a:solidFill>
                <a:schemeClr val="accent6">
                  <a:lumMod val="25000"/>
                </a:schemeClr>
              </a:solidFill>
            </a:rPr>
            <a:t>PTT</a:t>
          </a:r>
          <a:r>
            <a:rPr lang="id-ID" sz="2800" kern="1200" dirty="0" smtClean="0">
              <a:solidFill>
                <a:schemeClr val="accent6">
                  <a:lumMod val="25000"/>
                </a:schemeClr>
              </a:solidFill>
            </a:rPr>
            <a:t> </a:t>
          </a:r>
          <a:r>
            <a:rPr lang="en-US" sz="2800" kern="1200" dirty="0" smtClean="0">
              <a:solidFill>
                <a:schemeClr val="accent6">
                  <a:lumMod val="25000"/>
                </a:schemeClr>
              </a:solidFill>
            </a:rPr>
            <a:t>PUSAT/DAERAH :</a:t>
          </a:r>
          <a:r>
            <a:rPr lang="en-US" sz="2800" kern="1200" dirty="0" err="1" smtClean="0">
              <a:solidFill>
                <a:schemeClr val="accent6">
                  <a:lumMod val="25000"/>
                </a:schemeClr>
              </a:solidFill>
            </a:rPr>
            <a:t>Dokter</a:t>
          </a:r>
          <a:r>
            <a:rPr lang="en-US" sz="2800" kern="1200" dirty="0" smtClean="0">
              <a:solidFill>
                <a:schemeClr val="accent6">
                  <a:lumMod val="25000"/>
                </a:schemeClr>
              </a:solidFill>
            </a:rPr>
            <a:t> </a:t>
          </a:r>
          <a:r>
            <a:rPr lang="en-US" sz="2800" kern="1200" dirty="0" err="1" smtClean="0">
              <a:solidFill>
                <a:schemeClr val="accent6">
                  <a:lumMod val="25000"/>
                </a:schemeClr>
              </a:solidFill>
            </a:rPr>
            <a:t>Spesialis</a:t>
          </a:r>
          <a:r>
            <a:rPr lang="id-ID" sz="2800" kern="1200" dirty="0" smtClean="0">
              <a:solidFill>
                <a:schemeClr val="accent6">
                  <a:lumMod val="25000"/>
                </a:schemeClr>
              </a:solidFill>
            </a:rPr>
            <a:t> </a:t>
          </a:r>
          <a:r>
            <a:rPr lang="en-US" sz="2800" kern="1200" dirty="0" smtClean="0">
              <a:solidFill>
                <a:schemeClr val="accent6">
                  <a:lumMod val="25000"/>
                </a:schemeClr>
              </a:solidFill>
            </a:rPr>
            <a:t>, </a:t>
          </a:r>
          <a:r>
            <a:rPr lang="en-US" sz="2800" kern="1200" dirty="0" err="1" smtClean="0">
              <a:solidFill>
                <a:schemeClr val="accent6">
                  <a:lumMod val="25000"/>
                </a:schemeClr>
              </a:solidFill>
            </a:rPr>
            <a:t>Dokter</a:t>
          </a:r>
          <a:r>
            <a:rPr lang="id-ID" sz="2800" kern="1200" dirty="0" smtClean="0">
              <a:solidFill>
                <a:schemeClr val="accent6">
                  <a:lumMod val="25000"/>
                </a:schemeClr>
              </a:solidFill>
            </a:rPr>
            <a:t> </a:t>
          </a:r>
          <a:r>
            <a:rPr lang="en-US" sz="2800" kern="1200" dirty="0" smtClean="0">
              <a:solidFill>
                <a:schemeClr val="accent6">
                  <a:lumMod val="25000"/>
                </a:schemeClr>
              </a:solidFill>
            </a:rPr>
            <a:t>, </a:t>
          </a:r>
          <a:r>
            <a:rPr lang="en-US" sz="2800" kern="1200" dirty="0" err="1" smtClean="0">
              <a:solidFill>
                <a:schemeClr val="accent6">
                  <a:lumMod val="25000"/>
                </a:schemeClr>
              </a:solidFill>
            </a:rPr>
            <a:t>Dokter</a:t>
          </a:r>
          <a:r>
            <a:rPr lang="en-US" sz="2800" kern="1200" dirty="0" smtClean="0">
              <a:solidFill>
                <a:schemeClr val="accent6">
                  <a:lumMod val="25000"/>
                </a:schemeClr>
              </a:solidFill>
            </a:rPr>
            <a:t> Gigi, </a:t>
          </a:r>
          <a:r>
            <a:rPr lang="en-US" sz="2800" kern="1200" dirty="0" err="1" smtClean="0">
              <a:solidFill>
                <a:schemeClr val="accent6">
                  <a:lumMod val="25000"/>
                </a:schemeClr>
              </a:solidFill>
            </a:rPr>
            <a:t>Bidan</a:t>
          </a:r>
          <a:endParaRPr lang="en-US" sz="2800" kern="1200" dirty="0" smtClean="0">
            <a:solidFill>
              <a:schemeClr val="accent6">
                <a:lumMod val="25000"/>
              </a:schemeClr>
            </a:solidFill>
          </a:endParaRPr>
        </a:p>
      </dsp:txBody>
      <dsp:txXfrm>
        <a:off x="3903" y="738523"/>
        <a:ext cx="7993192" cy="1661859"/>
      </dsp:txXfrm>
    </dsp:sp>
    <dsp:sp modelId="{0F12F361-1586-4952-881A-BA9662EFC495}">
      <dsp:nvSpPr>
        <dsp:cNvPr id="0" name=""/>
        <dsp:cNvSpPr/>
      </dsp:nvSpPr>
      <dsp:spPr>
        <a:xfrm>
          <a:off x="7807" y="2495347"/>
          <a:ext cx="7993192" cy="1899289"/>
        </a:xfrm>
        <a:prstGeom prst="roundRect">
          <a:avLst/>
        </a:prstGeom>
        <a:solidFill>
          <a:schemeClr val="accent4">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l" defTabSz="1244600">
            <a:lnSpc>
              <a:spcPct val="90000"/>
            </a:lnSpc>
            <a:spcBef>
              <a:spcPct val="0"/>
            </a:spcBef>
            <a:spcAft>
              <a:spcPct val="35000"/>
            </a:spcAft>
          </a:pPr>
          <a:r>
            <a:rPr lang="en-US" sz="2800" b="1" kern="1200" dirty="0" smtClean="0">
              <a:solidFill>
                <a:schemeClr val="bg1"/>
              </a:solidFill>
            </a:rPr>
            <a:t>PENUGASAN KHUSUS :  </a:t>
          </a:r>
          <a:r>
            <a:rPr lang="en-US" sz="2800" b="1" kern="1200" dirty="0" err="1" smtClean="0">
              <a:solidFill>
                <a:schemeClr val="bg1"/>
              </a:solidFill>
            </a:rPr>
            <a:t>Residen</a:t>
          </a:r>
          <a:r>
            <a:rPr lang="id-ID" sz="2800" b="1" kern="1200" dirty="0" smtClean="0">
              <a:solidFill>
                <a:schemeClr val="bg1"/>
              </a:solidFill>
            </a:rPr>
            <a:t>, </a:t>
          </a:r>
          <a:r>
            <a:rPr lang="en-US" sz="2800" b="1" kern="1200" dirty="0" smtClean="0">
              <a:solidFill>
                <a:schemeClr val="bg1"/>
              </a:solidFill>
            </a:rPr>
            <a:t> </a:t>
          </a:r>
          <a:r>
            <a:rPr lang="en-US" sz="2800" b="1" kern="1200" dirty="0" err="1" smtClean="0">
              <a:solidFill>
                <a:schemeClr val="bg1"/>
              </a:solidFill>
            </a:rPr>
            <a:t>Perawat</a:t>
          </a:r>
          <a:r>
            <a:rPr lang="en-US" sz="2800" b="1" kern="1200" dirty="0" smtClean="0">
              <a:solidFill>
                <a:schemeClr val="bg1"/>
              </a:solidFill>
            </a:rPr>
            <a:t>, </a:t>
          </a:r>
          <a:r>
            <a:rPr lang="en-US" sz="2800" b="1" kern="1200" dirty="0" err="1" smtClean="0">
              <a:solidFill>
                <a:schemeClr val="bg1"/>
              </a:solidFill>
            </a:rPr>
            <a:t>Gizi</a:t>
          </a:r>
          <a:r>
            <a:rPr lang="en-US" sz="2800" b="1" kern="1200" dirty="0" smtClean="0">
              <a:solidFill>
                <a:schemeClr val="bg1"/>
              </a:solidFill>
            </a:rPr>
            <a:t>/</a:t>
          </a:r>
          <a:r>
            <a:rPr lang="en-US" sz="2800" b="1" kern="1200" dirty="0" err="1" smtClean="0">
              <a:solidFill>
                <a:schemeClr val="bg1"/>
              </a:solidFill>
            </a:rPr>
            <a:t>Nutrisionis</a:t>
          </a:r>
          <a:r>
            <a:rPr lang="en-US" sz="2800" b="1" kern="1200" dirty="0" smtClean="0">
              <a:solidFill>
                <a:schemeClr val="bg1"/>
              </a:solidFill>
            </a:rPr>
            <a:t>, Sanitarian, </a:t>
          </a:r>
          <a:r>
            <a:rPr lang="en-US" sz="2800" b="1" kern="1200" dirty="0" err="1" smtClean="0">
              <a:solidFill>
                <a:schemeClr val="bg1"/>
              </a:solidFill>
            </a:rPr>
            <a:t>Analis</a:t>
          </a:r>
          <a:r>
            <a:rPr lang="en-US" sz="2800" b="1" kern="1200" dirty="0" smtClean="0">
              <a:solidFill>
                <a:schemeClr val="bg1"/>
              </a:solidFill>
            </a:rPr>
            <a:t>, D3 </a:t>
          </a:r>
          <a:r>
            <a:rPr lang="en-US" sz="2800" b="1" kern="1200" dirty="0" err="1" smtClean="0">
              <a:solidFill>
                <a:schemeClr val="bg1"/>
              </a:solidFill>
            </a:rPr>
            <a:t>lainnya</a:t>
          </a:r>
          <a:r>
            <a:rPr lang="en-US" sz="2800" b="1" kern="1200" dirty="0" smtClean="0">
              <a:solidFill>
                <a:schemeClr val="bg1"/>
              </a:solidFill>
            </a:rPr>
            <a:t> </a:t>
          </a:r>
          <a:endParaRPr lang="en-US" sz="2800" b="1" kern="1200" dirty="0">
            <a:solidFill>
              <a:schemeClr val="bg1"/>
            </a:solidFill>
          </a:endParaRPr>
        </a:p>
      </dsp:txBody>
      <dsp:txXfrm>
        <a:off x="7807" y="2495347"/>
        <a:ext cx="7993192" cy="1899289"/>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97364"/>
          </a:xfrm>
          <a:prstGeom prst="rect">
            <a:avLst/>
          </a:prstGeom>
        </p:spPr>
        <p:txBody>
          <a:bodyPr vert="horz" lIns="91440" tIns="45720" rIns="91440" bIns="45720" rtlCol="0"/>
          <a:lstStyle>
            <a:lvl1pPr algn="r">
              <a:defRPr sz="1200"/>
            </a:lvl1pPr>
          </a:lstStyle>
          <a:p>
            <a:fld id="{042B8B5D-A093-4E07-931C-3F842F255898}" type="datetimeFigureOut">
              <a:rPr lang="id-ID" smtClean="0"/>
              <a:pPr/>
              <a:t>02/06/2014</a:t>
            </a:fld>
            <a:endParaRPr lang="id-ID"/>
          </a:p>
        </p:txBody>
      </p:sp>
      <p:sp>
        <p:nvSpPr>
          <p:cNvPr id="4" name="Footer Placeholder 3"/>
          <p:cNvSpPr>
            <a:spLocks noGrp="1"/>
          </p:cNvSpPr>
          <p:nvPr>
            <p:ph type="ftr" sz="quarter" idx="2"/>
          </p:nvPr>
        </p:nvSpPr>
        <p:spPr>
          <a:xfrm>
            <a:off x="0" y="9448185"/>
            <a:ext cx="2971800" cy="497364"/>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9448185"/>
            <a:ext cx="2971800" cy="497364"/>
          </a:xfrm>
          <a:prstGeom prst="rect">
            <a:avLst/>
          </a:prstGeom>
        </p:spPr>
        <p:txBody>
          <a:bodyPr vert="horz" lIns="91440" tIns="45720" rIns="91440" bIns="45720" rtlCol="0" anchor="b"/>
          <a:lstStyle>
            <a:lvl1pPr algn="r">
              <a:defRPr sz="1200"/>
            </a:lvl1pPr>
          </a:lstStyle>
          <a:p>
            <a:fld id="{5BCCBFC9-6F8D-4383-ACB7-FC4E79264637}" type="slidenum">
              <a:rPr lang="id-ID" smtClean="0"/>
              <a:pPr/>
              <a:t>‹#›</a:t>
            </a:fld>
            <a:endParaRPr lang="id-ID"/>
          </a:p>
        </p:txBody>
      </p:sp>
    </p:spTree>
    <p:extLst>
      <p:ext uri="{BB962C8B-B14F-4D97-AF65-F5344CB8AC3E}">
        <p14:creationId xmlns:p14="http://schemas.microsoft.com/office/powerpoint/2010/main" xmlns="" val="42324389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97364"/>
          </a:xfrm>
          <a:prstGeom prst="rect">
            <a:avLst/>
          </a:prstGeom>
        </p:spPr>
        <p:txBody>
          <a:bodyPr vert="horz" lIns="91440" tIns="45720" rIns="91440" bIns="45720" rtlCol="0"/>
          <a:lstStyle>
            <a:lvl1pPr algn="r">
              <a:defRPr sz="1200"/>
            </a:lvl1pPr>
          </a:lstStyle>
          <a:p>
            <a:fld id="{32CCABC2-1E09-4D5D-8EA7-5F8910C8916A}" type="datetimeFigureOut">
              <a:rPr lang="id-ID" smtClean="0"/>
              <a:pPr/>
              <a:t>02/06/2014</a:t>
            </a:fld>
            <a:endParaRPr lang="id-ID"/>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724956"/>
            <a:ext cx="5486400" cy="447627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C0CAFE7C-C8E3-45FC-A550-96226309352E}" type="slidenum">
              <a:rPr lang="id-ID" smtClean="0"/>
              <a:pPr/>
              <a:t>‹#›</a:t>
            </a:fld>
            <a:endParaRPr lang="id-ID"/>
          </a:p>
        </p:txBody>
      </p:sp>
    </p:spTree>
    <p:extLst>
      <p:ext uri="{BB962C8B-B14F-4D97-AF65-F5344CB8AC3E}">
        <p14:creationId xmlns:p14="http://schemas.microsoft.com/office/powerpoint/2010/main" xmlns="" val="23485859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smtClean="0"/>
          </a:p>
        </p:txBody>
      </p:sp>
      <p:sp>
        <p:nvSpPr>
          <p:cNvPr id="450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4CDC1C2-EA1A-4C99-863D-90CBF3C131A5}" type="slidenum">
              <a:rPr lang="id-ID" smtClean="0"/>
              <a:pPr>
                <a:defRPr/>
              </a:pPr>
              <a:t>12</a:t>
            </a:fld>
            <a:endParaRPr lang="id-ID"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buFont typeface="Calibri" pitchFamily="34" charset="0"/>
              <a:buNone/>
            </a:pPr>
            <a:endParaRPr lang="en-US" smtClean="0"/>
          </a:p>
        </p:txBody>
      </p:sp>
      <p:sp>
        <p:nvSpPr>
          <p:cNvPr id="87044"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FDB44941-2ECC-4F2E-833D-A91ADCE3E973}" type="slidenum">
              <a:rPr lang="en-US" smtClean="0">
                <a:ea typeface="SimSun" pitchFamily="2" charset="-122"/>
              </a:rPr>
              <a:pPr fontAlgn="base">
                <a:spcBef>
                  <a:spcPct val="0"/>
                </a:spcBef>
                <a:spcAft>
                  <a:spcPct val="0"/>
                </a:spcAft>
                <a:defRPr/>
              </a:pPr>
              <a:t>13</a:t>
            </a:fld>
            <a:endParaRPr lang="en-US" smtClean="0">
              <a:ea typeface="SimSun"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smtClean="0"/>
              <a:t>Pada</a:t>
            </a:r>
            <a:r>
              <a:rPr lang="id-ID" baseline="0" dirty="0" smtClean="0"/>
              <a:t> tahun 2006 dalam laporannya WHO mengatakan Indonesia termasuk salah satu negara yang mengalami krisis kekurangan SDM kesehatan yang ditandai dengan rasio jumlah tenaga kesehatan terhadap jumlah penduduk Indonesia masih dibawah 2,3 per 1000, yaitu sekitar 0,95 nakes (dokter, perawat, bidan) per 1000 penduduk. Selanjutnya melalui berbagai upaya pendayagunaan SDM kesehatan, trend rasio nakes per 1000 poenduduk terus menunjukkan kenaikan rasio terhadap jumlah penduduk. Data tahun 2013 menunjukkan bahwa diperkiraan saat ini secara nasional Indonesia sudah tidak mengalami krisis SDM kesehatan lagi. Namun demikian Indonesia masih terus dihadapkan pada masalah distribusi SDM kesehatan yang tidak merata seluruh Indonesia.</a:t>
            </a:r>
            <a:endParaRPr lang="id-ID" dirty="0"/>
          </a:p>
        </p:txBody>
      </p:sp>
      <p:sp>
        <p:nvSpPr>
          <p:cNvPr id="4" name="Slide Number Placeholder 3"/>
          <p:cNvSpPr>
            <a:spLocks noGrp="1"/>
          </p:cNvSpPr>
          <p:nvPr>
            <p:ph type="sldNum" sz="quarter" idx="10"/>
          </p:nvPr>
        </p:nvSpPr>
        <p:spPr/>
        <p:txBody>
          <a:bodyPr/>
          <a:lstStyle/>
          <a:p>
            <a:fld id="{69BF7C5E-3751-4C1A-8835-2056B05C7E00}" type="slidenum">
              <a:rPr lang="id-ID" smtClean="0"/>
              <a:pPr/>
              <a:t>31</a:t>
            </a:fld>
            <a:endParaRPr lang="id-ID"/>
          </a:p>
        </p:txBody>
      </p:sp>
    </p:spTree>
    <p:extLst>
      <p:ext uri="{BB962C8B-B14F-4D97-AF65-F5344CB8AC3E}">
        <p14:creationId xmlns:p14="http://schemas.microsoft.com/office/powerpoint/2010/main" xmlns="" val="2065472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1757F68-734C-4C1E-B1AA-D9934AFEB4A0}" type="datetimeFigureOut">
              <a:rPr lang="id-ID" smtClean="0"/>
              <a:pPr/>
              <a:t>02/06/2014</a:t>
            </a:fld>
            <a:endParaRPr lang="id-ID"/>
          </a:p>
        </p:txBody>
      </p:sp>
      <p:sp>
        <p:nvSpPr>
          <p:cNvPr id="17" name="Footer Placeholder 16"/>
          <p:cNvSpPr>
            <a:spLocks noGrp="1"/>
          </p:cNvSpPr>
          <p:nvPr>
            <p:ph type="ftr" sz="quarter" idx="11"/>
          </p:nvPr>
        </p:nvSpPr>
        <p:spPr/>
        <p:txBody>
          <a:bodyPr/>
          <a:lstStyle/>
          <a:p>
            <a:endParaRPr lang="id-ID"/>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7C662EB1-042F-43F7-826F-79C8711159C0}" type="slidenum">
              <a:rPr lang="id-ID" smtClean="0"/>
              <a:pPr/>
              <a:t>‹#›</a:t>
            </a:fld>
            <a:endParaRPr lang="id-ID"/>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757F68-734C-4C1E-B1AA-D9934AFEB4A0}" type="datetimeFigureOut">
              <a:rPr lang="id-ID" smtClean="0"/>
              <a:pPr/>
              <a:t>02/06/2014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C662EB1-042F-43F7-826F-79C8711159C0}"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1757F68-734C-4C1E-B1AA-D9934AFEB4A0}" type="datetimeFigureOut">
              <a:rPr lang="id-ID" smtClean="0"/>
              <a:pPr/>
              <a:t>02/06/2014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C662EB1-042F-43F7-826F-79C8711159C0}"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1757F68-734C-4C1E-B1AA-D9934AFEB4A0}" type="datetimeFigureOut">
              <a:rPr lang="id-ID" smtClean="0"/>
              <a:pPr/>
              <a:t>02/06/2014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C662EB1-042F-43F7-826F-79C8711159C0}" type="slidenum">
              <a:rPr lang="id-ID" smtClean="0"/>
              <a:pPr/>
              <a:t>‹#›</a:t>
            </a:fld>
            <a:endParaRPr lang="id-ID"/>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1757F68-734C-4C1E-B1AA-D9934AFEB4A0}" type="datetimeFigureOut">
              <a:rPr lang="id-ID" smtClean="0"/>
              <a:pPr/>
              <a:t>02/06/2014</a:t>
            </a:fld>
            <a:endParaRPr lang="id-ID"/>
          </a:p>
        </p:txBody>
      </p:sp>
      <p:sp>
        <p:nvSpPr>
          <p:cNvPr id="5" name="Footer Placeholder 4"/>
          <p:cNvSpPr>
            <a:spLocks noGrp="1"/>
          </p:cNvSpPr>
          <p:nvPr>
            <p:ph type="ftr" sz="quarter" idx="11"/>
          </p:nvPr>
        </p:nvSpPr>
        <p:spPr>
          <a:xfrm>
            <a:off x="800100" y="6172200"/>
            <a:ext cx="4000500" cy="457200"/>
          </a:xfrm>
        </p:spPr>
        <p:txBody>
          <a:bodyPr/>
          <a:lstStyle/>
          <a:p>
            <a:endParaRPr lang="id-ID"/>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7C662EB1-042F-43F7-826F-79C8711159C0}" type="slidenum">
              <a:rPr lang="id-ID" smtClean="0"/>
              <a:pPr/>
              <a:t>‹#›</a:t>
            </a:fld>
            <a:endParaRPr lang="id-ID"/>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1757F68-734C-4C1E-B1AA-D9934AFEB4A0}" type="datetimeFigureOut">
              <a:rPr lang="id-ID" smtClean="0"/>
              <a:pPr/>
              <a:t>02/06/2014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7C662EB1-042F-43F7-826F-79C8711159C0}" type="slidenum">
              <a:rPr lang="id-ID" smtClean="0"/>
              <a:pPr/>
              <a:t>‹#›</a:t>
            </a:fld>
            <a:endParaRPr lang="id-ID"/>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1757F68-734C-4C1E-B1AA-D9934AFEB4A0}" type="datetimeFigureOut">
              <a:rPr lang="id-ID" smtClean="0"/>
              <a:pPr/>
              <a:t>02/06/2014</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7C662EB1-042F-43F7-826F-79C8711159C0}" type="slidenum">
              <a:rPr lang="id-ID" smtClean="0"/>
              <a:pPr/>
              <a:t>‹#›</a:t>
            </a:fld>
            <a:endParaRPr lang="id-ID"/>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1757F68-734C-4C1E-B1AA-D9934AFEB4A0}" type="datetimeFigureOut">
              <a:rPr lang="id-ID" smtClean="0"/>
              <a:pPr/>
              <a:t>02/06/2014</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7C662EB1-042F-43F7-826F-79C8711159C0}" type="slidenum">
              <a:rPr lang="id-ID" smtClean="0"/>
              <a:pPr/>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757F68-734C-4C1E-B1AA-D9934AFEB4A0}" type="datetimeFigureOut">
              <a:rPr lang="id-ID" smtClean="0"/>
              <a:pPr/>
              <a:t>02/06/2014</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7C662EB1-042F-43F7-826F-79C8711159C0}"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1757F68-734C-4C1E-B1AA-D9934AFEB4A0}" type="datetimeFigureOut">
              <a:rPr lang="id-ID" smtClean="0"/>
              <a:pPr/>
              <a:t>02/06/2014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7C662EB1-042F-43F7-826F-79C8711159C0}" type="slidenum">
              <a:rPr lang="id-ID" smtClean="0"/>
              <a:pPr/>
              <a:t>‹#›</a:t>
            </a:fld>
            <a:endParaRPr lang="id-ID"/>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1757F68-734C-4C1E-B1AA-D9934AFEB4A0}" type="datetimeFigureOut">
              <a:rPr lang="id-ID" smtClean="0"/>
              <a:pPr/>
              <a:t>02/06/2014</a:t>
            </a:fld>
            <a:endParaRPr lang="id-ID"/>
          </a:p>
        </p:txBody>
      </p:sp>
      <p:sp>
        <p:nvSpPr>
          <p:cNvPr id="6" name="Footer Placeholder 5"/>
          <p:cNvSpPr>
            <a:spLocks noGrp="1"/>
          </p:cNvSpPr>
          <p:nvPr>
            <p:ph type="ftr" sz="quarter" idx="11"/>
          </p:nvPr>
        </p:nvSpPr>
        <p:spPr>
          <a:xfrm>
            <a:off x="914400" y="6172200"/>
            <a:ext cx="3886200" cy="457200"/>
          </a:xfrm>
        </p:spPr>
        <p:txBody>
          <a:bodyPr/>
          <a:lstStyle/>
          <a:p>
            <a:endParaRPr lang="id-ID"/>
          </a:p>
        </p:txBody>
      </p:sp>
      <p:sp>
        <p:nvSpPr>
          <p:cNvPr id="7" name="Slide Number Placeholder 6"/>
          <p:cNvSpPr>
            <a:spLocks noGrp="1"/>
          </p:cNvSpPr>
          <p:nvPr>
            <p:ph type="sldNum" sz="quarter" idx="12"/>
          </p:nvPr>
        </p:nvSpPr>
        <p:spPr>
          <a:xfrm>
            <a:off x="146304" y="6208776"/>
            <a:ext cx="457200" cy="457200"/>
          </a:xfrm>
        </p:spPr>
        <p:txBody>
          <a:bodyPr/>
          <a:lstStyle/>
          <a:p>
            <a:fld id="{7C662EB1-042F-43F7-826F-79C8711159C0}" type="slidenum">
              <a:rPr lang="id-ID" smtClean="0"/>
              <a:pPr/>
              <a:t>‹#›</a:t>
            </a:fld>
            <a:endParaRPr lang="id-ID"/>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1757F68-734C-4C1E-B1AA-D9934AFEB4A0}" type="datetimeFigureOut">
              <a:rPr lang="id-ID" smtClean="0"/>
              <a:pPr/>
              <a:t>02/06/2014</a:t>
            </a:fld>
            <a:endParaRPr lang="id-ID"/>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id-ID"/>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C662EB1-042F-43F7-826F-79C8711159C0}" type="slidenum">
              <a:rPr lang="id-ID" smtClean="0"/>
              <a:pPr/>
              <a:t>‹#›</a:t>
            </a:fld>
            <a:endParaRPr lang="id-ID"/>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perdesaansehat.or.id/index.php/tentangkami/pilarps/2" TargetMode="External"/><Relationship Id="rId2" Type="http://schemas.openxmlformats.org/officeDocument/2006/relationships/hyperlink" Target="http://www.perdesaansehat.or.id/index.php/tentangkami/pilarps/1" TargetMode="External"/><Relationship Id="rId1" Type="http://schemas.openxmlformats.org/officeDocument/2006/relationships/slideLayout" Target="../slideLayouts/slideLayout2.xml"/><Relationship Id="rId6" Type="http://schemas.openxmlformats.org/officeDocument/2006/relationships/hyperlink" Target="http://www.perdesaansehat.or.id/index.php/tentangkami/pilarps/5" TargetMode="External"/><Relationship Id="rId5" Type="http://schemas.openxmlformats.org/officeDocument/2006/relationships/hyperlink" Target="http://www.perdesaansehat.or.id/index.php/tentangkami/pilarps/4" TargetMode="External"/><Relationship Id="rId4" Type="http://schemas.openxmlformats.org/officeDocument/2006/relationships/hyperlink" Target="http://www.perdesaansehat.or.id/index.php/tentangkami/pilarps/3"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id-ID" dirty="0" smtClean="0"/>
              <a:t>PERAN KEMENTERIAN KESEHATAN DALAM MEWUJUDKAN PERDESAAN SEHAT DI DAERAH TERTINGGAL </a:t>
            </a:r>
            <a:endParaRPr lang="id-ID" dirty="0"/>
          </a:p>
        </p:txBody>
      </p:sp>
      <p:sp>
        <p:nvSpPr>
          <p:cNvPr id="3" name="Subtitle 2"/>
          <p:cNvSpPr>
            <a:spLocks noGrp="1"/>
          </p:cNvSpPr>
          <p:nvPr>
            <p:ph type="subTitle" idx="1"/>
          </p:nvPr>
        </p:nvSpPr>
        <p:spPr/>
        <p:txBody>
          <a:bodyPr/>
          <a:lstStyle/>
          <a:p>
            <a:endParaRPr lang="id-ID"/>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Peningkatan Kualitas Tenaga Kesehatan </a:t>
            </a:r>
            <a:endParaRPr lang="id-ID" dirty="0"/>
          </a:p>
        </p:txBody>
      </p:sp>
      <p:sp>
        <p:nvSpPr>
          <p:cNvPr id="3" name="Content Placeholder 2"/>
          <p:cNvSpPr>
            <a:spLocks noGrp="1"/>
          </p:cNvSpPr>
          <p:nvPr>
            <p:ph sz="quarter" idx="1"/>
          </p:nvPr>
        </p:nvSpPr>
        <p:spPr/>
        <p:txBody>
          <a:bodyPr>
            <a:normAutofit fontScale="92500" lnSpcReduction="10000"/>
          </a:bodyPr>
          <a:lstStyle/>
          <a:p>
            <a:pPr lvl="1"/>
            <a:r>
              <a:rPr lang="id-ID" sz="2800" dirty="0" smtClean="0"/>
              <a:t>Dalam rangka peningkatan kualitas pelayanan kesehatan maka tenaga kesehatan  dalam menjalankan profesinya diwajibkan  mempunyai Surat Tanda Registrasi (STR )</a:t>
            </a:r>
          </a:p>
          <a:p>
            <a:pPr lvl="1"/>
            <a:r>
              <a:rPr lang="id-ID" sz="2800" dirty="0" smtClean="0"/>
              <a:t>STR untuk dokter dan dokter gigi diterbitkan oleh Konsil Kedokteran Indonesia (KKI) sedangkan untuk tenaga kesehatan lainnya diterbitkan oleh Majelis Tenaga Kesehatan Indonesia (MTKI)</a:t>
            </a:r>
          </a:p>
          <a:p>
            <a:pPr lvl="1"/>
            <a:r>
              <a:rPr lang="id-ID" sz="2800" dirty="0" smtClean="0"/>
              <a:t>Untuk memperoleh STR tersebut tenaga kesehatan harus menjalani uji kompetensi</a:t>
            </a:r>
          </a:p>
          <a:p>
            <a:endParaRPr lang="id-ID" b="1" dirty="0" smtClean="0"/>
          </a:p>
          <a:p>
            <a:pPr marL="0" indent="0">
              <a:buNone/>
            </a:pPr>
            <a:r>
              <a:rPr lang="id-ID" b="1" dirty="0" smtClean="0"/>
              <a:t> </a:t>
            </a:r>
          </a:p>
        </p:txBody>
      </p:sp>
    </p:spTree>
    <p:extLst>
      <p:ext uri="{BB962C8B-B14F-4D97-AF65-F5344CB8AC3E}">
        <p14:creationId xmlns:p14="http://schemas.microsoft.com/office/powerpoint/2010/main" xmlns="" val="30234394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36912"/>
            <a:ext cx="8229600" cy="1143000"/>
          </a:xfrm>
        </p:spPr>
        <p:txBody>
          <a:bodyPr>
            <a:normAutofit fontScale="90000"/>
          </a:bodyPr>
          <a:lstStyle/>
          <a:p>
            <a:r>
              <a:rPr lang="id-ID" dirty="0" smtClean="0"/>
              <a:t>Kebijakan Penempatan Tenaga Kesehatan Di DTPK</a:t>
            </a:r>
            <a:endParaRPr lang="id-ID" dirty="0"/>
          </a:p>
        </p:txBody>
      </p:sp>
    </p:spTree>
    <p:extLst>
      <p:ext uri="{BB962C8B-B14F-4D97-AF65-F5344CB8AC3E}">
        <p14:creationId xmlns:p14="http://schemas.microsoft.com/office/powerpoint/2010/main" xmlns="" val="29770335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533400" y="1447800"/>
            <a:ext cx="8135938" cy="865187"/>
          </a:xfrm>
          <a:prstGeom prst="rect">
            <a:avLst/>
          </a:prstGeom>
          <a:ln/>
        </p:spPr>
        <p:style>
          <a:lnRef idx="2">
            <a:schemeClr val="accent1"/>
          </a:lnRef>
          <a:fillRef idx="1">
            <a:schemeClr val="lt1"/>
          </a:fillRef>
          <a:effectRef idx="0">
            <a:schemeClr val="accent1"/>
          </a:effectRef>
          <a:fontRef idx="minor">
            <a:schemeClr val="dk1"/>
          </a:fontRef>
        </p:style>
        <p:txBody>
          <a:bodyPr>
            <a:normAutofit/>
          </a:bodyPr>
          <a:lstStyle>
            <a:lvl1pPr marL="171450" indent="-173038" algn="l" rtl="0" eaLnBrk="0" fontAlgn="base" hangingPunct="0">
              <a:spcBef>
                <a:spcPts val="600"/>
              </a:spcBef>
              <a:spcAft>
                <a:spcPct val="0"/>
              </a:spcAft>
              <a:buClr>
                <a:schemeClr val="accent1"/>
              </a:buClr>
              <a:buFont typeface="Arial" charset="0"/>
              <a:buChar char="•"/>
              <a:defRPr sz="2200" kern="1200" spc="30">
                <a:solidFill>
                  <a:schemeClr val="tx2"/>
                </a:solidFill>
                <a:latin typeface="+mn-lt"/>
                <a:ea typeface="+mn-ea"/>
                <a:cs typeface="Tahoma" pitchFamily="34" charset="0"/>
              </a:defRPr>
            </a:lvl1pPr>
            <a:lvl2pPr marL="344488" indent="-173038" algn="l" rtl="0" eaLnBrk="0" fontAlgn="base" hangingPunct="0">
              <a:spcBef>
                <a:spcPts val="600"/>
              </a:spcBef>
              <a:spcAft>
                <a:spcPct val="0"/>
              </a:spcAft>
              <a:buClr>
                <a:schemeClr val="accent1"/>
              </a:buClr>
              <a:buFont typeface="Arial" charset="0"/>
              <a:buChar char="•"/>
              <a:defRPr sz="2000" kern="1200">
                <a:solidFill>
                  <a:schemeClr val="tx2"/>
                </a:solidFill>
                <a:latin typeface="+mn-lt"/>
                <a:ea typeface="+mn-ea"/>
                <a:cs typeface="Tahoma" pitchFamily="34" charset="0"/>
              </a:defRPr>
            </a:lvl2pPr>
            <a:lvl3pPr marL="515938" indent="-173038" algn="l" rtl="0" eaLnBrk="0" fontAlgn="base" hangingPunct="0">
              <a:spcBef>
                <a:spcPts val="600"/>
              </a:spcBef>
              <a:spcAft>
                <a:spcPct val="0"/>
              </a:spcAft>
              <a:buClr>
                <a:schemeClr val="accent1"/>
              </a:buClr>
              <a:buFont typeface="Arial" charset="0"/>
              <a:buChar char="•"/>
              <a:defRPr sz="2400" kern="1200">
                <a:solidFill>
                  <a:schemeClr val="tx2"/>
                </a:solidFill>
                <a:latin typeface="+mn-lt"/>
                <a:ea typeface="+mn-ea"/>
                <a:cs typeface="Tahoma" pitchFamily="34" charset="0"/>
              </a:defRPr>
            </a:lvl3pPr>
            <a:lvl4pPr marL="688975" indent="-173038" algn="l" rtl="0" eaLnBrk="0" fontAlgn="base" hangingPunct="0">
              <a:spcBef>
                <a:spcPts val="600"/>
              </a:spcBef>
              <a:spcAft>
                <a:spcPct val="0"/>
              </a:spcAft>
              <a:buClr>
                <a:schemeClr val="accent1"/>
              </a:buClr>
              <a:buFont typeface="Arial" charset="0"/>
              <a:buChar char="•"/>
              <a:defRPr sz="1600" kern="1200">
                <a:solidFill>
                  <a:schemeClr val="tx2"/>
                </a:solidFill>
                <a:latin typeface="+mn-lt"/>
                <a:ea typeface="+mn-ea"/>
                <a:cs typeface="Tahoma" pitchFamily="34" charset="0"/>
              </a:defRPr>
            </a:lvl4pPr>
            <a:lvl5pPr marL="860425" indent="-173038" algn="l" rtl="0" eaLnBrk="0" fontAlgn="base" hangingPunct="0">
              <a:spcBef>
                <a:spcPts val="600"/>
              </a:spcBef>
              <a:spcAft>
                <a:spcPct val="0"/>
              </a:spcAft>
              <a:buClr>
                <a:schemeClr val="accent1"/>
              </a:buClr>
              <a:buFont typeface="Arial" charset="0"/>
              <a:buChar char="•"/>
              <a:defRPr sz="1600" kern="120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a:lstStyle>
          <a:p>
            <a:pPr marL="0" indent="0" eaLnBrk="1" fontAlgn="auto" hangingPunct="1">
              <a:spcAft>
                <a:spcPts val="0"/>
              </a:spcAft>
              <a:buFont typeface="Arial" pitchFamily="34" charset="0"/>
              <a:buNone/>
              <a:defRPr/>
            </a:pPr>
            <a:r>
              <a:rPr lang="en-US" sz="2400" b="1" dirty="0" smtClean="0">
                <a:solidFill>
                  <a:schemeClr val="tx1"/>
                </a:solidFill>
                <a:latin typeface="Tahoma" pitchFamily="34" charset="0"/>
                <a:ea typeface="Tahoma" pitchFamily="34" charset="0"/>
              </a:rPr>
              <a:t>MENJADI TANGGUNG JAWAB BERSAMA ANTARA PEMERINTAH </a:t>
            </a:r>
            <a:r>
              <a:rPr lang="id-ID" sz="2400" b="1" dirty="0" smtClean="0">
                <a:solidFill>
                  <a:schemeClr val="tx1"/>
                </a:solidFill>
                <a:latin typeface="Tahoma" pitchFamily="34" charset="0"/>
                <a:ea typeface="Tahoma" pitchFamily="34" charset="0"/>
              </a:rPr>
              <a:t>PUSAT </a:t>
            </a:r>
            <a:r>
              <a:rPr lang="en-US" sz="2400" b="1" dirty="0" smtClean="0">
                <a:solidFill>
                  <a:schemeClr val="tx1"/>
                </a:solidFill>
                <a:latin typeface="Tahoma" pitchFamily="34" charset="0"/>
                <a:ea typeface="Tahoma" pitchFamily="34" charset="0"/>
              </a:rPr>
              <a:t>DAN PEMERINTAH DAERAH</a:t>
            </a:r>
            <a:endParaRPr lang="en-US" sz="2400" dirty="0">
              <a:solidFill>
                <a:schemeClr val="tx1"/>
              </a:solidFill>
              <a:latin typeface="Tahoma" pitchFamily="34" charset="0"/>
              <a:ea typeface="Tahoma" pitchFamily="34" charset="0"/>
            </a:endParaRPr>
          </a:p>
        </p:txBody>
      </p:sp>
      <p:sp>
        <p:nvSpPr>
          <p:cNvPr id="2" name="Down Arrow 1"/>
          <p:cNvSpPr/>
          <p:nvPr/>
        </p:nvSpPr>
        <p:spPr>
          <a:xfrm>
            <a:off x="1116013" y="2420938"/>
            <a:ext cx="2735262" cy="1079500"/>
          </a:xfrm>
          <a:prstGeom prst="downArrow">
            <a:avLst/>
          </a:prstGeom>
          <a:ln/>
        </p:spPr>
        <p:style>
          <a:lnRef idx="3">
            <a:schemeClr val="lt1"/>
          </a:lnRef>
          <a:fillRef idx="1">
            <a:schemeClr val="dk1"/>
          </a:fillRef>
          <a:effectRef idx="1">
            <a:schemeClr val="dk1"/>
          </a:effectRef>
          <a:fontRef idx="minor">
            <a:schemeClr val="lt1"/>
          </a:fontRef>
        </p:style>
        <p:txBody>
          <a:bodyPr anchor="ctr"/>
          <a:lstStyle/>
          <a:p>
            <a:pPr algn="ctr" eaLnBrk="0" hangingPunct="0">
              <a:defRPr/>
            </a:pPr>
            <a:r>
              <a:rPr lang="id-ID" sz="1600" b="1" dirty="0" smtClean="0">
                <a:solidFill>
                  <a:schemeClr val="bg1"/>
                </a:solidFill>
              </a:rPr>
              <a:t>PEMERINTAH</a:t>
            </a:r>
            <a:r>
              <a:rPr lang="en-US" sz="1600" b="1" dirty="0" smtClean="0">
                <a:solidFill>
                  <a:schemeClr val="bg1"/>
                </a:solidFill>
              </a:rPr>
              <a:t>PUSAT</a:t>
            </a:r>
            <a:endParaRPr lang="en-US" sz="1600" b="1" dirty="0">
              <a:solidFill>
                <a:schemeClr val="bg1"/>
              </a:solidFill>
            </a:endParaRPr>
          </a:p>
        </p:txBody>
      </p:sp>
      <p:sp>
        <p:nvSpPr>
          <p:cNvPr id="6" name="Down Arrow 5"/>
          <p:cNvSpPr/>
          <p:nvPr/>
        </p:nvSpPr>
        <p:spPr>
          <a:xfrm>
            <a:off x="5337200" y="2420938"/>
            <a:ext cx="2736800" cy="1079500"/>
          </a:xfrm>
          <a:prstGeom prst="downArrow">
            <a:avLst/>
          </a:prstGeom>
          <a:ln/>
        </p:spPr>
        <p:style>
          <a:lnRef idx="3">
            <a:schemeClr val="lt1"/>
          </a:lnRef>
          <a:fillRef idx="1">
            <a:schemeClr val="accent2"/>
          </a:fillRef>
          <a:effectRef idx="1">
            <a:schemeClr val="accent2"/>
          </a:effectRef>
          <a:fontRef idx="minor">
            <a:schemeClr val="lt1"/>
          </a:fontRef>
        </p:style>
        <p:txBody>
          <a:bodyPr anchor="ctr"/>
          <a:lstStyle/>
          <a:p>
            <a:pPr algn="ctr" eaLnBrk="0" hangingPunct="0">
              <a:defRPr/>
            </a:pPr>
            <a:r>
              <a:rPr lang="id-ID" sz="1600" b="1" dirty="0" smtClean="0">
                <a:solidFill>
                  <a:schemeClr val="bg1"/>
                </a:solidFill>
              </a:rPr>
              <a:t>PEMERINTAH DAERAH</a:t>
            </a:r>
            <a:endParaRPr lang="en-US" sz="1600" b="1" dirty="0">
              <a:solidFill>
                <a:schemeClr val="bg1"/>
              </a:solidFill>
            </a:endParaRPr>
          </a:p>
        </p:txBody>
      </p:sp>
      <p:sp>
        <p:nvSpPr>
          <p:cNvPr id="7" name="Content Placeholder 2"/>
          <p:cNvSpPr txBox="1">
            <a:spLocks/>
          </p:cNvSpPr>
          <p:nvPr/>
        </p:nvSpPr>
        <p:spPr>
          <a:xfrm>
            <a:off x="4735513" y="3573463"/>
            <a:ext cx="3940175" cy="2447925"/>
          </a:xfrm>
          <a:prstGeom prst="rect">
            <a:avLst/>
          </a:prstGeom>
          <a:ln/>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lvl1pPr marL="171450" indent="-173038" algn="l" rtl="0" eaLnBrk="0" fontAlgn="base" hangingPunct="0">
              <a:spcBef>
                <a:spcPts val="600"/>
              </a:spcBef>
              <a:spcAft>
                <a:spcPct val="0"/>
              </a:spcAft>
              <a:buClr>
                <a:schemeClr val="accent1"/>
              </a:buClr>
              <a:buFont typeface="Arial" charset="0"/>
              <a:buChar char="•"/>
              <a:defRPr sz="2200" kern="1200" spc="30">
                <a:solidFill>
                  <a:schemeClr val="tx2"/>
                </a:solidFill>
                <a:latin typeface="+mn-lt"/>
                <a:ea typeface="+mn-ea"/>
                <a:cs typeface="Tahoma" pitchFamily="34" charset="0"/>
              </a:defRPr>
            </a:lvl1pPr>
            <a:lvl2pPr marL="344488" indent="-173038" algn="l" rtl="0" eaLnBrk="0" fontAlgn="base" hangingPunct="0">
              <a:spcBef>
                <a:spcPts val="600"/>
              </a:spcBef>
              <a:spcAft>
                <a:spcPct val="0"/>
              </a:spcAft>
              <a:buClr>
                <a:schemeClr val="accent1"/>
              </a:buClr>
              <a:buFont typeface="Arial" charset="0"/>
              <a:buChar char="•"/>
              <a:defRPr sz="2000" kern="1200">
                <a:solidFill>
                  <a:schemeClr val="tx2"/>
                </a:solidFill>
                <a:latin typeface="+mn-lt"/>
                <a:ea typeface="+mn-ea"/>
                <a:cs typeface="Tahoma" pitchFamily="34" charset="0"/>
              </a:defRPr>
            </a:lvl2pPr>
            <a:lvl3pPr marL="515938" indent="-173038" algn="l" rtl="0" eaLnBrk="0" fontAlgn="base" hangingPunct="0">
              <a:spcBef>
                <a:spcPts val="600"/>
              </a:spcBef>
              <a:spcAft>
                <a:spcPct val="0"/>
              </a:spcAft>
              <a:buClr>
                <a:schemeClr val="accent1"/>
              </a:buClr>
              <a:buFont typeface="Arial" charset="0"/>
              <a:buChar char="•"/>
              <a:defRPr sz="2400" kern="1200">
                <a:solidFill>
                  <a:schemeClr val="tx2"/>
                </a:solidFill>
                <a:latin typeface="+mn-lt"/>
                <a:ea typeface="+mn-ea"/>
                <a:cs typeface="Tahoma" pitchFamily="34" charset="0"/>
              </a:defRPr>
            </a:lvl3pPr>
            <a:lvl4pPr marL="688975" indent="-173038" algn="l" rtl="0" eaLnBrk="0" fontAlgn="base" hangingPunct="0">
              <a:spcBef>
                <a:spcPts val="600"/>
              </a:spcBef>
              <a:spcAft>
                <a:spcPct val="0"/>
              </a:spcAft>
              <a:buClr>
                <a:schemeClr val="accent1"/>
              </a:buClr>
              <a:buFont typeface="Arial" charset="0"/>
              <a:buChar char="•"/>
              <a:defRPr sz="1600" kern="1200">
                <a:solidFill>
                  <a:schemeClr val="tx2"/>
                </a:solidFill>
                <a:latin typeface="+mn-lt"/>
                <a:ea typeface="+mn-ea"/>
                <a:cs typeface="Tahoma" pitchFamily="34" charset="0"/>
              </a:defRPr>
            </a:lvl4pPr>
            <a:lvl5pPr marL="860425" indent="-173038" algn="l" rtl="0" eaLnBrk="0" fontAlgn="base" hangingPunct="0">
              <a:spcBef>
                <a:spcPts val="600"/>
              </a:spcBef>
              <a:spcAft>
                <a:spcPct val="0"/>
              </a:spcAft>
              <a:buClr>
                <a:schemeClr val="accent1"/>
              </a:buClr>
              <a:buFont typeface="Arial" charset="0"/>
              <a:buChar char="•"/>
              <a:defRPr sz="1600" kern="120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a:lstStyle>
          <a:p>
            <a:pPr marL="0" indent="0" eaLnBrk="1" fontAlgn="auto" hangingPunct="1">
              <a:spcAft>
                <a:spcPts val="0"/>
              </a:spcAft>
              <a:buFont typeface="Arial" pitchFamily="34" charset="0"/>
              <a:buNone/>
              <a:defRPr/>
            </a:pPr>
            <a:r>
              <a:rPr lang="en-US" sz="1800" dirty="0" err="1" smtClean="0">
                <a:solidFill>
                  <a:srgbClr val="7030A0"/>
                </a:solidFill>
                <a:latin typeface="Arial Rounded MT Bold" pitchFamily="34" charset="0"/>
              </a:rPr>
              <a:t>Pemenuhan</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tenaga</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kesehatan</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dilaksanakan</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bersama</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antara</a:t>
            </a:r>
            <a:r>
              <a:rPr lang="en-US" sz="1800" dirty="0" smtClean="0">
                <a:solidFill>
                  <a:srgbClr val="7030A0"/>
                </a:solidFill>
                <a:latin typeface="Arial Rounded MT Bold" pitchFamily="34" charset="0"/>
              </a:rPr>
              <a:t> :</a:t>
            </a:r>
          </a:p>
          <a:p>
            <a:pPr marL="457200" indent="-457200" eaLnBrk="1" fontAlgn="auto" hangingPunct="1">
              <a:spcAft>
                <a:spcPts val="0"/>
              </a:spcAft>
              <a:buClrTx/>
              <a:buFont typeface="Arial" pitchFamily="34" charset="0"/>
              <a:buAutoNum type="arabicPeriod"/>
              <a:defRPr/>
            </a:pPr>
            <a:r>
              <a:rPr lang="en-US" sz="1800" dirty="0" err="1" smtClean="0">
                <a:solidFill>
                  <a:srgbClr val="7030A0"/>
                </a:solidFill>
                <a:latin typeface="Arial Rounded MT Bold" pitchFamily="34" charset="0"/>
              </a:rPr>
              <a:t>Pemerintah</a:t>
            </a:r>
            <a:r>
              <a:rPr lang="en-US" sz="1800" dirty="0" smtClean="0">
                <a:solidFill>
                  <a:srgbClr val="7030A0"/>
                </a:solidFill>
                <a:latin typeface="Arial Rounded MT Bold" pitchFamily="34" charset="0"/>
              </a:rPr>
              <a:t> Daerah </a:t>
            </a:r>
            <a:r>
              <a:rPr lang="en-US" sz="1800" dirty="0" err="1" smtClean="0">
                <a:solidFill>
                  <a:srgbClr val="7030A0"/>
                </a:solidFill>
                <a:latin typeface="Arial Rounded MT Bold" pitchFamily="34" charset="0"/>
              </a:rPr>
              <a:t>Provinsi</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dan</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Dinkes</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Provinsi</a:t>
            </a:r>
            <a:endParaRPr lang="en-US" sz="1800" dirty="0" smtClean="0">
              <a:solidFill>
                <a:srgbClr val="7030A0"/>
              </a:solidFill>
              <a:latin typeface="Arial Rounded MT Bold" pitchFamily="34" charset="0"/>
            </a:endParaRPr>
          </a:p>
          <a:p>
            <a:pPr marL="457200" indent="-457200" eaLnBrk="1" fontAlgn="auto" hangingPunct="1">
              <a:spcAft>
                <a:spcPts val="0"/>
              </a:spcAft>
              <a:buClrTx/>
              <a:buFont typeface="Arial" pitchFamily="34" charset="0"/>
              <a:buAutoNum type="arabicPeriod"/>
              <a:defRPr/>
            </a:pPr>
            <a:r>
              <a:rPr lang="en-US" sz="1800" dirty="0" err="1" smtClean="0">
                <a:solidFill>
                  <a:srgbClr val="7030A0"/>
                </a:solidFill>
                <a:latin typeface="Arial Rounded MT Bold" pitchFamily="34" charset="0"/>
              </a:rPr>
              <a:t>Pemerintah</a:t>
            </a:r>
            <a:r>
              <a:rPr lang="en-US" sz="1800" dirty="0" smtClean="0">
                <a:solidFill>
                  <a:srgbClr val="7030A0"/>
                </a:solidFill>
                <a:latin typeface="Arial Rounded MT Bold" pitchFamily="34" charset="0"/>
              </a:rPr>
              <a:t> Daerah </a:t>
            </a:r>
            <a:r>
              <a:rPr lang="en-US" sz="1800" dirty="0" err="1" smtClean="0">
                <a:solidFill>
                  <a:srgbClr val="7030A0"/>
                </a:solidFill>
                <a:latin typeface="Arial Rounded MT Bold" pitchFamily="34" charset="0"/>
              </a:rPr>
              <a:t>Kab</a:t>
            </a:r>
            <a:r>
              <a:rPr lang="en-US" sz="1800" dirty="0" smtClean="0">
                <a:solidFill>
                  <a:srgbClr val="7030A0"/>
                </a:solidFill>
                <a:latin typeface="Arial Rounded MT Bold" pitchFamily="34" charset="0"/>
              </a:rPr>
              <a:t>/Kota </a:t>
            </a:r>
            <a:r>
              <a:rPr lang="en-US" sz="1800" dirty="0" err="1" smtClean="0">
                <a:solidFill>
                  <a:srgbClr val="7030A0"/>
                </a:solidFill>
                <a:latin typeface="Arial Rounded MT Bold" pitchFamily="34" charset="0"/>
              </a:rPr>
              <a:t>dan</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Dinkes</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Kab</a:t>
            </a:r>
            <a:r>
              <a:rPr lang="en-US" sz="1800" dirty="0" smtClean="0">
                <a:solidFill>
                  <a:srgbClr val="7030A0"/>
                </a:solidFill>
                <a:latin typeface="Arial Rounded MT Bold" pitchFamily="34" charset="0"/>
              </a:rPr>
              <a:t>/Kota</a:t>
            </a:r>
          </a:p>
          <a:p>
            <a:pPr marL="457200" indent="-457200" eaLnBrk="1" fontAlgn="auto" hangingPunct="1">
              <a:spcAft>
                <a:spcPts val="0"/>
              </a:spcAft>
              <a:buClrTx/>
              <a:buFont typeface="Arial" pitchFamily="34" charset="0"/>
              <a:buAutoNum type="arabicPeriod"/>
              <a:defRPr/>
            </a:pPr>
            <a:r>
              <a:rPr lang="en-US" sz="1800" dirty="0" smtClean="0">
                <a:solidFill>
                  <a:srgbClr val="7030A0"/>
                </a:solidFill>
                <a:latin typeface="Arial Rounded MT Bold" pitchFamily="34" charset="0"/>
              </a:rPr>
              <a:t>B</a:t>
            </a:r>
            <a:r>
              <a:rPr lang="id-ID" sz="1800" dirty="0" smtClean="0">
                <a:solidFill>
                  <a:srgbClr val="7030A0"/>
                </a:solidFill>
                <a:latin typeface="Arial Rounded MT Bold" pitchFamily="34" charset="0"/>
              </a:rPr>
              <a:t>adan </a:t>
            </a:r>
            <a:r>
              <a:rPr lang="en-US" sz="1800" dirty="0" smtClean="0">
                <a:solidFill>
                  <a:srgbClr val="7030A0"/>
                </a:solidFill>
                <a:latin typeface="Arial Rounded MT Bold" pitchFamily="34" charset="0"/>
              </a:rPr>
              <a:t>K</a:t>
            </a:r>
            <a:r>
              <a:rPr lang="id-ID" sz="1800" dirty="0" smtClean="0">
                <a:solidFill>
                  <a:srgbClr val="7030A0"/>
                </a:solidFill>
                <a:latin typeface="Arial Rounded MT Bold" pitchFamily="34" charset="0"/>
              </a:rPr>
              <a:t>epegawaian </a:t>
            </a:r>
            <a:r>
              <a:rPr lang="en-US" sz="1800" dirty="0" smtClean="0">
                <a:solidFill>
                  <a:srgbClr val="7030A0"/>
                </a:solidFill>
                <a:latin typeface="Arial Rounded MT Bold" pitchFamily="34" charset="0"/>
              </a:rPr>
              <a:t>D</a:t>
            </a:r>
            <a:r>
              <a:rPr lang="id-ID" sz="1800" dirty="0" smtClean="0">
                <a:solidFill>
                  <a:srgbClr val="7030A0"/>
                </a:solidFill>
                <a:latin typeface="Arial Rounded MT Bold" pitchFamily="34" charset="0"/>
              </a:rPr>
              <a:t>aerah</a:t>
            </a:r>
            <a:endParaRPr lang="en-US" sz="1800" dirty="0" smtClean="0">
              <a:solidFill>
                <a:srgbClr val="7030A0"/>
              </a:solidFill>
              <a:latin typeface="Arial Rounded MT Bold" pitchFamily="34" charset="0"/>
            </a:endParaRPr>
          </a:p>
          <a:p>
            <a:pPr marL="457200" indent="-457200" eaLnBrk="1" fontAlgn="auto" hangingPunct="1">
              <a:spcAft>
                <a:spcPts val="0"/>
              </a:spcAft>
              <a:buClrTx/>
              <a:buFont typeface="Arial" pitchFamily="34" charset="0"/>
              <a:buAutoNum type="arabicPeriod"/>
              <a:defRPr/>
            </a:pPr>
            <a:r>
              <a:rPr lang="en-US" sz="1800" dirty="0" err="1" smtClean="0">
                <a:solidFill>
                  <a:srgbClr val="7030A0"/>
                </a:solidFill>
                <a:latin typeface="Arial Rounded MT Bold" pitchFamily="34" charset="0"/>
              </a:rPr>
              <a:t>Organisasi</a:t>
            </a:r>
            <a:r>
              <a:rPr lang="en-US" sz="1800" dirty="0" smtClean="0">
                <a:solidFill>
                  <a:srgbClr val="7030A0"/>
                </a:solidFill>
                <a:latin typeface="Arial Rounded MT Bold" pitchFamily="34" charset="0"/>
              </a:rPr>
              <a:t> </a:t>
            </a:r>
            <a:r>
              <a:rPr lang="en-US" sz="1800" dirty="0" err="1" smtClean="0">
                <a:solidFill>
                  <a:srgbClr val="7030A0"/>
                </a:solidFill>
                <a:latin typeface="Arial Rounded MT Bold" pitchFamily="34" charset="0"/>
              </a:rPr>
              <a:t>Profesi</a:t>
            </a:r>
            <a:endParaRPr lang="en-US" sz="1800" dirty="0" smtClean="0">
              <a:solidFill>
                <a:srgbClr val="7030A0"/>
              </a:solidFill>
              <a:latin typeface="Arial Rounded MT Bold" pitchFamily="34" charset="0"/>
            </a:endParaRPr>
          </a:p>
        </p:txBody>
      </p:sp>
      <p:sp>
        <p:nvSpPr>
          <p:cNvPr id="8" name="Content Placeholder 2"/>
          <p:cNvSpPr txBox="1">
            <a:spLocks/>
          </p:cNvSpPr>
          <p:nvPr/>
        </p:nvSpPr>
        <p:spPr>
          <a:xfrm>
            <a:off x="457200" y="3581400"/>
            <a:ext cx="3940175" cy="2519362"/>
          </a:xfrm>
          <a:prstGeom prst="rect">
            <a:avLst/>
          </a:prstGeom>
          <a:ln/>
        </p:spPr>
        <p:style>
          <a:lnRef idx="2">
            <a:schemeClr val="dk1"/>
          </a:lnRef>
          <a:fillRef idx="1">
            <a:schemeClr val="lt1"/>
          </a:fillRef>
          <a:effectRef idx="0">
            <a:schemeClr val="dk1"/>
          </a:effectRef>
          <a:fontRef idx="minor">
            <a:schemeClr val="dk1"/>
          </a:fontRef>
        </p:style>
        <p:txBody>
          <a:bodyPr>
            <a:normAutofit/>
          </a:bodyPr>
          <a:lstStyle>
            <a:lvl1pPr marL="171450" indent="-173038" algn="l" rtl="0" eaLnBrk="0" fontAlgn="base" hangingPunct="0">
              <a:spcBef>
                <a:spcPts val="600"/>
              </a:spcBef>
              <a:spcAft>
                <a:spcPct val="0"/>
              </a:spcAft>
              <a:buClr>
                <a:schemeClr val="accent1"/>
              </a:buClr>
              <a:buFont typeface="Arial" charset="0"/>
              <a:buChar char="•"/>
              <a:defRPr sz="2200" kern="1200" spc="30">
                <a:solidFill>
                  <a:schemeClr val="tx2"/>
                </a:solidFill>
                <a:latin typeface="+mn-lt"/>
                <a:ea typeface="+mn-ea"/>
                <a:cs typeface="Tahoma" pitchFamily="34" charset="0"/>
              </a:defRPr>
            </a:lvl1pPr>
            <a:lvl2pPr marL="344488" indent="-173038" algn="l" rtl="0" eaLnBrk="0" fontAlgn="base" hangingPunct="0">
              <a:spcBef>
                <a:spcPts val="600"/>
              </a:spcBef>
              <a:spcAft>
                <a:spcPct val="0"/>
              </a:spcAft>
              <a:buClr>
                <a:schemeClr val="accent1"/>
              </a:buClr>
              <a:buFont typeface="Arial" charset="0"/>
              <a:buChar char="•"/>
              <a:defRPr sz="2000" kern="1200">
                <a:solidFill>
                  <a:schemeClr val="tx2"/>
                </a:solidFill>
                <a:latin typeface="+mn-lt"/>
                <a:ea typeface="+mn-ea"/>
                <a:cs typeface="Tahoma" pitchFamily="34" charset="0"/>
              </a:defRPr>
            </a:lvl2pPr>
            <a:lvl3pPr marL="515938" indent="-173038" algn="l" rtl="0" eaLnBrk="0" fontAlgn="base" hangingPunct="0">
              <a:spcBef>
                <a:spcPts val="600"/>
              </a:spcBef>
              <a:spcAft>
                <a:spcPct val="0"/>
              </a:spcAft>
              <a:buClr>
                <a:schemeClr val="accent1"/>
              </a:buClr>
              <a:buFont typeface="Arial" charset="0"/>
              <a:buChar char="•"/>
              <a:defRPr sz="2400" kern="1200">
                <a:solidFill>
                  <a:schemeClr val="tx2"/>
                </a:solidFill>
                <a:latin typeface="+mn-lt"/>
                <a:ea typeface="+mn-ea"/>
                <a:cs typeface="Tahoma" pitchFamily="34" charset="0"/>
              </a:defRPr>
            </a:lvl3pPr>
            <a:lvl4pPr marL="688975" indent="-173038" algn="l" rtl="0" eaLnBrk="0" fontAlgn="base" hangingPunct="0">
              <a:spcBef>
                <a:spcPts val="600"/>
              </a:spcBef>
              <a:spcAft>
                <a:spcPct val="0"/>
              </a:spcAft>
              <a:buClr>
                <a:schemeClr val="accent1"/>
              </a:buClr>
              <a:buFont typeface="Arial" charset="0"/>
              <a:buChar char="•"/>
              <a:defRPr sz="1600" kern="1200">
                <a:solidFill>
                  <a:schemeClr val="tx2"/>
                </a:solidFill>
                <a:latin typeface="+mn-lt"/>
                <a:ea typeface="+mn-ea"/>
                <a:cs typeface="Tahoma" pitchFamily="34" charset="0"/>
              </a:defRPr>
            </a:lvl4pPr>
            <a:lvl5pPr marL="860425" indent="-173038" algn="l" rtl="0" eaLnBrk="0" fontAlgn="base" hangingPunct="0">
              <a:spcBef>
                <a:spcPts val="600"/>
              </a:spcBef>
              <a:spcAft>
                <a:spcPct val="0"/>
              </a:spcAft>
              <a:buClr>
                <a:schemeClr val="accent1"/>
              </a:buClr>
              <a:buFont typeface="Arial" charset="0"/>
              <a:buChar char="•"/>
              <a:defRPr sz="1600" kern="120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a:lstStyle>
          <a:p>
            <a:pPr marL="0" indent="0" eaLnBrk="1" fontAlgn="auto" hangingPunct="1">
              <a:spcAft>
                <a:spcPts val="0"/>
              </a:spcAft>
              <a:buFont typeface="Arial" pitchFamily="34" charset="0"/>
              <a:buNone/>
              <a:defRPr/>
            </a:pPr>
            <a:r>
              <a:rPr lang="en-US" sz="1800" dirty="0" err="1" smtClean="0">
                <a:solidFill>
                  <a:schemeClr val="tx1"/>
                </a:solidFill>
                <a:latin typeface="Arial Rounded MT Bold" pitchFamily="34" charset="0"/>
              </a:rPr>
              <a:t>Pemenuhan</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tenaga</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kesehatan</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dilaksanakan</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secara</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bersama</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antara</a:t>
            </a:r>
            <a:r>
              <a:rPr lang="en-US" sz="1800" dirty="0" smtClean="0">
                <a:solidFill>
                  <a:schemeClr val="tx1"/>
                </a:solidFill>
                <a:latin typeface="Arial Rounded MT Bold" pitchFamily="34" charset="0"/>
              </a:rPr>
              <a:t> :</a:t>
            </a:r>
          </a:p>
          <a:p>
            <a:pPr marL="457200" indent="-457200" eaLnBrk="1" fontAlgn="auto" hangingPunct="1">
              <a:spcAft>
                <a:spcPts val="0"/>
              </a:spcAft>
              <a:buClrTx/>
              <a:buFont typeface="Arial" pitchFamily="34" charset="0"/>
              <a:buAutoNum type="arabicPeriod"/>
              <a:defRPr/>
            </a:pPr>
            <a:r>
              <a:rPr lang="en-US" sz="1800" dirty="0" err="1" smtClean="0">
                <a:solidFill>
                  <a:schemeClr val="tx1"/>
                </a:solidFill>
                <a:latin typeface="Arial Rounded MT Bold" pitchFamily="34" charset="0"/>
              </a:rPr>
              <a:t>Kementerian</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Kesehatan</a:t>
            </a:r>
            <a:endParaRPr lang="en-US" sz="1800" dirty="0" smtClean="0">
              <a:solidFill>
                <a:schemeClr val="tx1"/>
              </a:solidFill>
              <a:latin typeface="Arial Rounded MT Bold" pitchFamily="34" charset="0"/>
            </a:endParaRPr>
          </a:p>
          <a:p>
            <a:pPr marL="457200" indent="-457200" eaLnBrk="1" fontAlgn="auto" hangingPunct="1">
              <a:spcAft>
                <a:spcPts val="0"/>
              </a:spcAft>
              <a:buClrTx/>
              <a:buFont typeface="Arial" pitchFamily="34" charset="0"/>
              <a:buAutoNum type="arabicPeriod"/>
              <a:defRPr/>
            </a:pPr>
            <a:r>
              <a:rPr lang="en-US" sz="1800" dirty="0" err="1" smtClean="0">
                <a:solidFill>
                  <a:schemeClr val="tx1"/>
                </a:solidFill>
                <a:latin typeface="Arial Rounded MT Bold" pitchFamily="34" charset="0"/>
              </a:rPr>
              <a:t>Menpan</a:t>
            </a:r>
            <a:r>
              <a:rPr lang="en-US" sz="1800" dirty="0" smtClean="0">
                <a:solidFill>
                  <a:schemeClr val="tx1"/>
                </a:solidFill>
                <a:latin typeface="Arial Rounded MT Bold" pitchFamily="34" charset="0"/>
              </a:rPr>
              <a:t> RB</a:t>
            </a:r>
            <a:endParaRPr lang="id-ID" sz="1800" dirty="0" smtClean="0">
              <a:solidFill>
                <a:schemeClr val="tx1"/>
              </a:solidFill>
              <a:latin typeface="Arial Rounded MT Bold" pitchFamily="34" charset="0"/>
            </a:endParaRPr>
          </a:p>
          <a:p>
            <a:pPr marL="457200" indent="-457200" eaLnBrk="1" fontAlgn="auto" hangingPunct="1">
              <a:spcAft>
                <a:spcPts val="0"/>
              </a:spcAft>
              <a:buClrTx/>
              <a:buFont typeface="Arial" pitchFamily="34" charset="0"/>
              <a:buAutoNum type="arabicPeriod"/>
              <a:defRPr/>
            </a:pPr>
            <a:r>
              <a:rPr lang="id-ID" sz="1800" dirty="0" smtClean="0">
                <a:solidFill>
                  <a:schemeClr val="tx1"/>
                </a:solidFill>
                <a:latin typeface="Arial Rounded MT Bold" pitchFamily="34" charset="0"/>
              </a:rPr>
              <a:t>Badan Kepegawaian Negara</a:t>
            </a:r>
            <a:endParaRPr lang="en-US" sz="1800" dirty="0" smtClean="0">
              <a:solidFill>
                <a:schemeClr val="tx1"/>
              </a:solidFill>
              <a:latin typeface="Arial Rounded MT Bold" pitchFamily="34" charset="0"/>
            </a:endParaRPr>
          </a:p>
          <a:p>
            <a:pPr marL="457200" indent="-457200" eaLnBrk="1" fontAlgn="auto" hangingPunct="1">
              <a:spcAft>
                <a:spcPts val="0"/>
              </a:spcAft>
              <a:buClrTx/>
              <a:buFont typeface="Arial" pitchFamily="34" charset="0"/>
              <a:buAutoNum type="arabicPeriod"/>
              <a:defRPr/>
            </a:pPr>
            <a:r>
              <a:rPr lang="en-US" sz="1800" dirty="0" err="1" smtClean="0">
                <a:solidFill>
                  <a:schemeClr val="tx1"/>
                </a:solidFill>
                <a:latin typeface="Arial Rounded MT Bold" pitchFamily="34" charset="0"/>
              </a:rPr>
              <a:t>Organisasi</a:t>
            </a:r>
            <a:r>
              <a:rPr lang="en-US" sz="1800" dirty="0" smtClean="0">
                <a:solidFill>
                  <a:schemeClr val="tx1"/>
                </a:solidFill>
                <a:latin typeface="Arial Rounded MT Bold" pitchFamily="34" charset="0"/>
              </a:rPr>
              <a:t> </a:t>
            </a:r>
            <a:r>
              <a:rPr lang="en-US" sz="1800" dirty="0" err="1" smtClean="0">
                <a:solidFill>
                  <a:schemeClr val="tx1"/>
                </a:solidFill>
                <a:latin typeface="Arial Rounded MT Bold" pitchFamily="34" charset="0"/>
              </a:rPr>
              <a:t>Profesi</a:t>
            </a:r>
            <a:endParaRPr lang="en-US" sz="1800" dirty="0">
              <a:solidFill>
                <a:schemeClr val="tx1"/>
              </a:solidFill>
              <a:latin typeface="Arial Rounded MT Bold" pitchFamily="34" charset="0"/>
            </a:endParaRPr>
          </a:p>
        </p:txBody>
      </p:sp>
      <p:sp>
        <p:nvSpPr>
          <p:cNvPr id="28679" name="Title 15"/>
          <p:cNvSpPr>
            <a:spLocks noGrp="1"/>
          </p:cNvSpPr>
          <p:nvPr>
            <p:ph type="title"/>
          </p:nvPr>
        </p:nvSpPr>
        <p:spPr>
          <a:xfrm>
            <a:off x="457200" y="381000"/>
            <a:ext cx="8183880" cy="743744"/>
          </a:xfrm>
        </p:spPr>
        <p:txBody>
          <a:bodyPr>
            <a:normAutofit fontScale="90000"/>
          </a:bodyPr>
          <a:lstStyle/>
          <a:p>
            <a:pPr algn="ctr" eaLnBrk="1" hangingPunct="1"/>
            <a:r>
              <a:rPr lang="id-ID" sz="3600" b="1" dirty="0" smtClean="0">
                <a:solidFill>
                  <a:schemeClr val="tx1"/>
                </a:solidFill>
                <a:latin typeface="Tahoma" pitchFamily="34" charset="0"/>
                <a:cs typeface="Tahoma" pitchFamily="34" charset="0"/>
              </a:rPr>
              <a:t>PEMENUHAN KEBUTUHAN TENAGA KESEHATAN</a:t>
            </a:r>
          </a:p>
        </p:txBody>
      </p:sp>
    </p:spTree>
    <p:extLst>
      <p:ext uri="{BB962C8B-B14F-4D97-AF65-F5344CB8AC3E}">
        <p14:creationId xmlns:p14="http://schemas.microsoft.com/office/powerpoint/2010/main" xmlns="" val="27863001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11188" y="188913"/>
            <a:ext cx="8027987" cy="1368425"/>
          </a:xfrm>
          <a:prstGeom prst="roundRect">
            <a:avLst/>
          </a:prstGeom>
          <a:solidFill>
            <a:schemeClr val="accent4">
              <a:lumMod val="75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aphicFrame>
        <p:nvGraphicFramePr>
          <p:cNvPr id="2" name="Diagram 1"/>
          <p:cNvGraphicFramePr/>
          <p:nvPr>
            <p:extLst>
              <p:ext uri="{D42A27DB-BD31-4B8C-83A1-F6EECF244321}">
                <p14:modId xmlns:p14="http://schemas.microsoft.com/office/powerpoint/2010/main" xmlns="" val="4222868626"/>
              </p:ext>
            </p:extLst>
          </p:nvPr>
        </p:nvGraphicFramePr>
        <p:xfrm>
          <a:off x="675456" y="2130152"/>
          <a:ext cx="8001000" cy="43951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2468" name="TextBox 2"/>
          <p:cNvSpPr txBox="1">
            <a:spLocks noChangeArrowheads="1"/>
          </p:cNvSpPr>
          <p:nvPr/>
        </p:nvSpPr>
        <p:spPr bwMode="auto">
          <a:xfrm>
            <a:off x="971550" y="260350"/>
            <a:ext cx="8496300"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id-ID" sz="3200" b="1" dirty="0" smtClean="0">
                <a:solidFill>
                  <a:srgbClr val="FFC000"/>
                </a:solidFill>
                <a:latin typeface="Georgia" pitchFamily="18" charset="0"/>
                <a:ea typeface="SimSun" pitchFamily="2" charset="-122"/>
              </a:rPr>
              <a:t>Pemenuhan Tenaga Kesehatan Di</a:t>
            </a:r>
            <a:r>
              <a:rPr lang="en-US" sz="3200" b="1" dirty="0" smtClean="0">
                <a:solidFill>
                  <a:srgbClr val="FFC000"/>
                </a:solidFill>
                <a:latin typeface="Georgia" pitchFamily="18" charset="0"/>
                <a:ea typeface="SimSun" pitchFamily="2" charset="-122"/>
              </a:rPr>
              <a:t> </a:t>
            </a:r>
            <a:r>
              <a:rPr lang="id-ID" sz="3200" b="1" dirty="0" smtClean="0">
                <a:solidFill>
                  <a:srgbClr val="FFC000"/>
                </a:solidFill>
                <a:latin typeface="Georgia" pitchFamily="18" charset="0"/>
                <a:ea typeface="SimSun" pitchFamily="2" charset="-122"/>
              </a:rPr>
              <a:t>Fasyankes Milik Pemerintah </a:t>
            </a:r>
            <a:endParaRPr lang="en-US" sz="3200" b="1" dirty="0">
              <a:solidFill>
                <a:srgbClr val="FFC000"/>
              </a:solidFill>
              <a:latin typeface="Georgia" pitchFamily="18" charset="0"/>
              <a:ea typeface="SimSun" pitchFamily="2" charset="-122"/>
            </a:endParaRPr>
          </a:p>
        </p:txBody>
      </p:sp>
    </p:spTree>
    <p:extLst>
      <p:ext uri="{BB962C8B-B14F-4D97-AF65-F5344CB8AC3E}">
        <p14:creationId xmlns:p14="http://schemas.microsoft.com/office/powerpoint/2010/main" xmlns="" val="21209915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3816424" cy="432048"/>
          </a:xfrm>
        </p:spPr>
        <p:txBody>
          <a:bodyPr>
            <a:normAutofit fontScale="90000"/>
          </a:bodyPr>
          <a:lstStyle/>
          <a:p>
            <a:r>
              <a:rPr lang="id-ID" sz="3600" b="1" dirty="0" smtClean="0"/>
              <a:t>Dokter PTT</a:t>
            </a:r>
            <a:endParaRPr lang="id-ID" sz="3600" b="1" dirty="0"/>
          </a:p>
        </p:txBody>
      </p:sp>
      <p:sp>
        <p:nvSpPr>
          <p:cNvPr id="3" name="Content Placeholder 2"/>
          <p:cNvSpPr>
            <a:spLocks noGrp="1"/>
          </p:cNvSpPr>
          <p:nvPr>
            <p:ph sz="quarter" idx="1"/>
          </p:nvPr>
        </p:nvSpPr>
        <p:spPr>
          <a:xfrm>
            <a:off x="372318" y="2564904"/>
            <a:ext cx="7872092" cy="4032448"/>
          </a:xfrm>
        </p:spPr>
        <p:style>
          <a:lnRef idx="2">
            <a:schemeClr val="accent4"/>
          </a:lnRef>
          <a:fillRef idx="1">
            <a:schemeClr val="lt1"/>
          </a:fillRef>
          <a:effectRef idx="0">
            <a:schemeClr val="accent4"/>
          </a:effectRef>
          <a:fontRef idx="minor">
            <a:schemeClr val="dk1"/>
          </a:fontRef>
        </p:style>
        <p:txBody>
          <a:bodyPr>
            <a:noAutofit/>
          </a:bodyPr>
          <a:lstStyle/>
          <a:p>
            <a:pPr marL="114300" indent="0">
              <a:buNone/>
            </a:pPr>
            <a:r>
              <a:rPr lang="id-ID" sz="1700" dirty="0" smtClean="0"/>
              <a:t>Kebijakan Dasar:</a:t>
            </a:r>
          </a:p>
          <a:p>
            <a:pPr marL="571500" indent="-457200">
              <a:buFont typeface="+mj-lt"/>
              <a:buAutoNum type="arabicPeriod"/>
            </a:pPr>
            <a:r>
              <a:rPr lang="id-ID" sz="1700" dirty="0" smtClean="0"/>
              <a:t>Bersifat </a:t>
            </a:r>
            <a:r>
              <a:rPr lang="id-ID" sz="1700" dirty="0"/>
              <a:t>sukarela.</a:t>
            </a:r>
          </a:p>
          <a:p>
            <a:pPr marL="571500" indent="-457200">
              <a:buFont typeface="+mj-lt"/>
              <a:buAutoNum type="arabicPeriod"/>
            </a:pPr>
            <a:r>
              <a:rPr lang="id-ID" sz="1700" dirty="0" smtClean="0"/>
              <a:t>Periode </a:t>
            </a:r>
            <a:r>
              <a:rPr lang="id-ID" sz="1700" dirty="0"/>
              <a:t>pengangkatan yaitu April, Juni dan September</a:t>
            </a:r>
          </a:p>
          <a:p>
            <a:pPr marL="571500" indent="-457200">
              <a:buFont typeface="+mj-lt"/>
              <a:buAutoNum type="arabicPeriod"/>
            </a:pPr>
            <a:r>
              <a:rPr lang="id-ID" sz="1700" dirty="0" smtClean="0"/>
              <a:t>Lama </a:t>
            </a:r>
            <a:r>
              <a:rPr lang="id-ID" sz="1700" dirty="0"/>
              <a:t>penugasan </a:t>
            </a:r>
          </a:p>
          <a:p>
            <a:pPr marL="895350" indent="-352425">
              <a:buFont typeface="+mj-lt"/>
              <a:buAutoNum type="alphaLcPeriod"/>
            </a:pPr>
            <a:r>
              <a:rPr lang="id-ID" sz="1700" dirty="0" smtClean="0"/>
              <a:t>Kriteria </a:t>
            </a:r>
            <a:r>
              <a:rPr lang="id-ID" sz="1700" dirty="0"/>
              <a:t>Biasa : 3 (tiga) tahun</a:t>
            </a:r>
          </a:p>
          <a:p>
            <a:pPr marL="895350" indent="-352425">
              <a:buFont typeface="+mj-lt"/>
              <a:buAutoNum type="alphaLcPeriod"/>
            </a:pPr>
            <a:r>
              <a:rPr lang="id-ID" sz="1700" dirty="0" smtClean="0"/>
              <a:t>Kriteria </a:t>
            </a:r>
            <a:r>
              <a:rPr lang="id-ID" sz="1700" dirty="0"/>
              <a:t>Terpencil dan Sangat Terpencil : 2 (dua) tahun untuk dokter/dokter gigi</a:t>
            </a:r>
          </a:p>
          <a:p>
            <a:pPr marL="895350" indent="-352425">
              <a:buFont typeface="+mj-lt"/>
              <a:buAutoNum type="alphaLcPeriod"/>
            </a:pPr>
            <a:r>
              <a:rPr lang="id-ID" sz="1700" dirty="0" smtClean="0"/>
              <a:t>Kriteria </a:t>
            </a:r>
            <a:r>
              <a:rPr lang="id-ID" sz="1700" dirty="0"/>
              <a:t>Terpencil dan Sangat Terpencil : 1 (satu) tahun untuk dokter spesialis/dokter gigi spesialis</a:t>
            </a:r>
          </a:p>
          <a:p>
            <a:pPr marL="571500" indent="-457200">
              <a:buFont typeface="+mj-lt"/>
              <a:buAutoNum type="arabicPeriod" startAt="4"/>
            </a:pPr>
            <a:r>
              <a:rPr lang="id-ID" sz="1700" dirty="0" smtClean="0"/>
              <a:t>Prioritas </a:t>
            </a:r>
            <a:r>
              <a:rPr lang="id-ID" sz="1700" dirty="0"/>
              <a:t>penempatan adalah RSUD Provinsi/Kabupaten/Kota untuk Dokter spesialis /Dokter gigi spesialis  PTT dan Puskesmas untuk dokter/dokter Gigi PTT dengan kriteria Terpencil dan Sangat Terpencil di luar Jawa dan Bali</a:t>
            </a:r>
            <a:r>
              <a:rPr lang="id-ID" sz="1700" dirty="0" smtClean="0"/>
              <a:t>.</a:t>
            </a:r>
            <a:endParaRPr lang="id-ID" sz="1700" dirty="0"/>
          </a:p>
        </p:txBody>
      </p:sp>
      <p:sp>
        <p:nvSpPr>
          <p:cNvPr id="4" name="Content Placeholder 1"/>
          <p:cNvSpPr txBox="1">
            <a:spLocks/>
          </p:cNvSpPr>
          <p:nvPr/>
        </p:nvSpPr>
        <p:spPr>
          <a:xfrm>
            <a:off x="372319" y="908720"/>
            <a:ext cx="7872090" cy="158417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buFont typeface="Arial" pitchFamily="34" charset="0"/>
              <a:buNone/>
            </a:pPr>
            <a:r>
              <a:rPr lang="id-ID" sz="1700" dirty="0" smtClean="0"/>
              <a:t>Dasar Hukum:</a:t>
            </a:r>
          </a:p>
          <a:p>
            <a:pPr marL="571500" indent="-457200">
              <a:buClrTx/>
              <a:buFont typeface="+mj-lt"/>
              <a:buAutoNum type="arabicPeriod"/>
            </a:pPr>
            <a:r>
              <a:rPr lang="id-ID" sz="1700" dirty="0" smtClean="0"/>
              <a:t>Keputusan Presiden Nomor 37 Tahun 1991 tentang pengangkatan dokter sebagai Pegawai Tidak Tetap selama masa bakti</a:t>
            </a:r>
          </a:p>
          <a:p>
            <a:pPr marL="571500" indent="-457200">
              <a:buClrTx/>
              <a:buFont typeface="+mj-lt"/>
              <a:buAutoNum type="arabicPeriod"/>
            </a:pPr>
            <a:r>
              <a:rPr lang="id-ID" sz="1700" dirty="0" smtClean="0"/>
              <a:t>Peraturan Menteri Kesehatan Nomor 7 Tahun 2013 tentang pedoman pengangkatan dan penempatan dokter dan bidan sebagai PTT</a:t>
            </a:r>
          </a:p>
          <a:p>
            <a:pPr marL="114300" indent="0">
              <a:buFont typeface="Arial" pitchFamily="34" charset="0"/>
              <a:buNone/>
            </a:pPr>
            <a:endParaRPr lang="id-ID" sz="1700" dirty="0" smtClean="0"/>
          </a:p>
          <a:p>
            <a:pPr marL="114300" indent="0">
              <a:buFont typeface="Arial" pitchFamily="34" charset="0"/>
              <a:buNone/>
            </a:pPr>
            <a:endParaRPr lang="id-ID" sz="1700" dirty="0"/>
          </a:p>
        </p:txBody>
      </p:sp>
    </p:spTree>
    <p:extLst>
      <p:ext uri="{BB962C8B-B14F-4D97-AF65-F5344CB8AC3E}">
        <p14:creationId xmlns:p14="http://schemas.microsoft.com/office/powerpoint/2010/main" xmlns="" val="27699319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3816424" cy="432048"/>
          </a:xfrm>
        </p:spPr>
        <p:txBody>
          <a:bodyPr>
            <a:normAutofit fontScale="90000"/>
          </a:bodyPr>
          <a:lstStyle/>
          <a:p>
            <a:r>
              <a:rPr lang="id-ID" sz="3600" b="1" dirty="0" smtClean="0"/>
              <a:t>Bidan PTT</a:t>
            </a:r>
            <a:endParaRPr lang="id-ID" sz="3600" b="1" dirty="0"/>
          </a:p>
        </p:txBody>
      </p:sp>
      <p:sp>
        <p:nvSpPr>
          <p:cNvPr id="3" name="Content Placeholder 2"/>
          <p:cNvSpPr>
            <a:spLocks noGrp="1"/>
          </p:cNvSpPr>
          <p:nvPr>
            <p:ph sz="quarter" idx="1"/>
          </p:nvPr>
        </p:nvSpPr>
        <p:spPr>
          <a:xfrm>
            <a:off x="372318" y="3429000"/>
            <a:ext cx="7872092" cy="2016224"/>
          </a:xfrm>
        </p:spPr>
        <p:style>
          <a:lnRef idx="2">
            <a:schemeClr val="accent4"/>
          </a:lnRef>
          <a:fillRef idx="1">
            <a:schemeClr val="lt1"/>
          </a:fillRef>
          <a:effectRef idx="0">
            <a:schemeClr val="accent4"/>
          </a:effectRef>
          <a:fontRef idx="minor">
            <a:schemeClr val="dk1"/>
          </a:fontRef>
        </p:style>
        <p:txBody>
          <a:bodyPr>
            <a:noAutofit/>
          </a:bodyPr>
          <a:lstStyle/>
          <a:p>
            <a:pPr marL="114300" indent="0">
              <a:buNone/>
            </a:pPr>
            <a:r>
              <a:rPr lang="id-ID" sz="1700" dirty="0" smtClean="0"/>
              <a:t>Kebijakan Dasar:</a:t>
            </a:r>
          </a:p>
          <a:p>
            <a:pPr marL="571500" indent="-457200">
              <a:buFont typeface="+mj-lt"/>
              <a:buAutoNum type="arabicPeriod"/>
            </a:pPr>
            <a:r>
              <a:rPr lang="id-ID" sz="1700" dirty="0" smtClean="0"/>
              <a:t>Bersifat </a:t>
            </a:r>
            <a:r>
              <a:rPr lang="id-ID" sz="1700" dirty="0"/>
              <a:t>sukarela.</a:t>
            </a:r>
          </a:p>
          <a:p>
            <a:pPr marL="571500" indent="-457200">
              <a:buFont typeface="+mj-lt"/>
              <a:buAutoNum type="arabicPeriod"/>
            </a:pPr>
            <a:r>
              <a:rPr lang="id-ID" sz="1700" dirty="0" smtClean="0"/>
              <a:t>Periode </a:t>
            </a:r>
            <a:r>
              <a:rPr lang="id-ID" sz="1700" dirty="0"/>
              <a:t>pengangkatan yaitu April, Juni dan September</a:t>
            </a:r>
          </a:p>
          <a:p>
            <a:pPr marL="571500" indent="-457200">
              <a:buFont typeface="+mj-lt"/>
              <a:buAutoNum type="arabicPeriod"/>
            </a:pPr>
            <a:r>
              <a:rPr lang="id-ID" sz="1700" dirty="0" smtClean="0"/>
              <a:t>Lama </a:t>
            </a:r>
            <a:r>
              <a:rPr lang="id-ID" sz="1700" dirty="0"/>
              <a:t>penugasan 3 (tiga) tahun untuk kriteria Biasa, Terpencil dan Sangat Terpencil</a:t>
            </a:r>
          </a:p>
          <a:p>
            <a:pPr marL="571500" indent="-457200">
              <a:buFont typeface="+mj-lt"/>
              <a:buAutoNum type="arabicPeriod"/>
            </a:pPr>
            <a:r>
              <a:rPr lang="id-ID" sz="1700" dirty="0" smtClean="0"/>
              <a:t>Penempatan </a:t>
            </a:r>
            <a:r>
              <a:rPr lang="id-ID" sz="1700" dirty="0"/>
              <a:t>bidan PTT adalah sebagai bidan </a:t>
            </a:r>
            <a:r>
              <a:rPr lang="id-ID" sz="1700" dirty="0" smtClean="0"/>
              <a:t>desa</a:t>
            </a:r>
            <a:endParaRPr lang="id-ID" sz="1700" dirty="0"/>
          </a:p>
          <a:p>
            <a:endParaRPr lang="id-ID" sz="1700" dirty="0"/>
          </a:p>
        </p:txBody>
      </p:sp>
      <p:sp>
        <p:nvSpPr>
          <p:cNvPr id="4" name="Content Placeholder 1"/>
          <p:cNvSpPr txBox="1">
            <a:spLocks/>
          </p:cNvSpPr>
          <p:nvPr/>
        </p:nvSpPr>
        <p:spPr>
          <a:xfrm>
            <a:off x="372319" y="1340768"/>
            <a:ext cx="7872090" cy="187220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buFont typeface="Arial" pitchFamily="34" charset="0"/>
              <a:buNone/>
            </a:pPr>
            <a:r>
              <a:rPr lang="id-ID" sz="1700" dirty="0" smtClean="0"/>
              <a:t>Dasar Hukum:</a:t>
            </a:r>
          </a:p>
          <a:p>
            <a:pPr marL="571500" indent="-457200">
              <a:buClrTx/>
              <a:buFont typeface="+mj-lt"/>
              <a:buAutoNum type="arabicPeriod"/>
            </a:pPr>
            <a:r>
              <a:rPr lang="id-ID" sz="1700" dirty="0" smtClean="0"/>
              <a:t>Keputususan </a:t>
            </a:r>
            <a:r>
              <a:rPr lang="id-ID" sz="1700" dirty="0"/>
              <a:t>Presiden No. 23 tahun 1994 sebagaimana diubah dalam Keputusan Presiden No. 77 Tahun 2000 tentang pengangkatan bidan sebagai Pegawai tidak tetap.</a:t>
            </a:r>
          </a:p>
          <a:p>
            <a:pPr marL="571500" indent="-457200">
              <a:buClrTx/>
              <a:buFont typeface="+mj-lt"/>
              <a:buAutoNum type="arabicPeriod"/>
            </a:pPr>
            <a:r>
              <a:rPr lang="id-ID" sz="1700" dirty="0"/>
              <a:t>Peraturan Menteri Kesehatan Nomor 7 Tahun 2013 tentang pedoman pengangkatan dan penempatan dokter dan bidan sebagai PTT</a:t>
            </a:r>
          </a:p>
          <a:p>
            <a:pPr marL="114300" indent="0">
              <a:buFont typeface="Arial" pitchFamily="34" charset="0"/>
              <a:buNone/>
            </a:pPr>
            <a:endParaRPr lang="id-ID" sz="1700" dirty="0"/>
          </a:p>
        </p:txBody>
      </p:sp>
    </p:spTree>
    <p:extLst>
      <p:ext uri="{BB962C8B-B14F-4D97-AF65-F5344CB8AC3E}">
        <p14:creationId xmlns:p14="http://schemas.microsoft.com/office/powerpoint/2010/main" xmlns="" val="18361913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318" y="548680"/>
            <a:ext cx="7920880" cy="432048"/>
          </a:xfrm>
        </p:spPr>
        <p:txBody>
          <a:bodyPr>
            <a:normAutofit fontScale="90000"/>
          </a:bodyPr>
          <a:lstStyle/>
          <a:p>
            <a:r>
              <a:rPr lang="en-US" sz="3600" b="1" dirty="0" err="1" smtClean="0"/>
              <a:t>Penugasan</a:t>
            </a:r>
            <a:r>
              <a:rPr lang="en-US" sz="3600" b="1" dirty="0" smtClean="0"/>
              <a:t> </a:t>
            </a:r>
            <a:r>
              <a:rPr lang="en-US" sz="3600" b="1" dirty="0" err="1" smtClean="0"/>
              <a:t>Khusus</a:t>
            </a:r>
            <a:r>
              <a:rPr lang="en-US" sz="3600" b="1" dirty="0" smtClean="0"/>
              <a:t> D-III </a:t>
            </a:r>
            <a:r>
              <a:rPr lang="en-US" sz="3600" b="1" dirty="0" err="1" smtClean="0"/>
              <a:t>Kesehatan</a:t>
            </a:r>
            <a:r>
              <a:rPr lang="en-US" sz="3600" b="1" dirty="0" smtClean="0"/>
              <a:t> </a:t>
            </a:r>
            <a:endParaRPr lang="id-ID" sz="3600" b="1" dirty="0"/>
          </a:p>
        </p:txBody>
      </p:sp>
      <p:sp>
        <p:nvSpPr>
          <p:cNvPr id="3" name="Content Placeholder 2"/>
          <p:cNvSpPr>
            <a:spLocks noGrp="1"/>
          </p:cNvSpPr>
          <p:nvPr>
            <p:ph sz="quarter" idx="1"/>
          </p:nvPr>
        </p:nvSpPr>
        <p:spPr>
          <a:xfrm>
            <a:off x="372318" y="2780928"/>
            <a:ext cx="7800084" cy="2664296"/>
          </a:xfrm>
        </p:spPr>
        <p:style>
          <a:lnRef idx="2">
            <a:schemeClr val="accent4"/>
          </a:lnRef>
          <a:fillRef idx="1">
            <a:schemeClr val="lt1"/>
          </a:fillRef>
          <a:effectRef idx="0">
            <a:schemeClr val="accent4"/>
          </a:effectRef>
          <a:fontRef idx="minor">
            <a:schemeClr val="dk1"/>
          </a:fontRef>
        </p:style>
        <p:txBody>
          <a:bodyPr>
            <a:noAutofit/>
          </a:bodyPr>
          <a:lstStyle/>
          <a:p>
            <a:pPr marL="114300" indent="0">
              <a:buNone/>
            </a:pPr>
            <a:r>
              <a:rPr lang="id-ID" sz="1700" dirty="0" smtClean="0"/>
              <a:t>Kebijakan Dasar:</a:t>
            </a:r>
          </a:p>
          <a:p>
            <a:pPr marL="571500" indent="-457200">
              <a:buFont typeface="+mj-lt"/>
              <a:buAutoNum type="arabicPeriod"/>
            </a:pPr>
            <a:r>
              <a:rPr lang="id-ID" sz="1700" dirty="0" smtClean="0"/>
              <a:t>Bersifat </a:t>
            </a:r>
            <a:r>
              <a:rPr lang="id-ID" sz="1700" dirty="0"/>
              <a:t>sukarela.</a:t>
            </a:r>
          </a:p>
          <a:p>
            <a:pPr marL="571500" indent="-457200">
              <a:buFont typeface="+mj-lt"/>
              <a:buAutoNum type="arabicPeriod"/>
            </a:pPr>
            <a:r>
              <a:rPr lang="id-ID" sz="1700" dirty="0" smtClean="0"/>
              <a:t>Periode </a:t>
            </a:r>
            <a:r>
              <a:rPr lang="id-ID" sz="1700" dirty="0"/>
              <a:t>pengangkatan yaitu April, Juni dan September</a:t>
            </a:r>
          </a:p>
          <a:p>
            <a:pPr marL="571500" indent="-457200">
              <a:buFont typeface="+mj-lt"/>
              <a:buAutoNum type="arabicPeriod"/>
            </a:pPr>
            <a:r>
              <a:rPr lang="id-ID" sz="1700" dirty="0" smtClean="0"/>
              <a:t>Lama </a:t>
            </a:r>
            <a:r>
              <a:rPr lang="id-ID" sz="1700" dirty="0"/>
              <a:t>penugasan 1 (satu) tahun.</a:t>
            </a:r>
          </a:p>
          <a:p>
            <a:pPr marL="571500" indent="-457200">
              <a:buFont typeface="+mj-lt"/>
              <a:buAutoNum type="arabicPeriod"/>
            </a:pPr>
            <a:r>
              <a:rPr lang="id-ID" sz="1700" dirty="0" smtClean="0"/>
              <a:t>Penempatan </a:t>
            </a:r>
            <a:r>
              <a:rPr lang="id-ID" sz="1700" dirty="0"/>
              <a:t>di Puskesmas pada Daerah Tertinggal, Perbatasan dan Kepulauan (DTPK) dan Daerah Bermasalah Kesehatan (DBK)</a:t>
            </a:r>
          </a:p>
          <a:p>
            <a:endParaRPr lang="id-ID" sz="1700" dirty="0"/>
          </a:p>
        </p:txBody>
      </p:sp>
      <p:sp>
        <p:nvSpPr>
          <p:cNvPr id="4" name="Content Placeholder 1"/>
          <p:cNvSpPr txBox="1">
            <a:spLocks/>
          </p:cNvSpPr>
          <p:nvPr/>
        </p:nvSpPr>
        <p:spPr>
          <a:xfrm>
            <a:off x="372319" y="1340768"/>
            <a:ext cx="7800082" cy="122413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vert="horz" lIns="91440" tIns="45720" rIns="91440" bIns="45720" rtlCol="0">
            <a:noAutofit/>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buFont typeface="Arial" pitchFamily="34" charset="0"/>
              <a:buNone/>
            </a:pPr>
            <a:r>
              <a:rPr lang="id-ID" sz="1700" dirty="0" smtClean="0"/>
              <a:t>Dasar Hukum:</a:t>
            </a:r>
          </a:p>
          <a:p>
            <a:pPr marL="571500" indent="-457200">
              <a:buClrTx/>
              <a:buFont typeface="+mj-lt"/>
              <a:buAutoNum type="arabicPeriod"/>
            </a:pPr>
            <a:r>
              <a:rPr lang="sv-SE" sz="1700" dirty="0" smtClean="0"/>
              <a:t>Peraturan </a:t>
            </a:r>
            <a:r>
              <a:rPr lang="sv-SE" sz="1700" dirty="0"/>
              <a:t>Menteri Kesehatan Nomor 9 Tahun 2013 tentang Penugasan Khusus Tenaga Kesehatan</a:t>
            </a:r>
            <a:endParaRPr lang="id-ID" sz="1700" dirty="0"/>
          </a:p>
        </p:txBody>
      </p:sp>
    </p:spTree>
    <p:extLst>
      <p:ext uri="{BB962C8B-B14F-4D97-AF65-F5344CB8AC3E}">
        <p14:creationId xmlns:p14="http://schemas.microsoft.com/office/powerpoint/2010/main" xmlns="" val="21593458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normAutofit fontScale="90000"/>
          </a:bodyPr>
          <a:lstStyle/>
          <a:p>
            <a:pPr eaLnBrk="1" hangingPunct="1"/>
            <a:r>
              <a:rPr lang="en-US" sz="3600" b="1" smtClean="0">
                <a:ea typeface="ＭＳ Ｐゴシック" pitchFamily="34" charset="-128"/>
              </a:rPr>
              <a:t>KEBIJAKAN TERKAIT DENGAN INSENTIF TENAGA KESEHATAN</a:t>
            </a:r>
          </a:p>
        </p:txBody>
      </p:sp>
      <p:sp>
        <p:nvSpPr>
          <p:cNvPr id="61442" name="Content Placeholder 2"/>
          <p:cNvSpPr>
            <a:spLocks noGrp="1"/>
          </p:cNvSpPr>
          <p:nvPr>
            <p:ph idx="1"/>
          </p:nvPr>
        </p:nvSpPr>
        <p:spPr/>
        <p:txBody>
          <a:bodyPr/>
          <a:lstStyle/>
          <a:p>
            <a:pPr eaLnBrk="1" hangingPunct="1"/>
            <a:r>
              <a:rPr lang="id-ID" sz="2400" smtClean="0">
                <a:ea typeface="ＭＳ Ｐゴシック" pitchFamily="34" charset="-128"/>
                <a:cs typeface="Arial" pitchFamily="34" charset="0"/>
              </a:rPr>
              <a:t>Peraturan Menteri Kesehatan No. 9 tahun 2013 </a:t>
            </a:r>
            <a:r>
              <a:rPr lang="en-US" sz="2400" smtClean="0">
                <a:ea typeface="ＭＳ Ｐゴシック" pitchFamily="34" charset="-128"/>
                <a:cs typeface="Arial" pitchFamily="34" charset="0"/>
              </a:rPr>
              <a:t>t</a:t>
            </a:r>
            <a:r>
              <a:rPr lang="id-ID" sz="2400" smtClean="0">
                <a:ea typeface="ＭＳ Ｐゴシック" pitchFamily="34" charset="-128"/>
                <a:cs typeface="Arial" pitchFamily="34" charset="0"/>
              </a:rPr>
              <a:t>entang Penugasan Khusus Tenaga Kesehatan</a:t>
            </a:r>
            <a:r>
              <a:rPr lang="en-US" sz="2400" smtClean="0">
                <a:ea typeface="ＭＳ Ｐゴシック" pitchFamily="34" charset="-128"/>
                <a:cs typeface="Arial" pitchFamily="34" charset="0"/>
              </a:rPr>
              <a:t> </a:t>
            </a:r>
            <a:r>
              <a:rPr lang="en-US" sz="2400" smtClean="0">
                <a:ea typeface="ＭＳ Ｐゴシック" pitchFamily="34" charset="-128"/>
                <a:cs typeface="Arial" pitchFamily="34" charset="0"/>
                <a:sym typeface="Wingdings" pitchFamily="2" charset="2"/>
              </a:rPr>
              <a:t> Salah satunya mengatur tentang Insentif bagi Tenaga Kesehatan yang melaksanakan Penugasan Khusus</a:t>
            </a:r>
          </a:p>
          <a:p>
            <a:pPr eaLnBrk="1" hangingPunct="1"/>
            <a:r>
              <a:rPr lang="en-US" sz="2400" smtClean="0">
                <a:ea typeface="ＭＳ Ｐゴシック" pitchFamily="34" charset="-128"/>
                <a:cs typeface="Arial" pitchFamily="34" charset="0"/>
                <a:sym typeface="Wingdings" pitchFamily="2" charset="2"/>
              </a:rPr>
              <a:t>Keputusan Menteri Kesehatan No. 1307 tahun 2012 tentang Penghasilan Pokok dan Insentif Khusus Dokter Pegawai Tidak Tetap dan Bidan Pegawai Tidak Tetap</a:t>
            </a:r>
          </a:p>
          <a:p>
            <a:pPr eaLnBrk="1" hangingPunct="1"/>
            <a:r>
              <a:rPr lang="en-US" sz="2400" smtClean="0">
                <a:ea typeface="ＭＳ Ｐゴシック" pitchFamily="34" charset="-128"/>
                <a:cs typeface="Arial" pitchFamily="34" charset="0"/>
                <a:sym typeface="Wingdings" pitchFamily="2" charset="2"/>
              </a:rPr>
              <a:t>Saat ini Kemenkes (Pusrengun SDMK) sedang melakukan kajian terkait insentif bagi tenaga kesehatan di fasyankes berdasarkan kriteria keterpencilan dan jasa</a:t>
            </a:r>
            <a:endParaRPr lang="en-US" sz="2400" smtClean="0">
              <a:ea typeface="ＭＳ Ｐゴシック" pitchFamily="34"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6425"/>
            <a:ext cx="1979613" cy="368300"/>
          </a:xfrm>
        </p:spPr>
        <p:txBody>
          <a:bodyPr rtlCol="0">
            <a:normAutofit fontScale="90000"/>
          </a:bodyPr>
          <a:lstStyle/>
          <a:p>
            <a:pPr algn="l" eaLnBrk="1" fontAlgn="auto" hangingPunct="1">
              <a:spcAft>
                <a:spcPts val="0"/>
              </a:spcAft>
              <a:defRPr/>
            </a:pPr>
            <a:r>
              <a:rPr lang="id-ID" sz="2800" dirty="0" smtClean="0">
                <a:ea typeface="+mj-ea"/>
              </a:rPr>
              <a:t>Keterangan:</a:t>
            </a:r>
            <a:endParaRPr lang="id-ID" sz="2800" dirty="0">
              <a:ea typeface="+mj-ea"/>
            </a:endParaRPr>
          </a:p>
        </p:txBody>
      </p:sp>
      <p:sp>
        <p:nvSpPr>
          <p:cNvPr id="3" name="Content Placeholder 2"/>
          <p:cNvSpPr>
            <a:spLocks noGrp="1"/>
          </p:cNvSpPr>
          <p:nvPr>
            <p:ph idx="1"/>
          </p:nvPr>
        </p:nvSpPr>
        <p:spPr>
          <a:xfrm>
            <a:off x="357188" y="1117600"/>
            <a:ext cx="8572500" cy="5026025"/>
          </a:xfrm>
        </p:spPr>
        <p:txBody>
          <a:bodyPr rtlCol="0">
            <a:normAutofit fontScale="92500"/>
          </a:bodyPr>
          <a:lstStyle/>
          <a:p>
            <a:pPr algn="just" eaLnBrk="1" fontAlgn="auto" hangingPunct="1">
              <a:spcAft>
                <a:spcPts val="0"/>
              </a:spcAft>
              <a:defRPr/>
            </a:pPr>
            <a:r>
              <a:rPr lang="id-ID" dirty="0" smtClean="0">
                <a:ea typeface="+mn-ea"/>
              </a:rPr>
              <a:t>Tambahan </a:t>
            </a:r>
            <a:r>
              <a:rPr lang="id-ID" dirty="0">
                <a:ea typeface="+mn-ea"/>
              </a:rPr>
              <a:t>Penghasilan PNSD (Dokter Umum, Dokter Gigi dan Bidan) per Bulan dalam APBD TA 2014;</a:t>
            </a:r>
            <a:r>
              <a:rPr lang="id-ID" dirty="0" smtClean="0">
                <a:ea typeface="+mn-ea"/>
              </a:rPr>
              <a:t> </a:t>
            </a:r>
          </a:p>
          <a:p>
            <a:pPr algn="just" eaLnBrk="1" fontAlgn="auto" hangingPunct="1">
              <a:spcAft>
                <a:spcPts val="0"/>
              </a:spcAft>
              <a:defRPr/>
            </a:pPr>
            <a:r>
              <a:rPr lang="id-ID" dirty="0" smtClean="0">
                <a:ea typeface="+mn-ea"/>
              </a:rPr>
              <a:t>Tambahan </a:t>
            </a:r>
            <a:r>
              <a:rPr lang="id-ID" dirty="0">
                <a:ea typeface="+mn-ea"/>
              </a:rPr>
              <a:t>Penghasilan PNSD diatur dalam Pasal 63 ayat (2) dan Penjelasannya PP 58 Tahun 2005 tentang Pengelolaan Keuangan </a:t>
            </a:r>
            <a:r>
              <a:rPr lang="id-ID" dirty="0" smtClean="0">
                <a:ea typeface="+mn-ea"/>
              </a:rPr>
              <a:t>Daerah</a:t>
            </a:r>
          </a:p>
          <a:p>
            <a:pPr algn="just" eaLnBrk="1" fontAlgn="auto" hangingPunct="1">
              <a:spcAft>
                <a:spcPts val="0"/>
              </a:spcAft>
              <a:defRPr/>
            </a:pPr>
            <a:endParaRPr lang="id-ID" sz="1300" dirty="0" smtClean="0">
              <a:ea typeface="+mn-ea"/>
            </a:endParaRPr>
          </a:p>
          <a:p>
            <a:pPr algn="just" eaLnBrk="1" fontAlgn="auto" hangingPunct="1">
              <a:spcAft>
                <a:spcPts val="0"/>
              </a:spcAft>
              <a:buFont typeface="Arial" pitchFamily="34" charset="0"/>
              <a:buNone/>
              <a:defRPr/>
            </a:pPr>
            <a:r>
              <a:rPr lang="id-ID" dirty="0" smtClean="0">
                <a:ea typeface="+mn-ea"/>
              </a:rPr>
              <a:t>    </a:t>
            </a:r>
            <a:r>
              <a:rPr lang="id-ID" dirty="0">
                <a:ea typeface="+mn-ea"/>
              </a:rPr>
              <a:t>"Pemerintah daerah dapat memberikan tambahan penghasilan kepada PNSD berdasarkan pertimbangan obyektif dengan</a:t>
            </a:r>
            <a:r>
              <a:rPr lang="id-ID" dirty="0" smtClean="0">
                <a:ea typeface="+mn-ea"/>
              </a:rPr>
              <a:t> </a:t>
            </a:r>
            <a:r>
              <a:rPr lang="id-ID" dirty="0">
                <a:ea typeface="+mn-ea"/>
              </a:rPr>
              <a:t>memperhatikan kemampuan keuangan daerah dan memperoleh persetujuan DPRD sesuai dengan ketentuan peraturan</a:t>
            </a:r>
            <a:r>
              <a:rPr lang="id-ID" dirty="0" smtClean="0">
                <a:ea typeface="+mn-ea"/>
              </a:rPr>
              <a:t> </a:t>
            </a:r>
            <a:r>
              <a:rPr lang="id-ID" dirty="0">
                <a:ea typeface="+mn-ea"/>
              </a:rPr>
              <a:t>perundang-undangan".</a:t>
            </a:r>
            <a:r>
              <a:rPr lang="id-ID" dirty="0" smtClean="0">
                <a:ea typeface="+mn-ea"/>
              </a:rPr>
              <a:t> </a:t>
            </a:r>
          </a:p>
          <a:p>
            <a:pPr algn="just" eaLnBrk="1" fontAlgn="auto" hangingPunct="1">
              <a:spcAft>
                <a:spcPts val="0"/>
              </a:spcAft>
              <a:buFont typeface="Arial" pitchFamily="34" charset="0"/>
              <a:buNone/>
              <a:defRPr/>
            </a:pPr>
            <a:endParaRPr lang="id-ID" sz="1300" dirty="0" smtClean="0">
              <a:ea typeface="+mn-ea"/>
            </a:endParaRPr>
          </a:p>
          <a:p>
            <a:pPr algn="just" eaLnBrk="1" fontAlgn="auto" hangingPunct="1">
              <a:spcAft>
                <a:spcPts val="0"/>
              </a:spcAft>
              <a:buFont typeface="Arial" pitchFamily="34" charset="0"/>
              <a:buNone/>
              <a:defRPr/>
            </a:pPr>
            <a:r>
              <a:rPr lang="id-ID" dirty="0">
                <a:ea typeface="+mn-ea"/>
              </a:rPr>
              <a:t> </a:t>
            </a:r>
            <a:r>
              <a:rPr lang="id-ID" dirty="0" smtClean="0">
                <a:ea typeface="+mn-ea"/>
              </a:rPr>
              <a:t>   "</a:t>
            </a:r>
            <a:r>
              <a:rPr lang="id-ID" dirty="0">
                <a:ea typeface="+mn-ea"/>
              </a:rPr>
              <a:t>Tambahan penghasilan diberikan dalam rangka peningkatan kesejahteraan pegawai berdasarkan prestasi kerja, tempat bertugas,</a:t>
            </a:r>
            <a:r>
              <a:rPr lang="id-ID" dirty="0" smtClean="0">
                <a:ea typeface="+mn-ea"/>
              </a:rPr>
              <a:t> </a:t>
            </a:r>
            <a:r>
              <a:rPr lang="id-ID" dirty="0">
                <a:ea typeface="+mn-ea"/>
              </a:rPr>
              <a:t>kondisi kerja dan kelangkaan profesi"</a:t>
            </a:r>
            <a:r>
              <a:rPr lang="id-ID" dirty="0" smtClean="0">
                <a:ea typeface="+mn-ea"/>
              </a:rPr>
              <a:t> </a:t>
            </a:r>
            <a:endParaRPr lang="id-ID" dirty="0">
              <a:ea typeface="+mn-ea"/>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0"/>
            <a:ext cx="7772400" cy="1143000"/>
          </a:xfrm>
        </p:spPr>
        <p:txBody>
          <a:bodyPr>
            <a:normAutofit fontScale="90000"/>
          </a:bodyPr>
          <a:lstStyle/>
          <a:p>
            <a:r>
              <a:rPr lang="id-ID" dirty="0" smtClean="0"/>
              <a:t>Insentif Nakes PTT dan Penugasan Khusus </a:t>
            </a:r>
            <a:endParaRPr lang="id-ID" dirty="0"/>
          </a:p>
        </p:txBody>
      </p:sp>
      <p:pic>
        <p:nvPicPr>
          <p:cNvPr id="1025" name="Picture 1"/>
          <p:cNvPicPr>
            <a:picLocks noChangeAspect="1" noChangeArrowheads="1"/>
          </p:cNvPicPr>
          <p:nvPr/>
        </p:nvPicPr>
        <p:blipFill>
          <a:blip r:embed="rId2"/>
          <a:srcRect/>
          <a:stretch>
            <a:fillRect/>
          </a:stretch>
        </p:blipFill>
        <p:spPr bwMode="auto">
          <a:xfrm>
            <a:off x="906463" y="2684463"/>
            <a:ext cx="7759108" cy="22685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7772400" cy="1143000"/>
          </a:xfrm>
        </p:spPr>
        <p:txBody>
          <a:bodyPr>
            <a:normAutofit fontScale="90000"/>
          </a:bodyPr>
          <a:lstStyle/>
          <a:p>
            <a:r>
              <a:rPr lang="id-ID" b="1" dirty="0" smtClean="0"/>
              <a:t>PERDESAAN SEHAT DI DAERAH TERTINGGAL </a:t>
            </a:r>
            <a:endParaRPr lang="id-ID" b="1" dirty="0"/>
          </a:p>
        </p:txBody>
      </p:sp>
      <p:sp>
        <p:nvSpPr>
          <p:cNvPr id="3" name="Content Placeholder 2"/>
          <p:cNvSpPr>
            <a:spLocks noGrp="1"/>
          </p:cNvSpPr>
          <p:nvPr>
            <p:ph sz="quarter" idx="1"/>
          </p:nvPr>
        </p:nvSpPr>
        <p:spPr>
          <a:xfrm>
            <a:off x="914400" y="2209800"/>
            <a:ext cx="7772400" cy="3810000"/>
          </a:xfrm>
        </p:spPr>
        <p:txBody>
          <a:bodyPr>
            <a:normAutofit/>
          </a:bodyPr>
          <a:lstStyle/>
          <a:p>
            <a:r>
              <a:rPr lang="id-ID" dirty="0"/>
              <a:t>Perdesaan Sehat (PS) merupakan realisasi atas kebijakan </a:t>
            </a:r>
            <a:r>
              <a:rPr lang="id-ID" b="1" dirty="0"/>
              <a:t>Percepatan Pembangunan Kualitas Kesehatan Berbasis Perdesaan di Daerah Tertinggal</a:t>
            </a:r>
            <a:r>
              <a:rPr lang="id-ID" dirty="0"/>
              <a:t>. PS dikembangkan untuk menjadi bagian dari program Percepatan Pembangunan Daerah Tertinggal (PPDT) dari Kementerian Pembangunan Daerah Tertinggal (KPDT).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143000" y="1066800"/>
          <a:ext cx="7239003" cy="3962402"/>
        </p:xfrm>
        <a:graphic>
          <a:graphicData uri="http://schemas.openxmlformats.org/drawingml/2006/table">
            <a:tbl>
              <a:tblPr/>
              <a:tblGrid>
                <a:gridCol w="990601"/>
                <a:gridCol w="827314"/>
                <a:gridCol w="827314"/>
                <a:gridCol w="808265"/>
                <a:gridCol w="808265"/>
                <a:gridCol w="794657"/>
                <a:gridCol w="791936"/>
                <a:gridCol w="762000"/>
                <a:gridCol w="628651"/>
              </a:tblGrid>
              <a:tr h="343959">
                <a:tc gridSpan="9">
                  <a:txBody>
                    <a:bodyPr/>
                    <a:lstStyle/>
                    <a:p>
                      <a:pPr algn="ctr" fontAlgn="b"/>
                      <a:r>
                        <a:rPr lang="id-ID" sz="1100" b="1" i="0" u="none" strike="noStrike" dirty="0">
                          <a:solidFill>
                            <a:srgbClr val="000000"/>
                          </a:solidFill>
                          <a:latin typeface="Calibri"/>
                        </a:rPr>
                        <a:t>REKAPITULASI KEBERADAAN DOKTER DAN BIDAN PTT</a:t>
                      </a:r>
                    </a:p>
                  </a:txBody>
                  <a:tcPr marL="0" marR="0" marT="0" marB="0" anchor="b">
                    <a:lnL>
                      <a:noFill/>
                    </a:lnL>
                    <a:lnR>
                      <a:noFill/>
                    </a:lnR>
                    <a:lnT>
                      <a:noFill/>
                    </a:lnT>
                    <a:lnB>
                      <a:noFill/>
                    </a:lnB>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r>
              <a:tr h="343959">
                <a:tc gridSpan="9">
                  <a:txBody>
                    <a:bodyPr/>
                    <a:lstStyle/>
                    <a:p>
                      <a:pPr algn="ctr" fontAlgn="b"/>
                      <a:r>
                        <a:rPr lang="id-ID" sz="1100" b="1" i="0" u="none" strike="noStrike">
                          <a:solidFill>
                            <a:srgbClr val="000000"/>
                          </a:solidFill>
                          <a:latin typeface="Calibri"/>
                        </a:rPr>
                        <a:t>SELURUH INDONESIA</a:t>
                      </a:r>
                    </a:p>
                  </a:txBody>
                  <a:tcPr marL="0" marR="0" marT="0" marB="0" anchor="b">
                    <a:lnL>
                      <a:noFill/>
                    </a:lnL>
                    <a:lnR>
                      <a:noFill/>
                    </a:lnR>
                    <a:lnT>
                      <a:noFill/>
                    </a:lnT>
                    <a:lnB>
                      <a:noFill/>
                    </a:lnB>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r>
              <a:tr h="343959">
                <a:tc gridSpan="9">
                  <a:txBody>
                    <a:bodyPr/>
                    <a:lstStyle/>
                    <a:p>
                      <a:pPr algn="ctr" fontAlgn="b"/>
                      <a:r>
                        <a:rPr lang="it-IT" sz="1100" b="1" i="0" u="none" strike="noStrike">
                          <a:solidFill>
                            <a:srgbClr val="000000"/>
                          </a:solidFill>
                          <a:latin typeface="Calibri"/>
                        </a:rPr>
                        <a:t>PER TANGGAL 31 DESEMBER 2013 </a:t>
                      </a:r>
                    </a:p>
                  </a:txBody>
                  <a:tcPr marL="0" marR="0" marT="0" marB="0" anchor="b">
                    <a:lnL>
                      <a:noFill/>
                    </a:lnL>
                    <a:lnR>
                      <a:noFill/>
                    </a:lnR>
                    <a:lnT>
                      <a:noFill/>
                    </a:lnT>
                    <a:lnB>
                      <a:noFill/>
                    </a:lnB>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r>
              <a:tr h="343959">
                <a:tc>
                  <a:txBody>
                    <a:bodyPr/>
                    <a:lstStyle/>
                    <a:p>
                      <a:pPr algn="l" fontAlgn="b"/>
                      <a:endParaRPr lang="id-ID" sz="11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id-ID" sz="11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id-ID" sz="11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id-ID" sz="11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id-ID" sz="11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id-ID" sz="11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id-ID" sz="11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id-ID" sz="1100" b="0" i="0" u="none" strike="noStrike">
                        <a:solidFill>
                          <a:srgbClr val="000000"/>
                        </a:solidFill>
                        <a:latin typeface="Calibri"/>
                      </a:endParaRPr>
                    </a:p>
                  </a:txBody>
                  <a:tcPr marL="0" marR="0" marT="0" marB="0" anchor="b">
                    <a:lnL>
                      <a:noFill/>
                    </a:lnL>
                    <a:lnR>
                      <a:noFill/>
                    </a:lnR>
                    <a:lnT>
                      <a:noFill/>
                    </a:lnT>
                    <a:lnB>
                      <a:noFill/>
                    </a:lnB>
                  </a:tcPr>
                </a:tc>
                <a:tc>
                  <a:txBody>
                    <a:bodyPr/>
                    <a:lstStyle/>
                    <a:p>
                      <a:pPr algn="l" fontAlgn="b"/>
                      <a:endParaRPr lang="id-ID" sz="1100" b="0" i="0" u="none" strike="noStrike">
                        <a:solidFill>
                          <a:srgbClr val="000000"/>
                        </a:solidFill>
                        <a:latin typeface="Calibri"/>
                      </a:endParaRPr>
                    </a:p>
                  </a:txBody>
                  <a:tcPr marL="0" marR="0" marT="0" marB="0" anchor="b">
                    <a:lnL>
                      <a:noFill/>
                    </a:lnL>
                    <a:lnR>
                      <a:noFill/>
                    </a:lnR>
                    <a:lnT>
                      <a:noFill/>
                    </a:lnT>
                    <a:lnB>
                      <a:noFill/>
                    </a:lnB>
                  </a:tcPr>
                </a:tc>
              </a:tr>
              <a:tr h="343959">
                <a:tc>
                  <a:txBody>
                    <a:bodyPr/>
                    <a:lstStyle/>
                    <a:p>
                      <a:pPr algn="l" fontAlgn="b"/>
                      <a:endParaRPr lang="id-ID" sz="1100" b="0"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id-ID" sz="1100" b="0"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id-ID" sz="1100" b="0"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id-ID" sz="1100" b="0"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id-ID" sz="1100" b="0"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id-ID" sz="1100" b="0"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id-ID" sz="1100" b="0"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id-ID" sz="1100" b="0"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id-ID" sz="1100" b="0" i="0" u="none" strike="noStrike">
                        <a:solidFill>
                          <a:srgbClr val="000000"/>
                        </a:solidFill>
                        <a:latin typeface="Calibri"/>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r>
              <a:tr h="343959">
                <a:tc rowSpan="2">
                  <a:txBody>
                    <a:bodyPr/>
                    <a:lstStyle/>
                    <a:p>
                      <a:pPr algn="ctr" fontAlgn="ctr"/>
                      <a:r>
                        <a:rPr lang="id-ID" sz="1100" b="1" i="0" u="none" strike="noStrike">
                          <a:solidFill>
                            <a:srgbClr val="000000"/>
                          </a:solidFill>
                          <a:latin typeface="Calibri"/>
                        </a:rPr>
                        <a:t>KETERANGAN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gridSpan="4">
                  <a:txBody>
                    <a:bodyPr/>
                    <a:lstStyle/>
                    <a:p>
                      <a:pPr algn="ctr" fontAlgn="ctr"/>
                      <a:r>
                        <a:rPr lang="id-ID" sz="1100" b="1" i="0" u="none" strike="noStrike">
                          <a:solidFill>
                            <a:srgbClr val="000000"/>
                          </a:solidFill>
                          <a:latin typeface="Calibri"/>
                        </a:rPr>
                        <a:t>DOKTER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hMerge="1">
                  <a:txBody>
                    <a:bodyPr/>
                    <a:lstStyle/>
                    <a:p>
                      <a:endParaRPr lang="id-ID"/>
                    </a:p>
                  </a:txBody>
                  <a:tcPr/>
                </a:tc>
                <a:tc hMerge="1">
                  <a:txBody>
                    <a:bodyPr/>
                    <a:lstStyle/>
                    <a:p>
                      <a:endParaRPr lang="id-ID"/>
                    </a:p>
                  </a:txBody>
                  <a:tcPr/>
                </a:tc>
                <a:tc hMerge="1">
                  <a:txBody>
                    <a:bodyPr/>
                    <a:lstStyle/>
                    <a:p>
                      <a:endParaRPr lang="id-ID"/>
                    </a:p>
                  </a:txBody>
                  <a:tcPr/>
                </a:tc>
                <a:tc gridSpan="4">
                  <a:txBody>
                    <a:bodyPr/>
                    <a:lstStyle/>
                    <a:p>
                      <a:pPr algn="ctr" fontAlgn="ctr"/>
                      <a:r>
                        <a:rPr lang="id-ID" sz="1100" b="1" i="0" u="none" strike="noStrike">
                          <a:solidFill>
                            <a:srgbClr val="000000"/>
                          </a:solidFill>
                          <a:latin typeface="Calibri"/>
                        </a:rPr>
                        <a:t>BIDAN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hMerge="1">
                  <a:txBody>
                    <a:bodyPr/>
                    <a:lstStyle/>
                    <a:p>
                      <a:endParaRPr lang="id-ID"/>
                    </a:p>
                  </a:txBody>
                  <a:tcPr/>
                </a:tc>
                <a:tc hMerge="1">
                  <a:txBody>
                    <a:bodyPr/>
                    <a:lstStyle/>
                    <a:p>
                      <a:endParaRPr lang="id-ID"/>
                    </a:p>
                  </a:txBody>
                  <a:tcPr/>
                </a:tc>
                <a:tc hMerge="1">
                  <a:txBody>
                    <a:bodyPr/>
                    <a:lstStyle/>
                    <a:p>
                      <a:endParaRPr lang="id-ID"/>
                    </a:p>
                  </a:txBody>
                  <a:tcPr/>
                </a:tc>
              </a:tr>
              <a:tr h="1375833">
                <a:tc vMerge="1">
                  <a:txBody>
                    <a:bodyPr/>
                    <a:lstStyle/>
                    <a:p>
                      <a:endParaRPr lang="id-ID"/>
                    </a:p>
                  </a:txBody>
                  <a:tcPr/>
                </a:tc>
                <a:tc>
                  <a:txBody>
                    <a:bodyPr/>
                    <a:lstStyle/>
                    <a:p>
                      <a:pPr algn="ctr" fontAlgn="ctr"/>
                      <a:r>
                        <a:rPr lang="id-ID" sz="1100" b="1" i="0" u="none" strike="noStrike">
                          <a:solidFill>
                            <a:srgbClr val="000000"/>
                          </a:solidFill>
                          <a:latin typeface="Calibri"/>
                        </a:rPr>
                        <a:t>BIASA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id-ID" sz="1100" b="1" i="0" u="none" strike="noStrike">
                          <a:solidFill>
                            <a:srgbClr val="000000"/>
                          </a:solidFill>
                          <a:latin typeface="Calibri"/>
                        </a:rPr>
                        <a:t>TERPENCIL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id-ID" sz="1100" b="1" i="0" u="none" strike="noStrike">
                          <a:solidFill>
                            <a:srgbClr val="000000"/>
                          </a:solidFill>
                          <a:latin typeface="Calibri"/>
                        </a:rPr>
                        <a:t>SANGAT TERPENCIL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id-ID" sz="1100" b="1" i="0" u="none" strike="noStrike">
                          <a:solidFill>
                            <a:srgbClr val="000000"/>
                          </a:solidFill>
                          <a:latin typeface="Calibri"/>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id-ID" sz="1100" b="1" i="0" u="none" strike="noStrike">
                          <a:solidFill>
                            <a:srgbClr val="000000"/>
                          </a:solidFill>
                          <a:latin typeface="Calibri"/>
                        </a:rPr>
                        <a:t>BIASA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id-ID" sz="1100" b="1" i="0" u="none" strike="noStrike">
                          <a:solidFill>
                            <a:srgbClr val="000000"/>
                          </a:solidFill>
                          <a:latin typeface="Calibri"/>
                        </a:rPr>
                        <a:t>TERPENCIL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id-ID" sz="1100" b="1" i="0" u="none" strike="noStrike">
                          <a:solidFill>
                            <a:srgbClr val="000000"/>
                          </a:solidFill>
                          <a:latin typeface="Calibri"/>
                        </a:rPr>
                        <a:t>SANGAT TERPENCIL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c>
                  <a:txBody>
                    <a:bodyPr/>
                    <a:lstStyle/>
                    <a:p>
                      <a:pPr algn="ctr" fontAlgn="ctr"/>
                      <a:r>
                        <a:rPr lang="id-ID" sz="1100" b="1" i="0" u="none" strike="noStrike">
                          <a:solidFill>
                            <a:srgbClr val="000000"/>
                          </a:solidFill>
                          <a:latin typeface="Calibri"/>
                        </a:rPr>
                        <a:t>JUMLAH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5F1"/>
                    </a:solidFill>
                  </a:tcPr>
                </a:tc>
              </a:tr>
              <a:tr h="522815">
                <a:tc>
                  <a:txBody>
                    <a:bodyPr/>
                    <a:lstStyle/>
                    <a:p>
                      <a:pPr algn="l" fontAlgn="ctr"/>
                      <a:r>
                        <a:rPr lang="id-ID" sz="1100" b="0" i="0" u="none" strike="noStrike">
                          <a:solidFill>
                            <a:srgbClr val="000000"/>
                          </a:solidFill>
                          <a:latin typeface="Calibri"/>
                        </a:rPr>
                        <a:t>PTT AKTIF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d-ID" sz="1100" b="1" i="0" u="none" strike="noStrike">
                          <a:solidFill>
                            <a:srgbClr val="000000"/>
                          </a:solidFill>
                          <a:latin typeface="Calibri"/>
                        </a:rPr>
                        <a:t>226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d-ID" sz="1100" b="1" i="0" u="none" strike="noStrike">
                          <a:solidFill>
                            <a:srgbClr val="000000"/>
                          </a:solidFill>
                          <a:latin typeface="Calibri"/>
                        </a:rPr>
                        <a:t>1,112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d-ID" sz="1100" b="1" i="0" u="none" strike="noStrike">
                          <a:solidFill>
                            <a:srgbClr val="000000"/>
                          </a:solidFill>
                          <a:latin typeface="Calibri"/>
                        </a:rPr>
                        <a:t>1,815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d-ID" sz="1100" b="1" i="0" u="none" strike="noStrike">
                          <a:solidFill>
                            <a:srgbClr val="000000"/>
                          </a:solidFill>
                          <a:latin typeface="Calibri"/>
                        </a:rPr>
                        <a:t>3,153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d-ID" sz="1100" b="1" i="0" u="none" strike="noStrike" dirty="0" smtClean="0">
                          <a:solidFill>
                            <a:srgbClr val="000000"/>
                          </a:solidFill>
                          <a:latin typeface="Calibri"/>
                        </a:rPr>
                        <a:t>21,452</a:t>
                      </a:r>
                      <a:endParaRPr lang="id-ID" sz="1100" b="1"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d-ID" sz="1100" b="1" i="0" u="none" strike="noStrike">
                          <a:solidFill>
                            <a:srgbClr val="000000"/>
                          </a:solidFill>
                          <a:latin typeface="Calibri"/>
                        </a:rPr>
                        <a:t>11,991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d-ID" sz="1100" b="1" i="0" u="none" strike="noStrike">
                          <a:solidFill>
                            <a:srgbClr val="000000"/>
                          </a:solidFill>
                          <a:latin typeface="Calibri"/>
                        </a:rPr>
                        <a:t>8,692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id-ID" sz="1100" b="0" i="0" u="none" strike="noStrike" dirty="0" smtClean="0">
                          <a:solidFill>
                            <a:srgbClr val="000000"/>
                          </a:solidFill>
                          <a:latin typeface="Calibri"/>
                        </a:rPr>
                        <a:t>42,135</a:t>
                      </a:r>
                      <a:endParaRPr lang="id-ID" sz="11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nvGraphicFramePr>
        <p:xfrm>
          <a:off x="1443037" y="890587"/>
          <a:ext cx="6257926" cy="507682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nvGraphicFramePr>
        <p:xfrm>
          <a:off x="1166812" y="928687"/>
          <a:ext cx="6810375" cy="50006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3818"/>
            <a:ext cx="7620000" cy="1156990"/>
          </a:xfrm>
        </p:spPr>
        <p:txBody>
          <a:bodyPr>
            <a:noAutofit/>
          </a:bodyPr>
          <a:lstStyle/>
          <a:p>
            <a:r>
              <a:rPr lang="id-ID" sz="3200" dirty="0" smtClean="0"/>
              <a:t>Rencana Pengangkatan Tenaga Kesehatan  sebagai PTT dan melalui Penugasan Khusus Tahun 2014</a:t>
            </a:r>
            <a:endParaRPr lang="id-ID" sz="3200" dirty="0"/>
          </a:p>
        </p:txBody>
      </p:sp>
      <p:sp>
        <p:nvSpPr>
          <p:cNvPr id="3" name="Content Placeholder 2"/>
          <p:cNvSpPr>
            <a:spLocks noGrp="1"/>
          </p:cNvSpPr>
          <p:nvPr>
            <p:ph sz="quarter" idx="1"/>
          </p:nvPr>
        </p:nvSpPr>
        <p:spPr>
          <a:xfrm>
            <a:off x="611560" y="2060848"/>
            <a:ext cx="7620000" cy="3907904"/>
          </a:xfrm>
        </p:spPr>
        <p:txBody>
          <a:bodyPr>
            <a:normAutofit/>
          </a:bodyPr>
          <a:lstStyle/>
          <a:p>
            <a:r>
              <a:rPr lang="id-ID" dirty="0" smtClean="0"/>
              <a:t>Dokter / Dokter Gigi sebagai PTT  sebanyak 1.507 orang </a:t>
            </a:r>
          </a:p>
          <a:p>
            <a:r>
              <a:rPr lang="id-ID" dirty="0" smtClean="0"/>
              <a:t>Bidan sebagai PTT  sebanyak  3.513 orang </a:t>
            </a:r>
          </a:p>
          <a:p>
            <a:r>
              <a:rPr lang="id-ID" dirty="0" smtClean="0"/>
              <a:t>Tenaga Kesehatan melalui penugasan khusus sebanyak  1.700 orang </a:t>
            </a:r>
          </a:p>
          <a:p>
            <a:endParaRPr lang="id-ID" sz="4000" dirty="0"/>
          </a:p>
          <a:p>
            <a:endParaRPr lang="id-ID" sz="4000" dirty="0" smtClean="0"/>
          </a:p>
          <a:p>
            <a:pPr marL="114300" indent="0">
              <a:buNone/>
            </a:pPr>
            <a:r>
              <a:rPr lang="id-ID" sz="1800" dirty="0" smtClean="0"/>
              <a:t>Sumber : Ropeg Kemenkes RI</a:t>
            </a:r>
            <a:endParaRPr lang="id-ID" sz="1800" dirty="0"/>
          </a:p>
        </p:txBody>
      </p:sp>
    </p:spTree>
    <p:extLst>
      <p:ext uri="{BB962C8B-B14F-4D97-AF65-F5344CB8AC3E}">
        <p14:creationId xmlns:p14="http://schemas.microsoft.com/office/powerpoint/2010/main" xmlns="" val="20933748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sz="3200" dirty="0"/>
              <a:t>Kendala dan Solusi Penempatan Tenaga kesehatan di Daerah Tertinggal</a:t>
            </a:r>
            <a:endParaRPr lang="id-ID" sz="3600" dirty="0"/>
          </a:p>
        </p:txBody>
      </p:sp>
      <p:sp>
        <p:nvSpPr>
          <p:cNvPr id="3" name="Content Placeholder 2"/>
          <p:cNvSpPr>
            <a:spLocks noGrp="1"/>
          </p:cNvSpPr>
          <p:nvPr>
            <p:ph sz="quarter" idx="1"/>
          </p:nvPr>
        </p:nvSpPr>
        <p:spPr>
          <a:xfrm>
            <a:off x="467544" y="1340768"/>
            <a:ext cx="8229600" cy="4525963"/>
          </a:xfrm>
        </p:spPr>
        <p:txBody>
          <a:bodyPr>
            <a:noAutofit/>
          </a:bodyPr>
          <a:lstStyle/>
          <a:p>
            <a:pPr marL="361950" indent="0">
              <a:buSzPct val="65000"/>
              <a:buNone/>
            </a:pPr>
            <a:r>
              <a:rPr lang="id-ID" sz="2800" dirty="0" smtClean="0"/>
              <a:t>Kendala:</a:t>
            </a:r>
          </a:p>
          <a:p>
            <a:pPr marL="628650" indent="-266700">
              <a:buSzPct val="65000"/>
              <a:buFont typeface="Wingdings" pitchFamily="2" charset="2"/>
              <a:buChar char="v"/>
            </a:pPr>
            <a:r>
              <a:rPr lang="id-ID" sz="2800" dirty="0" smtClean="0"/>
              <a:t>kurangnya jumlah, jenis, dan mutu Nakes, </a:t>
            </a:r>
          </a:p>
          <a:p>
            <a:pPr marL="628650" indent="-266700">
              <a:buSzPct val="65000"/>
              <a:buFont typeface="Wingdings" pitchFamily="2" charset="2"/>
              <a:buChar char="v"/>
            </a:pPr>
            <a:r>
              <a:rPr lang="id-ID" sz="2800" dirty="0" smtClean="0"/>
              <a:t>maldistribusi Nakes yang disebabkan oleh kondisi geografis yang sulit (DTPK), daerah tidak diminati dan tidak ada institusi pendidikan tenaga kesehatan di daerah tersebut</a:t>
            </a:r>
          </a:p>
          <a:p>
            <a:pPr marL="628650" indent="-266700">
              <a:buSzPct val="65000"/>
              <a:buFont typeface="Wingdings" pitchFamily="2" charset="2"/>
              <a:buChar char="v"/>
            </a:pPr>
            <a:r>
              <a:rPr lang="id-ID" sz="2800" dirty="0" smtClean="0"/>
              <a:t>pemenuhan pengadaan nakes jenis tertentu sulit karena model penempatan individual di daerah menyebabkan retensi Nakes rendah</a:t>
            </a:r>
          </a:p>
        </p:txBody>
      </p:sp>
    </p:spTree>
    <p:extLst>
      <p:ext uri="{BB962C8B-B14F-4D97-AF65-F5344CB8AC3E}">
        <p14:creationId xmlns:p14="http://schemas.microsoft.com/office/powerpoint/2010/main" xmlns="" val="40670181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p:txBody>
          <a:bodyPr>
            <a:normAutofit/>
          </a:bodyPr>
          <a:lstStyle/>
          <a:p>
            <a:pPr marL="628650" indent="-266700">
              <a:buSzPct val="65000"/>
              <a:buFont typeface="Wingdings" pitchFamily="2" charset="2"/>
              <a:buChar char="v"/>
            </a:pPr>
            <a:r>
              <a:rPr lang="id-ID" sz="2800" dirty="0"/>
              <a:t>Rendahnya retensi nakes di daerah terutama DTPK karena : insentif yang tidak menarik, </a:t>
            </a:r>
            <a:r>
              <a:rPr lang="id-ID" sz="2800" i="1" dirty="0"/>
              <a:t>barrier to entry, </a:t>
            </a:r>
            <a:r>
              <a:rPr lang="id-ID" sz="2800" dirty="0"/>
              <a:t>fasilitas kurang, minimya monev</a:t>
            </a:r>
          </a:p>
          <a:p>
            <a:pPr marL="628650" indent="-266700">
              <a:buSzPct val="65000"/>
              <a:buFont typeface="Wingdings" pitchFamily="2" charset="2"/>
              <a:buChar char="v"/>
            </a:pPr>
            <a:r>
              <a:rPr lang="id-ID" sz="2800" dirty="0" smtClean="0"/>
              <a:t>lemahnya kemampuan pembiayaan sebagian Pemda untuk pengembangan tenaga kesehatan, </a:t>
            </a:r>
          </a:p>
          <a:p>
            <a:pPr marL="628650" indent="-266700">
              <a:buSzPct val="65000"/>
              <a:buFont typeface="Wingdings" pitchFamily="2" charset="2"/>
              <a:buChar char="v"/>
            </a:pPr>
            <a:r>
              <a:rPr lang="id-ID" sz="2800" dirty="0" smtClean="0"/>
              <a:t>kurang optimalnya pengembangan karir Nakes,</a:t>
            </a:r>
          </a:p>
          <a:p>
            <a:pPr marL="628650" lvl="3" indent="-266700">
              <a:buSzPct val="65000"/>
              <a:buFont typeface="Wingdings" pitchFamily="2" charset="2"/>
              <a:buChar char="v"/>
            </a:pPr>
            <a:r>
              <a:rPr lang="en-US" sz="2800" dirty="0" err="1" smtClean="0"/>
              <a:t>Adanya</a:t>
            </a:r>
            <a:r>
              <a:rPr lang="en-US" sz="2800" dirty="0" smtClean="0"/>
              <a:t> </a:t>
            </a:r>
            <a:r>
              <a:rPr lang="en-US" sz="2800" dirty="0" err="1" smtClean="0"/>
              <a:t>kultur</a:t>
            </a:r>
            <a:r>
              <a:rPr lang="en-US" sz="2800" dirty="0" smtClean="0"/>
              <a:t>  </a:t>
            </a:r>
            <a:r>
              <a:rPr lang="en-US" sz="2800" dirty="0" err="1" smtClean="0"/>
              <a:t>budaya</a:t>
            </a:r>
            <a:r>
              <a:rPr lang="en-US" sz="2800" dirty="0" smtClean="0"/>
              <a:t> </a:t>
            </a:r>
            <a:r>
              <a:rPr lang="en-US" sz="2800" dirty="0" err="1" smtClean="0"/>
              <a:t>setempat</a:t>
            </a:r>
            <a:r>
              <a:rPr lang="en-US" sz="2800" dirty="0" smtClean="0"/>
              <a:t> yang </a:t>
            </a:r>
            <a:r>
              <a:rPr lang="en-US" sz="2800" dirty="0" err="1" smtClean="0"/>
              <a:t>kurang</a:t>
            </a:r>
            <a:r>
              <a:rPr lang="en-US" sz="2800" dirty="0" smtClean="0"/>
              <a:t> </a:t>
            </a:r>
            <a:r>
              <a:rPr lang="en-US" sz="2800" dirty="0" err="1" smtClean="0"/>
              <a:t>kondusif</a:t>
            </a:r>
            <a:endParaRPr lang="id-ID" sz="2800" dirty="0"/>
          </a:p>
          <a:p>
            <a:pPr marL="628650" lvl="3" indent="-266700">
              <a:buSzPct val="65000"/>
              <a:buFont typeface="Wingdings" pitchFamily="2" charset="2"/>
              <a:buChar char="v"/>
            </a:pPr>
            <a:r>
              <a:rPr lang="id-ID" sz="2800" dirty="0" smtClean="0"/>
              <a:t>Penempatan </a:t>
            </a:r>
            <a:r>
              <a:rPr lang="id-ID" sz="2800" dirty="0"/>
              <a:t>tenaga kesehatan tidak bisa secara </a:t>
            </a:r>
            <a:r>
              <a:rPr lang="id-ID" sz="2800" dirty="0" smtClean="0"/>
              <a:t>wajib </a:t>
            </a:r>
          </a:p>
          <a:p>
            <a:pPr marL="628650" lvl="3" indent="-266700">
              <a:buSzPct val="65000"/>
              <a:buFont typeface="Wingdings" pitchFamily="2" charset="2"/>
              <a:buChar char="v"/>
            </a:pPr>
            <a:r>
              <a:rPr lang="en-US" sz="2800" dirty="0" err="1" smtClean="0"/>
              <a:t>Belum</a:t>
            </a:r>
            <a:r>
              <a:rPr lang="en-US" sz="2800" dirty="0" smtClean="0"/>
              <a:t> </a:t>
            </a:r>
            <a:r>
              <a:rPr lang="en-US" sz="2800" dirty="0" err="1"/>
              <a:t>berkembangnya</a:t>
            </a:r>
            <a:r>
              <a:rPr lang="en-US" sz="2800" dirty="0"/>
              <a:t> public-private partnership</a:t>
            </a:r>
            <a:endParaRPr lang="id-ID" sz="2800" dirty="0"/>
          </a:p>
        </p:txBody>
      </p:sp>
    </p:spTree>
    <p:extLst>
      <p:ext uri="{BB962C8B-B14F-4D97-AF65-F5344CB8AC3E}">
        <p14:creationId xmlns:p14="http://schemas.microsoft.com/office/powerpoint/2010/main" xmlns="" val="38838950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dirty="0"/>
          </a:p>
        </p:txBody>
      </p:sp>
      <p:sp>
        <p:nvSpPr>
          <p:cNvPr id="3" name="Content Placeholder 2"/>
          <p:cNvSpPr>
            <a:spLocks noGrp="1"/>
          </p:cNvSpPr>
          <p:nvPr>
            <p:ph sz="quarter" idx="1"/>
          </p:nvPr>
        </p:nvSpPr>
        <p:spPr/>
        <p:txBody>
          <a:bodyPr>
            <a:normAutofit/>
          </a:bodyPr>
          <a:lstStyle/>
          <a:p>
            <a:pPr marL="0" indent="0">
              <a:buNone/>
            </a:pPr>
            <a:r>
              <a:rPr lang="id-ID" dirty="0" smtClean="0"/>
              <a:t>Solusi:</a:t>
            </a:r>
          </a:p>
          <a:p>
            <a:r>
              <a:rPr lang="id-ID" dirty="0" smtClean="0"/>
              <a:t>Peningkatan </a:t>
            </a:r>
            <a:r>
              <a:rPr lang="id-ID" dirty="0"/>
              <a:t>perencanaan melalui: fasilitasi daerah </a:t>
            </a:r>
            <a:r>
              <a:rPr lang="id-ID" dirty="0" smtClean="0"/>
              <a:t>untuk menyusun </a:t>
            </a:r>
            <a:r>
              <a:rPr lang="id-ID" dirty="0"/>
              <a:t>kebutuhan, penyusunan standar ketenagaan</a:t>
            </a:r>
          </a:p>
          <a:p>
            <a:r>
              <a:rPr lang="id-ID" dirty="0" smtClean="0"/>
              <a:t>Peningkatan </a:t>
            </a:r>
            <a:r>
              <a:rPr lang="id-ID" dirty="0"/>
              <a:t>dan </a:t>
            </a:r>
            <a:r>
              <a:rPr lang="id-ID" dirty="0" smtClean="0"/>
              <a:t>pengembangan pengadaan /pendidikan Tenaga </a:t>
            </a:r>
            <a:r>
              <a:rPr lang="id-ID" dirty="0"/>
              <a:t>Kesehatan melalui CPD, tugas </a:t>
            </a:r>
            <a:r>
              <a:rPr lang="id-ID" dirty="0" smtClean="0"/>
              <a:t>belajar</a:t>
            </a:r>
            <a:endParaRPr lang="id-ID" dirty="0"/>
          </a:p>
          <a:p>
            <a:r>
              <a:rPr lang="id-ID" dirty="0" smtClean="0"/>
              <a:t>Peningkatan </a:t>
            </a:r>
            <a:r>
              <a:rPr lang="id-ID" dirty="0"/>
              <a:t>Pendayagunaan Tenaga Kesehatan </a:t>
            </a:r>
            <a:r>
              <a:rPr lang="id-ID" dirty="0" smtClean="0"/>
              <a:t>: redistribusi</a:t>
            </a:r>
            <a:r>
              <a:rPr lang="id-ID" dirty="0"/>
              <a:t>, kejelasan pola karir</a:t>
            </a:r>
          </a:p>
        </p:txBody>
      </p:sp>
    </p:spTree>
    <p:extLst>
      <p:ext uri="{BB962C8B-B14F-4D97-AF65-F5344CB8AC3E}">
        <p14:creationId xmlns:p14="http://schemas.microsoft.com/office/powerpoint/2010/main" xmlns="" val="1883835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p:txBody>
          <a:bodyPr>
            <a:normAutofit/>
          </a:bodyPr>
          <a:lstStyle/>
          <a:p>
            <a:r>
              <a:rPr lang="id-ID" sz="2800" dirty="0" smtClean="0"/>
              <a:t>Penyusunan regulasi </a:t>
            </a:r>
            <a:r>
              <a:rPr lang="es-ES" sz="2800" dirty="0" err="1" smtClean="0"/>
              <a:t>tentang</a:t>
            </a:r>
            <a:r>
              <a:rPr lang="es-ES" sz="2800" dirty="0" smtClean="0"/>
              <a:t>  </a:t>
            </a:r>
            <a:r>
              <a:rPr lang="es-ES" sz="2800" dirty="0" err="1" smtClean="0"/>
              <a:t>distribusi</a:t>
            </a:r>
            <a:r>
              <a:rPr lang="id-ID" sz="2800" dirty="0" smtClean="0"/>
              <a:t> dan redistribusi</a:t>
            </a:r>
            <a:r>
              <a:rPr lang="es-ES" sz="2800" dirty="0" smtClean="0"/>
              <a:t> </a:t>
            </a:r>
            <a:r>
              <a:rPr lang="es-ES" sz="2800" dirty="0" err="1" smtClean="0"/>
              <a:t>tenaga</a:t>
            </a:r>
            <a:r>
              <a:rPr lang="id-ID" sz="2800" dirty="0" smtClean="0"/>
              <a:t> kesehatan</a:t>
            </a:r>
          </a:p>
          <a:p>
            <a:r>
              <a:rPr lang="id-ID" sz="2800" dirty="0" smtClean="0"/>
              <a:t>Mengubah pola pikir dari ‘keberadaan nakes di fasyankes’ menjadi  ‘adanya pelayanan kesehatan yang berkesinambungan’</a:t>
            </a:r>
          </a:p>
          <a:p>
            <a:endParaRPr lang="id-ID" dirty="0" smtClean="0"/>
          </a:p>
        </p:txBody>
      </p:sp>
    </p:spTree>
    <p:extLst>
      <p:ext uri="{BB962C8B-B14F-4D97-AF65-F5344CB8AC3E}">
        <p14:creationId xmlns:p14="http://schemas.microsoft.com/office/powerpoint/2010/main" xmlns="" val="24888654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67544" y="274638"/>
            <a:ext cx="7992888" cy="1143000"/>
          </a:xfrm>
        </p:spPr>
        <p:txBody>
          <a:bodyPr/>
          <a:lstStyle/>
          <a:p>
            <a:pPr eaLnBrk="1" hangingPunct="1"/>
            <a:r>
              <a:rPr lang="en-US" sz="2800" b="1" dirty="0" smtClean="0">
                <a:solidFill>
                  <a:schemeClr val="tx1"/>
                </a:solidFill>
              </a:rPr>
              <a:t>UPAYA YANG  DILAKUKAN KEM</a:t>
            </a:r>
            <a:r>
              <a:rPr lang="id-ID" sz="2800" b="1" dirty="0" smtClean="0">
                <a:solidFill>
                  <a:schemeClr val="tx1"/>
                </a:solidFill>
              </a:rPr>
              <a:t>ENTERIAN </a:t>
            </a:r>
            <a:r>
              <a:rPr lang="en-US" sz="2800" b="1" dirty="0" smtClean="0">
                <a:solidFill>
                  <a:schemeClr val="tx1"/>
                </a:solidFill>
              </a:rPr>
              <a:t>KES</a:t>
            </a:r>
            <a:r>
              <a:rPr lang="id-ID" sz="2800" b="1" dirty="0" smtClean="0">
                <a:solidFill>
                  <a:schemeClr val="tx1"/>
                </a:solidFill>
              </a:rPr>
              <a:t>EHATAN</a:t>
            </a:r>
            <a:endParaRPr lang="en-US" sz="2800" b="1" dirty="0" smtClean="0">
              <a:solidFill>
                <a:schemeClr val="tx1"/>
              </a:solidFill>
            </a:endParaRPr>
          </a:p>
        </p:txBody>
      </p:sp>
      <p:sp>
        <p:nvSpPr>
          <p:cNvPr id="12291" name="Content Placeholder 2"/>
          <p:cNvSpPr>
            <a:spLocks noGrp="1"/>
          </p:cNvSpPr>
          <p:nvPr>
            <p:ph sz="quarter" idx="1"/>
          </p:nvPr>
        </p:nvSpPr>
        <p:spPr>
          <a:xfrm>
            <a:off x="755576" y="1700808"/>
            <a:ext cx="7520940" cy="3579849"/>
          </a:xfrm>
        </p:spPr>
        <p:txBody>
          <a:bodyPr>
            <a:normAutofit/>
          </a:bodyPr>
          <a:lstStyle/>
          <a:p>
            <a:pPr marL="514350" indent="-514350" eaLnBrk="1" hangingPunct="1">
              <a:buFont typeface="Wingdings" pitchFamily="2" charset="2"/>
              <a:buAutoNum type="arabicPeriod"/>
            </a:pPr>
            <a:r>
              <a:rPr lang="id-ID" sz="2400" dirty="0" smtClean="0"/>
              <a:t>Mendorong Pemerintah daerah untuk menyusun dokumen perencanaan SDMK melalui F</a:t>
            </a:r>
            <a:r>
              <a:rPr lang="en-US" sz="2400" dirty="0" err="1" smtClean="0"/>
              <a:t>asilitasi</a:t>
            </a:r>
            <a:r>
              <a:rPr lang="en-US" sz="2400" dirty="0" smtClean="0"/>
              <a:t> </a:t>
            </a:r>
            <a:r>
              <a:rPr lang="en-US" sz="2400" dirty="0" err="1" smtClean="0"/>
              <a:t>Perencanaan</a:t>
            </a:r>
            <a:r>
              <a:rPr lang="en-US" sz="2400" dirty="0" smtClean="0"/>
              <a:t> </a:t>
            </a:r>
            <a:r>
              <a:rPr lang="en-US" sz="2400" dirty="0" err="1" smtClean="0"/>
              <a:t>Kebutuhan</a:t>
            </a:r>
            <a:r>
              <a:rPr lang="en-US" sz="2400" dirty="0" smtClean="0"/>
              <a:t> </a:t>
            </a:r>
            <a:r>
              <a:rPr lang="en-US" sz="2400" dirty="0" err="1" smtClean="0"/>
              <a:t>Nakes</a:t>
            </a:r>
            <a:r>
              <a:rPr lang="en-US" sz="2400" dirty="0" smtClean="0"/>
              <a:t> </a:t>
            </a:r>
            <a:r>
              <a:rPr lang="en-US" sz="2400" dirty="0" err="1" smtClean="0"/>
              <a:t>kab</a:t>
            </a:r>
            <a:r>
              <a:rPr lang="en-US" sz="2400" dirty="0" smtClean="0"/>
              <a:t>/</a:t>
            </a:r>
            <a:r>
              <a:rPr lang="en-US" sz="2400" dirty="0" err="1" smtClean="0"/>
              <a:t>kota</a:t>
            </a:r>
            <a:endParaRPr lang="en-US" sz="2400" dirty="0" smtClean="0"/>
          </a:p>
          <a:p>
            <a:pPr marL="514350" indent="-514350" eaLnBrk="1" hangingPunct="1">
              <a:buFont typeface="Wingdings" pitchFamily="2" charset="2"/>
              <a:buAutoNum type="arabicPeriod"/>
            </a:pPr>
            <a:r>
              <a:rPr lang="id-ID" sz="2400" dirty="0" smtClean="0"/>
              <a:t>Melakukan pemenuhan dokter dan bidan melalui program PTT Pusat dan Penugasan Khusus (Tugsus) </a:t>
            </a:r>
          </a:p>
          <a:p>
            <a:pPr marL="514350" indent="-514350">
              <a:buFont typeface="Wingdings" pitchFamily="2" charset="2"/>
              <a:buAutoNum type="arabicPeriod"/>
            </a:pPr>
            <a:r>
              <a:rPr lang="id-ID" sz="2400" dirty="0" smtClean="0"/>
              <a:t>Melaksanakan Program Internsip Dokter Indonesia (PIDI)</a:t>
            </a:r>
            <a:endParaRPr lang="en-US" sz="2400" dirty="0" smtClean="0"/>
          </a:p>
          <a:p>
            <a:pPr marL="514350" indent="-514350" eaLnBrk="1" hangingPunct="1">
              <a:buFont typeface="Wingdings" pitchFamily="2" charset="2"/>
              <a:buAutoNum type="arabicPeriod"/>
            </a:pPr>
            <a:r>
              <a:rPr lang="en-US" sz="2400" dirty="0" smtClean="0"/>
              <a:t>Pen</a:t>
            </a:r>
            <a:r>
              <a:rPr lang="id-ID" sz="2400" dirty="0" smtClean="0"/>
              <a:t>ingkatan produksi</a:t>
            </a:r>
            <a:r>
              <a:rPr lang="en-US" sz="2400" dirty="0" smtClean="0"/>
              <a:t> </a:t>
            </a:r>
            <a:r>
              <a:rPr lang="id-ID" sz="2400" dirty="0" smtClean="0"/>
              <a:t>Nakes daerah melalui </a:t>
            </a:r>
            <a:r>
              <a:rPr lang="en-US" sz="2400" dirty="0" smtClean="0"/>
              <a:t>Pro</a:t>
            </a:r>
            <a:r>
              <a:rPr lang="id-ID" sz="2400" dirty="0" smtClean="0"/>
              <a:t>gram Stu</a:t>
            </a:r>
            <a:r>
              <a:rPr lang="en-US" sz="2400" dirty="0" smtClean="0"/>
              <a:t>di </a:t>
            </a:r>
            <a:r>
              <a:rPr lang="en-US" sz="2400" dirty="0" err="1" smtClean="0"/>
              <a:t>Baru</a:t>
            </a:r>
            <a:r>
              <a:rPr lang="en-US" sz="2400" dirty="0" smtClean="0"/>
              <a:t>, </a:t>
            </a:r>
            <a:r>
              <a:rPr lang="en-US" sz="2400" dirty="0" err="1" smtClean="0"/>
              <a:t>Prog</a:t>
            </a:r>
            <a:r>
              <a:rPr lang="id-ID" sz="2400" dirty="0" smtClean="0"/>
              <a:t>ram Khu</a:t>
            </a:r>
            <a:r>
              <a:rPr lang="en-US" sz="2400" dirty="0" err="1" smtClean="0"/>
              <a:t>sus</a:t>
            </a:r>
            <a:r>
              <a:rPr lang="en-US" sz="2400" dirty="0" smtClean="0"/>
              <a:t>, </a:t>
            </a:r>
            <a:r>
              <a:rPr lang="en-US" sz="2400" dirty="0" err="1" smtClean="0"/>
              <a:t>Kelas</a:t>
            </a:r>
            <a:r>
              <a:rPr lang="en-US" sz="2400" dirty="0" smtClean="0"/>
              <a:t> </a:t>
            </a:r>
            <a:r>
              <a:rPr lang="id-ID" sz="2400" dirty="0" err="1"/>
              <a:t>D</a:t>
            </a:r>
            <a:r>
              <a:rPr lang="en-US" sz="2400" dirty="0" err="1" smtClean="0"/>
              <a:t>aerah</a:t>
            </a:r>
            <a:r>
              <a:rPr lang="en-US" sz="2400" dirty="0" smtClean="0"/>
              <a:t> di </a:t>
            </a:r>
            <a:r>
              <a:rPr lang="en-US" sz="2400" dirty="0" err="1" smtClean="0"/>
              <a:t>Poltekkes</a:t>
            </a:r>
            <a:endParaRPr lang="id-ID" sz="2400" dirty="0" smtClean="0"/>
          </a:p>
          <a:p>
            <a:pPr marL="514350" indent="-514350" eaLnBrk="1" hangingPunct="1">
              <a:buFont typeface="Wingdings" pitchFamily="2" charset="2"/>
              <a:buAutoNum type="arabicPeriod"/>
            </a:pPr>
            <a:endParaRPr lang="id-ID" sz="2400" dirty="0" smtClean="0"/>
          </a:p>
          <a:p>
            <a:pPr marL="514350" indent="-514350" eaLnBrk="1" hangingPunct="1">
              <a:buFont typeface="Wingdings" pitchFamily="2" charset="2"/>
              <a:buAutoNum type="arabicPeriod"/>
            </a:pPr>
            <a:endParaRPr lang="en-US" sz="2400" dirty="0" smtClean="0"/>
          </a:p>
        </p:txBody>
      </p:sp>
    </p:spTree>
    <p:extLst>
      <p:ext uri="{BB962C8B-B14F-4D97-AF65-F5344CB8AC3E}">
        <p14:creationId xmlns:p14="http://schemas.microsoft.com/office/powerpoint/2010/main" xmlns="" val="18357750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a:xfrm>
            <a:off x="827584" y="1484784"/>
            <a:ext cx="7520940" cy="3579849"/>
          </a:xfrm>
        </p:spPr>
        <p:txBody>
          <a:bodyPr>
            <a:normAutofit lnSpcReduction="10000"/>
          </a:bodyPr>
          <a:lstStyle/>
          <a:p>
            <a:pPr marL="514350" indent="-514350">
              <a:buAutoNum type="arabicPeriod" startAt="5"/>
            </a:pPr>
            <a:r>
              <a:rPr lang="id-ID" sz="2800" dirty="0" smtClean="0"/>
              <a:t>Pembinaan dan Pengawasan Mutu</a:t>
            </a:r>
            <a:r>
              <a:rPr lang="en-US" sz="2800" dirty="0" smtClean="0"/>
              <a:t> : </a:t>
            </a:r>
            <a:r>
              <a:rPr lang="en-US" sz="2800" dirty="0" err="1" smtClean="0"/>
              <a:t>Pelatihan</a:t>
            </a:r>
            <a:r>
              <a:rPr lang="en-US" sz="2800" dirty="0" smtClean="0"/>
              <a:t> PONED, </a:t>
            </a:r>
            <a:r>
              <a:rPr lang="en-US" sz="2800" dirty="0" err="1" smtClean="0"/>
              <a:t>Dokter</a:t>
            </a:r>
            <a:r>
              <a:rPr lang="en-US" sz="2800" dirty="0" smtClean="0"/>
              <a:t> </a:t>
            </a:r>
            <a:r>
              <a:rPr lang="en-US" sz="2800" dirty="0" err="1" smtClean="0"/>
              <a:t>Kewenangan</a:t>
            </a:r>
            <a:r>
              <a:rPr lang="en-US" sz="2800" dirty="0" smtClean="0"/>
              <a:t> </a:t>
            </a:r>
            <a:r>
              <a:rPr lang="en-US" sz="2800" dirty="0" err="1" smtClean="0"/>
              <a:t>Tambahan</a:t>
            </a:r>
            <a:r>
              <a:rPr lang="en-US" sz="2800" dirty="0" smtClean="0"/>
              <a:t> (DKT), </a:t>
            </a:r>
            <a:r>
              <a:rPr lang="id-ID" sz="2800" dirty="0" smtClean="0"/>
              <a:t>Program Pendidikan Dokter Spesialis/Dokter Gigi Spesialis (</a:t>
            </a:r>
            <a:r>
              <a:rPr lang="en-US" sz="2800" dirty="0" smtClean="0"/>
              <a:t>PPDS/DGS</a:t>
            </a:r>
            <a:r>
              <a:rPr lang="id-ID" sz="2800" dirty="0" smtClean="0"/>
              <a:t>)</a:t>
            </a:r>
            <a:r>
              <a:rPr lang="en-US" sz="2800" dirty="0" smtClean="0"/>
              <a:t>, </a:t>
            </a:r>
            <a:r>
              <a:rPr lang="id-ID" sz="2800" dirty="0" smtClean="0"/>
              <a:t>Tugas Belajar (Tubel)</a:t>
            </a:r>
          </a:p>
          <a:p>
            <a:pPr marL="514350" indent="-514350">
              <a:buAutoNum type="arabicPeriod" startAt="5"/>
            </a:pPr>
            <a:r>
              <a:rPr lang="nn-NO" sz="2800" dirty="0" smtClean="0"/>
              <a:t>Pemberian insentif (finansial, non </a:t>
            </a:r>
            <a:r>
              <a:rPr lang="nn-NO" dirty="0" smtClean="0"/>
              <a:t>finansial)</a:t>
            </a:r>
            <a:endParaRPr lang="id-ID" dirty="0" smtClean="0"/>
          </a:p>
          <a:p>
            <a:pPr marL="514350" indent="-514350">
              <a:buAutoNum type="arabicPeriod" startAt="5"/>
            </a:pPr>
            <a:r>
              <a:rPr lang="id-ID" sz="2800" dirty="0" smtClean="0"/>
              <a:t>CPD</a:t>
            </a:r>
          </a:p>
          <a:p>
            <a:pPr marL="514350" indent="-514350">
              <a:buAutoNum type="arabicPeriod" startAt="5"/>
            </a:pPr>
            <a:r>
              <a:rPr lang="sv-SE" sz="2800" dirty="0" smtClean="0"/>
              <a:t>Pemberian kewenangan tambahan terbatas</a:t>
            </a:r>
            <a:r>
              <a:rPr lang="id-ID" sz="2800" dirty="0" smtClean="0"/>
              <a:t> bagi tenaga kesehatan (</a:t>
            </a:r>
            <a:r>
              <a:rPr lang="id-ID" sz="2800" i="1" dirty="0" smtClean="0"/>
              <a:t>task shifting</a:t>
            </a:r>
            <a:r>
              <a:rPr lang="id-ID" sz="2800" dirty="0" smtClean="0"/>
              <a:t>)</a:t>
            </a:r>
          </a:p>
          <a:p>
            <a:pPr marL="0" indent="0">
              <a:buNone/>
            </a:pPr>
            <a:endParaRPr lang="id-ID" dirty="0" smtClean="0"/>
          </a:p>
          <a:p>
            <a:endParaRPr lang="id-ID" dirty="0"/>
          </a:p>
        </p:txBody>
      </p:sp>
    </p:spTree>
    <p:extLst>
      <p:ext uri="{BB962C8B-B14F-4D97-AF65-F5344CB8AC3E}">
        <p14:creationId xmlns:p14="http://schemas.microsoft.com/office/powerpoint/2010/main" xmlns="" val="34034129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68280"/>
          </a:xfrm>
        </p:spPr>
        <p:txBody>
          <a:bodyPr>
            <a:normAutofit fontScale="90000"/>
          </a:bodyPr>
          <a:lstStyle/>
          <a:p>
            <a:endParaRPr lang="id-ID" dirty="0"/>
          </a:p>
        </p:txBody>
      </p:sp>
      <p:sp>
        <p:nvSpPr>
          <p:cNvPr id="3" name="Content Placeholder 2"/>
          <p:cNvSpPr>
            <a:spLocks noGrp="1"/>
          </p:cNvSpPr>
          <p:nvPr>
            <p:ph sz="quarter" idx="1"/>
          </p:nvPr>
        </p:nvSpPr>
        <p:spPr>
          <a:xfrm>
            <a:off x="457200" y="857232"/>
            <a:ext cx="8229600" cy="5268931"/>
          </a:xfrm>
        </p:spPr>
        <p:txBody>
          <a:bodyPr>
            <a:normAutofit fontScale="92500" lnSpcReduction="20000"/>
          </a:bodyPr>
          <a:lstStyle/>
          <a:p>
            <a:r>
              <a:rPr lang="id-ID" dirty="0"/>
              <a:t>Dari 183 Kabupaten yang dikategorikan sebagai daerah tertinggal, terdapat </a:t>
            </a:r>
            <a:r>
              <a:rPr lang="id-ID" b="1" dirty="0"/>
              <a:t>158 kabupaten</a:t>
            </a:r>
            <a:r>
              <a:rPr lang="id-ID" dirty="0"/>
              <a:t> yang memiliki Indeks Pembangunan Manusia (IPM) dan Angka Harapan Hidup (AHH) masih berada di bawah rata-rata nasional, dan berada jauh dari sasaran pencapaian 2014 yaitu IPM = 72,2 dan AHH = 68,8. Padahal, kesehatan jelas dinyatakan sebagai hak yang dijamin dalam konstitusi UUD 1945, dan Negara berkewajiban untuk memenuhinya sebagai hak dasar seluruh rakyat Indonesia</a:t>
            </a:r>
            <a:r>
              <a:rPr lang="id-ID" dirty="0" smtClean="0"/>
              <a:t>.</a:t>
            </a:r>
          </a:p>
          <a:p>
            <a:pPr>
              <a:buNone/>
            </a:pPr>
            <a:endParaRPr lang="id-ID" dirty="0"/>
          </a:p>
          <a:p>
            <a:r>
              <a:rPr lang="id-ID" dirty="0"/>
              <a:t>Masalah kesehatan ditetapkan sebagai Prioritas Nasional 3 oleh Kabinet Indonesia Bersatu (KIB II), dimana pemenuhannya ditegaskan sebagai tujuan pembangunan kesehatan yang didasarkan pada pelaksanaan Sistem Kesehatan Nasional (SKN). Pemahaman inilah yang kemudian memberi arah kebijakan bahwa </a:t>
            </a:r>
            <a:r>
              <a:rPr lang="id-ID" b="1" dirty="0"/>
              <a:t>target kebijakan Perdesaan Sehat</a:t>
            </a:r>
            <a:r>
              <a:rPr lang="id-ID" dirty="0"/>
              <a:t> adalah untuk mencapai target Prioritas Nasional 3 : Kesehatan di lokasi Prioritas Nasional 10 : Daerah Tertinggal, Terdepan, Terluar dan Pasca Konflik (DTTTPK).</a:t>
            </a:r>
          </a:p>
          <a:p>
            <a:endParaRPr lang="id-ID"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p:txBody>
          <a:bodyPr>
            <a:normAutofit/>
          </a:bodyPr>
          <a:lstStyle/>
          <a:p>
            <a:pPr marL="400050" lvl="1" indent="0">
              <a:buNone/>
            </a:pPr>
            <a:r>
              <a:rPr lang="id-ID" dirty="0" smtClean="0"/>
              <a:t>9. </a:t>
            </a:r>
            <a:r>
              <a:rPr lang="id-ID" sz="2400" dirty="0" smtClean="0"/>
              <a:t>Penyusunan Peraturan Bersama Menteri Kesehatan, Menteri Dalam Negeri dan Menteri PAN &amp; RB tentang Perencanaan dan Pemerataan Tenaga Kesehatan Di Fasilitas Pelayanan Kesehatan Milik Pemda</a:t>
            </a:r>
          </a:p>
          <a:p>
            <a:pPr marL="0" indent="0">
              <a:buNone/>
            </a:pPr>
            <a:endParaRPr lang="id-ID" dirty="0"/>
          </a:p>
          <a:p>
            <a:pPr marL="0" indent="0">
              <a:buNone/>
            </a:pPr>
            <a:endParaRPr lang="id-ID" dirty="0" smtClean="0"/>
          </a:p>
          <a:p>
            <a:endParaRPr lang="id-ID" dirty="0"/>
          </a:p>
        </p:txBody>
      </p:sp>
    </p:spTree>
    <p:extLst>
      <p:ext uri="{BB962C8B-B14F-4D97-AF65-F5344CB8AC3E}">
        <p14:creationId xmlns:p14="http://schemas.microsoft.com/office/powerpoint/2010/main" xmlns="" val="7697891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435280" cy="1143000"/>
          </a:xfrm>
        </p:spPr>
        <p:txBody>
          <a:bodyPr>
            <a:normAutofit/>
          </a:bodyPr>
          <a:lstStyle/>
          <a:p>
            <a:r>
              <a:rPr lang="id-ID" sz="3600" b="1" dirty="0" smtClean="0"/>
              <a:t>SITUASI SDM KESEHATAN DI INDONESIA</a:t>
            </a:r>
            <a:endParaRPr lang="en-US" sz="3600" dirty="0"/>
          </a:p>
        </p:txBody>
      </p:sp>
      <p:sp>
        <p:nvSpPr>
          <p:cNvPr id="3" name="Content Placeholder 2"/>
          <p:cNvSpPr>
            <a:spLocks noGrp="1"/>
          </p:cNvSpPr>
          <p:nvPr>
            <p:ph sz="quarter" idx="1"/>
          </p:nvPr>
        </p:nvSpPr>
        <p:spPr>
          <a:xfrm>
            <a:off x="1066800" y="1524000"/>
            <a:ext cx="7696200" cy="4572000"/>
          </a:xfrm>
        </p:spPr>
        <p:txBody>
          <a:bodyPr>
            <a:normAutofit/>
          </a:bodyPr>
          <a:lstStyle/>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b="1" dirty="0" smtClean="0"/>
          </a:p>
          <a:p>
            <a:endParaRPr lang="en-US" sz="1800" b="1" dirty="0" smtClean="0"/>
          </a:p>
        </p:txBody>
      </p:sp>
      <p:graphicFrame>
        <p:nvGraphicFramePr>
          <p:cNvPr id="9" name="Chart 8"/>
          <p:cNvGraphicFramePr>
            <a:graphicFrameLocks/>
          </p:cNvGraphicFramePr>
          <p:nvPr>
            <p:extLst>
              <p:ext uri="{D42A27DB-BD31-4B8C-83A1-F6EECF244321}">
                <p14:modId xmlns:p14="http://schemas.microsoft.com/office/powerpoint/2010/main" xmlns="" val="4229387210"/>
              </p:ext>
            </p:extLst>
          </p:nvPr>
        </p:nvGraphicFramePr>
        <p:xfrm>
          <a:off x="1115616" y="2070139"/>
          <a:ext cx="7128792" cy="3303077"/>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1763688" y="1533291"/>
            <a:ext cx="5400600" cy="369332"/>
          </a:xfrm>
          <a:prstGeom prst="rect">
            <a:avLst/>
          </a:prstGeom>
          <a:noFill/>
        </p:spPr>
        <p:txBody>
          <a:bodyPr wrap="square" rtlCol="0">
            <a:spAutoFit/>
          </a:bodyPr>
          <a:lstStyle/>
          <a:p>
            <a:pPr algn="ctr">
              <a:defRPr sz="1800" b="1" i="0" u="none" strike="noStrike" kern="1200" baseline="0">
                <a:solidFill>
                  <a:prstClr val="black"/>
                </a:solidFill>
                <a:latin typeface="+mn-lt"/>
                <a:ea typeface="+mn-ea"/>
                <a:cs typeface="+mn-cs"/>
              </a:defRPr>
            </a:pPr>
            <a:r>
              <a:rPr lang="id-ID" dirty="0"/>
              <a:t>Trend kenaikan rasio nakes per 1000 penduduk</a:t>
            </a:r>
            <a:endParaRPr lang="en-US" dirty="0"/>
          </a:p>
        </p:txBody>
      </p:sp>
      <p:sp>
        <p:nvSpPr>
          <p:cNvPr id="7" name="Rectangle 6"/>
          <p:cNvSpPr/>
          <p:nvPr/>
        </p:nvSpPr>
        <p:spPr>
          <a:xfrm>
            <a:off x="971600" y="5661248"/>
            <a:ext cx="7704856" cy="936104"/>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baseline="0" dirty="0" smtClean="0">
                <a:solidFill>
                  <a:schemeClr val="tx1"/>
                </a:solidFill>
              </a:rPr>
              <a:t> </a:t>
            </a:r>
            <a:r>
              <a:rPr lang="id-ID" dirty="0">
                <a:solidFill>
                  <a:schemeClr val="tx1"/>
                </a:solidFill>
              </a:rPr>
              <a:t>T</a:t>
            </a:r>
            <a:r>
              <a:rPr lang="id-ID" baseline="0" dirty="0" smtClean="0">
                <a:solidFill>
                  <a:schemeClr val="tx1"/>
                </a:solidFill>
              </a:rPr>
              <a:t>rend rasio nakes per 1000 penduduk terus menunjukkan kenaikan rasio terhadap jumlah penduduk. Namun demikian Indonesia masih terus dihadapkan pada masalah maldistribusi SDM kesehatan </a:t>
            </a:r>
            <a:endParaRPr lang="id-ID" dirty="0">
              <a:solidFill>
                <a:schemeClr val="tx1"/>
              </a:solidFill>
            </a:endParaRPr>
          </a:p>
        </p:txBody>
      </p:sp>
    </p:spTree>
    <p:extLst>
      <p:ext uri="{BB962C8B-B14F-4D97-AF65-F5344CB8AC3E}">
        <p14:creationId xmlns:p14="http://schemas.microsoft.com/office/powerpoint/2010/main" xmlns="" val="1270305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p:txBody>
          <a:bodyPr>
            <a:normAutofit/>
          </a:bodyPr>
          <a:lstStyle/>
          <a:p>
            <a:r>
              <a:rPr lang="id-ID" sz="2800" dirty="0" smtClean="0"/>
              <a:t>Melihat data </a:t>
            </a:r>
            <a:r>
              <a:rPr lang="en-US" sz="2800" dirty="0" err="1" smtClean="0"/>
              <a:t>ketersediaan</a:t>
            </a:r>
            <a:r>
              <a:rPr lang="en-US" sz="2800" dirty="0" smtClean="0"/>
              <a:t>, </a:t>
            </a:r>
            <a:r>
              <a:rPr lang="en-US" sz="2800" dirty="0" err="1" smtClean="0"/>
              <a:t>kebutuhan</a:t>
            </a:r>
            <a:r>
              <a:rPr lang="en-US" sz="2800" dirty="0" smtClean="0"/>
              <a:t>, </a:t>
            </a:r>
            <a:r>
              <a:rPr lang="en-US" sz="2800" dirty="0" err="1" smtClean="0"/>
              <a:t>kelebihan</a:t>
            </a:r>
            <a:r>
              <a:rPr lang="en-US" sz="2800" dirty="0" smtClean="0"/>
              <a:t> </a:t>
            </a:r>
            <a:r>
              <a:rPr lang="en-US" sz="2800" dirty="0" err="1" smtClean="0"/>
              <a:t>dan</a:t>
            </a:r>
            <a:r>
              <a:rPr lang="en-US" sz="2800" dirty="0" smtClean="0"/>
              <a:t> </a:t>
            </a:r>
            <a:r>
              <a:rPr lang="en-US" sz="2800" dirty="0" err="1" smtClean="0"/>
              <a:t>kekurangan</a:t>
            </a:r>
            <a:r>
              <a:rPr lang="en-US" sz="2800" dirty="0" smtClean="0"/>
              <a:t> </a:t>
            </a:r>
            <a:r>
              <a:rPr lang="en-US" sz="2800" dirty="0" err="1" smtClean="0"/>
              <a:t>tenaga</a:t>
            </a:r>
            <a:r>
              <a:rPr lang="en-US" sz="2800" dirty="0" smtClean="0"/>
              <a:t> </a:t>
            </a:r>
            <a:r>
              <a:rPr lang="en-US" sz="2800" dirty="0" err="1" smtClean="0"/>
              <a:t>kesehatan</a:t>
            </a:r>
            <a:r>
              <a:rPr lang="en-US" sz="2800" dirty="0" smtClean="0"/>
              <a:t> di </a:t>
            </a:r>
            <a:r>
              <a:rPr lang="id-ID" sz="2800" dirty="0" smtClean="0"/>
              <a:t>P</a:t>
            </a:r>
            <a:r>
              <a:rPr lang="en-US" sz="2800" dirty="0" err="1"/>
              <a:t>uskesmas</a:t>
            </a:r>
            <a:r>
              <a:rPr lang="id-ID" sz="2800" dirty="0"/>
              <a:t> </a:t>
            </a:r>
            <a:r>
              <a:rPr lang="id-ID" sz="2800" dirty="0" smtClean="0"/>
              <a:t>dan RS pada </a:t>
            </a:r>
            <a:r>
              <a:rPr lang="en-US" sz="2800" dirty="0" err="1" smtClean="0"/>
              <a:t>tahun</a:t>
            </a:r>
            <a:r>
              <a:rPr lang="en-US" sz="2800" dirty="0" smtClean="0"/>
              <a:t> </a:t>
            </a:r>
            <a:r>
              <a:rPr lang="en-US" sz="2800" dirty="0"/>
              <a:t>201</a:t>
            </a:r>
            <a:r>
              <a:rPr lang="id-ID" sz="2800" dirty="0" smtClean="0"/>
              <a:t>4 dapat di simpulkan bahwa secara umum tenaga kesehatan  terpenuhi akan tetapi keberadaanya belum merata/ maldistribusi                  ( terutama di daerah tertinggal)</a:t>
            </a:r>
            <a:endParaRPr lang="en-US" sz="2800" dirty="0"/>
          </a:p>
          <a:p>
            <a:endParaRPr lang="id-ID" sz="2800" dirty="0"/>
          </a:p>
        </p:txBody>
      </p:sp>
    </p:spTree>
    <p:extLst>
      <p:ext uri="{BB962C8B-B14F-4D97-AF65-F5344CB8AC3E}">
        <p14:creationId xmlns:p14="http://schemas.microsoft.com/office/powerpoint/2010/main" xmlns="" val="20517907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19296697">
            <a:off x="1465580" y="2585922"/>
            <a:ext cx="5592810"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id-ID"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Viner Hand ITC" pitchFamily="66" charset="0"/>
              </a:rPr>
              <a:t>Terima kasih</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Viner Hand ITC" pitchFamily="66" charset="0"/>
            </a:endParaRPr>
          </a:p>
        </p:txBody>
      </p:sp>
    </p:spTree>
    <p:extLst>
      <p:ext uri="{BB962C8B-B14F-4D97-AF65-F5344CB8AC3E}">
        <p14:creationId xmlns:p14="http://schemas.microsoft.com/office/powerpoint/2010/main" xmlns="" val="22634722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92162"/>
          </a:xfrm>
        </p:spPr>
        <p:txBody>
          <a:bodyPr/>
          <a:lstStyle/>
          <a:p>
            <a:r>
              <a:rPr lang="id-ID" dirty="0" smtClean="0"/>
              <a:t>POKJA PERDESAAN SEHAT</a:t>
            </a:r>
            <a:endParaRPr lang="id-ID" dirty="0"/>
          </a:p>
        </p:txBody>
      </p:sp>
      <p:sp>
        <p:nvSpPr>
          <p:cNvPr id="3" name="Content Placeholder 2"/>
          <p:cNvSpPr>
            <a:spLocks noGrp="1"/>
          </p:cNvSpPr>
          <p:nvPr>
            <p:ph sz="quarter" idx="1"/>
          </p:nvPr>
        </p:nvSpPr>
        <p:spPr/>
        <p:txBody>
          <a:bodyPr>
            <a:normAutofit lnSpcReduction="10000"/>
          </a:bodyPr>
          <a:lstStyle/>
          <a:p>
            <a:r>
              <a:rPr lang="id-ID" b="1" dirty="0" smtClean="0"/>
              <a:t>Peraturan </a:t>
            </a:r>
            <a:r>
              <a:rPr lang="id-ID" b="1" dirty="0"/>
              <a:t>Menteri PDT No. 1 Tahun 2013</a:t>
            </a:r>
            <a:r>
              <a:rPr lang="id-ID" dirty="0"/>
              <a:t> tentang </a:t>
            </a:r>
            <a:r>
              <a:rPr lang="id-ID" dirty="0" smtClean="0"/>
              <a:t>Pedoman </a:t>
            </a:r>
            <a:r>
              <a:rPr lang="id-ID" dirty="0"/>
              <a:t>Pembangunan Perdesaan Sehat Di Daerah </a:t>
            </a:r>
            <a:r>
              <a:rPr lang="id-ID" dirty="0" smtClean="0"/>
              <a:t>Tertinggal, menjadi dasar </a:t>
            </a:r>
            <a:r>
              <a:rPr lang="id-ID" dirty="0"/>
              <a:t>bagi pembentukan </a:t>
            </a:r>
            <a:r>
              <a:rPr lang="id-ID" dirty="0" smtClean="0"/>
              <a:t>Pokja </a:t>
            </a:r>
            <a:r>
              <a:rPr lang="id-ID" dirty="0"/>
              <a:t>Perdesaan Sehat yang terdiri dari unsur Kementerian / Lembaga, Organisasi Profesi Tenaga Kesehatan, Organisasi Masyarakat Sipil serta kalangan Profesional</a:t>
            </a:r>
            <a:r>
              <a:rPr lang="id-ID" dirty="0" smtClean="0"/>
              <a:t>.</a:t>
            </a:r>
          </a:p>
          <a:p>
            <a:pPr>
              <a:buNone/>
            </a:pPr>
            <a:endParaRPr lang="id-ID" dirty="0"/>
          </a:p>
          <a:p>
            <a:r>
              <a:rPr lang="id-ID" dirty="0" smtClean="0"/>
              <a:t>Tugas utama pokja yaitu </a:t>
            </a:r>
            <a:r>
              <a:rPr lang="id-ID" dirty="0"/>
              <a:t>melakukan sinergi dan koordinasi terhadap perumusan dan penetapan kebijakan Percepatan Pembangunan Kualitas Kesehatan Berbasis Perdesaan Di Daerah Tertinggal.</a:t>
            </a:r>
          </a:p>
          <a:p>
            <a:endParaRPr lang="id-ID"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7467600" cy="619108"/>
          </a:xfrm>
        </p:spPr>
        <p:txBody>
          <a:bodyPr>
            <a:normAutofit fontScale="90000"/>
          </a:bodyPr>
          <a:lstStyle/>
          <a:p>
            <a:r>
              <a:rPr lang="id-ID" b="1" dirty="0" smtClean="0"/>
              <a:t>Strategi &amp; Implementasi Kebijakan</a:t>
            </a:r>
            <a:br>
              <a:rPr lang="id-ID" b="1" dirty="0" smtClean="0"/>
            </a:br>
            <a:endParaRPr lang="id-ID" dirty="0"/>
          </a:p>
        </p:txBody>
      </p:sp>
      <p:sp>
        <p:nvSpPr>
          <p:cNvPr id="3" name="Content Placeholder 2"/>
          <p:cNvSpPr>
            <a:spLocks noGrp="1"/>
          </p:cNvSpPr>
          <p:nvPr>
            <p:ph sz="quarter" idx="1"/>
          </p:nvPr>
        </p:nvSpPr>
        <p:spPr>
          <a:xfrm>
            <a:off x="457200" y="857232"/>
            <a:ext cx="7467600" cy="5616720"/>
          </a:xfrm>
        </p:spPr>
        <p:txBody>
          <a:bodyPr>
            <a:normAutofit fontScale="85000" lnSpcReduction="20000"/>
          </a:bodyPr>
          <a:lstStyle/>
          <a:p>
            <a:r>
              <a:rPr lang="id-ID" dirty="0" smtClean="0"/>
              <a:t>Implementasi </a:t>
            </a:r>
            <a:r>
              <a:rPr lang="id-ID" dirty="0" smtClean="0"/>
              <a:t>Kebijakan PS dilakukan lewat ketepatan intervensi pembangunan infrastruktur dan peningkatan kapasitas lembaga kesehatan berbasis struktur kependudukan dan sumber daya perdesaan di daerah tertinggal. Kebijakan PS dikembangkan lewat 2 (dua) strategi utama, yaitu :</a:t>
            </a:r>
          </a:p>
          <a:p>
            <a:pPr marL="625475" indent="-266700">
              <a:buFont typeface="Wingdings" pitchFamily="2" charset="2"/>
              <a:buChar char="q"/>
            </a:pPr>
            <a:r>
              <a:rPr lang="id-ID" dirty="0" smtClean="0"/>
              <a:t>Percepatan peningkatan </a:t>
            </a:r>
            <a:r>
              <a:rPr lang="id-ID" b="1" dirty="0" smtClean="0"/>
              <a:t>keterjangkauan pelayanan kesehatan dasar yang berkualitas</a:t>
            </a:r>
            <a:r>
              <a:rPr lang="id-ID" dirty="0" smtClean="0"/>
              <a:t> berbasis struktur kependudukan di wilayah perdesaan, serta</a:t>
            </a:r>
          </a:p>
          <a:p>
            <a:pPr marL="625475" indent="-266700">
              <a:buFont typeface="Wingdings" pitchFamily="2" charset="2"/>
              <a:buChar char="q"/>
            </a:pPr>
            <a:r>
              <a:rPr lang="id-ID" dirty="0" smtClean="0"/>
              <a:t>Percepatan peningkatan </a:t>
            </a:r>
            <a:r>
              <a:rPr lang="id-ID" b="1" dirty="0" smtClean="0"/>
              <a:t>keberdayaan masyarakat perdesaan</a:t>
            </a:r>
            <a:r>
              <a:rPr lang="id-ID" dirty="0" smtClean="0"/>
              <a:t> dalam memperkuat kualitas kesehatan di perdesaan.</a:t>
            </a:r>
          </a:p>
          <a:p>
            <a:r>
              <a:rPr lang="id-ID" dirty="0" smtClean="0"/>
              <a:t>Poin strategi pertama bertumpu pada intervensi ketersediaan tenaga kesehatan, yaitu Dokter Puskesmas di setiap Puskesmas, serta Bidan Desa di setiap desa. Sementara itu, poin strategi kedua bertumpu pada intervensi ketersediaan air bersih dan sanitasi untuk setiap rumah tangga, serta gizi seimbang khususnya untuk ibu hamil / menyusui, bayi dan balita</a:t>
            </a:r>
            <a:r>
              <a:rPr lang="id-ID" dirty="0" smtClean="0"/>
              <a:t>.</a:t>
            </a:r>
          </a:p>
          <a:p>
            <a:r>
              <a:rPr lang="id-ID" dirty="0" smtClean="0"/>
              <a:t> </a:t>
            </a:r>
            <a:r>
              <a:rPr lang="id-ID" dirty="0" smtClean="0"/>
              <a:t>Lima aspek intervensi tersebut selanjutnya dikenal sebagai strategi pelaksanaan 5 Pilar Perdesaan Sehat.</a:t>
            </a:r>
          </a:p>
          <a:p>
            <a:endParaRPr lang="id-ID"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5 PILAR PERDESAAN SEHAT </a:t>
            </a:r>
            <a:endParaRPr lang="id-ID" dirty="0"/>
          </a:p>
        </p:txBody>
      </p:sp>
      <p:sp>
        <p:nvSpPr>
          <p:cNvPr id="3" name="Content Placeholder 2"/>
          <p:cNvSpPr>
            <a:spLocks noGrp="1"/>
          </p:cNvSpPr>
          <p:nvPr>
            <p:ph sz="quarter" idx="1"/>
          </p:nvPr>
        </p:nvSpPr>
        <p:spPr/>
        <p:txBody>
          <a:bodyPr/>
          <a:lstStyle/>
          <a:p>
            <a:endParaRPr lang="id-ID" b="1" dirty="0" smtClean="0"/>
          </a:p>
          <a:p>
            <a:pPr marL="822960" lvl="1" indent="-457200">
              <a:buFont typeface="+mj-lt"/>
              <a:buAutoNum type="alphaLcPeriod"/>
            </a:pPr>
            <a:r>
              <a:rPr lang="id-ID" u="sng" dirty="0" smtClean="0">
                <a:hlinkClick r:id="rId2"/>
              </a:rPr>
              <a:t>Dokter Puskesmas</a:t>
            </a:r>
            <a:endParaRPr lang="id-ID" u="sng" dirty="0" smtClean="0"/>
          </a:p>
          <a:p>
            <a:pPr marL="822960" lvl="1" indent="-457200">
              <a:buFont typeface="+mj-lt"/>
              <a:buAutoNum type="alphaLcPeriod"/>
            </a:pPr>
            <a:r>
              <a:rPr lang="id-ID" u="sng" dirty="0" smtClean="0">
                <a:hlinkClick r:id="rId3"/>
              </a:rPr>
              <a:t>Bidan Desa</a:t>
            </a:r>
            <a:endParaRPr lang="id-ID" u="sng" dirty="0" smtClean="0"/>
          </a:p>
          <a:p>
            <a:pPr marL="822960" lvl="1" indent="-457200">
              <a:buFont typeface="+mj-lt"/>
              <a:buAutoNum type="alphaLcPeriod"/>
            </a:pPr>
            <a:r>
              <a:rPr lang="id-ID" u="sng" dirty="0" smtClean="0">
                <a:hlinkClick r:id="rId4"/>
              </a:rPr>
              <a:t>Air Bersih</a:t>
            </a:r>
            <a:endParaRPr lang="id-ID" u="sng" dirty="0" smtClean="0"/>
          </a:p>
          <a:p>
            <a:pPr marL="822960" lvl="1" indent="-457200">
              <a:buFont typeface="+mj-lt"/>
              <a:buAutoNum type="alphaLcPeriod"/>
            </a:pPr>
            <a:r>
              <a:rPr lang="id-ID" u="sng" dirty="0" smtClean="0">
                <a:hlinkClick r:id="rId5"/>
              </a:rPr>
              <a:t>Sanitasi</a:t>
            </a:r>
            <a:endParaRPr lang="id-ID" u="sng" dirty="0" smtClean="0"/>
          </a:p>
          <a:p>
            <a:pPr marL="822960" lvl="1" indent="-457200">
              <a:buFont typeface="+mj-lt"/>
              <a:buAutoNum type="alphaLcPeriod"/>
            </a:pPr>
            <a:r>
              <a:rPr lang="id-ID" u="sng" dirty="0" smtClean="0">
                <a:hlinkClick r:id="rId6"/>
              </a:rPr>
              <a:t>Gizi</a:t>
            </a:r>
            <a:endParaRPr lang="id-ID" u="sng" dirty="0" smtClean="0"/>
          </a:p>
          <a:p>
            <a:pPr>
              <a:buNone/>
            </a:pPr>
            <a:endParaRPr lang="id-ID" dirty="0" smtClean="0"/>
          </a:p>
          <a:p>
            <a:pPr>
              <a:buNone/>
            </a:pPr>
            <a:endParaRPr lang="id-ID"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id-ID" dirty="0"/>
          </a:p>
        </p:txBody>
      </p:sp>
      <p:sp>
        <p:nvSpPr>
          <p:cNvPr id="2" name="Title 1"/>
          <p:cNvSpPr>
            <a:spLocks noGrp="1"/>
          </p:cNvSpPr>
          <p:nvPr>
            <p:ph type="ctrTitle"/>
          </p:nvPr>
        </p:nvSpPr>
        <p:spPr/>
        <p:txBody>
          <a:bodyPr>
            <a:normAutofit fontScale="90000"/>
          </a:bodyPr>
          <a:lstStyle/>
          <a:p>
            <a:r>
              <a:rPr lang="id-ID" dirty="0" smtClean="0"/>
              <a:t>Kebijakan Penempatan dan Distribusi Tenaga Kesehatan </a:t>
            </a:r>
            <a:br>
              <a:rPr lang="id-ID" dirty="0" smtClean="0"/>
            </a:br>
            <a:r>
              <a:rPr lang="id-ID" dirty="0" smtClean="0"/>
              <a:t>Di Daerah Tertinggal </a:t>
            </a:r>
            <a:endParaRPr lang="id-ID" dirty="0"/>
          </a:p>
        </p:txBody>
      </p:sp>
    </p:spTree>
    <p:extLst>
      <p:ext uri="{BB962C8B-B14F-4D97-AF65-F5344CB8AC3E}">
        <p14:creationId xmlns:p14="http://schemas.microsoft.com/office/powerpoint/2010/main" xmlns="" val="19045007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id-ID" sz="2400" dirty="0"/>
              <a:t>Kondisi Umum Pelayanan dan Tenaga Kesehatan di daerah Tertinggal</a:t>
            </a:r>
          </a:p>
        </p:txBody>
      </p:sp>
      <p:sp>
        <p:nvSpPr>
          <p:cNvPr id="3" name="Content Placeholder 2"/>
          <p:cNvSpPr>
            <a:spLocks noGrp="1"/>
          </p:cNvSpPr>
          <p:nvPr>
            <p:ph sz="quarter" idx="1"/>
          </p:nvPr>
        </p:nvSpPr>
        <p:spPr>
          <a:xfrm>
            <a:off x="899592" y="1628800"/>
            <a:ext cx="7520940" cy="3579849"/>
          </a:xfrm>
        </p:spPr>
        <p:txBody>
          <a:bodyPr>
            <a:normAutofit fontScale="77500" lnSpcReduction="20000"/>
          </a:bodyPr>
          <a:lstStyle/>
          <a:p>
            <a:pPr marL="514350" indent="-514350">
              <a:buFont typeface="+mj-lt"/>
              <a:buAutoNum type="arabicPeriod"/>
            </a:pPr>
            <a:r>
              <a:rPr lang="id-ID" dirty="0" smtClean="0"/>
              <a:t>Masih </a:t>
            </a:r>
            <a:r>
              <a:rPr lang="id-ID" dirty="0"/>
              <a:t>rendahnya status </a:t>
            </a:r>
            <a:r>
              <a:rPr lang="id-ID" dirty="0" smtClean="0"/>
              <a:t>kesehatan masyarakat .</a:t>
            </a:r>
          </a:p>
          <a:p>
            <a:pPr marL="514350" indent="-514350">
              <a:buFont typeface="+mj-lt"/>
              <a:buAutoNum type="arabicPeriod"/>
            </a:pPr>
            <a:r>
              <a:rPr lang="id-ID" dirty="0" smtClean="0"/>
              <a:t>Masih </a:t>
            </a:r>
            <a:r>
              <a:rPr lang="id-ID" dirty="0"/>
              <a:t>tingginya angka kesakitan </a:t>
            </a:r>
            <a:r>
              <a:rPr lang="id-ID" dirty="0" smtClean="0"/>
              <a:t>dan kematian </a:t>
            </a:r>
            <a:r>
              <a:rPr lang="id-ID" dirty="0"/>
              <a:t>karena penyakit </a:t>
            </a:r>
            <a:r>
              <a:rPr lang="id-ID" dirty="0" smtClean="0"/>
              <a:t>menular </a:t>
            </a:r>
          </a:p>
          <a:p>
            <a:pPr marL="514350" indent="-514350">
              <a:buFont typeface="+mj-lt"/>
              <a:buAutoNum type="arabicPeriod"/>
            </a:pPr>
            <a:r>
              <a:rPr lang="fi-FI" dirty="0" smtClean="0"/>
              <a:t>Masih </a:t>
            </a:r>
            <a:r>
              <a:rPr lang="fi-FI" dirty="0"/>
              <a:t>tingginya angka kematian </a:t>
            </a:r>
            <a:r>
              <a:rPr lang="fi-FI" dirty="0" smtClean="0"/>
              <a:t>Ibu,</a:t>
            </a:r>
            <a:r>
              <a:rPr lang="id-ID" dirty="0" smtClean="0"/>
              <a:t> bayi </a:t>
            </a:r>
            <a:r>
              <a:rPr lang="id-ID" dirty="0"/>
              <a:t>dan gizi </a:t>
            </a:r>
            <a:r>
              <a:rPr lang="id-ID" dirty="0" smtClean="0"/>
              <a:t>buruk.</a:t>
            </a:r>
          </a:p>
          <a:p>
            <a:pPr marL="514350" indent="-514350">
              <a:buFont typeface="+mj-lt"/>
              <a:buAutoNum type="arabicPeriod"/>
            </a:pPr>
            <a:r>
              <a:rPr lang="id-ID" dirty="0" smtClean="0"/>
              <a:t>Penyebaran tenaga kesehatan yang tidak merata karena daerah yang luas dengan penduduk yang sedikit ditambah dengan topologi yang sulit</a:t>
            </a:r>
          </a:p>
          <a:p>
            <a:pPr marL="514350" indent="-514350">
              <a:buFont typeface="+mj-lt"/>
              <a:buAutoNum type="arabicPeriod"/>
            </a:pPr>
            <a:r>
              <a:rPr lang="id-ID" dirty="0" smtClean="0"/>
              <a:t>Layanan </a:t>
            </a:r>
            <a:r>
              <a:rPr lang="id-ID" dirty="0"/>
              <a:t>kesehatan </a:t>
            </a:r>
            <a:r>
              <a:rPr lang="id-ID" dirty="0" smtClean="0"/>
              <a:t>sekunder dan </a:t>
            </a:r>
            <a:r>
              <a:rPr lang="it-IT" dirty="0" smtClean="0"/>
              <a:t>tersier </a:t>
            </a:r>
            <a:r>
              <a:rPr lang="it-IT" dirty="0"/>
              <a:t>berada di ibu kota kabupaten </a:t>
            </a:r>
            <a:r>
              <a:rPr lang="it-IT" dirty="0" smtClean="0"/>
              <a:t>.</a:t>
            </a:r>
            <a:endParaRPr lang="id-ID" dirty="0" smtClean="0"/>
          </a:p>
          <a:p>
            <a:pPr marL="514350" indent="-514350">
              <a:buFont typeface="+mj-lt"/>
              <a:buAutoNum type="arabicPeriod"/>
            </a:pPr>
            <a:r>
              <a:rPr lang="id-ID" dirty="0" smtClean="0"/>
              <a:t>Kurangnya </a:t>
            </a:r>
            <a:r>
              <a:rPr lang="id-ID" dirty="0"/>
              <a:t>tenaga kesehatan baik j</a:t>
            </a:r>
            <a:r>
              <a:rPr lang="id-ID" dirty="0" smtClean="0"/>
              <a:t>enis, jumlah</a:t>
            </a:r>
            <a:r>
              <a:rPr lang="id-ID" dirty="0"/>
              <a:t>, kompetensi dan p</a:t>
            </a:r>
            <a:r>
              <a:rPr lang="id-ID" dirty="0" smtClean="0"/>
              <a:t>enyebarannya terutama </a:t>
            </a:r>
            <a:r>
              <a:rPr lang="id-ID" dirty="0"/>
              <a:t>dokter </a:t>
            </a:r>
            <a:r>
              <a:rPr lang="id-ID" dirty="0" smtClean="0"/>
              <a:t>spesialis.</a:t>
            </a:r>
          </a:p>
          <a:p>
            <a:pPr marL="514350" indent="-514350">
              <a:buFont typeface="+mj-lt"/>
              <a:buAutoNum type="arabicPeriod"/>
            </a:pPr>
            <a:r>
              <a:rPr lang="id-ID" dirty="0" smtClean="0"/>
              <a:t>Dukungan </a:t>
            </a:r>
            <a:r>
              <a:rPr lang="id-ID" dirty="0"/>
              <a:t>layanan, fasilitas dan </a:t>
            </a:r>
            <a:r>
              <a:rPr lang="id-ID" dirty="0" smtClean="0"/>
              <a:t>program </a:t>
            </a:r>
            <a:r>
              <a:rPr lang="nn-NO" dirty="0" smtClean="0"/>
              <a:t>kesehatan </a:t>
            </a:r>
            <a:r>
              <a:rPr lang="nn-NO" dirty="0"/>
              <a:t>di Distrik / Kampung </a:t>
            </a:r>
            <a:r>
              <a:rPr lang="nn-NO" dirty="0" smtClean="0"/>
              <a:t>sangat</a:t>
            </a:r>
            <a:r>
              <a:rPr lang="id-ID" dirty="0" smtClean="0"/>
              <a:t> minim </a:t>
            </a:r>
            <a:r>
              <a:rPr lang="id-ID" dirty="0"/>
              <a:t>dan belum </a:t>
            </a:r>
            <a:r>
              <a:rPr lang="id-ID" dirty="0" smtClean="0"/>
              <a:t>optimal (Papua)</a:t>
            </a:r>
            <a:endParaRPr lang="id-ID" dirty="0"/>
          </a:p>
        </p:txBody>
      </p:sp>
    </p:spTree>
    <p:extLst>
      <p:ext uri="{BB962C8B-B14F-4D97-AF65-F5344CB8AC3E}">
        <p14:creationId xmlns:p14="http://schemas.microsoft.com/office/powerpoint/2010/main" xmlns="" val="42020346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txBox="1">
            <a:spLocks noGrp="1"/>
          </p:cNvSpPr>
          <p:nvPr>
            <p:ph type="title"/>
          </p:nvPr>
        </p:nvSpPr>
        <p:spPr>
          <a:xfrm>
            <a:off x="457200" y="441067"/>
            <a:ext cx="8229600" cy="1015663"/>
          </a:xfrm>
          <a:prstGeom prst="rect">
            <a:avLst/>
          </a:prstGeom>
          <a:noFill/>
        </p:spPr>
        <p:txBody>
          <a:bodyPr wrap="square" rtlCol="0">
            <a:spAutoFit/>
          </a:bodyPr>
          <a:lstStyle/>
          <a:p>
            <a:pPr algn="ctr"/>
            <a:r>
              <a:rPr lang="en-US" sz="2000" dirty="0" smtClean="0"/>
              <a:t>KETERSEDIAAN, KEBUTUHAN, KELEBIHAN DAN KEKURANGAN TENAGA KESEHATAN DI PUSKESMAS</a:t>
            </a:r>
          </a:p>
          <a:p>
            <a:pPr algn="ctr"/>
            <a:r>
              <a:rPr lang="en-US" sz="2000" dirty="0" smtClean="0"/>
              <a:t> TAHUN 201</a:t>
            </a:r>
            <a:r>
              <a:rPr lang="id-ID" sz="2000" dirty="0" smtClean="0"/>
              <a:t>4</a:t>
            </a:r>
            <a:endParaRPr lang="en-US" sz="2000"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xmlns="" val="873912727"/>
              </p:ext>
            </p:extLst>
          </p:nvPr>
        </p:nvGraphicFramePr>
        <p:xfrm>
          <a:off x="1143000" y="1828800"/>
          <a:ext cx="7239001" cy="3810000"/>
        </p:xfrm>
        <a:graphic>
          <a:graphicData uri="http://schemas.openxmlformats.org/drawingml/2006/table">
            <a:tbl>
              <a:tblPr firstRow="1" bandRow="1">
                <a:tableStyleId>{D27102A9-8310-4765-A935-A1911B00CA55}</a:tableStyleId>
              </a:tblPr>
              <a:tblGrid>
                <a:gridCol w="800628"/>
                <a:gridCol w="1918168"/>
                <a:gridCol w="950742"/>
                <a:gridCol w="800628"/>
                <a:gridCol w="959086"/>
                <a:gridCol w="740353"/>
                <a:gridCol w="1069396"/>
              </a:tblGrid>
              <a:tr h="302712">
                <a:tc gridSpan="7">
                  <a:txBody>
                    <a:bodyPr/>
                    <a:lstStyle/>
                    <a:p>
                      <a:pPr algn="ctr" rtl="0" fontAlgn="ctr"/>
                      <a:r>
                        <a:rPr lang="id-ID" sz="1600" u="none" strike="noStrike" dirty="0">
                          <a:effectLst/>
                        </a:rPr>
                        <a:t>INDONESIA</a:t>
                      </a:r>
                      <a:endParaRPr lang="id-ID" sz="1600" b="1" i="0" u="none" strike="noStrike" dirty="0">
                        <a:solidFill>
                          <a:srgbClr val="604A7B"/>
                        </a:solidFill>
                        <a:effectLst/>
                        <a:latin typeface="Calibri"/>
                      </a:endParaRPr>
                    </a:p>
                  </a:txBody>
                  <a:tcPr marL="9525" marR="9525" marT="9525" marB="0" anchor="ct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c hMerge="1">
                  <a:txBody>
                    <a:bodyPr/>
                    <a:lstStyle/>
                    <a:p>
                      <a:endParaRPr lang="id-ID"/>
                    </a:p>
                  </a:txBody>
                  <a:tcPr/>
                </a:tc>
              </a:tr>
              <a:tr h="292274">
                <a:tc>
                  <a:txBody>
                    <a:bodyPr/>
                    <a:lstStyle/>
                    <a:p>
                      <a:pPr algn="ctr" rtl="0" fontAlgn="ctr"/>
                      <a:r>
                        <a:rPr lang="id-ID" sz="1000" u="none" strike="noStrike">
                          <a:effectLst/>
                        </a:rPr>
                        <a:t>NO</a:t>
                      </a:r>
                      <a:endParaRPr lang="id-ID" sz="1000" b="0" i="0" u="none" strike="noStrike">
                        <a:solidFill>
                          <a:srgbClr val="9900FF"/>
                        </a:solidFill>
                        <a:effectLst/>
                        <a:latin typeface="Calibri"/>
                      </a:endParaRPr>
                    </a:p>
                  </a:txBody>
                  <a:tcPr marL="9525" marR="9525" marT="9525" marB="0" anchor="ctr"/>
                </a:tc>
                <a:tc>
                  <a:txBody>
                    <a:bodyPr/>
                    <a:lstStyle/>
                    <a:p>
                      <a:pPr algn="ctr" rtl="0" fontAlgn="ctr"/>
                      <a:r>
                        <a:rPr lang="id-ID" sz="1000" u="none" strike="noStrike">
                          <a:effectLst/>
                        </a:rPr>
                        <a:t>TENAGA KESEHATAN</a:t>
                      </a:r>
                      <a:endParaRPr lang="id-ID" sz="1000" b="0" i="0" u="none" strike="noStrike">
                        <a:solidFill>
                          <a:srgbClr val="9900FF"/>
                        </a:solidFill>
                        <a:effectLst/>
                        <a:latin typeface="Calibri"/>
                      </a:endParaRPr>
                    </a:p>
                  </a:txBody>
                  <a:tcPr marL="9525" marR="9525" marT="9525" marB="0" anchor="ctr"/>
                </a:tc>
                <a:tc>
                  <a:txBody>
                    <a:bodyPr/>
                    <a:lstStyle/>
                    <a:p>
                      <a:pPr algn="ctr" rtl="0" fontAlgn="ctr"/>
                      <a:r>
                        <a:rPr lang="id-ID" sz="1000" u="none" strike="noStrike">
                          <a:effectLst/>
                        </a:rPr>
                        <a:t>JUM PUSKESMAS</a:t>
                      </a:r>
                      <a:endParaRPr lang="id-ID" sz="1000" b="0" i="0" u="none" strike="noStrike">
                        <a:solidFill>
                          <a:srgbClr val="9900FF"/>
                        </a:solidFill>
                        <a:effectLst/>
                        <a:latin typeface="Calibri"/>
                      </a:endParaRPr>
                    </a:p>
                  </a:txBody>
                  <a:tcPr marL="9525" marR="9525" marT="9525" marB="0" anchor="ctr"/>
                </a:tc>
                <a:tc>
                  <a:txBody>
                    <a:bodyPr/>
                    <a:lstStyle/>
                    <a:p>
                      <a:pPr algn="ctr" rtl="0" fontAlgn="ctr"/>
                      <a:r>
                        <a:rPr lang="id-ID" sz="1000" u="none" strike="noStrike">
                          <a:effectLst/>
                        </a:rPr>
                        <a:t>STANDAR</a:t>
                      </a:r>
                      <a:endParaRPr lang="id-ID" sz="1000" b="0" i="0" u="none" strike="noStrike">
                        <a:solidFill>
                          <a:srgbClr val="9900FF"/>
                        </a:solidFill>
                        <a:effectLst/>
                        <a:latin typeface="Calibri"/>
                      </a:endParaRPr>
                    </a:p>
                  </a:txBody>
                  <a:tcPr marL="9525" marR="9525" marT="9525" marB="0" anchor="ctr"/>
                </a:tc>
                <a:tc>
                  <a:txBody>
                    <a:bodyPr/>
                    <a:lstStyle/>
                    <a:p>
                      <a:pPr algn="ctr" rtl="0" fontAlgn="ctr"/>
                      <a:r>
                        <a:rPr lang="id-ID" sz="1000" u="none" strike="noStrike" dirty="0" smtClean="0">
                          <a:effectLst/>
                        </a:rPr>
                        <a:t>KETERSEDIAAN</a:t>
                      </a:r>
                      <a:endParaRPr lang="id-ID" sz="1000" b="0" i="0" u="none" strike="noStrike" dirty="0">
                        <a:solidFill>
                          <a:srgbClr val="9900FF"/>
                        </a:solidFill>
                        <a:effectLst/>
                        <a:latin typeface="Calibri"/>
                      </a:endParaRPr>
                    </a:p>
                  </a:txBody>
                  <a:tcPr marL="9525" marR="9525" marT="9525" marB="0" anchor="ctr"/>
                </a:tc>
                <a:tc>
                  <a:txBody>
                    <a:bodyPr/>
                    <a:lstStyle/>
                    <a:p>
                      <a:pPr algn="ctr" rtl="0" fontAlgn="ctr"/>
                      <a:r>
                        <a:rPr lang="id-ID" sz="1000" u="none" strike="noStrike">
                          <a:effectLst/>
                        </a:rPr>
                        <a:t>KELEBIHAN</a:t>
                      </a:r>
                      <a:endParaRPr lang="id-ID" sz="1000" b="0" i="0" u="none" strike="noStrike">
                        <a:solidFill>
                          <a:srgbClr val="9900FF"/>
                        </a:solidFill>
                        <a:effectLst/>
                        <a:latin typeface="Calibri"/>
                      </a:endParaRPr>
                    </a:p>
                  </a:txBody>
                  <a:tcPr marL="9525" marR="9525" marT="9525" marB="0" anchor="ctr"/>
                </a:tc>
                <a:tc>
                  <a:txBody>
                    <a:bodyPr/>
                    <a:lstStyle/>
                    <a:p>
                      <a:pPr algn="ctr" rtl="0" fontAlgn="ctr"/>
                      <a:r>
                        <a:rPr lang="id-ID" sz="1000" u="none" strike="noStrike">
                          <a:effectLst/>
                        </a:rPr>
                        <a:t>KEKURANGAN</a:t>
                      </a:r>
                      <a:endParaRPr lang="id-ID" sz="1000" b="0" i="0" u="none" strike="noStrike">
                        <a:solidFill>
                          <a:srgbClr val="9900FF"/>
                        </a:solidFill>
                        <a:effectLst/>
                        <a:latin typeface="Calibri"/>
                      </a:endParaRPr>
                    </a:p>
                  </a:txBody>
                  <a:tcPr marL="9525" marR="9525" marT="9525" marB="0" anchor="ctr"/>
                </a:tc>
              </a:tr>
              <a:tr h="292274">
                <a:tc>
                  <a:txBody>
                    <a:bodyPr/>
                    <a:lstStyle/>
                    <a:p>
                      <a:pPr algn="ctr" rtl="0" fontAlgn="b"/>
                      <a:r>
                        <a:rPr lang="id-ID" sz="1100" u="none" strike="noStrike">
                          <a:effectLst/>
                        </a:rPr>
                        <a:t>1</a:t>
                      </a:r>
                      <a:endParaRPr lang="id-ID" sz="11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DOKTER UMUM</a:t>
                      </a:r>
                      <a:endParaRPr lang="id-ID" sz="1000" b="0" i="0" u="none" strike="noStrike">
                        <a:solidFill>
                          <a:srgbClr val="9900FF"/>
                        </a:solidFill>
                        <a:effectLst/>
                        <a:latin typeface="Calibri"/>
                      </a:endParaRPr>
                    </a:p>
                  </a:txBody>
                  <a:tcPr marL="9525" marR="9525" marT="9525" marB="0" anchor="b"/>
                </a:tc>
                <a:tc rowSpan="11">
                  <a:txBody>
                    <a:bodyPr/>
                    <a:lstStyle/>
                    <a:p>
                      <a:pPr algn="ctr" rtl="0" fontAlgn="ctr"/>
                      <a:r>
                        <a:rPr lang="id-ID" sz="1000" u="none" strike="noStrike" dirty="0">
                          <a:effectLst/>
                        </a:rPr>
                        <a:t>9,599</a:t>
                      </a:r>
                      <a:endParaRPr lang="id-ID" sz="1000" b="0" i="0" u="none" strike="noStrike" dirty="0">
                        <a:solidFill>
                          <a:srgbClr val="9900FF"/>
                        </a:solidFill>
                        <a:effectLst/>
                        <a:latin typeface="Calibri"/>
                      </a:endParaRPr>
                    </a:p>
                  </a:txBody>
                  <a:tcPr marL="9525" marR="9525" marT="9525" marB="0" anchor="ctr"/>
                </a:tc>
                <a:tc>
                  <a:txBody>
                    <a:bodyPr/>
                    <a:lstStyle/>
                    <a:p>
                      <a:pPr algn="l" rtl="0" fontAlgn="b"/>
                      <a:r>
                        <a:rPr lang="id-ID" sz="1000" u="none" strike="noStrike">
                          <a:effectLst/>
                        </a:rPr>
                        <a:t>12.909</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17.507</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7.030</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2.367</a:t>
                      </a:r>
                      <a:endParaRPr lang="id-ID" sz="1000" b="0" i="0" u="none" strike="noStrike">
                        <a:solidFill>
                          <a:srgbClr val="9900FF"/>
                        </a:solidFill>
                        <a:effectLst/>
                        <a:latin typeface="Calibri"/>
                      </a:endParaRPr>
                    </a:p>
                  </a:txBody>
                  <a:tcPr marL="9525" marR="9525" marT="9525" marB="0" anchor="b"/>
                </a:tc>
              </a:tr>
              <a:tr h="292274">
                <a:tc>
                  <a:txBody>
                    <a:bodyPr/>
                    <a:lstStyle/>
                    <a:p>
                      <a:pPr algn="ctr" rtl="0" fontAlgn="b"/>
                      <a:r>
                        <a:rPr lang="id-ID" sz="1100" u="none" strike="noStrike">
                          <a:effectLst/>
                        </a:rPr>
                        <a:t>2</a:t>
                      </a:r>
                      <a:endParaRPr lang="id-ID" sz="11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DOKTER GIGI</a:t>
                      </a:r>
                      <a:endParaRPr lang="id-ID" sz="1000" b="0" i="0" u="none" strike="noStrike">
                        <a:solidFill>
                          <a:srgbClr val="9900FF"/>
                        </a:solidFill>
                        <a:effectLst/>
                        <a:latin typeface="Calibri"/>
                      </a:endParaRPr>
                    </a:p>
                  </a:txBody>
                  <a:tcPr marL="9525" marR="9525" marT="9525" marB="0" anchor="b"/>
                </a:tc>
                <a:tc vMerge="1">
                  <a:txBody>
                    <a:bodyPr/>
                    <a:lstStyle/>
                    <a:p>
                      <a:endParaRPr lang="id-ID"/>
                    </a:p>
                  </a:txBody>
                  <a:tcPr/>
                </a:tc>
                <a:tc>
                  <a:txBody>
                    <a:bodyPr/>
                    <a:lstStyle/>
                    <a:p>
                      <a:pPr algn="l" rtl="0" fontAlgn="b"/>
                      <a:r>
                        <a:rPr lang="id-ID" sz="1000" u="none" strike="noStrike">
                          <a:effectLst/>
                        </a:rPr>
                        <a:t>9.599</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6.794</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1.706</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4.511</a:t>
                      </a:r>
                      <a:endParaRPr lang="id-ID" sz="1000" b="0" i="0" u="none" strike="noStrike">
                        <a:solidFill>
                          <a:srgbClr val="9900FF"/>
                        </a:solidFill>
                        <a:effectLst/>
                        <a:latin typeface="Calibri"/>
                      </a:endParaRPr>
                    </a:p>
                  </a:txBody>
                  <a:tcPr marL="9525" marR="9525" marT="9525" marB="0" anchor="b"/>
                </a:tc>
              </a:tr>
              <a:tr h="292274">
                <a:tc>
                  <a:txBody>
                    <a:bodyPr/>
                    <a:lstStyle/>
                    <a:p>
                      <a:pPr algn="ctr" rtl="0" fontAlgn="b"/>
                      <a:r>
                        <a:rPr lang="id-ID" sz="1100" u="none" strike="noStrike">
                          <a:effectLst/>
                        </a:rPr>
                        <a:t>3</a:t>
                      </a:r>
                      <a:endParaRPr lang="id-ID" sz="11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dirty="0">
                          <a:effectLst/>
                        </a:rPr>
                        <a:t>PERAWAT</a:t>
                      </a:r>
                      <a:endParaRPr lang="id-ID" sz="1000" b="0" i="0" u="none" strike="noStrike" dirty="0">
                        <a:solidFill>
                          <a:srgbClr val="9900FF"/>
                        </a:solidFill>
                        <a:effectLst/>
                        <a:latin typeface="Calibri"/>
                      </a:endParaRPr>
                    </a:p>
                  </a:txBody>
                  <a:tcPr marL="9525" marR="9525" marT="9525" marB="0" anchor="b"/>
                </a:tc>
                <a:tc vMerge="1">
                  <a:txBody>
                    <a:bodyPr/>
                    <a:lstStyle/>
                    <a:p>
                      <a:endParaRPr lang="id-ID"/>
                    </a:p>
                  </a:txBody>
                  <a:tcPr/>
                </a:tc>
                <a:tc>
                  <a:txBody>
                    <a:bodyPr/>
                    <a:lstStyle/>
                    <a:p>
                      <a:pPr algn="l" rtl="0" fontAlgn="b"/>
                      <a:r>
                        <a:rPr lang="id-ID" sz="1000" u="none" strike="noStrike">
                          <a:effectLst/>
                        </a:rPr>
                        <a:t>74.144</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103.941</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43.435</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13.638</a:t>
                      </a:r>
                      <a:endParaRPr lang="id-ID" sz="1000" b="0" i="0" u="none" strike="noStrike">
                        <a:solidFill>
                          <a:srgbClr val="9900FF"/>
                        </a:solidFill>
                        <a:effectLst/>
                        <a:latin typeface="Calibri"/>
                      </a:endParaRPr>
                    </a:p>
                  </a:txBody>
                  <a:tcPr marL="9525" marR="9525" marT="9525" marB="0" anchor="b"/>
                </a:tc>
              </a:tr>
              <a:tr h="292274">
                <a:tc>
                  <a:txBody>
                    <a:bodyPr/>
                    <a:lstStyle/>
                    <a:p>
                      <a:pPr algn="ctr" rtl="0" fontAlgn="b"/>
                      <a:r>
                        <a:rPr lang="id-ID" sz="1100" u="none" strike="noStrike">
                          <a:effectLst/>
                        </a:rPr>
                        <a:t>4</a:t>
                      </a:r>
                      <a:endParaRPr lang="id-ID" sz="11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PERAWAT GIGI</a:t>
                      </a:r>
                      <a:endParaRPr lang="id-ID" sz="1000" b="0" i="0" u="none" strike="noStrike">
                        <a:solidFill>
                          <a:srgbClr val="9900FF"/>
                        </a:solidFill>
                        <a:effectLst/>
                        <a:latin typeface="Calibri"/>
                      </a:endParaRPr>
                    </a:p>
                  </a:txBody>
                  <a:tcPr marL="9525" marR="9525" marT="9525" marB="0" anchor="b"/>
                </a:tc>
                <a:tc vMerge="1">
                  <a:txBody>
                    <a:bodyPr/>
                    <a:lstStyle/>
                    <a:p>
                      <a:endParaRPr lang="id-ID"/>
                    </a:p>
                  </a:txBody>
                  <a:tcPr/>
                </a:tc>
                <a:tc>
                  <a:txBody>
                    <a:bodyPr/>
                    <a:lstStyle/>
                    <a:p>
                      <a:pPr algn="l" rtl="0" fontAlgn="b"/>
                      <a:r>
                        <a:rPr lang="id-ID" sz="1000" u="none" strike="noStrike">
                          <a:effectLst/>
                        </a:rPr>
                        <a:t>9.599</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10.122</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4.250</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3.727</a:t>
                      </a:r>
                      <a:endParaRPr lang="id-ID" sz="1000" b="0" i="0" u="none" strike="noStrike">
                        <a:solidFill>
                          <a:srgbClr val="9900FF"/>
                        </a:solidFill>
                        <a:effectLst/>
                        <a:latin typeface="Calibri"/>
                      </a:endParaRPr>
                    </a:p>
                  </a:txBody>
                  <a:tcPr marL="9525" marR="9525" marT="9525" marB="0" anchor="b"/>
                </a:tc>
              </a:tr>
              <a:tr h="292274">
                <a:tc>
                  <a:txBody>
                    <a:bodyPr/>
                    <a:lstStyle/>
                    <a:p>
                      <a:pPr algn="ctr" rtl="0" fontAlgn="b"/>
                      <a:r>
                        <a:rPr lang="id-ID" sz="1100" u="none" strike="noStrike">
                          <a:effectLst/>
                        </a:rPr>
                        <a:t>5</a:t>
                      </a:r>
                      <a:endParaRPr lang="id-ID" sz="11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BIDAN</a:t>
                      </a:r>
                      <a:endParaRPr lang="id-ID" sz="1000" b="0" i="0" u="none" strike="noStrike">
                        <a:solidFill>
                          <a:srgbClr val="9900FF"/>
                        </a:solidFill>
                        <a:effectLst/>
                        <a:latin typeface="Calibri"/>
                      </a:endParaRPr>
                    </a:p>
                  </a:txBody>
                  <a:tcPr marL="9525" marR="9525" marT="9525" marB="0" anchor="b"/>
                </a:tc>
                <a:tc vMerge="1">
                  <a:txBody>
                    <a:bodyPr/>
                    <a:lstStyle/>
                    <a:p>
                      <a:endParaRPr lang="id-ID"/>
                    </a:p>
                  </a:txBody>
                  <a:tcPr/>
                </a:tc>
                <a:tc>
                  <a:txBody>
                    <a:bodyPr/>
                    <a:lstStyle/>
                    <a:p>
                      <a:pPr algn="l" rtl="0" fontAlgn="b"/>
                      <a:r>
                        <a:rPr lang="id-ID" sz="1000" u="none" strike="noStrike">
                          <a:effectLst/>
                        </a:rPr>
                        <a:t>45.016</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100.974</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62.143</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6.185</a:t>
                      </a:r>
                      <a:endParaRPr lang="id-ID" sz="1000" b="0" i="0" u="none" strike="noStrike">
                        <a:solidFill>
                          <a:srgbClr val="9900FF"/>
                        </a:solidFill>
                        <a:effectLst/>
                        <a:latin typeface="Calibri"/>
                      </a:endParaRPr>
                    </a:p>
                  </a:txBody>
                  <a:tcPr marL="9525" marR="9525" marT="9525" marB="0" anchor="b"/>
                </a:tc>
              </a:tr>
              <a:tr h="292274">
                <a:tc>
                  <a:txBody>
                    <a:bodyPr/>
                    <a:lstStyle/>
                    <a:p>
                      <a:pPr algn="ctr" rtl="0" fontAlgn="b"/>
                      <a:r>
                        <a:rPr lang="id-ID" sz="1100" u="none" strike="noStrike">
                          <a:effectLst/>
                        </a:rPr>
                        <a:t>6</a:t>
                      </a:r>
                      <a:endParaRPr lang="id-ID" sz="11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ASISTEN APOTEKER</a:t>
                      </a:r>
                      <a:endParaRPr lang="id-ID" sz="1000" b="0" i="0" u="none" strike="noStrike">
                        <a:solidFill>
                          <a:srgbClr val="9900FF"/>
                        </a:solidFill>
                        <a:effectLst/>
                        <a:latin typeface="Calibri"/>
                      </a:endParaRPr>
                    </a:p>
                  </a:txBody>
                  <a:tcPr marL="9525" marR="9525" marT="9525" marB="0" anchor="b"/>
                </a:tc>
                <a:tc vMerge="1">
                  <a:txBody>
                    <a:bodyPr/>
                    <a:lstStyle/>
                    <a:p>
                      <a:endParaRPr lang="id-ID"/>
                    </a:p>
                  </a:txBody>
                  <a:tcPr/>
                </a:tc>
                <a:tc>
                  <a:txBody>
                    <a:bodyPr/>
                    <a:lstStyle/>
                    <a:p>
                      <a:pPr algn="l" rtl="0" fontAlgn="b"/>
                      <a:r>
                        <a:rPr lang="id-ID" sz="1000" u="none" strike="noStrike">
                          <a:effectLst/>
                        </a:rPr>
                        <a:t>9.599</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7.453</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2.509</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4.655</a:t>
                      </a:r>
                      <a:endParaRPr lang="id-ID" sz="1000" b="0" i="0" u="none" strike="noStrike">
                        <a:solidFill>
                          <a:srgbClr val="9900FF"/>
                        </a:solidFill>
                        <a:effectLst/>
                        <a:latin typeface="Calibri"/>
                      </a:endParaRPr>
                    </a:p>
                  </a:txBody>
                  <a:tcPr marL="9525" marR="9525" marT="9525" marB="0" anchor="b"/>
                </a:tc>
              </a:tr>
              <a:tr h="292274">
                <a:tc>
                  <a:txBody>
                    <a:bodyPr/>
                    <a:lstStyle/>
                    <a:p>
                      <a:pPr algn="ctr" rtl="0" fontAlgn="b"/>
                      <a:r>
                        <a:rPr lang="id-ID" sz="1100" u="none" strike="noStrike">
                          <a:effectLst/>
                        </a:rPr>
                        <a:t>7</a:t>
                      </a:r>
                      <a:endParaRPr lang="id-ID" sz="11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S. FARMASI &amp; APOTEKER</a:t>
                      </a:r>
                      <a:endParaRPr lang="id-ID" sz="1000" b="0" i="0" u="none" strike="noStrike">
                        <a:solidFill>
                          <a:srgbClr val="9900FF"/>
                        </a:solidFill>
                        <a:effectLst/>
                        <a:latin typeface="Calibri"/>
                      </a:endParaRPr>
                    </a:p>
                  </a:txBody>
                  <a:tcPr marL="9525" marR="9525" marT="9525" marB="0" anchor="b"/>
                </a:tc>
                <a:tc vMerge="1">
                  <a:txBody>
                    <a:bodyPr/>
                    <a:lstStyle/>
                    <a:p>
                      <a:endParaRPr lang="id-ID"/>
                    </a:p>
                  </a:txBody>
                  <a:tcPr/>
                </a:tc>
                <a:tc>
                  <a:txBody>
                    <a:bodyPr/>
                    <a:lstStyle/>
                    <a:p>
                      <a:pPr algn="l" rtl="0" fontAlgn="b"/>
                      <a:r>
                        <a:rPr lang="id-ID" sz="1000" u="none" strike="noStrike">
                          <a:effectLst/>
                        </a:rPr>
                        <a:t>3.310</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2.271</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1.467</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2.506</a:t>
                      </a:r>
                      <a:endParaRPr lang="id-ID" sz="1000" b="0" i="0" u="none" strike="noStrike">
                        <a:solidFill>
                          <a:srgbClr val="9900FF"/>
                        </a:solidFill>
                        <a:effectLst/>
                        <a:latin typeface="Calibri"/>
                      </a:endParaRPr>
                    </a:p>
                  </a:txBody>
                  <a:tcPr marL="9525" marR="9525" marT="9525" marB="0" anchor="b"/>
                </a:tc>
              </a:tr>
              <a:tr h="292274">
                <a:tc>
                  <a:txBody>
                    <a:bodyPr/>
                    <a:lstStyle/>
                    <a:p>
                      <a:pPr algn="ctr" rtl="0" fontAlgn="b"/>
                      <a:r>
                        <a:rPr lang="id-ID" sz="1100" u="none" strike="noStrike">
                          <a:effectLst/>
                        </a:rPr>
                        <a:t>8</a:t>
                      </a:r>
                      <a:endParaRPr lang="id-ID" sz="11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KESEHATAN MASYARAKAT</a:t>
                      </a:r>
                      <a:endParaRPr lang="id-ID" sz="1000" b="0" i="0" u="none" strike="noStrike">
                        <a:solidFill>
                          <a:srgbClr val="9900FF"/>
                        </a:solidFill>
                        <a:effectLst/>
                        <a:latin typeface="Calibri"/>
                      </a:endParaRPr>
                    </a:p>
                  </a:txBody>
                  <a:tcPr marL="9525" marR="9525" marT="9525" marB="0" anchor="b"/>
                </a:tc>
                <a:tc vMerge="1">
                  <a:txBody>
                    <a:bodyPr/>
                    <a:lstStyle/>
                    <a:p>
                      <a:endParaRPr lang="id-ID"/>
                    </a:p>
                  </a:txBody>
                  <a:tcPr/>
                </a:tc>
                <a:tc>
                  <a:txBody>
                    <a:bodyPr/>
                    <a:lstStyle/>
                    <a:p>
                      <a:pPr algn="l" rtl="0" fontAlgn="b"/>
                      <a:r>
                        <a:rPr lang="id-ID" sz="1000" u="none" strike="noStrike">
                          <a:effectLst/>
                        </a:rPr>
                        <a:t>9.599</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20.991</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14.560</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3.168</a:t>
                      </a:r>
                      <a:endParaRPr lang="id-ID" sz="1000" b="0" i="0" u="none" strike="noStrike">
                        <a:solidFill>
                          <a:srgbClr val="9900FF"/>
                        </a:solidFill>
                        <a:effectLst/>
                        <a:latin typeface="Calibri"/>
                      </a:endParaRPr>
                    </a:p>
                  </a:txBody>
                  <a:tcPr marL="9525" marR="9525" marT="9525" marB="0" anchor="b"/>
                </a:tc>
              </a:tr>
              <a:tr h="292274">
                <a:tc>
                  <a:txBody>
                    <a:bodyPr/>
                    <a:lstStyle/>
                    <a:p>
                      <a:pPr algn="ctr" rtl="0" fontAlgn="b"/>
                      <a:r>
                        <a:rPr lang="id-ID" sz="1100" u="none" strike="noStrike">
                          <a:effectLst/>
                        </a:rPr>
                        <a:t>9</a:t>
                      </a:r>
                      <a:endParaRPr lang="id-ID" sz="11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SANITARIAN</a:t>
                      </a:r>
                      <a:endParaRPr lang="id-ID" sz="1000" b="0" i="0" u="none" strike="noStrike">
                        <a:solidFill>
                          <a:srgbClr val="9900FF"/>
                        </a:solidFill>
                        <a:effectLst/>
                        <a:latin typeface="Calibri"/>
                      </a:endParaRPr>
                    </a:p>
                  </a:txBody>
                  <a:tcPr marL="9525" marR="9525" marT="9525" marB="0" anchor="b"/>
                </a:tc>
                <a:tc vMerge="1">
                  <a:txBody>
                    <a:bodyPr/>
                    <a:lstStyle/>
                    <a:p>
                      <a:endParaRPr lang="id-ID"/>
                    </a:p>
                  </a:txBody>
                  <a:tcPr/>
                </a:tc>
                <a:tc>
                  <a:txBody>
                    <a:bodyPr/>
                    <a:lstStyle/>
                    <a:p>
                      <a:pPr algn="l" rtl="0" fontAlgn="b"/>
                      <a:r>
                        <a:rPr lang="id-ID" sz="1000" u="none" strike="noStrike">
                          <a:effectLst/>
                        </a:rPr>
                        <a:t>9.599</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10.390</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4.139</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3.348</a:t>
                      </a:r>
                      <a:endParaRPr lang="id-ID" sz="1000" b="0" i="0" u="none" strike="noStrike">
                        <a:solidFill>
                          <a:srgbClr val="9900FF"/>
                        </a:solidFill>
                        <a:effectLst/>
                        <a:latin typeface="Calibri"/>
                      </a:endParaRPr>
                    </a:p>
                  </a:txBody>
                  <a:tcPr marL="9525" marR="9525" marT="9525" marB="0" anchor="b"/>
                </a:tc>
              </a:tr>
              <a:tr h="292274">
                <a:tc>
                  <a:txBody>
                    <a:bodyPr/>
                    <a:lstStyle/>
                    <a:p>
                      <a:pPr algn="ctr" rtl="0" fontAlgn="b"/>
                      <a:r>
                        <a:rPr lang="id-ID" sz="1100" u="none" strike="noStrike">
                          <a:effectLst/>
                        </a:rPr>
                        <a:t>10</a:t>
                      </a:r>
                      <a:endParaRPr lang="id-ID" sz="11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TENAGA GIZI</a:t>
                      </a:r>
                      <a:endParaRPr lang="id-ID" sz="1000" b="0" i="0" u="none" strike="noStrike">
                        <a:solidFill>
                          <a:srgbClr val="9900FF"/>
                        </a:solidFill>
                        <a:effectLst/>
                        <a:latin typeface="Calibri"/>
                      </a:endParaRPr>
                    </a:p>
                  </a:txBody>
                  <a:tcPr marL="9525" marR="9525" marT="9525" marB="0" anchor="b"/>
                </a:tc>
                <a:tc vMerge="1">
                  <a:txBody>
                    <a:bodyPr/>
                    <a:lstStyle/>
                    <a:p>
                      <a:endParaRPr lang="id-ID"/>
                    </a:p>
                  </a:txBody>
                  <a:tcPr/>
                </a:tc>
                <a:tc>
                  <a:txBody>
                    <a:bodyPr/>
                    <a:lstStyle/>
                    <a:p>
                      <a:pPr algn="l" rtl="0" fontAlgn="b"/>
                      <a:r>
                        <a:rPr lang="id-ID" sz="1000" u="none" strike="noStrike">
                          <a:effectLst/>
                        </a:rPr>
                        <a:t>9.599</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9.474</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3.163</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3.288</a:t>
                      </a:r>
                      <a:endParaRPr lang="id-ID" sz="1000" b="0" i="0" u="none" strike="noStrike">
                        <a:solidFill>
                          <a:srgbClr val="9900FF"/>
                        </a:solidFill>
                        <a:effectLst/>
                        <a:latin typeface="Calibri"/>
                      </a:endParaRPr>
                    </a:p>
                  </a:txBody>
                  <a:tcPr marL="9525" marR="9525" marT="9525" marB="0" anchor="b"/>
                </a:tc>
              </a:tr>
              <a:tr h="292274">
                <a:tc>
                  <a:txBody>
                    <a:bodyPr/>
                    <a:lstStyle/>
                    <a:p>
                      <a:pPr algn="ctr" rtl="0" fontAlgn="b"/>
                      <a:r>
                        <a:rPr lang="id-ID" sz="1100" u="none" strike="noStrike">
                          <a:effectLst/>
                        </a:rPr>
                        <a:t>11</a:t>
                      </a:r>
                      <a:endParaRPr lang="id-ID" sz="11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dirty="0">
                          <a:effectLst/>
                        </a:rPr>
                        <a:t>ANALIS KESEHATAN</a:t>
                      </a:r>
                      <a:endParaRPr lang="id-ID" sz="1000" b="0" i="0" u="none" strike="noStrike" dirty="0">
                        <a:solidFill>
                          <a:srgbClr val="9900FF"/>
                        </a:solidFill>
                        <a:effectLst/>
                        <a:latin typeface="Calibri"/>
                      </a:endParaRPr>
                    </a:p>
                  </a:txBody>
                  <a:tcPr marL="9525" marR="9525" marT="9525" marB="0" anchor="b"/>
                </a:tc>
                <a:tc vMerge="1">
                  <a:txBody>
                    <a:bodyPr/>
                    <a:lstStyle/>
                    <a:p>
                      <a:endParaRPr lang="id-ID"/>
                    </a:p>
                  </a:txBody>
                  <a:tcPr/>
                </a:tc>
                <a:tc>
                  <a:txBody>
                    <a:bodyPr/>
                    <a:lstStyle/>
                    <a:p>
                      <a:pPr algn="l" rtl="0" fontAlgn="b"/>
                      <a:r>
                        <a:rPr lang="id-ID" sz="1000" u="none" strike="noStrike">
                          <a:effectLst/>
                        </a:rPr>
                        <a:t>9.599</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5.389</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a:effectLst/>
                        </a:rPr>
                        <a:t>1.454</a:t>
                      </a:r>
                      <a:endParaRPr lang="id-ID" sz="1000" b="0" i="0" u="none" strike="noStrike">
                        <a:solidFill>
                          <a:srgbClr val="9900FF"/>
                        </a:solidFill>
                        <a:effectLst/>
                        <a:latin typeface="Calibri"/>
                      </a:endParaRPr>
                    </a:p>
                  </a:txBody>
                  <a:tcPr marL="9525" marR="9525" marT="9525" marB="0" anchor="b"/>
                </a:tc>
                <a:tc>
                  <a:txBody>
                    <a:bodyPr/>
                    <a:lstStyle/>
                    <a:p>
                      <a:pPr algn="l" rtl="0" fontAlgn="b"/>
                      <a:r>
                        <a:rPr lang="id-ID" sz="1000" u="none" strike="noStrike" dirty="0">
                          <a:effectLst/>
                        </a:rPr>
                        <a:t>5.664</a:t>
                      </a:r>
                      <a:endParaRPr lang="id-ID" sz="1000" b="0" i="0" u="none" strike="noStrike" dirty="0">
                        <a:solidFill>
                          <a:srgbClr val="9900FF"/>
                        </a:solidFill>
                        <a:effectLst/>
                        <a:latin typeface="Calibri"/>
                      </a:endParaRPr>
                    </a:p>
                  </a:txBody>
                  <a:tcPr marL="9525" marR="9525" marT="9525" marB="0" anchor="b"/>
                </a:tc>
              </a:tr>
            </a:tbl>
          </a:graphicData>
        </a:graphic>
      </p:graphicFrame>
      <p:sp>
        <p:nvSpPr>
          <p:cNvPr id="6" name="TextBox 5"/>
          <p:cNvSpPr txBox="1"/>
          <p:nvPr/>
        </p:nvSpPr>
        <p:spPr>
          <a:xfrm>
            <a:off x="609600" y="5966936"/>
            <a:ext cx="6840142" cy="646331"/>
          </a:xfrm>
          <a:prstGeom prst="rect">
            <a:avLst/>
          </a:prstGeom>
          <a:noFill/>
        </p:spPr>
        <p:txBody>
          <a:bodyPr wrap="none" rtlCol="0">
            <a:spAutoFit/>
          </a:bodyPr>
          <a:lstStyle/>
          <a:p>
            <a:r>
              <a:rPr lang="id-ID" sz="1200" dirty="0" smtClean="0"/>
              <a:t>Sumber:</a:t>
            </a:r>
          </a:p>
          <a:p>
            <a:r>
              <a:rPr lang="id-ID" sz="1200" dirty="0" smtClean="0"/>
              <a:t>‐ Data Keadaan Tenaga Kesehatan: Sekretariat BPPSDMK per 30 November 2013</a:t>
            </a:r>
          </a:p>
          <a:p>
            <a:r>
              <a:rPr lang="id-ID" sz="1200" dirty="0" smtClean="0"/>
              <a:t>‐ Standar Tenaga: sesuai dengan pola minimal ketenagaan untuk puskesmas perawatan dan non perawatan</a:t>
            </a:r>
            <a:endParaRPr lang="id-ID" sz="1200" dirty="0"/>
          </a:p>
        </p:txBody>
      </p:sp>
    </p:spTree>
    <p:extLst>
      <p:ext uri="{BB962C8B-B14F-4D97-AF65-F5344CB8AC3E}">
        <p14:creationId xmlns:p14="http://schemas.microsoft.com/office/powerpoint/2010/main" xmlns="" val="21590930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538</TotalTime>
  <Words>1569</Words>
  <Application>Microsoft Office PowerPoint</Application>
  <PresentationFormat>On-screen Show (4:3)</PresentationFormat>
  <Paragraphs>262</Paragraphs>
  <Slides>33</Slides>
  <Notes>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Equity</vt:lpstr>
      <vt:lpstr>PERAN KEMENTERIAN KESEHATAN DALAM MEWUJUDKAN PERDESAAN SEHAT DI DAERAH TERTINGGAL </vt:lpstr>
      <vt:lpstr>PERDESAAN SEHAT DI DAERAH TERTINGGAL </vt:lpstr>
      <vt:lpstr>Slide 3</vt:lpstr>
      <vt:lpstr>POKJA PERDESAAN SEHAT</vt:lpstr>
      <vt:lpstr>Strategi &amp; Implementasi Kebijakan </vt:lpstr>
      <vt:lpstr>5 PILAR PERDESAAN SEHAT </vt:lpstr>
      <vt:lpstr>Kebijakan Penempatan dan Distribusi Tenaga Kesehatan  Di Daerah Tertinggal </vt:lpstr>
      <vt:lpstr>Kondisi Umum Pelayanan dan Tenaga Kesehatan di daerah Tertinggal</vt:lpstr>
      <vt:lpstr>KETERSEDIAAN, KEBUTUHAN, KELEBIHAN DAN KEKURANGAN TENAGA KESEHATAN DI PUSKESMAS  TAHUN 2014</vt:lpstr>
      <vt:lpstr>Peningkatan Kualitas Tenaga Kesehatan </vt:lpstr>
      <vt:lpstr>Kebijakan Penempatan Tenaga Kesehatan Di DTPK</vt:lpstr>
      <vt:lpstr>PEMENUHAN KEBUTUHAN TENAGA KESEHATAN</vt:lpstr>
      <vt:lpstr>Slide 13</vt:lpstr>
      <vt:lpstr>Dokter PTT</vt:lpstr>
      <vt:lpstr>Bidan PTT</vt:lpstr>
      <vt:lpstr>Penugasan Khusus D-III Kesehatan </vt:lpstr>
      <vt:lpstr>KEBIJAKAN TERKAIT DENGAN INSENTIF TENAGA KESEHATAN</vt:lpstr>
      <vt:lpstr>Keterangan:</vt:lpstr>
      <vt:lpstr>Insentif Nakes PTT dan Penugasan Khusus </vt:lpstr>
      <vt:lpstr>Slide 20</vt:lpstr>
      <vt:lpstr>Slide 21</vt:lpstr>
      <vt:lpstr>Slide 22</vt:lpstr>
      <vt:lpstr>Rencana Pengangkatan Tenaga Kesehatan  sebagai PTT dan melalui Penugasan Khusus Tahun 2014</vt:lpstr>
      <vt:lpstr>Kendala dan Solusi Penempatan Tenaga kesehatan di Daerah Tertinggal</vt:lpstr>
      <vt:lpstr>Slide 25</vt:lpstr>
      <vt:lpstr>Slide 26</vt:lpstr>
      <vt:lpstr>Slide 27</vt:lpstr>
      <vt:lpstr>UPAYA YANG  DILAKUKAN KEMENTERIAN KESEHATAN</vt:lpstr>
      <vt:lpstr>Slide 29</vt:lpstr>
      <vt:lpstr>Slide 30</vt:lpstr>
      <vt:lpstr>SITUASI SDM KESEHATAN DI INDONESIA</vt:lpstr>
      <vt:lpstr>Slide 32</vt:lpstr>
      <vt:lpstr>Slide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Kebijakan Penempatan dan Distribusi Tenaga Kesehatan</dc:title>
  <dc:creator>user</dc:creator>
  <cp:lastModifiedBy>IRMA</cp:lastModifiedBy>
  <cp:revision>36</cp:revision>
  <cp:lastPrinted>2014-02-19T01:51:07Z</cp:lastPrinted>
  <dcterms:created xsi:type="dcterms:W3CDTF">2014-02-18T05:26:17Z</dcterms:created>
  <dcterms:modified xsi:type="dcterms:W3CDTF">2014-06-02T08:24:35Z</dcterms:modified>
</cp:coreProperties>
</file>