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ms-office.legacyDiagramTex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9" r:id="rId1"/>
  </p:sldMasterIdLst>
  <p:sldIdLst>
    <p:sldId id="256" r:id="rId2"/>
    <p:sldId id="262" r:id="rId3"/>
    <p:sldId id="269" r:id="rId4"/>
    <p:sldId id="257" r:id="rId5"/>
    <p:sldId id="258" r:id="rId6"/>
    <p:sldId id="259" r:id="rId7"/>
    <p:sldId id="260" r:id="rId8"/>
    <p:sldId id="261" r:id="rId9"/>
    <p:sldId id="268" r:id="rId10"/>
    <p:sldId id="278" r:id="rId11"/>
    <p:sldId id="264" r:id="rId12"/>
    <p:sldId id="270" r:id="rId13"/>
    <p:sldId id="281" r:id="rId14"/>
    <p:sldId id="279" r:id="rId15"/>
    <p:sldId id="283" r:id="rId16"/>
    <p:sldId id="284" r:id="rId17"/>
    <p:sldId id="285" r:id="rId18"/>
    <p:sldId id="286" r:id="rId19"/>
    <p:sldId id="287" r:id="rId20"/>
    <p:sldId id="288" r:id="rId21"/>
    <p:sldId id="289" r:id="rId22"/>
    <p:sldId id="292" r:id="rId23"/>
    <p:sldId id="293" r:id="rId24"/>
    <p:sldId id="294" r:id="rId25"/>
    <p:sldId id="295" r:id="rId26"/>
    <p:sldId id="296" r:id="rId27"/>
    <p:sldId id="297" r:id="rId28"/>
    <p:sldId id="290" r:id="rId29"/>
    <p:sldId id="291" r:id="rId30"/>
    <p:sldId id="298" r:id="rId31"/>
  </p:sldIdLst>
  <p:sldSz cx="9144000" cy="6858000" type="screen4x3"/>
  <p:notesSz cx="6858000" cy="9144000"/>
  <p:defaultTextStyle>
    <a:defPPr>
      <a:defRPr lang="pt-B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24" autoAdjust="0"/>
    <p:restoredTop sz="94660"/>
  </p:normalViewPr>
  <p:slideViewPr>
    <p:cSldViewPr>
      <p:cViewPr varScale="1">
        <p:scale>
          <a:sx n="31" d="100"/>
          <a:sy n="31" d="100"/>
        </p:scale>
        <p:origin x="-1133"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06/relationships/legacyDocTextInfo" Target="legacyDocTextInfo.bin"/><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8" Type="http://schemas.microsoft.com/office/2006/relationships/legacyDiagramText" Target="legacyDiagramText8.bin"/><Relationship Id="rId3" Type="http://schemas.microsoft.com/office/2006/relationships/legacyDiagramText" Target="legacyDiagramText3.bin"/><Relationship Id="rId7" Type="http://schemas.microsoft.com/office/2006/relationships/legacyDiagramText" Target="legacyDiagramText7.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5" Type="http://schemas.microsoft.com/office/2006/relationships/legacyDiagramText" Target="legacyDiagramText5.bin"/><Relationship Id="rId4" Type="http://schemas.microsoft.com/office/2006/relationships/legacyDiagramText" Target="legacyDiagramText4.bin"/></Relationships>
</file>

<file path=ppt/drawings/_rels/vmlDrawing2.vml.rels><?xml version="1.0" encoding="UTF-8" standalone="yes"?>
<Relationships xmlns="http://schemas.openxmlformats.org/package/2006/relationships"><Relationship Id="rId8" Type="http://schemas.microsoft.com/office/2006/relationships/legacyDiagramText" Target="legacyDiagramText16.bin"/><Relationship Id="rId3" Type="http://schemas.microsoft.com/office/2006/relationships/legacyDiagramText" Target="legacyDiagramText11.bin"/><Relationship Id="rId7" Type="http://schemas.microsoft.com/office/2006/relationships/legacyDiagramText" Target="legacyDiagramText15.bin"/><Relationship Id="rId2" Type="http://schemas.microsoft.com/office/2006/relationships/legacyDiagramText" Target="legacyDiagramText10.bin"/><Relationship Id="rId1" Type="http://schemas.microsoft.com/office/2006/relationships/legacyDiagramText" Target="legacyDiagramText9.bin"/><Relationship Id="rId6" Type="http://schemas.microsoft.com/office/2006/relationships/legacyDiagramText" Target="legacyDiagramText14.bin"/><Relationship Id="rId5" Type="http://schemas.microsoft.com/office/2006/relationships/legacyDiagramText" Target="legacyDiagramText13.bin"/><Relationship Id="rId4" Type="http://schemas.microsoft.com/office/2006/relationships/legacyDiagramText" Target="legacyDiagramText12.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9" name="Subtítulo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t-BR" smtClean="0"/>
              <a:t>Clique para editar o estilo do subtítulo mestre</a:t>
            </a:r>
            <a:endParaRPr kumimoji="0" lang="en-US"/>
          </a:p>
        </p:txBody>
      </p:sp>
      <p:sp>
        <p:nvSpPr>
          <p:cNvPr id="28" name="Título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pt-BR" smtClean="0"/>
              <a:t>Clique para editar o estilo do título mestre</a:t>
            </a:r>
            <a:endParaRPr kumimoji="0" lang="en-US"/>
          </a:p>
        </p:txBody>
      </p:sp>
      <p:cxnSp>
        <p:nvCxnSpPr>
          <p:cNvPr id="8" name="Conector reto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Conector reto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Elipse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Espaço Reservado para Data 14"/>
          <p:cNvSpPr>
            <a:spLocks noGrp="1"/>
          </p:cNvSpPr>
          <p:nvPr>
            <p:ph type="dt" sz="half" idx="10"/>
          </p:nvPr>
        </p:nvSpPr>
        <p:spPr/>
        <p:txBody>
          <a:bodyPr/>
          <a:lstStyle/>
          <a:p>
            <a:pPr>
              <a:defRPr/>
            </a:pPr>
            <a:endParaRPr lang="pt-BR"/>
          </a:p>
        </p:txBody>
      </p:sp>
      <p:sp>
        <p:nvSpPr>
          <p:cNvPr id="16" name="Espaço Reservado para Número de Slide 15"/>
          <p:cNvSpPr>
            <a:spLocks noGrp="1"/>
          </p:cNvSpPr>
          <p:nvPr>
            <p:ph type="sldNum" sz="quarter" idx="11"/>
          </p:nvPr>
        </p:nvSpPr>
        <p:spPr/>
        <p:txBody>
          <a:bodyPr/>
          <a:lstStyle/>
          <a:p>
            <a:pPr>
              <a:defRPr/>
            </a:pPr>
            <a:fld id="{0AA509FB-6A9C-41C0-9BDB-F97016145F81}" type="slidenum">
              <a:rPr lang="pt-BR" smtClean="0"/>
              <a:pPr>
                <a:defRPr/>
              </a:pPr>
              <a:t>‹nº›</a:t>
            </a:fld>
            <a:endParaRPr lang="pt-BR"/>
          </a:p>
        </p:txBody>
      </p:sp>
      <p:sp>
        <p:nvSpPr>
          <p:cNvPr id="17" name="Espaço Reservado para Rodapé 16"/>
          <p:cNvSpPr>
            <a:spLocks noGrp="1"/>
          </p:cNvSpPr>
          <p:nvPr>
            <p:ph type="ftr" sz="quarter" idx="12"/>
          </p:nvPr>
        </p:nvSpPr>
        <p:spPr/>
        <p:txBody>
          <a:bodyPr/>
          <a:lstStyle/>
          <a:p>
            <a:pPr>
              <a:defRPr/>
            </a:pPr>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pPr>
              <a:defRPr/>
            </a:pPr>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C099551F-AED9-4744-BBEB-7EFE425888F2}" type="slidenum">
              <a:rPr lang="pt-BR" smtClean="0"/>
              <a:pPr>
                <a:defRPr/>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pPr>
              <a:defRPr/>
            </a:pPr>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0180466C-1D5C-4CA8-8CAE-BE6DD903CA85}" type="slidenum">
              <a:rPr lang="pt-BR" smtClean="0"/>
              <a:pPr>
                <a:defRPr/>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9" name="Espaço Reservado para Conteúdo 8"/>
          <p:cNvSpPr>
            <a:spLocks noGrp="1"/>
          </p:cNvSpPr>
          <p:nvPr>
            <p:ph idx="1"/>
          </p:nvPr>
        </p:nvSpPr>
        <p:spPr>
          <a:xfrm>
            <a:off x="457200" y="1524000"/>
            <a:ext cx="8229600"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4" name="Espaço Reservado para Data 13"/>
          <p:cNvSpPr>
            <a:spLocks noGrp="1"/>
          </p:cNvSpPr>
          <p:nvPr>
            <p:ph type="dt" sz="half" idx="14"/>
          </p:nvPr>
        </p:nvSpPr>
        <p:spPr/>
        <p:txBody>
          <a:bodyPr/>
          <a:lstStyle/>
          <a:p>
            <a:pPr>
              <a:defRPr/>
            </a:pPr>
            <a:endParaRPr lang="pt-BR"/>
          </a:p>
        </p:txBody>
      </p:sp>
      <p:sp>
        <p:nvSpPr>
          <p:cNvPr id="15" name="Espaço Reservado para Número de Slide 14"/>
          <p:cNvSpPr>
            <a:spLocks noGrp="1"/>
          </p:cNvSpPr>
          <p:nvPr>
            <p:ph type="sldNum" sz="quarter" idx="15"/>
          </p:nvPr>
        </p:nvSpPr>
        <p:spPr/>
        <p:txBody>
          <a:bodyPr/>
          <a:lstStyle>
            <a:lvl1pPr algn="ctr">
              <a:defRPr/>
            </a:lvl1pPr>
          </a:lstStyle>
          <a:p>
            <a:pPr>
              <a:defRPr/>
            </a:pPr>
            <a:fld id="{FBC88D18-3616-43F1-89FD-FEE1D419DE4B}" type="slidenum">
              <a:rPr lang="pt-BR" smtClean="0"/>
              <a:pPr>
                <a:defRPr/>
              </a:pPr>
              <a:t>‹nº›</a:t>
            </a:fld>
            <a:endParaRPr lang="pt-BR"/>
          </a:p>
        </p:txBody>
      </p:sp>
      <p:sp>
        <p:nvSpPr>
          <p:cNvPr id="16" name="Espaço Reservado para Rodapé 15"/>
          <p:cNvSpPr>
            <a:spLocks noGrp="1"/>
          </p:cNvSpPr>
          <p:nvPr>
            <p:ph type="ftr" sz="quarter" idx="16"/>
          </p:nvPr>
        </p:nvSpPr>
        <p:spPr/>
        <p:txBody>
          <a:bodyPr/>
          <a:lstStyle/>
          <a:p>
            <a:pPr>
              <a:defRPr/>
            </a:pPr>
            <a:endParaRPr lang="pt-BR"/>
          </a:p>
        </p:txBody>
      </p:sp>
      <p:sp>
        <p:nvSpPr>
          <p:cNvPr id="17" name="Título 16"/>
          <p:cNvSpPr>
            <a:spLocks noGrp="1"/>
          </p:cNvSpPr>
          <p:nvPr>
            <p:ph type="title"/>
          </p:nvPr>
        </p:nvSpPr>
        <p:spPr/>
        <p:txBody>
          <a:bodyPr rtlCol="0" anchor="b" anchorCtr="0"/>
          <a:lstStyle/>
          <a:p>
            <a:r>
              <a:rPr kumimoji="0" lang="pt-BR" smtClean="0"/>
              <a:t>Clique para editar o estilo do título mestre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4" name="Espaço Reservado para Data 3"/>
          <p:cNvSpPr>
            <a:spLocks noGrp="1"/>
          </p:cNvSpPr>
          <p:nvPr>
            <p:ph type="dt" sz="half" idx="10"/>
          </p:nvPr>
        </p:nvSpPr>
        <p:spPr/>
        <p:txBody>
          <a:bodyPr/>
          <a:lstStyle/>
          <a:p>
            <a:pPr>
              <a:defRPr/>
            </a:pPr>
            <a:endParaRPr lang="pt-BR"/>
          </a:p>
        </p:txBody>
      </p:sp>
      <p:sp>
        <p:nvSpPr>
          <p:cNvPr id="5" name="Espaço Reservado para Rodapé 4"/>
          <p:cNvSpPr>
            <a:spLocks noGrp="1"/>
          </p:cNvSpPr>
          <p:nvPr>
            <p:ph type="ftr" sz="quarter" idx="11"/>
          </p:nvPr>
        </p:nvSpPr>
        <p:spPr/>
        <p:txBody>
          <a:bodyPr/>
          <a:lstStyle/>
          <a:p>
            <a:pPr>
              <a:defRPr/>
            </a:pPr>
            <a:endParaRPr lang="pt-BR"/>
          </a:p>
        </p:txBody>
      </p:sp>
      <p:sp>
        <p:nvSpPr>
          <p:cNvPr id="6" name="Espaço Reservado para Número de Slide 5"/>
          <p:cNvSpPr>
            <a:spLocks noGrp="1"/>
          </p:cNvSpPr>
          <p:nvPr>
            <p:ph type="sldNum" sz="quarter" idx="12"/>
          </p:nvPr>
        </p:nvSpPr>
        <p:spPr/>
        <p:txBody>
          <a:bodyPr/>
          <a:lstStyle/>
          <a:p>
            <a:pPr>
              <a:defRPr/>
            </a:pPr>
            <a:fld id="{9EDB3905-0AD2-495E-A01B-75197863ED4E}" type="slidenum">
              <a:rPr lang="pt-BR" smtClean="0"/>
              <a:pPr>
                <a:defRPr/>
              </a:pPr>
              <a:t>‹nº›</a:t>
            </a:fld>
            <a:endParaRPr lang="pt-BR"/>
          </a:p>
        </p:txBody>
      </p:sp>
      <p:sp>
        <p:nvSpPr>
          <p:cNvPr id="2" name="Título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t-BR" smtClean="0"/>
              <a:t>Clique para editar os estilos do texto mestre</a:t>
            </a:r>
          </a:p>
        </p:txBody>
      </p:sp>
      <p:cxnSp>
        <p:nvCxnSpPr>
          <p:cNvPr id="7" name="Conector reto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5" name="Espaço Reservado para Data 4"/>
          <p:cNvSpPr>
            <a:spLocks noGrp="1"/>
          </p:cNvSpPr>
          <p:nvPr>
            <p:ph type="dt" sz="half" idx="10"/>
          </p:nvPr>
        </p:nvSpPr>
        <p:spPr/>
        <p:txBody>
          <a:bodyPr/>
          <a:lstStyle/>
          <a:p>
            <a:pPr>
              <a:defRPr/>
            </a:pPr>
            <a:endParaRPr lang="pt-BR"/>
          </a:p>
        </p:txBody>
      </p:sp>
      <p:sp>
        <p:nvSpPr>
          <p:cNvPr id="6" name="Espaço Reservado para Rodapé 5"/>
          <p:cNvSpPr>
            <a:spLocks noGrp="1"/>
          </p:cNvSpPr>
          <p:nvPr>
            <p:ph type="ftr" sz="quarter" idx="11"/>
          </p:nvPr>
        </p:nvSpPr>
        <p:spPr/>
        <p:txBody>
          <a:bodyPr/>
          <a:lstStyle/>
          <a:p>
            <a:pPr>
              <a:defRPr/>
            </a:pPr>
            <a:endParaRPr lang="pt-BR"/>
          </a:p>
        </p:txBody>
      </p:sp>
      <p:sp>
        <p:nvSpPr>
          <p:cNvPr id="7" name="Espaço Reservado para Número de Slide 6"/>
          <p:cNvSpPr>
            <a:spLocks noGrp="1"/>
          </p:cNvSpPr>
          <p:nvPr>
            <p:ph type="sldNum" sz="quarter" idx="12"/>
          </p:nvPr>
        </p:nvSpPr>
        <p:spPr/>
        <p:txBody>
          <a:bodyPr/>
          <a:lstStyle/>
          <a:p>
            <a:pPr>
              <a:defRPr/>
            </a:pPr>
            <a:fld id="{EE1457C9-CA5B-494B-A99A-65F5242355B2}" type="slidenum">
              <a:rPr lang="pt-BR" smtClean="0"/>
              <a:pPr>
                <a:defRPr/>
              </a:pPr>
              <a:t>‹nº›</a:t>
            </a:fld>
            <a:endParaRPr lang="pt-BR"/>
          </a:p>
        </p:txBody>
      </p:sp>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11" name="Espaço Reservado para Conteúdo 10"/>
          <p:cNvSpPr>
            <a:spLocks noGrp="1"/>
          </p:cNvSpPr>
          <p:nvPr>
            <p:ph sz="half" idx="1"/>
          </p:nvPr>
        </p:nvSpPr>
        <p:spPr>
          <a:xfrm>
            <a:off x="457200" y="1524000"/>
            <a:ext cx="4059936"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3" name="Espaço Reservado para Conteúdo 12"/>
          <p:cNvSpPr>
            <a:spLocks noGrp="1"/>
          </p:cNvSpPr>
          <p:nvPr>
            <p:ph sz="half" idx="2"/>
          </p:nvPr>
        </p:nvSpPr>
        <p:spPr>
          <a:xfrm>
            <a:off x="4648200" y="1524000"/>
            <a:ext cx="4059936"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9" name="Espaço Reservado para Número de Slide 8"/>
          <p:cNvSpPr>
            <a:spLocks noGrp="1"/>
          </p:cNvSpPr>
          <p:nvPr>
            <p:ph type="sldNum" sz="quarter" idx="12"/>
          </p:nvPr>
        </p:nvSpPr>
        <p:spPr/>
        <p:txBody>
          <a:bodyPr/>
          <a:lstStyle/>
          <a:p>
            <a:pPr>
              <a:defRPr/>
            </a:pPr>
            <a:fld id="{DCF33CEB-58AF-416A-809E-7E8F40036951}" type="slidenum">
              <a:rPr lang="pt-BR" smtClean="0"/>
              <a:pPr>
                <a:defRPr/>
              </a:pPr>
              <a:t>‹nº›</a:t>
            </a:fld>
            <a:endParaRPr lang="pt-BR"/>
          </a:p>
        </p:txBody>
      </p:sp>
      <p:sp>
        <p:nvSpPr>
          <p:cNvPr id="8" name="Espaço Reservado para Rodapé 7"/>
          <p:cNvSpPr>
            <a:spLocks noGrp="1"/>
          </p:cNvSpPr>
          <p:nvPr>
            <p:ph type="ftr" sz="quarter" idx="11"/>
          </p:nvPr>
        </p:nvSpPr>
        <p:spPr/>
        <p:txBody>
          <a:bodyPr/>
          <a:lstStyle/>
          <a:p>
            <a:pPr>
              <a:defRPr/>
            </a:pPr>
            <a:endParaRPr lang="pt-BR"/>
          </a:p>
        </p:txBody>
      </p:sp>
      <p:sp>
        <p:nvSpPr>
          <p:cNvPr id="7" name="Espaço Reservado para Data 6"/>
          <p:cNvSpPr>
            <a:spLocks noGrp="1"/>
          </p:cNvSpPr>
          <p:nvPr>
            <p:ph type="dt" sz="half" idx="10"/>
          </p:nvPr>
        </p:nvSpPr>
        <p:spPr/>
        <p:txBody>
          <a:bodyPr/>
          <a:lstStyle/>
          <a:p>
            <a:pPr>
              <a:defRPr/>
            </a:pPr>
            <a:endParaRPr lang="pt-BR"/>
          </a:p>
        </p:txBody>
      </p:sp>
      <p:sp>
        <p:nvSpPr>
          <p:cNvPr id="3" name="Espaço Reservado para Texto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t-BR" smtClean="0"/>
              <a:t>Clique para editar os estilos do texto mestre</a:t>
            </a:r>
          </a:p>
        </p:txBody>
      </p:sp>
      <p:sp>
        <p:nvSpPr>
          <p:cNvPr id="32" name="Espaço Reservado para Conteúdo 31"/>
          <p:cNvSpPr>
            <a:spLocks noGrp="1"/>
          </p:cNvSpPr>
          <p:nvPr>
            <p:ph sz="half" idx="2"/>
          </p:nvPr>
        </p:nvSpPr>
        <p:spPr>
          <a:xfrm>
            <a:off x="457200" y="2201896"/>
            <a:ext cx="4038600" cy="3913632"/>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34" name="Espaço Reservado para Conteúdo 33"/>
          <p:cNvSpPr>
            <a:spLocks noGrp="1"/>
          </p:cNvSpPr>
          <p:nvPr>
            <p:ph sz="quarter" idx="4"/>
          </p:nvPr>
        </p:nvSpPr>
        <p:spPr>
          <a:xfrm>
            <a:off x="4649788" y="2201896"/>
            <a:ext cx="4038600" cy="3913632"/>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2" name="Título 1"/>
          <p:cNvSpPr>
            <a:spLocks noGrp="1"/>
          </p:cNvSpPr>
          <p:nvPr>
            <p:ph type="title"/>
          </p:nvPr>
        </p:nvSpPr>
        <p:spPr>
          <a:xfrm>
            <a:off x="457200" y="155448"/>
            <a:ext cx="8229600" cy="1143000"/>
          </a:xfrm>
        </p:spPr>
        <p:txBody>
          <a:bodyPr anchor="b" anchorCtr="0"/>
          <a:lstStyle>
            <a:lvl1pPr>
              <a:defRPr/>
            </a:lvl1pPr>
          </a:lstStyle>
          <a:p>
            <a:r>
              <a:rPr kumimoji="0" lang="pt-BR" smtClean="0"/>
              <a:t>Clique para editar o estilo do título mestre</a:t>
            </a:r>
            <a:endParaRPr kumimoji="0" lang="en-US"/>
          </a:p>
        </p:txBody>
      </p:sp>
      <p:sp>
        <p:nvSpPr>
          <p:cNvPr id="12" name="Espaço Reservado para Texto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pt-BR" smtClean="0"/>
              <a:t>Clique para editar os estilos do texto mestre</a:t>
            </a:r>
          </a:p>
        </p:txBody>
      </p:sp>
      <p:cxnSp>
        <p:nvCxnSpPr>
          <p:cNvPr id="10" name="Conector reto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Conector reto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3" name="Espaço Reservado para Data 2"/>
          <p:cNvSpPr>
            <a:spLocks noGrp="1"/>
          </p:cNvSpPr>
          <p:nvPr>
            <p:ph type="dt" sz="half" idx="10"/>
          </p:nvPr>
        </p:nvSpPr>
        <p:spPr/>
        <p:txBody>
          <a:bodyPr/>
          <a:lstStyle/>
          <a:p>
            <a:pPr>
              <a:defRPr/>
            </a:pPr>
            <a:endParaRPr lang="pt-BR"/>
          </a:p>
        </p:txBody>
      </p:sp>
      <p:sp>
        <p:nvSpPr>
          <p:cNvPr id="4" name="Espaço Reservado para Rodapé 3"/>
          <p:cNvSpPr>
            <a:spLocks noGrp="1"/>
          </p:cNvSpPr>
          <p:nvPr>
            <p:ph type="ftr" sz="quarter" idx="11"/>
          </p:nvPr>
        </p:nvSpPr>
        <p:spPr/>
        <p:txBody>
          <a:bodyPr/>
          <a:lstStyle/>
          <a:p>
            <a:pPr>
              <a:defRPr/>
            </a:pPr>
            <a:endParaRPr lang="pt-BR"/>
          </a:p>
        </p:txBody>
      </p:sp>
      <p:sp>
        <p:nvSpPr>
          <p:cNvPr id="5" name="Espaço Reservado para Número de Slide 4"/>
          <p:cNvSpPr>
            <a:spLocks noGrp="1"/>
          </p:cNvSpPr>
          <p:nvPr>
            <p:ph type="sldNum" sz="quarter" idx="12"/>
          </p:nvPr>
        </p:nvSpPr>
        <p:spPr/>
        <p:txBody>
          <a:bodyPr/>
          <a:lstStyle/>
          <a:p>
            <a:pPr>
              <a:defRPr/>
            </a:pPr>
            <a:fld id="{A9F667A6-94E9-49B7-A330-363E3E2F5C30}" type="slidenum">
              <a:rPr lang="pt-BR" smtClean="0"/>
              <a:pPr>
                <a:defRPr/>
              </a:pPr>
              <a:t>‹nº›</a:t>
            </a:fld>
            <a:endParaRPr lang="pt-BR"/>
          </a:p>
        </p:txBody>
      </p:sp>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pPr>
              <a:defRPr/>
            </a:pPr>
            <a:endParaRPr lang="pt-BR"/>
          </a:p>
        </p:txBody>
      </p:sp>
      <p:sp>
        <p:nvSpPr>
          <p:cNvPr id="3" name="Espaço Reservado para Rodapé 2"/>
          <p:cNvSpPr>
            <a:spLocks noGrp="1"/>
          </p:cNvSpPr>
          <p:nvPr>
            <p:ph type="ftr" sz="quarter" idx="11"/>
          </p:nvPr>
        </p:nvSpPr>
        <p:spPr/>
        <p:txBody>
          <a:bodyPr/>
          <a:lstStyle/>
          <a:p>
            <a:pPr>
              <a:defRPr/>
            </a:pPr>
            <a:endParaRPr lang="pt-BR"/>
          </a:p>
        </p:txBody>
      </p:sp>
      <p:sp>
        <p:nvSpPr>
          <p:cNvPr id="4" name="Espaço Reservado para Número de Slide 3"/>
          <p:cNvSpPr>
            <a:spLocks noGrp="1"/>
          </p:cNvSpPr>
          <p:nvPr>
            <p:ph type="sldNum" sz="quarter" idx="12"/>
          </p:nvPr>
        </p:nvSpPr>
        <p:spPr/>
        <p:txBody>
          <a:bodyPr/>
          <a:lstStyle/>
          <a:p>
            <a:pPr>
              <a:defRPr/>
            </a:pPr>
            <a:fld id="{33763D87-12E2-49E8-A217-D2D4E2B6CA81}" type="slidenum">
              <a:rPr lang="pt-BR" smtClean="0"/>
              <a:pPr>
                <a:defRPr/>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29" name="Espaço Reservado para Conteúdo 28"/>
          <p:cNvSpPr>
            <a:spLocks noGrp="1"/>
          </p:cNvSpPr>
          <p:nvPr>
            <p:ph sz="quarter" idx="1"/>
          </p:nvPr>
        </p:nvSpPr>
        <p:spPr>
          <a:xfrm>
            <a:off x="457200" y="457200"/>
            <a:ext cx="6248400" cy="5715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3" name="Espaço Reservado para Texto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pt-BR" smtClean="0"/>
              <a:t>Clique para editar os estilos do texto mestre</a:t>
            </a:r>
          </a:p>
        </p:txBody>
      </p:sp>
      <p:sp>
        <p:nvSpPr>
          <p:cNvPr id="31" name="Título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pt-BR" smtClean="0"/>
              <a:t>Clique para editar o estilo do título mestre</a:t>
            </a:r>
            <a:endParaRPr kumimoji="0" lang="en-US"/>
          </a:p>
        </p:txBody>
      </p:sp>
      <p:sp>
        <p:nvSpPr>
          <p:cNvPr id="8" name="Espaço Reservado para Data 7"/>
          <p:cNvSpPr>
            <a:spLocks noGrp="1"/>
          </p:cNvSpPr>
          <p:nvPr>
            <p:ph type="dt" sz="half" idx="14"/>
          </p:nvPr>
        </p:nvSpPr>
        <p:spPr/>
        <p:txBody>
          <a:bodyPr/>
          <a:lstStyle/>
          <a:p>
            <a:pPr>
              <a:defRPr/>
            </a:pPr>
            <a:endParaRPr lang="pt-BR"/>
          </a:p>
        </p:txBody>
      </p:sp>
      <p:sp>
        <p:nvSpPr>
          <p:cNvPr id="9" name="Espaço Reservado para Número de Slide 8"/>
          <p:cNvSpPr>
            <a:spLocks noGrp="1"/>
          </p:cNvSpPr>
          <p:nvPr>
            <p:ph type="sldNum" sz="quarter" idx="15"/>
          </p:nvPr>
        </p:nvSpPr>
        <p:spPr/>
        <p:txBody>
          <a:bodyPr/>
          <a:lstStyle/>
          <a:p>
            <a:pPr>
              <a:defRPr/>
            </a:pPr>
            <a:fld id="{0DDCCDA6-7212-4097-998C-95011601D265}" type="slidenum">
              <a:rPr lang="pt-BR" smtClean="0"/>
              <a:pPr>
                <a:defRPr/>
              </a:pPr>
              <a:t>‹nº›</a:t>
            </a:fld>
            <a:endParaRPr lang="pt-BR"/>
          </a:p>
        </p:txBody>
      </p:sp>
      <p:sp>
        <p:nvSpPr>
          <p:cNvPr id="10" name="Espaço Reservado para Rodapé 9"/>
          <p:cNvSpPr>
            <a:spLocks noGrp="1"/>
          </p:cNvSpPr>
          <p:nvPr>
            <p:ph type="ftr" sz="quarter" idx="16"/>
          </p:nvPr>
        </p:nvSpPr>
        <p:spPr/>
        <p:txBody>
          <a:bodyPr/>
          <a:lstStyle/>
          <a:p>
            <a:pPr>
              <a:defRPr/>
            </a:pPr>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pt-BR" smtClean="0"/>
              <a:t>Clique para editar o estilo do título mestre</a:t>
            </a:r>
            <a:endParaRPr kumimoji="0" lang="en-US"/>
          </a:p>
        </p:txBody>
      </p:sp>
      <p:sp>
        <p:nvSpPr>
          <p:cNvPr id="3" name="Espaço Reservado para Imagem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pt-BR" smtClean="0"/>
              <a:t>Clique no ícone para adicionar uma imagem</a:t>
            </a:r>
            <a:endParaRPr kumimoji="0" lang="en-US"/>
          </a:p>
        </p:txBody>
      </p:sp>
      <p:sp>
        <p:nvSpPr>
          <p:cNvPr id="4" name="Espaço Reservado para Texto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pt-BR" smtClean="0"/>
              <a:t>Clique para editar os estilos do texto mestre</a:t>
            </a:r>
          </a:p>
        </p:txBody>
      </p:sp>
      <p:sp>
        <p:nvSpPr>
          <p:cNvPr id="8" name="Espaço Reservado para Data 7"/>
          <p:cNvSpPr>
            <a:spLocks noGrp="1"/>
          </p:cNvSpPr>
          <p:nvPr>
            <p:ph type="dt" sz="half" idx="10"/>
          </p:nvPr>
        </p:nvSpPr>
        <p:spPr/>
        <p:txBody>
          <a:bodyPr/>
          <a:lstStyle/>
          <a:p>
            <a:pPr>
              <a:defRPr/>
            </a:pPr>
            <a:endParaRPr lang="pt-BR"/>
          </a:p>
        </p:txBody>
      </p:sp>
      <p:sp>
        <p:nvSpPr>
          <p:cNvPr id="9" name="Espaço Reservado para Número de Slide 8"/>
          <p:cNvSpPr>
            <a:spLocks noGrp="1"/>
          </p:cNvSpPr>
          <p:nvPr>
            <p:ph type="sldNum" sz="quarter" idx="11"/>
          </p:nvPr>
        </p:nvSpPr>
        <p:spPr/>
        <p:txBody>
          <a:bodyPr/>
          <a:lstStyle/>
          <a:p>
            <a:pPr>
              <a:defRPr/>
            </a:pPr>
            <a:fld id="{3FB66609-0502-45FD-ABDB-00A5CA8F8165}" type="slidenum">
              <a:rPr lang="pt-BR" smtClean="0"/>
              <a:pPr>
                <a:defRPr/>
              </a:pPr>
              <a:t>‹nº›</a:t>
            </a:fld>
            <a:endParaRPr lang="pt-BR"/>
          </a:p>
        </p:txBody>
      </p:sp>
      <p:sp>
        <p:nvSpPr>
          <p:cNvPr id="10" name="Espaço Reservado para Rodapé 9"/>
          <p:cNvSpPr>
            <a:spLocks noGrp="1"/>
          </p:cNvSpPr>
          <p:nvPr>
            <p:ph type="ftr" sz="quarter" idx="12"/>
          </p:nvPr>
        </p:nvSpPr>
        <p:spPr/>
        <p:txBody>
          <a:bodyPr/>
          <a:lstStyle/>
          <a:p>
            <a:pPr>
              <a:defRPr/>
            </a:pPr>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Espaço Reservado para Texto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pt-BR" smtClean="0"/>
              <a:t>Clique para editar os estilos do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24" name="Espaço Reservado para Data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pt-BR"/>
          </a:p>
        </p:txBody>
      </p:sp>
      <p:sp>
        <p:nvSpPr>
          <p:cNvPr id="10" name="Espaço Reservado para Rodapé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pt-BR"/>
          </a:p>
        </p:txBody>
      </p:sp>
      <p:sp>
        <p:nvSpPr>
          <p:cNvPr id="22" name="Espaço Reservado para Número de Slide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a:defRPr/>
            </a:pPr>
            <a:fld id="{5395FFCE-E0E7-4956-9E03-9179B11D8F1D}" type="slidenum">
              <a:rPr lang="pt-BR" smtClean="0"/>
              <a:pPr>
                <a:defRPr/>
              </a:pPr>
              <a:t>‹nº›</a:t>
            </a:fld>
            <a:endParaRPr lang="pt-BR"/>
          </a:p>
        </p:txBody>
      </p:sp>
      <p:sp>
        <p:nvSpPr>
          <p:cNvPr id="5" name="Espaço Reservado para Título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pt-BR" smtClean="0"/>
              <a:t>Clique para editar o estilo do título mestre</a:t>
            </a:r>
            <a:endParaRPr kumimoji="0" lang="en-US"/>
          </a:p>
        </p:txBody>
      </p:sp>
    </p:spTree>
  </p:cSld>
  <p:clrMap bg1="dk1" tx1="lt1" bg2="dk2" tx2="lt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upload.wikimedia.org/wikipedia/commons/f/fc/Karl_Marx.jpg" TargetMode="Externa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upload.wikimedia.org/wikipedia/commons/f/fc/Karl_Marx.jpg"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34925" y="333375"/>
            <a:ext cx="9144000" cy="5632450"/>
          </a:xfrm>
          <a:prstGeom prst="rect">
            <a:avLst/>
          </a:prstGeom>
          <a:noFill/>
          <a:ln w="9525">
            <a:noFill/>
            <a:miter lim="800000"/>
            <a:headEnd/>
            <a:tailEnd/>
          </a:ln>
        </p:spPr>
        <p:txBody>
          <a:bodyPr>
            <a:spAutoFit/>
          </a:bodyPr>
          <a:lstStyle/>
          <a:p>
            <a:pPr algn="ctr">
              <a:spcBef>
                <a:spcPct val="50000"/>
              </a:spcBef>
            </a:pPr>
            <a:r>
              <a:rPr lang="pt-BR" b="1" dirty="0">
                <a:solidFill>
                  <a:schemeClr val="bg1"/>
                </a:solidFill>
                <a:latin typeface="Algerian" pitchFamily="82" charset="0"/>
              </a:rPr>
              <a:t>FARN – FACULDADE NATALENSE PARA O DESENVOLVIMENTO DO RN</a:t>
            </a:r>
          </a:p>
          <a:p>
            <a:pPr algn="ctr">
              <a:spcBef>
                <a:spcPct val="50000"/>
              </a:spcBef>
            </a:pPr>
            <a:endParaRPr lang="pt-BR" b="1" dirty="0">
              <a:solidFill>
                <a:schemeClr val="bg1"/>
              </a:solidFill>
              <a:latin typeface="Algerian" pitchFamily="82" charset="0"/>
            </a:endParaRPr>
          </a:p>
          <a:p>
            <a:pPr algn="ctr">
              <a:spcBef>
                <a:spcPct val="50000"/>
              </a:spcBef>
            </a:pPr>
            <a:r>
              <a:rPr lang="pt-BR" b="1" dirty="0" smtClean="0">
                <a:solidFill>
                  <a:schemeClr val="bg1"/>
                </a:solidFill>
                <a:latin typeface="Algerian" pitchFamily="82" charset="0"/>
              </a:rPr>
              <a:t>Economia Política</a:t>
            </a:r>
            <a:endParaRPr lang="pt-BR" b="1" dirty="0">
              <a:solidFill>
                <a:schemeClr val="bg1"/>
              </a:solidFill>
              <a:latin typeface="Algerian" pitchFamily="82" charset="0"/>
            </a:endParaRPr>
          </a:p>
          <a:p>
            <a:pPr algn="ctr">
              <a:spcBef>
                <a:spcPct val="50000"/>
              </a:spcBef>
            </a:pPr>
            <a:endParaRPr lang="pt-BR" b="1" dirty="0">
              <a:solidFill>
                <a:schemeClr val="bg1"/>
              </a:solidFill>
              <a:latin typeface="Algerian" pitchFamily="82" charset="0"/>
            </a:endParaRPr>
          </a:p>
          <a:p>
            <a:pPr algn="ctr">
              <a:spcBef>
                <a:spcPct val="50000"/>
              </a:spcBef>
            </a:pPr>
            <a:r>
              <a:rPr lang="pt-BR" b="1" dirty="0">
                <a:solidFill>
                  <a:schemeClr val="bg1"/>
                </a:solidFill>
                <a:latin typeface="Algerian" pitchFamily="82" charset="0"/>
              </a:rPr>
              <a:t>Professor Marco Jordão</a:t>
            </a:r>
          </a:p>
          <a:p>
            <a:pPr algn="ctr">
              <a:spcBef>
                <a:spcPct val="50000"/>
              </a:spcBef>
            </a:pPr>
            <a:endParaRPr lang="pt-BR" b="1" dirty="0">
              <a:solidFill>
                <a:schemeClr val="bg1"/>
              </a:solidFill>
              <a:latin typeface="Algerian" pitchFamily="82" charset="0"/>
            </a:endParaRPr>
          </a:p>
          <a:p>
            <a:pPr algn="ctr">
              <a:spcBef>
                <a:spcPct val="50000"/>
              </a:spcBef>
            </a:pPr>
            <a:endParaRPr lang="pt-BR" b="1" dirty="0">
              <a:solidFill>
                <a:schemeClr val="bg1"/>
              </a:solidFill>
              <a:latin typeface="Algerian" pitchFamily="82" charset="0"/>
            </a:endParaRPr>
          </a:p>
          <a:p>
            <a:pPr algn="ctr">
              <a:spcBef>
                <a:spcPct val="50000"/>
              </a:spcBef>
            </a:pPr>
            <a:endParaRPr lang="pt-BR" b="1" dirty="0">
              <a:solidFill>
                <a:schemeClr val="bg1"/>
              </a:solidFill>
              <a:latin typeface="Algerian" pitchFamily="82" charset="0"/>
            </a:endParaRPr>
          </a:p>
          <a:p>
            <a:pPr algn="ctr">
              <a:spcBef>
                <a:spcPct val="50000"/>
              </a:spcBef>
            </a:pPr>
            <a:r>
              <a:rPr lang="pt-BR" sz="4800" b="1" dirty="0">
                <a:solidFill>
                  <a:schemeClr val="bg1"/>
                </a:solidFill>
                <a:latin typeface="Algerian" pitchFamily="82" charset="0"/>
              </a:rPr>
              <a:t>Karl Marx</a:t>
            </a:r>
          </a:p>
          <a:p>
            <a:pPr algn="ctr">
              <a:spcBef>
                <a:spcPct val="50000"/>
              </a:spcBef>
            </a:pPr>
            <a:endParaRPr lang="pt-BR" b="1" dirty="0">
              <a:solidFill>
                <a:schemeClr val="bg1"/>
              </a:solidFill>
              <a:latin typeface="Algerian" pitchFamily="82" charset="0"/>
            </a:endParaRPr>
          </a:p>
          <a:p>
            <a:pPr algn="ctr">
              <a:spcBef>
                <a:spcPct val="50000"/>
              </a:spcBef>
            </a:pPr>
            <a:endParaRPr lang="pt-BR" b="1" dirty="0">
              <a:solidFill>
                <a:schemeClr val="bg1"/>
              </a:solidFill>
              <a:latin typeface="Algerian" pitchFamily="82" charset="0"/>
            </a:endParaRPr>
          </a:p>
          <a:p>
            <a:pPr algn="ctr">
              <a:spcBef>
                <a:spcPct val="50000"/>
              </a:spcBef>
            </a:pPr>
            <a:r>
              <a:rPr lang="pt-BR" b="1" dirty="0">
                <a:solidFill>
                  <a:schemeClr val="bg1"/>
                </a:solidFill>
                <a:latin typeface="Algerian" pitchFamily="82" charset="0"/>
              </a:rPr>
              <a:t>Natal / </a:t>
            </a:r>
            <a:r>
              <a:rPr lang="pt-BR" b="1" dirty="0" smtClean="0">
                <a:solidFill>
                  <a:schemeClr val="bg1"/>
                </a:solidFill>
                <a:latin typeface="Algerian" pitchFamily="82" charset="0"/>
              </a:rPr>
              <a:t>2011</a:t>
            </a:r>
            <a:endParaRPr lang="pt-BR" b="1" dirty="0">
              <a:solidFill>
                <a:schemeClr val="bg1"/>
              </a:solidFill>
              <a:latin typeface="Algerian" pitchFamily="82" charset="0"/>
            </a:endParaRPr>
          </a:p>
        </p:txBody>
      </p:sp>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Diagram 5"/>
          <p:cNvGraphicFramePr>
            <a:graphicFrameLocks/>
          </p:cNvGraphicFramePr>
          <p:nvPr/>
        </p:nvGraphicFramePr>
        <p:xfrm>
          <a:off x="755650" y="88900"/>
          <a:ext cx="7561263" cy="6769100"/>
        </p:xfrm>
        <a:graphic>
          <a:graphicData uri="http://schemas.openxmlformats.org/drawingml/2006/compatibility">
            <com:legacyDrawing xmlns:com="http://schemas.openxmlformats.org/drawingml/2006/compatibility" spid="_x0000_s2050"/>
          </a:graphicData>
        </a:graphic>
      </p:graphicFrame>
    </p:spTree>
  </p:cSld>
  <p:clrMapOvr>
    <a:masterClrMapping/>
  </p:clrMapOvr>
  <p:transition>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4"/>
          <p:cNvSpPr txBox="1">
            <a:spLocks noChangeArrowheads="1"/>
          </p:cNvSpPr>
          <p:nvPr/>
        </p:nvSpPr>
        <p:spPr bwMode="auto">
          <a:xfrm>
            <a:off x="0" y="2276475"/>
            <a:ext cx="9144000" cy="2446824"/>
          </a:xfrm>
          <a:prstGeom prst="rect">
            <a:avLst/>
          </a:prstGeom>
          <a:noFill/>
          <a:ln w="9525">
            <a:noFill/>
            <a:miter lim="800000"/>
            <a:headEnd/>
            <a:tailEnd/>
          </a:ln>
        </p:spPr>
        <p:txBody>
          <a:bodyPr>
            <a:spAutoFit/>
          </a:bodyPr>
          <a:lstStyle/>
          <a:p>
            <a:pPr algn="ctr">
              <a:lnSpc>
                <a:spcPct val="150000"/>
              </a:lnSpc>
              <a:spcBef>
                <a:spcPct val="50000"/>
              </a:spcBef>
              <a:defRPr/>
            </a:pPr>
            <a:r>
              <a:rPr lang="pt-BR" sz="1700" dirty="0" smtClean="0">
                <a:solidFill>
                  <a:schemeClr val="bg1"/>
                </a:solidFill>
                <a:latin typeface="+mj-lt"/>
              </a:rPr>
              <a:t>    Segundo Lênin o  </a:t>
            </a:r>
            <a:r>
              <a:rPr lang="pt-BR" sz="1700" dirty="0">
                <a:solidFill>
                  <a:schemeClr val="bg1"/>
                </a:solidFill>
                <a:latin typeface="+mj-lt"/>
              </a:rPr>
              <a:t>pensamento de Marx </a:t>
            </a:r>
            <a:r>
              <a:rPr lang="pt-BR" sz="1700" dirty="0" smtClean="0">
                <a:solidFill>
                  <a:schemeClr val="bg1"/>
                </a:solidFill>
                <a:latin typeface="+mj-lt"/>
              </a:rPr>
              <a:t>está sempre engajado </a:t>
            </a:r>
            <a:r>
              <a:rPr lang="pt-BR" sz="1700" dirty="0">
                <a:solidFill>
                  <a:schemeClr val="bg1"/>
                </a:solidFill>
                <a:latin typeface="+mj-lt"/>
              </a:rPr>
              <a:t>com as lutas proletárias </a:t>
            </a:r>
            <a:r>
              <a:rPr lang="pt-BR" sz="1700" dirty="0" smtClean="0">
                <a:solidFill>
                  <a:schemeClr val="bg1"/>
                </a:solidFill>
                <a:latin typeface="+mj-lt"/>
              </a:rPr>
              <a:t>e se </a:t>
            </a:r>
            <a:r>
              <a:rPr lang="pt-BR" sz="1700" dirty="0">
                <a:solidFill>
                  <a:schemeClr val="bg1"/>
                </a:solidFill>
                <a:latin typeface="+mj-lt"/>
              </a:rPr>
              <a:t>edificou uma grande síntese de três fontes: a Economia Política inglesa, o socialismo francês e a filosofia alemã. Dessa síntese formulou uma nova teoria histórica, conhecida como "materialismo dialético histórico". Esta consistia no desenvolvimento mais elevado que as intuições do materialismo </a:t>
            </a:r>
            <a:r>
              <a:rPr lang="pt-BR" sz="1700" dirty="0" err="1">
                <a:solidFill>
                  <a:schemeClr val="bg1"/>
                </a:solidFill>
                <a:latin typeface="+mj-lt"/>
              </a:rPr>
              <a:t>feuerbachiano</a:t>
            </a:r>
            <a:r>
              <a:rPr lang="pt-BR" sz="1700" dirty="0">
                <a:solidFill>
                  <a:schemeClr val="bg1"/>
                </a:solidFill>
                <a:latin typeface="+mj-lt"/>
              </a:rPr>
              <a:t> sobre uma interpretação materialista e dialética do devir da humanidade. </a:t>
            </a:r>
          </a:p>
        </p:txBody>
      </p:sp>
      <p:sp>
        <p:nvSpPr>
          <p:cNvPr id="10243" name="Text Box 6"/>
          <p:cNvSpPr txBox="1">
            <a:spLocks noChangeArrowheads="1"/>
          </p:cNvSpPr>
          <p:nvPr/>
        </p:nvSpPr>
        <p:spPr bwMode="auto">
          <a:xfrm>
            <a:off x="1403350" y="549275"/>
            <a:ext cx="6624638" cy="523875"/>
          </a:xfrm>
          <a:prstGeom prst="rect">
            <a:avLst/>
          </a:prstGeom>
          <a:noFill/>
          <a:ln w="9525">
            <a:noFill/>
            <a:miter lim="800000"/>
            <a:headEnd/>
            <a:tailEnd/>
          </a:ln>
        </p:spPr>
        <p:txBody>
          <a:bodyPr>
            <a:spAutoFit/>
          </a:bodyPr>
          <a:lstStyle/>
          <a:p>
            <a:pPr algn="ctr">
              <a:spcBef>
                <a:spcPct val="50000"/>
              </a:spcBef>
              <a:defRPr/>
            </a:pPr>
            <a:r>
              <a:rPr lang="pt-BR" sz="2800" b="1" u="sng" dirty="0">
                <a:solidFill>
                  <a:schemeClr val="bg1"/>
                </a:solidFill>
                <a:latin typeface="+mj-lt"/>
              </a:rPr>
              <a:t>TEORIA DE MARX</a:t>
            </a:r>
          </a:p>
        </p:txBody>
      </p:sp>
    </p:spTree>
  </p:cSld>
  <p:clrMapOvr>
    <a:masterClrMapping/>
  </p:clrMapOvr>
  <p:transition>
    <p:dissolv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250825" y="5013325"/>
            <a:ext cx="8642350" cy="1465263"/>
          </a:xfrm>
          <a:prstGeom prst="rect">
            <a:avLst/>
          </a:prstGeom>
          <a:noFill/>
          <a:ln w="9525">
            <a:noFill/>
            <a:miter lim="800000"/>
            <a:headEnd/>
            <a:tailEnd/>
          </a:ln>
        </p:spPr>
        <p:txBody>
          <a:bodyPr>
            <a:spAutoFit/>
          </a:bodyPr>
          <a:lstStyle/>
          <a:p>
            <a:pPr algn="ctr">
              <a:spcBef>
                <a:spcPct val="50000"/>
              </a:spcBef>
            </a:pPr>
            <a:r>
              <a:rPr lang="pt-BR">
                <a:solidFill>
                  <a:schemeClr val="bg1"/>
                </a:solidFill>
              </a:rPr>
              <a:t>A colaboração de Engels em todos os textos de Marx foi de suma importância, ainda que este sempre frise a superioridade de Marx. Uma das obras mais importantes de Engels para o comunismo é a obra "do socialismo utópico ao socialismo científico". Marx considerava a sociedade extremamente capitalista e acreditava que o capitalismo traria divisões sociais. </a:t>
            </a:r>
          </a:p>
        </p:txBody>
      </p:sp>
      <p:pic>
        <p:nvPicPr>
          <p:cNvPr id="14339" name="Picture 4" descr="319128"/>
          <p:cNvPicPr>
            <a:picLocks noChangeAspect="1" noChangeArrowheads="1"/>
          </p:cNvPicPr>
          <p:nvPr/>
        </p:nvPicPr>
        <p:blipFill>
          <a:blip r:embed="rId2" cstate="print"/>
          <a:srcRect/>
          <a:stretch>
            <a:fillRect/>
          </a:stretch>
        </p:blipFill>
        <p:spPr bwMode="auto">
          <a:xfrm>
            <a:off x="2627313" y="476250"/>
            <a:ext cx="3238500" cy="4319588"/>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4"/>
          <p:cNvSpPr txBox="1">
            <a:spLocks noChangeArrowheads="1"/>
          </p:cNvSpPr>
          <p:nvPr/>
        </p:nvSpPr>
        <p:spPr bwMode="auto">
          <a:xfrm>
            <a:off x="611188" y="549275"/>
            <a:ext cx="7848600" cy="1465263"/>
          </a:xfrm>
          <a:prstGeom prst="rect">
            <a:avLst/>
          </a:prstGeom>
          <a:noFill/>
          <a:ln w="9525">
            <a:noFill/>
            <a:miter lim="800000"/>
            <a:headEnd/>
            <a:tailEnd/>
          </a:ln>
        </p:spPr>
        <p:txBody>
          <a:bodyPr>
            <a:spAutoFit/>
          </a:bodyPr>
          <a:lstStyle/>
          <a:p>
            <a:pPr algn="ctr">
              <a:spcBef>
                <a:spcPct val="50000"/>
              </a:spcBef>
            </a:pPr>
            <a:r>
              <a:rPr lang="pt-BR">
                <a:solidFill>
                  <a:schemeClr val="bg1"/>
                </a:solidFill>
              </a:rPr>
              <a:t>Karl Marx ao afirmar que a religião era o ópio do povo, quis dizer que a religião nada mais era do que uma ilusão, uma fantasia, uma fuga. Uma religião que falava de um paraíso e não explicava como era esse paraíso e que se referia à imortalidade da alma mas não a provava só podia ser uma utopia, uma droga para ofuscar a realidade. </a:t>
            </a:r>
          </a:p>
        </p:txBody>
      </p:sp>
      <p:pic>
        <p:nvPicPr>
          <p:cNvPr id="15363" name="Picture 6" descr="marx"/>
          <p:cNvPicPr>
            <a:picLocks noChangeAspect="1" noChangeArrowheads="1"/>
          </p:cNvPicPr>
          <p:nvPr/>
        </p:nvPicPr>
        <p:blipFill>
          <a:blip r:embed="rId2" cstate="print"/>
          <a:srcRect/>
          <a:stretch>
            <a:fillRect/>
          </a:stretch>
        </p:blipFill>
        <p:spPr bwMode="auto">
          <a:xfrm rot="805243">
            <a:off x="3348038" y="2349500"/>
            <a:ext cx="2460625" cy="3582988"/>
          </a:xfrm>
          <a:prstGeom prst="rect">
            <a:avLst/>
          </a:prstGeom>
          <a:noFill/>
          <a:ln w="9525">
            <a:noFill/>
            <a:miter lim="800000"/>
            <a:headEnd/>
            <a:tailEnd/>
          </a:ln>
        </p:spPr>
      </p:pic>
      <p:sp>
        <p:nvSpPr>
          <p:cNvPr id="15364" name="Text Box 7"/>
          <p:cNvSpPr txBox="1">
            <a:spLocks noChangeArrowheads="1"/>
          </p:cNvSpPr>
          <p:nvPr/>
        </p:nvSpPr>
        <p:spPr bwMode="auto">
          <a:xfrm>
            <a:off x="2987675" y="5876925"/>
            <a:ext cx="2305050" cy="274638"/>
          </a:xfrm>
          <a:prstGeom prst="rect">
            <a:avLst/>
          </a:prstGeom>
          <a:noFill/>
          <a:ln w="9525">
            <a:noFill/>
            <a:miter lim="800000"/>
            <a:headEnd/>
            <a:tailEnd/>
          </a:ln>
        </p:spPr>
        <p:txBody>
          <a:bodyPr>
            <a:spAutoFit/>
          </a:bodyPr>
          <a:lstStyle/>
          <a:p>
            <a:pPr>
              <a:spcBef>
                <a:spcPct val="50000"/>
              </a:spcBef>
            </a:pPr>
            <a:r>
              <a:rPr lang="pt-BR" sz="1200" i="1">
                <a:solidFill>
                  <a:schemeClr val="bg1"/>
                </a:solidFill>
              </a:rPr>
              <a:t>Marx com 27 anos</a:t>
            </a:r>
          </a:p>
        </p:txBody>
      </p:sp>
    </p:spTree>
  </p:cSld>
  <p:clrMapOvr>
    <a:masterClrMapping/>
  </p:clrMapOvr>
  <p:transition>
    <p:dissolv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4"/>
          <p:cNvSpPr txBox="1">
            <a:spLocks noChangeArrowheads="1"/>
          </p:cNvSpPr>
          <p:nvPr/>
        </p:nvSpPr>
        <p:spPr bwMode="auto">
          <a:xfrm>
            <a:off x="107950" y="4797425"/>
            <a:ext cx="8893175" cy="2032000"/>
          </a:xfrm>
          <a:prstGeom prst="rect">
            <a:avLst/>
          </a:prstGeom>
          <a:noFill/>
          <a:ln w="9525">
            <a:noFill/>
            <a:miter lim="800000"/>
            <a:headEnd/>
            <a:tailEnd/>
          </a:ln>
        </p:spPr>
        <p:txBody>
          <a:bodyPr>
            <a:spAutoFit/>
          </a:bodyPr>
          <a:lstStyle/>
          <a:p>
            <a:pPr algn="ctr">
              <a:spcBef>
                <a:spcPct val="50000"/>
              </a:spcBef>
              <a:defRPr/>
            </a:pPr>
            <a:r>
              <a:rPr lang="pt-BR" dirty="0">
                <a:solidFill>
                  <a:schemeClr val="bg1"/>
                </a:solidFill>
                <a:latin typeface="+mj-lt"/>
              </a:rPr>
              <a:t>O principal conceito presente nos </a:t>
            </a:r>
            <a:r>
              <a:rPr lang="pt-BR" i="1" dirty="0">
                <a:solidFill>
                  <a:schemeClr val="bg1"/>
                </a:solidFill>
                <a:latin typeface="+mj-lt"/>
              </a:rPr>
              <a:t>Manuscritos de Paris</a:t>
            </a:r>
            <a:r>
              <a:rPr lang="pt-BR" dirty="0">
                <a:solidFill>
                  <a:schemeClr val="bg1"/>
                </a:solidFill>
                <a:latin typeface="+mj-lt"/>
              </a:rPr>
              <a:t>, escritos por Marx em 1844,  é o de “trabalho alienado”, esse fundamenta todas suas observações e análises das relações sociais de produção. Compreensão da alienação do trabalhador condicionada pelas relações estabelecidas, por mediações de produção tipicamente capitalistas, como o trabalho assalariado, a propriedade privada, o dinheiro, a mercadoria, o intercambio desigual, foram pra Marx a base do seu sistema teórico.</a:t>
            </a:r>
          </a:p>
        </p:txBody>
      </p:sp>
      <p:pic>
        <p:nvPicPr>
          <p:cNvPr id="16387" name="Picture 6" descr="051kmarx"/>
          <p:cNvPicPr>
            <a:picLocks noChangeAspect="1" noChangeArrowheads="1"/>
          </p:cNvPicPr>
          <p:nvPr/>
        </p:nvPicPr>
        <p:blipFill>
          <a:blip r:embed="rId2" cstate="print"/>
          <a:srcRect/>
          <a:stretch>
            <a:fillRect/>
          </a:stretch>
        </p:blipFill>
        <p:spPr bwMode="auto">
          <a:xfrm rot="-421036">
            <a:off x="3203575" y="620713"/>
            <a:ext cx="2943225" cy="3703637"/>
          </a:xfrm>
          <a:prstGeom prst="rect">
            <a:avLst/>
          </a:prstGeom>
          <a:noFill/>
          <a:ln w="9525">
            <a:noFill/>
            <a:miter lim="800000"/>
            <a:headEnd/>
            <a:tailEnd/>
          </a:ln>
        </p:spPr>
      </p:pic>
    </p:spTree>
  </p:cSld>
  <p:clrMapOvr>
    <a:masterClrMapping/>
  </p:clrMapOvr>
  <p:transition>
    <p:dissolv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fontScale="92500" lnSpcReduction="10000"/>
          </a:bodyPr>
          <a:lstStyle/>
          <a:p>
            <a:pPr marL="548640" indent="-411480" algn="just" eaLnBrk="1" fontAlgn="auto" hangingPunct="1">
              <a:spcAft>
                <a:spcPts val="0"/>
              </a:spcAft>
              <a:buClr>
                <a:schemeClr val="tx1">
                  <a:shade val="95000"/>
                </a:schemeClr>
              </a:buClr>
              <a:buFont typeface="Wingdings 2"/>
              <a:buChar char=""/>
              <a:defRPr/>
            </a:pPr>
            <a:r>
              <a:rPr lang="pt-BR" dirty="0" smtClean="0">
                <a:solidFill>
                  <a:schemeClr val="bg1"/>
                </a:solidFill>
              </a:rPr>
              <a:t>Para Marx a </a:t>
            </a:r>
            <a:r>
              <a:rPr lang="pt-BR" b="1" dirty="0" smtClean="0">
                <a:solidFill>
                  <a:schemeClr val="bg1"/>
                </a:solidFill>
                <a:effectLst>
                  <a:outerShdw blurRad="38100" dist="38100" dir="2700000" algn="tl">
                    <a:srgbClr val="000000">
                      <a:alpha val="43137"/>
                    </a:srgbClr>
                  </a:outerShdw>
                </a:effectLst>
              </a:rPr>
              <a:t>mercadoria</a:t>
            </a:r>
            <a:r>
              <a:rPr lang="pt-BR" dirty="0" smtClean="0">
                <a:solidFill>
                  <a:schemeClr val="bg1"/>
                </a:solidFill>
              </a:rPr>
              <a:t> é a base de todas as relações sociais, e este é o ponto-chave para a compreensão de suas idéias.  Para ele, há uma tendência histórica das relações sociais se </a:t>
            </a:r>
            <a:r>
              <a:rPr lang="pt-BR" i="1" dirty="0" smtClean="0">
                <a:solidFill>
                  <a:schemeClr val="bg1"/>
                </a:solidFill>
                <a:effectLst>
                  <a:outerShdw blurRad="38100" dist="38100" dir="2700000" algn="tl">
                    <a:srgbClr val="000000">
                      <a:alpha val="43137"/>
                    </a:srgbClr>
                  </a:outerShdw>
                </a:effectLst>
              </a:rPr>
              <a:t>mercantilizarem, </a:t>
            </a:r>
            <a:r>
              <a:rPr lang="pt-BR" dirty="0" smtClean="0">
                <a:solidFill>
                  <a:schemeClr val="bg1"/>
                </a:solidFill>
              </a:rPr>
              <a:t>ou seja, tudo vira mercadoria.</a:t>
            </a:r>
          </a:p>
          <a:p>
            <a:pPr marL="548640" indent="-411480" algn="just" eaLnBrk="1" fontAlgn="auto" hangingPunct="1">
              <a:spcAft>
                <a:spcPts val="0"/>
              </a:spcAft>
              <a:buClr>
                <a:schemeClr val="tx1">
                  <a:shade val="95000"/>
                </a:schemeClr>
              </a:buClr>
              <a:buFont typeface="Wingdings 2"/>
              <a:buChar char=""/>
              <a:defRPr/>
            </a:pPr>
            <a:r>
              <a:rPr lang="pt-BR" dirty="0" smtClean="0">
                <a:solidFill>
                  <a:schemeClr val="bg1"/>
                </a:solidFill>
              </a:rPr>
              <a:t>Provavelmente Marx tenha dado tanta importância à economia porque estivesse presenciando as mudanças sociais provocadas pela Revolução Industrial, principalmente nas relações de trabalho.  A partir da centralidade da mercadoria no pensamento de Marx, podemos entender alguns de seus conceitos mais importantes.  Comecemos pela Divisão Social do Trabalho.  </a:t>
            </a:r>
          </a:p>
          <a:p>
            <a:pPr marL="548640" indent="-411480" algn="just" eaLnBrk="1" fontAlgn="auto" hangingPunct="1">
              <a:spcAft>
                <a:spcPts val="0"/>
              </a:spcAft>
              <a:buClr>
                <a:schemeClr val="tx1">
                  <a:shade val="95000"/>
                </a:schemeClr>
              </a:buClr>
              <a:buFont typeface="Wingdings 2"/>
              <a:buChar char=""/>
              <a:defRPr/>
            </a:pPr>
            <a:endParaRPr lang="pt-BR" dirty="0" smtClean="0"/>
          </a:p>
          <a:p>
            <a:pPr marL="548640" indent="-411480" eaLnBrk="1" fontAlgn="auto" hangingPunct="1">
              <a:spcAft>
                <a:spcPts val="0"/>
              </a:spcAft>
              <a:buClr>
                <a:schemeClr val="tx1">
                  <a:shade val="95000"/>
                </a:schemeClr>
              </a:buClr>
              <a:buFont typeface="Wingdings 2"/>
              <a:buChar char=""/>
              <a:defRPr/>
            </a:pPr>
            <a:endParaRPr lang="pt-BR" dirty="0"/>
          </a:p>
        </p:txBody>
      </p:sp>
      <p:sp>
        <p:nvSpPr>
          <p:cNvPr id="2" name="Título 1"/>
          <p:cNvSpPr>
            <a:spLocks noGrp="1"/>
          </p:cNvSpPr>
          <p:nvPr>
            <p:ph type="title"/>
          </p:nvPr>
        </p:nvSpPr>
        <p:spPr>
          <a:xfrm>
            <a:off x="457200" y="274638"/>
            <a:ext cx="8258204" cy="1143000"/>
          </a:xfrm>
        </p:spPr>
        <p:txBody>
          <a:bodyPr/>
          <a:lstStyle/>
          <a:p>
            <a:pPr eaLnBrk="1" fontAlgn="auto" hangingPunct="1">
              <a:spcAft>
                <a:spcPts val="0"/>
              </a:spcAft>
              <a:defRPr/>
            </a:pPr>
            <a:r>
              <a:rPr lang="pt-BR" dirty="0" smtClean="0">
                <a:solidFill>
                  <a:schemeClr val="bg2">
                    <a:lumMod val="50000"/>
                  </a:schemeClr>
                </a:solidFill>
              </a:rPr>
              <a:t>PRINCIPAIS CONCEITOS</a:t>
            </a:r>
            <a:endParaRPr lang="pt-BR" dirty="0">
              <a:solidFill>
                <a:schemeClr val="bg2">
                  <a:lumMod val="50000"/>
                </a:schemeClr>
              </a:solidFill>
            </a:endParaRPr>
          </a:p>
        </p:txBody>
      </p:sp>
    </p:spTree>
  </p:cSld>
  <p:clrMapOvr>
    <a:masterClrMapping/>
  </p:clrMapOvr>
  <p:transition>
    <p:dissolv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a:bodyPr>
          <a:lstStyle/>
          <a:p>
            <a:pPr marL="548640" indent="-411480" eaLnBrk="1" fontAlgn="auto" hangingPunct="1">
              <a:spcAft>
                <a:spcPts val="0"/>
              </a:spcAft>
              <a:buClr>
                <a:schemeClr val="tx1">
                  <a:shade val="95000"/>
                </a:schemeClr>
              </a:buClr>
              <a:buFont typeface="Wingdings 2"/>
              <a:buChar char=""/>
              <a:defRPr/>
            </a:pPr>
            <a:r>
              <a:rPr lang="pt-BR" b="1" dirty="0" smtClean="0">
                <a:solidFill>
                  <a:schemeClr val="bg1"/>
                </a:solidFill>
                <a:effectLst>
                  <a:outerShdw blurRad="38100" dist="38100" dir="2700000" algn="tl">
                    <a:srgbClr val="000000">
                      <a:alpha val="43137"/>
                    </a:srgbClr>
                  </a:outerShdw>
                </a:effectLst>
              </a:rPr>
              <a:t>DIVISÃO DO TRABALHO</a:t>
            </a:r>
          </a:p>
          <a:p>
            <a:pPr marL="548640" indent="-411480" algn="just" eaLnBrk="1" fontAlgn="auto" hangingPunct="1">
              <a:spcAft>
                <a:spcPts val="0"/>
              </a:spcAft>
              <a:buClr>
                <a:schemeClr val="tx1">
                  <a:shade val="95000"/>
                </a:schemeClr>
              </a:buClr>
              <a:buFont typeface="Wingdings 2"/>
              <a:buNone/>
              <a:defRPr/>
            </a:pPr>
            <a:r>
              <a:rPr lang="pt-BR" dirty="0" smtClean="0">
                <a:solidFill>
                  <a:schemeClr val="bg1"/>
                </a:solidFill>
              </a:rPr>
              <a:t>	Evolutivamente, a divisão do trabalho é a segunda maneira de construir relações sociais de produção, que são formas como as sociedades se organizam para suprir suas necessidades.  A primeira é a cooperação.  Falar em divisão do trabalho em Marx é falar em formas de propriedade.  Isso porque a divisão do trabalho se dá entre quem concede e quem executa o trabalho, entre os donos dos meios de produção (Capitalistas) e os donos da força de trabalho (Proletariado).</a:t>
            </a:r>
          </a:p>
          <a:p>
            <a:pPr marL="548640" indent="-411480" eaLnBrk="1" fontAlgn="auto" hangingPunct="1">
              <a:spcAft>
                <a:spcPts val="0"/>
              </a:spcAft>
              <a:buClr>
                <a:schemeClr val="tx1">
                  <a:shade val="95000"/>
                </a:schemeClr>
              </a:buClr>
              <a:buFont typeface="Wingdings 2"/>
              <a:buNone/>
              <a:defRPr/>
            </a:pPr>
            <a:endParaRPr lang="pt-BR" dirty="0" smtClean="0">
              <a:solidFill>
                <a:schemeClr val="bg1"/>
              </a:solidFill>
            </a:endParaRPr>
          </a:p>
          <a:p>
            <a:pPr marL="548640" indent="-411480" eaLnBrk="1" fontAlgn="auto" hangingPunct="1">
              <a:spcAft>
                <a:spcPts val="0"/>
              </a:spcAft>
              <a:buClr>
                <a:schemeClr val="tx1">
                  <a:shade val="95000"/>
                </a:schemeClr>
              </a:buClr>
              <a:buFont typeface="Wingdings 2"/>
              <a:buNone/>
              <a:defRPr/>
            </a:pPr>
            <a:endParaRPr lang="pt-BR" dirty="0" smtClean="0"/>
          </a:p>
        </p:txBody>
      </p:sp>
      <p:sp>
        <p:nvSpPr>
          <p:cNvPr id="2" name="Título 1"/>
          <p:cNvSpPr>
            <a:spLocks noGrp="1"/>
          </p:cNvSpPr>
          <p:nvPr>
            <p:ph type="title"/>
          </p:nvPr>
        </p:nvSpPr>
        <p:spPr/>
        <p:txBody>
          <a:bodyPr/>
          <a:lstStyle/>
          <a:p>
            <a:pPr eaLnBrk="1" fontAlgn="auto" hangingPunct="1">
              <a:spcAft>
                <a:spcPts val="0"/>
              </a:spcAft>
              <a:defRPr/>
            </a:pPr>
            <a:r>
              <a:rPr lang="pt-BR" dirty="0" smtClean="0">
                <a:solidFill>
                  <a:schemeClr val="bg2">
                    <a:lumMod val="50000"/>
                  </a:schemeClr>
                </a:solidFill>
              </a:rPr>
              <a:t>PRINCIPAIS CONCEITOS</a:t>
            </a:r>
            <a:endParaRPr lang="pt-BR" dirty="0"/>
          </a:p>
        </p:txBody>
      </p:sp>
    </p:spTree>
  </p:cSld>
  <p:clrMapOvr>
    <a:masterClrMapping/>
  </p:clrMapOvr>
  <p:transition>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lnSpcReduction="10000"/>
          </a:bodyPr>
          <a:lstStyle/>
          <a:p>
            <a:pPr marL="548640" indent="-411480" eaLnBrk="1" fontAlgn="auto" hangingPunct="1">
              <a:spcAft>
                <a:spcPts val="0"/>
              </a:spcAft>
              <a:buClr>
                <a:schemeClr val="tx1">
                  <a:shade val="95000"/>
                </a:schemeClr>
              </a:buClr>
              <a:buFont typeface="Wingdings 2"/>
              <a:buChar char=""/>
              <a:defRPr/>
            </a:pPr>
            <a:r>
              <a:rPr lang="pt-BR" b="1" dirty="0" smtClean="0">
                <a:solidFill>
                  <a:schemeClr val="bg1"/>
                </a:solidFill>
                <a:effectLst>
                  <a:outerShdw blurRad="38100" dist="38100" dir="2700000" algn="tl">
                    <a:srgbClr val="000000">
                      <a:alpha val="43137"/>
                    </a:srgbClr>
                  </a:outerShdw>
                </a:effectLst>
              </a:rPr>
              <a:t>CLASSES</a:t>
            </a:r>
            <a:endParaRPr lang="pt-BR" dirty="0" smtClean="0">
              <a:solidFill>
                <a:schemeClr val="bg1"/>
              </a:solidFill>
              <a:effectLst>
                <a:outerShdw blurRad="38100" dist="38100" dir="2700000" algn="tl">
                  <a:srgbClr val="000000">
                    <a:alpha val="43137"/>
                  </a:srgbClr>
                </a:outerShdw>
              </a:effectLst>
            </a:endParaRPr>
          </a:p>
          <a:p>
            <a:pPr marL="548640" indent="-411480" algn="just" eaLnBrk="1" fontAlgn="auto" hangingPunct="1">
              <a:spcAft>
                <a:spcPts val="0"/>
              </a:spcAft>
              <a:buClr>
                <a:schemeClr val="tx1">
                  <a:shade val="95000"/>
                </a:schemeClr>
              </a:buClr>
              <a:buFont typeface="Wingdings 2"/>
              <a:buNone/>
              <a:defRPr/>
            </a:pPr>
            <a:r>
              <a:rPr lang="pt-BR" dirty="0" smtClean="0">
                <a:solidFill>
                  <a:schemeClr val="bg1"/>
                </a:solidFill>
              </a:rPr>
              <a:t>	Da divisão do trabalho surgem as classes.  Para Marx, as classes não são constituídas de agregados de indivíduos, mas são definidas estruturalmente: as classes são efeito da estrutura.  No modo de produção antigo as classes eram a dos patrícios e dos escravos; no modo de produção feudal, havia senhores e servos; no modo de produção capitalista, burgueses e operários.  Há sempre uma relação de oposição entre duas classes, de modo que uma não existe sem a outra.  Esta oposição ele chamou de luta de classes.</a:t>
            </a:r>
          </a:p>
          <a:p>
            <a:pPr marL="548640" indent="-411480" eaLnBrk="1" fontAlgn="auto" hangingPunct="1">
              <a:spcAft>
                <a:spcPts val="0"/>
              </a:spcAft>
              <a:buClr>
                <a:schemeClr val="tx1">
                  <a:shade val="95000"/>
                </a:schemeClr>
              </a:buClr>
              <a:buFont typeface="Wingdings 2"/>
              <a:buChar char=""/>
              <a:defRPr/>
            </a:pPr>
            <a:endParaRPr lang="pt-BR" dirty="0"/>
          </a:p>
        </p:txBody>
      </p:sp>
      <p:sp>
        <p:nvSpPr>
          <p:cNvPr id="2" name="Título 1"/>
          <p:cNvSpPr>
            <a:spLocks noGrp="1"/>
          </p:cNvSpPr>
          <p:nvPr>
            <p:ph type="title"/>
          </p:nvPr>
        </p:nvSpPr>
        <p:spPr/>
        <p:txBody>
          <a:bodyPr/>
          <a:lstStyle/>
          <a:p>
            <a:pPr eaLnBrk="1" fontAlgn="auto" hangingPunct="1">
              <a:spcAft>
                <a:spcPts val="0"/>
              </a:spcAft>
              <a:defRPr/>
            </a:pPr>
            <a:r>
              <a:rPr lang="pt-BR" dirty="0" smtClean="0">
                <a:solidFill>
                  <a:schemeClr val="bg2">
                    <a:lumMod val="50000"/>
                  </a:schemeClr>
                </a:solidFill>
              </a:rPr>
              <a:t>PRINCIPAIS CONCEITOS</a:t>
            </a:r>
            <a:endParaRPr lang="pt-BR" dirty="0"/>
          </a:p>
        </p:txBody>
      </p:sp>
    </p:spTree>
  </p:cSld>
  <p:clrMapOvr>
    <a:masterClrMapping/>
  </p:clrMapOvr>
  <p:transition>
    <p:dissolv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fontScale="92500"/>
          </a:bodyPr>
          <a:lstStyle/>
          <a:p>
            <a:pPr marL="548640" indent="-411480" algn="just" eaLnBrk="1" fontAlgn="auto" hangingPunct="1">
              <a:spcAft>
                <a:spcPts val="0"/>
              </a:spcAft>
              <a:buClr>
                <a:schemeClr val="tx1">
                  <a:shade val="95000"/>
                </a:schemeClr>
              </a:buClr>
              <a:buFont typeface="Wingdings 2"/>
              <a:buChar char=""/>
              <a:defRPr/>
            </a:pPr>
            <a:r>
              <a:rPr lang="pt-BR" b="1" dirty="0" smtClean="0">
                <a:solidFill>
                  <a:schemeClr val="bg1"/>
                </a:solidFill>
                <a:effectLst>
                  <a:outerShdw blurRad="38100" dist="38100" dir="2700000" algn="tl">
                    <a:srgbClr val="000000">
                      <a:alpha val="43137"/>
                    </a:srgbClr>
                  </a:outerShdw>
                </a:effectLst>
              </a:rPr>
              <a:t>LUTA DE CLASSES</a:t>
            </a:r>
            <a:endParaRPr lang="pt-BR" dirty="0" smtClean="0">
              <a:solidFill>
                <a:schemeClr val="bg1"/>
              </a:solidFill>
              <a:effectLst>
                <a:outerShdw blurRad="38100" dist="38100" dir="2700000" algn="tl">
                  <a:srgbClr val="000000">
                    <a:alpha val="43137"/>
                  </a:srgbClr>
                </a:outerShdw>
              </a:effectLst>
            </a:endParaRPr>
          </a:p>
          <a:p>
            <a:pPr marL="548640" indent="-411480" algn="just" eaLnBrk="1" fontAlgn="auto" hangingPunct="1">
              <a:spcAft>
                <a:spcPts val="0"/>
              </a:spcAft>
              <a:buClr>
                <a:schemeClr val="tx1">
                  <a:shade val="95000"/>
                </a:schemeClr>
              </a:buClr>
              <a:buFont typeface="Wingdings 2"/>
              <a:buNone/>
              <a:defRPr/>
            </a:pPr>
            <a:r>
              <a:rPr lang="pt-BR" dirty="0" smtClean="0">
                <a:solidFill>
                  <a:schemeClr val="bg1"/>
                </a:solidFill>
              </a:rPr>
              <a:t>	A luta de classes, assim como as classes, decorre da divisão do trabalho.  Nas sociedades modernas a luta de classes se dá entre capitalistas ou burgueses (donos dos meios de produção) e trabalhadores ou proletariado (donos da força de trabalho).  O trabalho nas sociedades modernas é denunciado por Marx pelo seu caráter exploratório do trabalhador.  No entanto, Marx vê uma solução para esta relação exploratória: a revolução que seria feita pelo proletariado.  No entanto, a revolução do proletariado contra o modo de produção capitalista só </a:t>
            </a:r>
            <a:r>
              <a:rPr lang="pt-BR" i="1" dirty="0" smtClean="0">
                <a:solidFill>
                  <a:schemeClr val="bg1"/>
                </a:solidFill>
                <a:effectLst>
                  <a:outerShdw blurRad="38100" dist="38100" dir="2700000" algn="tl">
                    <a:srgbClr val="000000">
                      <a:alpha val="43137"/>
                    </a:srgbClr>
                  </a:outerShdw>
                </a:effectLst>
              </a:rPr>
              <a:t>não</a:t>
            </a:r>
            <a:r>
              <a:rPr lang="pt-BR" dirty="0" smtClean="0">
                <a:solidFill>
                  <a:schemeClr val="bg1"/>
                </a:solidFill>
              </a:rPr>
              <a:t> acontece, segundo Marx, devido à alienação.</a:t>
            </a:r>
          </a:p>
          <a:p>
            <a:pPr marL="548640" indent="-411480" eaLnBrk="1" fontAlgn="auto" hangingPunct="1">
              <a:spcAft>
                <a:spcPts val="0"/>
              </a:spcAft>
              <a:buClr>
                <a:schemeClr val="tx1">
                  <a:shade val="95000"/>
                </a:schemeClr>
              </a:buClr>
              <a:buFont typeface="Wingdings 2"/>
              <a:buChar char=""/>
              <a:defRPr/>
            </a:pPr>
            <a:endParaRPr lang="pt-BR" dirty="0"/>
          </a:p>
        </p:txBody>
      </p:sp>
      <p:sp>
        <p:nvSpPr>
          <p:cNvPr id="2" name="Título 1"/>
          <p:cNvSpPr>
            <a:spLocks noGrp="1"/>
          </p:cNvSpPr>
          <p:nvPr>
            <p:ph type="title"/>
          </p:nvPr>
        </p:nvSpPr>
        <p:spPr/>
        <p:txBody>
          <a:bodyPr/>
          <a:lstStyle/>
          <a:p>
            <a:pPr eaLnBrk="1" fontAlgn="auto" hangingPunct="1">
              <a:spcAft>
                <a:spcPts val="0"/>
              </a:spcAft>
              <a:defRPr/>
            </a:pPr>
            <a:r>
              <a:rPr lang="pt-BR" dirty="0" smtClean="0">
                <a:solidFill>
                  <a:schemeClr val="bg2">
                    <a:lumMod val="50000"/>
                  </a:schemeClr>
                </a:solidFill>
              </a:rPr>
              <a:t>PRINCIPAIS CONCEITOS</a:t>
            </a:r>
            <a:endParaRPr lang="pt-BR" dirty="0"/>
          </a:p>
        </p:txBody>
      </p:sp>
    </p:spTree>
  </p:cSld>
  <p:clrMapOvr>
    <a:masterClrMapping/>
  </p:clrMapOvr>
  <p:transition>
    <p:dissolv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p:txBody>
          <a:bodyPr>
            <a:normAutofit lnSpcReduction="10000"/>
          </a:bodyPr>
          <a:lstStyle/>
          <a:p>
            <a:pPr marL="548640" indent="-411480" algn="just" eaLnBrk="1" fontAlgn="auto" hangingPunct="1">
              <a:spcAft>
                <a:spcPts val="0"/>
              </a:spcAft>
              <a:buClr>
                <a:schemeClr val="tx1">
                  <a:shade val="95000"/>
                </a:schemeClr>
              </a:buClr>
              <a:buFont typeface="Wingdings 2"/>
              <a:buChar char=""/>
              <a:defRPr/>
            </a:pPr>
            <a:r>
              <a:rPr lang="pt-BR" sz="2200" b="1" dirty="0" smtClean="0">
                <a:solidFill>
                  <a:schemeClr val="bg1"/>
                </a:solidFill>
                <a:effectLst>
                  <a:outerShdw blurRad="38100" dist="38100" dir="2700000" algn="tl">
                    <a:srgbClr val="000000">
                      <a:alpha val="43137"/>
                    </a:srgbClr>
                  </a:outerShdw>
                </a:effectLst>
              </a:rPr>
              <a:t>FETICHISMO</a:t>
            </a:r>
            <a:endParaRPr lang="pt-BR" sz="2200" dirty="0" smtClean="0">
              <a:solidFill>
                <a:schemeClr val="bg1"/>
              </a:solidFill>
              <a:effectLst>
                <a:outerShdw blurRad="38100" dist="38100" dir="2700000" algn="tl">
                  <a:srgbClr val="000000">
                    <a:alpha val="43137"/>
                  </a:srgbClr>
                </a:outerShdw>
              </a:effectLst>
            </a:endParaRPr>
          </a:p>
          <a:p>
            <a:pPr marL="548640" indent="-411480" algn="just" eaLnBrk="1" fontAlgn="auto" hangingPunct="1">
              <a:spcAft>
                <a:spcPts val="0"/>
              </a:spcAft>
              <a:buClr>
                <a:schemeClr val="tx1">
                  <a:shade val="95000"/>
                </a:schemeClr>
              </a:buClr>
              <a:buFont typeface="Wingdings 2"/>
              <a:buNone/>
              <a:defRPr/>
            </a:pPr>
            <a:r>
              <a:rPr lang="pt-BR" sz="2200" dirty="0" smtClean="0">
                <a:solidFill>
                  <a:schemeClr val="bg1"/>
                </a:solidFill>
              </a:rPr>
              <a:t>	A separação da mercadoria produzida pelo trabalhador dele mesmo esconde o caráter social do trabalho.  O fetichismo se dá quando a relação entre os valores aparece como algo natural, independente dos homens que os criaram.  A criatura se desgarra do criador. O fetichismo incapacita o homem de enxergar o que há por trás das relações sociais. E o maior exemplo de fetichismo da mercadoria é a mais-valia.</a:t>
            </a:r>
          </a:p>
          <a:p>
            <a:pPr marL="548640" indent="-411480" algn="just" eaLnBrk="1" fontAlgn="auto" hangingPunct="1">
              <a:spcAft>
                <a:spcPts val="0"/>
              </a:spcAft>
              <a:buClr>
                <a:schemeClr val="tx1">
                  <a:shade val="95000"/>
                </a:schemeClr>
              </a:buClr>
              <a:buFont typeface="Wingdings 2"/>
              <a:buNone/>
              <a:defRPr/>
            </a:pPr>
            <a:endParaRPr lang="pt-BR" sz="2200" dirty="0" smtClean="0">
              <a:solidFill>
                <a:schemeClr val="bg1"/>
              </a:solidFill>
            </a:endParaRPr>
          </a:p>
          <a:p>
            <a:pPr marL="548640" indent="-411480" algn="just" eaLnBrk="1" fontAlgn="auto" hangingPunct="1">
              <a:spcAft>
                <a:spcPts val="0"/>
              </a:spcAft>
              <a:buClr>
                <a:schemeClr val="tx1">
                  <a:shade val="95000"/>
                </a:schemeClr>
              </a:buClr>
              <a:buFont typeface="Wingdings 2"/>
              <a:buChar char=""/>
              <a:defRPr/>
            </a:pPr>
            <a:r>
              <a:rPr lang="pt-BR" sz="2200" b="1" dirty="0" smtClean="0">
                <a:solidFill>
                  <a:schemeClr val="bg1"/>
                </a:solidFill>
                <a:effectLst>
                  <a:outerShdw blurRad="38100" dist="38100" dir="2700000" algn="tl">
                    <a:srgbClr val="000000">
                      <a:alpha val="43137"/>
                    </a:srgbClr>
                  </a:outerShdw>
                </a:effectLst>
              </a:rPr>
              <a:t>MAIS-VALIA</a:t>
            </a:r>
            <a:endParaRPr lang="pt-BR" sz="2200" dirty="0" smtClean="0">
              <a:solidFill>
                <a:schemeClr val="bg1"/>
              </a:solidFill>
              <a:effectLst>
                <a:outerShdw blurRad="38100" dist="38100" dir="2700000" algn="tl">
                  <a:srgbClr val="000000">
                    <a:alpha val="43137"/>
                  </a:srgbClr>
                </a:outerShdw>
              </a:effectLst>
            </a:endParaRPr>
          </a:p>
          <a:p>
            <a:pPr marL="548640" indent="-411480" algn="just" eaLnBrk="1" fontAlgn="auto" hangingPunct="1">
              <a:spcAft>
                <a:spcPts val="0"/>
              </a:spcAft>
              <a:buClr>
                <a:schemeClr val="tx1">
                  <a:shade val="95000"/>
                </a:schemeClr>
              </a:buClr>
              <a:buFont typeface="Wingdings 2"/>
              <a:buNone/>
              <a:defRPr/>
            </a:pPr>
            <a:r>
              <a:rPr lang="pt-BR" sz="2200" dirty="0" smtClean="0">
                <a:solidFill>
                  <a:schemeClr val="bg1"/>
                </a:solidFill>
              </a:rPr>
              <a:t>	A mais-valia é o excedente de trabalho não pago, não incluído no salário do trabalhador.  É a mais-valia que forma o lucro que será investido para aumentar o capital.</a:t>
            </a:r>
          </a:p>
          <a:p>
            <a:pPr marL="548640" indent="-411480" eaLnBrk="1" fontAlgn="auto" hangingPunct="1">
              <a:spcAft>
                <a:spcPts val="0"/>
              </a:spcAft>
              <a:buClr>
                <a:schemeClr val="tx1">
                  <a:shade val="95000"/>
                </a:schemeClr>
              </a:buClr>
              <a:buFont typeface="Wingdings 2"/>
              <a:buNone/>
              <a:defRPr/>
            </a:pPr>
            <a:endParaRPr lang="pt-BR" dirty="0"/>
          </a:p>
        </p:txBody>
      </p:sp>
      <p:sp>
        <p:nvSpPr>
          <p:cNvPr id="2" name="Título 1"/>
          <p:cNvSpPr>
            <a:spLocks noGrp="1"/>
          </p:cNvSpPr>
          <p:nvPr>
            <p:ph type="title"/>
          </p:nvPr>
        </p:nvSpPr>
        <p:spPr/>
        <p:txBody>
          <a:bodyPr/>
          <a:lstStyle/>
          <a:p>
            <a:pPr eaLnBrk="1" fontAlgn="auto" hangingPunct="1">
              <a:spcAft>
                <a:spcPts val="0"/>
              </a:spcAft>
              <a:defRPr/>
            </a:pPr>
            <a:r>
              <a:rPr lang="pt-BR" dirty="0" smtClean="0">
                <a:solidFill>
                  <a:schemeClr val="bg2">
                    <a:lumMod val="50000"/>
                  </a:schemeClr>
                </a:solidFill>
              </a:rPr>
              <a:t>PRINCIPAIS CONCEITOS</a:t>
            </a:r>
            <a:endParaRPr lang="pt-BR" dirty="0"/>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4"/>
          <p:cNvSpPr txBox="1">
            <a:spLocks noChangeArrowheads="1"/>
          </p:cNvSpPr>
          <p:nvPr/>
        </p:nvSpPr>
        <p:spPr bwMode="auto">
          <a:xfrm>
            <a:off x="684213" y="548681"/>
            <a:ext cx="7704137" cy="5447645"/>
          </a:xfrm>
          <a:prstGeom prst="rect">
            <a:avLst/>
          </a:prstGeom>
          <a:noFill/>
          <a:ln w="9525">
            <a:noFill/>
            <a:miter lim="800000"/>
            <a:headEnd/>
            <a:tailEnd/>
          </a:ln>
        </p:spPr>
        <p:txBody>
          <a:bodyPr wrap="square">
            <a:spAutoFit/>
          </a:bodyPr>
          <a:lstStyle/>
          <a:p>
            <a:pPr algn="ctr">
              <a:spcBef>
                <a:spcPct val="50000"/>
              </a:spcBef>
            </a:pPr>
            <a:r>
              <a:rPr lang="pt-BR" sz="2400" b="1" u="sng" dirty="0" smtClean="0">
                <a:solidFill>
                  <a:schemeClr val="bg1"/>
                </a:solidFill>
                <a:latin typeface="+mn-lt"/>
              </a:rPr>
              <a:t>Algumas Obras:</a:t>
            </a:r>
          </a:p>
          <a:p>
            <a:pPr>
              <a:spcBef>
                <a:spcPct val="50000"/>
              </a:spcBef>
            </a:pPr>
            <a:endParaRPr lang="pt-BR" dirty="0">
              <a:solidFill>
                <a:schemeClr val="bg1"/>
              </a:solidFill>
              <a:latin typeface="+mn-lt"/>
            </a:endParaRPr>
          </a:p>
          <a:p>
            <a:pPr algn="just">
              <a:spcBef>
                <a:spcPct val="50000"/>
              </a:spcBef>
            </a:pPr>
            <a:r>
              <a:rPr lang="pt-BR" dirty="0">
                <a:solidFill>
                  <a:schemeClr val="bg1"/>
                </a:solidFill>
                <a:latin typeface="+mn-lt"/>
              </a:rPr>
              <a:t> </a:t>
            </a:r>
            <a:r>
              <a:rPr lang="pt-BR" sz="2000" b="1" dirty="0">
                <a:solidFill>
                  <a:schemeClr val="bg1"/>
                </a:solidFill>
                <a:latin typeface="+mn-lt"/>
              </a:rPr>
              <a:t>Diferencia entre a filosofia da natureza de Demócrito e a de </a:t>
            </a:r>
            <a:r>
              <a:rPr lang="pt-BR" sz="2000" b="1" dirty="0" err="1">
                <a:solidFill>
                  <a:schemeClr val="bg1"/>
                </a:solidFill>
                <a:latin typeface="+mn-lt"/>
              </a:rPr>
              <a:t>Epicuro</a:t>
            </a:r>
            <a:r>
              <a:rPr lang="pt-BR" sz="2000" b="1" dirty="0">
                <a:solidFill>
                  <a:schemeClr val="bg1"/>
                </a:solidFill>
                <a:latin typeface="+mn-lt"/>
              </a:rPr>
              <a:t>, (1841 trabalho de doutorado);</a:t>
            </a:r>
          </a:p>
          <a:p>
            <a:pPr algn="just">
              <a:spcBef>
                <a:spcPct val="50000"/>
              </a:spcBef>
              <a:buFontTx/>
              <a:buChar char="•"/>
            </a:pPr>
            <a:r>
              <a:rPr lang="pt-BR" sz="2000" b="1" dirty="0">
                <a:solidFill>
                  <a:schemeClr val="bg1"/>
                </a:solidFill>
                <a:latin typeface="+mn-lt"/>
              </a:rPr>
              <a:t> A questão judaica (1843); </a:t>
            </a:r>
          </a:p>
          <a:p>
            <a:pPr algn="just">
              <a:spcBef>
                <a:spcPct val="50000"/>
              </a:spcBef>
              <a:buFontTx/>
              <a:buChar char="•"/>
            </a:pPr>
            <a:r>
              <a:rPr lang="pt-BR" sz="2000" b="1" dirty="0">
                <a:solidFill>
                  <a:schemeClr val="bg1"/>
                </a:solidFill>
                <a:latin typeface="+mn-lt"/>
              </a:rPr>
              <a:t> Crítica da Filosofia do Direito de Hegel (1844</a:t>
            </a:r>
            <a:r>
              <a:rPr lang="pt-BR" sz="2000" b="1" dirty="0" smtClean="0">
                <a:solidFill>
                  <a:schemeClr val="bg1"/>
                </a:solidFill>
                <a:latin typeface="+mn-lt"/>
              </a:rPr>
              <a:t>); </a:t>
            </a:r>
          </a:p>
          <a:p>
            <a:pPr algn="just">
              <a:spcBef>
                <a:spcPct val="50000"/>
              </a:spcBef>
              <a:buFontTx/>
              <a:buChar char="•"/>
            </a:pPr>
            <a:r>
              <a:rPr lang="pt-BR" sz="2000" b="1" dirty="0" smtClean="0">
                <a:solidFill>
                  <a:schemeClr val="bg1"/>
                </a:solidFill>
                <a:latin typeface="+mn-lt"/>
              </a:rPr>
              <a:t>A Ideologia alemã (1845-46)</a:t>
            </a:r>
            <a:endParaRPr lang="pt-BR" sz="2000" b="1" dirty="0">
              <a:solidFill>
                <a:schemeClr val="bg1"/>
              </a:solidFill>
              <a:latin typeface="+mn-lt"/>
            </a:endParaRPr>
          </a:p>
          <a:p>
            <a:pPr algn="just">
              <a:spcBef>
                <a:spcPct val="50000"/>
              </a:spcBef>
              <a:buFontTx/>
              <a:buChar char="•"/>
            </a:pPr>
            <a:r>
              <a:rPr lang="pt-BR" sz="2000" b="1" dirty="0">
                <a:solidFill>
                  <a:schemeClr val="bg1"/>
                </a:solidFill>
                <a:latin typeface="+mn-lt"/>
              </a:rPr>
              <a:t> </a:t>
            </a:r>
            <a:r>
              <a:rPr lang="de-DE" sz="2000" b="1" dirty="0">
                <a:solidFill>
                  <a:schemeClr val="bg1"/>
                </a:solidFill>
                <a:latin typeface="+mn-lt"/>
              </a:rPr>
              <a:t>Miséria da Filosofia (Das Elend der Philosophie), </a:t>
            </a:r>
            <a:r>
              <a:rPr lang="de-DE" sz="2000" b="1" dirty="0" smtClean="0">
                <a:solidFill>
                  <a:schemeClr val="bg1"/>
                </a:solidFill>
                <a:latin typeface="+mn-lt"/>
              </a:rPr>
              <a:t>1847</a:t>
            </a:r>
            <a:endParaRPr lang="de-DE" sz="2000" b="1" dirty="0">
              <a:solidFill>
                <a:schemeClr val="bg1"/>
              </a:solidFill>
              <a:latin typeface="+mn-lt"/>
            </a:endParaRPr>
          </a:p>
          <a:p>
            <a:pPr algn="just">
              <a:spcBef>
                <a:spcPct val="50000"/>
              </a:spcBef>
              <a:buFontTx/>
              <a:buChar char="•"/>
            </a:pPr>
            <a:r>
              <a:rPr lang="pt-BR" sz="2000" b="1" dirty="0">
                <a:solidFill>
                  <a:schemeClr val="bg1"/>
                </a:solidFill>
                <a:latin typeface="+mn-lt"/>
              </a:rPr>
              <a:t> O 18 </a:t>
            </a:r>
            <a:r>
              <a:rPr lang="pt-BR" sz="2000" b="1" dirty="0" err="1">
                <a:solidFill>
                  <a:schemeClr val="bg1"/>
                </a:solidFill>
                <a:latin typeface="+mn-lt"/>
              </a:rPr>
              <a:t>Brumário</a:t>
            </a:r>
            <a:r>
              <a:rPr lang="pt-BR" sz="2000" b="1" dirty="0">
                <a:solidFill>
                  <a:schemeClr val="bg1"/>
                </a:solidFill>
                <a:latin typeface="+mn-lt"/>
              </a:rPr>
              <a:t> de Luís Bonaparte (Napoleão III Luís Bonaparte) (Der 18 </a:t>
            </a:r>
            <a:r>
              <a:rPr lang="pt-BR" sz="2000" b="1" dirty="0" err="1">
                <a:solidFill>
                  <a:schemeClr val="bg1"/>
                </a:solidFill>
                <a:latin typeface="+mn-lt"/>
              </a:rPr>
              <a:t>Brumaire</a:t>
            </a:r>
            <a:r>
              <a:rPr lang="pt-BR" sz="2000" b="1" dirty="0">
                <a:solidFill>
                  <a:schemeClr val="bg1"/>
                </a:solidFill>
                <a:latin typeface="+mn-lt"/>
              </a:rPr>
              <a:t> </a:t>
            </a:r>
            <a:r>
              <a:rPr lang="pt-BR" sz="2000" b="1" dirty="0" err="1">
                <a:solidFill>
                  <a:schemeClr val="bg1"/>
                </a:solidFill>
                <a:latin typeface="+mn-lt"/>
              </a:rPr>
              <a:t>des</a:t>
            </a:r>
            <a:r>
              <a:rPr lang="pt-BR" sz="2000" b="1" dirty="0">
                <a:solidFill>
                  <a:schemeClr val="bg1"/>
                </a:solidFill>
                <a:latin typeface="+mn-lt"/>
              </a:rPr>
              <a:t> Louis Bonaparte) (publicado em 1852 em jornais e em 1869 como livro);</a:t>
            </a:r>
          </a:p>
          <a:p>
            <a:pPr algn="just">
              <a:spcBef>
                <a:spcPct val="50000"/>
              </a:spcBef>
              <a:buFontTx/>
              <a:buChar char="•"/>
            </a:pPr>
            <a:r>
              <a:rPr lang="pt-BR" sz="2000" b="1" dirty="0">
                <a:solidFill>
                  <a:schemeClr val="bg1"/>
                </a:solidFill>
                <a:latin typeface="+mn-lt"/>
              </a:rPr>
              <a:t> O Capital (1867</a:t>
            </a:r>
            <a:r>
              <a:rPr lang="pt-BR" sz="2000" b="1" dirty="0" smtClean="0">
                <a:solidFill>
                  <a:schemeClr val="bg1"/>
                </a:solidFill>
                <a:latin typeface="+mn-lt"/>
              </a:rPr>
              <a:t>).</a:t>
            </a:r>
            <a:r>
              <a:rPr lang="pt-BR" sz="2000" b="1" dirty="0" smtClean="0">
                <a:latin typeface="+mn-lt"/>
              </a:rPr>
              <a:t> </a:t>
            </a:r>
            <a:endParaRPr lang="pt-BR" sz="2000" b="1" dirty="0" smtClean="0">
              <a:solidFill>
                <a:schemeClr val="bg1"/>
              </a:solidFill>
              <a:latin typeface="+mn-lt"/>
            </a:endParaRPr>
          </a:p>
          <a:p>
            <a:pPr>
              <a:spcBef>
                <a:spcPct val="50000"/>
              </a:spcBef>
              <a:buFontTx/>
              <a:buChar char="•"/>
            </a:pPr>
            <a:endParaRPr lang="pt-BR" dirty="0">
              <a:solidFill>
                <a:schemeClr val="bg1"/>
              </a:solidFill>
            </a:endParaRPr>
          </a:p>
        </p:txBody>
      </p:sp>
    </p:spTree>
  </p:cSld>
  <p:clrMapOvr>
    <a:masterClrMapping/>
  </p:clrMapOvr>
  <p:transition>
    <p:dissolv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357188" y="1571625"/>
            <a:ext cx="8229600" cy="4708525"/>
          </a:xfrm>
        </p:spPr>
        <p:txBody>
          <a:bodyPr>
            <a:normAutofit fontScale="85000" lnSpcReduction="10000"/>
          </a:bodyPr>
          <a:lstStyle/>
          <a:p>
            <a:pPr marL="548640" indent="-411480" algn="just" eaLnBrk="1" fontAlgn="auto" hangingPunct="1">
              <a:spcAft>
                <a:spcPts val="0"/>
              </a:spcAft>
              <a:buClr>
                <a:schemeClr val="tx1">
                  <a:shade val="95000"/>
                </a:schemeClr>
              </a:buClr>
              <a:buFont typeface="Wingdings 2"/>
              <a:buChar char=""/>
              <a:defRPr/>
            </a:pPr>
            <a:r>
              <a:rPr lang="pt-BR" b="1" dirty="0" smtClean="0">
                <a:solidFill>
                  <a:schemeClr val="bg1"/>
                </a:solidFill>
                <a:effectLst>
                  <a:outerShdw blurRad="38100" dist="38100" dir="2700000" algn="tl">
                    <a:srgbClr val="000000">
                      <a:alpha val="43137"/>
                    </a:srgbClr>
                  </a:outerShdw>
                </a:effectLst>
              </a:rPr>
              <a:t>ALIENAÇÃO</a:t>
            </a:r>
            <a:endParaRPr lang="pt-BR" dirty="0" smtClean="0">
              <a:solidFill>
                <a:schemeClr val="bg1"/>
              </a:solidFill>
              <a:effectLst>
                <a:outerShdw blurRad="38100" dist="38100" dir="2700000" algn="tl">
                  <a:srgbClr val="000000">
                    <a:alpha val="43137"/>
                  </a:srgbClr>
                </a:outerShdw>
              </a:effectLst>
            </a:endParaRPr>
          </a:p>
          <a:p>
            <a:pPr marL="548640" indent="-411480" algn="just" eaLnBrk="1" fontAlgn="auto" hangingPunct="1">
              <a:spcAft>
                <a:spcPts val="0"/>
              </a:spcAft>
              <a:buClr>
                <a:schemeClr val="tx1">
                  <a:shade val="95000"/>
                </a:schemeClr>
              </a:buClr>
              <a:buFont typeface="Wingdings 2"/>
              <a:buNone/>
              <a:defRPr/>
            </a:pPr>
            <a:r>
              <a:rPr lang="pt-BR" dirty="0" smtClean="0">
                <a:solidFill>
                  <a:schemeClr val="bg1"/>
                </a:solidFill>
              </a:rPr>
              <a:t>	A alienação faz com que o trabalhador não se reconheça no produto de seu trabalho, não percebendo a sua condição de explorado.  A solução para o problema da alienação passa por uma luta política do próprio proletariado e não pela educação.</a:t>
            </a:r>
          </a:p>
          <a:p>
            <a:pPr marL="548640" indent="-411480" algn="just" eaLnBrk="1" fontAlgn="auto" hangingPunct="1">
              <a:spcAft>
                <a:spcPts val="0"/>
              </a:spcAft>
              <a:buClr>
                <a:schemeClr val="tx1">
                  <a:shade val="95000"/>
                </a:schemeClr>
              </a:buClr>
              <a:buFont typeface="Wingdings 2"/>
              <a:buNone/>
              <a:defRPr/>
            </a:pPr>
            <a:r>
              <a:rPr lang="pt-BR" b="1" dirty="0" smtClean="0">
                <a:solidFill>
                  <a:schemeClr val="bg1"/>
                </a:solidFill>
              </a:rPr>
              <a:t> </a:t>
            </a:r>
            <a:endParaRPr lang="pt-BR" dirty="0" smtClean="0">
              <a:solidFill>
                <a:schemeClr val="bg1"/>
              </a:solidFill>
            </a:endParaRPr>
          </a:p>
          <a:p>
            <a:pPr marL="548640" indent="-411480" algn="just" eaLnBrk="1" fontAlgn="auto" hangingPunct="1">
              <a:spcAft>
                <a:spcPts val="0"/>
              </a:spcAft>
              <a:buClr>
                <a:schemeClr val="tx1">
                  <a:shade val="95000"/>
                </a:schemeClr>
              </a:buClr>
              <a:buFont typeface="Wingdings 2"/>
              <a:buChar char=""/>
              <a:defRPr/>
            </a:pPr>
            <a:r>
              <a:rPr lang="pt-BR" b="1" dirty="0" smtClean="0">
                <a:solidFill>
                  <a:schemeClr val="bg1"/>
                </a:solidFill>
                <a:effectLst>
                  <a:outerShdw blurRad="38100" dist="38100" dir="2700000" algn="tl">
                    <a:srgbClr val="000000">
                      <a:alpha val="43137"/>
                    </a:srgbClr>
                  </a:outerShdw>
                </a:effectLst>
              </a:rPr>
              <a:t>IDEOLOGIA</a:t>
            </a:r>
            <a:endParaRPr lang="pt-BR" dirty="0" smtClean="0">
              <a:solidFill>
                <a:schemeClr val="bg1"/>
              </a:solidFill>
              <a:effectLst>
                <a:outerShdw blurRad="38100" dist="38100" dir="2700000" algn="tl">
                  <a:srgbClr val="000000">
                    <a:alpha val="43137"/>
                  </a:srgbClr>
                </a:outerShdw>
              </a:effectLst>
            </a:endParaRPr>
          </a:p>
          <a:p>
            <a:pPr marL="548640" indent="-411480" algn="just" eaLnBrk="1" fontAlgn="auto" hangingPunct="1">
              <a:spcAft>
                <a:spcPts val="0"/>
              </a:spcAft>
              <a:buClr>
                <a:schemeClr val="tx1">
                  <a:shade val="95000"/>
                </a:schemeClr>
              </a:buClr>
              <a:buFont typeface="Wingdings 2"/>
              <a:buNone/>
              <a:defRPr/>
            </a:pPr>
            <a:r>
              <a:rPr lang="pt-BR" dirty="0" smtClean="0">
                <a:solidFill>
                  <a:schemeClr val="bg1"/>
                </a:solidFill>
              </a:rPr>
              <a:t>	Como dissemos, as classes dominantes controlam os meios de produção.  A </a:t>
            </a:r>
            <a:r>
              <a:rPr lang="pt-BR" i="1" dirty="0" err="1" smtClean="0">
                <a:solidFill>
                  <a:schemeClr val="bg1"/>
                </a:solidFill>
              </a:rPr>
              <a:t>infraestrutura</a:t>
            </a:r>
            <a:r>
              <a:rPr lang="pt-BR" i="1" dirty="0" smtClean="0">
                <a:solidFill>
                  <a:schemeClr val="bg1"/>
                </a:solidFill>
              </a:rPr>
              <a:t> </a:t>
            </a:r>
            <a:r>
              <a:rPr lang="pt-BR" dirty="0" smtClean="0">
                <a:solidFill>
                  <a:schemeClr val="bg1"/>
                </a:solidFill>
              </a:rPr>
              <a:t>(conhecimentos, fábricas, sementes, tecnologia etc.), que está nas mãos da classe dominante, determina a </a:t>
            </a:r>
            <a:r>
              <a:rPr lang="pt-BR" i="1" dirty="0" smtClean="0">
                <a:solidFill>
                  <a:schemeClr val="bg1"/>
                </a:solidFill>
              </a:rPr>
              <a:t>superestrutura</a:t>
            </a:r>
            <a:r>
              <a:rPr lang="pt-BR" dirty="0" smtClean="0">
                <a:solidFill>
                  <a:schemeClr val="bg1"/>
                </a:solidFill>
              </a:rPr>
              <a:t> (Estado, Direito, Religião, Cultura etc.).  A superestrutura é uma construção ideológica que serve para garantir o poder da classe dominante, mantendo a classe trabalhadora alienada.</a:t>
            </a:r>
          </a:p>
          <a:p>
            <a:pPr marL="548640" indent="-411480" eaLnBrk="1" fontAlgn="auto" hangingPunct="1">
              <a:spcAft>
                <a:spcPts val="0"/>
              </a:spcAft>
              <a:buClr>
                <a:schemeClr val="tx1">
                  <a:shade val="95000"/>
                </a:schemeClr>
              </a:buClr>
              <a:buFont typeface="Wingdings 2"/>
              <a:buChar char=""/>
              <a:defRPr/>
            </a:pPr>
            <a:endParaRPr lang="pt-BR" dirty="0"/>
          </a:p>
        </p:txBody>
      </p:sp>
      <p:sp>
        <p:nvSpPr>
          <p:cNvPr id="2" name="Título 1"/>
          <p:cNvSpPr>
            <a:spLocks noGrp="1"/>
          </p:cNvSpPr>
          <p:nvPr>
            <p:ph type="title"/>
          </p:nvPr>
        </p:nvSpPr>
        <p:spPr/>
        <p:txBody>
          <a:bodyPr/>
          <a:lstStyle/>
          <a:p>
            <a:pPr eaLnBrk="1" fontAlgn="auto" hangingPunct="1">
              <a:spcAft>
                <a:spcPts val="0"/>
              </a:spcAft>
              <a:defRPr/>
            </a:pPr>
            <a:r>
              <a:rPr lang="pt-BR" dirty="0" smtClean="0">
                <a:solidFill>
                  <a:schemeClr val="bg2">
                    <a:lumMod val="50000"/>
                  </a:schemeClr>
                </a:solidFill>
              </a:rPr>
              <a:t>PRINCIPAIS CONCEITOS</a:t>
            </a:r>
            <a:endParaRPr lang="pt-BR" dirty="0"/>
          </a:p>
        </p:txBody>
      </p:sp>
    </p:spTree>
  </p:cSld>
  <p:clrMapOvr>
    <a:masterClrMapping/>
  </p:clrMapOvr>
  <p:transition>
    <p:dissolv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Espaço Reservado para Conteúdo 3" descr="exploração.jpg"/>
          <p:cNvPicPr>
            <a:picLocks noGrp="1" noChangeAspect="1"/>
          </p:cNvPicPr>
          <p:nvPr>
            <p:ph idx="1"/>
          </p:nvPr>
        </p:nvPicPr>
        <p:blipFill>
          <a:blip r:embed="rId2" cstate="print"/>
          <a:srcRect/>
          <a:stretch>
            <a:fillRect/>
          </a:stretch>
        </p:blipFill>
        <p:spPr>
          <a:xfrm>
            <a:off x="1691680" y="836712"/>
            <a:ext cx="6336704" cy="5664101"/>
          </a:xfrm>
          <a:prstGeom prst="rect">
            <a:avLst/>
          </a:prstGeom>
          <a:ln>
            <a:noFill/>
          </a:ln>
          <a:effectLst>
            <a:outerShdw blurRad="292100" dist="139700" dir="2700000" algn="tl" rotWithShape="0">
              <a:srgbClr val="333333">
                <a:alpha val="65000"/>
              </a:srgbClr>
            </a:outerShdw>
          </a:effectLst>
        </p:spPr>
      </p:pic>
      <p:sp>
        <p:nvSpPr>
          <p:cNvPr id="2" name="Título 1"/>
          <p:cNvSpPr>
            <a:spLocks noGrp="1"/>
          </p:cNvSpPr>
          <p:nvPr>
            <p:ph type="title"/>
          </p:nvPr>
        </p:nvSpPr>
        <p:spPr>
          <a:xfrm>
            <a:off x="457200" y="152400"/>
            <a:ext cx="8229600" cy="612304"/>
          </a:xfrm>
        </p:spPr>
        <p:txBody>
          <a:bodyPr>
            <a:normAutofit fontScale="90000"/>
          </a:bodyPr>
          <a:lstStyle/>
          <a:p>
            <a:pPr algn="ctr" eaLnBrk="1" fontAlgn="auto" hangingPunct="1">
              <a:spcAft>
                <a:spcPts val="0"/>
              </a:spcAft>
              <a:defRPr/>
            </a:pPr>
            <a:r>
              <a:rPr lang="pt-BR" sz="4000" dirty="0" smtClean="0">
                <a:solidFill>
                  <a:schemeClr val="bg1"/>
                </a:solidFill>
              </a:rPr>
              <a:t>Mais Valia, Alienação e Exploração</a:t>
            </a:r>
            <a:endParaRPr lang="pt-BR" sz="4000"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a:xfrm>
            <a:off x="457200" y="980728"/>
            <a:ext cx="8229600" cy="5688632"/>
          </a:xfrm>
        </p:spPr>
        <p:txBody>
          <a:bodyPr>
            <a:noAutofit/>
          </a:bodyPr>
          <a:lstStyle/>
          <a:p>
            <a:pPr algn="just"/>
            <a:r>
              <a:rPr lang="pt-BR" sz="2100" dirty="0" smtClean="0">
                <a:solidFill>
                  <a:schemeClr val="bg1"/>
                </a:solidFill>
              </a:rPr>
              <a:t>É o conceito que explica a forma como os homens, em cada época histórica, se relacionam com a natureza e com outros homens para a produção dos bens necessários à sua existência.</a:t>
            </a:r>
          </a:p>
          <a:p>
            <a:pPr algn="just"/>
            <a:r>
              <a:rPr lang="pt-BR" sz="2100" dirty="0" smtClean="0">
                <a:solidFill>
                  <a:schemeClr val="bg1"/>
                </a:solidFill>
              </a:rPr>
              <a:t>Eles são compostos pela relação dialética entre as forças produtivas e as relações de produção, essa relação é histórica e materialmente determinada, deve sempre haver uma correspondência do nível de desenvolvimento das relações de produção, conforme o nível de desenvolvimento das forças produtivas. </a:t>
            </a:r>
          </a:p>
          <a:p>
            <a:pPr algn="just"/>
            <a:r>
              <a:rPr lang="pt-BR" sz="2100" dirty="0" smtClean="0">
                <a:solidFill>
                  <a:schemeClr val="bg1"/>
                </a:solidFill>
              </a:rPr>
              <a:t>Entretanto, essas últimas são mais dinâmicas, e tendem a se desenvolver mais rapidamente que as relações de produção, com o tempo, as relações de produção se tornam um freio para o desenvolvimento das forças produtivas, criando assim, uma crise generalizada nesta sociedade, que só é resolvida com uma revolução social.  Ela transforma o modo de produção numa forma mais avançada e,conseqüentemente, a superestrutura também será alterada mais cedo ou mais tarde.</a:t>
            </a:r>
            <a:endParaRPr lang="pt-BR" sz="2100" dirty="0">
              <a:solidFill>
                <a:schemeClr val="bg1"/>
              </a:solidFill>
            </a:endParaRPr>
          </a:p>
        </p:txBody>
      </p:sp>
      <p:sp>
        <p:nvSpPr>
          <p:cNvPr id="3" name="Título 2"/>
          <p:cNvSpPr>
            <a:spLocks noGrp="1"/>
          </p:cNvSpPr>
          <p:nvPr>
            <p:ph type="title"/>
          </p:nvPr>
        </p:nvSpPr>
        <p:spPr>
          <a:xfrm>
            <a:off x="457200" y="152400"/>
            <a:ext cx="8229600" cy="828328"/>
          </a:xfrm>
        </p:spPr>
        <p:txBody>
          <a:bodyPr/>
          <a:lstStyle/>
          <a:p>
            <a:pPr algn="ctr"/>
            <a:r>
              <a:rPr lang="pt-BR" b="1" dirty="0" smtClean="0">
                <a:solidFill>
                  <a:schemeClr val="bg1"/>
                </a:solidFill>
              </a:rPr>
              <a:t>MODO DE PRODUÇÃO:</a:t>
            </a:r>
            <a:endParaRPr lang="pt-BR" dirty="0">
              <a:solidFill>
                <a:schemeClr val="bg1"/>
              </a:solidFill>
            </a:endParaRPr>
          </a:p>
        </p:txBody>
      </p:sp>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a:xfrm>
            <a:off x="457200" y="764704"/>
            <a:ext cx="8229600" cy="5331296"/>
          </a:xfrm>
        </p:spPr>
        <p:txBody>
          <a:bodyPr>
            <a:normAutofit fontScale="92500"/>
          </a:bodyPr>
          <a:lstStyle/>
          <a:p>
            <a:pPr algn="just"/>
            <a:r>
              <a:rPr lang="pt-BR" dirty="0" smtClean="0">
                <a:solidFill>
                  <a:schemeClr val="bg1"/>
                </a:solidFill>
              </a:rPr>
              <a:t>As forças produtivas são todos os meios materiais necessários para se realizar a produção da subsistência humana. As forças produtivas são compostas pela força de trabalho e pelos meios de produção.</a:t>
            </a:r>
          </a:p>
          <a:p>
            <a:pPr algn="just">
              <a:buNone/>
            </a:pPr>
            <a:r>
              <a:rPr lang="pt-BR" b="1" dirty="0" smtClean="0">
                <a:solidFill>
                  <a:schemeClr val="bg1"/>
                </a:solidFill>
              </a:rPr>
              <a:t>Força de trabalho:</a:t>
            </a:r>
          </a:p>
          <a:p>
            <a:pPr algn="just"/>
            <a:r>
              <a:rPr lang="pt-BR" dirty="0" smtClean="0">
                <a:solidFill>
                  <a:schemeClr val="bg1"/>
                </a:solidFill>
              </a:rPr>
              <a:t>A força de trabalho é a capacidade que o ser humano tem para produzir os meios necessários para sua subsistência. Ela é composta por seu conhecimento, sua habilidade, sua agilidade, sua organização para o trabalho.</a:t>
            </a:r>
          </a:p>
          <a:p>
            <a:pPr algn="just">
              <a:buNone/>
            </a:pPr>
            <a:r>
              <a:rPr lang="pt-BR" b="1" dirty="0" smtClean="0">
                <a:solidFill>
                  <a:schemeClr val="bg1"/>
                </a:solidFill>
              </a:rPr>
              <a:t>Meios de produção:</a:t>
            </a:r>
          </a:p>
          <a:p>
            <a:pPr algn="just"/>
            <a:r>
              <a:rPr lang="pt-BR" dirty="0" smtClean="0">
                <a:solidFill>
                  <a:schemeClr val="bg1"/>
                </a:solidFill>
              </a:rPr>
              <a:t>Os meios de produção, são os meios materiais que o homem utiliza para produzir. São compostos de </a:t>
            </a:r>
            <a:r>
              <a:rPr lang="pt-BR" b="1" dirty="0" smtClean="0">
                <a:solidFill>
                  <a:schemeClr val="bg1"/>
                </a:solidFill>
              </a:rPr>
              <a:t>objetos de trabalho e meios de trabalho.</a:t>
            </a:r>
          </a:p>
        </p:txBody>
      </p:sp>
      <p:sp>
        <p:nvSpPr>
          <p:cNvPr id="3" name="Título 2"/>
          <p:cNvSpPr>
            <a:spLocks noGrp="1"/>
          </p:cNvSpPr>
          <p:nvPr>
            <p:ph type="title"/>
          </p:nvPr>
        </p:nvSpPr>
        <p:spPr>
          <a:xfrm>
            <a:off x="467544" y="332656"/>
            <a:ext cx="8229600" cy="540296"/>
          </a:xfrm>
        </p:spPr>
        <p:txBody>
          <a:bodyPr>
            <a:normAutofit fontScale="90000"/>
          </a:bodyPr>
          <a:lstStyle/>
          <a:p>
            <a:pPr algn="ctr"/>
            <a:r>
              <a:rPr lang="pt-BR" b="1" dirty="0" smtClean="0">
                <a:solidFill>
                  <a:schemeClr val="bg1"/>
                </a:solidFill>
              </a:rPr>
              <a:t>FORÇAS PRODUTIVAS:</a:t>
            </a:r>
            <a:endParaRPr lang="pt-BR" dirty="0">
              <a:solidFill>
                <a:schemeClr val="bg1"/>
              </a:solidFill>
            </a:endParaRPr>
          </a:p>
        </p:txBody>
      </p:sp>
    </p:spTree>
  </p:cSld>
  <p:clrMapOvr>
    <a:masterClrMapping/>
  </p:clrMapOvr>
  <p:transition>
    <p:pull dir="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a:xfrm>
            <a:off x="457200" y="620688"/>
            <a:ext cx="8229600" cy="5475312"/>
          </a:xfrm>
        </p:spPr>
        <p:txBody>
          <a:bodyPr>
            <a:normAutofit fontScale="92500" lnSpcReduction="20000"/>
          </a:bodyPr>
          <a:lstStyle/>
          <a:p>
            <a:pPr algn="just">
              <a:buNone/>
            </a:pPr>
            <a:r>
              <a:rPr lang="pt-BR" b="1" dirty="0" smtClean="0">
                <a:solidFill>
                  <a:schemeClr val="bg1"/>
                </a:solidFill>
              </a:rPr>
              <a:t>	Objetos de trabalho </a:t>
            </a:r>
            <a:r>
              <a:rPr lang="pt-BR" dirty="0" smtClean="0">
                <a:solidFill>
                  <a:schemeClr val="bg1"/>
                </a:solidFill>
              </a:rPr>
              <a:t>são todos os meios materiais que serão transformados pelo trabalho humano num novo produto. Eles são compostos por: </a:t>
            </a:r>
          </a:p>
          <a:p>
            <a:pPr algn="just"/>
            <a:r>
              <a:rPr lang="pt-BR" dirty="0" smtClean="0">
                <a:solidFill>
                  <a:schemeClr val="bg1"/>
                </a:solidFill>
              </a:rPr>
              <a:t>a) </a:t>
            </a:r>
            <a:r>
              <a:rPr lang="pt-BR" b="1" dirty="0" smtClean="0">
                <a:solidFill>
                  <a:schemeClr val="bg1"/>
                </a:solidFill>
              </a:rPr>
              <a:t>elementos naturais: </a:t>
            </a:r>
            <a:r>
              <a:rPr lang="pt-BR" dirty="0" smtClean="0">
                <a:solidFill>
                  <a:schemeClr val="bg1"/>
                </a:solidFill>
              </a:rPr>
              <a:t>aquilo que a natureza produziu sem interferência do ser humano, além do trabalho humano é a fonte inicial de toda riqueza material da sociedade; </a:t>
            </a:r>
          </a:p>
          <a:p>
            <a:pPr algn="just"/>
            <a:r>
              <a:rPr lang="pt-BR" dirty="0" smtClean="0">
                <a:solidFill>
                  <a:schemeClr val="bg1"/>
                </a:solidFill>
              </a:rPr>
              <a:t>b) </a:t>
            </a:r>
            <a:r>
              <a:rPr lang="pt-BR" b="1" dirty="0" smtClean="0">
                <a:solidFill>
                  <a:schemeClr val="bg1"/>
                </a:solidFill>
              </a:rPr>
              <a:t>matérias-primas: </a:t>
            </a:r>
            <a:r>
              <a:rPr lang="pt-BR" dirty="0" smtClean="0">
                <a:solidFill>
                  <a:schemeClr val="bg1"/>
                </a:solidFill>
              </a:rPr>
              <a:t>são objetos de trabalho que já sofreram alguma transformação anterior</a:t>
            </a:r>
            <a:r>
              <a:rPr lang="pt-BR" b="1" dirty="0" smtClean="0">
                <a:solidFill>
                  <a:schemeClr val="bg1"/>
                </a:solidFill>
              </a:rPr>
              <a:t> </a:t>
            </a:r>
            <a:r>
              <a:rPr lang="pt-BR" dirty="0" smtClean="0">
                <a:solidFill>
                  <a:schemeClr val="bg1"/>
                </a:solidFill>
              </a:rPr>
              <a:t>pelo homem, e serão novamente transformados para gerar um novo produto; </a:t>
            </a:r>
          </a:p>
          <a:p>
            <a:pPr algn="just"/>
            <a:r>
              <a:rPr lang="pt-BR" dirty="0" smtClean="0">
                <a:solidFill>
                  <a:schemeClr val="bg1"/>
                </a:solidFill>
              </a:rPr>
              <a:t>c) </a:t>
            </a:r>
            <a:r>
              <a:rPr lang="pt-BR" b="1" dirty="0" smtClean="0">
                <a:solidFill>
                  <a:schemeClr val="bg1"/>
                </a:solidFill>
              </a:rPr>
              <a:t>matérias-auxiliares: </a:t>
            </a:r>
            <a:r>
              <a:rPr lang="pt-BR" dirty="0" smtClean="0">
                <a:solidFill>
                  <a:schemeClr val="bg1"/>
                </a:solidFill>
              </a:rPr>
              <a:t>são</a:t>
            </a:r>
            <a:r>
              <a:rPr lang="pt-BR" b="1" dirty="0" smtClean="0">
                <a:solidFill>
                  <a:schemeClr val="bg1"/>
                </a:solidFill>
              </a:rPr>
              <a:t> </a:t>
            </a:r>
            <a:r>
              <a:rPr lang="pt-BR" dirty="0" smtClean="0">
                <a:solidFill>
                  <a:schemeClr val="bg1"/>
                </a:solidFill>
              </a:rPr>
              <a:t>materiais completamente consumidos no processo de produção, mas que não aparecem na estrutura físico-química dos produtos que foram fabricados com sua ajuda, exemplo, combustível que move as máquinas.</a:t>
            </a:r>
            <a:endParaRPr lang="pt-BR" dirty="0">
              <a:solidFill>
                <a:schemeClr val="bg1"/>
              </a:solidFill>
            </a:endParaRPr>
          </a:p>
        </p:txBody>
      </p:sp>
    </p:spTree>
  </p:cSld>
  <p:clrMapOvr>
    <a:masterClrMapping/>
  </p:clrMapOvr>
  <p:transition>
    <p:strips/>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a:xfrm>
            <a:off x="457200" y="764704"/>
            <a:ext cx="8229600" cy="5331296"/>
          </a:xfrm>
        </p:spPr>
        <p:txBody>
          <a:bodyPr>
            <a:normAutofit/>
          </a:bodyPr>
          <a:lstStyle/>
          <a:p>
            <a:pPr algn="just">
              <a:buNone/>
            </a:pPr>
            <a:r>
              <a:rPr lang="pt-BR" b="1" dirty="0" smtClean="0">
                <a:solidFill>
                  <a:schemeClr val="bg1"/>
                </a:solidFill>
              </a:rPr>
              <a:t>Meios de trabalho:</a:t>
            </a:r>
          </a:p>
          <a:p>
            <a:pPr algn="just"/>
            <a:r>
              <a:rPr lang="pt-BR" b="1" dirty="0" smtClean="0">
                <a:solidFill>
                  <a:schemeClr val="bg1"/>
                </a:solidFill>
              </a:rPr>
              <a:t> </a:t>
            </a:r>
            <a:r>
              <a:rPr lang="pt-BR" dirty="0" smtClean="0">
                <a:solidFill>
                  <a:schemeClr val="bg1"/>
                </a:solidFill>
              </a:rPr>
              <a:t>São os meios materiais com a ajuda dos quais a força de trabalho necessita para direta ou indiretamente transformar os objetos de trabalho num novo produto. Podem ser instrumentos de trabalho quando agem diretamente na transformação do objeto de trabalho, ou meios auxiliares de trabalho, quando agem indiretamente, por exemplo, apenas protegendo, transportando os objetos de trabalho, os instrumentos de trabalho e a força de trabalho.</a:t>
            </a:r>
            <a:endParaRPr lang="pt-BR" dirty="0">
              <a:solidFill>
                <a:schemeClr val="bg1"/>
              </a:solidFill>
            </a:endParaRPr>
          </a:p>
        </p:txBody>
      </p:sp>
    </p:spTree>
  </p:cSld>
  <p:clrMapOvr>
    <a:masterClrMapping/>
  </p:clrMapOvr>
  <p:transition>
    <p:pull dir="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a:xfrm>
            <a:off x="457200" y="836712"/>
            <a:ext cx="8291264" cy="5400600"/>
          </a:xfrm>
        </p:spPr>
        <p:txBody>
          <a:bodyPr>
            <a:normAutofit fontScale="85000" lnSpcReduction="10000"/>
          </a:bodyPr>
          <a:lstStyle/>
          <a:p>
            <a:pPr algn="just"/>
            <a:r>
              <a:rPr lang="pt-BR" dirty="0" smtClean="0">
                <a:solidFill>
                  <a:schemeClr val="bg1"/>
                </a:solidFill>
              </a:rPr>
              <a:t>São as relações que, em cada época histórica, se estabelecem entre os indivíduos e as classes sociais no processo de produção da existência humana. Estas relações são compostas pelas relações de propriedades sobre as forças produtivas e pelas relações de distribuição da riqueza social.</a:t>
            </a:r>
          </a:p>
          <a:p>
            <a:pPr>
              <a:buNone/>
            </a:pPr>
            <a:r>
              <a:rPr lang="pt-BR" sz="2700" b="1" dirty="0" smtClean="0">
                <a:solidFill>
                  <a:schemeClr val="bg1"/>
                </a:solidFill>
              </a:rPr>
              <a:t>	Relações de Propriedade:</a:t>
            </a:r>
          </a:p>
          <a:p>
            <a:pPr algn="just"/>
            <a:r>
              <a:rPr lang="pt-BR" dirty="0" smtClean="0">
                <a:solidFill>
                  <a:schemeClr val="bg1"/>
                </a:solidFill>
              </a:rPr>
              <a:t>É a forma como os homens tomam posse e se relacionam com as forças produtivas. As relações de propriedade podem ser coletivas ou privadas.</a:t>
            </a:r>
          </a:p>
          <a:p>
            <a:pPr algn="just"/>
            <a:r>
              <a:rPr lang="pt-BR" dirty="0" smtClean="0">
                <a:solidFill>
                  <a:schemeClr val="bg1"/>
                </a:solidFill>
              </a:rPr>
              <a:t>Quando a propriedade dos meios de produção é coletiva o trabalho é coletivo, e a distribuição do fruto do trabalho também é, reina um ambiente de cooperação entre os homens. Quando a propriedade dos meios de produção é privada, os homens que possuem a propriedade dos meios de produção, e até da força de trabalho alheia (escravismo), exploram os que nada possuem, ou que só possuem sua força de trabalho.</a:t>
            </a:r>
            <a:endParaRPr lang="pt-BR" dirty="0">
              <a:solidFill>
                <a:schemeClr val="bg1"/>
              </a:solidFill>
            </a:endParaRPr>
          </a:p>
        </p:txBody>
      </p:sp>
      <p:sp>
        <p:nvSpPr>
          <p:cNvPr id="3" name="Título 2"/>
          <p:cNvSpPr>
            <a:spLocks noGrp="1"/>
          </p:cNvSpPr>
          <p:nvPr>
            <p:ph type="title"/>
          </p:nvPr>
        </p:nvSpPr>
        <p:spPr>
          <a:xfrm>
            <a:off x="457200" y="188640"/>
            <a:ext cx="8229600" cy="648072"/>
          </a:xfrm>
        </p:spPr>
        <p:txBody>
          <a:bodyPr>
            <a:normAutofit fontScale="90000"/>
          </a:bodyPr>
          <a:lstStyle/>
          <a:p>
            <a:pPr algn="ctr"/>
            <a:r>
              <a:rPr lang="pt-BR" b="1" dirty="0" smtClean="0">
                <a:solidFill>
                  <a:schemeClr val="bg1"/>
                </a:solidFill>
              </a:rPr>
              <a:t>RELAÇÕES DE PRODUÇÃO:</a:t>
            </a:r>
            <a:endParaRPr lang="pt-BR" dirty="0">
              <a:solidFill>
                <a:schemeClr val="bg1"/>
              </a:solidFill>
            </a:endParaRPr>
          </a:p>
        </p:txBody>
      </p:sp>
    </p:spTree>
  </p:cSld>
  <p:clrMapOvr>
    <a:masterClrMapping/>
  </p:clrMapOvr>
  <p:transition>
    <p:wipe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p:txBody>
          <a:bodyPr/>
          <a:lstStyle/>
          <a:p>
            <a:pPr algn="just"/>
            <a:r>
              <a:rPr lang="pt-BR" dirty="0" smtClean="0">
                <a:solidFill>
                  <a:schemeClr val="bg1"/>
                </a:solidFill>
              </a:rPr>
              <a:t>É a forma como são repartidas, as riquezas produzidas por uma sociedade. Essa forma depende da forma</a:t>
            </a:r>
          </a:p>
          <a:p>
            <a:pPr algn="just">
              <a:buNone/>
            </a:pPr>
            <a:r>
              <a:rPr lang="pt-BR" dirty="0" smtClean="0">
                <a:solidFill>
                  <a:schemeClr val="bg1"/>
                </a:solidFill>
              </a:rPr>
              <a:t> 	das relações de propriedade.</a:t>
            </a:r>
          </a:p>
          <a:p>
            <a:pPr algn="just"/>
            <a:r>
              <a:rPr lang="pt-BR" dirty="0" smtClean="0">
                <a:solidFill>
                  <a:schemeClr val="bg1"/>
                </a:solidFill>
              </a:rPr>
              <a:t>Em sociedades não divididas em classes sociais, a distribuição se dá de acordo com a necessidade de cada</a:t>
            </a:r>
          </a:p>
          <a:p>
            <a:pPr algn="just">
              <a:buNone/>
            </a:pPr>
            <a:r>
              <a:rPr lang="pt-BR" dirty="0" smtClean="0">
                <a:solidFill>
                  <a:schemeClr val="bg1"/>
                </a:solidFill>
              </a:rPr>
              <a:t> 	indivíduo. Nas sociedades dividas em classe, há varias formas da classe dominante, explorar o excedente econômico produzido pelas classes dominadas.</a:t>
            </a:r>
            <a:endParaRPr lang="pt-BR" dirty="0">
              <a:solidFill>
                <a:schemeClr val="bg1"/>
              </a:solidFill>
            </a:endParaRPr>
          </a:p>
        </p:txBody>
      </p:sp>
      <p:sp>
        <p:nvSpPr>
          <p:cNvPr id="3" name="Título 2"/>
          <p:cNvSpPr>
            <a:spLocks noGrp="1"/>
          </p:cNvSpPr>
          <p:nvPr>
            <p:ph type="title"/>
          </p:nvPr>
        </p:nvSpPr>
        <p:spPr/>
        <p:txBody>
          <a:bodyPr/>
          <a:lstStyle/>
          <a:p>
            <a:pPr algn="ctr"/>
            <a:r>
              <a:rPr lang="pt-BR" b="1" dirty="0" smtClean="0">
                <a:solidFill>
                  <a:schemeClr val="bg1"/>
                </a:solidFill>
              </a:rPr>
              <a:t>Relações de Distribuição:</a:t>
            </a:r>
            <a:endParaRPr lang="pt-BR" b="1" dirty="0">
              <a:solidFill>
                <a:schemeClr val="bg1"/>
              </a:solidFill>
            </a:endParaRPr>
          </a:p>
        </p:txBody>
      </p:sp>
    </p:spTree>
  </p:cSld>
  <p:clrMapOvr>
    <a:masterClrMapping/>
  </p:clrMapOvr>
  <p:transition>
    <p:pull di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eaLnBrk="1" fontAlgn="auto" hangingPunct="1">
              <a:spcAft>
                <a:spcPts val="0"/>
              </a:spcAft>
              <a:defRPr/>
            </a:pPr>
            <a:r>
              <a:rPr lang="pt-BR" sz="3200" dirty="0" smtClean="0">
                <a:solidFill>
                  <a:schemeClr val="bg1"/>
                </a:solidFill>
                <a:effectLst>
                  <a:outerShdw blurRad="38100" dist="38100" dir="2700000" algn="tl">
                    <a:srgbClr val="000000">
                      <a:alpha val="43137"/>
                    </a:srgbClr>
                  </a:outerShdw>
                </a:effectLst>
              </a:rPr>
              <a:t>A Crítica Marxista ao Estado Liberal</a:t>
            </a:r>
            <a:endParaRPr lang="pt-BR" sz="3200" dirty="0">
              <a:solidFill>
                <a:schemeClr val="bg1"/>
              </a:solidFill>
            </a:endParaRPr>
          </a:p>
        </p:txBody>
      </p:sp>
      <p:pic>
        <p:nvPicPr>
          <p:cNvPr id="24580" name="Picture 9" descr="Imagem:Karl Marx.jpg">
            <a:hlinkClick r:id="rId2"/>
          </p:cNvPr>
          <p:cNvPicPr>
            <a:picLocks noGrp="1" noChangeAspect="1" noChangeArrowheads="1"/>
          </p:cNvPicPr>
          <p:nvPr>
            <p:ph sz="half" idx="1"/>
          </p:nvPr>
        </p:nvPicPr>
        <p:blipFill>
          <a:blip r:embed="rId3" cstate="print"/>
          <a:stretch>
            <a:fillRect/>
          </a:stretch>
        </p:blipFill>
        <p:spPr>
          <a:xfrm>
            <a:off x="537831" y="1524000"/>
            <a:ext cx="3897975" cy="4572000"/>
          </a:xfrm>
        </p:spPr>
      </p:pic>
      <p:sp>
        <p:nvSpPr>
          <p:cNvPr id="4" name="Espaço Reservado para Conteúdo 3"/>
          <p:cNvSpPr>
            <a:spLocks noGrp="1"/>
          </p:cNvSpPr>
          <p:nvPr>
            <p:ph sz="half" idx="2"/>
          </p:nvPr>
        </p:nvSpPr>
        <p:spPr/>
        <p:txBody>
          <a:bodyPr>
            <a:normAutofit fontScale="92500"/>
          </a:bodyPr>
          <a:lstStyle/>
          <a:p>
            <a:pPr marL="0" indent="0" algn="just" eaLnBrk="1" fontAlgn="auto" hangingPunct="1">
              <a:spcAft>
                <a:spcPts val="0"/>
              </a:spcAft>
              <a:buClr>
                <a:schemeClr val="tx1">
                  <a:shade val="95000"/>
                </a:schemeClr>
              </a:buClr>
              <a:buFont typeface="Wingdings 2"/>
              <a:buChar char=""/>
              <a:defRPr/>
            </a:pPr>
            <a:r>
              <a:rPr lang="pt-BR" dirty="0" smtClean="0">
                <a:solidFill>
                  <a:schemeClr val="bg1"/>
                </a:solidFill>
                <a:cs typeface="Times New Roman" pitchFamily="18" charset="0"/>
              </a:rPr>
              <a:t>Para Marx, o Estado é o reino da força. Não é o reino do bem comum e sim do interesse de uma parte.</a:t>
            </a:r>
          </a:p>
          <a:p>
            <a:pPr marL="0" indent="0" algn="just" eaLnBrk="1" fontAlgn="auto" hangingPunct="1">
              <a:spcAft>
                <a:spcPts val="0"/>
              </a:spcAft>
              <a:buClr>
                <a:schemeClr val="tx1">
                  <a:shade val="95000"/>
                </a:schemeClr>
              </a:buClr>
              <a:buFont typeface="Wingdings 2"/>
              <a:buChar char=""/>
              <a:defRPr/>
            </a:pPr>
            <a:r>
              <a:rPr lang="pt-BR" dirty="0" smtClean="0">
                <a:solidFill>
                  <a:schemeClr val="bg1"/>
                </a:solidFill>
                <a:cs typeface="Times New Roman" pitchFamily="18" charset="0"/>
              </a:rPr>
              <a:t>Não tem por fim o bem viver de todos e sim o bem viver daqueles que detém os meios de produção (poder).</a:t>
            </a:r>
          </a:p>
          <a:p>
            <a:pPr marL="0" indent="0" algn="just" eaLnBrk="1" fontAlgn="auto" hangingPunct="1">
              <a:spcAft>
                <a:spcPts val="0"/>
              </a:spcAft>
              <a:buClr>
                <a:schemeClr val="tx1">
                  <a:shade val="95000"/>
                </a:schemeClr>
              </a:buClr>
              <a:buFont typeface="Wingdings 2"/>
              <a:buChar char=""/>
              <a:defRPr/>
            </a:pPr>
            <a:r>
              <a:rPr lang="pt-BR" dirty="0" smtClean="0">
                <a:solidFill>
                  <a:schemeClr val="bg1"/>
                </a:solidFill>
                <a:cs typeface="Times New Roman" pitchFamily="18" charset="0"/>
              </a:rPr>
              <a:t> O Estado não é a saída do estado de natureza, mas a sua continuação sob outra forma.</a:t>
            </a:r>
          </a:p>
          <a:p>
            <a:pPr marL="548640" indent="-411480" eaLnBrk="1" fontAlgn="auto" hangingPunct="1">
              <a:spcAft>
                <a:spcPts val="0"/>
              </a:spcAft>
              <a:buClr>
                <a:schemeClr val="tx1">
                  <a:shade val="95000"/>
                </a:schemeClr>
              </a:buClr>
              <a:buFont typeface="Wingdings 2"/>
              <a:buChar char=""/>
              <a:defRPr/>
            </a:pPr>
            <a:endParaRPr lang="pt-BR" dirty="0"/>
          </a:p>
        </p:txBody>
      </p:sp>
    </p:spTree>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Texto 2"/>
          <p:cNvSpPr>
            <a:spLocks noGrp="1"/>
          </p:cNvSpPr>
          <p:nvPr>
            <p:ph type="body" idx="1"/>
          </p:nvPr>
        </p:nvSpPr>
        <p:spPr/>
        <p:txBody>
          <a:bodyPr>
            <a:normAutofit/>
          </a:bodyPr>
          <a:lstStyle/>
          <a:p>
            <a:pPr algn="ctr" eaLnBrk="1" fontAlgn="auto" hangingPunct="1">
              <a:spcAft>
                <a:spcPts val="0"/>
              </a:spcAft>
              <a:buClr>
                <a:schemeClr val="tx1">
                  <a:shade val="95000"/>
                </a:schemeClr>
              </a:buClr>
              <a:buFont typeface="Wingdings 2"/>
              <a:buNone/>
              <a:defRPr/>
            </a:pPr>
            <a:r>
              <a:rPr lang="pt-BR" sz="2000" dirty="0" smtClean="0">
                <a:solidFill>
                  <a:schemeClr val="bg1"/>
                </a:solidFill>
                <a:effectLst>
                  <a:outerShdw blurRad="38100" dist="38100" dir="2700000" algn="tl">
                    <a:srgbClr val="000000">
                      <a:alpha val="43137"/>
                    </a:srgbClr>
                  </a:outerShdw>
                </a:effectLst>
              </a:rPr>
              <a:t>Percepção Liberal Tradicional</a:t>
            </a:r>
            <a:endParaRPr lang="pt-BR" sz="2000" dirty="0">
              <a:solidFill>
                <a:schemeClr val="bg1"/>
              </a:solidFill>
              <a:effectLst>
                <a:outerShdw blurRad="38100" dist="38100" dir="2700000" algn="tl">
                  <a:srgbClr val="000000">
                    <a:alpha val="43137"/>
                  </a:srgbClr>
                </a:outerShdw>
              </a:effectLst>
            </a:endParaRPr>
          </a:p>
        </p:txBody>
      </p:sp>
      <p:sp>
        <p:nvSpPr>
          <p:cNvPr id="5" name="Espaço Reservado para Conteúdo 4"/>
          <p:cNvSpPr>
            <a:spLocks noGrp="1"/>
          </p:cNvSpPr>
          <p:nvPr>
            <p:ph sz="half" idx="2"/>
          </p:nvPr>
        </p:nvSpPr>
        <p:spPr/>
        <p:txBody>
          <a:bodyPr>
            <a:normAutofit fontScale="77500" lnSpcReduction="20000"/>
          </a:bodyPr>
          <a:lstStyle/>
          <a:p>
            <a:pPr marL="0" indent="0" algn="just" eaLnBrk="1" fontAlgn="auto" hangingPunct="1">
              <a:lnSpc>
                <a:spcPct val="90000"/>
              </a:lnSpc>
              <a:spcAft>
                <a:spcPts val="0"/>
              </a:spcAft>
              <a:buClr>
                <a:schemeClr val="tx1">
                  <a:shade val="95000"/>
                </a:schemeClr>
              </a:buClr>
              <a:buFont typeface="Wingdings 2"/>
              <a:buChar char=""/>
              <a:defRPr/>
            </a:pPr>
            <a:r>
              <a:rPr lang="pt-BR" dirty="0" smtClean="0">
                <a:solidFill>
                  <a:schemeClr val="bg1"/>
                </a:solidFill>
                <a:cs typeface="Times New Roman" pitchFamily="18" charset="0"/>
              </a:rPr>
              <a:t> A doutrina </a:t>
            </a:r>
            <a:r>
              <a:rPr lang="pt-BR" i="1" dirty="0" err="1" smtClean="0">
                <a:solidFill>
                  <a:schemeClr val="bg1"/>
                </a:solidFill>
                <a:cs typeface="Times New Roman" pitchFamily="18" charset="0"/>
              </a:rPr>
              <a:t>Jusnaturalista</a:t>
            </a:r>
            <a:r>
              <a:rPr lang="pt-BR" i="1" dirty="0" smtClean="0">
                <a:solidFill>
                  <a:schemeClr val="bg1"/>
                </a:solidFill>
                <a:cs typeface="Times New Roman" pitchFamily="18" charset="0"/>
              </a:rPr>
              <a:t> </a:t>
            </a:r>
            <a:r>
              <a:rPr lang="pt-BR" dirty="0" smtClean="0">
                <a:solidFill>
                  <a:schemeClr val="bg1"/>
                </a:solidFill>
                <a:cs typeface="Times New Roman" pitchFamily="18" charset="0"/>
              </a:rPr>
              <a:t>do Estado não é apenas uma doutrina racional do Estado, mas também uma doutrina do Racional.</a:t>
            </a:r>
          </a:p>
          <a:p>
            <a:pPr marL="0" indent="0" algn="just" eaLnBrk="1" fontAlgn="auto" hangingPunct="1">
              <a:lnSpc>
                <a:spcPct val="90000"/>
              </a:lnSpc>
              <a:spcAft>
                <a:spcPts val="0"/>
              </a:spcAft>
              <a:buClr>
                <a:schemeClr val="tx1">
                  <a:shade val="95000"/>
                </a:schemeClr>
              </a:buClr>
              <a:buFont typeface="Wingdings 2"/>
              <a:buChar char=""/>
              <a:defRPr/>
            </a:pPr>
            <a:r>
              <a:rPr lang="pt-BR" dirty="0" smtClean="0">
                <a:solidFill>
                  <a:schemeClr val="bg1"/>
                </a:solidFill>
                <a:cs typeface="Times New Roman" pitchFamily="18" charset="0"/>
              </a:rPr>
              <a:t>Locke </a:t>
            </a:r>
            <a:r>
              <a:rPr lang="pt-BR" dirty="0" smtClean="0">
                <a:solidFill>
                  <a:schemeClr val="bg1"/>
                </a:solidFill>
                <a:cs typeface="Times New Roman" pitchFamily="18" charset="0"/>
                <a:sym typeface="Wingdings" pitchFamily="2" charset="2"/>
              </a:rPr>
              <a:t></a:t>
            </a:r>
            <a:r>
              <a:rPr lang="pt-BR" dirty="0" smtClean="0">
                <a:solidFill>
                  <a:schemeClr val="bg1"/>
                </a:solidFill>
                <a:cs typeface="Times New Roman" pitchFamily="18" charset="0"/>
              </a:rPr>
              <a:t> somente na sociedade civil ou política existem as condições para a observância das leis naturais que são as leis da razão.</a:t>
            </a:r>
          </a:p>
          <a:p>
            <a:pPr marL="0" indent="0" algn="just" eaLnBrk="1" fontAlgn="auto" hangingPunct="1">
              <a:lnSpc>
                <a:spcPct val="90000"/>
              </a:lnSpc>
              <a:spcAft>
                <a:spcPts val="0"/>
              </a:spcAft>
              <a:buClr>
                <a:schemeClr val="tx1">
                  <a:shade val="95000"/>
                </a:schemeClr>
              </a:buClr>
              <a:buFont typeface="Wingdings 2"/>
              <a:buChar char=""/>
              <a:defRPr/>
            </a:pPr>
            <a:r>
              <a:rPr lang="pt-BR" dirty="0" smtClean="0">
                <a:solidFill>
                  <a:schemeClr val="bg1"/>
                </a:solidFill>
                <a:cs typeface="Times New Roman" pitchFamily="18" charset="0"/>
              </a:rPr>
              <a:t> Kant </a:t>
            </a:r>
            <a:r>
              <a:rPr lang="pt-BR" dirty="0" smtClean="0">
                <a:solidFill>
                  <a:schemeClr val="bg1"/>
                </a:solidFill>
                <a:cs typeface="Times New Roman" pitchFamily="18" charset="0"/>
                <a:sym typeface="Wingdings" pitchFamily="2" charset="2"/>
              </a:rPr>
              <a:t></a:t>
            </a:r>
            <a:r>
              <a:rPr lang="pt-BR" dirty="0" smtClean="0">
                <a:solidFill>
                  <a:schemeClr val="bg1"/>
                </a:solidFill>
                <a:cs typeface="Times New Roman" pitchFamily="18" charset="0"/>
              </a:rPr>
              <a:t> A saída do estado de natureza é um dever moral.</a:t>
            </a:r>
          </a:p>
          <a:p>
            <a:pPr marL="0" indent="0" algn="just" eaLnBrk="1" fontAlgn="auto" hangingPunct="1">
              <a:lnSpc>
                <a:spcPct val="90000"/>
              </a:lnSpc>
              <a:spcAft>
                <a:spcPts val="0"/>
              </a:spcAft>
              <a:buClr>
                <a:schemeClr val="tx1">
                  <a:shade val="95000"/>
                </a:schemeClr>
              </a:buClr>
              <a:buFont typeface="Wingdings 2"/>
              <a:buChar char=""/>
              <a:defRPr/>
            </a:pPr>
            <a:r>
              <a:rPr lang="pt-BR" dirty="0" smtClean="0">
                <a:solidFill>
                  <a:schemeClr val="bg1"/>
                </a:solidFill>
                <a:cs typeface="Times New Roman" pitchFamily="18" charset="0"/>
              </a:rPr>
              <a:t> Para Hegel, o mestre de Marx </a:t>
            </a:r>
            <a:r>
              <a:rPr lang="pt-BR" dirty="0" smtClean="0">
                <a:solidFill>
                  <a:schemeClr val="bg1"/>
                </a:solidFill>
                <a:cs typeface="Times New Roman" pitchFamily="18" charset="0"/>
                <a:sym typeface="Wingdings" pitchFamily="2" charset="2"/>
              </a:rPr>
              <a:t></a:t>
            </a:r>
            <a:r>
              <a:rPr lang="pt-BR" dirty="0" smtClean="0">
                <a:solidFill>
                  <a:schemeClr val="bg1"/>
                </a:solidFill>
                <a:cs typeface="Times New Roman" pitchFamily="18" charset="0"/>
              </a:rPr>
              <a:t> O Estado é racional em si e por si. </a:t>
            </a:r>
            <a:r>
              <a:rPr lang="pt-BR" i="1" dirty="0" smtClean="0">
                <a:solidFill>
                  <a:schemeClr val="bg1"/>
                </a:solidFill>
                <a:cs typeface="Times New Roman" pitchFamily="18" charset="0"/>
              </a:rPr>
              <a:t>Somente no Estado o homem tem existência racional</a:t>
            </a:r>
          </a:p>
          <a:p>
            <a:pPr marL="0" indent="0" algn="just" eaLnBrk="1" fontAlgn="auto" hangingPunct="1">
              <a:lnSpc>
                <a:spcPct val="90000"/>
              </a:lnSpc>
              <a:spcAft>
                <a:spcPts val="0"/>
              </a:spcAft>
              <a:buClr>
                <a:schemeClr val="tx1">
                  <a:shade val="95000"/>
                </a:schemeClr>
              </a:buClr>
              <a:buFont typeface="Wingdings 2"/>
              <a:buNone/>
              <a:defRPr/>
            </a:pPr>
            <a:endParaRPr lang="pt-BR" dirty="0" smtClean="0"/>
          </a:p>
          <a:p>
            <a:pPr marL="548640" indent="-411480" eaLnBrk="1" fontAlgn="auto" hangingPunct="1">
              <a:spcAft>
                <a:spcPts val="0"/>
              </a:spcAft>
              <a:buClr>
                <a:schemeClr val="tx1">
                  <a:shade val="95000"/>
                </a:schemeClr>
              </a:buClr>
              <a:buFont typeface="Wingdings 2"/>
              <a:buChar char=""/>
              <a:defRPr/>
            </a:pPr>
            <a:endParaRPr lang="pt-BR" dirty="0"/>
          </a:p>
        </p:txBody>
      </p:sp>
      <p:sp>
        <p:nvSpPr>
          <p:cNvPr id="6" name="Espaço Reservado para Conteúdo 5"/>
          <p:cNvSpPr>
            <a:spLocks noGrp="1"/>
          </p:cNvSpPr>
          <p:nvPr>
            <p:ph sz="quarter" idx="4"/>
          </p:nvPr>
        </p:nvSpPr>
        <p:spPr/>
        <p:txBody>
          <a:bodyPr>
            <a:normAutofit fontScale="55000" lnSpcReduction="20000"/>
          </a:bodyPr>
          <a:lstStyle/>
          <a:p>
            <a:pPr marL="548640" indent="-411480" algn="just" eaLnBrk="1" fontAlgn="auto" hangingPunct="1">
              <a:spcAft>
                <a:spcPts val="0"/>
              </a:spcAft>
              <a:buClr>
                <a:schemeClr val="tx1">
                  <a:shade val="95000"/>
                </a:schemeClr>
              </a:buClr>
              <a:buFont typeface="Wingdings 2"/>
              <a:buChar char=""/>
              <a:defRPr/>
            </a:pPr>
            <a:r>
              <a:rPr lang="pt-BR" b="1" dirty="0" smtClean="0">
                <a:solidFill>
                  <a:schemeClr val="bg1"/>
                </a:solidFill>
                <a:effectLst>
                  <a:outerShdw blurRad="38100" dist="38100" dir="2700000" algn="tl">
                    <a:srgbClr val="000000">
                      <a:alpha val="43137"/>
                    </a:srgbClr>
                  </a:outerShdw>
                </a:effectLst>
              </a:rPr>
              <a:t>O Estado não é um simples mediador de grupos rivais, isto é, entre aqueles que protagonizam a luta de classes, conforme a terminologia marxista. O Estado é uma instituição que interfere nessa luta de modo parcial, quase sempre tomando partido das classes sociais dominantes. Assim, a função do estado é garantir o domínio de classe.</a:t>
            </a:r>
          </a:p>
          <a:p>
            <a:pPr marL="548640" indent="-411480" algn="just" eaLnBrk="1" fontAlgn="auto" hangingPunct="1">
              <a:spcAft>
                <a:spcPts val="0"/>
              </a:spcAft>
              <a:buClr>
                <a:schemeClr val="tx1">
                  <a:shade val="95000"/>
                </a:schemeClr>
              </a:buClr>
              <a:buFont typeface="Wingdings 2"/>
              <a:buChar char=""/>
              <a:defRPr/>
            </a:pPr>
            <a:r>
              <a:rPr lang="pt-BR" b="1" dirty="0" smtClean="0">
                <a:solidFill>
                  <a:schemeClr val="bg1"/>
                </a:solidFill>
                <a:effectLst>
                  <a:outerShdw blurRad="38100" dist="38100" dir="2700000" algn="tl">
                    <a:srgbClr val="000000">
                      <a:alpha val="43137"/>
                    </a:srgbClr>
                  </a:outerShdw>
                </a:effectLst>
              </a:rPr>
              <a:t>“(...) na maior parte dos Estados históricos, os direitos concedidos aos cidadãos são regulados de acordo com as posses dos referidos cidadãos, pelo que se evidencia ser o Estado um organismo para a proteção dos que possuem contra os que não possuem” </a:t>
            </a:r>
          </a:p>
          <a:p>
            <a:pPr marL="548640" indent="-411480" algn="just" eaLnBrk="1" fontAlgn="auto" hangingPunct="1">
              <a:spcAft>
                <a:spcPts val="0"/>
              </a:spcAft>
              <a:buClr>
                <a:schemeClr val="tx1">
                  <a:shade val="95000"/>
                </a:schemeClr>
              </a:buClr>
              <a:buFont typeface="Wingdings 2"/>
              <a:buNone/>
              <a:defRPr/>
            </a:pPr>
            <a:r>
              <a:rPr lang="pt-BR" sz="1600" dirty="0" err="1" smtClean="0">
                <a:solidFill>
                  <a:schemeClr val="bg1"/>
                </a:solidFill>
              </a:rPr>
              <a:t>Engels</a:t>
            </a:r>
            <a:r>
              <a:rPr lang="pt-BR" sz="1600" dirty="0" smtClean="0">
                <a:solidFill>
                  <a:schemeClr val="bg1"/>
                </a:solidFill>
              </a:rPr>
              <a:t>. A </a:t>
            </a:r>
            <a:r>
              <a:rPr lang="pt-BR" sz="1600" i="1" dirty="0" smtClean="0">
                <a:solidFill>
                  <a:schemeClr val="bg1"/>
                </a:solidFill>
              </a:rPr>
              <a:t>ORIGEM DA FAMÍLIA</a:t>
            </a:r>
            <a:r>
              <a:rPr lang="pt-BR" sz="1600" dirty="0" smtClean="0">
                <a:solidFill>
                  <a:schemeClr val="bg1"/>
                </a:solidFill>
              </a:rPr>
              <a:t>, DA PROPRIEDADE PRIVADA E DO ESTADO.</a:t>
            </a:r>
          </a:p>
          <a:p>
            <a:pPr marL="548640" indent="-411480" eaLnBrk="1" fontAlgn="auto" hangingPunct="1">
              <a:spcAft>
                <a:spcPts val="0"/>
              </a:spcAft>
              <a:buClr>
                <a:schemeClr val="tx1">
                  <a:shade val="95000"/>
                </a:schemeClr>
              </a:buClr>
              <a:buFont typeface="Wingdings 2"/>
              <a:buChar char=""/>
              <a:defRPr/>
            </a:pPr>
            <a:endParaRPr lang="pt-BR" dirty="0"/>
          </a:p>
        </p:txBody>
      </p:sp>
      <p:sp>
        <p:nvSpPr>
          <p:cNvPr id="2" name="Título 1"/>
          <p:cNvSpPr>
            <a:spLocks noGrp="1"/>
          </p:cNvSpPr>
          <p:nvPr>
            <p:ph type="title"/>
          </p:nvPr>
        </p:nvSpPr>
        <p:spPr/>
        <p:txBody>
          <a:bodyPr/>
          <a:lstStyle/>
          <a:p>
            <a:pPr eaLnBrk="1" fontAlgn="auto" hangingPunct="1">
              <a:spcAft>
                <a:spcPts val="0"/>
              </a:spcAft>
              <a:defRPr/>
            </a:pPr>
            <a:r>
              <a:rPr lang="pt-BR" sz="3200" dirty="0" smtClean="0">
                <a:solidFill>
                  <a:schemeClr val="bg1"/>
                </a:solidFill>
                <a:effectLst>
                  <a:outerShdw blurRad="38100" dist="38100" dir="2700000" algn="tl">
                    <a:srgbClr val="000000">
                      <a:alpha val="43137"/>
                    </a:srgbClr>
                  </a:outerShdw>
                </a:effectLst>
              </a:rPr>
              <a:t>A Crítica Marxista ao Estado Liberal</a:t>
            </a:r>
            <a:endParaRPr lang="pt-BR" sz="3200" dirty="0"/>
          </a:p>
        </p:txBody>
      </p:sp>
      <p:sp>
        <p:nvSpPr>
          <p:cNvPr id="4" name="Espaço Reservado para Texto 3"/>
          <p:cNvSpPr>
            <a:spLocks noGrp="1"/>
          </p:cNvSpPr>
          <p:nvPr>
            <p:ph type="body" idx="3"/>
          </p:nvPr>
        </p:nvSpPr>
        <p:spPr/>
        <p:txBody>
          <a:bodyPr>
            <a:normAutofit fontScale="92500" lnSpcReduction="10000"/>
          </a:bodyPr>
          <a:lstStyle/>
          <a:p>
            <a:pPr eaLnBrk="1" fontAlgn="auto" hangingPunct="1">
              <a:spcAft>
                <a:spcPts val="0"/>
              </a:spcAft>
              <a:buClr>
                <a:schemeClr val="tx1">
                  <a:shade val="95000"/>
                </a:schemeClr>
              </a:buClr>
              <a:buFont typeface="Wingdings 2"/>
              <a:buNone/>
              <a:defRPr/>
            </a:pPr>
            <a:endParaRPr lang="pt-BR" dirty="0" smtClean="0"/>
          </a:p>
          <a:p>
            <a:pPr algn="ctr" eaLnBrk="1" fontAlgn="auto" hangingPunct="1">
              <a:spcAft>
                <a:spcPts val="0"/>
              </a:spcAft>
              <a:buClr>
                <a:schemeClr val="tx1">
                  <a:shade val="95000"/>
                </a:schemeClr>
              </a:buClr>
              <a:buFont typeface="Wingdings 2"/>
              <a:buNone/>
              <a:defRPr/>
            </a:pPr>
            <a:r>
              <a:rPr lang="pt-BR" dirty="0" smtClean="0">
                <a:solidFill>
                  <a:schemeClr val="bg1"/>
                </a:solidFill>
                <a:effectLst>
                  <a:outerShdw blurRad="38100" dist="38100" dir="2700000" algn="tl">
                    <a:srgbClr val="000000">
                      <a:alpha val="43137"/>
                    </a:srgbClr>
                  </a:outerShdw>
                </a:effectLst>
              </a:rPr>
              <a:t>Percepção Marxista</a:t>
            </a:r>
          </a:p>
          <a:p>
            <a:pPr eaLnBrk="1" fontAlgn="auto" hangingPunct="1">
              <a:spcAft>
                <a:spcPts val="0"/>
              </a:spcAft>
              <a:buClr>
                <a:schemeClr val="tx1">
                  <a:shade val="95000"/>
                </a:schemeClr>
              </a:buClr>
              <a:buFont typeface="Wingdings 2"/>
              <a:buNone/>
              <a:defRPr/>
            </a:pPr>
            <a:endParaRPr lang="pt-BR" dirty="0"/>
          </a:p>
        </p:txBody>
      </p:sp>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466725" y="333375"/>
            <a:ext cx="8353425" cy="1754188"/>
          </a:xfrm>
          <a:prstGeom prst="rect">
            <a:avLst/>
          </a:prstGeom>
          <a:noFill/>
          <a:ln w="9525">
            <a:noFill/>
            <a:miter lim="800000"/>
            <a:headEnd/>
            <a:tailEnd/>
          </a:ln>
        </p:spPr>
        <p:txBody>
          <a:bodyPr>
            <a:spAutoFit/>
          </a:bodyPr>
          <a:lstStyle/>
          <a:p>
            <a:pPr algn="ctr">
              <a:spcBef>
                <a:spcPct val="50000"/>
              </a:spcBef>
              <a:defRPr/>
            </a:pPr>
            <a:r>
              <a:rPr lang="pt-BR" dirty="0">
                <a:solidFill>
                  <a:schemeClr val="bg1"/>
                </a:solidFill>
                <a:latin typeface="+mj-lt"/>
              </a:rPr>
              <a:t>A grande obra de Marx é O Capital, aonde trata de fazer uma extensa análise da sociedade capitalista. É predominantemente um livro de Economia Política, mas não só. Nesta obra monumental, Marx discorre desde a economia, até a sociedade, cultura, política, filosofia. É uma obra analítica, sintética, crítica, descritiva, científica, filosófica, etc. Uma obra de difícil leitura.</a:t>
            </a:r>
          </a:p>
        </p:txBody>
      </p:sp>
      <p:pic>
        <p:nvPicPr>
          <p:cNvPr id="13315" name="Picture 4" descr="marxtitle"/>
          <p:cNvPicPr>
            <a:picLocks noChangeAspect="1" noChangeArrowheads="1"/>
          </p:cNvPicPr>
          <p:nvPr/>
        </p:nvPicPr>
        <p:blipFill>
          <a:blip r:embed="rId2" cstate="print"/>
          <a:srcRect/>
          <a:stretch>
            <a:fillRect/>
          </a:stretch>
        </p:blipFill>
        <p:spPr bwMode="auto">
          <a:xfrm>
            <a:off x="1670050" y="2276475"/>
            <a:ext cx="5781675" cy="408622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Conteúdo 1"/>
          <p:cNvSpPr>
            <a:spLocks noGrp="1"/>
          </p:cNvSpPr>
          <p:nvPr>
            <p:ph idx="1"/>
          </p:nvPr>
        </p:nvSpPr>
        <p:spPr/>
        <p:txBody>
          <a:bodyPr/>
          <a:lstStyle/>
          <a:p>
            <a:r>
              <a:rPr lang="pt-BR" b="1" dirty="0" smtClean="0"/>
              <a:t>KARL MARX. 2. ed. São Paulo: Abril Cultural, 1978. Coleção "Os Pensadores".</a:t>
            </a:r>
            <a:endParaRPr lang="pt-BR" b="1" smtClean="0"/>
          </a:p>
          <a:p>
            <a:endParaRPr lang="pt-BR" dirty="0"/>
          </a:p>
        </p:txBody>
      </p:sp>
      <p:sp>
        <p:nvSpPr>
          <p:cNvPr id="3" name="Título 2"/>
          <p:cNvSpPr>
            <a:spLocks noGrp="1"/>
          </p:cNvSpPr>
          <p:nvPr>
            <p:ph type="title"/>
          </p:nvPr>
        </p:nvSpPr>
        <p:spPr/>
        <p:txBody>
          <a:bodyPr/>
          <a:lstStyle/>
          <a:p>
            <a:pPr algn="ctr"/>
            <a:r>
              <a:rPr lang="pt-BR" b="1" dirty="0" smtClean="0"/>
              <a:t>Referência Bibliográfica</a:t>
            </a:r>
            <a:endParaRPr lang="pt-BR" b="1" dirty="0"/>
          </a:p>
        </p:txBody>
      </p:sp>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Grp="1" noChangeArrowheads="1"/>
          </p:cNvSpPr>
          <p:nvPr>
            <p:ph type="title"/>
          </p:nvPr>
        </p:nvSpPr>
        <p:spPr>
          <a:xfrm>
            <a:off x="612775" y="333375"/>
            <a:ext cx="7991475" cy="1692275"/>
          </a:xfrm>
        </p:spPr>
        <p:txBody>
          <a:bodyPr/>
          <a:lstStyle/>
          <a:p>
            <a:pPr eaLnBrk="1" fontAlgn="auto" hangingPunct="1">
              <a:spcAft>
                <a:spcPts val="0"/>
              </a:spcAft>
              <a:defRPr/>
            </a:pPr>
            <a:r>
              <a:rPr lang="pt-BR" sz="1800" dirty="0" smtClean="0">
                <a:solidFill>
                  <a:schemeClr val="bg1"/>
                </a:solidFill>
                <a:effectLst/>
              </a:rPr>
              <a:t>Karl Heinrich Marx (1818 - 1883), filho de </a:t>
            </a:r>
            <a:r>
              <a:rPr lang="pt-BR" sz="1800" dirty="0" err="1" smtClean="0">
                <a:solidFill>
                  <a:schemeClr val="bg1"/>
                </a:solidFill>
                <a:effectLst/>
              </a:rPr>
              <a:t>Henriette</a:t>
            </a:r>
            <a:r>
              <a:rPr lang="pt-BR" sz="1800" dirty="0" smtClean="0">
                <a:solidFill>
                  <a:schemeClr val="bg1"/>
                </a:solidFill>
                <a:effectLst/>
              </a:rPr>
              <a:t> </a:t>
            </a:r>
            <a:r>
              <a:rPr lang="pt-BR" sz="1800" dirty="0" err="1" smtClean="0">
                <a:solidFill>
                  <a:schemeClr val="bg1"/>
                </a:solidFill>
                <a:effectLst/>
              </a:rPr>
              <a:t>Pressburg</a:t>
            </a:r>
            <a:r>
              <a:rPr lang="pt-BR" sz="1800" dirty="0" smtClean="0">
                <a:solidFill>
                  <a:schemeClr val="bg1"/>
                </a:solidFill>
                <a:effectLst/>
              </a:rPr>
              <a:t> (judia holandesa) e </a:t>
            </a:r>
            <a:r>
              <a:rPr lang="pt-BR" sz="1800" dirty="0" err="1" smtClean="0">
                <a:solidFill>
                  <a:schemeClr val="bg1"/>
                </a:solidFill>
                <a:effectLst/>
              </a:rPr>
              <a:t>Hirschel</a:t>
            </a:r>
            <a:r>
              <a:rPr lang="pt-BR" sz="1800" dirty="0" smtClean="0">
                <a:solidFill>
                  <a:schemeClr val="bg1"/>
                </a:solidFill>
                <a:effectLst/>
              </a:rPr>
              <a:t> Marx (advogado que teve que se converter ao cristianismo), foi um intelectual alemão, economista, sendo considerado um dos fundadores da Sociologia. Também Influenciou em várias outras áreas, tais como: Filosofia e História.</a:t>
            </a:r>
          </a:p>
        </p:txBody>
      </p:sp>
      <p:pic>
        <p:nvPicPr>
          <p:cNvPr id="6147" name="Picture 9" descr="Imagem:Karl Marx.jpg">
            <a:hlinkClick r:id="rId2"/>
          </p:cNvPr>
          <p:cNvPicPr>
            <a:picLocks noChangeAspect="1" noChangeArrowheads="1"/>
          </p:cNvPicPr>
          <p:nvPr/>
        </p:nvPicPr>
        <p:blipFill>
          <a:blip r:embed="rId3" cstate="print"/>
          <a:srcRect/>
          <a:stretch>
            <a:fillRect/>
          </a:stretch>
        </p:blipFill>
        <p:spPr bwMode="auto">
          <a:xfrm>
            <a:off x="2916238" y="1989138"/>
            <a:ext cx="3455987" cy="4365625"/>
          </a:xfrm>
          <a:prstGeom prst="rect">
            <a:avLst/>
          </a:prstGeom>
          <a:noFill/>
          <a:ln w="9525">
            <a:noFill/>
            <a:miter lim="800000"/>
            <a:headEnd/>
            <a:tailEnd/>
          </a:ln>
        </p:spPr>
      </p:pic>
      <p:sp>
        <p:nvSpPr>
          <p:cNvPr id="6148" name="Text Box 10"/>
          <p:cNvSpPr txBox="1">
            <a:spLocks noChangeArrowheads="1"/>
          </p:cNvSpPr>
          <p:nvPr/>
        </p:nvSpPr>
        <p:spPr bwMode="auto">
          <a:xfrm>
            <a:off x="2916238" y="6364288"/>
            <a:ext cx="3455987" cy="304800"/>
          </a:xfrm>
          <a:prstGeom prst="rect">
            <a:avLst/>
          </a:prstGeom>
          <a:noFill/>
          <a:ln w="9525">
            <a:noFill/>
            <a:miter lim="800000"/>
            <a:headEnd/>
            <a:tailEnd/>
          </a:ln>
        </p:spPr>
        <p:txBody>
          <a:bodyPr>
            <a:spAutoFit/>
          </a:bodyPr>
          <a:lstStyle/>
          <a:p>
            <a:pPr algn="ctr">
              <a:spcBef>
                <a:spcPct val="50000"/>
              </a:spcBef>
            </a:pPr>
            <a:r>
              <a:rPr lang="pt-BR" sz="1400" i="1">
                <a:solidFill>
                  <a:schemeClr val="bg1"/>
                </a:solidFill>
              </a:rPr>
              <a:t>Karl Marx</a:t>
            </a:r>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4"/>
          <p:cNvSpPr txBox="1">
            <a:spLocks noChangeArrowheads="1"/>
          </p:cNvSpPr>
          <p:nvPr/>
        </p:nvSpPr>
        <p:spPr bwMode="auto">
          <a:xfrm>
            <a:off x="0" y="404813"/>
            <a:ext cx="9144000" cy="1477962"/>
          </a:xfrm>
          <a:prstGeom prst="rect">
            <a:avLst/>
          </a:prstGeom>
          <a:noFill/>
          <a:ln w="9525">
            <a:noFill/>
            <a:miter lim="800000"/>
            <a:headEnd/>
            <a:tailEnd/>
          </a:ln>
        </p:spPr>
        <p:txBody>
          <a:bodyPr>
            <a:spAutoFit/>
          </a:bodyPr>
          <a:lstStyle/>
          <a:p>
            <a:pPr algn="ctr">
              <a:spcBef>
                <a:spcPct val="50000"/>
              </a:spcBef>
              <a:defRPr/>
            </a:pPr>
            <a:r>
              <a:rPr lang="pt-BR" dirty="0">
                <a:solidFill>
                  <a:schemeClr val="bg1"/>
                </a:solidFill>
                <a:latin typeface="+mj-lt"/>
              </a:rPr>
              <a:t>Em 1835 ingressou na Universidade de </a:t>
            </a:r>
            <a:r>
              <a:rPr lang="pt-BR" dirty="0" err="1">
                <a:solidFill>
                  <a:schemeClr val="bg1"/>
                </a:solidFill>
                <a:latin typeface="+mj-lt"/>
              </a:rPr>
              <a:t>Bonn</a:t>
            </a:r>
            <a:r>
              <a:rPr lang="pt-BR" dirty="0">
                <a:solidFill>
                  <a:schemeClr val="bg1"/>
                </a:solidFill>
                <a:latin typeface="+mj-lt"/>
              </a:rPr>
              <a:t>, para estudar direito, no ano seguinte transferiu-se para a Universidade de Berlim, onde sofreu grande influência de Hegel. Ali voltou seus interesses para a filosofia. Já em 1841, em </a:t>
            </a:r>
            <a:r>
              <a:rPr lang="pt-BR" dirty="0" err="1">
                <a:solidFill>
                  <a:schemeClr val="bg1"/>
                </a:solidFill>
                <a:latin typeface="+mj-lt"/>
              </a:rPr>
              <a:t>Jena</a:t>
            </a:r>
            <a:r>
              <a:rPr lang="pt-BR" dirty="0">
                <a:solidFill>
                  <a:schemeClr val="bg1"/>
                </a:solidFill>
                <a:latin typeface="+mj-lt"/>
              </a:rPr>
              <a:t>, doutorou-se com a tese sobre as </a:t>
            </a:r>
            <a:r>
              <a:rPr lang="pt-BR" i="1" dirty="0">
                <a:solidFill>
                  <a:schemeClr val="bg1"/>
                </a:solidFill>
                <a:latin typeface="+mj-lt"/>
              </a:rPr>
              <a:t>“Diferenças da filosofia da natureza em Demócrito e </a:t>
            </a:r>
            <a:r>
              <a:rPr lang="pt-BR" i="1" dirty="0" err="1">
                <a:solidFill>
                  <a:schemeClr val="bg1"/>
                </a:solidFill>
                <a:latin typeface="+mj-lt"/>
              </a:rPr>
              <a:t>Epicuro</a:t>
            </a:r>
            <a:r>
              <a:rPr lang="pt-BR" i="1" dirty="0">
                <a:solidFill>
                  <a:schemeClr val="bg1"/>
                </a:solidFill>
                <a:latin typeface="+mj-lt"/>
              </a:rPr>
              <a:t>”</a:t>
            </a:r>
          </a:p>
        </p:txBody>
      </p:sp>
      <p:pic>
        <p:nvPicPr>
          <p:cNvPr id="7171" name="Picture 16" descr="University-bonn_2005-11-18"/>
          <p:cNvPicPr>
            <a:picLocks noChangeAspect="1" noChangeArrowheads="1"/>
          </p:cNvPicPr>
          <p:nvPr/>
        </p:nvPicPr>
        <p:blipFill>
          <a:blip r:embed="rId2" cstate="print"/>
          <a:srcRect/>
          <a:stretch>
            <a:fillRect/>
          </a:stretch>
        </p:blipFill>
        <p:spPr bwMode="auto">
          <a:xfrm>
            <a:off x="323850" y="2339975"/>
            <a:ext cx="3816350" cy="2860675"/>
          </a:xfrm>
          <a:prstGeom prst="rect">
            <a:avLst/>
          </a:prstGeom>
          <a:noFill/>
          <a:ln w="9525">
            <a:noFill/>
            <a:miter lim="800000"/>
            <a:headEnd/>
            <a:tailEnd/>
          </a:ln>
        </p:spPr>
      </p:pic>
      <p:pic>
        <p:nvPicPr>
          <p:cNvPr id="7172" name="Picture 18" descr="UniversidadeHumboldtBerlim1"/>
          <p:cNvPicPr>
            <a:picLocks noChangeAspect="1" noChangeArrowheads="1"/>
          </p:cNvPicPr>
          <p:nvPr/>
        </p:nvPicPr>
        <p:blipFill>
          <a:blip r:embed="rId3" cstate="print"/>
          <a:srcRect/>
          <a:stretch>
            <a:fillRect/>
          </a:stretch>
        </p:blipFill>
        <p:spPr bwMode="auto">
          <a:xfrm>
            <a:off x="4787900" y="2852738"/>
            <a:ext cx="3760788" cy="1641475"/>
          </a:xfrm>
          <a:prstGeom prst="rect">
            <a:avLst/>
          </a:prstGeom>
          <a:noFill/>
          <a:ln w="9525">
            <a:noFill/>
            <a:miter lim="800000"/>
            <a:headEnd/>
            <a:tailEnd/>
          </a:ln>
        </p:spPr>
      </p:pic>
      <p:sp>
        <p:nvSpPr>
          <p:cNvPr id="7173" name="Text Box 19"/>
          <p:cNvSpPr txBox="1">
            <a:spLocks noChangeArrowheads="1"/>
          </p:cNvSpPr>
          <p:nvPr/>
        </p:nvSpPr>
        <p:spPr bwMode="auto">
          <a:xfrm>
            <a:off x="323850" y="5300663"/>
            <a:ext cx="3816350" cy="304800"/>
          </a:xfrm>
          <a:prstGeom prst="rect">
            <a:avLst/>
          </a:prstGeom>
          <a:noFill/>
          <a:ln w="9525">
            <a:noFill/>
            <a:miter lim="800000"/>
            <a:headEnd/>
            <a:tailEnd/>
          </a:ln>
        </p:spPr>
        <p:txBody>
          <a:bodyPr>
            <a:spAutoFit/>
          </a:bodyPr>
          <a:lstStyle/>
          <a:p>
            <a:pPr algn="ctr">
              <a:spcBef>
                <a:spcPct val="50000"/>
              </a:spcBef>
            </a:pPr>
            <a:r>
              <a:rPr lang="pt-BR" sz="1400" i="1">
                <a:solidFill>
                  <a:schemeClr val="bg1"/>
                </a:solidFill>
              </a:rPr>
              <a:t>Universidade de Bonn</a:t>
            </a:r>
          </a:p>
        </p:txBody>
      </p:sp>
      <p:sp>
        <p:nvSpPr>
          <p:cNvPr id="7174" name="Text Box 20"/>
          <p:cNvSpPr txBox="1">
            <a:spLocks noChangeArrowheads="1"/>
          </p:cNvSpPr>
          <p:nvPr/>
        </p:nvSpPr>
        <p:spPr bwMode="auto">
          <a:xfrm>
            <a:off x="5003800" y="4581525"/>
            <a:ext cx="3455988" cy="304800"/>
          </a:xfrm>
          <a:prstGeom prst="rect">
            <a:avLst/>
          </a:prstGeom>
          <a:noFill/>
          <a:ln w="9525">
            <a:noFill/>
            <a:miter lim="800000"/>
            <a:headEnd/>
            <a:tailEnd/>
          </a:ln>
        </p:spPr>
        <p:txBody>
          <a:bodyPr>
            <a:spAutoFit/>
          </a:bodyPr>
          <a:lstStyle/>
          <a:p>
            <a:pPr algn="ctr">
              <a:spcBef>
                <a:spcPct val="50000"/>
              </a:spcBef>
            </a:pPr>
            <a:r>
              <a:rPr lang="pt-BR" sz="1400" i="1">
                <a:solidFill>
                  <a:schemeClr val="bg1"/>
                </a:solidFill>
              </a:rPr>
              <a:t>Universidade de Berlim</a:t>
            </a: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64daug"/>
          <p:cNvPicPr>
            <a:picLocks noChangeAspect="1" noChangeArrowheads="1"/>
          </p:cNvPicPr>
          <p:nvPr/>
        </p:nvPicPr>
        <p:blipFill>
          <a:blip r:embed="rId2" cstate="print"/>
          <a:srcRect/>
          <a:stretch>
            <a:fillRect/>
          </a:stretch>
        </p:blipFill>
        <p:spPr bwMode="auto">
          <a:xfrm>
            <a:off x="2484438" y="1700213"/>
            <a:ext cx="3813175" cy="4464050"/>
          </a:xfrm>
          <a:prstGeom prst="rect">
            <a:avLst/>
          </a:prstGeom>
          <a:noFill/>
          <a:ln w="9525">
            <a:noFill/>
            <a:miter lim="800000"/>
            <a:headEnd/>
            <a:tailEnd/>
          </a:ln>
        </p:spPr>
      </p:pic>
      <p:sp>
        <p:nvSpPr>
          <p:cNvPr id="7171" name="Text Box 6"/>
          <p:cNvSpPr txBox="1">
            <a:spLocks noChangeArrowheads="1"/>
          </p:cNvSpPr>
          <p:nvPr/>
        </p:nvSpPr>
        <p:spPr bwMode="auto">
          <a:xfrm>
            <a:off x="323850" y="260350"/>
            <a:ext cx="8569325" cy="1190625"/>
          </a:xfrm>
          <a:prstGeom prst="rect">
            <a:avLst/>
          </a:prstGeom>
          <a:noFill/>
          <a:ln w="9525">
            <a:noFill/>
            <a:miter lim="800000"/>
            <a:headEnd/>
            <a:tailEnd/>
          </a:ln>
        </p:spPr>
        <p:txBody>
          <a:bodyPr>
            <a:spAutoFit/>
          </a:bodyPr>
          <a:lstStyle/>
          <a:p>
            <a:pPr algn="ctr">
              <a:spcBef>
                <a:spcPct val="50000"/>
              </a:spcBef>
              <a:defRPr/>
            </a:pPr>
            <a:r>
              <a:rPr lang="pt-BR" dirty="0">
                <a:solidFill>
                  <a:schemeClr val="bg1"/>
                </a:solidFill>
                <a:latin typeface="+mj-lt"/>
              </a:rPr>
              <a:t>Em 1843, Marx casou-se com </a:t>
            </a:r>
            <a:r>
              <a:rPr lang="pt-BR" dirty="0" err="1">
                <a:solidFill>
                  <a:schemeClr val="bg1"/>
                </a:solidFill>
                <a:latin typeface="+mj-lt"/>
              </a:rPr>
              <a:t>Jenny</a:t>
            </a:r>
            <a:r>
              <a:rPr lang="pt-BR" dirty="0">
                <a:solidFill>
                  <a:schemeClr val="bg1"/>
                </a:solidFill>
                <a:latin typeface="+mj-lt"/>
              </a:rPr>
              <a:t> </a:t>
            </a:r>
            <a:r>
              <a:rPr lang="pt-BR" dirty="0" err="1">
                <a:solidFill>
                  <a:schemeClr val="bg1"/>
                </a:solidFill>
                <a:latin typeface="+mj-lt"/>
              </a:rPr>
              <a:t>von</a:t>
            </a:r>
            <a:r>
              <a:rPr lang="pt-BR" dirty="0">
                <a:solidFill>
                  <a:schemeClr val="bg1"/>
                </a:solidFill>
                <a:latin typeface="+mj-lt"/>
              </a:rPr>
              <a:t> </a:t>
            </a:r>
            <a:r>
              <a:rPr lang="pt-BR" dirty="0" err="1">
                <a:solidFill>
                  <a:schemeClr val="bg1"/>
                </a:solidFill>
                <a:latin typeface="+mj-lt"/>
              </a:rPr>
              <a:t>Westphalen</a:t>
            </a:r>
            <a:r>
              <a:rPr lang="pt-BR" dirty="0">
                <a:solidFill>
                  <a:schemeClr val="bg1"/>
                </a:solidFill>
                <a:latin typeface="+mj-lt"/>
              </a:rPr>
              <a:t>. Desse casamento teve cinco filhos: </a:t>
            </a:r>
            <a:r>
              <a:rPr lang="it-IT" dirty="0">
                <a:solidFill>
                  <a:schemeClr val="bg1"/>
                </a:solidFill>
                <a:latin typeface="+mj-lt"/>
              </a:rPr>
              <a:t>Franziska, Edgar, Eleanor, Laura e Guido, Sendo que Franziska, Edgar e Guido morreram na infância, </a:t>
            </a:r>
            <a:r>
              <a:rPr lang="pt-BR" dirty="0">
                <a:solidFill>
                  <a:schemeClr val="bg1"/>
                </a:solidFill>
                <a:latin typeface="+mj-lt"/>
              </a:rPr>
              <a:t>provavelmente pelas péssimas condições financeiras a que a família estava submetida.</a:t>
            </a:r>
          </a:p>
        </p:txBody>
      </p:sp>
      <p:sp>
        <p:nvSpPr>
          <p:cNvPr id="8196" name="Text Box 7"/>
          <p:cNvSpPr txBox="1">
            <a:spLocks noChangeArrowheads="1"/>
          </p:cNvSpPr>
          <p:nvPr/>
        </p:nvSpPr>
        <p:spPr bwMode="auto">
          <a:xfrm>
            <a:off x="2484438" y="6219825"/>
            <a:ext cx="3816350" cy="304800"/>
          </a:xfrm>
          <a:prstGeom prst="rect">
            <a:avLst/>
          </a:prstGeom>
          <a:noFill/>
          <a:ln w="9525">
            <a:noFill/>
            <a:miter lim="800000"/>
            <a:headEnd/>
            <a:tailEnd/>
          </a:ln>
        </p:spPr>
        <p:txBody>
          <a:bodyPr>
            <a:spAutoFit/>
          </a:bodyPr>
          <a:lstStyle/>
          <a:p>
            <a:pPr algn="ctr">
              <a:spcBef>
                <a:spcPct val="50000"/>
              </a:spcBef>
            </a:pPr>
            <a:r>
              <a:rPr lang="pt-BR" sz="1400" i="1">
                <a:solidFill>
                  <a:schemeClr val="bg1"/>
                </a:solidFill>
              </a:rPr>
              <a:t>Parte da família de Marx</a:t>
            </a:r>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4"/>
          <p:cNvSpPr txBox="1">
            <a:spLocks noChangeArrowheads="1"/>
          </p:cNvSpPr>
          <p:nvPr/>
        </p:nvSpPr>
        <p:spPr bwMode="auto">
          <a:xfrm>
            <a:off x="0" y="2060575"/>
            <a:ext cx="9144000" cy="3365500"/>
          </a:xfrm>
          <a:prstGeom prst="rect">
            <a:avLst/>
          </a:prstGeom>
          <a:noFill/>
          <a:ln w="9525">
            <a:noFill/>
            <a:miter lim="800000"/>
            <a:headEnd/>
            <a:tailEnd/>
          </a:ln>
        </p:spPr>
        <p:txBody>
          <a:bodyPr>
            <a:spAutoFit/>
          </a:bodyPr>
          <a:lstStyle/>
          <a:p>
            <a:pPr algn="ctr">
              <a:lnSpc>
                <a:spcPct val="150000"/>
              </a:lnSpc>
              <a:spcBef>
                <a:spcPct val="50000"/>
              </a:spcBef>
              <a:defRPr/>
            </a:pPr>
            <a:r>
              <a:rPr lang="pt-BR" sz="2000" dirty="0">
                <a:solidFill>
                  <a:schemeClr val="bg1"/>
                </a:solidFill>
                <a:latin typeface="+mj-lt"/>
              </a:rPr>
              <a:t>Durante a maior parte de sua vida adulta, sustentou-se com artigos que publicava ocasionalmente em jornais alemães e estadunidenses, bem como por diversos auxílios financeiros vindos de seu amigo e colaborador Friedrich </a:t>
            </a:r>
            <a:r>
              <a:rPr lang="pt-BR" sz="2000" dirty="0" err="1">
                <a:solidFill>
                  <a:schemeClr val="bg1"/>
                </a:solidFill>
                <a:latin typeface="+mj-lt"/>
              </a:rPr>
              <a:t>Engels</a:t>
            </a:r>
            <a:r>
              <a:rPr lang="pt-BR" sz="2000" dirty="0">
                <a:solidFill>
                  <a:schemeClr val="bg1"/>
                </a:solidFill>
                <a:latin typeface="+mj-lt"/>
              </a:rPr>
              <a:t>. Tentava angariar rendas publicando livros que analisassem fatos da história recente, tais como "O 18 </a:t>
            </a:r>
            <a:r>
              <a:rPr lang="pt-BR" sz="2000" dirty="0" err="1">
                <a:solidFill>
                  <a:schemeClr val="bg1"/>
                </a:solidFill>
                <a:latin typeface="+mj-lt"/>
              </a:rPr>
              <a:t>Brumário</a:t>
            </a:r>
            <a:r>
              <a:rPr lang="pt-BR" sz="2000" dirty="0">
                <a:solidFill>
                  <a:schemeClr val="bg1"/>
                </a:solidFill>
                <a:latin typeface="+mj-lt"/>
              </a:rPr>
              <a:t> de Luís Bonaparte ", mas obteve pouco retorno com essas empreitadas.</a:t>
            </a:r>
          </a:p>
          <a:p>
            <a:pPr algn="ctr">
              <a:lnSpc>
                <a:spcPct val="150000"/>
              </a:lnSpc>
              <a:spcBef>
                <a:spcPct val="50000"/>
              </a:spcBef>
              <a:defRPr/>
            </a:pPr>
            <a:endParaRPr lang="pt-BR" dirty="0">
              <a:solidFill>
                <a:schemeClr val="bg1"/>
              </a:solidFill>
            </a:endParaRP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4"/>
          <p:cNvSpPr txBox="1">
            <a:spLocks noChangeArrowheads="1"/>
          </p:cNvSpPr>
          <p:nvPr/>
        </p:nvSpPr>
        <p:spPr bwMode="auto">
          <a:xfrm>
            <a:off x="323850" y="1484313"/>
            <a:ext cx="8497888" cy="3797300"/>
          </a:xfrm>
          <a:prstGeom prst="rect">
            <a:avLst/>
          </a:prstGeom>
          <a:noFill/>
          <a:ln w="9525">
            <a:noFill/>
            <a:miter lim="800000"/>
            <a:headEnd/>
            <a:tailEnd/>
          </a:ln>
        </p:spPr>
        <p:txBody>
          <a:bodyPr>
            <a:spAutoFit/>
          </a:bodyPr>
          <a:lstStyle/>
          <a:p>
            <a:pPr>
              <a:lnSpc>
                <a:spcPct val="125000"/>
              </a:lnSpc>
              <a:spcBef>
                <a:spcPct val="50000"/>
              </a:spcBef>
              <a:defRPr/>
            </a:pPr>
            <a:r>
              <a:rPr lang="pt-BR" dirty="0">
                <a:solidFill>
                  <a:schemeClr val="bg1"/>
                </a:solidFill>
                <a:latin typeface="+mj-lt"/>
              </a:rPr>
              <a:t>	Segundo Friedrich </a:t>
            </a:r>
            <a:r>
              <a:rPr lang="pt-BR" dirty="0" err="1">
                <a:solidFill>
                  <a:schemeClr val="bg1"/>
                </a:solidFill>
                <a:latin typeface="+mj-lt"/>
              </a:rPr>
              <a:t>Engels</a:t>
            </a:r>
            <a:r>
              <a:rPr lang="pt-BR" dirty="0">
                <a:solidFill>
                  <a:schemeClr val="bg1"/>
                </a:solidFill>
                <a:latin typeface="+mj-lt"/>
              </a:rPr>
              <a:t>:</a:t>
            </a:r>
          </a:p>
          <a:p>
            <a:pPr algn="ctr">
              <a:lnSpc>
                <a:spcPct val="125000"/>
              </a:lnSpc>
              <a:spcBef>
                <a:spcPct val="50000"/>
              </a:spcBef>
              <a:defRPr/>
            </a:pPr>
            <a:endParaRPr lang="pt-BR" dirty="0">
              <a:solidFill>
                <a:schemeClr val="bg1"/>
              </a:solidFill>
            </a:endParaRPr>
          </a:p>
          <a:p>
            <a:pPr algn="ctr">
              <a:lnSpc>
                <a:spcPct val="125000"/>
              </a:lnSpc>
              <a:spcBef>
                <a:spcPct val="50000"/>
              </a:spcBef>
              <a:defRPr/>
            </a:pPr>
            <a:r>
              <a:rPr lang="pt-BR" i="1" dirty="0">
                <a:solidFill>
                  <a:schemeClr val="bg1"/>
                </a:solidFill>
                <a:latin typeface="+mj-lt"/>
              </a:rPr>
              <a:t>“Marx era, antes de tudo, um revolucionário. Sua verdadeira missão na vida era contribuir, de um modo ou de outro, para a derrubada da sociedade capitalista e das instituições estatais por estas suscitadas, contribuir para a libertação do proletariado moderno, que ele foi o primeiro a tornar consciente de sua posição e de suas necessidades, consciente das condições de sua emancipação. A luta era seu elemento. E ele lutou com uma tenacidade e um sucesso com quem poucos puderam rivalizar.</a:t>
            </a:r>
            <a:r>
              <a:rPr lang="pt-BR" dirty="0">
                <a:solidFill>
                  <a:schemeClr val="bg1"/>
                </a:solidFill>
                <a:latin typeface="+mj-lt"/>
              </a:rPr>
              <a:t>”</a:t>
            </a: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Diagram 6"/>
          <p:cNvGraphicFramePr>
            <a:graphicFrameLocks/>
          </p:cNvGraphicFramePr>
          <p:nvPr/>
        </p:nvGraphicFramePr>
        <p:xfrm>
          <a:off x="1403350" y="484188"/>
          <a:ext cx="6264275" cy="5868987"/>
        </p:xfrm>
        <a:graphic>
          <a:graphicData uri="http://schemas.openxmlformats.org/drawingml/2006/compatibility">
            <com:legacyDrawing xmlns:com="http://schemas.openxmlformats.org/drawingml/2006/compatibility" spid="_x0000_s1026"/>
          </a:graphicData>
        </a:graphic>
      </p:graphicFrame>
    </p:spTree>
  </p:cSld>
  <p:clrMapOvr>
    <a:masterClrMapping/>
  </p:clrMapOvr>
  <p:transition>
    <p:dissolve/>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l">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l">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l">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652</TotalTime>
  <Words>1635</Words>
  <Application>Microsoft Office PowerPoint</Application>
  <PresentationFormat>Apresentação na tela (4:3)</PresentationFormat>
  <Paragraphs>130</Paragraphs>
  <Slides>30</Slides>
  <Notes>0</Notes>
  <HiddenSlides>0</HiddenSlides>
  <MMClips>0</MMClips>
  <ScaleCrop>false</ScaleCrop>
  <HeadingPairs>
    <vt:vector size="6" baseType="variant">
      <vt:variant>
        <vt:lpstr>Fontes usadas</vt:lpstr>
      </vt:variant>
      <vt:variant>
        <vt:i4>9</vt:i4>
      </vt:variant>
      <vt:variant>
        <vt:lpstr>Tema</vt:lpstr>
      </vt:variant>
      <vt:variant>
        <vt:i4>1</vt:i4>
      </vt:variant>
      <vt:variant>
        <vt:lpstr>Títulos de slides</vt:lpstr>
      </vt:variant>
      <vt:variant>
        <vt:i4>30</vt:i4>
      </vt:variant>
    </vt:vector>
  </HeadingPairs>
  <TitlesOfParts>
    <vt:vector size="40" baseType="lpstr">
      <vt:lpstr>Arial</vt:lpstr>
      <vt:lpstr>Lucida Sans</vt:lpstr>
      <vt:lpstr>Book Antiqua</vt:lpstr>
      <vt:lpstr>Wingdings 2</vt:lpstr>
      <vt:lpstr>Wingdings</vt:lpstr>
      <vt:lpstr>Wingdings 3</vt:lpstr>
      <vt:lpstr>Calibri</vt:lpstr>
      <vt:lpstr>Algerian</vt:lpstr>
      <vt:lpstr>Times New Roman</vt:lpstr>
      <vt:lpstr>Papel</vt:lpstr>
      <vt:lpstr>Slide 1</vt:lpstr>
      <vt:lpstr>Slide 2</vt:lpstr>
      <vt:lpstr>Slide 3</vt:lpstr>
      <vt:lpstr>Karl Heinrich Marx (1818 - 1883), filho de Henriette Pressburg (judia holandesa) e Hirschel Marx (advogado que teve que se converter ao cristianismo), foi um intelectual alemão, economista, sendo considerado um dos fundadores da Sociologia. Também Influenciou em várias outras áreas, tais como: Filosofia e História.</vt:lpstr>
      <vt:lpstr>Slide 5</vt:lpstr>
      <vt:lpstr>Slide 6</vt:lpstr>
      <vt:lpstr>Slide 7</vt:lpstr>
      <vt:lpstr>Slide 8</vt:lpstr>
      <vt:lpstr>Slide 9</vt:lpstr>
      <vt:lpstr>Slide 10</vt:lpstr>
      <vt:lpstr>Slide 11</vt:lpstr>
      <vt:lpstr>Slide 12</vt:lpstr>
      <vt:lpstr>Slide 13</vt:lpstr>
      <vt:lpstr>Slide 14</vt:lpstr>
      <vt:lpstr>PRINCIPAIS CONCEITOS</vt:lpstr>
      <vt:lpstr>PRINCIPAIS CONCEITOS</vt:lpstr>
      <vt:lpstr>PRINCIPAIS CONCEITOS</vt:lpstr>
      <vt:lpstr>PRINCIPAIS CONCEITOS</vt:lpstr>
      <vt:lpstr>PRINCIPAIS CONCEITOS</vt:lpstr>
      <vt:lpstr>PRINCIPAIS CONCEITOS</vt:lpstr>
      <vt:lpstr>Mais Valia, Alienação e Exploração</vt:lpstr>
      <vt:lpstr>MODO DE PRODUÇÃO:</vt:lpstr>
      <vt:lpstr>FORÇAS PRODUTIVAS:</vt:lpstr>
      <vt:lpstr>Slide 24</vt:lpstr>
      <vt:lpstr>Slide 25</vt:lpstr>
      <vt:lpstr>RELAÇÕES DE PRODUÇÃO:</vt:lpstr>
      <vt:lpstr>Relações de Distribuição:</vt:lpstr>
      <vt:lpstr>A Crítica Marxista ao Estado Liberal</vt:lpstr>
      <vt:lpstr>A Crítica Marxista ao Estado Liberal</vt:lpstr>
      <vt:lpstr>Referência Bibliográfica</vt:lpstr>
    </vt:vector>
  </TitlesOfParts>
  <Company>Particular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Usuario</dc:creator>
  <cp:lastModifiedBy>Marco Jordão</cp:lastModifiedBy>
  <cp:revision>83</cp:revision>
  <dcterms:created xsi:type="dcterms:W3CDTF">2008-06-08T18:10:25Z</dcterms:created>
  <dcterms:modified xsi:type="dcterms:W3CDTF">2011-04-03T23:35:25Z</dcterms:modified>
</cp:coreProperties>
</file>