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63" r:id="rId2"/>
    <p:sldId id="264" r:id="rId3"/>
    <p:sldId id="265" r:id="rId4"/>
    <p:sldId id="266" r:id="rId5"/>
    <p:sldId id="267" r:id="rId6"/>
    <p:sldId id="257" r:id="rId7"/>
    <p:sldId id="271" r:id="rId8"/>
    <p:sldId id="258" r:id="rId9"/>
    <p:sldId id="259" r:id="rId10"/>
    <p:sldId id="260" r:id="rId11"/>
    <p:sldId id="261" r:id="rId12"/>
    <p:sldId id="262" r:id="rId13"/>
    <p:sldId id="268" r:id="rId14"/>
    <p:sldId id="269" r:id="rId1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o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6" name="Segnaposto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4248-5170-43E3-8CF7-54081E7816BE}" type="datetimeFigureOut">
              <a:rPr lang="pt-BR" smtClean="0"/>
              <a:pPr/>
              <a:t>30/05/2011</a:t>
            </a:fld>
            <a:endParaRPr lang="pt-BR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1FCAF03-5A80-420A-88D2-A17FA8300A5E}" type="slidenum">
              <a:rPr lang="pt-BR" smtClean="0"/>
              <a:pPr/>
              <a:t>‹N›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4248-5170-43E3-8CF7-54081E7816BE}" type="datetimeFigureOut">
              <a:rPr lang="pt-BR" smtClean="0"/>
              <a:pPr/>
              <a:t>30/05/2011</a:t>
            </a:fld>
            <a:endParaRPr lang="pt-BR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AF03-5A80-420A-88D2-A17FA8300A5E}" type="slidenum">
              <a:rPr lang="pt-BR" smtClean="0"/>
              <a:pPr/>
              <a:t>‹N›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4248-5170-43E3-8CF7-54081E7816BE}" type="datetimeFigureOut">
              <a:rPr lang="pt-BR" smtClean="0"/>
              <a:pPr/>
              <a:t>30/05/2011</a:t>
            </a:fld>
            <a:endParaRPr lang="pt-BR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AF03-5A80-420A-88D2-A17FA8300A5E}" type="slidenum">
              <a:rPr lang="pt-BR" smtClean="0"/>
              <a:pPr/>
              <a:t>‹N›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7" name="Segnaposto contenut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4248-5170-43E3-8CF7-54081E7816BE}" type="datetimeFigureOut">
              <a:rPr lang="pt-BR" smtClean="0"/>
              <a:pPr/>
              <a:t>30/05/2011</a:t>
            </a:fld>
            <a:endParaRPr lang="pt-BR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pt-BR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1FCAF03-5A80-420A-88D2-A17FA8300A5E}" type="slidenum">
              <a:rPr lang="pt-BR" smtClean="0"/>
              <a:pPr/>
              <a:t>‹N›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4248-5170-43E3-8CF7-54081E7816BE}" type="datetimeFigureOut">
              <a:rPr lang="pt-BR" smtClean="0"/>
              <a:pPr/>
              <a:t>30/05/2011</a:t>
            </a:fld>
            <a:endParaRPr lang="pt-BR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AF03-5A80-420A-88D2-A17FA8300A5E}" type="slidenum">
              <a:rPr lang="pt-BR" smtClean="0"/>
              <a:pPr/>
              <a:t>‹N›</a:t>
            </a:fld>
            <a:endParaRPr lang="pt-BR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4248-5170-43E3-8CF7-54081E7816BE}" type="datetimeFigureOut">
              <a:rPr lang="pt-BR" smtClean="0"/>
              <a:pPr/>
              <a:t>30/05/2011</a:t>
            </a:fld>
            <a:endParaRPr lang="pt-BR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AF03-5A80-420A-88D2-A17FA8300A5E}" type="slidenum">
              <a:rPr lang="pt-BR" smtClean="0"/>
              <a:pPr/>
              <a:t>‹N›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5" name="Segnaposto tes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8" name="Segnaposto contenut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4248-5170-43E3-8CF7-54081E7816BE}" type="datetimeFigureOut">
              <a:rPr lang="pt-BR" smtClean="0"/>
              <a:pPr/>
              <a:t>30/05/2011</a:t>
            </a:fld>
            <a:endParaRPr lang="pt-BR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1FCAF03-5A80-420A-88D2-A17FA8300A5E}" type="slidenum">
              <a:rPr lang="pt-BR" smtClean="0"/>
              <a:pPr/>
              <a:t>‹N›</a:t>
            </a:fld>
            <a:endParaRPr lang="pt-BR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4248-5170-43E3-8CF7-54081E7816BE}" type="datetimeFigureOut">
              <a:rPr lang="pt-BR" smtClean="0"/>
              <a:pPr/>
              <a:t>30/05/2011</a:t>
            </a:fld>
            <a:endParaRPr lang="pt-BR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AF03-5A80-420A-88D2-A17FA8300A5E}" type="slidenum">
              <a:rPr lang="pt-BR" smtClean="0"/>
              <a:pPr/>
              <a:t>‹N›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4248-5170-43E3-8CF7-54081E7816BE}" type="datetimeFigureOut">
              <a:rPr lang="pt-BR" smtClean="0"/>
              <a:pPr/>
              <a:t>30/05/2011</a:t>
            </a:fld>
            <a:endParaRPr lang="pt-BR"/>
          </a:p>
        </p:txBody>
      </p:sp>
      <p:sp>
        <p:nvSpPr>
          <p:cNvPr id="24" name="Segnaposto piè di pagin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AF03-5A80-420A-88D2-A17FA8300A5E}" type="slidenum">
              <a:rPr lang="pt-BR" smtClean="0"/>
              <a:pPr/>
              <a:t>‹N›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o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4248-5170-43E3-8CF7-54081E7816BE}" type="datetimeFigureOut">
              <a:rPr lang="pt-BR" smtClean="0"/>
              <a:pPr/>
              <a:t>30/05/2011</a:t>
            </a:fld>
            <a:endParaRPr lang="pt-BR"/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AF03-5A80-420A-88D2-A17FA8300A5E}" type="slidenum">
              <a:rPr lang="pt-BR" smtClean="0"/>
              <a:pPr/>
              <a:t>‹N›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4248-5170-43E3-8CF7-54081E7816BE}" type="datetimeFigureOut">
              <a:rPr lang="pt-BR" smtClean="0"/>
              <a:pPr/>
              <a:t>30/05/2011</a:t>
            </a:fld>
            <a:endParaRPr lang="pt-BR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CAF03-5A80-420A-88D2-A17FA8300A5E}" type="slidenum">
              <a:rPr lang="pt-BR" smtClean="0"/>
              <a:pPr/>
              <a:t>‹N›</a:t>
            </a:fld>
            <a:endParaRPr lang="pt-BR"/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egnaposto tes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FE4248-5170-43E3-8CF7-54081E7816BE}" type="datetimeFigureOut">
              <a:rPr lang="pt-BR" smtClean="0"/>
              <a:pPr/>
              <a:t>30/05/2011</a:t>
            </a:fld>
            <a:endParaRPr lang="pt-BR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1FCAF03-5A80-420A-88D2-A17FA8300A5E}" type="slidenum">
              <a:rPr lang="pt-BR" smtClean="0"/>
              <a:pPr/>
              <a:t>‹N›</a:t>
            </a:fld>
            <a:endParaRPr lang="pt-BR"/>
          </a:p>
        </p:txBody>
      </p:sp>
      <p:sp>
        <p:nvSpPr>
          <p:cNvPr id="10" name="Segnaposto tito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hyperlink" Target="http://www.radi8obras.gov.br/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br/imgres?imgurl=http://3.bp.blogspot.com/_MUjgNZOCUzc/SduV4engYTI/AAAAAAAAAyQ/g21Lq6cigpg/s400/ra%C3%ADzes%2Bdo%2Bbrasil.jpg&amp;imgrefurl=http://dialogias.blogspot.com/2009/04/raizes-do-brasil-um-almanaque-sobre.html&amp;usg=__sRVcUPJewD3x24-fe4iB1g6GWCI=&amp;h=400&amp;w=288&amp;sz=20&amp;hl=pt-BR&amp;start=3&amp;zoom=1&amp;tbnid=59Vuc8nU8eewlM:&amp;tbnh=124&amp;tbnw=89&amp;ei=qL7fTdmZJInAtgepq72UCg&amp;prev=/search%3Fq%3DRAIZES%2BDO%2BBRASIL%26hl%3Dpt-BR%26sa%3DX%26rls%3Dcom.microsoft:pt-br:IE-SearchBox%26rlz%3D1I7GGLL_pt-BR%26biw%3D1419%26bih%3D657%26tbm%3Disch%26prmd%3Divnsb&amp;itbs=1" TargetMode="External"/><Relationship Id="rId13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12" Type="http://schemas.openxmlformats.org/officeDocument/2006/relationships/hyperlink" Target="http://www.google.com.br/imgres?imgurl=http://img.ibiubi.com.br/livros/8/9/7/7/2/2/1/img/01_formacao-do-brasil-contemporaneo_grande.jpg&amp;imgrefurl=http://www.ibiubi.com.br/livros/forma%25C3%25A7%25C3%25A3o-do-brasil-contempor%25C3%25A2neo/IUID1227798/&amp;usg=__TIk26Q8JNgyUo_clodMlcLHO47o=&amp;h=263&amp;w=189&amp;sz=8&amp;hl=pt-BR&amp;start=111&amp;zoom=1&amp;tbnid=bZn3zaYXlvertM:&amp;tbnh=162&amp;tbnw=116&amp;ei=mr_fTbDjL8ObtwfEotWOCg&amp;prev=/search%3Fq%3Dforma%25C3%25A7%25C3%25A3o%2Bdo%2Bbrasil%2Bcontemporaneo%2Bcaio%2Bprado%2Bjunior%26hl%3Dpt-BR%26rls%3Dcom.microsoft:pt-br:IE-SearchBox%26rlz%3D1I7GGLL_pt-BR%26biw%3D1419%26bih%3D696%26tbm%3Disch&amp;itbs=1&amp;iact=rc&amp;dur=313&amp;page=5&amp;ndsp=24&amp;ved=1t:429,r:11,s:111&amp;tx=80&amp;ty=128" TargetMode="External"/><Relationship Id="rId2" Type="http://schemas.openxmlformats.org/officeDocument/2006/relationships/hyperlink" Target="http://www.google.com.br/imgres?imgurl=http://www.imil.org.br/wp-content/uploads/2009/11/livrograndesenzala.jpg&amp;imgrefurl=http://www.imil.org.br/divulgacao/livros-indicados/casa-grande-senzala/&amp;usg=__H1ZU_FWETMu8aL9na1Ve4xTGHAY=&amp;h=1850&amp;w=1284&amp;sz=242&amp;hl=pt-BR&amp;start=2&amp;zoom=1&amp;tbnid=0fDFdfeup4ZFrM:&amp;tbnh=150&amp;tbnw=104&amp;ei=qb3fTc7YIMq5tgelmezrCQ&amp;prev=/search%3Fq%3DCASA%2BGRANDE%2BSENZALA%26hl%3Dpt-BR%26sa%3DX%26rls%3Dcom.microsoft:pt-br:IE-SearchBox%26rlz%3D1I7GGLL_pt-BR%26biw%3D1419%26bih%3D657%26tbm%3Disch%26prmd%3Divnsb&amp;itbs=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com.br/imgres?imgurl=http://img1.mlstatic.com/jm/img%3Fs%3DMLB%26f%3D144183661_3998.jpg%26v%3DO&amp;imgrefurl=http://www.emule.com.br/lista.php%3Fcategoria%3D2070%26pag%3D4%26ordem%3DAUCTION_STOP&amp;usg=__2nXbdex6_ukp-X_uvCtrCINoI6g=&amp;h=459&amp;w=347&amp;sz=24&amp;hl=pt-BR&amp;start=16&amp;zoom=1&amp;tbnid=QGMLWZ6FUw-HsM:&amp;tbnh=128&amp;tbnw=97&amp;ei=j77fTbXpIIWltwes0OT-CQ&amp;prev=/search%3Fq%3DFORMA%25C3%2587%25C3%2583O%2BECONOMICA%2BDO%2BBRASIL%26hl%3Dpt-BR%26sa%3DX%26rls%3Dcom.microsoft:pt-br:IE-SearchBox%26rlz%3D1I7GGLL_pt-BR%26biw%3D1419%26bih%3D657%26tbm%3Disch&amp;itbs=1" TargetMode="External"/><Relationship Id="rId11" Type="http://schemas.openxmlformats.org/officeDocument/2006/relationships/image" Target="../media/image12.jpeg"/><Relationship Id="rId5" Type="http://schemas.openxmlformats.org/officeDocument/2006/relationships/image" Target="../media/image9.jpeg"/><Relationship Id="rId10" Type="http://schemas.openxmlformats.org/officeDocument/2006/relationships/hyperlink" Target="http://www.google.com.br/imgres?imgurl=http://3.bp.blogspot.com/_vu5NwjWXYwo/TRuii31KBvI/AAAAAAAAALA/KKCTKeRJViw/s320/literatura_sociedade.jpg&amp;imgrefurl=http://aapedradetoque.blogspot.com/2010/12/literatura-e-sociedade-1965-de-antonio_9200.html&amp;usg=__3UfS_VkyCvbhGLKATPAOPVsPIJA=&amp;h=320&amp;w=228&amp;sz=10&amp;hl=pt-BR&amp;start=27&amp;zoom=1&amp;tbnid=QxwTesfSM0al8M:&amp;tbnh=118&amp;tbnw=84&amp;ei=p8HfTYCWF4KTtwfO8fXvCQ&amp;prev=/search%3Fq%3DLITERATURA%2BE%2BSOCIEDADE%2BANTONIO%2BCANDIDO%26hl%3Dpt-BR%26sa%3DG%26rls%3Dcom.microsoft:pt-br:IE-SearchBox%26rlz%3D1I7GGLL_pt-BR%26biw%3D1419%26bih%3D696%26tbm%3Disch&amp;itbs=1" TargetMode="External"/><Relationship Id="rId4" Type="http://schemas.openxmlformats.org/officeDocument/2006/relationships/hyperlink" Target="http://www.google.com.br/imgres?imgurl=http://4.bp.blogspot.com/_9USvm3UmcZo/TLoeN6xIaxI/AAAAAAAAAJ0/NvMyB6c_MAk/s1600/os%2Bsert%C3%B5es.jpg&amp;imgrefurl=http://todososmeusamigos.blogspot.com/2010/10/vida-e-obras-de-euclides-da-cunha-em.html&amp;usg=__ysyuJCqKMgQjQ86RTROH36wcxtE=&amp;h=400&amp;w=270&amp;sz=31&amp;hl=pt-BR&amp;start=11&amp;zoom=1&amp;tbnid=CsB3KyUNk9zKOM:&amp;tbnh=124&amp;tbnw=84&amp;ei=_b3fTZSUEY6btweCuumMCg&amp;prev=/search%3Fq%3DOS%2BSERT%25C3%2595ES%26hl%3Dpt-BR%26sa%3DX%26rls%3Dcom.microsoft:pt-br:IE-SearchBox%26rlz%3D1I7GGLL_pt-BR%26biw%3D1419%26bih%3D657%26tbm%3Disch%26prmd%3Divnsb&amp;itbs=1" TargetMode="External"/><Relationship Id="rId9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428596" y="428604"/>
            <a:ext cx="82073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4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ECONOMIA POLÍTICA</a:t>
            </a: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2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algn="ctr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40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Formação econômica do Brasil</a:t>
            </a: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buFontTx/>
              <a:buChar char="•"/>
              <a:defRPr/>
            </a:pPr>
            <a:endParaRPr lang="pt-BR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algn="r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32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Celso Furtado</a:t>
            </a:r>
          </a:p>
          <a:p>
            <a:pPr marL="342900" indent="-342900" algn="r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buFontTx/>
              <a:buChar char="•"/>
              <a:defRPr/>
            </a:pPr>
            <a:endParaRPr lang="pt-BR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Grupo de Trabalho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Francisco C. </a:t>
            </a:r>
            <a:r>
              <a:rPr lang="pt-BR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Freire</a:t>
            </a:r>
            <a:r>
              <a:rPr lang="pt-BR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Karlanaizyl</a:t>
            </a:r>
            <a:r>
              <a:rPr lang="pt-BR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pt-BR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Catarina Brito de Góis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Selma </a:t>
            </a:r>
            <a:r>
              <a:rPr lang="pt-BR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R. Videira da Silva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q"/>
              <a:defRPr/>
            </a:pPr>
            <a:r>
              <a:rPr lang="pt-BR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Vitória </a:t>
            </a:r>
            <a:r>
              <a:rPr lang="pt-BR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Dayne</a:t>
            </a:r>
            <a:r>
              <a:rPr lang="pt-BR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pt-BR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Cavalcanti Farias</a:t>
            </a:r>
            <a:endParaRPr lang="pt-BR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buFontTx/>
              <a:buChar char="•"/>
              <a:defRPr/>
            </a:pPr>
            <a:endParaRPr lang="pt-BR" sz="2400" dirty="0"/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buFontTx/>
              <a:buChar char="•"/>
              <a:defRPr/>
            </a:pPr>
            <a:endParaRPr lang="pt-BR" sz="2400" dirty="0"/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buFontTx/>
              <a:buChar char="•"/>
              <a:defRPr/>
            </a:pPr>
            <a:endParaRPr lang="pt-BR" sz="2400" b="1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buFontTx/>
              <a:buChar char="•"/>
              <a:defRPr/>
            </a:pPr>
            <a:endParaRPr lang="pt-BR" sz="2200" b="1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5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5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57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57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57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57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57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b="1" u="sng" dirty="0" smtClean="0"/>
              <a:t>PERSPECTIVA DOS PRÓXIMOS DECÊNIOS</a:t>
            </a:r>
            <a:endParaRPr lang="pt-BR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pt-BR" dirty="0" smtClean="0"/>
              <a:t>SISTEMA VOLTADO PARA O MERCADO INTERNO</a:t>
            </a:r>
          </a:p>
          <a:p>
            <a:pPr>
              <a:buNone/>
            </a:pPr>
            <a:endParaRPr lang="pt-BR" dirty="0" smtClean="0"/>
          </a:p>
          <a:p>
            <a:pPr lvl="0"/>
            <a:r>
              <a:rPr lang="pt-BR" dirty="0" smtClean="0"/>
              <a:t>BASE DA ECONOMIA BRASILEIRA ATÉ A PRIMEIRA GUERRA:</a:t>
            </a:r>
          </a:p>
          <a:p>
            <a:pPr marL="273050" lvl="0" indent="1435100">
              <a:buNone/>
            </a:pPr>
            <a:r>
              <a:rPr lang="pt-BR" dirty="0" smtClean="0"/>
              <a:t>- EXPANSÃO </a:t>
            </a:r>
            <a:r>
              <a:rPr lang="pt-BR" dirty="0" smtClean="0"/>
              <a:t>DO SETOR EXTERNO</a:t>
            </a:r>
          </a:p>
          <a:p>
            <a:pPr marL="273050" lvl="0" indent="1435100">
              <a:buNone/>
            </a:pPr>
            <a:r>
              <a:rPr lang="pt-BR" dirty="0" smtClean="0"/>
              <a:t>- ALTA </a:t>
            </a:r>
            <a:r>
              <a:rPr lang="pt-BR" dirty="0" smtClean="0"/>
              <a:t>CAPITALIZAÇÃO</a:t>
            </a:r>
          </a:p>
          <a:p>
            <a:pPr marL="273050" lvl="0" indent="1435100">
              <a:buNone/>
            </a:pPr>
            <a:r>
              <a:rPr lang="pt-BR" dirty="0" smtClean="0"/>
              <a:t>- ABSORÇÃO </a:t>
            </a:r>
            <a:r>
              <a:rPr lang="pt-BR" dirty="0" smtClean="0"/>
              <a:t>DO PROGRESSO TÉCNICO</a:t>
            </a:r>
          </a:p>
          <a:p>
            <a:pPr marL="273050" lvl="0" indent="1435100">
              <a:buNone/>
            </a:pPr>
            <a:r>
              <a:rPr lang="pt-BR" dirty="0" smtClean="0"/>
              <a:t>- ATROFIA </a:t>
            </a:r>
            <a:r>
              <a:rPr lang="pt-BR" dirty="0" smtClean="0"/>
              <a:t>SEM O SETOR EXTERNO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b="1" u="sng" dirty="0" smtClean="0"/>
              <a:t>PERSPECTIVA DOS PRÓXIMOS DECÊNIOS</a:t>
            </a:r>
            <a:endParaRPr lang="pt-BR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 smtClean="0"/>
              <a:t>SEGUNDA ETAPA</a:t>
            </a:r>
          </a:p>
          <a:p>
            <a:pPr marL="449263" lvl="0" indent="0">
              <a:buFont typeface="Courier New" pitchFamily="49" charset="0"/>
              <a:buChar char="o"/>
              <a:tabLst>
                <a:tab pos="809625" algn="l"/>
              </a:tabLst>
            </a:pPr>
            <a:r>
              <a:rPr lang="pt-BR" dirty="0" smtClean="0"/>
              <a:t> REDUÇÃO </a:t>
            </a:r>
            <a:r>
              <a:rPr lang="pt-BR" dirty="0" smtClean="0"/>
              <a:t>DO COMÉRCIO EXTERIOR COMO </a:t>
            </a:r>
            <a:r>
              <a:rPr lang="pt-BR" dirty="0" smtClean="0"/>
              <a:t>FATOR DETERMINANTE DO NÍVEL </a:t>
            </a:r>
            <a:r>
              <a:rPr lang="pt-BR" dirty="0" smtClean="0"/>
              <a:t>DE RENDA</a:t>
            </a:r>
          </a:p>
          <a:p>
            <a:pPr marL="449263" lvl="0" indent="0">
              <a:buFont typeface="Courier New" pitchFamily="49" charset="0"/>
              <a:buChar char="o"/>
              <a:tabLst>
                <a:tab pos="809625" algn="l"/>
              </a:tabLst>
            </a:pPr>
            <a:r>
              <a:rPr lang="pt-BR" dirty="0" smtClean="0"/>
              <a:t> ECONOMIA </a:t>
            </a:r>
            <a:r>
              <a:rPr lang="pt-BR" dirty="0" smtClean="0"/>
              <a:t>AGRÍCOLA EXTENSIVA</a:t>
            </a:r>
          </a:p>
          <a:p>
            <a:pPr marL="449263" lvl="0" indent="0">
              <a:buFont typeface="Courier New" pitchFamily="49" charset="0"/>
              <a:buChar char="o"/>
              <a:tabLst>
                <a:tab pos="809625" algn="l"/>
              </a:tabLst>
            </a:pPr>
            <a:r>
              <a:rPr lang="pt-BR" dirty="0" smtClean="0"/>
              <a:t> INCORPORAÇÃO </a:t>
            </a:r>
            <a:r>
              <a:rPr lang="pt-BR" dirty="0" smtClean="0"/>
              <a:t>DE MÃO DE OBRA E RECURSOS NATURAIS</a:t>
            </a:r>
          </a:p>
          <a:p>
            <a:pPr marL="449263" lvl="0" indent="0">
              <a:buFont typeface="Courier New" pitchFamily="49" charset="0"/>
              <a:buChar char="o"/>
              <a:tabLst>
                <a:tab pos="809625" algn="l"/>
              </a:tabLst>
            </a:pPr>
            <a:r>
              <a:rPr lang="pt-BR" dirty="0" smtClean="0"/>
              <a:t> PROCURA </a:t>
            </a:r>
            <a:r>
              <a:rPr lang="pt-BR" dirty="0" smtClean="0"/>
              <a:t>POR EQUIPAMENTOS MECÂNICOS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b="1" u="sng" dirty="0" smtClean="0"/>
              <a:t>PERSPECTIVA DOS PRÓXIMOS DECÊNIOS</a:t>
            </a:r>
            <a:endParaRPr lang="pt-BR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TRANSFORMAÇÃO DO SÉCULO XX</a:t>
            </a:r>
          </a:p>
          <a:p>
            <a:pPr marL="449263" lvl="0" indent="-88900">
              <a:buFont typeface="Courier New" pitchFamily="49" charset="0"/>
              <a:buChar char="o"/>
            </a:pPr>
            <a:r>
              <a:rPr lang="pt-BR" dirty="0" smtClean="0"/>
              <a:t> REDUÇÃO </a:t>
            </a:r>
            <a:r>
              <a:rPr lang="pt-BR" dirty="0" smtClean="0"/>
              <a:t>PROGRESSIVA DA IMPORTÂNCIA RELATIVA DO FATOR EXTERNO NO PROCESSO DE </a:t>
            </a:r>
            <a:r>
              <a:rPr lang="pt-BR" dirty="0" smtClean="0"/>
              <a:t>CAPITALIZAÇÃO</a:t>
            </a:r>
            <a:endParaRPr lang="pt-BR" dirty="0" smtClean="0"/>
          </a:p>
          <a:p>
            <a:pPr marL="449263" lvl="0" indent="-88900">
              <a:buFont typeface="Courier New" pitchFamily="49" charset="0"/>
              <a:buChar char="o"/>
            </a:pPr>
            <a:r>
              <a:rPr lang="pt-BR" dirty="0" smtClean="0"/>
              <a:t> RUPTURA </a:t>
            </a:r>
            <a:r>
              <a:rPr lang="pt-BR" dirty="0" smtClean="0"/>
              <a:t>DE FORMAS ARCAICAS DE APROVEITAMENTO DE </a:t>
            </a:r>
            <a:r>
              <a:rPr lang="pt-BR" dirty="0" smtClean="0"/>
              <a:t>RECURSOS</a:t>
            </a:r>
            <a:endParaRPr lang="pt-BR" dirty="0" smtClean="0"/>
          </a:p>
          <a:p>
            <a:pPr marL="449263" lvl="0" indent="-88900">
              <a:buFont typeface="Courier New" pitchFamily="49" charset="0"/>
              <a:buChar char="o"/>
            </a:pPr>
            <a:r>
              <a:rPr lang="pt-BR" dirty="0" smtClean="0"/>
              <a:t> DISPARIDADE</a:t>
            </a:r>
            <a:r>
              <a:rPr lang="pt-BR" dirty="0" smtClean="0"/>
              <a:t>: GRAU DE DESENVOLVIMENTO × RECURSOS POTENCIAIS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273050"/>
            <a:ext cx="3141985" cy="116205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pt-BR" sz="4000" b="1" dirty="0" smtClean="0">
                <a:solidFill>
                  <a:srgbClr val="FF0000"/>
                </a:solidFill>
              </a:rPr>
              <a:t>CELSO FURTADO</a:t>
            </a:r>
            <a:endParaRPr lang="pt-BR" sz="4000" b="1" dirty="0">
              <a:solidFill>
                <a:srgbClr val="FF0000"/>
              </a:solidFill>
            </a:endParaRPr>
          </a:p>
        </p:txBody>
      </p:sp>
      <p:sp>
        <p:nvSpPr>
          <p:cNvPr id="7171" name="Espaço Reservado para Texto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endParaRPr lang="pt-BR" smtClean="0"/>
          </a:p>
          <a:p>
            <a:pPr eaLnBrk="1" hangingPunct="1"/>
            <a:endParaRPr lang="pt-BR" smtClean="0"/>
          </a:p>
          <a:p>
            <a:pPr eaLnBrk="1" hangingPunct="1"/>
            <a:endParaRPr lang="pt-BR" smtClean="0"/>
          </a:p>
          <a:p>
            <a:pPr eaLnBrk="1" hangingPunct="1"/>
            <a:endParaRPr lang="pt-BR" smtClean="0"/>
          </a:p>
          <a:p>
            <a:pPr eaLnBrk="1" hangingPunct="1"/>
            <a:endParaRPr lang="pt-BR" smtClean="0"/>
          </a:p>
        </p:txBody>
      </p:sp>
      <p:sp>
        <p:nvSpPr>
          <p:cNvPr id="7172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318125" cy="6324600"/>
          </a:xfrm>
        </p:spPr>
        <p:txBody>
          <a:bodyPr>
            <a:normAutofit/>
          </a:bodyPr>
          <a:lstStyle/>
          <a:p>
            <a:pPr marL="174625" indent="-38100" eaLnBrk="1" hangingPunct="1">
              <a:buFont typeface="Wingdings 2" pitchFamily="18" charset="2"/>
              <a:buNone/>
            </a:pPr>
            <a:r>
              <a:rPr lang="pt-BR" sz="1100" b="1" smtClean="0"/>
              <a:t> Celso Furtado nasceu, em 1920, em Pombal, Paraíba. Entre 1944 e 1945, participou da Força Expedicionária Brasileira, durante a Segunda Guerra Mundial, na Itália. Doutor em Economia pela Universidade de Paris -  Sorbonne, figurou entre os maiores pensadores mundiais de seu tempo, sendo inclusive candidato ao prêmio Nobel de Economia.</a:t>
            </a:r>
            <a:br>
              <a:rPr lang="pt-BR" sz="1100" b="1" smtClean="0"/>
            </a:br>
            <a:r>
              <a:rPr lang="pt-BR" sz="1100" b="1" smtClean="0"/>
              <a:t/>
            </a:r>
            <a:br>
              <a:rPr lang="pt-BR" sz="1100" b="1" smtClean="0"/>
            </a:br>
            <a:r>
              <a:rPr lang="pt-BR" sz="1100" b="1" smtClean="0"/>
              <a:t>Desde os anos 50, Furtado desenvolveu teorias sobre o desenvolvimento econômico e estudou em profundidade a história econômica do Brasil e a da América Latina. Seus livros </a:t>
            </a:r>
            <a:r>
              <a:rPr lang="pt-BR" sz="1100" b="1" i="1" smtClean="0"/>
              <a:t>Formação Econômica do Brasil</a:t>
            </a:r>
            <a:r>
              <a:rPr lang="pt-BR" sz="1100" b="1" smtClean="0"/>
              <a:t> e </a:t>
            </a:r>
            <a:r>
              <a:rPr lang="pt-BR" sz="1100" b="1" i="1" smtClean="0"/>
              <a:t>A Economia Latino-Americana</a:t>
            </a:r>
            <a:r>
              <a:rPr lang="pt-BR" sz="1100" b="1" smtClean="0"/>
              <a:t> foram traduzidos para uma dezena de línguas, inclusive para o chinês e o persa, e influenciaram a famosa Escola dos Anais, como reconheceu um de seus fundadores, o historiador Fernand Braudel. Seus estudos sobre a história dos Estados Unidos e a formação do capitalismo na Europa são considerados clássicos.</a:t>
            </a:r>
            <a:br>
              <a:rPr lang="pt-BR" sz="1100" b="1" smtClean="0"/>
            </a:br>
            <a:r>
              <a:rPr lang="pt-BR" sz="1100" b="1" smtClean="0"/>
              <a:t/>
            </a:r>
            <a:br>
              <a:rPr lang="pt-BR" sz="1100" b="1" smtClean="0"/>
            </a:br>
            <a:r>
              <a:rPr lang="pt-BR" sz="1100" b="1" smtClean="0"/>
              <a:t>Em 1953, o economista presidiu o grupo misto da Organização das Nações Unidas, responsável pela elaboração do estudo sobre a economia brasileira adotado como base do Plano de Metas do governo Kubitschek, dois anos depois.</a:t>
            </a:r>
            <a:br>
              <a:rPr lang="pt-BR" sz="1100" b="1" smtClean="0"/>
            </a:br>
            <a:r>
              <a:rPr lang="pt-BR" sz="1100" b="1" smtClean="0"/>
              <a:t/>
            </a:r>
            <a:br>
              <a:rPr lang="pt-BR" sz="1100" b="1" smtClean="0"/>
            </a:br>
            <a:r>
              <a:rPr lang="pt-BR" sz="1100" b="1" smtClean="0"/>
              <a:t>Em seus trabalhos mais recentes, Furtado analisa o impacto da transnacionalização e da globalização na economia capitalista contemporânea. Da mesma forma, ele também aprofunda seus estudos sobre as dimensões culturais e sociais do desenvolvimento.</a:t>
            </a:r>
            <a:br>
              <a:rPr lang="pt-BR" sz="1100" b="1" smtClean="0"/>
            </a:br>
            <a:r>
              <a:rPr lang="pt-BR" sz="1100" b="1" smtClean="0"/>
              <a:t/>
            </a:r>
            <a:br>
              <a:rPr lang="pt-BR" sz="1100" b="1" smtClean="0"/>
            </a:br>
            <a:r>
              <a:rPr lang="pt-BR" sz="1100" b="1" smtClean="0"/>
              <a:t>Como homem público tornou-se conhecido por ocasião da criação da Superintendência de Desenvolvimento do Nordeste (Sudene), em 1958, durante o governo do presidente Juscelino Kubitschek. Posteriormente, ele ocupou o posto de ministro do Planejamento do governo João Goulart.</a:t>
            </a:r>
            <a:br>
              <a:rPr lang="pt-BR" sz="1100" b="1" smtClean="0"/>
            </a:br>
            <a:r>
              <a:rPr lang="pt-BR" sz="1100" b="1" smtClean="0"/>
              <a:t/>
            </a:r>
            <a:br>
              <a:rPr lang="pt-BR" sz="1100" b="1" smtClean="0"/>
            </a:br>
            <a:r>
              <a:rPr lang="pt-BR" sz="1100" b="1" smtClean="0"/>
              <a:t>Em seguida ao golpe militar de 1964, Furtado teve seus direitos políticos cassados e viveu no exílio, primeiro nos Estados Unidos, como professor da Universidade de Yale, e depois na França, como professor da Universidade de Paris (1965-85) e da Escola de Altos Estudos em Ciências Sociais. Com a redemocratização do país, foi embaixador do Brasil junto à Comunidade Econômica Européia, em Bruxelas, e, depois, ministro da Cultura.</a:t>
            </a:r>
            <a:r>
              <a:rPr lang="pt-BR" sz="1100" smtClean="0"/>
              <a:t>   </a:t>
            </a:r>
          </a:p>
          <a:p>
            <a:pPr marL="174625" indent="-38100" eaLnBrk="1" hangingPunct="1"/>
            <a:endParaRPr lang="pt-BR" sz="400" smtClean="0"/>
          </a:p>
          <a:p>
            <a:pPr marL="174625" indent="-38100" algn="r" eaLnBrk="1" hangingPunct="1">
              <a:buFont typeface="Wingdings 2" pitchFamily="18" charset="2"/>
              <a:buNone/>
            </a:pPr>
            <a:r>
              <a:rPr lang="pt-BR" sz="1100" b="1" i="1" u="sng" smtClean="0">
                <a:solidFill>
                  <a:srgbClr val="002060"/>
                </a:solidFill>
                <a:hlinkClick r:id="rId2"/>
              </a:rPr>
              <a:t>Fonte:  www.radiobras.gov.br           20/11/2004</a:t>
            </a:r>
            <a:endParaRPr lang="pt-BR" sz="1100" i="1" u="sng" smtClean="0">
              <a:solidFill>
                <a:srgbClr val="002060"/>
              </a:solidFill>
            </a:endParaRPr>
          </a:p>
        </p:txBody>
      </p:sp>
      <p:pic>
        <p:nvPicPr>
          <p:cNvPr id="7173" name="Picture 6" descr="http://t0.gstatic.com/images?q=tbn:ANd9GcQkxRJ_AzDIapwHQcG_NR6dnpETqzhdJp2IqXvy_E4IbI91-Yj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628775"/>
            <a:ext cx="1439862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8" descr="http://t0.gstatic.com/images?q=tbn:ANd9GcRQ7jifQ7DVbDO94d7p-dC_hr9dX3zZ315U5OTCK0hDgVwX53NEE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6300" y="4581525"/>
            <a:ext cx="141763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12" descr="http://t3.gstatic.com/images?q=tbn:ANd9GcTFnjan19ikuuDbk3h3DyN_Va8ort5mJI1DJ1hEG_qApUDllrsjv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3284538"/>
            <a:ext cx="1368425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14" descr="http://www.politicaparapoliticos.com.br/resources/imagens/especial/7908-celso_furtado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82788" y="1619250"/>
            <a:ext cx="1509712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7" name="AutoShape 16" descr="data:image/jpg;base64,/9j/4AAQSkZJRgABAQAAAQABAAD/2wBDAAkGBwgHBgkIBwgKCgkLDRYPDQwMDRsUFRAWIB0iIiAdHx8kKDQsJCYxJx8fLT0tMTU3Ojo6Iys/RD84QzQ5Ojf/2wBDAQoKCg0MDRoPDxo3JR8lNzc3Nzc3Nzc3Nzc3Nzc3Nzc3Nzc3Nzc3Nzc3Nzc3Nzc3Nzc3Nzc3Nzc3Nzc3Nzc3Nzf/wAARCACCAMcDASIAAhEBAxEB/8QAHAAAAQUBAQEAAAAAAAAAAAAAAwACBAUGBwEI/8QAQRAAAgEDAwEGAwUECQIHAAAAAQIDAAQRBRIhMQYTQVFhcSIygQcUQpGhI7HB0RUzUmJygqLh8EN0JDSDssLS8f/EABkBAAMBAQEAAAAAAAAAAAAAAAABAgMEBf/EACQRAAICAgEFAAIDAAAAAAAAAAABAhEDEiEEEzFBURQiMkJS/9oADAMBAAIRAxEAPwDoMSI4be5BxwPCptqyvAIgdrjkGoC4B+IZGelHtpEjnDOML4AVqZDy8qlkdieec01VBPFPuJFkl3KcikdmQVBHnUssKY+6VXWTLUZrlmTY3l1r1raLbvDnkZANAAyu4kdemaTGh68DGT5cU4U1SKfgZ6jmpGIcGrKyYGEDPIquI2kZOM0KXW9N0cF9VvoLVW4XvXwWPoPGgC9oc/8AV/Wsc32p9k1nkha7uAUON33V8N7HHNSrL7QOzGpuILfVI45XICrOpjyfdhikBpwvwiveRXisCq4OR1pxNIDzNNNe4rxhyPSgBpPNNb3NPIppFAAzQ6Kw4pmKYAmFMOcdaKwphoEDbkVR6whWcNjhh1q9JFV+qxb4QwPynmqi6IkUD9aVKV1BPxDrSrUmy2Jz+eakGVHQLsAYeIFRhT1zSKQQdaeKbHz8OQAT1NT47eDuz8eSPWkyj1HikiRSSCPKvJYSjE7SoJ4yajDKsCOoqS87SnBIwKljGxj4sGijMchK448xQlPOc80DWL9NL0q51G4I2xL8KeLuflX6nH61IzOdu+20XZ9Tb2zCXUnAYRhchVJ6nyPpXIb+7vtXlM11jvNvwqSSSPemztc3l897fs0txKd7PJgAnzx5enlVgiw3ERC9Av5n0p0KzOSCVGO6MDzIwSf1qGWDksAMjp5VotRsCkIaKNgoOc4zj1qoexlX422g4yQPHNJoEa/sZ281nRJo4Fl+8WpbDWs5yo/wnqp/T0rv2mahBqlmlzbE7GAJB6qcdDXylbyC0bLgDB4Yjx/50/3rp/2e9rGhlRe/JBB7yFvHAzmkxnahTT1r2Ng6BlOQRXpHmPrSAYaa3Tgj61mO0vbrSNEV41lN1dqMCKAbgD/ePgOff0rmMn2h9o76/Cyy9zbEkqIRsz6EjnFAHcscHBFMIrl1j20v0GJbqSZsDmReAB5Vc2vb1JJtjrGx8QWCfl5mmKzakUNhQNO1KDUYy0O5GU4ZH6j+B96lMKAAFaDdAG3kHHy1JYVD1AYtnI600SzNSQqT0/KlUhl9GpVqQWKQs23a2SxxTpEKPtPUcZpsQkgmDbsYPIAr07ndmZskngUFIlRiH7uyj56Go6CmKMNgnkdRmigb3CRI5B6naaljPQKeuM+tMwwJUqQR5iixkA/EM+9SUgu1QgIIyetc5+27Vmh0bTdPOVSed3LDPVFAGPq+a38ksFvA01xKkUScs7HCiuZdupbftJLYydzcpZgSCPvcASkEDcADkDw558amT1WxUVs6RzqO8mknUplQTyuc49h41d2yTwPEZrcqrPjgDHn8QB+E9eD5VaW/Z/T45Y5be2xKsgKEMcqehxzVzBpSyyyidVVtgHdkA8E9OPDjPX3rnl1F+Drj0qSezMzOzvDgp8A4LE+FQ7TS21PU1UuqQjiRiu4r5AVpNM0tHu5Y7hC8RJGASDwensRVwn3PTiwS2WJehEcRPPqap5OCVh5M5edl7SCNgzvJ71adgux0bXiamGDRLK0ew+YxyPzqs1HtFC9w9uYXEY6yjnafXyrqPY21Fv2TsHAG6YNMSP7zEj/Tt/KjFblyPPqopI1sQAQAdAAAKrO0t99x0q4mIyqoQeM9fCpto5dAPKqrtvGknZi/7w42xhgcZ5DAj+Vavg5EcMuFur7UJpCmBM3xbfxHNWdpopjbMiAt5VdWcMe1cgcHd0q0gt1lG4gdetc/ccnR0rEkrMzJpjc94u3HTb0qNLoSsne5YqT+E7ea1d1CkYbcQAPHNMgMawiNsdSw+taYm7pmeWKStFJ2e1qbQtRijlkMsOQoY/MFJ5B8/MeoHma7IQGBORg+nX1ri+oac00qG2O0tIFUngZzXZ8AIBwcAAEGtmYoYeQRUDVm2W5wTk8YAqeTVfqzkRKMdTRHyJlG3XHjSr2TpnxpVoIuLmWOQAx+A5zWe7Tdoo9ChVY0Wa9kGY4m6Af2m9PIeNXk0ItoJLi5liigRcyO74AHjzXFr64mv9aubh5vhmmcxS4JBTJ29enGOKZJY6h2k7QXxJfUJY1PzJBiIY/y8/rURWvWOWu7o/8Arv8Azo1talcFp1kQc8L/AL1KjjCqRjhWI596pRJbBJe6rEm1NTvgOuPvL/zpzapqsfXVL7P/AHDfzp0kQ8Gwahk7pSrjaQOh8adILJ8t9d3wD3l1NcEdBK5bFbOz0sar2Msu7Aae3Q936kEhh9evuBWHhB6JzXRvs8cnSZYT1jnb6ZANKUFKLTKhJxkmjJd22w7PmHxKfXx4/Oj3FyYoHfIJUdBkgGtH2m0hbeVryBf2UrZYAcK5/gf31nJk24MfxgDG3Neb2nGVM9bvKcbH6OGETM/UqAR40zVGkaKV427oNgls9cUK1kmgdlcx5J+LnOM1C1vUIIJglzIO6QZY7SVTy3eXt61Uov0KM0ix0+OKzhha4XvSsiSyGRcswBHJrrc0YeL4efGua9j9C/p23uLhNQuEs1m7pUwWWRcAnBb1yMjjmunKgVNngBgVpBNHLmnGTVEK0fY4Uj5jVf24UnszejcAFTc3sD0/PFT5omhkBA+HOfai3ltFqFjNazKTDOhSQA4ODxwatoxXDOV2jw9yjBhk8H0qzWWFMIOJPIHJNY7QrEx6qLeVp5OZFmZ5CwlHgSOnl0qwn7M24KTRRhyGyU3EkeXU8+1c64fB262i2uGSebu2UsDjpUGR/ursjliqE4GOgz/uKNZQW9lFJK3EpHygYx71FaVZJ+9JJUcYPj40lLViePZCjs++UzibDhwDzyp8/Qjg4rrjAgYPJ8TXKri+stIWPUr+CQW5mTvUgXLkFs48B4D9R1q/uPtW7KoMpPezFuf2do2P1xW2NtqzDNrHhGyNV+qqDECTzngVmLT7VOzVzJsc30A/tyW2R/pJP6V5e9u+zUzqy6lgdOYJBj/TWyTMGya60qgW/aLQrpisOrWjsOqmTb+/GaVXyIzfbDXZdfuERA8VpDzHAT8xz8zAcZx0HgKpBCzoyMmzIyp/jXltbAMCHcEdcnrU9Cfxcjw9q0SozbAWI3RCRvgkGQ+PMdalpyCf7xqC8vczuR8pBPuR/wDtS4jiJRzkDmmIfszwaAIVmIY/KDlcf84o28npQoG2zTRZ6HcPY9f1oAOFA48BwK2/2esBb3i55Eqt/p/2rEc5rXdg5hGt3lWP7QdB4bf5igaNhqr20enTm8P7EoVYDqeOg8zXJrfV1umaJWkjmVgHRvDJwPQg+fmfOtJ9oeo20KWUs0sn3lJVaGFc4C/iJ9MY56+XjWW1ewR+/wBV3IlvPYSRyRpn5mI2EZwc7lGOPCsp49mawyal/puZAxuhulY9OcCo9rp1rd63DbX86wQvOGAL7QwHIX3OMfnWNl1bW9O29zeGWIHaUlGSvrnrRvvtxqgJu9p2HG1RgDPp+X5UnjsFkfk+iYP6sbgB6DjFFrmPYbti9q8em6xIXhyFhuG5KeSsfLyPh7V00MD0qGqGmmAu13xHHhzQrJ9ysM1JcAqc49eKxnaPtppHZeaWK5dri7x8NrBgt6bj0X60hma7YRp2e7U97HZs8F3G0kaKwA3k4fr64OPX8o1uZSonlYQSkfCqg8n1z1+lYztH231HtVfquppFFZruWG3jH9WT0JfqTxg+HpVroml2oUSvEGf++2Tn6+FYzVM7cEtomhubgXCgkfEeuKpr+UJujQc4/PNGvr2KzlUM20ZICKMn0oWh6bLrmohMnHVz/ZXzP8B4n2rHVzdFSko8k+z0mXUOzGo/eGeV5otkJdskKnIx7tn8q5mIMOVYe+a+hvucVvZiGFdqIm1F8gOlcV7QWfc63fRBMBJ2w3QkHkfvr0Yw1ikebOW0mynEXdkc8eBp6JmvLncISOMkgCiqAqgA+GaZAN7cN8J5FKjjkUqYGgNnFEQ8MajHOAzAfvrwXcWSjkoTkAEdKFLfFYx3j7SODx0Prn/npVfearCkJeWeB+OAnD59BzVk0TTIs7xFTuXccn2q0jORgVn9OYrErZ+Jzub+VXJuY0UEowUdSvNAEwDHSoV433eaO4I+FMh/VSOfy4P0og1C1AyZlGPA1DvdUt3QqvxE+AHWgRbD5jznmtD2PnWB9RMhwiqkhPp8Q/hWM0K77+FoZARJCcAtxuTwP06H6Vc203cXQYn4GQqwB6kcjPtzQMuruzS8uje3igyHkA/hHgB7Vn9bvkvNOtjEcpd3DvgdAkTFFH55NH1nViumXBjb4ym1B5Z4zWcsg4tIVYnbChSMemck/nUp8jH7Vkdw+Cp6g+NEso4ogwQYbGSc9aAGKkEDJpwcBxGhyzdT6VQieiiRMMM+FdG+zztG1zC2kXpJuLaMvFI34oxgYJ8xkfT2rnELBBuOT5KOprP9oL+6jZ4LaSSJJVKSlWI3qSCVPpkDj0FRNWiovk6H9oP2ly/eJdJ7MzABPhnv4yDz4rGf3t+XnXLXUvukcsxLZLMc5J9/Gh2yDYcAcCpgjLwFTxnkH1qFEdlXeRjgDqeo861vY611LVYLi3F08Tx7MOsYbgnBJz18KzYTvCXfhlPT+Vbf7LH338ozgPGwA8vEf+009E/JSm4+Baj2PvLWynvu+a8nBG2MkrnnknnGAMmrnsld3lpq9tp1lBGLO5jMo7qPLMAThieMdOvPUCtZf7IrSaTBYojOFUcnjoMefT61zmDWdSi7QCFyRAUSREUBQImAPHA6Zx9KWkYsp5JNcnSe07Xdro9zPA7wziFmAYAgEDPl6VyLtM7veW1+cH79axTtkdWxtb9V/WtrqFzNeahN3UzrbwxsYxGxG4hR1/LFUv2iWrfc9Nn24ZFMR9yM/vFaXZk1TMe+wnaxGSeAT1qJIdkybTkc58qOg+8x7dm9ucjbu6fuoLgbsjkKoH76QX6Dhuvp1pV4hG3NKmBI1S7+5mRzcwGEu3dhov2jDPGfI1nkZtQu0kYAZ4AHgKq8ljljk+eavNBjDsreCih+SqpGgtVwgA8KnpK6JhQDz0NV8cqRjk+9FF4XIWFSxPQYqjMm91BMwEkKgnyFFaBIR/4aCM+65NAQdzh7iVQ45CjrRvvvesAIXPHUGmlYiHPf3NtJHJJCqxq3xYHVT1/gfpRNa1aWxkha3Qy7CSwUZAGMZqXLFJPGQo38fJIOtVVhcyWWo8uVCwlSpHUAjg5/5xQ0NM8sdVm1+YoYu7ij+c44Pp71ZTMiZJIWNRjJ4AoK3qYY28RYsxLNt2Jn38foKCIGnlEs7u75yAowq/SpSoG7B3M7rL3SxsM8gkdR51NtLYQx735Y9aaEt7cOwQ96erltxNRpLxzlRnJpgPvr+G3iZnDsx4VU5OfPjpjr9aytxfQ3NzHHAJAgB3d4ckk1YXc26dgS+1OMAHB9z/CqJkzeSjoxO7I8amRUS5tFz8B8+akTt3dsxHgKi2xwY3zjd8Jz5ipUnxKQRwaQENidp9q1H2YXRj1aKIDmQN+gP86x6OSrx55j4GfEVbdiLwW2u2bOcL32w+zZH8apVYmdtvAJI3jOMFT1HBHlXM7a5js9veRAzQKY43xldgyGQ4XaPlJBz+mK6PcvmAS5yy8kCubarBi/uEGCyyFkYrlskgDk5OMiM8kcN9KyzqvB09OlNOLLiy1a1F3AJpMxTYDybhtXxBJ+mfPjNW3byAT9n5mCkGArKP8AKRn9M1jtStXhuYNmY5FtY9u0gkDrn4cng7TxjoeehrUaRMNZ0K4tHcK6J3RUf2CCq+JxjBUjJ+X8lif9WGXG1BTMJ2c1mbQtSllt4opTJGYyso4xUBj3kk5OAS3IAwKBIGDoxyG28++Kdbtncf7RzWhyqCT29joX2kqfw8UqBcMUbcMehpUF0ZwGtFoK7bYN6Vn1ilP/AEnz/hNaSwRobUJgjAA6eNLaP0qUWWCLG7KGB5PhV1YokZZo8At5joKzf9IJav8A1Es7YxtVCRVhbdp9TgIezjW0JHxAQqcj1yareH0jSXwvMOcBYrf3wK8ZpF4Mqp6LVce1GsgHNzaNz0Nkh/P4aYO0+vnmO+tEH/ZIP/hR3YL2Jwl8LmJ5mICKX82PhUVtOvrq87w2kjKw5O0YyOn1qEvaftEMkapbDj8NtH/GOnjtT2kA41jAx4Qp/wDSl3cf+g0l8LgaPcLybcj3NBuIJIFAmRkB5Hhmqk9odfExl/prEh6lolyPrsqFdanqk7o8upJMV4BZQAB16bKXex/RrHN+iym28sxVVqtvLqCBlAPxHoPM+lBluppIidsXe9MF/h9+n6VFazzLveQSbhh0dTwPQipfUY/pawz+DO81AnISNFPg3xCq6cMl+DKqKW43IeM1cqkkPww3LbD+GQZx9aj3dm1ymDLGCp3blSpfUY68lRwz+CX+rkjPD4DL7ipCzgwh2OBj9aYYl7vEpJwMhguKYLXCbDI21uQCtT38f0awz+ENwe6EgzuPJx4023ka3kWVD8QO4EVb28VlGGFxDcShl+DbKsZU+fQ59j++pVr/AENbs7to0l0rDIW4vGGMeI2qvX1p9+C9j7M/h0/QdXh1bT1kt3UyADvI24Kk+f8APxrKdsLMfekmiDBwpjlTByRglTgAnPBAPmFqv07VraxvEbT9BtYJVUkMs8xI6cctyOfGpN92wmn/AGdzo+myuhITvUZ8e2TiiXVYpKrKjgyQknQLXlmjNs958QkskMnBwCFYMORjJUn14XyzRtB1A22rLvkX9sGhkYMDgseDkE8B18SMB+nnHPbC/JUzafp04VjsWWHdtU+AOc4FBk7T3EpV30vTOuQrQEj8iay7uJS2TN/2cdWinv4Wj1C4gX49krjCfF4nyqF3kEDbJJ443PG1m6e+AcVZahqN5eB2lZQHJLBFAB/KqgWcYkEndZYf2iTzVPqYXwc6wMJeRywg7reZucfCBj86VHSSeP5ZXB8880qn8mJXYYx2O7qaIfm+lKlXKdK8iBOeteAnzpUqzfksKANg4rxui/4jSpU0DPB831FL8T+9KlQxIMnzD/CP30IeFKlUSBBF6PXjfKPcUqVP0MdJ1/yV7+D/ACilSpAO8fpQaVKqANIOle/hb60qVICwtwO8i4/6B/hUG9/8xJ70qVc+L+Ztl8IjSdT/AIab/wBJfelSrqRgGb+FDPX6/wAKVKgkaPl+tKlSoGf/2Q=="/>
          <p:cNvSpPr>
            <a:spLocks noChangeAspect="1" noChangeArrowheads="1"/>
          </p:cNvSpPr>
          <p:nvPr/>
        </p:nvSpPr>
        <p:spPr bwMode="auto">
          <a:xfrm>
            <a:off x="76200" y="-231775"/>
            <a:ext cx="23622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7178" name="AutoShape 18" descr="data:image/jpg;base64,/9j/4AAQSkZJRgABAQAAAQABAAD/2wBDAAkGBwgHBgkIBwgKCgkLDRYPDQwMDRsUFRAWIB0iIiAdHx8kKDQsJCYxJx8fLT0tMTU3Ojo6Iys/RD84QzQ5Ojf/2wBDAQoKCg0MDRoPDxo3JR8lNzc3Nzc3Nzc3Nzc3Nzc3Nzc3Nzc3Nzc3Nzc3Nzc3Nzc3Nzc3Nzc3Nzc3Nzc3Nzc3Nzf/wAARCACCAMcDASIAAhEBAxEB/8QAHAAAAQUBAQEAAAAAAAAAAAAAAwACBAUGBwEI/8QAQRAAAgEDAwEGAwUECQIHAAAAAQIDAAQRBRIhMQYTQVFhcSIygQcUQpGhI7HB0RUzUmJygqLh8EN0JDSDssLS8f/EABkBAAMBAQEAAAAAAAAAAAAAAAABAgMEBf/EACQRAAICAgEFAAIDAAAAAAAAAAABAhEDEiEEEzFBURQiMkJS/9oADAMBAAIRAxEAPwDoMSI4be5BxwPCptqyvAIgdrjkGoC4B+IZGelHtpEjnDOML4AVqZDy8qlkdieec01VBPFPuJFkl3KcikdmQVBHnUssKY+6VXWTLUZrlmTY3l1r1raLbvDnkZANAAyu4kdemaTGh68DGT5cU4U1SKfgZ6jmpGIcGrKyYGEDPIquI2kZOM0KXW9N0cF9VvoLVW4XvXwWPoPGgC9oc/8AV/Wsc32p9k1nkha7uAUON33V8N7HHNSrL7QOzGpuILfVI45XICrOpjyfdhikBpwvwiveRXisCq4OR1pxNIDzNNNe4rxhyPSgBpPNNb3NPIppFAAzQ6Kw4pmKYAmFMOcdaKwphoEDbkVR6whWcNjhh1q9JFV+qxb4QwPynmqi6IkUD9aVKV1BPxDrSrUmy2Jz+eakGVHQLsAYeIFRhT1zSKQQdaeKbHz8OQAT1NT47eDuz8eSPWkyj1HikiRSSCPKvJYSjE7SoJ4yajDKsCOoqS87SnBIwKljGxj4sGijMchK448xQlPOc80DWL9NL0q51G4I2xL8KeLuflX6nH61IzOdu+20XZ9Tb2zCXUnAYRhchVJ6nyPpXIb+7vtXlM11jvNvwqSSSPemztc3l897fs0txKd7PJgAnzx5enlVgiw3ERC9Av5n0p0KzOSCVGO6MDzIwSf1qGWDksAMjp5VotRsCkIaKNgoOc4zj1qoexlX422g4yQPHNJoEa/sZ281nRJo4Fl+8WpbDWs5yo/wnqp/T0rv2mahBqlmlzbE7GAJB6qcdDXylbyC0bLgDB4Yjx/50/3rp/2e9rGhlRe/JBB7yFvHAzmkxnahTT1r2Ng6BlOQRXpHmPrSAYaa3Tgj61mO0vbrSNEV41lN1dqMCKAbgD/ePgOff0rmMn2h9o76/Cyy9zbEkqIRsz6EjnFAHcscHBFMIrl1j20v0GJbqSZsDmReAB5Vc2vb1JJtjrGx8QWCfl5mmKzakUNhQNO1KDUYy0O5GU4ZH6j+B96lMKAAFaDdAG3kHHy1JYVD1AYtnI600SzNSQqT0/KlUhl9GpVqQWKQs23a2SxxTpEKPtPUcZpsQkgmDbsYPIAr07ndmZskngUFIlRiH7uyj56Go6CmKMNgnkdRmigb3CRI5B6naaljPQKeuM+tMwwJUqQR5iixkA/EM+9SUgu1QgIIyetc5+27Vmh0bTdPOVSed3LDPVFAGPq+a38ksFvA01xKkUScs7HCiuZdupbftJLYydzcpZgSCPvcASkEDcADkDw558amT1WxUVs6RzqO8mknUplQTyuc49h41d2yTwPEZrcqrPjgDHn8QB+E9eD5VaW/Z/T45Y5be2xKsgKEMcqehxzVzBpSyyyidVVtgHdkA8E9OPDjPX3rnl1F+Drj0qSezMzOzvDgp8A4LE+FQ7TS21PU1UuqQjiRiu4r5AVpNM0tHu5Y7hC8RJGASDwensRVwn3PTiwS2WJehEcRPPqap5OCVh5M5edl7SCNgzvJ71adgux0bXiamGDRLK0ew+YxyPzqs1HtFC9w9uYXEY6yjnafXyrqPY21Fv2TsHAG6YNMSP7zEj/Tt/KjFblyPPqopI1sQAQAdAAAKrO0t99x0q4mIyqoQeM9fCpto5dAPKqrtvGknZi/7w42xhgcZ5DAj+Vavg5EcMuFur7UJpCmBM3xbfxHNWdpopjbMiAt5VdWcMe1cgcHd0q0gt1lG4gdetc/ccnR0rEkrMzJpjc94u3HTb0qNLoSsne5YqT+E7ea1d1CkYbcQAPHNMgMawiNsdSw+taYm7pmeWKStFJ2e1qbQtRijlkMsOQoY/MFJ5B8/MeoHma7IQGBORg+nX1ri+oac00qG2O0tIFUngZzXZ8AIBwcAAEGtmYoYeQRUDVm2W5wTk8YAqeTVfqzkRKMdTRHyJlG3XHjSr2TpnxpVoIuLmWOQAx+A5zWe7Tdoo9ChVY0Wa9kGY4m6Af2m9PIeNXk0ItoJLi5liigRcyO74AHjzXFr64mv9aubh5vhmmcxS4JBTJ29enGOKZJY6h2k7QXxJfUJY1PzJBiIY/y8/rURWvWOWu7o/8Arv8Azo1talcFp1kQc8L/AL1KjjCqRjhWI596pRJbBJe6rEm1NTvgOuPvL/zpzapqsfXVL7P/AHDfzp0kQ8Gwahk7pSrjaQOh8adILJ8t9d3wD3l1NcEdBK5bFbOz0sar2Msu7Aae3Q936kEhh9evuBWHhB6JzXRvs8cnSZYT1jnb6ZANKUFKLTKhJxkmjJd22w7PmHxKfXx4/Oj3FyYoHfIJUdBkgGtH2m0hbeVryBf2UrZYAcK5/gf31nJk24MfxgDG3Neb2nGVM9bvKcbH6OGETM/UqAR40zVGkaKV427oNgls9cUK1kmgdlcx5J+LnOM1C1vUIIJglzIO6QZY7SVTy3eXt61Uov0KM0ix0+OKzhha4XvSsiSyGRcswBHJrrc0YeL4efGua9j9C/p23uLhNQuEs1m7pUwWWRcAnBb1yMjjmunKgVNngBgVpBNHLmnGTVEK0fY4Uj5jVf24UnszejcAFTc3sD0/PFT5omhkBA+HOfai3ltFqFjNazKTDOhSQA4ODxwatoxXDOV2jw9yjBhk8H0qzWWFMIOJPIHJNY7QrEx6qLeVp5OZFmZ5CwlHgSOnl0qwn7M24KTRRhyGyU3EkeXU8+1c64fB262i2uGSebu2UsDjpUGR/ursjliqE4GOgz/uKNZQW9lFJK3EpHygYx71FaVZJ+9JJUcYPj40lLViePZCjs++UzibDhwDzyp8/Qjg4rrjAgYPJ8TXKri+stIWPUr+CQW5mTvUgXLkFs48B4D9R1q/uPtW7KoMpPezFuf2do2P1xW2NtqzDNrHhGyNV+qqDECTzngVmLT7VOzVzJsc30A/tyW2R/pJP6V5e9u+zUzqy6lgdOYJBj/TWyTMGya60qgW/aLQrpisOrWjsOqmTb+/GaVXyIzfbDXZdfuERA8VpDzHAT8xz8zAcZx0HgKpBCzoyMmzIyp/jXltbAMCHcEdcnrU9Cfxcjw9q0SozbAWI3RCRvgkGQ+PMdalpyCf7xqC8vczuR8pBPuR/wDtS4jiJRzkDmmIfszwaAIVmIY/KDlcf84o28npQoG2zTRZ6HcPY9f1oAOFA48BwK2/2esBb3i55Eqt/p/2rEc5rXdg5hGt3lWP7QdB4bf5igaNhqr20enTm8P7EoVYDqeOg8zXJrfV1umaJWkjmVgHRvDJwPQg+fmfOtJ9oeo20KWUs0sn3lJVaGFc4C/iJ9MY56+XjWW1ewR+/wBV3IlvPYSRyRpn5mI2EZwc7lGOPCsp49mawyal/puZAxuhulY9OcCo9rp1rd63DbX86wQvOGAL7QwHIX3OMfnWNl1bW9O29zeGWIHaUlGSvrnrRvvtxqgJu9p2HG1RgDPp+X5UnjsFkfk+iYP6sbgB6DjFFrmPYbti9q8em6xIXhyFhuG5KeSsfLyPh7V00MD0qGqGmmAu13xHHhzQrJ9ysM1JcAqc49eKxnaPtppHZeaWK5dri7x8NrBgt6bj0X60hma7YRp2e7U97HZs8F3G0kaKwA3k4fr64OPX8o1uZSonlYQSkfCqg8n1z1+lYztH231HtVfquppFFZruWG3jH9WT0JfqTxg+HpVroml2oUSvEGf++2Tn6+FYzVM7cEtomhubgXCgkfEeuKpr+UJujQc4/PNGvr2KzlUM20ZICKMn0oWh6bLrmohMnHVz/ZXzP8B4n2rHVzdFSko8k+z0mXUOzGo/eGeV5otkJdskKnIx7tn8q5mIMOVYe+a+hvucVvZiGFdqIm1F8gOlcV7QWfc63fRBMBJ2w3QkHkfvr0Yw1ikebOW0mynEXdkc8eBp6JmvLncISOMkgCiqAqgA+GaZAN7cN8J5FKjjkUqYGgNnFEQ8MajHOAzAfvrwXcWSjkoTkAEdKFLfFYx3j7SODx0Prn/npVfearCkJeWeB+OAnD59BzVk0TTIs7xFTuXccn2q0jORgVn9OYrErZ+Jzub+VXJuY0UEowUdSvNAEwDHSoV433eaO4I+FMh/VSOfy4P0og1C1AyZlGPA1DvdUt3QqvxE+AHWgRbD5jznmtD2PnWB9RMhwiqkhPp8Q/hWM0K77+FoZARJCcAtxuTwP06H6Vc203cXQYn4GQqwB6kcjPtzQMuruzS8uje3igyHkA/hHgB7Vn9bvkvNOtjEcpd3DvgdAkTFFH55NH1nViumXBjb4ym1B5Z4zWcsg4tIVYnbChSMemck/nUp8jH7Vkdw+Cp6g+NEso4ogwQYbGSc9aAGKkEDJpwcBxGhyzdT6VQieiiRMMM+FdG+zztG1zC2kXpJuLaMvFI34oxgYJ8xkfT2rnELBBuOT5KOprP9oL+6jZ4LaSSJJVKSlWI3qSCVPpkDj0FRNWiovk6H9oP2ly/eJdJ7MzABPhnv4yDz4rGf3t+XnXLXUvukcsxLZLMc5J9/Gh2yDYcAcCpgjLwFTxnkH1qFEdlXeRjgDqeo861vY611LVYLi3F08Tx7MOsYbgnBJz18KzYTvCXfhlPT+Vbf7LH338ozgPGwA8vEf+009E/JSm4+Baj2PvLWynvu+a8nBG2MkrnnknnGAMmrnsld3lpq9tp1lBGLO5jMo7qPLMAThieMdOvPUCtZf7IrSaTBYojOFUcnjoMefT61zmDWdSi7QCFyRAUSREUBQImAPHA6Zx9KWkYsp5JNcnSe07Xdro9zPA7wziFmAYAgEDPl6VyLtM7veW1+cH79axTtkdWxtb9V/WtrqFzNeahN3UzrbwxsYxGxG4hR1/LFUv2iWrfc9Nn24ZFMR9yM/vFaXZk1TMe+wnaxGSeAT1qJIdkybTkc58qOg+8x7dm9ucjbu6fuoLgbsjkKoH76QX6Dhuvp1pV4hG3NKmBI1S7+5mRzcwGEu3dhov2jDPGfI1nkZtQu0kYAZ4AHgKq8ljljk+eavNBjDsreCih+SqpGgtVwgA8KnpK6JhQDz0NV8cqRjk+9FF4XIWFSxPQYqjMm91BMwEkKgnyFFaBIR/4aCM+65NAQdzh7iVQ45CjrRvvvesAIXPHUGmlYiHPf3NtJHJJCqxq3xYHVT1/gfpRNa1aWxkha3Qy7CSwUZAGMZqXLFJPGQo38fJIOtVVhcyWWo8uVCwlSpHUAjg5/5xQ0NM8sdVm1+YoYu7ij+c44Pp71ZTMiZJIWNRjJ4AoK3qYY28RYsxLNt2Jn38foKCIGnlEs7u75yAowq/SpSoG7B3M7rL3SxsM8gkdR51NtLYQx735Y9aaEt7cOwQ96erltxNRpLxzlRnJpgPvr+G3iZnDsx4VU5OfPjpjr9aytxfQ3NzHHAJAgB3d4ckk1YXc26dgS+1OMAHB9z/CqJkzeSjoxO7I8amRUS5tFz8B8+akTt3dsxHgKi2xwY3zjd8Jz5ipUnxKQRwaQENidp9q1H2YXRj1aKIDmQN+gP86x6OSrx55j4GfEVbdiLwW2u2bOcL32w+zZH8apVYmdtvAJI3jOMFT1HBHlXM7a5js9veRAzQKY43xldgyGQ4XaPlJBz+mK6PcvmAS5yy8kCubarBi/uEGCyyFkYrlskgDk5OMiM8kcN9KyzqvB09OlNOLLiy1a1F3AJpMxTYDybhtXxBJ+mfPjNW3byAT9n5mCkGArKP8AKRn9M1jtStXhuYNmY5FtY9u0gkDrn4cng7TxjoeehrUaRMNZ0K4tHcK6J3RUf2CCq+JxjBUjJ+X8lif9WGXG1BTMJ2c1mbQtSllt4opTJGYyso4xUBj3kk5OAS3IAwKBIGDoxyG28++Kdbtncf7RzWhyqCT29joX2kqfw8UqBcMUbcMehpUF0ZwGtFoK7bYN6Vn1ilP/AEnz/hNaSwRobUJgjAA6eNLaP0qUWWCLG7KGB5PhV1YokZZo8At5joKzf9IJav8A1Es7YxtVCRVhbdp9TgIezjW0JHxAQqcj1yareH0jSXwvMOcBYrf3wK8ZpF4Mqp6LVce1GsgHNzaNz0Nkh/P4aYO0+vnmO+tEH/ZIP/hR3YL2Jwl8LmJ5mICKX82PhUVtOvrq87w2kjKw5O0YyOn1qEvaftEMkapbDj8NtH/GOnjtT2kA41jAx4Qp/wDSl3cf+g0l8LgaPcLybcj3NBuIJIFAmRkB5Hhmqk9odfExl/prEh6lolyPrsqFdanqk7o8upJMV4BZQAB16bKXex/RrHN+iym28sxVVqtvLqCBlAPxHoPM+lBluppIidsXe9MF/h9+n6VFazzLveQSbhh0dTwPQipfUY/pawz+DO81AnISNFPg3xCq6cMl+DKqKW43IeM1cqkkPww3LbD+GQZx9aj3dm1ymDLGCp3blSpfUY68lRwz+CX+rkjPD4DL7ipCzgwh2OBj9aYYl7vEpJwMhguKYLXCbDI21uQCtT38f0awz+ENwe6EgzuPJx4023ka3kWVD8QO4EVb28VlGGFxDcShl+DbKsZU+fQ59j++pVr/AENbs7to0l0rDIW4vGGMeI2qvX1p9+C9j7M/h0/QdXh1bT1kt3UyADvI24Kk+f8APxrKdsLMfekmiDBwpjlTByRglTgAnPBAPmFqv07VraxvEbT9BtYJVUkMs8xI6cctyOfGpN92wmn/AGdzo+myuhITvUZ8e2TiiXVYpKrKjgyQknQLXlmjNs958QkskMnBwCFYMORjJUn14XyzRtB1A22rLvkX9sGhkYMDgseDkE8B18SMB+nnHPbC/JUzafp04VjsWWHdtU+AOc4FBk7T3EpV30vTOuQrQEj8iay7uJS2TN/2cdWinv4Wj1C4gX49krjCfF4nyqF3kEDbJJ443PG1m6e+AcVZahqN5eB2lZQHJLBFAB/KqgWcYkEndZYf2iTzVPqYXwc6wMJeRywg7reZucfCBj86VHSSeP5ZXB8880qn8mJXYYx2O7qaIfm+lKlXKdK8iBOeteAnzpUqzfksKANg4rxui/4jSpU0DPB831FL8T+9KlQxIMnzD/CP30IeFKlUSBBF6PXjfKPcUqVP0MdJ1/yV7+D/ACilSpAO8fpQaVKqANIOle/hb60qVICwtwO8i4/6B/hUG9/8xJ70qVc+L+Ztl8IjSdT/AIab/wBJfelSrqRgGb+FDPX6/wAKVKgkaPl+tKlSoGf/2Q=="/>
          <p:cNvSpPr>
            <a:spLocks noChangeAspect="1" noChangeArrowheads="1"/>
          </p:cNvSpPr>
          <p:nvPr/>
        </p:nvSpPr>
        <p:spPr bwMode="auto">
          <a:xfrm>
            <a:off x="76200" y="-231775"/>
            <a:ext cx="23622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7179" name="AutoShape 20" descr="data:image/jpg;base64,/9j/4AAQSkZJRgABAQAAAQABAAD/2wBDAAkGBwgHBgkIBwgKCgkLDRYPDQwMDRsUFRAWIB0iIiAdHx8kKDQsJCYxJx8fLT0tMTU3Ojo6Iys/RD84QzQ5Ojf/2wBDAQoKCg0MDRoPDxo3JR8lNzc3Nzc3Nzc3Nzc3Nzc3Nzc3Nzc3Nzc3Nzc3Nzc3Nzc3Nzc3Nzc3Nzc3Nzc3Nzc3Nzf/wAARCACCAMcDASIAAhEBAxEB/8QAHAAAAQUBAQEAAAAAAAAAAAAAAwACBAUGBwEI/8QAQRAAAgEDAwEGAwUECQIHAAAAAQIDAAQRBRIhMQYTQVFhcSIygQcUQpGhI7HB0RUzUmJygqLh8EN0JDSDssLS8f/EABkBAAMBAQEAAAAAAAAAAAAAAAABAgMEBf/EACQRAAICAgEFAAIDAAAAAAAAAAABAhEDEiEEEzFBURQiMkJS/9oADAMBAAIRAxEAPwDoMSI4be5BxwPCptqyvAIgdrjkGoC4B+IZGelHtpEjnDOML4AVqZDy8qlkdieec01VBPFPuJFkl3KcikdmQVBHnUssKY+6VXWTLUZrlmTY3l1r1raLbvDnkZANAAyu4kdemaTGh68DGT5cU4U1SKfgZ6jmpGIcGrKyYGEDPIquI2kZOM0KXW9N0cF9VvoLVW4XvXwWPoPGgC9oc/8AV/Wsc32p9k1nkha7uAUON33V8N7HHNSrL7QOzGpuILfVI45XICrOpjyfdhikBpwvwiveRXisCq4OR1pxNIDzNNNe4rxhyPSgBpPNNb3NPIppFAAzQ6Kw4pmKYAmFMOcdaKwphoEDbkVR6whWcNjhh1q9JFV+qxb4QwPynmqi6IkUD9aVKV1BPxDrSrUmy2Jz+eakGVHQLsAYeIFRhT1zSKQQdaeKbHz8OQAT1NT47eDuz8eSPWkyj1HikiRSSCPKvJYSjE7SoJ4yajDKsCOoqS87SnBIwKljGxj4sGijMchK448xQlPOc80DWL9NL0q51G4I2xL8KeLuflX6nH61IzOdu+20XZ9Tb2zCXUnAYRhchVJ6nyPpXIb+7vtXlM11jvNvwqSSSPemztc3l897fs0txKd7PJgAnzx5enlVgiw3ERC9Av5n0p0KzOSCVGO6MDzIwSf1qGWDksAMjp5VotRsCkIaKNgoOc4zj1qoexlX422g4yQPHNJoEa/sZ281nRJo4Fl+8WpbDWs5yo/wnqp/T0rv2mahBqlmlzbE7GAJB6qcdDXylbyC0bLgDB4Yjx/50/3rp/2e9rGhlRe/JBB7yFvHAzmkxnahTT1r2Ng6BlOQRXpHmPrSAYaa3Tgj61mO0vbrSNEV41lN1dqMCKAbgD/ePgOff0rmMn2h9o76/Cyy9zbEkqIRsz6EjnFAHcscHBFMIrl1j20v0GJbqSZsDmReAB5Vc2vb1JJtjrGx8QWCfl5mmKzakUNhQNO1KDUYy0O5GU4ZH6j+B96lMKAAFaDdAG3kHHy1JYVD1AYtnI600SzNSQqT0/KlUhl9GpVqQWKQs23a2SxxTpEKPtPUcZpsQkgmDbsYPIAr07ndmZskngUFIlRiH7uyj56Go6CmKMNgnkdRmigb3CRI5B6naaljPQKeuM+tMwwJUqQR5iixkA/EM+9SUgu1QgIIyetc5+27Vmh0bTdPOVSed3LDPVFAGPq+a38ksFvA01xKkUScs7HCiuZdupbftJLYydzcpZgSCPvcASkEDcADkDw558amT1WxUVs6RzqO8mknUplQTyuc49h41d2yTwPEZrcqrPjgDHn8QB+E9eD5VaW/Z/T45Y5be2xKsgKEMcqehxzVzBpSyyyidVVtgHdkA8E9OPDjPX3rnl1F+Drj0qSezMzOzvDgp8A4LE+FQ7TS21PU1UuqQjiRiu4r5AVpNM0tHu5Y7hC8RJGASDwensRVwn3PTiwS2WJehEcRPPqap5OCVh5M5edl7SCNgzvJ71adgux0bXiamGDRLK0ew+YxyPzqs1HtFC9w9uYXEY6yjnafXyrqPY21Fv2TsHAG6YNMSP7zEj/Tt/KjFblyPPqopI1sQAQAdAAAKrO0t99x0q4mIyqoQeM9fCpto5dAPKqrtvGknZi/7w42xhgcZ5DAj+Vavg5EcMuFur7UJpCmBM3xbfxHNWdpopjbMiAt5VdWcMe1cgcHd0q0gt1lG4gdetc/ccnR0rEkrMzJpjc94u3HTb0qNLoSsne5YqT+E7ea1d1CkYbcQAPHNMgMawiNsdSw+taYm7pmeWKStFJ2e1qbQtRijlkMsOQoY/MFJ5B8/MeoHma7IQGBORg+nX1ri+oac00qG2O0tIFUngZzXZ8AIBwcAAEGtmYoYeQRUDVm2W5wTk8YAqeTVfqzkRKMdTRHyJlG3XHjSr2TpnxpVoIuLmWOQAx+A5zWe7Tdoo9ChVY0Wa9kGY4m6Af2m9PIeNXk0ItoJLi5liigRcyO74AHjzXFr64mv9aubh5vhmmcxS4JBTJ29enGOKZJY6h2k7QXxJfUJY1PzJBiIY/y8/rURWvWOWu7o/8Arv8Azo1talcFp1kQc8L/AL1KjjCqRjhWI596pRJbBJe6rEm1NTvgOuPvL/zpzapqsfXVL7P/AHDfzp0kQ8Gwahk7pSrjaQOh8adILJ8t9d3wD3l1NcEdBK5bFbOz0sar2Msu7Aae3Q936kEhh9evuBWHhB6JzXRvs8cnSZYT1jnb6ZANKUFKLTKhJxkmjJd22w7PmHxKfXx4/Oj3FyYoHfIJUdBkgGtH2m0hbeVryBf2UrZYAcK5/gf31nJk24MfxgDG3Neb2nGVM9bvKcbH6OGETM/UqAR40zVGkaKV427oNgls9cUK1kmgdlcx5J+LnOM1C1vUIIJglzIO6QZY7SVTy3eXt61Uov0KM0ix0+OKzhha4XvSsiSyGRcswBHJrrc0YeL4efGua9j9C/p23uLhNQuEs1m7pUwWWRcAnBb1yMjjmunKgVNngBgVpBNHLmnGTVEK0fY4Uj5jVf24UnszejcAFTc3sD0/PFT5omhkBA+HOfai3ltFqFjNazKTDOhSQA4ODxwatoxXDOV2jw9yjBhk8H0qzWWFMIOJPIHJNY7QrEx6qLeVp5OZFmZ5CwlHgSOnl0qwn7M24KTRRhyGyU3EkeXU8+1c64fB262i2uGSebu2UsDjpUGR/ursjliqE4GOgz/uKNZQW9lFJK3EpHygYx71FaVZJ+9JJUcYPj40lLViePZCjs++UzibDhwDzyp8/Qjg4rrjAgYPJ8TXKri+stIWPUr+CQW5mTvUgXLkFs48B4D9R1q/uPtW7KoMpPezFuf2do2P1xW2NtqzDNrHhGyNV+qqDECTzngVmLT7VOzVzJsc30A/tyW2R/pJP6V5e9u+zUzqy6lgdOYJBj/TWyTMGya60qgW/aLQrpisOrWjsOqmTb+/GaVXyIzfbDXZdfuERA8VpDzHAT8xz8zAcZx0HgKpBCzoyMmzIyp/jXltbAMCHcEdcnrU9Cfxcjw9q0SozbAWI3RCRvgkGQ+PMdalpyCf7xqC8vczuR8pBPuR/wDtS4jiJRzkDmmIfszwaAIVmIY/KDlcf84o28npQoG2zTRZ6HcPY9f1oAOFA48BwK2/2esBb3i55Eqt/p/2rEc5rXdg5hGt3lWP7QdB4bf5igaNhqr20enTm8P7EoVYDqeOg8zXJrfV1umaJWkjmVgHRvDJwPQg+fmfOtJ9oeo20KWUs0sn3lJVaGFc4C/iJ9MY56+XjWW1ewR+/wBV3IlvPYSRyRpn5mI2EZwc7lGOPCsp49mawyal/puZAxuhulY9OcCo9rp1rd63DbX86wQvOGAL7QwHIX3OMfnWNl1bW9O29zeGWIHaUlGSvrnrRvvtxqgJu9p2HG1RgDPp+X5UnjsFkfk+iYP6sbgB6DjFFrmPYbti9q8em6xIXhyFhuG5KeSsfLyPh7V00MD0qGqGmmAu13xHHhzQrJ9ysM1JcAqc49eKxnaPtppHZeaWK5dri7x8NrBgt6bj0X60hma7YRp2e7U97HZs8F3G0kaKwA3k4fr64OPX8o1uZSonlYQSkfCqg8n1z1+lYztH231HtVfquppFFZruWG3jH9WT0JfqTxg+HpVroml2oUSvEGf++2Tn6+FYzVM7cEtomhubgXCgkfEeuKpr+UJujQc4/PNGvr2KzlUM20ZICKMn0oWh6bLrmohMnHVz/ZXzP8B4n2rHVzdFSko8k+z0mXUOzGo/eGeV5otkJdskKnIx7tn8q5mIMOVYe+a+hvucVvZiGFdqIm1F8gOlcV7QWfc63fRBMBJ2w3QkHkfvr0Yw1ikebOW0mynEXdkc8eBp6JmvLncISOMkgCiqAqgA+GaZAN7cN8J5FKjjkUqYGgNnFEQ8MajHOAzAfvrwXcWSjkoTkAEdKFLfFYx3j7SODx0Prn/npVfearCkJeWeB+OAnD59BzVk0TTIs7xFTuXccn2q0jORgVn9OYrErZ+Jzub+VXJuY0UEowUdSvNAEwDHSoV433eaO4I+FMh/VSOfy4P0og1C1AyZlGPA1DvdUt3QqvxE+AHWgRbD5jznmtD2PnWB9RMhwiqkhPp8Q/hWM0K77+FoZARJCcAtxuTwP06H6Vc203cXQYn4GQqwB6kcjPtzQMuruzS8uje3igyHkA/hHgB7Vn9bvkvNOtjEcpd3DvgdAkTFFH55NH1nViumXBjb4ym1B5Z4zWcsg4tIVYnbChSMemck/nUp8jH7Vkdw+Cp6g+NEso4ogwQYbGSc9aAGKkEDJpwcBxGhyzdT6VQieiiRMMM+FdG+zztG1zC2kXpJuLaMvFI34oxgYJ8xkfT2rnELBBuOT5KOprP9oL+6jZ4LaSSJJVKSlWI3qSCVPpkDj0FRNWiovk6H9oP2ly/eJdJ7MzABPhnv4yDz4rGf3t+XnXLXUvukcsxLZLMc5J9/Gh2yDYcAcCpgjLwFTxnkH1qFEdlXeRjgDqeo861vY611LVYLi3F08Tx7MOsYbgnBJz18KzYTvCXfhlPT+Vbf7LH338ozgPGwA8vEf+009E/JSm4+Baj2PvLWynvu+a8nBG2MkrnnknnGAMmrnsld3lpq9tp1lBGLO5jMo7qPLMAThieMdOvPUCtZf7IrSaTBYojOFUcnjoMefT61zmDWdSi7QCFyRAUSREUBQImAPHA6Zx9KWkYsp5JNcnSe07Xdro9zPA7wziFmAYAgEDPl6VyLtM7veW1+cH79axTtkdWxtb9V/WtrqFzNeahN3UzrbwxsYxGxG4hR1/LFUv2iWrfc9Nn24ZFMR9yM/vFaXZk1TMe+wnaxGSeAT1qJIdkybTkc58qOg+8x7dm9ucjbu6fuoLgbsjkKoH76QX6Dhuvp1pV4hG3NKmBI1S7+5mRzcwGEu3dhov2jDPGfI1nkZtQu0kYAZ4AHgKq8ljljk+eavNBjDsreCih+SqpGgtVwgA8KnpK6JhQDz0NV8cqRjk+9FF4XIWFSxPQYqjMm91BMwEkKgnyFFaBIR/4aCM+65NAQdzh7iVQ45CjrRvvvesAIXPHUGmlYiHPf3NtJHJJCqxq3xYHVT1/gfpRNa1aWxkha3Qy7CSwUZAGMZqXLFJPGQo38fJIOtVVhcyWWo8uVCwlSpHUAjg5/5xQ0NM8sdVm1+YoYu7ij+c44Pp71ZTMiZJIWNRjJ4AoK3qYY28RYsxLNt2Jn38foKCIGnlEs7u75yAowq/SpSoG7B3M7rL3SxsM8gkdR51NtLYQx735Y9aaEt7cOwQ96erltxNRpLxzlRnJpgPvr+G3iZnDsx4VU5OfPjpjr9aytxfQ3NzHHAJAgB3d4ckk1YXc26dgS+1OMAHB9z/CqJkzeSjoxO7I8amRUS5tFz8B8+akTt3dsxHgKi2xwY3zjd8Jz5ipUnxKQRwaQENidp9q1H2YXRj1aKIDmQN+gP86x6OSrx55j4GfEVbdiLwW2u2bOcL32w+zZH8apVYmdtvAJI3jOMFT1HBHlXM7a5js9veRAzQKY43xldgyGQ4XaPlJBz+mK6PcvmAS5yy8kCubarBi/uEGCyyFkYrlskgDk5OMiM8kcN9KyzqvB09OlNOLLiy1a1F3AJpMxTYDybhtXxBJ+mfPjNW3byAT9n5mCkGArKP8AKRn9M1jtStXhuYNmY5FtY9u0gkDrn4cng7TxjoeehrUaRMNZ0K4tHcK6J3RUf2CCq+JxjBUjJ+X8lif9WGXG1BTMJ2c1mbQtSllt4opTJGYyso4xUBj3kk5OAS3IAwKBIGDoxyG28++Kdbtncf7RzWhyqCT29joX2kqfw8UqBcMUbcMehpUF0ZwGtFoK7bYN6Vn1ilP/AEnz/hNaSwRobUJgjAA6eNLaP0qUWWCLG7KGB5PhV1YokZZo8At5joKzf9IJav8A1Es7YxtVCRVhbdp9TgIezjW0JHxAQqcj1yareH0jSXwvMOcBYrf3wK8ZpF4Mqp6LVce1GsgHNzaNz0Nkh/P4aYO0+vnmO+tEH/ZIP/hR3YL2Jwl8LmJ5mICKX82PhUVtOvrq87w2kjKw5O0YyOn1qEvaftEMkapbDj8NtH/GOnjtT2kA41jAx4Qp/wDSl3cf+g0l8LgaPcLybcj3NBuIJIFAmRkB5Hhmqk9odfExl/prEh6lolyPrsqFdanqk7o8upJMV4BZQAB16bKXex/RrHN+iym28sxVVqtvLqCBlAPxHoPM+lBluppIidsXe9MF/h9+n6VFazzLveQSbhh0dTwPQipfUY/pawz+DO81AnISNFPg3xCq6cMl+DKqKW43IeM1cqkkPww3LbD+GQZx9aj3dm1ymDLGCp3blSpfUY68lRwz+CX+rkjPD4DL7ipCzgwh2OBj9aYYl7vEpJwMhguKYLXCbDI21uQCtT38f0awz+ENwe6EgzuPJx4023ka3kWVD8QO4EVb28VlGGFxDcShl+DbKsZU+fQ59j++pVr/AENbs7to0l0rDIW4vGGMeI2qvX1p9+C9j7M/h0/QdXh1bT1kt3UyADvI24Kk+f8APxrKdsLMfekmiDBwpjlTByRglTgAnPBAPmFqv07VraxvEbT9BtYJVUkMs8xI6cctyOfGpN92wmn/AGdzo+myuhITvUZ8e2TiiXVYpKrKjgyQknQLXlmjNs958QkskMnBwCFYMORjJUn14XyzRtB1A22rLvkX9sGhkYMDgseDkE8B18SMB+nnHPbC/JUzafp04VjsWWHdtU+AOc4FBk7T3EpV30vTOuQrQEj8iay7uJS2TN/2cdWinv4Wj1C4gX49krjCfF4nyqF3kEDbJJ443PG1m6e+AcVZahqN5eB2lZQHJLBFAB/KqgWcYkEndZYf2iTzVPqYXwc6wMJeRywg7reZucfCBj86VHSSeP5ZXB8880qn8mJXYYx2O7qaIfm+lKlXKdK8iBOeteAnzpUqzfksKANg4rxui/4jSpU0DPB831FL8T+9KlQxIMnzD/CP30IeFKlUSBBF6PXjfKPcUqVP0MdJ1/yV7+D/ACilSpAO8fpQaVKqANIOle/hb60qVICwtwO8i4/6B/hUG9/8xJ70qVc+L+Ztl8IjSdT/AIab/wBJfelSrqRgGb+FDPX6/wAKVKgkaPl+tKlSoGf/2Q=="/>
          <p:cNvSpPr>
            <a:spLocks noChangeAspect="1" noChangeArrowheads="1"/>
          </p:cNvSpPr>
          <p:nvPr/>
        </p:nvSpPr>
        <p:spPr bwMode="auto">
          <a:xfrm>
            <a:off x="76200" y="-182563"/>
            <a:ext cx="1771650" cy="1162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pic>
        <p:nvPicPr>
          <p:cNvPr id="7180" name="Picture 22" descr="http://upload.wikimedia.org/wikipedia/commons/thumb/e/e5/Celso_Furtado,_Lula_da_Silva_(July_2003).jpg/310px-Celso_Furtado,_Lula_da_Silva_(July_2003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8313" y="4581525"/>
            <a:ext cx="161607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0"/>
            <a:ext cx="8305800" cy="1143000"/>
          </a:xfrm>
        </p:spPr>
        <p:txBody>
          <a:bodyPr/>
          <a:lstStyle/>
          <a:p>
            <a:pPr>
              <a:defRPr/>
            </a:pPr>
            <a:r>
              <a:rPr lang="pt-BR" sz="3200" dirty="0" smtClean="0"/>
              <a:t>LIVROS PARA ENTENDER O BRASIL</a:t>
            </a:r>
            <a:endParaRPr lang="pt-BR" sz="3200" dirty="0"/>
          </a:p>
        </p:txBody>
      </p:sp>
      <p:pic>
        <p:nvPicPr>
          <p:cNvPr id="8195" name="rg_hi" descr="ANd9GcRn7KACob7CFw8gcnIYjiKqDU-SlwOi7qbw7yulwulG6eWmqbV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355725"/>
            <a:ext cx="1550987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rg_hi" descr="ANd9GcSzn1sLn6IUiGkWTypjCGqXRYrvKXB9uvmywMjjbtTuZJRSE37AxQ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375" y="1341438"/>
            <a:ext cx="1512888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rg_hi" descr="ANd9GcQx7NaXmanEPKnLuWJcqmAI4avPOrqUWsL7pXtfLfx4DJdeWLS9PQ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40425" y="1341438"/>
            <a:ext cx="192087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rg_hi" descr="ANd9GcScC4QcZ4zBr7hr3rUA179FkAz0AmD3KdbWvpRqMJyXGqmDEU181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42988" y="3862388"/>
            <a:ext cx="165735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rg_hi" descr="ANd9GcR5oZ0W4G-X_rp_qARHgoBiFRQeDSxM9ckre2FiVKZw9O3hSjuxSw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635375" y="3860800"/>
            <a:ext cx="1535113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 descr="ANd9GcT3YdkQxMR3Qk918taTQPx1JsV5_q1B4f1jKUa2za0B9rhBE3eCyf4Q6vw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011863" y="3860800"/>
            <a:ext cx="1811337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533400" y="404813"/>
            <a:ext cx="8359775" cy="619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None/>
              <a:defRPr/>
            </a:pPr>
            <a:r>
              <a:rPr lang="pt-PT" sz="4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QUINTA PARTE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None/>
              <a:defRPr/>
            </a:pPr>
            <a:endParaRPr lang="pt-PT" sz="195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None/>
              <a:defRPr/>
            </a:pPr>
            <a:r>
              <a:rPr lang="pt-PT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ECONOMIA DE TRANSIÇÃO PARA UM SISTEMA INDUSTRIAL</a:t>
            </a:r>
          </a:p>
          <a:p>
            <a:pPr algn="r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None/>
              <a:defRPr/>
            </a:pPr>
            <a:r>
              <a:rPr lang="pt-PT" sz="28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(Século XX) </a:t>
            </a:r>
          </a:p>
          <a:p>
            <a:pPr algn="just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None/>
              <a:defRPr/>
            </a:pPr>
            <a:endParaRPr lang="pt-PT" sz="195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None/>
              <a:defRPr/>
            </a:pPr>
            <a:r>
              <a:rPr lang="pt-PT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CAPÍTULOS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None/>
              <a:defRPr/>
            </a:pPr>
            <a:endParaRPr lang="pt-PT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160463" indent="-1160463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None/>
              <a:defRPr/>
            </a:pPr>
            <a:r>
              <a:rPr lang="pt-PT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XXXIV - REAJUSTAMENTO DO COEFICIENTE DE IMPORTAÇÕES.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None/>
              <a:defRPr/>
            </a:pPr>
            <a:endParaRPr lang="pt-PT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160463" indent="-1160463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None/>
              <a:defRPr/>
            </a:pPr>
            <a:r>
              <a:rPr lang="pt-PT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XXXV -  OS DOIS LADOS DO PROCESSO INFLACIONÁRIO.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None/>
              <a:defRPr/>
            </a:pPr>
            <a:endParaRPr lang="pt-PT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Font typeface="Times New Roman" pitchFamily="18" charset="0"/>
              <a:buNone/>
              <a:defRPr/>
            </a:pPr>
            <a:r>
              <a:rPr lang="pt-PT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XXXVI - PERSPECTIVA DOS PRÓXIMOS	DECÊNIOS.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533400" y="476250"/>
            <a:ext cx="8142288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CONTEXTUALIZAÇÃO HISTÓRICA</a:t>
            </a: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1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Antecedentes .</a:t>
            </a: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1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457200" indent="-4572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15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1. Regra da política mercantilista do Brasil colônia:</a:t>
            </a:r>
          </a:p>
          <a:p>
            <a:pPr marL="363538" indent="-3635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15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</a:t>
            </a:r>
            <a:r>
              <a:rPr lang="pt-BR" sz="1500" b="1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pt-BR" sz="15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“O Brasil não poderia desenvolver qualquer atividade produtiva  que competisse  com a metrópole e causasse possíveis prejuízos aos seus interesses comerciais”.</a:t>
            </a:r>
          </a:p>
          <a:p>
            <a:pPr marL="363538" indent="-3635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1000" b="1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15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2. Meados do Séc. XVIII, o governo português chega a proibir formalmente  em 1785, o funcionamento de fábricas na colônia, para não atrapalhar a venda  de roupas, adquiridos na Inglaterra e comercializado por portugueses no Brasil.</a:t>
            </a: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1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15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3. Impulsos iniciais vem do Império. Somente no II Reinado, empresários brasileiros do porte de Irineu de Souza, o Visconde de Mauá, juntamente com grupos estrangeiros (ingleses), investem em estrada de ferro, estaleiros, empresas de transporte urbano e gás, bancos e seguradoras, embora a política econômica oficial privilegiasse a agricultura de exportação.</a:t>
            </a: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1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15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4. Fins do Séc. XIX, início do Séc. XX, apesar dos investimentos oriundos da renda do café e da borracha, as industrias brasileiras em geral anda não passavam de pequenas oficinas, marcenarias, tecelagens, chapelarias, serrarias, moinhos de trigo, fiações e fábricas de bebida e de conserva. </a:t>
            </a: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1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1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5. O pais importa os bens de produção, matérias-primas, máquinas e equipamentos e grande parte dos bens de consumo</a:t>
            </a:r>
            <a:r>
              <a:rPr lang="pt-BR" sz="14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.</a:t>
            </a:r>
            <a:endParaRPr lang="pt-BR" sz="15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15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1500" b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1500" b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1500" b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1600" b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</a:p>
          <a:p>
            <a:pPr marL="363538" indent="-3635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b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363538" indent="-3635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</a:p>
          <a:p>
            <a:pPr marL="623888" indent="-62388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623888" indent="-62388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b="1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457200" indent="-4572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2000" b="1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2000" b="1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1295400" y="2895600"/>
            <a:ext cx="457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Ø"/>
            </a:pPr>
            <a:endParaRPr lang="pt-BR" sz="1600" b="1">
              <a:latin typeface="Tahoma" pitchFamily="34" charset="0"/>
            </a:endParaRPr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auto">
          <a:xfrm>
            <a:off x="1295400" y="4114800"/>
            <a:ext cx="6629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</a:pPr>
            <a:endParaRPr lang="pt-BR" sz="16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4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46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46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46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46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46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46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469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1469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1469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14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14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 build="p" autoUpdateAnimBg="0"/>
      <p:bldP spid="114694" grpId="0" autoUpdateAnimBg="0"/>
      <p:bldP spid="11469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250825" y="404813"/>
            <a:ext cx="8642350" cy="66071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1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6. </a:t>
            </a: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INDÚSTRIA DE BASE</a:t>
            </a:r>
            <a:r>
              <a:rPr lang="pt-BR" sz="1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. Os efeitos da quebra da Bolsa de Nova York sobre a agricultura cafeeira e as mudanças geradas pela Revolução de 1930 modificam o eixo da política econômica, que assume caráter mais nacionalista e industrialista.   </a:t>
            </a: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1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</a:t>
            </a: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1930</a:t>
            </a:r>
            <a:r>
              <a:rPr lang="pt-BR" sz="1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– Alguns autores consideram o ano da Revolução Industrial no Brasil. Início da industrialização (processo pelo qual a atividade industrial vai se tornar a mais importante do país) beneficiada pela Crise de 1929 e pela Revolução de 1930). </a:t>
            </a: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1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 </a:t>
            </a: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1931</a:t>
            </a:r>
            <a:r>
              <a:rPr lang="pt-BR" sz="1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– Getúlio Vargas anuncia a determinação de implantar indústrias de base. Com ela, o país poderia reduzir sua importação, estimulando a produção nacional de bens de consumo. As medidas concretas para a industrialização são tomadas durante o Estado Novo. (A era Vargas).</a:t>
            </a: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1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1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7. As dificuldades causadas pela II Guerra Mundial ao comércio internacional favorecem essa estratégia de substituição de importações. Em 1943 é fundada no Rio de Janeiro a Fábrica Nacional de Motores (FNM). Em 1946 começa a operar o primeiro alto-forno da Companhia Siderúrgica (CSN), em Volta Redonda/RJ. A Petrobrás é criada em outubro de 1953 e detém o monopólio de pesquisa extração e refino de petróleo. Todas empresas estatais.</a:t>
            </a: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1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1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8. Anos JK – o nacionalismo da Era Vargas é substituído pelo desenvolvimento do governo Juscelino Kubitschek, de 1956 a 1961. Atraindo o capital estrangeiro e estimulando o capital nacional, JK implanta a indústria de bens de consumo duráveis, sobretudo eletrodomésticos e veículos, com o objetivo de multiplicar o número dessas indústrias e das fábricas de peças e componentes. Amplia os serviços de infra-estrutura, como transporte e fornecimento de energia elétrica</a:t>
            </a:r>
            <a:r>
              <a:rPr lang="pt-BR" sz="1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.  </a:t>
            </a: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1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</a:t>
            </a:r>
            <a:endParaRPr lang="pt-BR" sz="16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0825" y="188913"/>
            <a:ext cx="8713788" cy="67278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REAJUSTAMENTO DO COEFICIENTE DE </a:t>
            </a:r>
            <a:r>
              <a:rPr lang="pt-BR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IMPORTAÇÕES</a:t>
            </a: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1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tabLst>
                <a:tab pos="8432800" algn="l"/>
              </a:tabLst>
              <a:defRPr/>
            </a:pPr>
            <a:r>
              <a:rPr lang="pt-BR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Ao </a:t>
            </a:r>
            <a:r>
              <a:rPr lang="pt-BR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liberarem-se as importações no após-guerra e ao regularizar-se a oferta externa, o coeficiente de importações subiu bruscamente, alcançando em 1947, 15 por cento. Aos observadores do momento , esse crescimento relativo das importações pareceu refletir apenas a compressão da procura nos anos anteriores. Tratava-se, entretanto , de um fenômeno muito mais profundo. Ao estabelecer-se o nível de preços relativos de 1929, a população novamente pretendeu voltar ao nível relativo de gastos em produtos importados, que havia prevalecido naquela época. Ora, uma tal situação era incompatível com a capacidade para importar. Essa capacidade em 1947 era praticamente idêntica à de 1929, enquanto que a renda nacional havia aumentado em cerca de 50 por cento. Era, portanto, natural de que os desejos de importação manifestados pela população (consumidores e </a:t>
            </a:r>
            <a:r>
              <a:rPr lang="pt-BR" sz="16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inversionistas</a:t>
            </a:r>
            <a:r>
              <a:rPr lang="pt-BR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) tendessem a superar em escala considerável as reais possibilidades de pagamento no </a:t>
            </a:r>
            <a:r>
              <a:rPr lang="pt-BR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exterior. </a:t>
            </a:r>
            <a:r>
              <a:rPr lang="pt-BR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Para corrigir esse desequilíbrio, as soluções que se apresentavam eram </a:t>
            </a:r>
            <a:r>
              <a:rPr lang="pt-BR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estas:</a:t>
            </a: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1. Desvalorizar </a:t>
            </a:r>
            <a:r>
              <a:rPr lang="pt-BR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substancialmente a </a:t>
            </a:r>
            <a:r>
              <a:rPr lang="pt-BR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moeda; ou</a:t>
            </a: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2200" b="1" dirty="0">
                <a:solidFill>
                  <a:srgbClr val="C00000"/>
                </a:solidFill>
              </a:rPr>
              <a:t>2. Introduzir </a:t>
            </a:r>
            <a:r>
              <a:rPr lang="pt-BR" sz="2200" b="1" dirty="0">
                <a:solidFill>
                  <a:srgbClr val="C00000"/>
                </a:solidFill>
              </a:rPr>
              <a:t>uma série de controles seletivos das importações</a:t>
            </a:r>
            <a:r>
              <a:rPr lang="pt-BR" sz="2000" b="1" dirty="0">
                <a:solidFill>
                  <a:srgbClr val="C00000"/>
                </a:solidFill>
              </a:rPr>
              <a:t>. </a:t>
            </a:r>
            <a:endParaRPr lang="pt-BR" sz="2000" b="1" dirty="0">
              <a:solidFill>
                <a:srgbClr val="C00000"/>
              </a:solidFill>
            </a:endParaRPr>
          </a:p>
          <a:p>
            <a:pPr marL="261938" indent="-261938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r>
              <a:rPr lang="pt-BR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 </a:t>
            </a:r>
            <a:r>
              <a:rPr lang="pt-BR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decisão de adotar a segunda dessas soluções teve profunda significação para </a:t>
            </a:r>
            <a:r>
              <a:rPr lang="pt-BR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 futuro </a:t>
            </a:r>
            <a:r>
              <a:rPr lang="pt-BR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imediato, se bem que foi tomada com aparente desconhecimento de seu verdadeiro alcance. Trata-se de uma relação que teve importância básica na intensificação do processo de industrialização do </a:t>
            </a:r>
            <a:r>
              <a:rPr lang="pt-BR" sz="16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país.</a:t>
            </a:r>
          </a:p>
          <a:p>
            <a:pPr marL="87313" indent="-87313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defRPr/>
            </a:pPr>
            <a:endParaRPr lang="pt-BR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OS DOIS LADOS DO PROCESSO </a:t>
            </a:r>
            <a:r>
              <a:rPr lang="en-US" dirty="0" smtClean="0"/>
              <a:t>INFLACIONÁRIO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dirty="0" smtClean="0"/>
              <a:t>O </a:t>
            </a:r>
            <a:r>
              <a:rPr lang="en-US" dirty="0" err="1" smtClean="0"/>
              <a:t>B</a:t>
            </a:r>
            <a:r>
              <a:rPr lang="en-US" dirty="0" err="1" smtClean="0"/>
              <a:t>rasil</a:t>
            </a:r>
            <a:r>
              <a:rPr lang="en-US" dirty="0" smtClean="0"/>
              <a:t> </a:t>
            </a:r>
            <a:r>
              <a:rPr lang="en-US" dirty="0" err="1" smtClean="0"/>
              <a:t>deixa</a:t>
            </a:r>
            <a:r>
              <a:rPr lang="en-US" dirty="0" smtClean="0"/>
              <a:t> de ser um </a:t>
            </a:r>
            <a:r>
              <a:rPr lang="en-US" dirty="0" err="1" smtClean="0"/>
              <a:t>pais</a:t>
            </a:r>
            <a:r>
              <a:rPr lang="en-US" dirty="0" smtClean="0"/>
              <a:t> </a:t>
            </a:r>
            <a:r>
              <a:rPr lang="en-US" dirty="0" err="1" smtClean="0"/>
              <a:t>exportador</a:t>
            </a:r>
            <a:r>
              <a:rPr lang="en-US" dirty="0" smtClean="0"/>
              <a:t> </a:t>
            </a:r>
            <a:r>
              <a:rPr lang="en-US" dirty="0" err="1" smtClean="0"/>
              <a:t>agrícola</a:t>
            </a:r>
            <a:r>
              <a:rPr lang="en-US" dirty="0" smtClean="0"/>
              <a:t> e </a:t>
            </a:r>
            <a:r>
              <a:rPr lang="en-US" dirty="0" err="1" smtClean="0"/>
              <a:t>entra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um </a:t>
            </a:r>
            <a:r>
              <a:rPr lang="en-US" dirty="0" err="1" smtClean="0"/>
              <a:t>processo</a:t>
            </a:r>
            <a:r>
              <a:rPr lang="en-US" dirty="0" smtClean="0"/>
              <a:t> de </a:t>
            </a:r>
            <a:r>
              <a:rPr lang="en-US" dirty="0" err="1" smtClean="0"/>
              <a:t>industrialização</a:t>
            </a:r>
            <a:r>
              <a:rPr lang="en-US" dirty="0" smtClean="0"/>
              <a:t>.</a:t>
            </a:r>
            <a:r>
              <a:rPr lang="en-US" dirty="0" smtClean="0"/>
              <a:t>   </a:t>
            </a:r>
          </a:p>
          <a:p>
            <a:pPr algn="just"/>
            <a:r>
              <a:rPr lang="en-US" dirty="0" err="1" smtClean="0"/>
              <a:t>I</a:t>
            </a:r>
            <a:r>
              <a:rPr lang="en-US" dirty="0" err="1" smtClean="0"/>
              <a:t>mporta</a:t>
            </a:r>
            <a:r>
              <a:rPr lang="en-US" dirty="0" smtClean="0"/>
              <a:t> </a:t>
            </a:r>
            <a:r>
              <a:rPr lang="en-US" dirty="0" err="1" smtClean="0"/>
              <a:t>equipamentos</a:t>
            </a:r>
            <a:r>
              <a:rPr lang="en-US" dirty="0" smtClean="0"/>
              <a:t>(</a:t>
            </a:r>
            <a:r>
              <a:rPr lang="en-US" dirty="0" err="1" smtClean="0"/>
              <a:t>maquinários</a:t>
            </a:r>
            <a:r>
              <a:rPr lang="en-US" dirty="0" smtClean="0"/>
              <a:t>) </a:t>
            </a:r>
            <a:r>
              <a:rPr lang="en-US" dirty="0" err="1" smtClean="0"/>
              <a:t>baratos</a:t>
            </a:r>
            <a:r>
              <a:rPr lang="en-US" dirty="0" smtClean="0"/>
              <a:t> </a:t>
            </a:r>
            <a:r>
              <a:rPr lang="en-US" dirty="0" err="1" smtClean="0"/>
              <a:t>devido</a:t>
            </a:r>
            <a:r>
              <a:rPr lang="en-US" dirty="0" smtClean="0"/>
              <a:t> a </a:t>
            </a:r>
            <a:r>
              <a:rPr lang="en-US" dirty="0" err="1" smtClean="0"/>
              <a:t>devastação</a:t>
            </a:r>
            <a:r>
              <a:rPr lang="en-US" dirty="0" smtClean="0"/>
              <a:t> </a:t>
            </a:r>
            <a:r>
              <a:rPr lang="en-US" dirty="0" err="1" smtClean="0"/>
              <a:t>econômica</a:t>
            </a:r>
            <a:r>
              <a:rPr lang="en-US" dirty="0" smtClean="0"/>
              <a:t> </a:t>
            </a:r>
            <a:r>
              <a:rPr lang="en-US" dirty="0" err="1" smtClean="0"/>
              <a:t>causada</a:t>
            </a:r>
            <a:r>
              <a:rPr lang="en-US" dirty="0" smtClean="0"/>
              <a:t> </a:t>
            </a:r>
            <a:r>
              <a:rPr lang="en-US" dirty="0" err="1" smtClean="0"/>
              <a:t>pela</a:t>
            </a:r>
            <a:r>
              <a:rPr lang="en-US" dirty="0" smtClean="0"/>
              <a:t> </a:t>
            </a:r>
            <a:r>
              <a:rPr lang="en-US" dirty="0" err="1" smtClean="0"/>
              <a:t>segunda</a:t>
            </a:r>
            <a:r>
              <a:rPr lang="en-US" dirty="0" smtClean="0"/>
              <a:t> </a:t>
            </a:r>
            <a:r>
              <a:rPr lang="en-US" dirty="0" err="1" smtClean="0"/>
              <a:t>guerra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err="1" smtClean="0"/>
              <a:t>uropa</a:t>
            </a:r>
            <a:r>
              <a:rPr lang="en-US" dirty="0" smtClean="0"/>
              <a:t>, </a:t>
            </a:r>
            <a:r>
              <a:rPr lang="en-US" dirty="0" err="1" smtClean="0"/>
              <a:t>produzindo</a:t>
            </a:r>
            <a:r>
              <a:rPr lang="en-US" dirty="0" smtClean="0"/>
              <a:t> e </a:t>
            </a:r>
            <a:r>
              <a:rPr lang="en-US" dirty="0" err="1" smtClean="0"/>
              <a:t>vendendo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caro</a:t>
            </a:r>
            <a:r>
              <a:rPr lang="en-US" dirty="0" smtClean="0"/>
              <a:t>.</a:t>
            </a:r>
            <a:r>
              <a:rPr lang="en-US" dirty="0" smtClean="0"/>
              <a:t> </a:t>
            </a:r>
            <a:r>
              <a:rPr lang="en-US" dirty="0" err="1" smtClean="0"/>
              <a:t>Aumentando</a:t>
            </a:r>
            <a:r>
              <a:rPr lang="en-US" dirty="0" smtClean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eficácia</a:t>
            </a:r>
            <a:r>
              <a:rPr lang="en-US" dirty="0" smtClean="0"/>
              <a:t> </a:t>
            </a:r>
            <a:r>
              <a:rPr lang="en-US" dirty="0" smtClean="0"/>
              <a:t>marginal das </a:t>
            </a:r>
            <a:r>
              <a:rPr lang="en-US" dirty="0" err="1" smtClean="0"/>
              <a:t>inversões</a:t>
            </a:r>
            <a:r>
              <a:rPr lang="en-US" dirty="0" smtClean="0"/>
              <a:t>(</a:t>
            </a:r>
            <a:r>
              <a:rPr lang="en-US" dirty="0" err="1" smtClean="0"/>
              <a:t>investimentos</a:t>
            </a:r>
            <a:r>
              <a:rPr lang="en-US" dirty="0" smtClean="0"/>
              <a:t>).</a:t>
            </a:r>
            <a:endParaRPr lang="en-US" dirty="0" smtClean="0"/>
          </a:p>
          <a:p>
            <a:pPr algn="just"/>
            <a:r>
              <a:rPr lang="en-US" dirty="0" smtClean="0"/>
              <a:t> </a:t>
            </a:r>
            <a:r>
              <a:rPr lang="en-US" dirty="0" smtClean="0"/>
              <a:t>A </a:t>
            </a:r>
            <a:r>
              <a:rPr lang="pt-BR" dirty="0"/>
              <a:t>aceleração do ritmo de crescimento da </a:t>
            </a:r>
            <a:r>
              <a:rPr lang="pt-BR" dirty="0" smtClean="0"/>
              <a:t>economia está </a:t>
            </a:r>
            <a:r>
              <a:rPr lang="pt-BR" dirty="0"/>
              <a:t>fundamentalmente ligada à política cambial e ao </a:t>
            </a:r>
            <a:r>
              <a:rPr lang="pt-BR" dirty="0" smtClean="0"/>
              <a:t>controle seletivo do que é importado.</a:t>
            </a:r>
          </a:p>
          <a:p>
            <a:pPr algn="just"/>
            <a:r>
              <a:rPr lang="en-US" dirty="0" err="1" smtClean="0"/>
              <a:t>Capitais</a:t>
            </a:r>
            <a:r>
              <a:rPr lang="en-US" dirty="0" smtClean="0"/>
              <a:t> </a:t>
            </a:r>
            <a:r>
              <a:rPr lang="en-US" dirty="0" err="1" smtClean="0"/>
              <a:t>adicionais</a:t>
            </a:r>
            <a:r>
              <a:rPr lang="en-US" dirty="0" smtClean="0"/>
              <a:t> à </a:t>
            </a:r>
            <a:r>
              <a:rPr lang="en-US" dirty="0" err="1" smtClean="0"/>
              <a:t>disposição</a:t>
            </a:r>
            <a:r>
              <a:rPr lang="en-US" dirty="0" smtClean="0"/>
              <a:t> dos </a:t>
            </a:r>
            <a:r>
              <a:rPr lang="en-US" dirty="0" err="1" smtClean="0"/>
              <a:t>empresários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intensificar</a:t>
            </a:r>
            <a:r>
              <a:rPr lang="en-US" dirty="0" smtClean="0"/>
              <a:t> </a:t>
            </a:r>
            <a:r>
              <a:rPr lang="en-US" dirty="0" err="1" smtClean="0"/>
              <a:t>suas</a:t>
            </a:r>
            <a:r>
              <a:rPr lang="en-US" dirty="0" smtClean="0"/>
              <a:t> </a:t>
            </a:r>
            <a:r>
              <a:rPr lang="en-US" dirty="0" err="1" smtClean="0"/>
              <a:t>inversões</a:t>
            </a:r>
            <a:r>
              <a:rPr lang="en-US" dirty="0" smtClean="0"/>
              <a:t> </a:t>
            </a:r>
            <a:r>
              <a:rPr lang="en-US" dirty="0" err="1" smtClean="0"/>
              <a:t>foram</a:t>
            </a:r>
            <a:r>
              <a:rPr lang="en-US" dirty="0" smtClean="0"/>
              <a:t> </a:t>
            </a:r>
            <a:r>
              <a:rPr lang="en-US" dirty="0" err="1" smtClean="0"/>
              <a:t>criados</a:t>
            </a:r>
            <a:r>
              <a:rPr lang="en-US" dirty="0" smtClean="0"/>
              <a:t> </a:t>
            </a:r>
            <a:r>
              <a:rPr lang="en-US" dirty="0" err="1" smtClean="0"/>
              <a:t>pelo</a:t>
            </a:r>
            <a:r>
              <a:rPr lang="en-US" dirty="0" smtClean="0"/>
              <a:t> </a:t>
            </a:r>
            <a:r>
              <a:rPr lang="en-US" dirty="0" err="1" smtClean="0"/>
              <a:t>aumento</a:t>
            </a:r>
            <a:r>
              <a:rPr lang="en-US" dirty="0" smtClean="0"/>
              <a:t> </a:t>
            </a:r>
            <a:r>
              <a:rPr lang="en-US" dirty="0" err="1" smtClean="0"/>
              <a:t>geral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produtividade</a:t>
            </a:r>
            <a:r>
              <a:rPr lang="en-US" dirty="0" smtClean="0"/>
              <a:t> </a:t>
            </a:r>
            <a:r>
              <a:rPr lang="en-US" dirty="0" err="1" smtClean="0"/>
              <a:t>econômica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adivinha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baixa</a:t>
            </a:r>
            <a:r>
              <a:rPr lang="en-US" dirty="0" smtClean="0"/>
              <a:t> </a:t>
            </a:r>
            <a:r>
              <a:rPr lang="en-US" dirty="0" err="1" smtClean="0"/>
              <a:t>relativa</a:t>
            </a:r>
            <a:r>
              <a:rPr lang="en-US" dirty="0" smtClean="0"/>
              <a:t> dos </a:t>
            </a:r>
            <a:r>
              <a:rPr lang="en-US" dirty="0" err="1" smtClean="0"/>
              <a:t>preços</a:t>
            </a:r>
            <a:r>
              <a:rPr lang="en-US" dirty="0" smtClean="0"/>
              <a:t> de </a:t>
            </a:r>
            <a:r>
              <a:rPr lang="en-US" dirty="0" err="1" smtClean="0"/>
              <a:t>importação</a:t>
            </a:r>
            <a:r>
              <a:rPr lang="en-US" dirty="0" smtClean="0"/>
              <a:t>.</a:t>
            </a:r>
            <a:endParaRPr lang="pt-BR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26905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OS DOIS LADOS DO PROCESSO INFLACIONARIO</a:t>
            </a:r>
            <a:endParaRPr lang="pt-BR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Sempre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o </a:t>
            </a:r>
            <a:r>
              <a:rPr lang="en-US" dirty="0" err="1" smtClean="0"/>
              <a:t>nivel</a:t>
            </a:r>
            <a:r>
              <a:rPr lang="en-US" dirty="0" smtClean="0"/>
              <a:t> </a:t>
            </a:r>
            <a:r>
              <a:rPr lang="en-US" dirty="0" err="1" smtClean="0"/>
              <a:t>interno</a:t>
            </a:r>
            <a:r>
              <a:rPr lang="en-US" dirty="0" smtClean="0"/>
              <a:t> de </a:t>
            </a:r>
            <a:r>
              <a:rPr lang="en-US" dirty="0" err="1" smtClean="0"/>
              <a:t>preços</a:t>
            </a:r>
            <a:r>
              <a:rPr lang="en-US" dirty="0" smtClean="0"/>
              <a:t> se </a:t>
            </a:r>
            <a:r>
              <a:rPr lang="en-US" dirty="0" err="1" smtClean="0"/>
              <a:t>eleva</a:t>
            </a:r>
            <a:r>
              <a:rPr lang="en-US" dirty="0" smtClean="0"/>
              <a:t>,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custos</a:t>
            </a:r>
            <a:r>
              <a:rPr lang="en-US" dirty="0" smtClean="0"/>
              <a:t> dos </a:t>
            </a:r>
            <a:r>
              <a:rPr lang="en-US" dirty="0" err="1" smtClean="0"/>
              <a:t>equipamentos</a:t>
            </a:r>
            <a:r>
              <a:rPr lang="en-US" dirty="0" smtClean="0"/>
              <a:t> se </a:t>
            </a:r>
            <a:r>
              <a:rPr lang="en-US" dirty="0" err="1" smtClean="0"/>
              <a:t>reduz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termos</a:t>
            </a:r>
            <a:r>
              <a:rPr lang="en-US" dirty="0" smtClean="0"/>
              <a:t> </a:t>
            </a:r>
            <a:r>
              <a:rPr lang="en-US" dirty="0" err="1" smtClean="0"/>
              <a:t>reais</a:t>
            </a:r>
            <a:r>
              <a:rPr lang="en-US" dirty="0" smtClean="0"/>
              <a:t> 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OS DOIS LADOS DO PROCESSO INFLACIONARIO</a:t>
            </a:r>
            <a:endParaRPr lang="pt-BR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 smtClean="0"/>
              <a:t>Agravamento </a:t>
            </a:r>
            <a:r>
              <a:rPr lang="pt-BR" dirty="0" smtClean="0"/>
              <a:t>da inflação no Brasil a partir de 1949</a:t>
            </a:r>
          </a:p>
          <a:p>
            <a:r>
              <a:rPr lang="pt-BR" dirty="0" smtClean="0"/>
              <a:t>Principal causa:</a:t>
            </a:r>
          </a:p>
          <a:p>
            <a:pPr>
              <a:buNone/>
            </a:pPr>
            <a:r>
              <a:rPr lang="pt-BR" dirty="0" smtClean="0"/>
              <a:t>   -</a:t>
            </a:r>
            <a:r>
              <a:rPr lang="pt-BR" dirty="0" smtClean="0"/>
              <a:t>Brusca elevação de preços dos produtos de exportação, principalmente do café.</a:t>
            </a:r>
          </a:p>
          <a:p>
            <a:endParaRPr lang="pt-BR" dirty="0" smtClean="0"/>
          </a:p>
          <a:p>
            <a:r>
              <a:rPr lang="pt-BR" dirty="0" smtClean="0"/>
              <a:t>A </a:t>
            </a:r>
            <a:r>
              <a:rPr lang="pt-BR" dirty="0" smtClean="0"/>
              <a:t>elevação dos preços de exportção tem repercussão imediata na renda monetária dos grupos beneficiados, pois o produto exportado cria uma maior massa de renda.</a:t>
            </a:r>
          </a:p>
          <a:p>
            <a:endParaRPr lang="pt-BR" dirty="0" smtClean="0"/>
          </a:p>
          <a:p>
            <a:r>
              <a:rPr lang="pt-BR" dirty="0" smtClean="0"/>
              <a:t>Cria-se </a:t>
            </a:r>
            <a:r>
              <a:rPr lang="pt-BR" dirty="0" smtClean="0"/>
              <a:t>uma procura monetária excedente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OS DOIS LADOS DO PROCESSO INFLACIONARIO</a:t>
            </a:r>
            <a:endParaRPr lang="pt-BR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t-BR" dirty="0" smtClean="0"/>
              <a:t>Clima de antecipação favorável no setor industrial, que recorre ao sistema bancário em busca de recursos para expandir suas atividades.</a:t>
            </a:r>
          </a:p>
          <a:p>
            <a:endParaRPr lang="pt-BR" dirty="0" smtClean="0"/>
          </a:p>
          <a:p>
            <a:r>
              <a:rPr lang="pt-BR" dirty="0" smtClean="0"/>
              <a:t>O </a:t>
            </a:r>
            <a:r>
              <a:rPr lang="pt-BR" dirty="0" smtClean="0"/>
              <a:t>sistema bancário não é o fator primário da inflação, esta não é um fenômeno monetário.</a:t>
            </a:r>
          </a:p>
          <a:p>
            <a:endParaRPr lang="pt-BR" dirty="0" smtClean="0"/>
          </a:p>
          <a:p>
            <a:r>
              <a:rPr lang="pt-BR" dirty="0" smtClean="0"/>
              <a:t>Manifestações </a:t>
            </a:r>
            <a:r>
              <a:rPr lang="pt-BR" dirty="0" smtClean="0"/>
              <a:t>monetárias do desequilíbrio ocasionados pela resistência de parte da oferta inelástica por uma política autônoma de importações.</a:t>
            </a:r>
          </a:p>
          <a:p>
            <a:endParaRPr lang="pt-BR" dirty="0" smtClean="0"/>
          </a:p>
          <a:p>
            <a:r>
              <a:rPr lang="pt-BR" dirty="0" smtClean="0"/>
              <a:t>As </a:t>
            </a:r>
            <a:r>
              <a:rPr lang="pt-BR" dirty="0" smtClean="0"/>
              <a:t>autoridades bancárias poderiam desempenhar um papel autônomo, mas protegeria um grupo contra a ação de outros.</a:t>
            </a:r>
          </a:p>
          <a:p>
            <a:endParaRPr lang="pt-BR" dirty="0" smtClean="0"/>
          </a:p>
          <a:p>
            <a:r>
              <a:rPr lang="pt-BR" dirty="0" smtClean="0"/>
              <a:t>Transferência </a:t>
            </a:r>
            <a:r>
              <a:rPr lang="pt-BR" dirty="0" smtClean="0"/>
              <a:t>de fatores para o setor onde houve a alta de preços (Exportador)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rra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r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1310</Words>
  <Application>Microsoft Office PowerPoint</Application>
  <PresentationFormat>Presentazione su schermo (4:3)</PresentationFormat>
  <Paragraphs>121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Terra</vt:lpstr>
      <vt:lpstr>Diapositiva 1</vt:lpstr>
      <vt:lpstr>Diapositiva 2</vt:lpstr>
      <vt:lpstr>Diapositiva 3</vt:lpstr>
      <vt:lpstr>Diapositiva 4</vt:lpstr>
      <vt:lpstr>Diapositiva 5</vt:lpstr>
      <vt:lpstr>OS DOIS LADOS DO PROCESSO INFLACIONÁRIO</vt:lpstr>
      <vt:lpstr>OS DOIS LADOS DO PROCESSO INFLACIONARIO</vt:lpstr>
      <vt:lpstr>OS DOIS LADOS DO PROCESSO INFLACIONARIO</vt:lpstr>
      <vt:lpstr>OS DOIS LADOS DO PROCESSO INFLACIONARIO</vt:lpstr>
      <vt:lpstr>PERSPECTIVA DOS PRÓXIMOS DECÊNIOS</vt:lpstr>
      <vt:lpstr>PERSPECTIVA DOS PRÓXIMOS DECÊNIOS</vt:lpstr>
      <vt:lpstr>PERSPECTIVA DOS PRÓXIMOS DECÊNIOS</vt:lpstr>
      <vt:lpstr>CELSO FURTADO</vt:lpstr>
      <vt:lpstr>LIVROS PARA ENTENDER O BRASIL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vivi</dc:creator>
  <cp:lastModifiedBy>Windows User</cp:lastModifiedBy>
  <cp:revision>28</cp:revision>
  <dcterms:created xsi:type="dcterms:W3CDTF">2011-05-30T20:38:06Z</dcterms:created>
  <dcterms:modified xsi:type="dcterms:W3CDTF">2011-05-31T22:08:07Z</dcterms:modified>
</cp:coreProperties>
</file>